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s/slide22.xml" ContentType="application/vnd.openxmlformats-officedocument.presentationml.slide+xml"/>
  <Override PartName="/ppt/theme/theme2.xml" ContentType="application/vnd.openxmlformats-officedocument.them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48" r:id="rId1"/>
  </p:sldMasterIdLst>
  <p:notesMasterIdLst>
    <p:notesMasterId r:id="rId26"/>
  </p:notesMasterIdLst>
  <p:handoutMasterIdLst>
    <p:handoutMasterId r:id="rId27"/>
  </p:handoutMasterIdLst>
  <p:sldIdLst>
    <p:sldId id="282" r:id="rId2"/>
    <p:sldId id="258" r:id="rId3"/>
    <p:sldId id="280" r:id="rId4"/>
    <p:sldId id="259" r:id="rId5"/>
    <p:sldId id="262" r:id="rId6"/>
    <p:sldId id="260" r:id="rId7"/>
    <p:sldId id="261" r:id="rId8"/>
    <p:sldId id="272" r:id="rId9"/>
    <p:sldId id="275" r:id="rId10"/>
    <p:sldId id="271" r:id="rId11"/>
    <p:sldId id="263" r:id="rId12"/>
    <p:sldId id="274" r:id="rId13"/>
    <p:sldId id="273" r:id="rId14"/>
    <p:sldId id="264" r:id="rId15"/>
    <p:sldId id="279" r:id="rId16"/>
    <p:sldId id="277" r:id="rId17"/>
    <p:sldId id="265" r:id="rId18"/>
    <p:sldId id="266" r:id="rId19"/>
    <p:sldId id="283" r:id="rId20"/>
    <p:sldId id="267" r:id="rId21"/>
    <p:sldId id="268" r:id="rId22"/>
    <p:sldId id="281" r:id="rId23"/>
    <p:sldId id="269" r:id="rId24"/>
    <p:sldId id="270" r:id="rId2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Text"/>
  <p:prnPr prnWhat="handouts2" clrMode="bw" frameSlides="1"/>
  <p:clrMru>
    <a:srgbClr val="FFFFFF"/>
    <a:srgbClr val="CEF3FF"/>
    <a:srgbClr val="0828F7"/>
    <a:srgbClr val="4AC319"/>
    <a:srgbClr val="B41C1B"/>
    <a:srgbClr val="00BADD"/>
    <a:srgbClr val="6666AA"/>
    <a:srgbClr val="FFA5A4"/>
    <a:srgbClr val="E18D33"/>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showComments="0">
  <p:normalViewPr showOutlineIcons="0" vertBarState="maximized">
    <p:restoredLeft sz="26398" autoAdjust="0"/>
    <p:restoredTop sz="74833" autoAdjust="0"/>
  </p:normalViewPr>
  <p:slideViewPr>
    <p:cSldViewPr snapToObjects="1">
      <p:cViewPr varScale="1">
        <p:scale>
          <a:sx n="85" d="100"/>
          <a:sy n="85" d="100"/>
        </p:scale>
        <p:origin x="-528"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1" Type="http://schemas.openxmlformats.org/officeDocument/2006/relationships/theme" Target="theme/theme1.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handoutMaster" Target="handoutMasters/handoutMaster1.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interSettings" Target="printerSettings/printerSettings1.bin"/><Relationship Id="rId26" Type="http://schemas.openxmlformats.org/officeDocument/2006/relationships/notesMaster" Target="notesMasters/notesMaster1.xml"/><Relationship Id="rId30" Type="http://schemas.openxmlformats.org/officeDocument/2006/relationships/viewProps" Target="viewProps.xml"/><Relationship Id="rId11" Type="http://schemas.openxmlformats.org/officeDocument/2006/relationships/slide" Target="slides/slide10.xml"/><Relationship Id="rId29" Type="http://schemas.openxmlformats.org/officeDocument/2006/relationships/presProps" Target="pres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8717765-FD13-BC43-BC77-36B2F9FB2BCE}" type="datetimeFigureOut">
              <a:rPr lang="fr-FR" smtClean="0"/>
              <a:pPr/>
              <a:t>24/06/09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C89FAC-DE97-9B4E-A947-74776C29383C}"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90B6F1-11B7-2348-8707-D11DC5A3A092}" type="datetimeFigureOut">
              <a:rPr lang="fr-FR" smtClean="0"/>
              <a:pPr/>
              <a:t>24/06/09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2B19BE-64B3-2B41-95D2-DD4905F1ECAD}"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pPr lvl="1"/>
            <a:r>
              <a:rPr lang="fr-FR" sz="2400" dirty="0" smtClean="0"/>
              <a:t>La temporalité des changements relative aux troubles et</a:t>
            </a:r>
            <a:r>
              <a:rPr lang="fr-FR" sz="2400" baseline="0" dirty="0" smtClean="0"/>
              <a:t> aux </a:t>
            </a:r>
            <a:r>
              <a:rPr lang="fr-FR" sz="2400" dirty="0" smtClean="0"/>
              <a:t>fonctions</a:t>
            </a:r>
            <a:r>
              <a:rPr lang="fr-FR" sz="2400" baseline="0" dirty="0" smtClean="0"/>
              <a:t> concernées n’est  pas homogène</a:t>
            </a:r>
            <a:endParaRPr lang="fr-FR" sz="2400" dirty="0" smtClean="0"/>
          </a:p>
          <a:p>
            <a:pPr lvl="1"/>
            <a:r>
              <a:rPr lang="fr-FR" sz="2400" dirty="0" smtClean="0"/>
              <a:t>L'efficacité de l'approche peut être observée à partir d'évaluations répétées au cours de la psychothérapie. </a:t>
            </a:r>
          </a:p>
          <a:p>
            <a:pPr lvl="2"/>
            <a:r>
              <a:rPr lang="fr-FR" sz="2000" dirty="0" smtClean="0"/>
              <a:t> les études de cas isolés avec protocole expérimental (</a:t>
            </a:r>
            <a:r>
              <a:rPr lang="fr-FR" sz="2000" dirty="0" err="1" smtClean="0"/>
              <a:t>Kazdin</a:t>
            </a:r>
            <a:r>
              <a:rPr lang="fr-FR" sz="2000" dirty="0" smtClean="0"/>
              <a:t>, 1982)</a:t>
            </a:r>
          </a:p>
          <a:p>
            <a:pPr lvl="2"/>
            <a:r>
              <a:rPr lang="fr-FR" sz="2000" dirty="0" smtClean="0"/>
              <a:t>les études de cas isolés observationnelles avec analyses chronologiques (</a:t>
            </a:r>
            <a:r>
              <a:rPr lang="fr-FR" sz="2000" dirty="0" err="1" smtClean="0"/>
              <a:t>Kazdin</a:t>
            </a:r>
            <a:r>
              <a:rPr lang="fr-FR" sz="2000" dirty="0" smtClean="0"/>
              <a:t>, 2003, 2007?)</a:t>
            </a:r>
          </a:p>
          <a:p>
            <a:pPr lvl="2"/>
            <a:endParaRPr lang="fr-FR" sz="2000" dirty="0" smtClean="0"/>
          </a:p>
          <a:p>
            <a:pPr lvl="2"/>
            <a:r>
              <a:rPr lang="fr-FR" sz="2000" dirty="0" smtClean="0"/>
              <a:t>(relations interpersonnelles, insight, capacité d'adaptation, autonomie, expression et tolérance affective, aptitude au travail)</a:t>
            </a:r>
          </a:p>
          <a:p>
            <a:pPr lvl="2"/>
            <a:endParaRPr lang="fr-FR" sz="2000" dirty="0" smtClean="0"/>
          </a:p>
          <a:p>
            <a:pPr lvl="2"/>
            <a:r>
              <a:rPr lang="fr-FR" sz="2000" dirty="0" smtClean="0"/>
              <a:t>Par exemple, le remplacement</a:t>
            </a:r>
            <a:r>
              <a:rPr lang="fr-FR" sz="2000" baseline="0" dirty="0" smtClean="0"/>
              <a:t> d’un mode de réponse « réactif » à un mode de réponse « réfléchi » </a:t>
            </a:r>
            <a:endParaRPr lang="fr-FR" sz="2000" dirty="0" smtClean="0"/>
          </a:p>
          <a:p>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7</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Tolérance affective</a:t>
            </a:r>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9</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10</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Le 2 peut être testée dès que le praticien a inclus 2 de ses cas dans</a:t>
            </a:r>
            <a:r>
              <a:rPr lang="fr-FR" baseline="0" dirty="0" smtClean="0"/>
              <a:t> l’étude</a:t>
            </a:r>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11</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Éléments saillants :</a:t>
            </a:r>
          </a:p>
          <a:p>
            <a:pPr>
              <a:buFont typeface="Arial"/>
              <a:buChar char="•"/>
            </a:pPr>
            <a:r>
              <a:rPr lang="fr-FR" dirty="0" smtClean="0"/>
              <a:t> Patient : impliqué</a:t>
            </a:r>
            <a:r>
              <a:rPr lang="fr-FR" baseline="0" dirty="0" smtClean="0"/>
              <a:t> </a:t>
            </a:r>
          </a:p>
          <a:p>
            <a:pPr>
              <a:buFont typeface="Arial"/>
              <a:buChar char="•"/>
            </a:pPr>
            <a:r>
              <a:rPr lang="fr-FR" baseline="0" dirty="0" smtClean="0"/>
              <a:t> </a:t>
            </a:r>
            <a:r>
              <a:rPr lang="fr-FR" dirty="0" smtClean="0"/>
              <a:t>Thérapeute : proximité et neutralité émotionnelle</a:t>
            </a:r>
          </a:p>
          <a:p>
            <a:pPr>
              <a:buFont typeface="Arial"/>
              <a:buChar char="•"/>
            </a:pPr>
            <a:r>
              <a:rPr lang="fr-FR" dirty="0" smtClean="0"/>
              <a:t> Thématique centrale : relations interpersonnelles </a:t>
            </a:r>
          </a:p>
          <a:p>
            <a:pPr>
              <a:buFont typeface="Arial"/>
              <a:buChar char="•"/>
            </a:pPr>
            <a:r>
              <a:rPr lang="fr-FR" dirty="0" smtClean="0"/>
              <a:t> Temporalité : actuel</a:t>
            </a:r>
          </a:p>
          <a:p>
            <a:endParaRPr lang="fr-FR" dirty="0" smtClean="0"/>
          </a:p>
          <a:p>
            <a:r>
              <a:rPr lang="fr-FR" dirty="0" smtClean="0"/>
              <a:t>Approche psychothérapique : le spectre des couleurs représente les</a:t>
            </a:r>
            <a:r>
              <a:rPr lang="fr-FR" baseline="0" dirty="0" smtClean="0"/>
              <a:t> dimensions psychothérapiques impliquées</a:t>
            </a:r>
            <a:endParaRPr lang="fr-FR" dirty="0" smtClean="0"/>
          </a:p>
          <a:p>
            <a:r>
              <a:rPr lang="fr-FR" dirty="0" smtClean="0"/>
              <a:t>Initialement très distribuée (éléments TCC, IP, PD,</a:t>
            </a:r>
            <a:r>
              <a:rPr lang="fr-FR" baseline="0" dirty="0" smtClean="0"/>
              <a:t> S)</a:t>
            </a:r>
          </a:p>
          <a:p>
            <a:r>
              <a:rPr lang="fr-FR" baseline="0" dirty="0" smtClean="0"/>
              <a:t>Le pôle interpersonnel s’étend (en rouge)</a:t>
            </a:r>
          </a:p>
          <a:p>
            <a:r>
              <a:rPr lang="fr-FR" baseline="0" dirty="0" smtClean="0"/>
              <a:t>Accompagné à un niveau moindre du pôle psychodynamique (en jaune)</a:t>
            </a:r>
          </a:p>
          <a:p>
            <a:endParaRPr lang="fr-FR" baseline="0" dirty="0" smtClean="0"/>
          </a:p>
          <a:p>
            <a:r>
              <a:rPr lang="fr-FR" baseline="0" dirty="0" smtClean="0"/>
              <a:t>Interactions</a:t>
            </a:r>
          </a:p>
          <a:p>
            <a:r>
              <a:rPr lang="fr-FR" baseline="0" dirty="0" smtClean="0"/>
              <a:t>Engagement/ajustement/interactions forts au départ</a:t>
            </a:r>
          </a:p>
          <a:p>
            <a:r>
              <a:rPr lang="fr-FR" baseline="0" dirty="0" smtClean="0"/>
              <a:t>Plus réduits ensuite</a:t>
            </a:r>
          </a:p>
          <a:p>
            <a:r>
              <a:rPr lang="fr-FR" baseline="0" dirty="0" smtClean="0"/>
              <a:t>Renforcés à la fin</a:t>
            </a:r>
          </a:p>
          <a:p>
            <a:endParaRPr lang="fr-FR" baseline="0" dirty="0" smtClean="0"/>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13</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514350" indent="-514350">
              <a:buFont typeface="+mj-lt"/>
              <a:buAutoNum type="arabicPeriod"/>
            </a:pPr>
            <a:r>
              <a:rPr lang="fr-FR" dirty="0" smtClean="0"/>
              <a:t>Restituer la configuration </a:t>
            </a:r>
            <a:r>
              <a:rPr lang="fr-FR" dirty="0" err="1" smtClean="0"/>
              <a:t>précipitante</a:t>
            </a:r>
            <a:r>
              <a:rPr lang="fr-FR" dirty="0" smtClean="0"/>
              <a:t> du processus d’acting à partir de ce que dit le patient (éventuellement l’entourage), en faisant décrire la situation et en se la représentant (en la « vivant ») psychiquement</a:t>
            </a:r>
          </a:p>
          <a:p>
            <a:pPr marL="514350" indent="-514350">
              <a:buFont typeface="+mj-lt"/>
              <a:buAutoNum type="arabicPeriod"/>
            </a:pPr>
            <a:r>
              <a:rPr lang="fr-FR" dirty="0" smtClean="0"/>
              <a:t>Définir l’acte impulsif</a:t>
            </a:r>
          </a:p>
          <a:p>
            <a:pPr marL="514350" indent="-514350">
              <a:buFont typeface="+mj-lt"/>
              <a:buAutoNum type="arabicPeriod"/>
            </a:pPr>
            <a:r>
              <a:rPr lang="fr-FR" dirty="0" smtClean="0"/>
              <a:t>Construire une ou plusieurs hypothèses étiologiques intermédiaires sur les facteurs de sensibilisation à cette configuration et ses bases plus profondes</a:t>
            </a:r>
          </a:p>
          <a:p>
            <a:pPr marL="514350" indent="-514350">
              <a:buFont typeface="+mj-lt"/>
              <a:buAutoNum type="arabicPeriod"/>
            </a:pPr>
            <a:r>
              <a:rPr lang="fr-FR" dirty="0" smtClean="0"/>
              <a:t>Décrire succinctement l’attitude et les interventions adoptées et mises en œuvre</a:t>
            </a:r>
          </a:p>
          <a:p>
            <a:pPr marL="514350" indent="-514350">
              <a:buFont typeface="+mj-lt"/>
              <a:buAutoNum type="arabicPeriod"/>
            </a:pPr>
            <a:r>
              <a:rPr lang="fr-FR" dirty="0" smtClean="0"/>
              <a:t>Recueillir les données d’entretien pendant 2-4 séances pour suivre l’évolution</a:t>
            </a:r>
          </a:p>
          <a:p>
            <a:pPr marL="514350" indent="-514350">
              <a:buFont typeface="+mj-lt"/>
              <a:buAutoNum type="arabicPeriod"/>
            </a:pP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17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J’espère vous avoir convaincu de</a:t>
            </a:r>
            <a:r>
              <a:rPr lang="fr-FR" baseline="0" dirty="0" smtClean="0"/>
              <a:t> l’intérêt que peut avoir cette recherche</a:t>
            </a:r>
          </a:p>
          <a:p>
            <a:endParaRPr lang="fr-FR" baseline="0" dirty="0" smtClean="0"/>
          </a:p>
          <a:p>
            <a:r>
              <a:rPr lang="fr-FR" baseline="0" dirty="0" smtClean="0"/>
              <a:t>Je voudrais pour terminer insister sur son importance</a:t>
            </a:r>
            <a:endParaRPr lang="fr-FR" dirty="0"/>
          </a:p>
        </p:txBody>
      </p:sp>
      <p:sp>
        <p:nvSpPr>
          <p:cNvPr id="4" name="Espace réservé du numéro de diapositive 3"/>
          <p:cNvSpPr>
            <a:spLocks noGrp="1"/>
          </p:cNvSpPr>
          <p:nvPr>
            <p:ph type="sldNum" sz="quarter" idx="10"/>
          </p:nvPr>
        </p:nvSpPr>
        <p:spPr/>
        <p:txBody>
          <a:bodyPr/>
          <a:lstStyle/>
          <a:p>
            <a:fld id="{F02B19BE-64B3-2B41-95D2-DD4905F1ECAD}" type="slidenum">
              <a:rPr lang="fr-FR" smtClean="0"/>
              <a:pPr/>
              <a:t>21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27 mars 2009</a:t>
            </a:r>
            <a:endParaRPr lang="fr-FR"/>
          </a:p>
        </p:txBody>
      </p:sp>
      <p:sp>
        <p:nvSpPr>
          <p:cNvPr id="6" name="Espace réservé du pied de page 5"/>
          <p:cNvSpPr>
            <a:spLocks noGrp="1"/>
          </p:cNvSpPr>
          <p:nvPr>
            <p:ph type="ftr" sz="quarter" idx="11"/>
          </p:nvPr>
        </p:nvSpPr>
        <p:spPr/>
        <p:txBody>
          <a:bodyPr/>
          <a:lstStyle/>
          <a:p>
            <a:r>
              <a:rPr lang="fr-FR" smtClean="0"/>
              <a:t>RRFPP : axes de recherche</a:t>
            </a:r>
            <a:endParaRPr lang="fr-FR"/>
          </a:p>
        </p:txBody>
      </p:sp>
      <p:sp>
        <p:nvSpPr>
          <p:cNvPr id="7" name="Espace réservé du numéro de diapositive 6"/>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27 mars 2009</a:t>
            </a:r>
            <a:endParaRPr lang="fr-FR"/>
          </a:p>
        </p:txBody>
      </p:sp>
      <p:sp>
        <p:nvSpPr>
          <p:cNvPr id="8" name="Espace réservé du pied de page 7"/>
          <p:cNvSpPr>
            <a:spLocks noGrp="1"/>
          </p:cNvSpPr>
          <p:nvPr>
            <p:ph type="ftr" sz="quarter" idx="11"/>
          </p:nvPr>
        </p:nvSpPr>
        <p:spPr/>
        <p:txBody>
          <a:bodyPr/>
          <a:lstStyle/>
          <a:p>
            <a:r>
              <a:rPr lang="fr-FR" smtClean="0"/>
              <a:t>RRFPP : axes de recherche</a:t>
            </a:r>
            <a:endParaRPr lang="fr-FR"/>
          </a:p>
        </p:txBody>
      </p:sp>
      <p:sp>
        <p:nvSpPr>
          <p:cNvPr id="9" name="Espace réservé du numéro de diapositive 8"/>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27 mars 2009</a:t>
            </a:r>
            <a:endParaRPr lang="fr-FR"/>
          </a:p>
        </p:txBody>
      </p:sp>
      <p:sp>
        <p:nvSpPr>
          <p:cNvPr id="4" name="Espace réservé du pied de page 3"/>
          <p:cNvSpPr>
            <a:spLocks noGrp="1"/>
          </p:cNvSpPr>
          <p:nvPr>
            <p:ph type="ftr" sz="quarter" idx="11"/>
          </p:nvPr>
        </p:nvSpPr>
        <p:spPr/>
        <p:txBody>
          <a:bodyPr/>
          <a:lstStyle/>
          <a:p>
            <a:r>
              <a:rPr lang="fr-FR" smtClean="0"/>
              <a:t>RRFPP : axes de recherche</a:t>
            </a:r>
            <a:endParaRPr lang="fr-FR"/>
          </a:p>
        </p:txBody>
      </p:sp>
      <p:sp>
        <p:nvSpPr>
          <p:cNvPr id="5" name="Espace réservé du numéro de diapositive 4"/>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27 mars 2009</a:t>
            </a:r>
            <a:endParaRPr lang="fr-FR"/>
          </a:p>
        </p:txBody>
      </p:sp>
      <p:sp>
        <p:nvSpPr>
          <p:cNvPr id="3" name="Espace réservé du pied de page 2"/>
          <p:cNvSpPr>
            <a:spLocks noGrp="1"/>
          </p:cNvSpPr>
          <p:nvPr>
            <p:ph type="ftr" sz="quarter" idx="11"/>
          </p:nvPr>
        </p:nvSpPr>
        <p:spPr/>
        <p:txBody>
          <a:bodyPr/>
          <a:lstStyle/>
          <a:p>
            <a:r>
              <a:rPr lang="fr-FR" smtClean="0"/>
              <a:t>RRFPP : axes de recherche</a:t>
            </a:r>
            <a:endParaRPr lang="fr-FR"/>
          </a:p>
        </p:txBody>
      </p:sp>
      <p:sp>
        <p:nvSpPr>
          <p:cNvPr id="4" name="Espace réservé du numéro de diapositive 3"/>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27 mars 2009</a:t>
            </a:r>
            <a:endParaRPr lang="fr-FR"/>
          </a:p>
        </p:txBody>
      </p:sp>
      <p:sp>
        <p:nvSpPr>
          <p:cNvPr id="6" name="Espace réservé du pied de page 5"/>
          <p:cNvSpPr>
            <a:spLocks noGrp="1"/>
          </p:cNvSpPr>
          <p:nvPr>
            <p:ph type="ftr" sz="quarter" idx="11"/>
          </p:nvPr>
        </p:nvSpPr>
        <p:spPr/>
        <p:txBody>
          <a:bodyPr/>
          <a:lstStyle/>
          <a:p>
            <a:r>
              <a:rPr lang="fr-FR" smtClean="0"/>
              <a:t>RRFPP : axes de recherche</a:t>
            </a:r>
            <a:endParaRPr lang="fr-FR"/>
          </a:p>
        </p:txBody>
      </p:sp>
      <p:sp>
        <p:nvSpPr>
          <p:cNvPr id="7" name="Espace réservé du numéro de diapositive 6"/>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27 mars 2009</a:t>
            </a:r>
            <a:endParaRPr lang="fr-FR"/>
          </a:p>
        </p:txBody>
      </p:sp>
      <p:sp>
        <p:nvSpPr>
          <p:cNvPr id="6" name="Espace réservé du pied de page 5"/>
          <p:cNvSpPr>
            <a:spLocks noGrp="1"/>
          </p:cNvSpPr>
          <p:nvPr>
            <p:ph type="ftr" sz="quarter" idx="11"/>
          </p:nvPr>
        </p:nvSpPr>
        <p:spPr/>
        <p:txBody>
          <a:bodyPr/>
          <a:lstStyle/>
          <a:p>
            <a:r>
              <a:rPr lang="fr-FR" smtClean="0"/>
              <a:t>RRFPP : axes de recherche</a:t>
            </a:r>
            <a:endParaRPr lang="fr-FR"/>
          </a:p>
        </p:txBody>
      </p:sp>
      <p:sp>
        <p:nvSpPr>
          <p:cNvPr id="7" name="Espace réservé du numéro de diapositive 6"/>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27 mars 2009</a:t>
            </a:r>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RRFPP : axes de recherche</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576E4-D001-7640-BF2D-EC04B1E29B7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3.jpeg"/><Relationship Id="rId5" Type="http://schemas.openxmlformats.org/officeDocument/2006/relationships/image" Target="../media/image4.tiff"/><Relationship Id="rId7"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6"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image" Target="../media/image14.png"/><Relationship Id="rId1" Type="http://schemas.openxmlformats.org/officeDocument/2006/relationships/slideLayout" Target="../slideLayouts/slideLayout7.xml"/><Relationship Id="rId2" Type="http://schemas.openxmlformats.org/officeDocument/2006/relationships/hyperlink" Target="http://www.techniques-psychotherapiques.org/Documentation/Evaluer_les_psychotherapies" TargetMode="External"/><Relationship Id="rId3" Type="http://schemas.openxmlformats.org/officeDocument/2006/relationships/image" Target="../media/image13.gif"/><Relationship Id="rId5"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887317"/>
            <a:ext cx="7772400" cy="770283"/>
          </a:xfrm>
        </p:spPr>
        <p:txBody>
          <a:bodyPr>
            <a:normAutofit fontScale="90000"/>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3111" b="1" dirty="0" smtClean="0">
                <a:solidFill>
                  <a:schemeClr val="tx1">
                    <a:lumMod val="50000"/>
                    <a:lumOff val="50000"/>
                  </a:schemeClr>
                </a:solidFill>
                <a:ea typeface="Arial Unicode MS" pitchFamily="-110" charset="0"/>
                <a:cs typeface="Arial Unicode MS" pitchFamily="-110" charset="0"/>
              </a:rPr>
              <a:t/>
            </a:r>
            <a:br>
              <a:rPr lang="fr-FR" sz="3111" b="1" dirty="0" smtClean="0">
                <a:solidFill>
                  <a:schemeClr val="tx1">
                    <a:lumMod val="50000"/>
                    <a:lumOff val="50000"/>
                  </a:schemeClr>
                </a:solidFill>
                <a:ea typeface="Arial Unicode MS" pitchFamily="-110" charset="0"/>
                <a:cs typeface="Arial Unicode MS" pitchFamily="-110" charset="0"/>
              </a:rPr>
            </a:br>
            <a:r>
              <a:rPr lang="fr-FR" sz="3111" b="1" dirty="0" smtClean="0">
                <a:solidFill>
                  <a:schemeClr val="tx1">
                    <a:lumMod val="50000"/>
                    <a:lumOff val="50000"/>
                  </a:schemeClr>
                </a:solidFill>
                <a:ea typeface="Arial Unicode MS" pitchFamily="-110" charset="0"/>
                <a:cs typeface="Arial Unicode MS" pitchFamily="-110" charset="0"/>
              </a:rPr>
              <a:t>Réseau de recherches fondées sur les pratiques psychothérapiques</a:t>
            </a:r>
            <a:br>
              <a:rPr lang="fr-FR" sz="3111" b="1" dirty="0" smtClean="0">
                <a:solidFill>
                  <a:schemeClr val="tx1">
                    <a:lumMod val="50000"/>
                    <a:lumOff val="50000"/>
                  </a:schemeClr>
                </a:solidFill>
                <a:ea typeface="Arial Unicode MS" pitchFamily="-110" charset="0"/>
                <a:cs typeface="Arial Unicode MS" pitchFamily="-110" charset="0"/>
              </a:rPr>
            </a:br>
            <a:r>
              <a:rPr lang="fr-FR" sz="3111" b="1" dirty="0" smtClean="0">
                <a:solidFill>
                  <a:srgbClr val="000000"/>
                </a:solidFill>
                <a:ea typeface="Arial Unicode MS" pitchFamily="-110" charset="0"/>
                <a:cs typeface="Arial Unicode MS" pitchFamily="-110" charset="0"/>
              </a:rPr>
              <a:t>Axes de recherche et </a:t>
            </a:r>
            <a:r>
              <a:rPr lang="fr-FR" sz="3111" b="1" dirty="0" smtClean="0">
                <a:solidFill>
                  <a:srgbClr val="000000"/>
                </a:solidFill>
                <a:ea typeface="Arial Unicode MS" pitchFamily="-110" charset="0"/>
                <a:cs typeface="Arial Unicode MS" pitchFamily="-110" charset="0"/>
              </a:rPr>
              <a:t>mise </a:t>
            </a:r>
            <a:r>
              <a:rPr lang="fr-FR" sz="3111" b="1" dirty="0" smtClean="0">
                <a:solidFill>
                  <a:srgbClr val="000000"/>
                </a:solidFill>
                <a:ea typeface="Arial Unicode MS" pitchFamily="-110" charset="0"/>
                <a:cs typeface="Arial Unicode MS" pitchFamily="-110" charset="0"/>
              </a:rPr>
              <a:t>en œuvre des études</a:t>
            </a:r>
            <a:r>
              <a:rPr lang="fr-FR" sz="4000" dirty="0" smtClean="0">
                <a:solidFill>
                  <a:srgbClr val="A6A6A6"/>
                </a:solidFill>
                <a:ea typeface="Arial Unicode MS" pitchFamily="-110" charset="0"/>
                <a:cs typeface="Arial Unicode MS" pitchFamily="-110" charset="0"/>
              </a:rPr>
              <a:t/>
            </a:r>
            <a:br>
              <a:rPr lang="fr-FR" sz="4000" dirty="0" smtClean="0">
                <a:solidFill>
                  <a:srgbClr val="A6A6A6"/>
                </a:solidFill>
                <a:ea typeface="Arial Unicode MS" pitchFamily="-110" charset="0"/>
                <a:cs typeface="Arial Unicode MS" pitchFamily="-110" charset="0"/>
              </a:rPr>
            </a:br>
            <a:endParaRPr lang="fr-FR" dirty="0"/>
          </a:p>
        </p:txBody>
      </p:sp>
      <p:sp>
        <p:nvSpPr>
          <p:cNvPr id="3" name="Sous-titre 2"/>
          <p:cNvSpPr>
            <a:spLocks noGrp="1"/>
          </p:cNvSpPr>
          <p:nvPr>
            <p:ph type="subTitle" idx="1"/>
          </p:nvPr>
        </p:nvSpPr>
        <p:spPr>
          <a:xfrm>
            <a:off x="1371600" y="3886200"/>
            <a:ext cx="6400800" cy="762000"/>
          </a:xfrm>
        </p:spPr>
        <p:txBody>
          <a:bodyPr>
            <a:normAutofit/>
          </a:bodyPr>
          <a:lstStyle/>
          <a:p>
            <a:r>
              <a:rPr lang="fr-FR" sz="2800" dirty="0" smtClean="0">
                <a:solidFill>
                  <a:srgbClr val="A6A6A6"/>
                </a:solidFill>
                <a:ea typeface="Arial Unicode MS" pitchFamily="-110" charset="0"/>
                <a:cs typeface="Arial Unicode MS" pitchFamily="-110" charset="0"/>
              </a:rPr>
              <a:t>Jean-Michel Thurin</a:t>
            </a:r>
            <a:endParaRPr lang="fr-FR" sz="2800" dirty="0"/>
          </a:p>
        </p:txBody>
      </p:sp>
      <p:pic>
        <p:nvPicPr>
          <p:cNvPr id="4" name="Image 3" descr="Lyon270309.jpg"/>
          <p:cNvPicPr>
            <a:picLocks noChangeAspect="1"/>
          </p:cNvPicPr>
          <p:nvPr/>
        </p:nvPicPr>
        <p:blipFill>
          <a:blip r:embed="rId2"/>
          <a:stretch>
            <a:fillRect/>
          </a:stretch>
        </p:blipFill>
        <p:spPr>
          <a:xfrm>
            <a:off x="304800" y="289201"/>
            <a:ext cx="1196928" cy="1691999"/>
          </a:xfrm>
          <a:prstGeom prst="rect">
            <a:avLst/>
          </a:prstGeom>
        </p:spPr>
      </p:pic>
      <p:pic>
        <p:nvPicPr>
          <p:cNvPr id="5" name="Image 4" descr="LogoRRFPP110.tif"/>
          <p:cNvPicPr>
            <a:picLocks noChangeAspect="1"/>
          </p:cNvPicPr>
          <p:nvPr/>
        </p:nvPicPr>
        <p:blipFill>
          <a:blip r:embed="rId3"/>
          <a:srcRect/>
          <a:stretch>
            <a:fillRect/>
          </a:stretch>
        </p:blipFill>
        <p:spPr bwMode="auto">
          <a:xfrm>
            <a:off x="885890" y="5679300"/>
            <a:ext cx="790510" cy="797700"/>
          </a:xfrm>
          <a:prstGeom prst="rect">
            <a:avLst/>
          </a:prstGeom>
          <a:noFill/>
          <a:ln w="9525">
            <a:noFill/>
            <a:miter lim="800000"/>
            <a:headEnd/>
            <a:tailEnd/>
          </a:ln>
        </p:spPr>
      </p:pic>
      <p:grpSp>
        <p:nvGrpSpPr>
          <p:cNvPr id="6" name="Grouper 5"/>
          <p:cNvGrpSpPr/>
          <p:nvPr/>
        </p:nvGrpSpPr>
        <p:grpSpPr>
          <a:xfrm>
            <a:off x="4495800" y="5844352"/>
            <a:ext cx="3817683" cy="467597"/>
            <a:chOff x="4495800" y="6256482"/>
            <a:chExt cx="3817683" cy="467597"/>
          </a:xfrm>
        </p:grpSpPr>
        <p:pic>
          <p:nvPicPr>
            <p:cNvPr id="7" name="Image 6" descr="MiniInserm.jpg"/>
            <p:cNvPicPr>
              <a:picLocks noChangeAspect="1"/>
            </p:cNvPicPr>
            <p:nvPr/>
          </p:nvPicPr>
          <p:blipFill>
            <a:blip r:embed="rId4"/>
            <a:stretch>
              <a:fillRect/>
            </a:stretch>
          </p:blipFill>
          <p:spPr>
            <a:xfrm>
              <a:off x="4495800" y="6328355"/>
              <a:ext cx="1219200" cy="323850"/>
            </a:xfrm>
            <a:prstGeom prst="rect">
              <a:avLst/>
            </a:prstGeom>
          </p:spPr>
        </p:pic>
        <p:pic>
          <p:nvPicPr>
            <p:cNvPr id="8" name="Image 7" descr="logoFFP.tiff"/>
            <p:cNvPicPr>
              <a:picLocks noChangeAspect="1"/>
            </p:cNvPicPr>
            <p:nvPr/>
          </p:nvPicPr>
          <p:blipFill>
            <a:blip r:embed="rId5"/>
            <a:stretch>
              <a:fillRect/>
            </a:stretch>
          </p:blipFill>
          <p:spPr>
            <a:xfrm>
              <a:off x="5791200" y="6259731"/>
              <a:ext cx="748664" cy="461098"/>
            </a:xfrm>
            <a:prstGeom prst="rect">
              <a:avLst/>
            </a:prstGeom>
          </p:spPr>
        </p:pic>
        <p:pic>
          <p:nvPicPr>
            <p:cNvPr id="9" name="Image 8" descr="TechPsyTitre.jpg"/>
            <p:cNvPicPr>
              <a:picLocks noChangeAspect="1"/>
            </p:cNvPicPr>
            <p:nvPr/>
          </p:nvPicPr>
          <p:blipFill>
            <a:blip r:embed="rId6"/>
            <a:stretch>
              <a:fillRect/>
            </a:stretch>
          </p:blipFill>
          <p:spPr>
            <a:xfrm>
              <a:off x="7404487" y="6288281"/>
              <a:ext cx="908996" cy="403998"/>
            </a:xfrm>
            <a:prstGeom prst="rect">
              <a:avLst/>
            </a:prstGeom>
          </p:spPr>
        </p:pic>
        <p:pic>
          <p:nvPicPr>
            <p:cNvPr id="10" name="Image 9" descr="Image 2.png"/>
            <p:cNvPicPr>
              <a:picLocks noChangeAspect="1"/>
            </p:cNvPicPr>
            <p:nvPr/>
          </p:nvPicPr>
          <p:blipFill>
            <a:blip r:embed="rId7"/>
            <a:stretch>
              <a:fillRect/>
            </a:stretch>
          </p:blipFill>
          <p:spPr>
            <a:xfrm>
              <a:off x="6539864" y="6256482"/>
              <a:ext cx="708272" cy="467597"/>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réseau</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Un comité de pilotage</a:t>
            </a:r>
          </a:p>
          <a:p>
            <a:r>
              <a:rPr lang="fr-FR" dirty="0" smtClean="0"/>
              <a:t>Un pôle méthodologique</a:t>
            </a:r>
          </a:p>
          <a:p>
            <a:r>
              <a:rPr lang="fr-FR" dirty="0" smtClean="0"/>
              <a:t>Trois pôles thématiques</a:t>
            </a:r>
          </a:p>
          <a:p>
            <a:pPr lvl="1"/>
            <a:r>
              <a:rPr lang="fr-FR" dirty="0" smtClean="0"/>
              <a:t>Borderline</a:t>
            </a:r>
          </a:p>
          <a:p>
            <a:pPr lvl="1"/>
            <a:r>
              <a:rPr lang="fr-FR" dirty="0" smtClean="0"/>
              <a:t>Autisme</a:t>
            </a:r>
          </a:p>
          <a:p>
            <a:pPr lvl="1"/>
            <a:r>
              <a:rPr lang="fr-FR" dirty="0" smtClean="0"/>
              <a:t>Alzheimer</a:t>
            </a:r>
          </a:p>
          <a:p>
            <a:r>
              <a:rPr lang="fr-FR" dirty="0" smtClean="0"/>
              <a:t>Groupes de pairs </a:t>
            </a:r>
            <a:r>
              <a:rPr lang="fr-FR" sz="2400" dirty="0" smtClean="0"/>
              <a:t>(in situ et via NTI)</a:t>
            </a:r>
            <a:endParaRPr lang="fr-FR" dirty="0" smtClean="0"/>
          </a:p>
          <a:p>
            <a:endParaRPr lang="fr-FR" dirty="0" smtClean="0"/>
          </a:p>
          <a:p>
            <a:r>
              <a:rPr lang="fr-FR" dirty="0" smtClean="0"/>
              <a:t>Réunions présentielles </a:t>
            </a:r>
            <a:r>
              <a:rPr lang="fr-FR" sz="2400" dirty="0" smtClean="0"/>
              <a:t>(information, formation, retours d’expérience, méthodologie)</a:t>
            </a:r>
            <a:endParaRPr lang="fr-FR" dirty="0" smtClean="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dirty="0" smtClean="0"/>
              <a:t>RRFPP : axes de recherche</a:t>
            </a:r>
            <a:endParaRPr lang="fr-FR" dirty="0"/>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2</a:t>
            </a:fld>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Trois axes de recherche</a:t>
            </a:r>
            <a:endParaRPr lang="fr-FR" dirty="0"/>
          </a:p>
        </p:txBody>
      </p:sp>
      <p:sp>
        <p:nvSpPr>
          <p:cNvPr id="3" name="Espace réservé du contenu 2"/>
          <p:cNvSpPr>
            <a:spLocks noGrp="1"/>
          </p:cNvSpPr>
          <p:nvPr>
            <p:ph idx="1"/>
          </p:nvPr>
        </p:nvSpPr>
        <p:spPr/>
        <p:txBody>
          <a:bodyPr>
            <a:normAutofit fontScale="85000" lnSpcReduction="10000"/>
          </a:bodyPr>
          <a:lstStyle/>
          <a:p>
            <a:pPr marL="514350" indent="-514350">
              <a:buFont typeface="+mj-lt"/>
              <a:buAutoNum type="arabicPeriod"/>
            </a:pPr>
            <a:r>
              <a:rPr lang="fr-FR" sz="2824" dirty="0" smtClean="0"/>
              <a:t>Évaluation </a:t>
            </a:r>
            <a:r>
              <a:rPr lang="fr-FR" sz="2824" dirty="0" err="1" smtClean="0"/>
              <a:t>processus-résultats</a:t>
            </a:r>
            <a:r>
              <a:rPr lang="fr-FR" sz="2824" dirty="0" smtClean="0"/>
              <a:t> des psychothérapies individuelles et familiales de patients borderline adultes et adolescents, menées en pratique libérale, en centre </a:t>
            </a:r>
            <a:r>
              <a:rPr lang="fr-FR" sz="2824" dirty="0" err="1" smtClean="0"/>
              <a:t>médico-psychologique</a:t>
            </a:r>
            <a:r>
              <a:rPr lang="fr-FR" sz="2824" dirty="0" smtClean="0"/>
              <a:t> et en institution.</a:t>
            </a:r>
          </a:p>
          <a:p>
            <a:pPr marL="514350" indent="-514350">
              <a:buFont typeface="+mj-lt"/>
              <a:buAutoNum type="arabicPeriod"/>
            </a:pPr>
            <a:r>
              <a:rPr lang="fr-FR" sz="2824" dirty="0" smtClean="0"/>
              <a:t>Évaluation des émergences et de la dynamisation fonctionnelle au cours des thérapies </a:t>
            </a:r>
            <a:r>
              <a:rPr lang="fr-FR" sz="2824" dirty="0" err="1" smtClean="0"/>
              <a:t>neurofonctionnelles</a:t>
            </a:r>
            <a:r>
              <a:rPr lang="fr-FR" sz="2824" dirty="0" smtClean="0"/>
              <a:t> de la communication et des thérapies psychodynamiques dans l’autisme en psychothérapie individuelle et institutionnelle.</a:t>
            </a:r>
          </a:p>
          <a:p>
            <a:pPr marL="514350" indent="-514350">
              <a:buFont typeface="+mj-lt"/>
              <a:buAutoNum type="arabicPeriod"/>
            </a:pPr>
            <a:r>
              <a:rPr lang="fr-FR" sz="2824" dirty="0" smtClean="0"/>
              <a:t>Effets des interventions psychothérapiques et psychologiques sur les symptômes psychoaffectifs ou les troubles du comportement chez des personnes âgées chez lesquelles une dimension fonctionnelle coexiste avec le processus déficitaire.</a:t>
            </a:r>
          </a:p>
          <a:p>
            <a:endParaRPr lang="fr-FR" dirty="0" smtClean="0"/>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3</a:t>
            </a:fld>
            <a:endParaRPr lang="fr-F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Méthode</a:t>
            </a:r>
            <a:endParaRPr lang="fr-FR" dirty="0"/>
          </a:p>
        </p:txBody>
      </p:sp>
      <p:sp>
        <p:nvSpPr>
          <p:cNvPr id="3" name="Espace réservé du contenu 2"/>
          <p:cNvSpPr>
            <a:spLocks noGrp="1"/>
          </p:cNvSpPr>
          <p:nvPr>
            <p:ph idx="1"/>
          </p:nvPr>
        </p:nvSpPr>
        <p:spPr>
          <a:xfrm>
            <a:off x="457200" y="1600201"/>
            <a:ext cx="8229600" cy="3810000"/>
          </a:xfrm>
        </p:spPr>
        <p:txBody>
          <a:bodyPr>
            <a:normAutofit fontScale="92500" lnSpcReduction="10000"/>
          </a:bodyPr>
          <a:lstStyle/>
          <a:p>
            <a:r>
              <a:rPr lang="fr-FR" dirty="0" smtClean="0"/>
              <a:t>Études intensives de cas, processus – résultats, traités dans des conditions naturelles</a:t>
            </a:r>
            <a:br>
              <a:rPr lang="fr-FR" dirty="0" smtClean="0"/>
            </a:br>
            <a:r>
              <a:rPr lang="fr-FR" dirty="0" smtClean="0"/>
              <a:t>(psychothérapies individuelles, familiales, institutionnelles)</a:t>
            </a:r>
          </a:p>
          <a:p>
            <a:endParaRPr lang="fr-FR" dirty="0" smtClean="0"/>
          </a:p>
          <a:p>
            <a:r>
              <a:rPr lang="fr-FR" dirty="0" smtClean="0"/>
              <a:t>Analyse comparative des convergences et différences des cas analogues réunis dans une base de données. </a:t>
            </a:r>
          </a:p>
          <a:p>
            <a:endParaRPr lang="fr-FR" dirty="0" smtClean="0"/>
          </a:p>
          <a:p>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4</a:t>
            </a:fld>
            <a:endParaRPr lang="fr-F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600201"/>
            <a:ext cx="8229600" cy="3810000"/>
          </a:xfrm>
        </p:spPr>
        <p:txBody>
          <a:bodyPr/>
          <a:lstStyle/>
          <a:p>
            <a:r>
              <a:rPr lang="fr-FR" dirty="0" smtClean="0"/>
              <a:t>Deux niveaux d'études : </a:t>
            </a:r>
          </a:p>
          <a:p>
            <a:pPr lvl="1"/>
            <a:r>
              <a:rPr lang="fr-FR" dirty="0" smtClean="0"/>
              <a:t>Ce qui se passe dans chaque cas</a:t>
            </a:r>
          </a:p>
          <a:p>
            <a:pPr lvl="1"/>
            <a:r>
              <a:rPr lang="fr-FR" dirty="0" smtClean="0"/>
              <a:t>Aspects communs et différences dans le processus et les changements observés pour des cas analogues* .</a:t>
            </a:r>
          </a:p>
          <a:p>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5</a:t>
            </a:fld>
            <a:endParaRPr lang="fr-FR"/>
          </a:p>
        </p:txBody>
      </p:sp>
      <p:sp>
        <p:nvSpPr>
          <p:cNvPr id="7" name="ZoneTexte 6"/>
          <p:cNvSpPr txBox="1"/>
          <p:nvPr/>
        </p:nvSpPr>
        <p:spPr>
          <a:xfrm>
            <a:off x="228600" y="5867400"/>
            <a:ext cx="8686800" cy="523220"/>
          </a:xfrm>
          <a:prstGeom prst="rect">
            <a:avLst/>
          </a:prstGeom>
          <a:noFill/>
        </p:spPr>
        <p:txBody>
          <a:bodyPr wrap="square" rtlCol="0">
            <a:spAutoFit/>
          </a:bodyPr>
          <a:lstStyle/>
          <a:p>
            <a:r>
              <a:rPr lang="fr-FR" sz="1400" dirty="0" smtClean="0">
                <a:solidFill>
                  <a:schemeClr val="tx2"/>
                </a:solidFill>
              </a:rPr>
              <a:t>*Le terme analogue  renvoie non seulement au trouble principal, mais également aux conditions de base susceptibles d'influencer le déroulement de la psychothérapie (les modérateurs)</a:t>
            </a:r>
            <a:endParaRPr lang="fr-FR" sz="1400" dirty="0">
              <a:solidFill>
                <a:schemeClr val="tx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Variables observées</a:t>
            </a:r>
            <a:endParaRPr lang="fr-FR" dirty="0"/>
          </a:p>
        </p:txBody>
      </p:sp>
      <p:sp>
        <p:nvSpPr>
          <p:cNvPr id="3" name="Espace réservé du contenu 2"/>
          <p:cNvSpPr>
            <a:spLocks noGrp="1"/>
          </p:cNvSpPr>
          <p:nvPr>
            <p:ph idx="1"/>
          </p:nvPr>
        </p:nvSpPr>
        <p:spPr>
          <a:xfrm>
            <a:off x="228600" y="1600200"/>
            <a:ext cx="8458200" cy="4525963"/>
          </a:xfrm>
        </p:spPr>
        <p:txBody>
          <a:bodyPr>
            <a:normAutofit fontScale="92500" lnSpcReduction="10000"/>
          </a:bodyPr>
          <a:lstStyle/>
          <a:p>
            <a:r>
              <a:rPr lang="fr-FR" dirty="0" smtClean="0"/>
              <a:t>Symptômes et fonctionnement</a:t>
            </a:r>
          </a:p>
          <a:p>
            <a:r>
              <a:rPr lang="fr-FR" dirty="0" smtClean="0"/>
              <a:t>Processus (</a:t>
            </a:r>
            <a:r>
              <a:rPr lang="fr-FR" i="1" dirty="0" smtClean="0"/>
              <a:t>médiateurs</a:t>
            </a:r>
            <a:r>
              <a:rPr lang="fr-FR" dirty="0" smtClean="0"/>
              <a:t>)</a:t>
            </a:r>
          </a:p>
          <a:p>
            <a:r>
              <a:rPr lang="fr-FR" dirty="0" smtClean="0"/>
              <a:t>Changement (efficacité) / Processus</a:t>
            </a:r>
          </a:p>
          <a:p>
            <a:r>
              <a:rPr lang="fr-FR" dirty="0" smtClean="0"/>
              <a:t>Facteurs préexistant </a:t>
            </a:r>
            <a:r>
              <a:rPr lang="fr-FR" i="1" dirty="0" smtClean="0"/>
              <a:t>patients </a:t>
            </a:r>
            <a:r>
              <a:rPr lang="fr-FR" dirty="0" smtClean="0"/>
              <a:t>(psychopathologie initiale et contexte), thérapeute et modalités </a:t>
            </a:r>
            <a:r>
              <a:rPr lang="fr-FR" i="1" dirty="0" smtClean="0"/>
              <a:t>institutionnelles </a:t>
            </a:r>
            <a:r>
              <a:rPr lang="fr-FR" dirty="0" smtClean="0"/>
              <a:t>de prise en charge (</a:t>
            </a:r>
            <a:r>
              <a:rPr lang="fr-FR" i="1" dirty="0" smtClean="0"/>
              <a:t>modérateurs</a:t>
            </a:r>
            <a:r>
              <a:rPr lang="fr-FR" dirty="0" smtClean="0"/>
              <a:t>)</a:t>
            </a:r>
          </a:p>
          <a:p>
            <a:endParaRPr lang="fr-FR" dirty="0" smtClean="0"/>
          </a:p>
          <a:p>
            <a:r>
              <a:rPr lang="fr-FR" dirty="0" smtClean="0"/>
              <a:t>Facteurs de sensibilisation, de précipitation et de résolution des processus de crises</a:t>
            </a:r>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6</a:t>
            </a:fld>
            <a:endParaRPr lang="fr-F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Symptômes et fonctionnements</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smtClean="0"/>
              <a:t>Hypothèses testées</a:t>
            </a:r>
          </a:p>
          <a:p>
            <a:pPr lvl="1"/>
            <a:r>
              <a:rPr lang="fr-FR" sz="2400" dirty="0" smtClean="0"/>
              <a:t>L’effet de la psychothérapie porte sur les symptômes de surface </a:t>
            </a:r>
            <a:r>
              <a:rPr lang="fr-FR" sz="2400" b="1" dirty="0" smtClean="0"/>
              <a:t>et </a:t>
            </a:r>
            <a:r>
              <a:rPr lang="fr-FR" sz="2400" dirty="0" smtClean="0"/>
              <a:t>sur le fonctionnement de la personne dans différents domaines impliquant son psychisme.</a:t>
            </a:r>
            <a:endParaRPr lang="fr-FR" sz="2000" dirty="0" smtClean="0"/>
          </a:p>
          <a:p>
            <a:pPr lvl="1"/>
            <a:r>
              <a:rPr lang="fr-FR" sz="2400" dirty="0" smtClean="0"/>
              <a:t>Certains </a:t>
            </a:r>
            <a:r>
              <a:rPr lang="fr-FR" sz="2400" i="1" dirty="0" smtClean="0"/>
              <a:t>indicateurs de pathologie </a:t>
            </a:r>
            <a:r>
              <a:rPr lang="fr-FR" sz="2400" dirty="0" smtClean="0"/>
              <a:t>« basculent » en </a:t>
            </a:r>
            <a:r>
              <a:rPr lang="fr-FR" sz="2400" i="1" dirty="0" smtClean="0"/>
              <a:t>indicateurs de santé </a:t>
            </a:r>
            <a:r>
              <a:rPr lang="fr-FR" sz="2400" dirty="0" smtClean="0"/>
              <a:t>et deviennent des médiateurs </a:t>
            </a:r>
            <a:r>
              <a:rPr lang="fr-FR" sz="2000" dirty="0" smtClean="0"/>
              <a:t>(acteurs de changement)</a:t>
            </a:r>
            <a:endParaRPr lang="fr-FR" dirty="0" smtClean="0"/>
          </a:p>
          <a:p>
            <a:pPr lvl="1"/>
            <a:r>
              <a:rPr lang="fr-FR" sz="2400" dirty="0" smtClean="0"/>
              <a:t>Les changements structuraux </a:t>
            </a:r>
            <a:r>
              <a:rPr lang="fr-FR" sz="2000" dirty="0" smtClean="0"/>
              <a:t>(insight, tolérance/expression affective, qualité relations interpersonnelles) </a:t>
            </a:r>
            <a:r>
              <a:rPr lang="fr-FR" sz="2400" dirty="0" smtClean="0"/>
              <a:t>sont des acquisitions progressives et différentiées qui prédisent une efficacité durable</a:t>
            </a:r>
          </a:p>
          <a:p>
            <a:pPr lvl="1"/>
            <a:r>
              <a:rPr lang="fr-FR" sz="2400" dirty="0" smtClean="0"/>
              <a:t>La réduction des symptômes est liée à l’amélioration des fonctionnements. Elles peut s’expliquer par la chronologie des changements et une relation théorique plausible, compatible avec le corpus étendu des connaissances.</a:t>
            </a:r>
            <a:endParaRPr lang="fr-FR" sz="2000" dirty="0" smtClean="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7</a:t>
            </a:fld>
            <a:endParaRPr lang="fr-F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Instruments</a:t>
            </a:r>
            <a:endParaRPr lang="fr-FR" dirty="0"/>
          </a:p>
        </p:txBody>
      </p:sp>
      <p:sp>
        <p:nvSpPr>
          <p:cNvPr id="3" name="Espace réservé du contenu 2"/>
          <p:cNvSpPr>
            <a:spLocks noGrp="1"/>
          </p:cNvSpPr>
          <p:nvPr>
            <p:ph idx="1"/>
          </p:nvPr>
        </p:nvSpPr>
        <p:spPr>
          <a:xfrm>
            <a:off x="457200" y="1600200"/>
            <a:ext cx="8534400" cy="4525963"/>
          </a:xfrm>
        </p:spPr>
        <p:txBody>
          <a:bodyPr>
            <a:normAutofit/>
          </a:bodyPr>
          <a:lstStyle/>
          <a:p>
            <a:r>
              <a:rPr lang="fr-FR" sz="2400" dirty="0" smtClean="0"/>
              <a:t>Permettent un suivi dimensionnel de la réduction des éléments pathologiques et des gains fonctionnels [et développementaux]</a:t>
            </a:r>
            <a:endParaRPr lang="fr-FR" sz="2400"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8</a:t>
            </a:fld>
            <a:endParaRPr lang="fr-FR"/>
          </a:p>
        </p:txBody>
      </p:sp>
      <p:graphicFrame>
        <p:nvGraphicFramePr>
          <p:cNvPr id="12" name="Tableau 11"/>
          <p:cNvGraphicFramePr>
            <a:graphicFrameLocks noGrp="1"/>
          </p:cNvGraphicFramePr>
          <p:nvPr/>
        </p:nvGraphicFramePr>
        <p:xfrm>
          <a:off x="762000" y="2819400"/>
          <a:ext cx="2362200" cy="3313429"/>
        </p:xfrm>
        <a:graphic>
          <a:graphicData uri="http://schemas.openxmlformats.org/drawingml/2006/table">
            <a:tbl>
              <a:tblPr firstRow="1" bandRow="1">
                <a:tableStyleId>{2D5ABB26-0587-4C30-8999-92F81FD0307C}</a:tableStyleId>
              </a:tblPr>
              <a:tblGrid>
                <a:gridCol w="2362200"/>
              </a:tblGrid>
              <a:tr h="381000">
                <a:tc>
                  <a:txBody>
                    <a:bodyPr/>
                    <a:lstStyle/>
                    <a:p>
                      <a:r>
                        <a:rPr lang="fr-FR" sz="1400" b="1" dirty="0" smtClean="0">
                          <a:solidFill>
                            <a:srgbClr val="1F497D"/>
                          </a:solidFill>
                        </a:rPr>
                        <a:t>Intérêts du</a:t>
                      </a:r>
                      <a:r>
                        <a:rPr lang="fr-FR" sz="1400" b="1" baseline="0" dirty="0" smtClean="0">
                          <a:solidFill>
                            <a:srgbClr val="1F497D"/>
                          </a:solidFill>
                        </a:rPr>
                        <a:t> patient</a:t>
                      </a:r>
                      <a:endParaRPr lang="fr-FR" sz="1400" b="1" dirty="0">
                        <a:solidFill>
                          <a:srgbClr val="1F497D"/>
                        </a:solidFill>
                      </a:endParaRPr>
                    </a:p>
                  </a:txBody>
                  <a:tcPr>
                    <a:lnL w="12700" cap="flat" cmpd="sng" algn="ctr">
                      <a:solidFill>
                        <a:scrgbClr r="0" g="0" b="0"/>
                      </a:solidFill>
                      <a:prstDash val="solid"/>
                      <a:round/>
                      <a:headEnd type="none" w="med" len="med"/>
                      <a:tailEnd type="none" w="med" len="med"/>
                    </a:lnL>
                  </a:tcPr>
                </a:tc>
              </a:tr>
              <a:tr h="762000">
                <a:tc>
                  <a:txBody>
                    <a:bodyPr/>
                    <a:lstStyle/>
                    <a:p>
                      <a:pPr>
                        <a:buFontTx/>
                        <a:buChar char="-"/>
                      </a:pPr>
                      <a:r>
                        <a:rPr lang="fr-FR" sz="1400" kern="1200" dirty="0" smtClean="0">
                          <a:solidFill>
                            <a:srgbClr val="1F497D"/>
                          </a:solidFill>
                        </a:rPr>
                        <a:t> A 90 : intérêts variés et</a:t>
                      </a:r>
                      <a:r>
                        <a:rPr lang="fr-FR" sz="1400" kern="1200" baseline="0" dirty="0" smtClean="0">
                          <a:solidFill>
                            <a:srgbClr val="1F497D"/>
                          </a:solidFill>
                        </a:rPr>
                        <a:t> </a:t>
                      </a:r>
                      <a:r>
                        <a:rPr lang="fr-FR" sz="1400" kern="1200" dirty="0" smtClean="0">
                          <a:solidFill>
                            <a:srgbClr val="1F497D"/>
                          </a:solidFill>
                        </a:rPr>
                        <a:t>profonds, de manière</a:t>
                      </a:r>
                      <a:r>
                        <a:rPr lang="fr-FR" sz="1400" kern="1200" baseline="0" dirty="0" smtClean="0">
                          <a:solidFill>
                            <a:srgbClr val="1F497D"/>
                          </a:solidFill>
                        </a:rPr>
                        <a:t> </a:t>
                      </a:r>
                      <a:r>
                        <a:rPr lang="fr-FR" sz="1400" kern="1200" dirty="0" smtClean="0">
                          <a:solidFill>
                            <a:srgbClr val="1F497D"/>
                          </a:solidFill>
                        </a:rPr>
                        <a:t>soutenue. </a:t>
                      </a:r>
                      <a:endParaRPr lang="fr-FR" sz="1400" kern="1200" dirty="0" smtClean="0">
                        <a:solidFill>
                          <a:srgbClr val="1F497D"/>
                        </a:solidFill>
                        <a:latin typeface="+mn-lt"/>
                        <a:ea typeface="+mn-ea"/>
                        <a:cs typeface="+mn-cs"/>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75 : intérêts larges, et généralement vifs, mais …</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50 : intérêts couvrent une large surface mais manquent de profondeur</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r h="707390">
                <a:tc>
                  <a:txBody>
                    <a:bodyPr/>
                    <a:lstStyle/>
                    <a:p>
                      <a:r>
                        <a:rPr lang="fr-FR" sz="1400" dirty="0" smtClean="0">
                          <a:solidFill>
                            <a:srgbClr val="1F497D"/>
                          </a:solidFill>
                        </a:rPr>
                        <a:t>- A 25 : intérêts étroitement restreints, superficiels et fugitifs</a:t>
                      </a:r>
                      <a:endParaRPr lang="fr-FR" sz="1400" dirty="0">
                        <a:solidFill>
                          <a:srgbClr val="1F497D"/>
                        </a:solidFill>
                      </a:endParaRPr>
                    </a:p>
                  </a:txBody>
                  <a:tcPr>
                    <a:lnL w="12700" cap="flat" cmpd="sng" algn="ctr">
                      <a:solidFill>
                        <a:scrgbClr r="0" g="0" b="0"/>
                      </a:solidFill>
                      <a:prstDash val="solid"/>
                      <a:round/>
                      <a:headEnd type="none" w="med" len="med"/>
                      <a:tailEnd type="none" w="med" len="med"/>
                    </a:lnL>
                  </a:tcPr>
                </a:tc>
              </a:tr>
            </a:tbl>
          </a:graphicData>
        </a:graphic>
      </p:graphicFrame>
      <p:pic>
        <p:nvPicPr>
          <p:cNvPr id="8" name="Image 7" descr="Image 3.png"/>
          <p:cNvPicPr>
            <a:picLocks noChangeAspect="1"/>
          </p:cNvPicPr>
          <p:nvPr/>
        </p:nvPicPr>
        <p:blipFill>
          <a:blip r:embed="rId2"/>
          <a:stretch>
            <a:fillRect/>
          </a:stretch>
        </p:blipFill>
        <p:spPr>
          <a:xfrm>
            <a:off x="4401000" y="3397030"/>
            <a:ext cx="3600000" cy="1974405"/>
          </a:xfrm>
          <a:prstGeom prst="rect">
            <a:avLst/>
          </a:prstGeom>
          <a:ln w="3175" cap="flat" cmpd="sng" algn="ctr">
            <a:solidFill>
              <a:schemeClr val="accent6">
                <a:lumMod val="40000"/>
                <a:lumOff val="60000"/>
              </a:schemeClr>
            </a:solidFill>
            <a:prstDash val="solid"/>
            <a:round/>
            <a:headEnd type="none" w="med" len="med"/>
            <a:tailEnd type="none" w="med" len="me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Instruments</a:t>
            </a:r>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9</a:t>
            </a:fld>
            <a:endParaRPr lang="fr-FR"/>
          </a:p>
        </p:txBody>
      </p:sp>
      <p:pic>
        <p:nvPicPr>
          <p:cNvPr id="7" name="Image 6" descr="Image 1.png"/>
          <p:cNvPicPr>
            <a:picLocks noChangeAspect="1"/>
          </p:cNvPicPr>
          <p:nvPr/>
        </p:nvPicPr>
        <p:blipFill>
          <a:blip r:embed="rId3"/>
          <a:stretch>
            <a:fillRect/>
          </a:stretch>
        </p:blipFill>
        <p:spPr>
          <a:xfrm>
            <a:off x="381000" y="3771900"/>
            <a:ext cx="8369301" cy="2628900"/>
          </a:xfrm>
          <a:prstGeom prst="rect">
            <a:avLst/>
          </a:prstGeom>
        </p:spPr>
      </p:pic>
      <p:pic>
        <p:nvPicPr>
          <p:cNvPr id="8" name="Image 7" descr="Image 4.png"/>
          <p:cNvPicPr>
            <a:picLocks noChangeAspect="1"/>
          </p:cNvPicPr>
          <p:nvPr/>
        </p:nvPicPr>
        <p:blipFill>
          <a:blip r:embed="rId4"/>
          <a:stretch>
            <a:fillRect/>
          </a:stretch>
        </p:blipFill>
        <p:spPr>
          <a:xfrm>
            <a:off x="76200" y="1244600"/>
            <a:ext cx="8877300" cy="2413000"/>
          </a:xfrm>
          <a:prstGeom prst="rect">
            <a:avLst/>
          </a:prstGeom>
        </p:spPr>
      </p:pic>
      <p:sp>
        <p:nvSpPr>
          <p:cNvPr id="9" name="ZoneTexte 8"/>
          <p:cNvSpPr txBox="1"/>
          <p:nvPr/>
        </p:nvSpPr>
        <p:spPr>
          <a:xfrm>
            <a:off x="6625704" y="3429000"/>
            <a:ext cx="1908696" cy="338554"/>
          </a:xfrm>
          <a:prstGeom prst="rect">
            <a:avLst/>
          </a:prstGeom>
          <a:noFill/>
        </p:spPr>
        <p:txBody>
          <a:bodyPr wrap="none" rtlCol="0">
            <a:spAutoFit/>
          </a:bodyPr>
          <a:lstStyle/>
          <a:p>
            <a:r>
              <a:rPr lang="fr-FR" sz="1600" b="1" dirty="0" smtClean="0"/>
              <a:t>[Tolérance affective]</a:t>
            </a:r>
            <a:endParaRPr lang="fr-FR" sz="16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fr-FR" sz="4400" b="0" i="0" u="none" strike="noStrike" kern="1200" cap="none" spc="0" normalizeH="0" baseline="0" noProof="0" dirty="0">
              <a:ln>
                <a:noFill/>
              </a:ln>
              <a:solidFill>
                <a:srgbClr val="1F497D"/>
              </a:solidFill>
              <a:effectLst/>
              <a:uLnTx/>
              <a:uFillTx/>
              <a:latin typeface="+mj-lt"/>
              <a:ea typeface="ＭＳ Ｐゴシック" pitchFamily="-108" charset="-128"/>
              <a:cs typeface="ＭＳ Ｐゴシック" pitchFamily="-108" charset="-128"/>
            </a:endParaRPr>
          </a:p>
        </p:txBody>
      </p:sp>
      <p:sp>
        <p:nvSpPr>
          <p:cNvPr id="3" name="Espace réservé du contenu 2"/>
          <p:cNvSpPr txBox="1">
            <a:spLocks/>
          </p:cNvSpPr>
          <p:nvPr/>
        </p:nvSpPr>
        <p:spPr bwMode="auto">
          <a:xfrm>
            <a:off x="381000" y="2590800"/>
            <a:ext cx="8229600" cy="3535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457200" rtl="0" eaLnBrk="0" fontAlgn="base" latinLnBrk="0" hangingPunct="0">
              <a:lnSpc>
                <a:spcPct val="100000"/>
              </a:lnSpc>
              <a:spcBef>
                <a:spcPct val="20000"/>
              </a:spcBef>
              <a:spcAft>
                <a:spcPct val="0"/>
              </a:spcAft>
              <a:buClrTx/>
              <a:buSzTx/>
              <a:tabLst/>
              <a:defRPr/>
            </a:pPr>
            <a:endParaRPr kumimoji="0" lang="fr-FR" sz="3200" b="0" i="0" u="none" strike="noStrike" kern="1200" cap="none" spc="0" normalizeH="0" baseline="0" noProof="0" dirty="0">
              <a:ln>
                <a:noFill/>
              </a:ln>
              <a:solidFill>
                <a:srgbClr val="1F497D"/>
              </a:solidFill>
              <a:effectLst/>
              <a:uLnTx/>
              <a:uFillTx/>
              <a:latin typeface="+mn-lt"/>
              <a:ea typeface="ＭＳ Ｐゴシック" pitchFamily="-108" charset="-128"/>
              <a:cs typeface="ＭＳ Ｐゴシック" pitchFamily="-108" charset="-128"/>
            </a:endParaRPr>
          </a:p>
        </p:txBody>
      </p:sp>
      <p:sp>
        <p:nvSpPr>
          <p:cNvPr id="74" name="Titre 73"/>
          <p:cNvSpPr>
            <a:spLocks noGrp="1"/>
          </p:cNvSpPr>
          <p:nvPr>
            <p:ph type="title"/>
          </p:nvPr>
        </p:nvSpPr>
        <p:spPr/>
        <p:txBody>
          <a:bodyPr/>
          <a:lstStyle/>
          <a:p>
            <a:r>
              <a:rPr lang="fr-FR" dirty="0" smtClean="0"/>
              <a:t>Indicateurs de changement</a:t>
            </a:r>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dirty="0"/>
          </a:p>
        </p:txBody>
      </p:sp>
      <p:sp>
        <p:nvSpPr>
          <p:cNvPr id="5" name="Espace réservé du pied de page 4"/>
          <p:cNvSpPr>
            <a:spLocks noGrp="1"/>
          </p:cNvSpPr>
          <p:nvPr>
            <p:ph type="ftr" sz="quarter" idx="11"/>
          </p:nvPr>
        </p:nvSpPr>
        <p:spPr/>
        <p:txBody>
          <a:bodyPr/>
          <a:lstStyle/>
          <a:p>
            <a:r>
              <a:rPr lang="fr-FR" smtClean="0"/>
              <a:t>RRFPP : axes de recherche</a:t>
            </a:r>
            <a:endParaRPr lang="fr-FR" dirty="0"/>
          </a:p>
        </p:txBody>
      </p:sp>
      <p:sp>
        <p:nvSpPr>
          <p:cNvPr id="6" name="Espace réservé du numéro de diapositive 5"/>
          <p:cNvSpPr>
            <a:spLocks noGrp="1"/>
          </p:cNvSpPr>
          <p:nvPr>
            <p:ph type="sldNum" sz="quarter" idx="12"/>
          </p:nvPr>
        </p:nvSpPr>
        <p:spPr/>
        <p:txBody>
          <a:bodyPr/>
          <a:lstStyle/>
          <a:p>
            <a:pPr>
              <a:defRPr/>
            </a:pPr>
            <a:fld id="{605A0708-0F6E-6741-A3D9-6223256D373B}" type="slidenum">
              <a:rPr lang="fr-FR" smtClean="0"/>
              <a:pPr>
                <a:defRPr/>
              </a:pPr>
              <a:t>10</a:t>
            </a:fld>
            <a:endParaRPr lang="fr-FR" dirty="0"/>
          </a:p>
        </p:txBody>
      </p:sp>
      <p:sp>
        <p:nvSpPr>
          <p:cNvPr id="7" name="Text Box 4"/>
          <p:cNvSpPr txBox="1">
            <a:spLocks noChangeArrowheads="1"/>
          </p:cNvSpPr>
          <p:nvPr/>
        </p:nvSpPr>
        <p:spPr bwMode="auto">
          <a:xfrm>
            <a:off x="273447" y="4393912"/>
            <a:ext cx="1298575" cy="584776"/>
          </a:xfrm>
          <a:prstGeom prst="rect">
            <a:avLst/>
          </a:prstGeom>
          <a:noFill/>
          <a:ln w="9525">
            <a:noFill/>
            <a:miter lim="800000"/>
            <a:headEnd/>
            <a:tailEnd/>
          </a:ln>
        </p:spPr>
        <p:txBody>
          <a:bodyPr>
            <a:prstTxWarp prst="textNoShape">
              <a:avLst/>
            </a:prstTxWarp>
            <a:spAutoFit/>
          </a:bodyPr>
          <a:lstStyle/>
          <a:p>
            <a:pPr algn="ctr"/>
            <a:r>
              <a:rPr lang="fr-FR" sz="1600" b="1" dirty="0">
                <a:solidFill>
                  <a:srgbClr val="000090"/>
                </a:solidFill>
                <a:latin typeface="Calibri" pitchFamily="-106" charset="0"/>
              </a:rPr>
              <a:t>Évaluation</a:t>
            </a:r>
            <a:br>
              <a:rPr lang="fr-FR" sz="1600" b="1" dirty="0">
                <a:solidFill>
                  <a:srgbClr val="000090"/>
                </a:solidFill>
                <a:latin typeface="Calibri" pitchFamily="-106" charset="0"/>
              </a:rPr>
            </a:br>
            <a:r>
              <a:rPr lang="fr-FR" sz="1600" b="1" dirty="0" smtClean="0">
                <a:solidFill>
                  <a:srgbClr val="000090"/>
                </a:solidFill>
                <a:latin typeface="Calibri" pitchFamily="-106" charset="0"/>
              </a:rPr>
              <a:t>initiale</a:t>
            </a:r>
          </a:p>
        </p:txBody>
      </p:sp>
      <p:sp>
        <p:nvSpPr>
          <p:cNvPr id="8" name="Text Box 4"/>
          <p:cNvSpPr txBox="1">
            <a:spLocks noChangeArrowheads="1"/>
          </p:cNvSpPr>
          <p:nvPr/>
        </p:nvSpPr>
        <p:spPr bwMode="auto">
          <a:xfrm>
            <a:off x="2590800" y="4393912"/>
            <a:ext cx="1373188" cy="584776"/>
          </a:xfrm>
          <a:prstGeom prst="rect">
            <a:avLst/>
          </a:prstGeom>
          <a:noFill/>
          <a:ln w="9525">
            <a:noFill/>
            <a:miter lim="800000"/>
            <a:headEnd/>
            <a:tailEnd/>
          </a:ln>
        </p:spPr>
        <p:txBody>
          <a:bodyPr>
            <a:prstTxWarp prst="textNoShape">
              <a:avLst/>
            </a:prstTxWarp>
            <a:spAutoFit/>
          </a:bodyPr>
          <a:lstStyle/>
          <a:p>
            <a:pPr algn="ctr"/>
            <a:r>
              <a:rPr lang="fr-FR" sz="1600">
                <a:solidFill>
                  <a:srgbClr val="000090"/>
                </a:solidFill>
                <a:latin typeface="Calibri" pitchFamily="-106" charset="0"/>
              </a:rPr>
              <a:t>Évaluation</a:t>
            </a:r>
            <a:br>
              <a:rPr lang="fr-FR" sz="1600">
                <a:solidFill>
                  <a:srgbClr val="000090"/>
                </a:solidFill>
                <a:latin typeface="Calibri" pitchFamily="-106" charset="0"/>
              </a:rPr>
            </a:br>
            <a:r>
              <a:rPr lang="fr-FR" sz="1600">
                <a:solidFill>
                  <a:srgbClr val="000090"/>
                </a:solidFill>
                <a:latin typeface="Calibri" pitchFamily="-106" charset="0"/>
              </a:rPr>
              <a:t>intermédiaire</a:t>
            </a:r>
          </a:p>
        </p:txBody>
      </p:sp>
      <p:sp>
        <p:nvSpPr>
          <p:cNvPr id="9" name="Text Box 4"/>
          <p:cNvSpPr txBox="1">
            <a:spLocks noChangeArrowheads="1"/>
          </p:cNvSpPr>
          <p:nvPr/>
        </p:nvSpPr>
        <p:spPr bwMode="auto">
          <a:xfrm>
            <a:off x="4953000" y="4378802"/>
            <a:ext cx="1409188" cy="614997"/>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latin typeface="Calibri" pitchFamily="-106" charset="0"/>
              </a:rPr>
              <a:t>Évaluations</a:t>
            </a:r>
            <a:br>
              <a:rPr lang="fr-FR" sz="1600" dirty="0">
                <a:solidFill>
                  <a:srgbClr val="000090"/>
                </a:solidFill>
                <a:latin typeface="Calibri" pitchFamily="-106" charset="0"/>
              </a:rPr>
            </a:br>
            <a:r>
              <a:rPr lang="fr-FR" sz="1600" dirty="0">
                <a:solidFill>
                  <a:srgbClr val="000090"/>
                </a:solidFill>
                <a:latin typeface="Calibri" pitchFamily="-106" charset="0"/>
              </a:rPr>
              <a:t>intermédiaires</a:t>
            </a:r>
          </a:p>
        </p:txBody>
      </p:sp>
      <p:sp>
        <p:nvSpPr>
          <p:cNvPr id="10" name="Text Box 4"/>
          <p:cNvSpPr txBox="1">
            <a:spLocks noChangeArrowheads="1"/>
          </p:cNvSpPr>
          <p:nvPr/>
        </p:nvSpPr>
        <p:spPr bwMode="auto">
          <a:xfrm>
            <a:off x="7496573" y="4393912"/>
            <a:ext cx="1296987" cy="584776"/>
          </a:xfrm>
          <a:prstGeom prst="rect">
            <a:avLst/>
          </a:prstGeom>
          <a:noFill/>
          <a:ln w="9525">
            <a:noFill/>
            <a:miter lim="800000"/>
            <a:headEnd/>
            <a:tailEnd/>
          </a:ln>
        </p:spPr>
        <p:txBody>
          <a:bodyPr>
            <a:prstTxWarp prst="textNoShape">
              <a:avLst/>
            </a:prstTxWarp>
            <a:spAutoFit/>
          </a:bodyPr>
          <a:lstStyle/>
          <a:p>
            <a:pPr algn="ctr"/>
            <a:r>
              <a:rPr lang="fr-FR" sz="1600" b="1" dirty="0">
                <a:solidFill>
                  <a:srgbClr val="000090"/>
                </a:solidFill>
                <a:latin typeface="Calibri" pitchFamily="-106" charset="0"/>
              </a:rPr>
              <a:t>Évaluation</a:t>
            </a:r>
            <a:br>
              <a:rPr lang="fr-FR" sz="1600" b="1" dirty="0">
                <a:solidFill>
                  <a:srgbClr val="000090"/>
                </a:solidFill>
                <a:latin typeface="Calibri" pitchFamily="-106" charset="0"/>
              </a:rPr>
            </a:br>
            <a:r>
              <a:rPr lang="fr-FR" sz="1600" b="1" dirty="0" smtClean="0">
                <a:solidFill>
                  <a:srgbClr val="000090"/>
                </a:solidFill>
                <a:latin typeface="Calibri" pitchFamily="-106" charset="0"/>
              </a:rPr>
              <a:t>terminaison</a:t>
            </a:r>
          </a:p>
        </p:txBody>
      </p:sp>
      <p:cxnSp>
        <p:nvCxnSpPr>
          <p:cNvPr id="11" name="Connecteur droit avec flèche 10"/>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12" name="Text Box 3"/>
          <p:cNvSpPr txBox="1">
            <a:spLocks noChangeArrowheads="1"/>
          </p:cNvSpPr>
          <p:nvPr/>
        </p:nvSpPr>
        <p:spPr bwMode="auto">
          <a:xfrm>
            <a:off x="6603207" y="6356350"/>
            <a:ext cx="1725612"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latin typeface="Calibri" pitchFamily="-106" charset="0"/>
              </a:rPr>
              <a:t>Ligne de temps t </a:t>
            </a:r>
            <a:endParaRPr lang="fr-FR" sz="1400" dirty="0">
              <a:latin typeface="Calibri" pitchFamily="-106" charset="0"/>
            </a:endParaRPr>
          </a:p>
        </p:txBody>
      </p:sp>
      <p:sp>
        <p:nvSpPr>
          <p:cNvPr id="13" name="Text Box 3"/>
          <p:cNvSpPr txBox="1">
            <a:spLocks noChangeArrowheads="1"/>
          </p:cNvSpPr>
          <p:nvPr/>
        </p:nvSpPr>
        <p:spPr bwMode="auto">
          <a:xfrm>
            <a:off x="1600200" y="4692650"/>
            <a:ext cx="1039813"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latin typeface="Calibri" pitchFamily="-106" charset="0"/>
              </a:rPr>
              <a:t>Processus </a:t>
            </a:r>
            <a:endParaRPr lang="fr-FR" sz="1400" dirty="0">
              <a:latin typeface="Calibri" pitchFamily="-106" charset="0"/>
            </a:endParaRPr>
          </a:p>
        </p:txBody>
      </p:sp>
      <p:sp>
        <p:nvSpPr>
          <p:cNvPr id="14" name="Line 2"/>
          <p:cNvSpPr>
            <a:spLocks noChangeShapeType="1"/>
          </p:cNvSpPr>
          <p:nvPr/>
        </p:nvSpPr>
        <p:spPr bwMode="auto">
          <a:xfrm>
            <a:off x="3927475" y="4686300"/>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3913188" y="4692650"/>
            <a:ext cx="1039812"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latin typeface="Calibri" pitchFamily="-106" charset="0"/>
              </a:rPr>
              <a:t>Processus </a:t>
            </a:r>
            <a:endParaRPr lang="fr-FR" sz="1400">
              <a:latin typeface="Calibri" pitchFamily="-106" charset="0"/>
            </a:endParaRPr>
          </a:p>
        </p:txBody>
      </p:sp>
      <p:sp>
        <p:nvSpPr>
          <p:cNvPr id="16" name="Line 2"/>
          <p:cNvSpPr>
            <a:spLocks noChangeShapeType="1"/>
          </p:cNvSpPr>
          <p:nvPr/>
        </p:nvSpPr>
        <p:spPr bwMode="auto">
          <a:xfrm>
            <a:off x="6365875" y="4686300"/>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6324600" y="4692650"/>
            <a:ext cx="1039813"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latin typeface="Calibri" pitchFamily="-106" charset="0"/>
              </a:rPr>
              <a:t>Processus </a:t>
            </a:r>
            <a:endParaRPr lang="fr-FR" sz="1400" dirty="0">
              <a:latin typeface="Calibri" pitchFamily="-106" charset="0"/>
            </a:endParaRPr>
          </a:p>
        </p:txBody>
      </p:sp>
      <p:sp>
        <p:nvSpPr>
          <p:cNvPr id="46" name="Line 2"/>
          <p:cNvSpPr>
            <a:spLocks noChangeShapeType="1"/>
          </p:cNvSpPr>
          <p:nvPr/>
        </p:nvSpPr>
        <p:spPr bwMode="auto">
          <a:xfrm>
            <a:off x="1614488" y="4686300"/>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 name="Text Box 11"/>
          <p:cNvSpPr txBox="1">
            <a:spLocks noChangeArrowheads="1"/>
          </p:cNvSpPr>
          <p:nvPr/>
        </p:nvSpPr>
        <p:spPr bwMode="auto">
          <a:xfrm>
            <a:off x="2803526" y="3612921"/>
            <a:ext cx="947737" cy="371513"/>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800000"/>
                </a:solidFill>
                <a:ea typeface="Arial Unicode MS" pitchFamily="-110" charset="0"/>
                <a:cs typeface="Arial Unicode MS" pitchFamily="-110" charset="0"/>
              </a:rPr>
              <a:t>EFP</a:t>
            </a:r>
          </a:p>
        </p:txBody>
      </p:sp>
      <p:sp>
        <p:nvSpPr>
          <p:cNvPr id="64" name="Text Box 11"/>
          <p:cNvSpPr txBox="1">
            <a:spLocks noChangeArrowheads="1"/>
          </p:cNvSpPr>
          <p:nvPr/>
        </p:nvSpPr>
        <p:spPr bwMode="auto">
          <a:xfrm>
            <a:off x="5183726" y="3612921"/>
            <a:ext cx="947737" cy="371513"/>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800000"/>
                </a:solidFill>
                <a:ea typeface="Arial Unicode MS" pitchFamily="-110" charset="0"/>
                <a:cs typeface="Arial Unicode MS" pitchFamily="-110" charset="0"/>
              </a:rPr>
              <a:t>EFP </a:t>
            </a:r>
            <a:endParaRPr lang="fr-FR" b="1" dirty="0">
              <a:solidFill>
                <a:srgbClr val="800000"/>
              </a:solidFill>
              <a:ea typeface="Arial Unicode MS" pitchFamily="-110" charset="0"/>
              <a:cs typeface="Arial Unicode MS" pitchFamily="-110" charset="0"/>
            </a:endParaRPr>
          </a:p>
        </p:txBody>
      </p:sp>
      <p:sp>
        <p:nvSpPr>
          <p:cNvPr id="66" name="Text Box 11"/>
          <p:cNvSpPr txBox="1">
            <a:spLocks noChangeArrowheads="1"/>
          </p:cNvSpPr>
          <p:nvPr/>
        </p:nvSpPr>
        <p:spPr bwMode="auto">
          <a:xfrm>
            <a:off x="448866" y="3612921"/>
            <a:ext cx="947737" cy="371513"/>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1F497D"/>
                </a:solidFill>
                <a:ea typeface="Arial Unicode MS" pitchFamily="-110" charset="0"/>
                <a:cs typeface="Arial Unicode MS" pitchFamily="-110" charset="0"/>
              </a:rPr>
              <a:t>E</a:t>
            </a:r>
            <a:r>
              <a:rPr lang="fr-FR" b="1" dirty="0" smtClean="0">
                <a:solidFill>
                  <a:srgbClr val="800000"/>
                </a:solidFill>
                <a:ea typeface="Arial Unicode MS" pitchFamily="-110" charset="0"/>
                <a:cs typeface="Arial Unicode MS" pitchFamily="-110" charset="0"/>
              </a:rPr>
              <a:t>S</a:t>
            </a:r>
            <a:r>
              <a:rPr lang="fr-FR" dirty="0" smtClean="0">
                <a:solidFill>
                  <a:srgbClr val="1F497D"/>
                </a:solidFill>
                <a:ea typeface="Arial Unicode MS" pitchFamily="-110" charset="0"/>
                <a:cs typeface="Arial Unicode MS" pitchFamily="-110" charset="0"/>
              </a:rPr>
              <a:t>M</a:t>
            </a:r>
            <a:endParaRPr lang="fr-FR" dirty="0">
              <a:solidFill>
                <a:srgbClr val="1F497D"/>
              </a:solidFill>
              <a:ea typeface="Arial Unicode MS" pitchFamily="-110" charset="0"/>
              <a:cs typeface="Arial Unicode MS" pitchFamily="-110" charset="0"/>
            </a:endParaRPr>
          </a:p>
        </p:txBody>
      </p:sp>
      <p:sp>
        <p:nvSpPr>
          <p:cNvPr id="50" name="ZoneTexte 49"/>
          <p:cNvSpPr txBox="1"/>
          <p:nvPr/>
        </p:nvSpPr>
        <p:spPr>
          <a:xfrm>
            <a:off x="457200" y="1066800"/>
            <a:ext cx="184666" cy="369332"/>
          </a:xfrm>
          <a:prstGeom prst="rect">
            <a:avLst/>
          </a:prstGeom>
          <a:noFill/>
        </p:spPr>
        <p:txBody>
          <a:bodyPr wrap="none" rtlCol="0">
            <a:spAutoFit/>
          </a:bodyPr>
          <a:lstStyle/>
          <a:p>
            <a:endParaRPr lang="fr-FR" dirty="0"/>
          </a:p>
        </p:txBody>
      </p:sp>
      <p:sp>
        <p:nvSpPr>
          <p:cNvPr id="51" name="Rectangle 50"/>
          <p:cNvSpPr/>
          <p:nvPr/>
        </p:nvSpPr>
        <p:spPr>
          <a:xfrm>
            <a:off x="207168" y="1649794"/>
            <a:ext cx="2383631" cy="830997"/>
          </a:xfrm>
          <a:prstGeom prst="rect">
            <a:avLst/>
          </a:prstGeom>
        </p:spPr>
        <p:txBody>
          <a:bodyPr wrap="square">
            <a:spAutoFit/>
          </a:bodyPr>
          <a:lstStyle/>
          <a:p>
            <a:r>
              <a:rPr lang="fr-FR" sz="1600" dirty="0" smtClean="0">
                <a:solidFill>
                  <a:schemeClr val="tx2"/>
                </a:solidFill>
              </a:rPr>
              <a:t>gravité des symptômes malaise ou détresse</a:t>
            </a:r>
          </a:p>
          <a:p>
            <a:r>
              <a:rPr lang="fr-FR" sz="1600" dirty="0" smtClean="0">
                <a:solidFill>
                  <a:schemeClr val="tx2"/>
                </a:solidFill>
              </a:rPr>
              <a:t>effets sur l’entourage</a:t>
            </a:r>
            <a:endParaRPr lang="fr-FR" sz="1600" dirty="0">
              <a:solidFill>
                <a:schemeClr val="tx2"/>
              </a:solidFill>
            </a:endParaRPr>
          </a:p>
        </p:txBody>
      </p:sp>
      <p:sp>
        <p:nvSpPr>
          <p:cNvPr id="52" name="ZoneTexte 51"/>
          <p:cNvSpPr txBox="1"/>
          <p:nvPr/>
        </p:nvSpPr>
        <p:spPr>
          <a:xfrm>
            <a:off x="207168" y="2351782"/>
            <a:ext cx="2529681" cy="1077218"/>
          </a:xfrm>
          <a:prstGeom prst="rect">
            <a:avLst/>
          </a:prstGeom>
          <a:noFill/>
        </p:spPr>
        <p:txBody>
          <a:bodyPr wrap="square" rtlCol="0">
            <a:spAutoFit/>
          </a:bodyPr>
          <a:lstStyle/>
          <a:p>
            <a:r>
              <a:rPr lang="fr-FR" sz="1600" b="1" dirty="0" smtClean="0">
                <a:solidFill>
                  <a:srgbClr val="800000"/>
                </a:solidFill>
              </a:rPr>
              <a:t>autonomie, </a:t>
            </a:r>
          </a:p>
          <a:p>
            <a:r>
              <a:rPr lang="fr-FR" sz="1600" b="1" dirty="0" smtClean="0">
                <a:solidFill>
                  <a:srgbClr val="800000"/>
                </a:solidFill>
              </a:rPr>
              <a:t>utilisation des capacités, relations interpersonnelles </a:t>
            </a:r>
          </a:p>
          <a:p>
            <a:r>
              <a:rPr lang="fr-FR" sz="1600" b="1" dirty="0" smtClean="0">
                <a:solidFill>
                  <a:srgbClr val="800000"/>
                </a:solidFill>
              </a:rPr>
              <a:t>sources d’intérêt</a:t>
            </a:r>
            <a:endParaRPr lang="fr-FR" sz="1600" b="1" dirty="0">
              <a:solidFill>
                <a:srgbClr val="800000"/>
              </a:solidFill>
            </a:endParaRPr>
          </a:p>
        </p:txBody>
      </p:sp>
      <p:sp>
        <p:nvSpPr>
          <p:cNvPr id="58" name="Rectangle 57"/>
          <p:cNvSpPr/>
          <p:nvPr/>
        </p:nvSpPr>
        <p:spPr>
          <a:xfrm>
            <a:off x="3014663" y="1695961"/>
            <a:ext cx="3233737" cy="1569660"/>
          </a:xfrm>
          <a:prstGeom prst="rect">
            <a:avLst/>
          </a:prstGeom>
        </p:spPr>
        <p:txBody>
          <a:bodyPr wrap="square">
            <a:spAutoFit/>
          </a:bodyPr>
          <a:lstStyle/>
          <a:p>
            <a:r>
              <a:rPr lang="fr-FR" sz="1600" b="1" dirty="0" smtClean="0">
                <a:solidFill>
                  <a:srgbClr val="800000"/>
                </a:solidFill>
              </a:rPr>
              <a:t>relations familiales</a:t>
            </a:r>
          </a:p>
          <a:p>
            <a:r>
              <a:rPr lang="fr-FR" sz="1600" b="1" dirty="0" smtClean="0">
                <a:solidFill>
                  <a:srgbClr val="800000"/>
                </a:solidFill>
              </a:rPr>
              <a:t>relations amicales</a:t>
            </a:r>
          </a:p>
          <a:p>
            <a:r>
              <a:rPr lang="fr-FR" sz="1600" b="1" dirty="0" smtClean="0">
                <a:solidFill>
                  <a:srgbClr val="800000"/>
                </a:solidFill>
              </a:rPr>
              <a:t>relations sentimentales/sexuelles</a:t>
            </a:r>
          </a:p>
          <a:p>
            <a:r>
              <a:rPr lang="fr-FR" sz="1600" b="1" dirty="0" smtClean="0">
                <a:solidFill>
                  <a:srgbClr val="800000"/>
                </a:solidFill>
              </a:rPr>
              <a:t>tolérance/expression affective</a:t>
            </a:r>
          </a:p>
          <a:p>
            <a:r>
              <a:rPr lang="fr-FR" sz="1600" b="1" dirty="0" smtClean="0">
                <a:solidFill>
                  <a:srgbClr val="800000"/>
                </a:solidFill>
              </a:rPr>
              <a:t>insight</a:t>
            </a:r>
          </a:p>
          <a:p>
            <a:r>
              <a:rPr lang="fr-FR" sz="1600" b="1" dirty="0" smtClean="0">
                <a:solidFill>
                  <a:srgbClr val="800000"/>
                </a:solidFill>
              </a:rPr>
              <a:t>capacités d'adaptation</a:t>
            </a:r>
            <a:endParaRPr lang="fr-FR" sz="1600" b="1" dirty="0">
              <a:solidFill>
                <a:srgbClr val="800000"/>
              </a:solidFill>
            </a:endParaRPr>
          </a:p>
        </p:txBody>
      </p:sp>
      <p:sp>
        <p:nvSpPr>
          <p:cNvPr id="70" name="Text Box 11"/>
          <p:cNvSpPr txBox="1">
            <a:spLocks noChangeArrowheads="1"/>
          </p:cNvSpPr>
          <p:nvPr/>
        </p:nvSpPr>
        <p:spPr bwMode="auto">
          <a:xfrm>
            <a:off x="228600" y="5153532"/>
            <a:ext cx="1388268" cy="971677"/>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600" dirty="0" smtClean="0">
                <a:solidFill>
                  <a:srgbClr val="000090"/>
                </a:solidFill>
                <a:latin typeface="Calibri" pitchFamily="-106" charset="0"/>
              </a:rPr>
              <a:t>Formulation </a:t>
            </a:r>
            <a:br>
              <a:rPr lang="fr-FR" sz="1600" dirty="0" smtClean="0">
                <a:solidFill>
                  <a:srgbClr val="000090"/>
                </a:solidFill>
                <a:latin typeface="Calibri" pitchFamily="-106" charset="0"/>
              </a:rPr>
            </a:br>
            <a:r>
              <a:rPr lang="fr-FR" sz="1600" dirty="0" smtClean="0">
                <a:solidFill>
                  <a:srgbClr val="000090"/>
                </a:solidFill>
                <a:latin typeface="Calibri" pitchFamily="-106" charset="0"/>
              </a:rPr>
              <a:t>de cas</a:t>
            </a:r>
            <a:endParaRPr lang="fr-FR" dirty="0" smtClean="0">
              <a:solidFill>
                <a:srgbClr val="1F497D"/>
              </a:solidFill>
              <a:ea typeface="Arial Unicode MS" pitchFamily="-110" charset="0"/>
              <a:cs typeface="Arial Unicode MS" pitchFamily="-110" charset="0"/>
            </a:endParaRPr>
          </a:p>
          <a:p>
            <a:pPr algn="ct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1F497D"/>
                </a:solidFill>
                <a:ea typeface="Arial Unicode MS" pitchFamily="-110" charset="0"/>
                <a:cs typeface="Arial Unicode MS" pitchFamily="-110" charset="0"/>
              </a:rPr>
              <a:t>DSM</a:t>
            </a:r>
            <a:endParaRPr lang="fr-FR" dirty="0">
              <a:solidFill>
                <a:srgbClr val="1F497D"/>
              </a:solidFill>
              <a:ea typeface="Arial Unicode MS" pitchFamily="-110" charset="0"/>
              <a:cs typeface="Arial Unicode MS" pitchFamily="-110" charset="0"/>
            </a:endParaRPr>
          </a:p>
        </p:txBody>
      </p:sp>
      <p:sp>
        <p:nvSpPr>
          <p:cNvPr id="75" name="Text Box 11"/>
          <p:cNvSpPr txBox="1">
            <a:spLocks noChangeArrowheads="1"/>
          </p:cNvSpPr>
          <p:nvPr/>
        </p:nvSpPr>
        <p:spPr bwMode="auto">
          <a:xfrm>
            <a:off x="7671198" y="3438487"/>
            <a:ext cx="947737" cy="371513"/>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1F497D"/>
                </a:solidFill>
                <a:ea typeface="Arial Unicode MS" pitchFamily="-110" charset="0"/>
                <a:cs typeface="Arial Unicode MS" pitchFamily="-110" charset="0"/>
              </a:rPr>
              <a:t>E</a:t>
            </a:r>
            <a:r>
              <a:rPr lang="fr-FR" b="1" dirty="0" smtClean="0">
                <a:solidFill>
                  <a:srgbClr val="1F497D"/>
                </a:solidFill>
                <a:ea typeface="Arial Unicode MS" pitchFamily="-110" charset="0"/>
                <a:cs typeface="Arial Unicode MS" pitchFamily="-110" charset="0"/>
              </a:rPr>
              <a:t>S</a:t>
            </a:r>
            <a:r>
              <a:rPr lang="fr-FR" dirty="0" smtClean="0">
                <a:solidFill>
                  <a:srgbClr val="1F497D"/>
                </a:solidFill>
                <a:ea typeface="Arial Unicode MS" pitchFamily="-110" charset="0"/>
                <a:cs typeface="Arial Unicode MS" pitchFamily="-110" charset="0"/>
              </a:rPr>
              <a:t>M</a:t>
            </a:r>
            <a:endParaRPr lang="fr-FR" dirty="0">
              <a:solidFill>
                <a:srgbClr val="1F497D"/>
              </a:solidFill>
              <a:ea typeface="Arial Unicode MS" pitchFamily="-110" charset="0"/>
              <a:cs typeface="Arial Unicode MS" pitchFamily="-110" charset="0"/>
            </a:endParaRPr>
          </a:p>
        </p:txBody>
      </p:sp>
      <p:sp>
        <p:nvSpPr>
          <p:cNvPr id="76" name="Text Box 11"/>
          <p:cNvSpPr txBox="1">
            <a:spLocks noChangeArrowheads="1"/>
          </p:cNvSpPr>
          <p:nvPr/>
        </p:nvSpPr>
        <p:spPr bwMode="auto">
          <a:xfrm>
            <a:off x="7671198" y="3779799"/>
            <a:ext cx="947737" cy="371513"/>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800000"/>
                </a:solidFill>
                <a:ea typeface="Arial Unicode MS" pitchFamily="-110" charset="0"/>
                <a:cs typeface="Arial Unicode MS" pitchFamily="-110" charset="0"/>
              </a:rPr>
              <a:t>EFP </a:t>
            </a:r>
            <a:endParaRPr lang="fr-FR" b="1" dirty="0">
              <a:solidFill>
                <a:srgbClr val="800000"/>
              </a:solidFill>
              <a:ea typeface="Arial Unicode MS" pitchFamily="-110" charset="0"/>
              <a:cs typeface="Arial Unicode MS" pitchFamily="-110" charset="0"/>
            </a:endParaRPr>
          </a:p>
        </p:txBody>
      </p:sp>
      <p:sp>
        <p:nvSpPr>
          <p:cNvPr id="77" name="Text Box 11"/>
          <p:cNvSpPr txBox="1">
            <a:spLocks noChangeArrowheads="1"/>
          </p:cNvSpPr>
          <p:nvPr/>
        </p:nvSpPr>
        <p:spPr bwMode="auto">
          <a:xfrm>
            <a:off x="7450932" y="5153532"/>
            <a:ext cx="1388268" cy="971677"/>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600" dirty="0" smtClean="0">
                <a:solidFill>
                  <a:srgbClr val="000090"/>
                </a:solidFill>
                <a:latin typeface="Calibri" pitchFamily="-106" charset="0"/>
              </a:rPr>
              <a:t>Formulation </a:t>
            </a:r>
            <a:br>
              <a:rPr lang="fr-FR" sz="1600" dirty="0" smtClean="0">
                <a:solidFill>
                  <a:srgbClr val="000090"/>
                </a:solidFill>
                <a:latin typeface="Calibri" pitchFamily="-106" charset="0"/>
              </a:rPr>
            </a:br>
            <a:r>
              <a:rPr lang="fr-FR" sz="1600" dirty="0" smtClean="0">
                <a:solidFill>
                  <a:srgbClr val="000090"/>
                </a:solidFill>
                <a:latin typeface="Calibri" pitchFamily="-106" charset="0"/>
              </a:rPr>
              <a:t>de cas</a:t>
            </a:r>
            <a:endParaRPr lang="fr-FR" dirty="0" smtClean="0">
              <a:solidFill>
                <a:srgbClr val="1F497D"/>
              </a:solidFill>
              <a:ea typeface="Arial Unicode MS" pitchFamily="-110" charset="0"/>
              <a:cs typeface="Arial Unicode MS" pitchFamily="-110" charset="0"/>
            </a:endParaRPr>
          </a:p>
          <a:p>
            <a:pPr algn="ctr">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1F497D"/>
                </a:solidFill>
                <a:ea typeface="Arial Unicode MS" pitchFamily="-110" charset="0"/>
                <a:cs typeface="Arial Unicode MS" pitchFamily="-110" charset="0"/>
              </a:rPr>
              <a:t>DSM</a:t>
            </a:r>
            <a:endParaRPr lang="fr-FR" dirty="0">
              <a:solidFill>
                <a:srgbClr val="1F497D"/>
              </a:solidFill>
              <a:ea typeface="Arial Unicode MS" pitchFamily="-110" charset="0"/>
              <a:cs typeface="Arial Unicode MS" pitchFamily="-110" charset="0"/>
            </a:endParaRPr>
          </a:p>
        </p:txBody>
      </p:sp>
      <p:sp>
        <p:nvSpPr>
          <p:cNvPr id="31" name="ZoneTexte 30"/>
          <p:cNvSpPr txBox="1"/>
          <p:nvPr/>
        </p:nvSpPr>
        <p:spPr>
          <a:xfrm>
            <a:off x="2463731" y="1143000"/>
            <a:ext cx="1683123" cy="461665"/>
          </a:xfrm>
          <a:prstGeom prst="rect">
            <a:avLst/>
          </a:prstGeom>
          <a:noFill/>
        </p:spPr>
        <p:txBody>
          <a:bodyPr wrap="none" rtlCol="0">
            <a:spAutoFit/>
          </a:bodyPr>
          <a:lstStyle/>
          <a:p>
            <a:r>
              <a:rPr lang="fr-FR" sz="2400" b="1" dirty="0" smtClean="0">
                <a:solidFill>
                  <a:srgbClr val="1F497D"/>
                </a:solidFill>
              </a:rPr>
              <a:t>Symptômes</a:t>
            </a:r>
            <a:endParaRPr lang="fr-FR" sz="2400" b="1" dirty="0">
              <a:solidFill>
                <a:srgbClr val="1F497D"/>
              </a:solidFill>
            </a:endParaRPr>
          </a:p>
        </p:txBody>
      </p:sp>
      <p:sp>
        <p:nvSpPr>
          <p:cNvPr id="32" name="ZoneTexte 31"/>
          <p:cNvSpPr txBox="1"/>
          <p:nvPr/>
        </p:nvSpPr>
        <p:spPr>
          <a:xfrm>
            <a:off x="4038600" y="1143000"/>
            <a:ext cx="2738700" cy="461665"/>
          </a:xfrm>
          <a:prstGeom prst="rect">
            <a:avLst/>
          </a:prstGeom>
          <a:noFill/>
        </p:spPr>
        <p:txBody>
          <a:bodyPr wrap="none" rtlCol="0">
            <a:spAutoFit/>
          </a:bodyPr>
          <a:lstStyle/>
          <a:p>
            <a:r>
              <a:rPr lang="fr-FR" sz="2400" b="1" dirty="0" smtClean="0">
                <a:solidFill>
                  <a:srgbClr val="800000"/>
                </a:solidFill>
              </a:rPr>
              <a:t>et Fonctionnements</a:t>
            </a:r>
            <a:endParaRPr lang="fr-FR" sz="2400" b="1" dirty="0">
              <a:solidFill>
                <a:srgbClr val="8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6" grpId="0"/>
      <p:bldP spid="66" grpId="1"/>
      <p:bldP spid="51" grpId="0"/>
      <p:bldP spid="52" grpId="0"/>
      <p:bldP spid="58" grpId="0"/>
      <p:bldP spid="70" grpId="0"/>
      <p:bldP spid="75" grpId="0"/>
      <p:bldP spid="76" grpId="0"/>
      <p:bldP spid="77" grpId="0"/>
      <p:bldP spid="31" grpId="0"/>
      <p:bldP spid="32"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Processus</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Hypothèses testées</a:t>
            </a:r>
          </a:p>
          <a:p>
            <a:pPr lvl="1"/>
            <a:r>
              <a:rPr lang="fr-FR" dirty="0" smtClean="0"/>
              <a:t>Le processus psychothérapique peut être caractérisé à partir de ses principales variables d’effet</a:t>
            </a:r>
          </a:p>
          <a:p>
            <a:pPr lvl="1"/>
            <a:r>
              <a:rPr lang="fr-FR" dirty="0" smtClean="0"/>
              <a:t>Quelque soit la théorie de référence du praticien, son approche et sa technique se modulent en fonction de la psychopathologie et de son évolution (ajustement)*</a:t>
            </a:r>
          </a:p>
          <a:p>
            <a:pPr lvl="1"/>
            <a:r>
              <a:rPr lang="fr-FR" dirty="0" smtClean="0"/>
              <a:t>Les thèmes abordés par le patient, sa position et ses interactions avec le thérapeute se modifient dans la cure (</a:t>
            </a:r>
            <a:r>
              <a:rPr lang="fr-FR" dirty="0" err="1" smtClean="0"/>
              <a:t>ext</a:t>
            </a:r>
            <a:r>
              <a:rPr lang="fr-FR" dirty="0" smtClean="0"/>
              <a:t> – </a:t>
            </a:r>
            <a:r>
              <a:rPr lang="fr-FR" dirty="0" err="1" smtClean="0"/>
              <a:t>int</a:t>
            </a:r>
            <a:r>
              <a:rPr lang="fr-FR" dirty="0" smtClean="0"/>
              <a:t>, engagement) suivant une logique explicitable. </a:t>
            </a:r>
          </a:p>
          <a:p>
            <a:pPr lvl="1"/>
            <a:r>
              <a:rPr lang="fr-FR" dirty="0" smtClean="0"/>
              <a:t>Le processus de cas analogues est radicalement différent</a:t>
            </a:r>
          </a:p>
        </p:txBody>
      </p:sp>
      <p:sp>
        <p:nvSpPr>
          <p:cNvPr id="4" name="Espace réservé de la date 3"/>
          <p:cNvSpPr>
            <a:spLocks noGrp="1"/>
          </p:cNvSpPr>
          <p:nvPr>
            <p:ph type="dt" sz="half" idx="10"/>
          </p:nvPr>
        </p:nvSpPr>
        <p:spPr/>
        <p:txBody>
          <a:bodyPr/>
          <a:lstStyle/>
          <a:p>
            <a:r>
              <a:rPr lang="fr-FR" dirty="0" smtClean="0"/>
              <a:t>27 mars 2009</a:t>
            </a:r>
            <a:endParaRPr lang="fr-FR" dirty="0"/>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11</a:t>
            </a:fld>
            <a:endParaRPr lang="fr-FR"/>
          </a:p>
        </p:txBody>
      </p:sp>
      <p:sp>
        <p:nvSpPr>
          <p:cNvPr id="7" name="ZoneTexte 6"/>
          <p:cNvSpPr txBox="1"/>
          <p:nvPr/>
        </p:nvSpPr>
        <p:spPr>
          <a:xfrm>
            <a:off x="457200" y="6096000"/>
            <a:ext cx="8229600" cy="307777"/>
          </a:xfrm>
          <a:prstGeom prst="rect">
            <a:avLst/>
          </a:prstGeom>
          <a:noFill/>
        </p:spPr>
        <p:txBody>
          <a:bodyPr wrap="square" rtlCol="0">
            <a:spAutoFit/>
          </a:bodyPr>
          <a:lstStyle/>
          <a:p>
            <a:r>
              <a:rPr lang="fr-FR" sz="1400" dirty="0" smtClean="0">
                <a:solidFill>
                  <a:srgbClr val="1F497D"/>
                </a:solidFill>
              </a:rPr>
              <a:t>* peut être testée dès que le praticien a inclus 2 de ses cas dans l’étude</a:t>
            </a:r>
            <a:endParaRPr lang="fr-FR" sz="1400" dirty="0">
              <a:solidFill>
                <a:srgbClr val="1F497D"/>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Titre 7"/>
          <p:cNvSpPr>
            <a:spLocks noGrp="1"/>
          </p:cNvSpPr>
          <p:nvPr>
            <p:ph type="title"/>
          </p:nvPr>
        </p:nvSpPr>
        <p:spPr/>
        <p:txBody>
          <a:bodyPr>
            <a:normAutofit fontScale="90000"/>
          </a:bodyPr>
          <a:lstStyle/>
          <a:p>
            <a:r>
              <a:rPr lang="fr-FR" dirty="0" smtClean="0">
                <a:solidFill>
                  <a:srgbClr val="1F497D"/>
                </a:solidFill>
              </a:rPr>
              <a:t>Comment </a:t>
            </a:r>
            <a:r>
              <a:rPr lang="fr-FR" sz="4889" dirty="0" smtClean="0">
                <a:solidFill>
                  <a:srgbClr val="1F497D"/>
                </a:solidFill>
              </a:rPr>
              <a:t>décrire</a:t>
            </a:r>
            <a:r>
              <a:rPr lang="fr-FR" dirty="0" smtClean="0">
                <a:solidFill>
                  <a:srgbClr val="1F497D"/>
                </a:solidFill>
              </a:rPr>
              <a:t> le processus ?</a:t>
            </a:r>
            <a:br>
              <a:rPr lang="fr-FR" dirty="0" smtClean="0">
                <a:solidFill>
                  <a:srgbClr val="1F497D"/>
                </a:solidFill>
              </a:rPr>
            </a:br>
            <a:r>
              <a:rPr lang="fr-FR" sz="2667" dirty="0" smtClean="0">
                <a:solidFill>
                  <a:srgbClr val="1F497D"/>
                </a:solidFill>
              </a:rPr>
              <a:t>L’action thérapeutique</a:t>
            </a:r>
            <a:endParaRPr lang="fr-FR" dirty="0">
              <a:solidFill>
                <a:srgbClr val="1F497D"/>
              </a:solidFill>
            </a:endParaRPr>
          </a:p>
        </p:txBody>
      </p:sp>
      <p:sp>
        <p:nvSpPr>
          <p:cNvPr id="3" name="Espace réservé du contenu 2"/>
          <p:cNvSpPr>
            <a:spLocks noGrp="1"/>
          </p:cNvSpPr>
          <p:nvPr>
            <p:ph idx="1"/>
          </p:nvPr>
        </p:nvSpPr>
        <p:spPr>
          <a:xfrm>
            <a:off x="457200" y="1417638"/>
            <a:ext cx="8229600" cy="2773362"/>
          </a:xfrm>
        </p:spPr>
        <p:txBody>
          <a:bodyPr>
            <a:normAutofit fontScale="25000" lnSpcReduction="20000"/>
          </a:bodyPr>
          <a:lstStyle/>
          <a:p>
            <a:pPr marL="85725" indent="14288">
              <a:buNone/>
              <a:tabLst>
                <a:tab pos="85725" algn="l"/>
              </a:tabLst>
            </a:pPr>
            <a:r>
              <a:rPr lang="fr-FR" sz="9600" b="1" dirty="0">
                <a:solidFill>
                  <a:srgbClr val="1F497D"/>
                </a:solidFill>
              </a:rPr>
              <a:t>Le </a:t>
            </a:r>
            <a:r>
              <a:rPr lang="fr-FR" sz="9600" b="1" dirty="0" err="1">
                <a:solidFill>
                  <a:srgbClr val="1F497D"/>
                </a:solidFill>
              </a:rPr>
              <a:t>Psychotherapy</a:t>
            </a:r>
            <a:r>
              <a:rPr lang="fr-FR" sz="9600" b="1" dirty="0">
                <a:solidFill>
                  <a:srgbClr val="1F497D"/>
                </a:solidFill>
              </a:rPr>
              <a:t> </a:t>
            </a:r>
            <a:r>
              <a:rPr lang="fr-FR" sz="9600" b="1" dirty="0" err="1">
                <a:solidFill>
                  <a:srgbClr val="1F497D"/>
                </a:solidFill>
              </a:rPr>
              <a:t>Process</a:t>
            </a:r>
            <a:r>
              <a:rPr lang="fr-FR" sz="9600" b="1" dirty="0">
                <a:solidFill>
                  <a:srgbClr val="1F497D"/>
                </a:solidFill>
              </a:rPr>
              <a:t> </a:t>
            </a:r>
            <a:r>
              <a:rPr lang="fr-FR" sz="9600" b="1" dirty="0" err="1">
                <a:solidFill>
                  <a:srgbClr val="1F497D"/>
                </a:solidFill>
              </a:rPr>
              <a:t>Q-set</a:t>
            </a:r>
            <a:r>
              <a:rPr lang="fr-FR" sz="9600" b="1" dirty="0">
                <a:solidFill>
                  <a:srgbClr val="1F497D"/>
                </a:solidFill>
              </a:rPr>
              <a:t> (PQS) (Jones, 2000</a:t>
            </a:r>
            <a:r>
              <a:rPr lang="fr-FR" sz="9600" b="1" dirty="0" smtClean="0">
                <a:solidFill>
                  <a:srgbClr val="1F497D"/>
                </a:solidFill>
              </a:rPr>
              <a:t>)</a:t>
            </a:r>
          </a:p>
          <a:p>
            <a:pPr marL="85725" indent="14288">
              <a:buNone/>
              <a:tabLst>
                <a:tab pos="85725" algn="l"/>
              </a:tabLst>
            </a:pPr>
            <a:endParaRPr lang="fr-FR" sz="5600" dirty="0" smtClean="0">
              <a:solidFill>
                <a:srgbClr val="1F497D"/>
              </a:solidFill>
            </a:endParaRPr>
          </a:p>
          <a:p>
            <a:pPr marL="85725" indent="14288">
              <a:tabLst>
                <a:tab pos="85725" algn="l"/>
              </a:tabLst>
            </a:pPr>
            <a:r>
              <a:rPr lang="fr-FR" sz="8000" dirty="0" smtClean="0">
                <a:solidFill>
                  <a:srgbClr val="1F497D"/>
                </a:solidFill>
              </a:rPr>
              <a:t> 100 </a:t>
            </a:r>
            <a:r>
              <a:rPr lang="fr-FR" sz="8000" dirty="0">
                <a:solidFill>
                  <a:srgbClr val="1F497D"/>
                </a:solidFill>
              </a:rPr>
              <a:t>items </a:t>
            </a:r>
            <a:r>
              <a:rPr lang="fr-FR" sz="8000" dirty="0" smtClean="0">
                <a:solidFill>
                  <a:srgbClr val="1F497D"/>
                </a:solidFill>
              </a:rPr>
              <a:t>décrivant</a:t>
            </a:r>
          </a:p>
          <a:p>
            <a:pPr marL="485775" lvl="1" indent="14288">
              <a:tabLst>
                <a:tab pos="85725" algn="l"/>
              </a:tabLst>
            </a:pPr>
            <a:r>
              <a:rPr lang="fr-FR" sz="8000" dirty="0" smtClean="0">
                <a:solidFill>
                  <a:srgbClr val="1F497D"/>
                </a:solidFill>
              </a:rPr>
              <a:t> attitudes</a:t>
            </a:r>
            <a:r>
              <a:rPr lang="fr-FR" sz="8000" dirty="0">
                <a:solidFill>
                  <a:srgbClr val="1F497D"/>
                </a:solidFill>
              </a:rPr>
              <a:t>,</a:t>
            </a:r>
            <a:r>
              <a:rPr lang="fr-FR" sz="8000" dirty="0" smtClean="0">
                <a:solidFill>
                  <a:srgbClr val="1F497D"/>
                </a:solidFill>
              </a:rPr>
              <a:t> expressions et vécu </a:t>
            </a:r>
            <a:r>
              <a:rPr lang="fr-FR" sz="8000" dirty="0">
                <a:solidFill>
                  <a:srgbClr val="1F497D"/>
                </a:solidFill>
              </a:rPr>
              <a:t>du  patient ;</a:t>
            </a:r>
            <a:r>
              <a:rPr lang="fr-FR" sz="8000" dirty="0" smtClean="0">
                <a:solidFill>
                  <a:srgbClr val="1F497D"/>
                </a:solidFill>
              </a:rPr>
              <a:t> </a:t>
            </a:r>
          </a:p>
          <a:p>
            <a:pPr marL="485775" lvl="1" indent="14288">
              <a:tabLst>
                <a:tab pos="85725" algn="l"/>
              </a:tabLst>
            </a:pPr>
            <a:r>
              <a:rPr lang="fr-FR" sz="8000" dirty="0" smtClean="0">
                <a:solidFill>
                  <a:srgbClr val="1F497D"/>
                </a:solidFill>
              </a:rPr>
              <a:t> actions </a:t>
            </a:r>
            <a:r>
              <a:rPr lang="fr-FR" sz="8000" dirty="0">
                <a:solidFill>
                  <a:srgbClr val="1F497D"/>
                </a:solidFill>
              </a:rPr>
              <a:t>et</a:t>
            </a:r>
            <a:r>
              <a:rPr lang="fr-FR" sz="8000" dirty="0" smtClean="0">
                <a:solidFill>
                  <a:srgbClr val="1F497D"/>
                </a:solidFill>
              </a:rPr>
              <a:t> attitudes </a:t>
            </a:r>
            <a:r>
              <a:rPr lang="fr-FR" sz="8000" dirty="0">
                <a:solidFill>
                  <a:srgbClr val="1F497D"/>
                </a:solidFill>
              </a:rPr>
              <a:t>du thérapeute ;</a:t>
            </a:r>
            <a:r>
              <a:rPr lang="fr-FR" sz="8000" dirty="0" smtClean="0">
                <a:solidFill>
                  <a:srgbClr val="1F497D"/>
                </a:solidFill>
              </a:rPr>
              <a:t> </a:t>
            </a:r>
          </a:p>
          <a:p>
            <a:pPr marL="485775" lvl="1" indent="14288">
              <a:tabLst>
                <a:tab pos="85725" algn="l"/>
              </a:tabLst>
            </a:pPr>
            <a:r>
              <a:rPr lang="fr-FR" sz="8000" dirty="0" smtClean="0">
                <a:solidFill>
                  <a:srgbClr val="1F497D"/>
                </a:solidFill>
              </a:rPr>
              <a:t> nature </a:t>
            </a:r>
            <a:r>
              <a:rPr lang="fr-FR" sz="8000" dirty="0">
                <a:solidFill>
                  <a:srgbClr val="1F497D"/>
                </a:solidFill>
              </a:rPr>
              <a:t>de leurs interactions ;</a:t>
            </a:r>
            <a:r>
              <a:rPr lang="fr-FR" sz="8000" dirty="0" smtClean="0">
                <a:solidFill>
                  <a:srgbClr val="1F497D"/>
                </a:solidFill>
              </a:rPr>
              <a:t> ingrédients </a:t>
            </a:r>
            <a:r>
              <a:rPr lang="fr-FR" sz="8000" dirty="0">
                <a:solidFill>
                  <a:srgbClr val="1F497D"/>
                </a:solidFill>
              </a:rPr>
              <a:t>et</a:t>
            </a:r>
            <a:r>
              <a:rPr lang="fr-FR" sz="8000" dirty="0" smtClean="0">
                <a:solidFill>
                  <a:srgbClr val="1F497D"/>
                </a:solidFill>
              </a:rPr>
              <a:t> ambiance </a:t>
            </a:r>
            <a:r>
              <a:rPr lang="fr-FR" sz="8000" dirty="0">
                <a:solidFill>
                  <a:srgbClr val="1F497D"/>
                </a:solidFill>
              </a:rPr>
              <a:t>générale de la thérapie.</a:t>
            </a:r>
            <a:r>
              <a:rPr lang="fr-FR" sz="8000" dirty="0" smtClean="0">
                <a:solidFill>
                  <a:srgbClr val="1F497D"/>
                </a:solidFill>
              </a:rPr>
              <a:t> </a:t>
            </a:r>
          </a:p>
          <a:p>
            <a:pPr marL="85725" indent="14288">
              <a:tabLst>
                <a:tab pos="85725" algn="l"/>
              </a:tabLst>
            </a:pPr>
            <a:r>
              <a:rPr lang="fr-FR" sz="8000" dirty="0" smtClean="0">
                <a:solidFill>
                  <a:srgbClr val="1F497D"/>
                </a:solidFill>
              </a:rPr>
              <a:t> pluri théorique</a:t>
            </a:r>
          </a:p>
          <a:p>
            <a:pPr marL="85725" indent="14288">
              <a:tabLst>
                <a:tab pos="85725" algn="l"/>
              </a:tabLst>
            </a:pPr>
            <a:r>
              <a:rPr lang="fr-FR" sz="8000" dirty="0" smtClean="0">
                <a:solidFill>
                  <a:srgbClr val="1F497D"/>
                </a:solidFill>
              </a:rPr>
              <a:t> versions adulte et enfant ; une version adolescent en cours de validation.</a:t>
            </a:r>
          </a:p>
          <a:p>
            <a:pPr marL="85725" indent="14288" algn="r">
              <a:buNone/>
              <a:tabLst>
                <a:tab pos="85725" algn="l"/>
              </a:tabLst>
            </a:pPr>
            <a:endParaRPr lang="fr-FR" sz="7200" dirty="0" smtClean="0">
              <a:solidFill>
                <a:srgbClr val="1F497D"/>
              </a:solidFill>
            </a:endParaRPr>
          </a:p>
          <a:p>
            <a:pPr marL="85725" indent="14288" algn="r">
              <a:buNone/>
              <a:tabLst>
                <a:tab pos="85725" algn="l"/>
              </a:tabLst>
            </a:pPr>
            <a:endParaRPr lang="fr-FR" sz="4308" dirty="0" smtClean="0">
              <a:solidFill>
                <a:srgbClr val="1F497D"/>
              </a:solidFill>
            </a:endParaRPr>
          </a:p>
          <a:p>
            <a:endParaRPr lang="fr-FR" dirty="0">
              <a:solidFill>
                <a:srgbClr val="1F497D"/>
              </a:solidFill>
            </a:endParaRPr>
          </a:p>
        </p:txBody>
      </p:sp>
      <p:sp>
        <p:nvSpPr>
          <p:cNvPr id="5" name="Espace réservé de la date 4"/>
          <p:cNvSpPr>
            <a:spLocks noGrp="1"/>
          </p:cNvSpPr>
          <p:nvPr>
            <p:ph type="dt" sz="half" idx="10"/>
          </p:nvPr>
        </p:nvSpPr>
        <p:spPr/>
        <p:txBody>
          <a:bodyPr/>
          <a:lstStyle/>
          <a:p>
            <a:r>
              <a:rPr lang="fr-FR" smtClean="0"/>
              <a:t>27 mars 2009</a:t>
            </a:r>
            <a:endParaRPr lang="fr-FR"/>
          </a:p>
        </p:txBody>
      </p:sp>
      <p:sp>
        <p:nvSpPr>
          <p:cNvPr id="6" name="Espace réservé du pied de page 5"/>
          <p:cNvSpPr>
            <a:spLocks noGrp="1"/>
          </p:cNvSpPr>
          <p:nvPr>
            <p:ph type="ftr" sz="quarter" idx="11"/>
          </p:nvPr>
        </p:nvSpPr>
        <p:spPr/>
        <p:txBody>
          <a:bodyPr/>
          <a:lstStyle/>
          <a:p>
            <a:r>
              <a:rPr lang="fr-FR" smtClean="0"/>
              <a:t>RRFPP : axes de recherche</a:t>
            </a:r>
            <a:endParaRPr lang="fr-FR" dirty="0"/>
          </a:p>
        </p:txBody>
      </p:sp>
      <p:sp>
        <p:nvSpPr>
          <p:cNvPr id="7" name="Espace réservé du numéro de diapositive 6"/>
          <p:cNvSpPr>
            <a:spLocks noGrp="1"/>
          </p:cNvSpPr>
          <p:nvPr>
            <p:ph type="sldNum" sz="quarter" idx="12"/>
          </p:nvPr>
        </p:nvSpPr>
        <p:spPr/>
        <p:txBody>
          <a:bodyPr/>
          <a:lstStyle/>
          <a:p>
            <a:fld id="{65792967-014D-A94D-89AA-555A5A7EFA54}" type="slidenum">
              <a:rPr lang="fr-FR" smtClean="0"/>
              <a:pPr/>
              <a:t>12</a:t>
            </a:fld>
            <a:endParaRPr lang="fr-FR"/>
          </a:p>
        </p:txBody>
      </p:sp>
      <p:sp>
        <p:nvSpPr>
          <p:cNvPr id="9" name="Rectangle 8"/>
          <p:cNvSpPr/>
          <p:nvPr/>
        </p:nvSpPr>
        <p:spPr>
          <a:xfrm>
            <a:off x="457200" y="6093023"/>
            <a:ext cx="8229600" cy="276999"/>
          </a:xfrm>
          <a:prstGeom prst="rect">
            <a:avLst/>
          </a:prstGeom>
        </p:spPr>
        <p:txBody>
          <a:bodyPr wrap="square">
            <a:spAutoFit/>
          </a:bodyPr>
          <a:lstStyle/>
          <a:p>
            <a:pPr marL="85725" indent="14288">
              <a:buNone/>
              <a:tabLst>
                <a:tab pos="85725" algn="l"/>
              </a:tabLst>
            </a:pPr>
            <a:r>
              <a:rPr lang="fr-FR" sz="1200" dirty="0" smtClean="0">
                <a:solidFill>
                  <a:srgbClr val="1F497D"/>
                </a:solidFill>
              </a:rPr>
              <a:t>Traduction française M Thurin , B </a:t>
            </a:r>
            <a:r>
              <a:rPr lang="fr-FR" sz="1200" dirty="0" err="1" smtClean="0">
                <a:solidFill>
                  <a:srgbClr val="1F497D"/>
                </a:solidFill>
              </a:rPr>
              <a:t>Lapeyronnie</a:t>
            </a:r>
            <a:r>
              <a:rPr lang="fr-FR" sz="1200" dirty="0" smtClean="0">
                <a:solidFill>
                  <a:srgbClr val="1F497D"/>
                </a:solidFill>
              </a:rPr>
              <a:t>, JM Thurin, JS </a:t>
            </a:r>
            <a:r>
              <a:rPr lang="fr-FR" sz="1200" dirty="0" err="1" smtClean="0">
                <a:solidFill>
                  <a:srgbClr val="1F497D"/>
                </a:solidFill>
              </a:rPr>
              <a:t>Ablon</a:t>
            </a:r>
            <a:endParaRPr lang="fr-FR" sz="1200" dirty="0" smtClean="0">
              <a:solidFill>
                <a:srgbClr val="1F497D"/>
              </a:solidFill>
            </a:endParaRPr>
          </a:p>
        </p:txBody>
      </p:sp>
      <p:graphicFrame>
        <p:nvGraphicFramePr>
          <p:cNvPr id="10" name="Group 81"/>
          <p:cNvGraphicFramePr>
            <a:graphicFrameLocks noGrp="1"/>
          </p:cNvGraphicFramePr>
          <p:nvPr/>
        </p:nvGraphicFramePr>
        <p:xfrm>
          <a:off x="228600" y="4221481"/>
          <a:ext cx="8686800" cy="103631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1524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a:ln>
                            <a:noFill/>
                          </a:ln>
                          <a:solidFill>
                            <a:schemeClr val="bg1"/>
                          </a:solidFill>
                          <a:effectLst/>
                          <a:latin typeface="Arial" pitchFamily="-110" charset="0"/>
                          <a:ea typeface="Arial" pitchFamily="-110" charset="0"/>
                          <a:cs typeface="Arial" pitchFamily="-110" charset="0"/>
                        </a:rPr>
                        <a:t>Catégorie</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rgbClr val="008000"/>
                          </a:solidFill>
                          <a:effectLst/>
                          <a:latin typeface="Arial" pitchFamily="-110" charset="0"/>
                          <a:ea typeface="Arial" pitchFamily="-110" charset="0"/>
                          <a:cs typeface="Arial" pitchFamily="-110" charset="0"/>
                        </a:rPr>
                        <a:t>5</a:t>
                      </a:r>
                      <a:endParaRPr kumimoji="0" lang="fr-FR" sz="1400" b="1" i="0" u="none" strike="noStrike" cap="none" normalizeH="0" baseline="0">
                        <a:ln>
                          <a:noFill/>
                        </a:ln>
                        <a:solidFill>
                          <a:srgbClr val="008000"/>
                        </a:solidFill>
                        <a:effectLst/>
                        <a:latin typeface="Arial" pitchFamily="-110" charset="0"/>
                        <a:ea typeface="Arial" pitchFamily="-110" charset="0"/>
                        <a:cs typeface="Arial" pitchFamily="-110" charset="0"/>
                      </a:endParaRP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7</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a:ln>
                            <a:noFill/>
                          </a:ln>
                          <a:solidFill>
                            <a:schemeClr val="bg1"/>
                          </a:solidFill>
                          <a:effectLst/>
                          <a:latin typeface="Arial" pitchFamily="-110" charset="0"/>
                          <a:ea typeface="Arial" pitchFamily="-110" charset="0"/>
                          <a:cs typeface="Arial" pitchFamily="-110" charset="0"/>
                        </a:rPr>
                        <a:t>9</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00349E"/>
                    </a:solidFill>
                  </a:tcPr>
                </a:tc>
              </a:tr>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Caractéristique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Non caractéristique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Neutre ou non pertinent </a:t>
                      </a:r>
                      <a:r>
                        <a:rPr kumimoji="0" lang="fr-FR" sz="1400" b="1" i="0" u="none" strike="noStrike" cap="none" normalizeH="0" baseline="0" dirty="0" smtClean="0">
                          <a:ln>
                            <a:noFill/>
                          </a:ln>
                          <a:solidFill>
                            <a:srgbClr val="00349E"/>
                          </a:solidFill>
                          <a:effectLst/>
                          <a:latin typeface="Arial" pitchFamily="-110" charset="0"/>
                          <a:ea typeface="Arial" pitchFamily="-110" charset="0"/>
                          <a:cs typeface="Arial" pitchFamily="-110" charset="0"/>
                        </a:rPr>
                        <a:t>(0)</a:t>
                      </a: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8000"/>
                          </a:solidFill>
                          <a:effectLst/>
                          <a:latin typeface="Arial" pitchFamily="-110" charset="0"/>
                          <a:ea typeface="Arial" pitchFamily="-110" charset="0"/>
                          <a:cs typeface="Arial" pitchFamily="-110" charset="0"/>
                        </a:rPr>
                        <a:t>0</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+ 1</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smtClean="0">
                          <a:ln>
                            <a:noFill/>
                          </a:ln>
                          <a:solidFill>
                            <a:srgbClr val="00349E"/>
                          </a:solidFill>
                          <a:effectLst/>
                          <a:latin typeface="Arial" pitchFamily="-110" charset="0"/>
                          <a:ea typeface="Arial" pitchFamily="-110" charset="0"/>
                          <a:cs typeface="Arial" pitchFamily="-110" charset="0"/>
                        </a:rPr>
                        <a:t>+ 3</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2000" b="0" i="0" u="none" strike="noStrike" cap="none" normalizeH="0" baseline="0" dirty="0" smtClean="0">
                          <a:ln>
                            <a:noFill/>
                          </a:ln>
                          <a:solidFill>
                            <a:srgbClr val="00349E"/>
                          </a:solidFill>
                          <a:effectLst/>
                          <a:latin typeface="Arial" pitchFamily="-110" charset="0"/>
                          <a:ea typeface="Arial" pitchFamily="-110" charset="0"/>
                          <a:cs typeface="Arial" pitchFamily="-110" charset="0"/>
                        </a:rPr>
                        <a:t>+ 4</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B9D0FF"/>
                    </a:solidFill>
                  </a:tcPr>
                </a:tc>
              </a:tr>
            </a:tbl>
          </a:graphicData>
        </a:graphic>
      </p:graphicFrame>
      <p:graphicFrame>
        <p:nvGraphicFramePr>
          <p:cNvPr id="11" name="Tableau 10"/>
          <p:cNvGraphicFramePr>
            <a:graphicFrameLocks noGrp="1"/>
          </p:cNvGraphicFramePr>
          <p:nvPr/>
        </p:nvGraphicFramePr>
        <p:xfrm>
          <a:off x="228600" y="5273041"/>
          <a:ext cx="8686800" cy="518159"/>
        </p:xfrm>
        <a:graphic>
          <a:graphicData uri="http://schemas.openxmlformats.org/drawingml/2006/table">
            <a:tbl>
              <a:tblPr/>
              <a:tblGrid>
                <a:gridCol w="2438400"/>
                <a:gridCol w="693738"/>
                <a:gridCol w="695325"/>
                <a:gridCol w="693737"/>
                <a:gridCol w="693738"/>
                <a:gridCol w="695325"/>
                <a:gridCol w="693737"/>
                <a:gridCol w="693738"/>
                <a:gridCol w="695325"/>
                <a:gridCol w="693737"/>
              </a:tblGrid>
              <a:tr h="4794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9C007F"/>
                          </a:solidFill>
                          <a:effectLst/>
                          <a:latin typeface="Arial" pitchFamily="-110" charset="0"/>
                          <a:ea typeface="Arial" pitchFamily="-110" charset="0"/>
                          <a:cs typeface="Arial" pitchFamily="-110" charset="0"/>
                        </a:rPr>
                        <a:t>Nombre d’items</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9C007F"/>
                          </a:solidFill>
                          <a:effectLst/>
                          <a:latin typeface="Arial" pitchFamily="-110" charset="0"/>
                          <a:ea typeface="Arial" pitchFamily="-110" charset="0"/>
                          <a:cs typeface="Arial" pitchFamily="-110" charset="0"/>
                        </a:rPr>
                        <a:t>Dans chaque catégorie</a:t>
                      </a:r>
                      <a:endParaRPr kumimoji="0" lang="fr-FR" sz="1400" b="0" i="0" u="none" strike="noStrike" cap="none" normalizeH="0" baseline="0" dirty="0">
                        <a:ln>
                          <a:noFill/>
                        </a:ln>
                        <a:solidFill>
                          <a:srgbClr val="9C007F"/>
                        </a:solidFill>
                        <a:effectLst/>
                        <a:latin typeface="Arial" pitchFamily="-110" charset="0"/>
                        <a:ea typeface="Arial" pitchFamily="-110" charset="0"/>
                        <a:cs typeface="Arial" pitchFamily="-110" charset="0"/>
                      </a:endParaRPr>
                    </a:p>
                  </a:txBody>
                  <a:tcP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dirty="0" smtClean="0">
                          <a:ln>
                            <a:noFill/>
                          </a:ln>
                          <a:solidFill>
                            <a:srgbClr val="008000"/>
                          </a:solidFill>
                          <a:effectLst/>
                          <a:latin typeface="Arial" pitchFamily="-110" charset="0"/>
                          <a:ea typeface="Arial" pitchFamily="-110" charset="0"/>
                          <a:cs typeface="Arial" pitchFamily="-110" charset="0"/>
                        </a:rPr>
                        <a:t>18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a:ln>
                            <a:noFill/>
                          </a:ln>
                          <a:solidFill>
                            <a:srgbClr val="9C007F"/>
                          </a:solidFill>
                          <a:effectLst/>
                          <a:latin typeface="Arial" pitchFamily="-110" charset="0"/>
                          <a:ea typeface="Arial" pitchFamily="-110" charset="0"/>
                          <a:cs typeface="Arial" pitchFamily="-110" charset="0"/>
                        </a:rPr>
                        <a:t>16</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12</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8</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sz="1200" b="0" i="0" u="none" strike="noStrike" cap="none" normalizeH="0" baseline="0" dirty="0">
                          <a:ln>
                            <a:noFill/>
                          </a:ln>
                          <a:solidFill>
                            <a:srgbClr val="9C007F"/>
                          </a:solidFill>
                          <a:effectLst/>
                          <a:latin typeface="Arial" pitchFamily="-110" charset="0"/>
                          <a:ea typeface="Arial" pitchFamily="-110" charset="0"/>
                          <a:cs typeface="Arial" pitchFamily="-110" charset="0"/>
                        </a:rPr>
                        <a:t>5</a:t>
                      </a:r>
                    </a:p>
                  </a:txBody>
                  <a:tcPr anchor="ctr" horzOverflow="overflow">
                    <a:lnL w="12700" cap="flat" cmpd="sng" algn="ctr">
                      <a:solidFill>
                        <a:srgbClr val="005BD3"/>
                      </a:solidFill>
                      <a:prstDash val="solid"/>
                      <a:round/>
                      <a:headEnd type="none" w="med" len="med"/>
                      <a:tailEnd type="none" w="med" len="med"/>
                    </a:lnL>
                    <a:lnR w="12700" cap="flat" cmpd="sng" algn="ctr">
                      <a:solidFill>
                        <a:srgbClr val="005BD3"/>
                      </a:solidFill>
                      <a:prstDash val="solid"/>
                      <a:round/>
                      <a:headEnd type="none" w="med" len="med"/>
                      <a:tailEnd type="none" w="med" len="med"/>
                    </a:lnR>
                    <a:lnT w="12700" cap="flat" cmpd="sng" algn="ctr">
                      <a:solidFill>
                        <a:srgbClr val="005BD3"/>
                      </a:solidFill>
                      <a:prstDash val="solid"/>
                      <a:round/>
                      <a:headEnd type="none" w="med" len="med"/>
                      <a:tailEnd type="none" w="med" len="med"/>
                    </a:lnT>
                    <a:lnB w="12700" cap="flat" cmpd="sng" algn="ctr">
                      <a:solidFill>
                        <a:srgbClr val="005BD3"/>
                      </a:solidFill>
                      <a:prstDash val="solid"/>
                      <a:round/>
                      <a:headEnd type="none" w="med" len="med"/>
                      <a:tailEnd type="none" w="med" len="med"/>
                    </a:lnB>
                    <a:lnTlToBr>
                      <a:noFill/>
                    </a:lnTlToBr>
                    <a:lnBlToTr>
                      <a:noFill/>
                    </a:lnBlToTr>
                    <a:solidFill>
                      <a:srgbClr val="72A1FF"/>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fr-FR" sz="4400" b="0" i="0" u="none" strike="noStrike" kern="1200" cap="none" spc="0" normalizeH="0" baseline="0" noProof="0" dirty="0">
              <a:ln>
                <a:noFill/>
              </a:ln>
              <a:solidFill>
                <a:srgbClr val="1F497D"/>
              </a:solidFill>
              <a:effectLst/>
              <a:uLnTx/>
              <a:uFillTx/>
              <a:latin typeface="+mj-lt"/>
              <a:ea typeface="ＭＳ Ｐゴシック" pitchFamily="-108" charset="-128"/>
              <a:cs typeface="ＭＳ Ｐゴシック" pitchFamily="-108" charset="-128"/>
            </a:endParaRPr>
          </a:p>
        </p:txBody>
      </p:sp>
      <p:sp>
        <p:nvSpPr>
          <p:cNvPr id="3" name="Espace réservé du contenu 2"/>
          <p:cNvSpPr txBox="1">
            <a:spLocks/>
          </p:cNvSpPr>
          <p:nvPr/>
        </p:nvSpPr>
        <p:spPr bwMode="auto">
          <a:xfrm>
            <a:off x="381000" y="2590800"/>
            <a:ext cx="8229600" cy="3535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457200" rtl="0" eaLnBrk="0" fontAlgn="base" latinLnBrk="0" hangingPunct="0">
              <a:lnSpc>
                <a:spcPct val="100000"/>
              </a:lnSpc>
              <a:spcBef>
                <a:spcPct val="20000"/>
              </a:spcBef>
              <a:spcAft>
                <a:spcPct val="0"/>
              </a:spcAft>
              <a:buClrTx/>
              <a:buSzTx/>
              <a:tabLst/>
              <a:defRPr/>
            </a:pPr>
            <a:endParaRPr kumimoji="0" lang="fr-FR" sz="3200" b="0" i="0" u="none" strike="noStrike" kern="1200" cap="none" spc="0" normalizeH="0" baseline="0" noProof="0" dirty="0">
              <a:ln>
                <a:noFill/>
              </a:ln>
              <a:solidFill>
                <a:srgbClr val="1F497D"/>
              </a:solidFill>
              <a:effectLst/>
              <a:uLnTx/>
              <a:uFillTx/>
              <a:latin typeface="+mn-lt"/>
              <a:ea typeface="ＭＳ Ｐゴシック" pitchFamily="-108" charset="-128"/>
              <a:cs typeface="ＭＳ Ｐゴシック" pitchFamily="-108" charset="-128"/>
            </a:endParaRPr>
          </a:p>
        </p:txBody>
      </p:sp>
      <p:sp>
        <p:nvSpPr>
          <p:cNvPr id="4" name="Espace réservé de la date 3"/>
          <p:cNvSpPr>
            <a:spLocks noGrp="1"/>
          </p:cNvSpPr>
          <p:nvPr>
            <p:ph type="dt" sz="half" idx="10"/>
          </p:nvPr>
        </p:nvSpPr>
        <p:spPr>
          <a:xfrm>
            <a:off x="457200" y="6356350"/>
            <a:ext cx="2133600" cy="365125"/>
          </a:xfrm>
        </p:spPr>
        <p:txBody>
          <a:bodyPr/>
          <a:lstStyle/>
          <a:p>
            <a:r>
              <a:rPr lang="fr-FR" smtClean="0"/>
              <a:t>27 mars 2009</a:t>
            </a:r>
            <a:endParaRPr lang="fr-FR" dirty="0"/>
          </a:p>
        </p:txBody>
      </p:sp>
      <p:sp>
        <p:nvSpPr>
          <p:cNvPr id="5" name="Espace réservé du pied de page 4"/>
          <p:cNvSpPr>
            <a:spLocks noGrp="1"/>
          </p:cNvSpPr>
          <p:nvPr>
            <p:ph type="ftr" sz="quarter" idx="11"/>
          </p:nvPr>
        </p:nvSpPr>
        <p:spPr>
          <a:xfrm>
            <a:off x="2743200" y="6356350"/>
            <a:ext cx="3581400" cy="365125"/>
          </a:xfrm>
        </p:spPr>
        <p:txBody>
          <a:bodyPr/>
          <a:lstStyle/>
          <a:p>
            <a:r>
              <a:rPr lang="fr-FR" smtClean="0"/>
              <a:t>RRFPP : axes de recherche</a:t>
            </a:r>
            <a:endParaRPr lang="fr-FR" dirty="0"/>
          </a:p>
        </p:txBody>
      </p:sp>
      <p:sp>
        <p:nvSpPr>
          <p:cNvPr id="6" name="Espace réservé du numéro de diapositive 5"/>
          <p:cNvSpPr>
            <a:spLocks noGrp="1"/>
          </p:cNvSpPr>
          <p:nvPr>
            <p:ph type="sldNum" sz="quarter" idx="12"/>
          </p:nvPr>
        </p:nvSpPr>
        <p:spPr>
          <a:xfrm>
            <a:off x="6553200" y="6356350"/>
            <a:ext cx="2133600" cy="365125"/>
          </a:xfrm>
        </p:spPr>
        <p:txBody>
          <a:bodyPr/>
          <a:lstStyle/>
          <a:p>
            <a:pPr>
              <a:defRPr/>
            </a:pPr>
            <a:fld id="{605A0708-0F6E-6741-A3D9-6223256D373B}" type="slidenum">
              <a:rPr lang="fr-FR" smtClean="0"/>
              <a:pPr>
                <a:defRPr/>
              </a:pPr>
              <a:t>13</a:t>
            </a:fld>
            <a:endParaRPr lang="fr-FR" dirty="0"/>
          </a:p>
        </p:txBody>
      </p:sp>
      <p:sp>
        <p:nvSpPr>
          <p:cNvPr id="7" name="Text Box 4"/>
          <p:cNvSpPr txBox="1">
            <a:spLocks noChangeArrowheads="1"/>
          </p:cNvSpPr>
          <p:nvPr/>
        </p:nvSpPr>
        <p:spPr bwMode="auto">
          <a:xfrm>
            <a:off x="265113" y="2234624"/>
            <a:ext cx="1298575" cy="584776"/>
          </a:xfrm>
          <a:prstGeom prst="rect">
            <a:avLst/>
          </a:prstGeom>
          <a:noFill/>
          <a:ln w="9525">
            <a:noFill/>
            <a:miter lim="800000"/>
            <a:headEnd/>
            <a:tailEnd/>
          </a:ln>
        </p:spPr>
        <p:txBody>
          <a:bodyPr>
            <a:prstTxWarp prst="textNoShape">
              <a:avLst/>
            </a:prstTxWarp>
            <a:spAutoFit/>
          </a:bodyPr>
          <a:lstStyle/>
          <a:p>
            <a:pPr algn="ctr"/>
            <a:r>
              <a:rPr lang="fr-FR" sz="1600" b="1" dirty="0">
                <a:solidFill>
                  <a:srgbClr val="000090"/>
                </a:solidFill>
                <a:latin typeface="Calibri" pitchFamily="-106" charset="0"/>
              </a:rPr>
              <a:t>Évaluation</a:t>
            </a:r>
            <a:br>
              <a:rPr lang="fr-FR" sz="1600" b="1" dirty="0">
                <a:solidFill>
                  <a:srgbClr val="000090"/>
                </a:solidFill>
                <a:latin typeface="Calibri" pitchFamily="-106" charset="0"/>
              </a:rPr>
            </a:br>
            <a:r>
              <a:rPr lang="fr-FR" sz="1600" b="1" dirty="0" smtClean="0">
                <a:solidFill>
                  <a:srgbClr val="000090"/>
                </a:solidFill>
                <a:latin typeface="Calibri" pitchFamily="-106" charset="0"/>
              </a:rPr>
              <a:t>initiale</a:t>
            </a:r>
            <a:endParaRPr lang="fr-FR" sz="1600" b="1" dirty="0">
              <a:solidFill>
                <a:srgbClr val="000090"/>
              </a:solidFill>
              <a:latin typeface="Calibri" pitchFamily="-106" charset="0"/>
            </a:endParaRPr>
          </a:p>
        </p:txBody>
      </p:sp>
      <p:sp>
        <p:nvSpPr>
          <p:cNvPr id="8" name="Text Box 4"/>
          <p:cNvSpPr txBox="1">
            <a:spLocks noChangeArrowheads="1"/>
          </p:cNvSpPr>
          <p:nvPr/>
        </p:nvSpPr>
        <p:spPr bwMode="auto">
          <a:xfrm>
            <a:off x="2590800" y="2227421"/>
            <a:ext cx="1373188" cy="584776"/>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latin typeface="Calibri" pitchFamily="-106" charset="0"/>
              </a:rPr>
              <a:t>Évaluation</a:t>
            </a:r>
            <a:br>
              <a:rPr lang="fr-FR" sz="1600" dirty="0">
                <a:solidFill>
                  <a:srgbClr val="000090"/>
                </a:solidFill>
                <a:latin typeface="Calibri" pitchFamily="-106" charset="0"/>
              </a:rPr>
            </a:br>
            <a:r>
              <a:rPr lang="fr-FR" sz="1600" dirty="0">
                <a:solidFill>
                  <a:srgbClr val="000090"/>
                </a:solidFill>
                <a:latin typeface="Calibri" pitchFamily="-106" charset="0"/>
              </a:rPr>
              <a:t>intermédiaire</a:t>
            </a:r>
          </a:p>
        </p:txBody>
      </p:sp>
      <p:sp>
        <p:nvSpPr>
          <p:cNvPr id="9" name="Text Box 4"/>
          <p:cNvSpPr txBox="1">
            <a:spLocks noChangeArrowheads="1"/>
          </p:cNvSpPr>
          <p:nvPr/>
        </p:nvSpPr>
        <p:spPr bwMode="auto">
          <a:xfrm>
            <a:off x="4953000" y="2234624"/>
            <a:ext cx="1409188" cy="584776"/>
          </a:xfrm>
          <a:prstGeom prst="rect">
            <a:avLst/>
          </a:prstGeom>
          <a:noFill/>
          <a:ln w="9525">
            <a:noFill/>
            <a:miter lim="800000"/>
            <a:headEnd/>
            <a:tailEnd/>
          </a:ln>
        </p:spPr>
        <p:txBody>
          <a:bodyPr wrap="square">
            <a:prstTxWarp prst="textNoShape">
              <a:avLst/>
            </a:prstTxWarp>
            <a:spAutoFit/>
          </a:bodyPr>
          <a:lstStyle/>
          <a:p>
            <a:pPr algn="ctr"/>
            <a:r>
              <a:rPr lang="fr-FR" sz="1600" dirty="0">
                <a:solidFill>
                  <a:srgbClr val="000090"/>
                </a:solidFill>
                <a:latin typeface="Calibri" pitchFamily="-106" charset="0"/>
              </a:rPr>
              <a:t>Évaluations</a:t>
            </a:r>
            <a:br>
              <a:rPr lang="fr-FR" sz="1600" dirty="0">
                <a:solidFill>
                  <a:srgbClr val="000090"/>
                </a:solidFill>
                <a:latin typeface="Calibri" pitchFamily="-106" charset="0"/>
              </a:rPr>
            </a:br>
            <a:r>
              <a:rPr lang="fr-FR" sz="1600" dirty="0">
                <a:solidFill>
                  <a:srgbClr val="000090"/>
                </a:solidFill>
                <a:latin typeface="Calibri" pitchFamily="-106" charset="0"/>
              </a:rPr>
              <a:t>intermédiaires</a:t>
            </a:r>
          </a:p>
        </p:txBody>
      </p:sp>
      <p:sp>
        <p:nvSpPr>
          <p:cNvPr id="10" name="Text Box 4"/>
          <p:cNvSpPr txBox="1">
            <a:spLocks noChangeArrowheads="1"/>
          </p:cNvSpPr>
          <p:nvPr/>
        </p:nvSpPr>
        <p:spPr bwMode="auto">
          <a:xfrm>
            <a:off x="7466013" y="2234624"/>
            <a:ext cx="1296987" cy="584776"/>
          </a:xfrm>
          <a:prstGeom prst="rect">
            <a:avLst/>
          </a:prstGeom>
          <a:noFill/>
          <a:ln w="9525">
            <a:noFill/>
            <a:miter lim="800000"/>
            <a:headEnd/>
            <a:tailEnd/>
          </a:ln>
        </p:spPr>
        <p:txBody>
          <a:bodyPr>
            <a:prstTxWarp prst="textNoShape">
              <a:avLst/>
            </a:prstTxWarp>
            <a:spAutoFit/>
          </a:bodyPr>
          <a:lstStyle/>
          <a:p>
            <a:pPr algn="ctr"/>
            <a:r>
              <a:rPr lang="fr-FR" sz="1600" b="1" dirty="0">
                <a:solidFill>
                  <a:srgbClr val="000090"/>
                </a:solidFill>
                <a:latin typeface="Calibri" pitchFamily="-106" charset="0"/>
              </a:rPr>
              <a:t>Évaluation</a:t>
            </a:r>
            <a:br>
              <a:rPr lang="fr-FR" sz="1600" b="1" dirty="0">
                <a:solidFill>
                  <a:srgbClr val="000090"/>
                </a:solidFill>
                <a:latin typeface="Calibri" pitchFamily="-106" charset="0"/>
              </a:rPr>
            </a:br>
            <a:r>
              <a:rPr lang="fr-FR" sz="1600" b="1" dirty="0" smtClean="0">
                <a:solidFill>
                  <a:srgbClr val="000090"/>
                </a:solidFill>
                <a:latin typeface="Calibri" pitchFamily="-106" charset="0"/>
              </a:rPr>
              <a:t>terminaison</a:t>
            </a:r>
            <a:endParaRPr lang="fr-FR" sz="1600" b="1" dirty="0">
              <a:solidFill>
                <a:srgbClr val="000090"/>
              </a:solidFill>
              <a:latin typeface="Calibri" pitchFamily="-106" charset="0"/>
            </a:endParaRPr>
          </a:p>
        </p:txBody>
      </p:sp>
      <p:cxnSp>
        <p:nvCxnSpPr>
          <p:cNvPr id="11" name="Connecteur droit avec flèche 10"/>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12" name="Text Box 3"/>
          <p:cNvSpPr txBox="1">
            <a:spLocks noChangeArrowheads="1"/>
          </p:cNvSpPr>
          <p:nvPr/>
        </p:nvSpPr>
        <p:spPr bwMode="auto">
          <a:xfrm>
            <a:off x="7037388" y="5864225"/>
            <a:ext cx="1725612"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latin typeface="Calibri" pitchFamily="-106" charset="0"/>
              </a:rPr>
              <a:t>Ligne de temps t </a:t>
            </a:r>
            <a:endParaRPr lang="fr-FR" sz="1400">
              <a:latin typeface="Calibri" pitchFamily="-106" charset="0"/>
            </a:endParaRPr>
          </a:p>
        </p:txBody>
      </p:sp>
      <p:sp>
        <p:nvSpPr>
          <p:cNvPr id="13" name="Text Box 3"/>
          <p:cNvSpPr txBox="1">
            <a:spLocks noChangeArrowheads="1"/>
          </p:cNvSpPr>
          <p:nvPr/>
        </p:nvSpPr>
        <p:spPr bwMode="auto">
          <a:xfrm>
            <a:off x="1600200" y="2522538"/>
            <a:ext cx="1039813"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latin typeface="Calibri" pitchFamily="-106" charset="0"/>
              </a:rPr>
              <a:t>Processus </a:t>
            </a:r>
            <a:endParaRPr lang="fr-FR" sz="1400" dirty="0">
              <a:latin typeface="Calibri" pitchFamily="-106" charset="0"/>
            </a:endParaRPr>
          </a:p>
        </p:txBody>
      </p:sp>
      <p:sp>
        <p:nvSpPr>
          <p:cNvPr id="14" name="Line 2"/>
          <p:cNvSpPr>
            <a:spLocks noChangeShapeType="1"/>
          </p:cNvSpPr>
          <p:nvPr/>
        </p:nvSpPr>
        <p:spPr bwMode="auto">
          <a:xfrm>
            <a:off x="3927475" y="2519809"/>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3913188" y="2522538"/>
            <a:ext cx="1039812"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a:solidFill>
                  <a:srgbClr val="3A6525"/>
                </a:solidFill>
                <a:latin typeface="Calibri" pitchFamily="-106" charset="0"/>
              </a:rPr>
              <a:t>Processus </a:t>
            </a:r>
            <a:endParaRPr lang="fr-FR" sz="1400">
              <a:latin typeface="Calibri" pitchFamily="-106" charset="0"/>
            </a:endParaRPr>
          </a:p>
        </p:txBody>
      </p:sp>
      <p:sp>
        <p:nvSpPr>
          <p:cNvPr id="16" name="Line 2"/>
          <p:cNvSpPr>
            <a:spLocks noChangeShapeType="1"/>
          </p:cNvSpPr>
          <p:nvPr/>
        </p:nvSpPr>
        <p:spPr bwMode="auto">
          <a:xfrm>
            <a:off x="6365875" y="2519809"/>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7" name="Text Box 3"/>
          <p:cNvSpPr txBox="1">
            <a:spLocks noChangeArrowheads="1"/>
          </p:cNvSpPr>
          <p:nvPr/>
        </p:nvSpPr>
        <p:spPr bwMode="auto">
          <a:xfrm>
            <a:off x="6324600" y="2522538"/>
            <a:ext cx="1039813" cy="307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i="1" dirty="0">
                <a:solidFill>
                  <a:srgbClr val="3A6525"/>
                </a:solidFill>
                <a:latin typeface="Calibri" pitchFamily="-106" charset="0"/>
              </a:rPr>
              <a:t>Processus </a:t>
            </a:r>
            <a:endParaRPr lang="fr-FR" sz="1400" dirty="0">
              <a:latin typeface="Calibri" pitchFamily="-106" charset="0"/>
            </a:endParaRPr>
          </a:p>
        </p:txBody>
      </p:sp>
      <p:sp>
        <p:nvSpPr>
          <p:cNvPr id="46" name="Line 2"/>
          <p:cNvSpPr>
            <a:spLocks noChangeShapeType="1"/>
          </p:cNvSpPr>
          <p:nvPr/>
        </p:nvSpPr>
        <p:spPr bwMode="auto">
          <a:xfrm>
            <a:off x="1614488" y="2519809"/>
            <a:ext cx="102552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7" name="Ellipse 46"/>
          <p:cNvSpPr/>
          <p:nvPr/>
        </p:nvSpPr>
        <p:spPr>
          <a:xfrm>
            <a:off x="2286000" y="4956174"/>
            <a:ext cx="541800" cy="530225"/>
          </a:xfrm>
          <a:prstGeom prst="ellipse">
            <a:avLst/>
          </a:prstGeom>
          <a:gradFill flip="none" rotWithShape="1">
            <a:gsLst>
              <a:gs pos="0">
                <a:schemeClr val="accent5">
                  <a:tint val="100000"/>
                  <a:shade val="100000"/>
                  <a:satMod val="130000"/>
                  <a:alpha val="79000"/>
                </a:schemeClr>
              </a:gs>
              <a:gs pos="100000">
                <a:schemeClr val="accent5">
                  <a:tint val="50000"/>
                  <a:shade val="100000"/>
                  <a:satMod val="350000"/>
                  <a:alpha val="79000"/>
                </a:schemeClr>
              </a:gs>
            </a:gsLst>
            <a:lin ang="16200000" scaled="0"/>
            <a:tileRec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48" name="Ellipse 47"/>
          <p:cNvSpPr/>
          <p:nvPr/>
        </p:nvSpPr>
        <p:spPr>
          <a:xfrm>
            <a:off x="4716000" y="4916486"/>
            <a:ext cx="541800" cy="530225"/>
          </a:xfrm>
          <a:prstGeom prst="ellipse">
            <a:avLst/>
          </a:prstGeom>
          <a:gradFill flip="none" rotWithShape="1">
            <a:gsLst>
              <a:gs pos="0">
                <a:schemeClr val="accent5">
                  <a:tint val="100000"/>
                  <a:shade val="100000"/>
                  <a:satMod val="130000"/>
                  <a:alpha val="43000"/>
                </a:schemeClr>
              </a:gs>
              <a:gs pos="100000">
                <a:schemeClr val="accent5">
                  <a:tint val="50000"/>
                  <a:shade val="100000"/>
                  <a:satMod val="350000"/>
                  <a:alpha val="43000"/>
                </a:schemeClr>
              </a:gs>
            </a:gsLst>
            <a:lin ang="16200000" scaled="0"/>
            <a:tileRec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49" name="Ellipse 48"/>
          <p:cNvSpPr/>
          <p:nvPr/>
        </p:nvSpPr>
        <p:spPr>
          <a:xfrm>
            <a:off x="7239000" y="4916486"/>
            <a:ext cx="541800" cy="53022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53" name="Connecteur droit 52"/>
          <p:cNvCxnSpPr/>
          <p:nvPr/>
        </p:nvCxnSpPr>
        <p:spPr>
          <a:xfrm>
            <a:off x="1524000" y="4646611"/>
            <a:ext cx="2057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Connecteur droit 53"/>
          <p:cNvCxnSpPr/>
          <p:nvPr/>
        </p:nvCxnSpPr>
        <p:spPr>
          <a:xfrm>
            <a:off x="4038600" y="4648199"/>
            <a:ext cx="2057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Connecteur droit 54"/>
          <p:cNvCxnSpPr/>
          <p:nvPr/>
        </p:nvCxnSpPr>
        <p:spPr>
          <a:xfrm>
            <a:off x="6553200" y="4649787"/>
            <a:ext cx="2057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7" name="Connecteur droit avec flèche 56"/>
          <p:cNvCxnSpPr>
            <a:endCxn id="47" idx="0"/>
          </p:cNvCxnSpPr>
          <p:nvPr/>
        </p:nvCxnSpPr>
        <p:spPr>
          <a:xfrm rot="16200000" flipH="1">
            <a:off x="2402400" y="4801674"/>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60" name="Connecteur droit avec flèche 59"/>
          <p:cNvCxnSpPr/>
          <p:nvPr/>
        </p:nvCxnSpPr>
        <p:spPr>
          <a:xfrm rot="16200000" flipH="1">
            <a:off x="4832400" y="4798500"/>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1" name="Ellipse 60"/>
          <p:cNvSpPr/>
          <p:nvPr/>
        </p:nvSpPr>
        <p:spPr>
          <a:xfrm>
            <a:off x="7239000" y="4956175"/>
            <a:ext cx="541800" cy="530225"/>
          </a:xfrm>
          <a:prstGeom prst="ellipse">
            <a:avLst/>
          </a:prstGeom>
          <a:gradFill>
            <a:gsLst>
              <a:gs pos="74000">
                <a:schemeClr val="accent5">
                  <a:tint val="100000"/>
                  <a:shade val="100000"/>
                  <a:satMod val="130000"/>
                </a:schemeClr>
              </a:gs>
              <a:gs pos="100000">
                <a:schemeClr val="accent5">
                  <a:tint val="50000"/>
                  <a:shade val="100000"/>
                  <a:satMod val="350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62" name="Connecteur droit avec flèche 61"/>
          <p:cNvCxnSpPr>
            <a:endCxn id="61" idx="0"/>
          </p:cNvCxnSpPr>
          <p:nvPr/>
        </p:nvCxnSpPr>
        <p:spPr>
          <a:xfrm rot="16200000" flipH="1">
            <a:off x="7355400" y="4801675"/>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67" name="Text Box 11"/>
          <p:cNvSpPr txBox="1">
            <a:spLocks noChangeArrowheads="1"/>
          </p:cNvSpPr>
          <p:nvPr/>
        </p:nvSpPr>
        <p:spPr bwMode="auto">
          <a:xfrm>
            <a:off x="2078831" y="5600762"/>
            <a:ext cx="947737" cy="309958"/>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dirty="0" smtClean="0">
                <a:solidFill>
                  <a:srgbClr val="4F81BD"/>
                </a:solidFill>
                <a:ea typeface="Arial Unicode MS" pitchFamily="-110" charset="0"/>
                <a:cs typeface="Arial Unicode MS" pitchFamily="-110" charset="0"/>
              </a:rPr>
              <a:t>PQS</a:t>
            </a:r>
            <a:endParaRPr lang="fr-FR" sz="1400" dirty="0">
              <a:solidFill>
                <a:srgbClr val="4F81BD"/>
              </a:solidFill>
              <a:ea typeface="Arial Unicode MS" pitchFamily="-110" charset="0"/>
              <a:cs typeface="Arial Unicode MS" pitchFamily="-110" charset="0"/>
            </a:endParaRPr>
          </a:p>
        </p:txBody>
      </p:sp>
      <p:sp>
        <p:nvSpPr>
          <p:cNvPr id="68" name="Text Box 11"/>
          <p:cNvSpPr txBox="1">
            <a:spLocks noChangeArrowheads="1"/>
          </p:cNvSpPr>
          <p:nvPr/>
        </p:nvSpPr>
        <p:spPr bwMode="auto">
          <a:xfrm>
            <a:off x="4538663" y="5600762"/>
            <a:ext cx="947737" cy="309958"/>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dirty="0" smtClean="0">
                <a:solidFill>
                  <a:srgbClr val="4F81BD"/>
                </a:solidFill>
                <a:ea typeface="Arial Unicode MS" pitchFamily="-110" charset="0"/>
                <a:cs typeface="Arial Unicode MS" pitchFamily="-110" charset="0"/>
              </a:rPr>
              <a:t>PQS</a:t>
            </a:r>
            <a:endParaRPr lang="fr-FR" sz="1400" dirty="0">
              <a:solidFill>
                <a:srgbClr val="4F81BD"/>
              </a:solidFill>
              <a:ea typeface="Arial Unicode MS" pitchFamily="-110" charset="0"/>
              <a:cs typeface="Arial Unicode MS" pitchFamily="-110" charset="0"/>
            </a:endParaRPr>
          </a:p>
        </p:txBody>
      </p:sp>
      <p:sp>
        <p:nvSpPr>
          <p:cNvPr id="69" name="Text Box 11"/>
          <p:cNvSpPr txBox="1">
            <a:spLocks noChangeArrowheads="1"/>
          </p:cNvSpPr>
          <p:nvPr/>
        </p:nvSpPr>
        <p:spPr bwMode="auto">
          <a:xfrm>
            <a:off x="7053263" y="5600762"/>
            <a:ext cx="947737" cy="309958"/>
          </a:xfrm>
          <a:prstGeom prst="rect">
            <a:avLst/>
          </a:prstGeom>
          <a:noFill/>
          <a:ln w="9525">
            <a:noFill/>
            <a:round/>
            <a:headEnd/>
            <a:tailEnd/>
          </a:ln>
          <a:effectLst/>
        </p:spPr>
        <p:txBody>
          <a:bodyPr wrap="square" lIns="90000" tIns="46800" rIns="90000" bIns="46800">
            <a:prstTxWarp prst="textNoShape">
              <a:avLst/>
            </a:prstTxWarp>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dirty="0" smtClean="0">
                <a:solidFill>
                  <a:srgbClr val="4F81BD"/>
                </a:solidFill>
                <a:ea typeface="Arial Unicode MS" pitchFamily="-110" charset="0"/>
                <a:cs typeface="Arial Unicode MS" pitchFamily="-110" charset="0"/>
              </a:rPr>
              <a:t>PQS</a:t>
            </a:r>
            <a:endParaRPr lang="fr-FR" sz="1400" dirty="0">
              <a:solidFill>
                <a:srgbClr val="4F81BD"/>
              </a:solidFill>
              <a:ea typeface="Arial Unicode MS" pitchFamily="-110" charset="0"/>
              <a:cs typeface="Arial Unicode MS" pitchFamily="-110" charset="0"/>
            </a:endParaRPr>
          </a:p>
        </p:txBody>
      </p:sp>
      <p:sp>
        <p:nvSpPr>
          <p:cNvPr id="50" name="Rectangle 49"/>
          <p:cNvSpPr/>
          <p:nvPr/>
        </p:nvSpPr>
        <p:spPr>
          <a:xfrm>
            <a:off x="188931" y="4724400"/>
            <a:ext cx="1470820" cy="923330"/>
          </a:xfrm>
          <a:prstGeom prst="rect">
            <a:avLst/>
          </a:prstGeom>
        </p:spPr>
        <p:txBody>
          <a:bodyPr wrap="square">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BADD"/>
                </a:solidFill>
                <a:ea typeface="Arial Unicode MS" pitchFamily="-110" charset="0"/>
                <a:cs typeface="Arial Unicode MS" pitchFamily="-110" charset="0"/>
              </a:rPr>
              <a:t>Engagement</a:t>
            </a:r>
            <a:endParaRPr lang="fr-FR" dirty="0" smtClean="0">
              <a:solidFill>
                <a:srgbClr val="00BADD"/>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BADD"/>
                </a:solidFill>
                <a:ea typeface="Arial Unicode MS" pitchFamily="-110" charset="0"/>
                <a:cs typeface="Arial Unicode MS" pitchFamily="-110" charset="0"/>
              </a:rPr>
              <a:t>Ajustement</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BADD"/>
                </a:solidFill>
                <a:ea typeface="Arial Unicode MS" pitchFamily="-110" charset="0"/>
                <a:cs typeface="Arial Unicode MS" pitchFamily="-110" charset="0"/>
              </a:rPr>
              <a:t>Interaction</a:t>
            </a:r>
          </a:p>
        </p:txBody>
      </p:sp>
      <p:sp>
        <p:nvSpPr>
          <p:cNvPr id="52" name="Titre 1"/>
          <p:cNvSpPr txBox="1">
            <a:spLocks/>
          </p:cNvSpPr>
          <p:nvPr/>
        </p:nvSpPr>
        <p:spPr>
          <a:xfrm>
            <a:off x="457200" y="427038"/>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4400" b="0" i="0" u="none" strike="noStrike" kern="1200" cap="none" spc="0" normalizeH="0" baseline="0" noProof="0" smtClean="0">
                <a:ln>
                  <a:noFill/>
                </a:ln>
                <a:solidFill>
                  <a:schemeClr val="tx2"/>
                </a:solidFill>
                <a:effectLst/>
                <a:uLnTx/>
                <a:uFillTx/>
                <a:latin typeface="+mj-lt"/>
                <a:ea typeface="+mj-ea"/>
                <a:cs typeface="+mj-cs"/>
              </a:rPr>
              <a:t>Processus</a:t>
            </a:r>
            <a:endParaRPr kumimoji="0" lang="fr-FR" sz="4400" b="0" i="0" u="none" strike="noStrike" kern="1200" cap="none" spc="0" normalizeH="0" baseline="0" noProof="0" dirty="0">
              <a:ln>
                <a:noFill/>
              </a:ln>
              <a:solidFill>
                <a:schemeClr val="tx2"/>
              </a:solidFill>
              <a:effectLst/>
              <a:uLnTx/>
              <a:uFillTx/>
              <a:latin typeface="+mj-lt"/>
              <a:ea typeface="+mj-ea"/>
              <a:cs typeface="+mj-cs"/>
            </a:endParaRPr>
          </a:p>
        </p:txBody>
      </p:sp>
      <p:pic>
        <p:nvPicPr>
          <p:cNvPr id="84" name="Image 83" descr="spectre1a.png"/>
          <p:cNvPicPr>
            <a:picLocks noChangeAspect="1"/>
          </p:cNvPicPr>
          <p:nvPr/>
        </p:nvPicPr>
        <p:blipFill>
          <a:blip r:embed="rId3"/>
          <a:stretch>
            <a:fillRect/>
          </a:stretch>
        </p:blipFill>
        <p:spPr>
          <a:xfrm>
            <a:off x="1629312" y="4275811"/>
            <a:ext cx="1875888" cy="296188"/>
          </a:xfrm>
          <a:prstGeom prst="rect">
            <a:avLst/>
          </a:prstGeom>
        </p:spPr>
      </p:pic>
      <p:pic>
        <p:nvPicPr>
          <p:cNvPr id="85" name="Image 84" descr="spectre3a.png"/>
          <p:cNvPicPr>
            <a:picLocks noChangeAspect="1"/>
          </p:cNvPicPr>
          <p:nvPr/>
        </p:nvPicPr>
        <p:blipFill>
          <a:blip r:embed="rId4"/>
          <a:stretch>
            <a:fillRect/>
          </a:stretch>
        </p:blipFill>
        <p:spPr>
          <a:xfrm>
            <a:off x="4059898" y="4275811"/>
            <a:ext cx="1875888" cy="296188"/>
          </a:xfrm>
          <a:prstGeom prst="rect">
            <a:avLst/>
          </a:prstGeom>
        </p:spPr>
      </p:pic>
      <p:pic>
        <p:nvPicPr>
          <p:cNvPr id="86" name="Image 85" descr="spectre4a.png"/>
          <p:cNvPicPr>
            <a:picLocks noChangeAspect="1"/>
          </p:cNvPicPr>
          <p:nvPr/>
        </p:nvPicPr>
        <p:blipFill>
          <a:blip r:embed="rId5"/>
          <a:stretch>
            <a:fillRect/>
          </a:stretch>
        </p:blipFill>
        <p:spPr>
          <a:xfrm>
            <a:off x="6616700" y="4279899"/>
            <a:ext cx="1841500" cy="292100"/>
          </a:xfrm>
          <a:prstGeom prst="rect">
            <a:avLst/>
          </a:prstGeom>
        </p:spPr>
      </p:pic>
      <p:sp>
        <p:nvSpPr>
          <p:cNvPr id="87" name="ZoneTexte 86"/>
          <p:cNvSpPr txBox="1"/>
          <p:nvPr/>
        </p:nvSpPr>
        <p:spPr>
          <a:xfrm>
            <a:off x="188931" y="3059668"/>
            <a:ext cx="1864613" cy="369332"/>
          </a:xfrm>
          <a:prstGeom prst="rect">
            <a:avLst/>
          </a:prstGeom>
          <a:noFill/>
        </p:spPr>
        <p:txBody>
          <a:bodyPr wrap="none" rtlCol="0">
            <a:spAutoFit/>
          </a:bodyPr>
          <a:lstStyle/>
          <a:p>
            <a:r>
              <a:rPr lang="fr-FR" dirty="0" smtClean="0">
                <a:solidFill>
                  <a:srgbClr val="000090"/>
                </a:solidFill>
              </a:rPr>
              <a:t>Éléments saillants</a:t>
            </a:r>
          </a:p>
        </p:txBody>
      </p:sp>
      <p:sp>
        <p:nvSpPr>
          <p:cNvPr id="88" name="ZoneTexte 87"/>
          <p:cNvSpPr txBox="1"/>
          <p:nvPr/>
        </p:nvSpPr>
        <p:spPr>
          <a:xfrm>
            <a:off x="2158073" y="2812197"/>
            <a:ext cx="184666" cy="369332"/>
          </a:xfrm>
          <a:prstGeom prst="rect">
            <a:avLst/>
          </a:prstGeom>
          <a:noFill/>
        </p:spPr>
        <p:txBody>
          <a:bodyPr wrap="none" rtlCol="0">
            <a:spAutoFit/>
          </a:bodyPr>
          <a:lstStyle/>
          <a:p>
            <a:r>
              <a:rPr lang="fr-FR" dirty="0" smtClean="0"/>
              <a:t> </a:t>
            </a:r>
            <a:endParaRPr lang="fr-FR" dirty="0"/>
          </a:p>
        </p:txBody>
      </p:sp>
      <p:sp>
        <p:nvSpPr>
          <p:cNvPr id="39" name="ZoneTexte 38"/>
          <p:cNvSpPr txBox="1"/>
          <p:nvPr/>
        </p:nvSpPr>
        <p:spPr>
          <a:xfrm>
            <a:off x="188931" y="3657600"/>
            <a:ext cx="2935269" cy="369332"/>
          </a:xfrm>
          <a:prstGeom prst="rect">
            <a:avLst/>
          </a:prstGeom>
          <a:noFill/>
        </p:spPr>
        <p:txBody>
          <a:bodyPr wrap="none" rtlCol="0">
            <a:spAutoFit/>
          </a:bodyPr>
          <a:lstStyle/>
          <a:p>
            <a:r>
              <a:rPr lang="fr-FR" dirty="0" smtClean="0"/>
              <a:t>Approche psychothérapique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87" grpId="0"/>
      <p:bldP spid="39"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Processus-résultat</a:t>
            </a:r>
            <a:endParaRPr lang="fr-FR" dirty="0"/>
          </a:p>
        </p:txBody>
      </p:sp>
      <p:sp>
        <p:nvSpPr>
          <p:cNvPr id="3" name="Espace réservé du contenu 2"/>
          <p:cNvSpPr>
            <a:spLocks noGrp="1"/>
          </p:cNvSpPr>
          <p:nvPr>
            <p:ph idx="1"/>
          </p:nvPr>
        </p:nvSpPr>
        <p:spPr/>
        <p:txBody>
          <a:bodyPr>
            <a:normAutofit lnSpcReduction="10000"/>
          </a:bodyPr>
          <a:lstStyle/>
          <a:p>
            <a:pPr marL="342900" lvl="1" indent="-342900">
              <a:buFont typeface="Arial"/>
              <a:buChar char="•"/>
            </a:pPr>
            <a:r>
              <a:rPr lang="fr-FR" dirty="0" smtClean="0"/>
              <a:t>Hypothèses testées </a:t>
            </a:r>
          </a:p>
          <a:p>
            <a:pPr marL="1200150" lvl="3" indent="-342900"/>
            <a:r>
              <a:rPr lang="fr-FR" sz="2400" dirty="0" smtClean="0"/>
              <a:t>Sur un cas</a:t>
            </a:r>
          </a:p>
          <a:p>
            <a:pPr marL="742950" lvl="2" indent="-342900"/>
            <a:r>
              <a:rPr lang="fr-FR" dirty="0" smtClean="0"/>
              <a:t>La formulation de cas permet de concevoir les objectifs généraux, la stratégie de départ de la psychothérapie et les résultats accessibles</a:t>
            </a:r>
          </a:p>
          <a:p>
            <a:pPr marL="1200150" lvl="3" indent="-342900"/>
            <a:r>
              <a:rPr lang="fr-FR" sz="2400" dirty="0" smtClean="0"/>
              <a:t>Sur des cas analogues</a:t>
            </a:r>
          </a:p>
          <a:p>
            <a:pPr marL="742950" lvl="2" indent="-342900"/>
            <a:r>
              <a:rPr lang="fr-FR" dirty="0" smtClean="0"/>
              <a:t>L’engagement du patient, l’ajustement de la thérapie et l’interaction thérapeute patient sont des facteurs + de changement</a:t>
            </a:r>
          </a:p>
          <a:p>
            <a:pPr marL="742950" lvl="2" indent="-342900"/>
            <a:r>
              <a:rPr lang="fr-FR" dirty="0" smtClean="0"/>
              <a:t>Certaines configurations (approche/formulation ; modérateurs) sont plus « gagnantes » que d’autres</a:t>
            </a:r>
          </a:p>
          <a:p>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14</a:t>
            </a:fld>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smtClean="0"/>
              <a:t>27 mars 2009</a:t>
            </a:r>
            <a:endParaRPr lang="fr-FR"/>
          </a:p>
        </p:txBody>
      </p:sp>
      <p:sp>
        <p:nvSpPr>
          <p:cNvPr id="4" name="Espace réservé du pied de page 3"/>
          <p:cNvSpPr>
            <a:spLocks noGrp="1"/>
          </p:cNvSpPr>
          <p:nvPr>
            <p:ph type="ftr" sz="quarter" idx="11"/>
          </p:nvPr>
        </p:nvSpPr>
        <p:spPr/>
        <p:txBody>
          <a:bodyPr/>
          <a:lstStyle/>
          <a:p>
            <a:r>
              <a:rPr lang="fr-FR" smtClean="0"/>
              <a:t>RRFPP : axes de recherche</a:t>
            </a:r>
            <a:endParaRPr lang="fr-FR"/>
          </a:p>
        </p:txBody>
      </p:sp>
      <p:sp>
        <p:nvSpPr>
          <p:cNvPr id="5" name="Espace réservé du numéro de diapositive 4"/>
          <p:cNvSpPr>
            <a:spLocks noGrp="1"/>
          </p:cNvSpPr>
          <p:nvPr>
            <p:ph type="sldNum" sz="quarter" idx="12"/>
          </p:nvPr>
        </p:nvSpPr>
        <p:spPr/>
        <p:txBody>
          <a:bodyPr/>
          <a:lstStyle/>
          <a:p>
            <a:fld id="{D82576E4-D001-7640-BF2D-EC04B1E29B7F}" type="slidenum">
              <a:rPr lang="fr-FR" smtClean="0"/>
              <a:pPr/>
              <a:t>15</a:t>
            </a:fld>
            <a:endParaRPr lang="fr-FR"/>
          </a:p>
        </p:txBody>
      </p:sp>
      <p:sp>
        <p:nvSpPr>
          <p:cNvPr id="6" name="Line 2"/>
          <p:cNvSpPr>
            <a:spLocks noChangeShapeType="1"/>
          </p:cNvSpPr>
          <p:nvPr/>
        </p:nvSpPr>
        <p:spPr bwMode="auto">
          <a:xfrm>
            <a:off x="1476980"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6"/>
          <p:cNvSpPr txBox="1">
            <a:spLocks noChangeArrowheads="1"/>
          </p:cNvSpPr>
          <p:nvPr/>
        </p:nvSpPr>
        <p:spPr bwMode="auto">
          <a:xfrm>
            <a:off x="2960067" y="20193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8" name="Text Box 7"/>
          <p:cNvSpPr txBox="1">
            <a:spLocks noChangeArrowheads="1"/>
          </p:cNvSpPr>
          <p:nvPr/>
        </p:nvSpPr>
        <p:spPr bwMode="auto">
          <a:xfrm>
            <a:off x="674067" y="46863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9"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Une relation particulière ?</a:t>
            </a:r>
            <a:endParaRPr lang="fr-FR" sz="3200" dirty="0">
              <a:solidFill>
                <a:schemeClr val="tx2"/>
              </a:solidFill>
            </a:endParaRPr>
          </a:p>
        </p:txBody>
      </p:sp>
      <p:sp>
        <p:nvSpPr>
          <p:cNvPr id="10" name="Text Box 4"/>
          <p:cNvSpPr txBox="1">
            <a:spLocks noChangeArrowheads="1"/>
          </p:cNvSpPr>
          <p:nvPr/>
        </p:nvSpPr>
        <p:spPr bwMode="auto">
          <a:xfrm>
            <a:off x="2426667" y="3418691"/>
            <a:ext cx="1373188" cy="584776"/>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rPr>
              <a:t>Évaluation</a:t>
            </a:r>
            <a:br>
              <a:rPr lang="fr-FR" sz="1600" dirty="0">
                <a:solidFill>
                  <a:srgbClr val="000090"/>
                </a:solidFill>
              </a:rPr>
            </a:br>
            <a:r>
              <a:rPr lang="fr-FR" sz="1600" dirty="0">
                <a:solidFill>
                  <a:srgbClr val="000090"/>
                </a:solidFill>
              </a:rPr>
              <a:t>intermédiaire</a:t>
            </a:r>
          </a:p>
        </p:txBody>
      </p:sp>
      <p:sp>
        <p:nvSpPr>
          <p:cNvPr id="11" name="Text Box 4"/>
          <p:cNvSpPr txBox="1">
            <a:spLocks noChangeArrowheads="1"/>
          </p:cNvSpPr>
          <p:nvPr/>
        </p:nvSpPr>
        <p:spPr bwMode="auto">
          <a:xfrm>
            <a:off x="4788867" y="3418691"/>
            <a:ext cx="1373188" cy="584776"/>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rPr>
              <a:t>Évaluations</a:t>
            </a:r>
            <a:br>
              <a:rPr lang="fr-FR" sz="1600" dirty="0">
                <a:solidFill>
                  <a:srgbClr val="000090"/>
                </a:solidFill>
              </a:rPr>
            </a:br>
            <a:r>
              <a:rPr lang="fr-FR" sz="1600" dirty="0" smtClean="0">
                <a:solidFill>
                  <a:srgbClr val="000090"/>
                </a:solidFill>
              </a:rPr>
              <a:t>intermédiaire</a:t>
            </a:r>
            <a:endParaRPr lang="fr-FR" sz="1600" dirty="0">
              <a:solidFill>
                <a:srgbClr val="000090"/>
              </a:solidFill>
            </a:endParaRPr>
          </a:p>
        </p:txBody>
      </p:sp>
      <p:sp>
        <p:nvSpPr>
          <p:cNvPr id="12" name="Line 2"/>
          <p:cNvSpPr>
            <a:spLocks noChangeShapeType="1"/>
          </p:cNvSpPr>
          <p:nvPr/>
        </p:nvSpPr>
        <p:spPr bwMode="auto">
          <a:xfrm>
            <a:off x="3762980"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3" name="Text Box 3"/>
          <p:cNvSpPr txBox="1">
            <a:spLocks noChangeArrowheads="1"/>
          </p:cNvSpPr>
          <p:nvPr/>
        </p:nvSpPr>
        <p:spPr bwMode="auto">
          <a:xfrm>
            <a:off x="3749668" y="3744773"/>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14" name="Line 2"/>
          <p:cNvSpPr>
            <a:spLocks noChangeShapeType="1"/>
          </p:cNvSpPr>
          <p:nvPr/>
        </p:nvSpPr>
        <p:spPr bwMode="auto">
          <a:xfrm>
            <a:off x="6201380"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160467" y="3744773"/>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cxnSp>
        <p:nvCxnSpPr>
          <p:cNvPr id="16" name="Connecteur droit avec flèche 15"/>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17"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sp>
        <p:nvSpPr>
          <p:cNvPr id="20" name="Espace réservé du numéro de diapositive 53"/>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fld id="{FEFD6F34-605D-2043-A0BF-657D6F6F819A}" type="slidenum">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22" name="Rectangle avec flèche vers le bas 21"/>
          <p:cNvSpPr/>
          <p:nvPr/>
        </p:nvSpPr>
        <p:spPr>
          <a:xfrm>
            <a:off x="6837867" y="1600200"/>
            <a:ext cx="2142000" cy="1752600"/>
          </a:xfrm>
          <a:prstGeom prst="downArrowCallout">
            <a:avLst/>
          </a:prstGeom>
        </p:spPr>
        <p:style>
          <a:lnRef idx="1">
            <a:schemeClr val="accent1"/>
          </a:lnRef>
          <a:fillRef idx="2">
            <a:schemeClr val="accent1"/>
          </a:fillRef>
          <a:effectRef idx="1">
            <a:schemeClr val="accent1"/>
          </a:effectRef>
          <a:fontRef idx="minor">
            <a:schemeClr val="dk1"/>
          </a:fontRef>
        </p:style>
        <p:txBody>
          <a:bodyPr lIns="36000" rIns="36000" rtlCol="0" anchor="ctr"/>
          <a:lstStyle/>
          <a:p>
            <a:pPr algn="ctr"/>
            <a:r>
              <a:rPr lang="fr-FR" dirty="0" smtClean="0"/>
              <a:t>Effets</a:t>
            </a:r>
            <a:endParaRPr lang="fr-FR" dirty="0" smtClean="0">
              <a:solidFill>
                <a:srgbClr val="FF0000"/>
              </a:solidFill>
            </a:endParaRPr>
          </a:p>
          <a:p>
            <a:pPr algn="ctr"/>
            <a:endParaRPr lang="fr-FR" dirty="0"/>
          </a:p>
        </p:txBody>
      </p:sp>
      <p:sp>
        <p:nvSpPr>
          <p:cNvPr id="23" name="Rectangle avec flèche vers le haut 22"/>
          <p:cNvSpPr/>
          <p:nvPr/>
        </p:nvSpPr>
        <p:spPr>
          <a:xfrm>
            <a:off x="1981200" y="4041775"/>
            <a:ext cx="5194145" cy="1752600"/>
          </a:xfrm>
          <a:prstGeom prst="upArrow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smtClean="0">
              <a:solidFill>
                <a:srgbClr val="FF0000"/>
              </a:solidFill>
            </a:endParaRPr>
          </a:p>
          <a:p>
            <a:pPr algn="ctr"/>
            <a:endParaRPr lang="fr-FR" dirty="0"/>
          </a:p>
        </p:txBody>
      </p:sp>
      <p:cxnSp>
        <p:nvCxnSpPr>
          <p:cNvPr id="24" name="Connecteur en angle 23"/>
          <p:cNvCxnSpPr/>
          <p:nvPr/>
        </p:nvCxnSpPr>
        <p:spPr>
          <a:xfrm flipV="1">
            <a:off x="1981200" y="2286000"/>
            <a:ext cx="4856667" cy="2676496"/>
          </a:xfrm>
          <a:prstGeom prst="bentConnector3">
            <a:avLst>
              <a:gd name="adj1" fmla="val -1905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4"/>
          <p:cNvSpPr txBox="1">
            <a:spLocks noChangeArrowheads="1"/>
          </p:cNvSpPr>
          <p:nvPr/>
        </p:nvSpPr>
        <p:spPr bwMode="auto">
          <a:xfrm>
            <a:off x="7260374" y="3342382"/>
            <a:ext cx="1296987" cy="1077218"/>
          </a:xfrm>
          <a:prstGeom prst="rect">
            <a:avLst/>
          </a:prstGeom>
          <a:noFill/>
          <a:ln w="9525">
            <a:noFill/>
            <a:miter lim="800000"/>
            <a:headEnd/>
            <a:tailEnd/>
          </a:ln>
        </p:spPr>
        <p:txBody>
          <a:bodyPr>
            <a:prstTxWarp prst="textNoShape">
              <a:avLst/>
            </a:prstTxWarp>
            <a:spAutoFit/>
          </a:bodyPr>
          <a:lstStyle/>
          <a:p>
            <a:pPr algn="ctr"/>
            <a:r>
              <a:rPr lang="fr-FR" sz="1600" b="1" dirty="0">
                <a:solidFill>
                  <a:srgbClr val="000090"/>
                </a:solidFill>
                <a:latin typeface="Calibri" pitchFamily="-106" charset="0"/>
              </a:rPr>
              <a:t>Évaluation</a:t>
            </a:r>
            <a:br>
              <a:rPr lang="fr-FR" sz="1600" b="1" dirty="0">
                <a:solidFill>
                  <a:srgbClr val="000090"/>
                </a:solidFill>
                <a:latin typeface="Calibri" pitchFamily="-106" charset="0"/>
              </a:rPr>
            </a:br>
            <a:r>
              <a:rPr lang="fr-FR" sz="1600" b="1" dirty="0">
                <a:solidFill>
                  <a:srgbClr val="000090"/>
                </a:solidFill>
                <a:latin typeface="Calibri" pitchFamily="-106" charset="0"/>
              </a:rPr>
              <a:t>terminaison</a:t>
            </a:r>
          </a:p>
          <a:p>
            <a:pPr algn="ctr"/>
            <a:r>
              <a:rPr lang="fr-FR" sz="1600" dirty="0">
                <a:solidFill>
                  <a:srgbClr val="000090"/>
                </a:solidFill>
                <a:latin typeface="Calibri" pitchFamily="-106" charset="0"/>
              </a:rPr>
              <a:t>(Formulation </a:t>
            </a:r>
            <a:br>
              <a:rPr lang="fr-FR" sz="1600" dirty="0">
                <a:solidFill>
                  <a:srgbClr val="000090"/>
                </a:solidFill>
                <a:latin typeface="Calibri" pitchFamily="-106" charset="0"/>
              </a:rPr>
            </a:br>
            <a:r>
              <a:rPr lang="fr-FR" sz="1600" dirty="0">
                <a:solidFill>
                  <a:srgbClr val="000090"/>
                </a:solidFill>
                <a:latin typeface="Calibri" pitchFamily="-106" charset="0"/>
              </a:rPr>
              <a:t>de cas)</a:t>
            </a:r>
          </a:p>
        </p:txBody>
      </p:sp>
      <p:grpSp>
        <p:nvGrpSpPr>
          <p:cNvPr id="2" name="Grouper 29"/>
          <p:cNvGrpSpPr>
            <a:grpSpLocks noChangeAspect="1"/>
          </p:cNvGrpSpPr>
          <p:nvPr/>
        </p:nvGrpSpPr>
        <p:grpSpPr>
          <a:xfrm>
            <a:off x="3837573" y="4846275"/>
            <a:ext cx="1481399" cy="868725"/>
            <a:chOff x="6553200" y="4279899"/>
            <a:chExt cx="2057400" cy="1206501"/>
          </a:xfrm>
        </p:grpSpPr>
        <p:sp>
          <p:nvSpPr>
            <p:cNvPr id="31" name="Ellipse 30"/>
            <p:cNvSpPr/>
            <p:nvPr/>
          </p:nvSpPr>
          <p:spPr>
            <a:xfrm>
              <a:off x="7239000" y="4916486"/>
              <a:ext cx="541800" cy="53022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32" name="Connecteur droit 31"/>
            <p:cNvCxnSpPr/>
            <p:nvPr/>
          </p:nvCxnSpPr>
          <p:spPr>
            <a:xfrm>
              <a:off x="6553200" y="4649787"/>
              <a:ext cx="2057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33" name="Ellipse 32"/>
            <p:cNvSpPr/>
            <p:nvPr/>
          </p:nvSpPr>
          <p:spPr>
            <a:xfrm>
              <a:off x="7239000" y="4956175"/>
              <a:ext cx="541800" cy="530225"/>
            </a:xfrm>
            <a:prstGeom prst="ellipse">
              <a:avLst/>
            </a:prstGeom>
            <a:gradFill>
              <a:gsLst>
                <a:gs pos="74000">
                  <a:schemeClr val="accent5">
                    <a:tint val="100000"/>
                    <a:shade val="100000"/>
                    <a:satMod val="130000"/>
                  </a:schemeClr>
                </a:gs>
                <a:gs pos="100000">
                  <a:schemeClr val="accent5">
                    <a:tint val="50000"/>
                    <a:shade val="100000"/>
                    <a:satMod val="350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34" name="Connecteur droit avec flèche 33"/>
            <p:cNvCxnSpPr>
              <a:endCxn id="33" idx="0"/>
            </p:cNvCxnSpPr>
            <p:nvPr/>
          </p:nvCxnSpPr>
          <p:spPr>
            <a:xfrm rot="16200000" flipH="1">
              <a:off x="7355400" y="4801675"/>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35" name="Image 34" descr="spectre4a.png"/>
            <p:cNvPicPr>
              <a:picLocks noChangeAspect="1"/>
            </p:cNvPicPr>
            <p:nvPr/>
          </p:nvPicPr>
          <p:blipFill>
            <a:blip r:embed="rId2"/>
            <a:stretch>
              <a:fillRect/>
            </a:stretch>
          </p:blipFill>
          <p:spPr>
            <a:xfrm>
              <a:off x="6616700" y="4279899"/>
              <a:ext cx="1841500" cy="292100"/>
            </a:xfrm>
            <a:prstGeom prst="rect">
              <a:avLst/>
            </a:prstGeom>
          </p:spPr>
        </p:pic>
      </p:grpSp>
      <p:grpSp>
        <p:nvGrpSpPr>
          <p:cNvPr id="29" name="Grouper 29"/>
          <p:cNvGrpSpPr>
            <a:grpSpLocks noChangeAspect="1"/>
          </p:cNvGrpSpPr>
          <p:nvPr/>
        </p:nvGrpSpPr>
        <p:grpSpPr>
          <a:xfrm>
            <a:off x="5681401" y="4846275"/>
            <a:ext cx="1481399" cy="868725"/>
            <a:chOff x="6553200" y="4279899"/>
            <a:chExt cx="2057400" cy="1206501"/>
          </a:xfrm>
        </p:grpSpPr>
        <p:sp>
          <p:nvSpPr>
            <p:cNvPr id="30" name="Ellipse 29"/>
            <p:cNvSpPr/>
            <p:nvPr/>
          </p:nvSpPr>
          <p:spPr>
            <a:xfrm>
              <a:off x="7239000" y="4916486"/>
              <a:ext cx="541800" cy="53022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36" name="Connecteur droit 35"/>
            <p:cNvCxnSpPr/>
            <p:nvPr/>
          </p:nvCxnSpPr>
          <p:spPr>
            <a:xfrm>
              <a:off x="6553200" y="4649787"/>
              <a:ext cx="2057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37" name="Ellipse 36"/>
            <p:cNvSpPr/>
            <p:nvPr/>
          </p:nvSpPr>
          <p:spPr>
            <a:xfrm>
              <a:off x="7239000" y="4956175"/>
              <a:ext cx="541800" cy="530225"/>
            </a:xfrm>
            <a:prstGeom prst="ellipse">
              <a:avLst/>
            </a:prstGeom>
            <a:gradFill>
              <a:gsLst>
                <a:gs pos="74000">
                  <a:schemeClr val="accent5">
                    <a:tint val="100000"/>
                    <a:shade val="100000"/>
                    <a:satMod val="130000"/>
                  </a:schemeClr>
                </a:gs>
                <a:gs pos="100000">
                  <a:schemeClr val="accent5">
                    <a:tint val="50000"/>
                    <a:shade val="100000"/>
                    <a:satMod val="350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38" name="Connecteur droit avec flèche 37"/>
            <p:cNvCxnSpPr>
              <a:endCxn id="37" idx="0"/>
            </p:cNvCxnSpPr>
            <p:nvPr/>
          </p:nvCxnSpPr>
          <p:spPr>
            <a:xfrm rot="16200000" flipH="1">
              <a:off x="7355400" y="4801675"/>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39" name="Image 38" descr="spectre4a.png"/>
            <p:cNvPicPr>
              <a:picLocks noChangeAspect="1"/>
            </p:cNvPicPr>
            <p:nvPr/>
          </p:nvPicPr>
          <p:blipFill>
            <a:blip r:embed="rId2"/>
            <a:stretch>
              <a:fillRect/>
            </a:stretch>
          </p:blipFill>
          <p:spPr>
            <a:xfrm>
              <a:off x="6616700" y="4279899"/>
              <a:ext cx="1841500" cy="292100"/>
            </a:xfrm>
            <a:prstGeom prst="rect">
              <a:avLst/>
            </a:prstGeom>
          </p:spPr>
        </p:pic>
      </p:grpSp>
      <p:grpSp>
        <p:nvGrpSpPr>
          <p:cNvPr id="42" name="Grouper 29"/>
          <p:cNvGrpSpPr>
            <a:grpSpLocks noChangeAspect="1"/>
          </p:cNvGrpSpPr>
          <p:nvPr/>
        </p:nvGrpSpPr>
        <p:grpSpPr>
          <a:xfrm>
            <a:off x="2042034" y="4846275"/>
            <a:ext cx="1481399" cy="868725"/>
            <a:chOff x="6553200" y="4279899"/>
            <a:chExt cx="2057400" cy="1206501"/>
          </a:xfrm>
        </p:grpSpPr>
        <p:sp>
          <p:nvSpPr>
            <p:cNvPr id="43" name="Ellipse 42"/>
            <p:cNvSpPr/>
            <p:nvPr/>
          </p:nvSpPr>
          <p:spPr>
            <a:xfrm>
              <a:off x="7239000" y="4916486"/>
              <a:ext cx="541800" cy="53022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44" name="Connecteur droit 43"/>
            <p:cNvCxnSpPr/>
            <p:nvPr/>
          </p:nvCxnSpPr>
          <p:spPr>
            <a:xfrm>
              <a:off x="6553200" y="4649787"/>
              <a:ext cx="2057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45" name="Ellipse 44"/>
            <p:cNvSpPr/>
            <p:nvPr/>
          </p:nvSpPr>
          <p:spPr>
            <a:xfrm>
              <a:off x="7239000" y="4956175"/>
              <a:ext cx="541800" cy="530225"/>
            </a:xfrm>
            <a:prstGeom prst="ellipse">
              <a:avLst/>
            </a:prstGeom>
            <a:gradFill>
              <a:gsLst>
                <a:gs pos="74000">
                  <a:schemeClr val="accent5">
                    <a:tint val="100000"/>
                    <a:shade val="100000"/>
                    <a:satMod val="130000"/>
                  </a:schemeClr>
                </a:gs>
                <a:gs pos="100000">
                  <a:schemeClr val="accent5">
                    <a:tint val="50000"/>
                    <a:shade val="100000"/>
                    <a:satMod val="350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46" name="Connecteur droit avec flèche 45"/>
            <p:cNvCxnSpPr>
              <a:endCxn id="45" idx="0"/>
            </p:cNvCxnSpPr>
            <p:nvPr/>
          </p:nvCxnSpPr>
          <p:spPr>
            <a:xfrm rot="16200000" flipH="1">
              <a:off x="7355400" y="4801675"/>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47" name="Image 46" descr="spectre4a.png"/>
            <p:cNvPicPr>
              <a:picLocks noChangeAspect="1"/>
            </p:cNvPicPr>
            <p:nvPr/>
          </p:nvPicPr>
          <p:blipFill>
            <a:blip r:embed="rId2"/>
            <a:stretch>
              <a:fillRect/>
            </a:stretch>
          </p:blipFill>
          <p:spPr>
            <a:xfrm>
              <a:off x="6616700" y="4279899"/>
              <a:ext cx="1841500" cy="292100"/>
            </a:xfrm>
            <a:prstGeom prst="rect">
              <a:avLst/>
            </a:prstGeom>
          </p:spPr>
        </p:pic>
      </p:grpSp>
      <p:sp>
        <p:nvSpPr>
          <p:cNvPr id="21" name="Rectangle 20"/>
          <p:cNvSpPr/>
          <p:nvPr/>
        </p:nvSpPr>
        <p:spPr>
          <a:xfrm>
            <a:off x="304800" y="5345668"/>
            <a:ext cx="774371" cy="369332"/>
          </a:xfrm>
          <a:prstGeom prst="rect">
            <a:avLst/>
          </a:prstGeom>
        </p:spPr>
        <p:txBody>
          <a:bodyPr wrap="none">
            <a:spAutoFit/>
          </a:bodyPr>
          <a:lstStyle/>
          <a:p>
            <a:pPr marL="342900" indent="-342900">
              <a:spcBef>
                <a:spcPct val="20000"/>
              </a:spcBef>
            </a:pPr>
            <a:r>
              <a:rPr lang="fr-FR" dirty="0" smtClean="0">
                <a:solidFill>
                  <a:srgbClr val="000000"/>
                </a:solidFill>
              </a:rPr>
              <a:t>Dyade</a:t>
            </a:r>
            <a:endParaRPr lang="fr-FR" dirty="0">
              <a:solidFill>
                <a:srgbClr val="000000"/>
              </a:solidFill>
            </a:endParaRPr>
          </a:p>
        </p:txBody>
      </p:sp>
      <p:sp>
        <p:nvSpPr>
          <p:cNvPr id="41" name="Rectangle 40"/>
          <p:cNvSpPr/>
          <p:nvPr/>
        </p:nvSpPr>
        <p:spPr>
          <a:xfrm>
            <a:off x="304800" y="4800600"/>
            <a:ext cx="1142034" cy="369332"/>
          </a:xfrm>
          <a:prstGeom prst="rect">
            <a:avLst/>
          </a:prstGeom>
        </p:spPr>
        <p:txBody>
          <a:bodyPr wrap="none">
            <a:spAutoFit/>
          </a:bodyPr>
          <a:lstStyle/>
          <a:p>
            <a:pPr marL="342900" indent="-342900">
              <a:spcBef>
                <a:spcPct val="20000"/>
              </a:spcBef>
            </a:pPr>
            <a:r>
              <a:rPr lang="fr-FR" dirty="0" smtClean="0">
                <a:solidFill>
                  <a:srgbClr val="000000"/>
                </a:solidFill>
              </a:rPr>
              <a:t>Technique</a:t>
            </a:r>
            <a:endParaRPr lang="fr-FR" dirty="0">
              <a:solidFill>
                <a:srgbClr val="0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r>
              <a:rPr lang="fr-FR" smtClean="0"/>
              <a:t>27 mars 2009</a:t>
            </a:r>
            <a:endParaRPr lang="fr-FR"/>
          </a:p>
        </p:txBody>
      </p:sp>
      <p:sp>
        <p:nvSpPr>
          <p:cNvPr id="4" name="Espace réservé du pied de page 3"/>
          <p:cNvSpPr>
            <a:spLocks noGrp="1"/>
          </p:cNvSpPr>
          <p:nvPr>
            <p:ph type="ftr" sz="quarter" idx="11"/>
          </p:nvPr>
        </p:nvSpPr>
        <p:spPr/>
        <p:txBody>
          <a:bodyPr/>
          <a:lstStyle/>
          <a:p>
            <a:r>
              <a:rPr lang="fr-FR" smtClean="0"/>
              <a:t>RRFPP : axes de recherche</a:t>
            </a:r>
            <a:endParaRPr lang="fr-FR"/>
          </a:p>
        </p:txBody>
      </p:sp>
      <p:sp>
        <p:nvSpPr>
          <p:cNvPr id="5" name="Espace réservé du numéro de diapositive 4"/>
          <p:cNvSpPr>
            <a:spLocks noGrp="1"/>
          </p:cNvSpPr>
          <p:nvPr>
            <p:ph type="sldNum" sz="quarter" idx="12"/>
          </p:nvPr>
        </p:nvSpPr>
        <p:spPr/>
        <p:txBody>
          <a:bodyPr/>
          <a:lstStyle/>
          <a:p>
            <a:fld id="{D82576E4-D001-7640-BF2D-EC04B1E29B7F}" type="slidenum">
              <a:rPr lang="fr-FR" smtClean="0"/>
              <a:pPr/>
              <a:t>16</a:t>
            </a:fld>
            <a:endParaRPr lang="fr-FR"/>
          </a:p>
        </p:txBody>
      </p:sp>
      <p:sp>
        <p:nvSpPr>
          <p:cNvPr id="6" name="Line 2"/>
          <p:cNvSpPr>
            <a:spLocks noChangeShapeType="1"/>
          </p:cNvSpPr>
          <p:nvPr/>
        </p:nvSpPr>
        <p:spPr bwMode="auto">
          <a:xfrm>
            <a:off x="1641113"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7" name="Text Box 6"/>
          <p:cNvSpPr txBox="1">
            <a:spLocks noChangeArrowheads="1"/>
          </p:cNvSpPr>
          <p:nvPr/>
        </p:nvSpPr>
        <p:spPr bwMode="auto">
          <a:xfrm>
            <a:off x="3124200" y="20193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8" name="Text Box 7"/>
          <p:cNvSpPr txBox="1">
            <a:spLocks noChangeArrowheads="1"/>
          </p:cNvSpPr>
          <p:nvPr/>
        </p:nvSpPr>
        <p:spPr bwMode="auto">
          <a:xfrm>
            <a:off x="838200" y="46863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9"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Une relation particulière ?</a:t>
            </a:r>
            <a:endParaRPr lang="fr-FR" sz="3200" dirty="0">
              <a:solidFill>
                <a:schemeClr val="tx2"/>
              </a:solidFill>
            </a:endParaRPr>
          </a:p>
        </p:txBody>
      </p:sp>
      <p:sp>
        <p:nvSpPr>
          <p:cNvPr id="10" name="Text Box 4"/>
          <p:cNvSpPr txBox="1">
            <a:spLocks noChangeArrowheads="1"/>
          </p:cNvSpPr>
          <p:nvPr/>
        </p:nvSpPr>
        <p:spPr bwMode="auto">
          <a:xfrm>
            <a:off x="2590800" y="3418691"/>
            <a:ext cx="1373188" cy="584776"/>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rPr>
              <a:t>Évaluation</a:t>
            </a:r>
            <a:br>
              <a:rPr lang="fr-FR" sz="1600" dirty="0">
                <a:solidFill>
                  <a:srgbClr val="000090"/>
                </a:solidFill>
              </a:rPr>
            </a:br>
            <a:r>
              <a:rPr lang="fr-FR" sz="1600" dirty="0">
                <a:solidFill>
                  <a:srgbClr val="000090"/>
                </a:solidFill>
              </a:rPr>
              <a:t>intermédiaire</a:t>
            </a:r>
          </a:p>
        </p:txBody>
      </p:sp>
      <p:sp>
        <p:nvSpPr>
          <p:cNvPr id="11" name="Text Box 4"/>
          <p:cNvSpPr txBox="1">
            <a:spLocks noChangeArrowheads="1"/>
          </p:cNvSpPr>
          <p:nvPr/>
        </p:nvSpPr>
        <p:spPr bwMode="auto">
          <a:xfrm>
            <a:off x="4953000" y="3418691"/>
            <a:ext cx="1373188" cy="584776"/>
          </a:xfrm>
          <a:prstGeom prst="rect">
            <a:avLst/>
          </a:prstGeom>
          <a:noFill/>
          <a:ln w="9525">
            <a:noFill/>
            <a:miter lim="800000"/>
            <a:headEnd/>
            <a:tailEnd/>
          </a:ln>
        </p:spPr>
        <p:txBody>
          <a:bodyPr>
            <a:prstTxWarp prst="textNoShape">
              <a:avLst/>
            </a:prstTxWarp>
            <a:spAutoFit/>
          </a:bodyPr>
          <a:lstStyle/>
          <a:p>
            <a:pPr algn="ctr"/>
            <a:r>
              <a:rPr lang="fr-FR" sz="1600" dirty="0">
                <a:solidFill>
                  <a:srgbClr val="000090"/>
                </a:solidFill>
              </a:rPr>
              <a:t>Évaluations</a:t>
            </a:r>
            <a:br>
              <a:rPr lang="fr-FR" sz="1600" dirty="0">
                <a:solidFill>
                  <a:srgbClr val="000090"/>
                </a:solidFill>
              </a:rPr>
            </a:br>
            <a:r>
              <a:rPr lang="fr-FR" sz="1600" dirty="0" smtClean="0">
                <a:solidFill>
                  <a:srgbClr val="000090"/>
                </a:solidFill>
              </a:rPr>
              <a:t>intermédiaire</a:t>
            </a:r>
            <a:endParaRPr lang="fr-FR" sz="1600" dirty="0">
              <a:solidFill>
                <a:srgbClr val="000090"/>
              </a:solidFill>
            </a:endParaRPr>
          </a:p>
        </p:txBody>
      </p:sp>
      <p:sp>
        <p:nvSpPr>
          <p:cNvPr id="12" name="Line 2"/>
          <p:cNvSpPr>
            <a:spLocks noChangeShapeType="1"/>
          </p:cNvSpPr>
          <p:nvPr/>
        </p:nvSpPr>
        <p:spPr bwMode="auto">
          <a:xfrm>
            <a:off x="3927113"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3" name="Text Box 3"/>
          <p:cNvSpPr txBox="1">
            <a:spLocks noChangeArrowheads="1"/>
          </p:cNvSpPr>
          <p:nvPr/>
        </p:nvSpPr>
        <p:spPr bwMode="auto">
          <a:xfrm>
            <a:off x="3913801" y="3744773"/>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14" name="Line 2"/>
          <p:cNvSpPr>
            <a:spLocks noChangeShapeType="1"/>
          </p:cNvSpPr>
          <p:nvPr/>
        </p:nvSpPr>
        <p:spPr bwMode="auto">
          <a:xfrm>
            <a:off x="6365513" y="3680628"/>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Text Box 3"/>
          <p:cNvSpPr txBox="1">
            <a:spLocks noChangeArrowheads="1"/>
          </p:cNvSpPr>
          <p:nvPr/>
        </p:nvSpPr>
        <p:spPr bwMode="auto">
          <a:xfrm>
            <a:off x="6324600" y="3744773"/>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cxnSp>
        <p:nvCxnSpPr>
          <p:cNvPr id="16" name="Connecteur droit avec flèche 15"/>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17"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sp>
        <p:nvSpPr>
          <p:cNvPr id="20" name="Espace réservé du numéro de diapositive 53"/>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fld id="{FEFD6F34-605D-2043-A0BF-657D6F6F819A}" type="slidenum">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22" name="Rectangle avec flèche vers le bas 21"/>
          <p:cNvSpPr/>
          <p:nvPr/>
        </p:nvSpPr>
        <p:spPr>
          <a:xfrm>
            <a:off x="4419600" y="1600200"/>
            <a:ext cx="2286000" cy="1752600"/>
          </a:xfrm>
          <a:prstGeom prst="downArrowCallout">
            <a:avLst/>
          </a:prstGeom>
        </p:spPr>
        <p:style>
          <a:lnRef idx="1">
            <a:schemeClr val="accent1"/>
          </a:lnRef>
          <a:fillRef idx="2">
            <a:schemeClr val="accent1"/>
          </a:fillRef>
          <a:effectRef idx="1">
            <a:schemeClr val="accent1"/>
          </a:effectRef>
          <a:fontRef idx="minor">
            <a:schemeClr val="dk1"/>
          </a:fontRef>
        </p:style>
        <p:txBody>
          <a:bodyPr lIns="36000" rIns="36000" rtlCol="0" anchor="ctr"/>
          <a:lstStyle/>
          <a:p>
            <a:pPr algn="ctr"/>
            <a:r>
              <a:rPr lang="fr-FR" dirty="0" smtClean="0"/>
              <a:t>Effets</a:t>
            </a:r>
            <a:endParaRPr lang="fr-FR" dirty="0" smtClean="0">
              <a:solidFill>
                <a:srgbClr val="FF0000"/>
              </a:solidFill>
            </a:endParaRPr>
          </a:p>
          <a:p>
            <a:pPr algn="ctr"/>
            <a:endParaRPr lang="fr-FR" dirty="0"/>
          </a:p>
        </p:txBody>
      </p:sp>
      <p:sp>
        <p:nvSpPr>
          <p:cNvPr id="23" name="Rectangle avec flèche vers le haut 22"/>
          <p:cNvSpPr/>
          <p:nvPr/>
        </p:nvSpPr>
        <p:spPr>
          <a:xfrm>
            <a:off x="3430588" y="4041775"/>
            <a:ext cx="2132012" cy="1752600"/>
          </a:xfrm>
          <a:prstGeom prst="upArrowCallout">
            <a:avLst>
              <a:gd name="adj1" fmla="val 34771"/>
              <a:gd name="adj2" fmla="val 25000"/>
              <a:gd name="adj3" fmla="val 25000"/>
              <a:gd name="adj4" fmla="val 6497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fr-FR" dirty="0"/>
          </a:p>
        </p:txBody>
      </p:sp>
      <p:cxnSp>
        <p:nvCxnSpPr>
          <p:cNvPr id="24" name="Connecteur en angle 23"/>
          <p:cNvCxnSpPr/>
          <p:nvPr/>
        </p:nvCxnSpPr>
        <p:spPr>
          <a:xfrm rot="10800000" flipH="1">
            <a:off x="3430588" y="2476500"/>
            <a:ext cx="989012" cy="2485995"/>
          </a:xfrm>
          <a:prstGeom prst="bentConnector3">
            <a:avLst>
              <a:gd name="adj1" fmla="val -192009"/>
            </a:avLst>
          </a:prstGeom>
          <a:ln>
            <a:tailEnd type="arrow"/>
          </a:ln>
        </p:spPr>
        <p:style>
          <a:lnRef idx="2">
            <a:schemeClr val="accent1"/>
          </a:lnRef>
          <a:fillRef idx="0">
            <a:schemeClr val="accent1"/>
          </a:fillRef>
          <a:effectRef idx="1">
            <a:schemeClr val="accent1"/>
          </a:effectRef>
          <a:fontRef idx="minor">
            <a:schemeClr val="tx1"/>
          </a:fontRef>
        </p:style>
      </p:cxnSp>
      <p:grpSp>
        <p:nvGrpSpPr>
          <p:cNvPr id="25" name="Grouper 24"/>
          <p:cNvGrpSpPr>
            <a:grpSpLocks noChangeAspect="1"/>
          </p:cNvGrpSpPr>
          <p:nvPr/>
        </p:nvGrpSpPr>
        <p:grpSpPr>
          <a:xfrm>
            <a:off x="3776401" y="4846275"/>
            <a:ext cx="1481399" cy="868725"/>
            <a:chOff x="6553200" y="4279899"/>
            <a:chExt cx="2057400" cy="1206501"/>
          </a:xfrm>
        </p:grpSpPr>
        <p:sp>
          <p:nvSpPr>
            <p:cNvPr id="26" name="Ellipse 25"/>
            <p:cNvSpPr/>
            <p:nvPr/>
          </p:nvSpPr>
          <p:spPr>
            <a:xfrm>
              <a:off x="7239000" y="4916486"/>
              <a:ext cx="541800" cy="53022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27" name="Connecteur droit 26"/>
            <p:cNvCxnSpPr/>
            <p:nvPr/>
          </p:nvCxnSpPr>
          <p:spPr>
            <a:xfrm>
              <a:off x="6553200" y="4649787"/>
              <a:ext cx="2057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28" name="Ellipse 27"/>
            <p:cNvSpPr/>
            <p:nvPr/>
          </p:nvSpPr>
          <p:spPr>
            <a:xfrm>
              <a:off x="7239000" y="4956175"/>
              <a:ext cx="541800" cy="530225"/>
            </a:xfrm>
            <a:prstGeom prst="ellipse">
              <a:avLst/>
            </a:prstGeom>
            <a:gradFill>
              <a:gsLst>
                <a:gs pos="74000">
                  <a:schemeClr val="accent5">
                    <a:tint val="100000"/>
                    <a:shade val="100000"/>
                    <a:satMod val="130000"/>
                  </a:schemeClr>
                </a:gs>
                <a:gs pos="100000">
                  <a:schemeClr val="accent5">
                    <a:tint val="50000"/>
                    <a:shade val="100000"/>
                    <a:satMod val="350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cxnSp>
          <p:nvCxnSpPr>
            <p:cNvPr id="29" name="Connecteur droit avec flèche 28"/>
            <p:cNvCxnSpPr>
              <a:endCxn id="28" idx="0"/>
            </p:cNvCxnSpPr>
            <p:nvPr/>
          </p:nvCxnSpPr>
          <p:spPr>
            <a:xfrm rot="16200000" flipH="1">
              <a:off x="7355400" y="4801675"/>
              <a:ext cx="304800" cy="42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30" name="Image 29" descr="spectre4a.png"/>
            <p:cNvPicPr>
              <a:picLocks noChangeAspect="1"/>
            </p:cNvPicPr>
            <p:nvPr/>
          </p:nvPicPr>
          <p:blipFill>
            <a:blip r:embed="rId2"/>
            <a:stretch>
              <a:fillRect/>
            </a:stretch>
          </p:blipFill>
          <p:spPr>
            <a:xfrm>
              <a:off x="6616700" y="4279899"/>
              <a:ext cx="1841500" cy="292100"/>
            </a:xfrm>
            <a:prstGeom prst="rect">
              <a:avLst/>
            </a:prstGeom>
          </p:spPr>
        </p:pic>
      </p:grpSp>
      <p:sp>
        <p:nvSpPr>
          <p:cNvPr id="31" name="Rectangle 30"/>
          <p:cNvSpPr/>
          <p:nvPr/>
        </p:nvSpPr>
        <p:spPr>
          <a:xfrm>
            <a:off x="304800" y="5345668"/>
            <a:ext cx="774371" cy="369332"/>
          </a:xfrm>
          <a:prstGeom prst="rect">
            <a:avLst/>
          </a:prstGeom>
        </p:spPr>
        <p:txBody>
          <a:bodyPr wrap="none">
            <a:spAutoFit/>
          </a:bodyPr>
          <a:lstStyle/>
          <a:p>
            <a:pPr marL="342900" indent="-342900">
              <a:spcBef>
                <a:spcPct val="20000"/>
              </a:spcBef>
            </a:pPr>
            <a:r>
              <a:rPr lang="fr-FR" dirty="0" smtClean="0">
                <a:solidFill>
                  <a:srgbClr val="000000"/>
                </a:solidFill>
              </a:rPr>
              <a:t>Dyade</a:t>
            </a:r>
            <a:endParaRPr lang="fr-FR" dirty="0">
              <a:solidFill>
                <a:srgbClr val="000000"/>
              </a:solidFill>
            </a:endParaRPr>
          </a:p>
        </p:txBody>
      </p:sp>
      <p:sp>
        <p:nvSpPr>
          <p:cNvPr id="32" name="Rectangle 31"/>
          <p:cNvSpPr/>
          <p:nvPr/>
        </p:nvSpPr>
        <p:spPr>
          <a:xfrm>
            <a:off x="304800" y="4800600"/>
            <a:ext cx="1142034" cy="369332"/>
          </a:xfrm>
          <a:prstGeom prst="rect">
            <a:avLst/>
          </a:prstGeom>
        </p:spPr>
        <p:txBody>
          <a:bodyPr wrap="none">
            <a:spAutoFit/>
          </a:bodyPr>
          <a:lstStyle/>
          <a:p>
            <a:pPr marL="342900" indent="-342900">
              <a:spcBef>
                <a:spcPct val="20000"/>
              </a:spcBef>
            </a:pPr>
            <a:r>
              <a:rPr lang="fr-FR" dirty="0" smtClean="0">
                <a:solidFill>
                  <a:srgbClr val="000000"/>
                </a:solidFill>
              </a:rPr>
              <a:t>Technique</a:t>
            </a:r>
            <a:endParaRPr lang="fr-FR" dirty="0">
              <a:solidFill>
                <a:srgbClr val="0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Processus de crise</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None/>
            </a:pPr>
            <a:r>
              <a:rPr lang="fr-FR" dirty="0" smtClean="0"/>
              <a:t>Sur la base de notes extensives </a:t>
            </a:r>
          </a:p>
          <a:p>
            <a:pPr marL="514350" indent="-514350">
              <a:buFont typeface="+mj-lt"/>
              <a:buAutoNum type="arabicPeriod"/>
            </a:pPr>
            <a:r>
              <a:rPr lang="fr-FR" dirty="0" smtClean="0"/>
              <a:t>Restituer la configuration </a:t>
            </a:r>
            <a:r>
              <a:rPr lang="fr-FR" dirty="0" err="1" smtClean="0"/>
              <a:t>précipitante</a:t>
            </a:r>
            <a:r>
              <a:rPr lang="fr-FR" dirty="0" smtClean="0"/>
              <a:t> du processus d’acting</a:t>
            </a:r>
          </a:p>
          <a:p>
            <a:pPr marL="514350" indent="-514350">
              <a:buFont typeface="+mj-lt"/>
              <a:buAutoNum type="arabicPeriod"/>
            </a:pPr>
            <a:r>
              <a:rPr lang="fr-FR" dirty="0" smtClean="0"/>
              <a:t>Définir l’acte impulsif</a:t>
            </a:r>
          </a:p>
          <a:p>
            <a:pPr marL="514350" indent="-514350">
              <a:buFont typeface="+mj-lt"/>
              <a:buAutoNum type="arabicPeriod"/>
            </a:pPr>
            <a:r>
              <a:rPr lang="fr-FR" dirty="0" smtClean="0"/>
              <a:t>Construire une ou plusieurs hypothèses étiologiques intermédiaires sur les facteurs de sensibilisation à cette configuration et ses bases plus profondes</a:t>
            </a:r>
          </a:p>
          <a:p>
            <a:pPr marL="514350" indent="-514350">
              <a:buFont typeface="+mj-lt"/>
              <a:buAutoNum type="arabicPeriod"/>
            </a:pPr>
            <a:r>
              <a:rPr lang="fr-FR" dirty="0" smtClean="0"/>
              <a:t>Décrire succinctement l’attitude et les interventions adoptées et mises en œuvre</a:t>
            </a:r>
          </a:p>
          <a:p>
            <a:pPr marL="514350" indent="-514350">
              <a:buFont typeface="+mj-lt"/>
              <a:buAutoNum type="arabicPeriod"/>
            </a:pPr>
            <a:r>
              <a:rPr lang="fr-FR" dirty="0" smtClean="0"/>
              <a:t>Recueillir les données d’entretien pendant 2-4 séances pour suivre l’évolution</a:t>
            </a:r>
          </a:p>
          <a:p>
            <a:pPr marL="514350" indent="-514350">
              <a:buFont typeface="+mj-lt"/>
              <a:buAutoNum type="arabicPeriod"/>
            </a:pPr>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17</a:t>
            </a:fld>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Pôle autisme</a:t>
            </a:r>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18</a:t>
            </a:fld>
            <a:endParaRPr lang="fr-FR"/>
          </a:p>
        </p:txBody>
      </p:sp>
      <p:sp>
        <p:nvSpPr>
          <p:cNvPr id="7" name="Titre 1"/>
          <p:cNvSpPr txBox="1">
            <a:spLocks/>
          </p:cNvSpPr>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fr-FR" sz="4400" b="0" i="0" u="none" strike="noStrike" kern="1200" cap="none" spc="0" normalizeH="0" baseline="0" noProof="0" dirty="0">
              <a:ln>
                <a:noFill/>
              </a:ln>
              <a:solidFill>
                <a:srgbClr val="1F497D"/>
              </a:solidFill>
              <a:effectLst/>
              <a:uLnTx/>
              <a:uFillTx/>
              <a:latin typeface="+mj-lt"/>
              <a:ea typeface="ＭＳ Ｐゴシック" pitchFamily="-108" charset="-128"/>
              <a:cs typeface="ＭＳ Ｐゴシック" pitchFamily="-108" charset="-128"/>
            </a:endParaRPr>
          </a:p>
        </p:txBody>
      </p:sp>
      <p:sp>
        <p:nvSpPr>
          <p:cNvPr id="9" name="Espace réservé de la date 3"/>
          <p:cNvSpPr txBox="1">
            <a:spLocks/>
          </p:cNvSpPr>
          <p:nvPr/>
        </p:nvSpPr>
        <p:spPr>
          <a:xfrm>
            <a:off x="457200" y="6356350"/>
            <a:ext cx="21336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6 mars 2009</a:t>
            </a:r>
            <a:endParaRPr kumimoji="0" lang="fr-FR"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0" name="Espace réservé du pied de page 4"/>
          <p:cNvSpPr txBox="1">
            <a:spLocks/>
          </p:cNvSpPr>
          <p:nvPr/>
        </p:nvSpPr>
        <p:spPr>
          <a:xfrm>
            <a:off x="2743200" y="6356350"/>
            <a:ext cx="3581400" cy="365125"/>
          </a:xfrm>
          <a:prstGeom prst="rect">
            <a:avLst/>
          </a:prstGeom>
        </p:spPr>
        <p:txBody>
          <a:bodyPr vert="horz"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Séminaire méthodologie analyse des données</a:t>
            </a:r>
            <a:endParaRPr kumimoji="0" lang="fr-FR"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1" name="Espace réservé du numéro de diapositive 5"/>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457200" rtl="0" eaLnBrk="1" fontAlgn="auto" latinLnBrk="0" hangingPunct="1">
              <a:lnSpc>
                <a:spcPct val="100000"/>
              </a:lnSpc>
              <a:spcBef>
                <a:spcPts val="0"/>
              </a:spcBef>
              <a:spcAft>
                <a:spcPts val="0"/>
              </a:spcAft>
              <a:buClrTx/>
              <a:buSzTx/>
              <a:buFontTx/>
              <a:buNone/>
              <a:tabLst/>
              <a:defRPr/>
            </a:pPr>
            <a:fld id="{605A0708-0F6E-6741-A3D9-6223256D373B}" type="slidenum">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cxnSp>
        <p:nvCxnSpPr>
          <p:cNvPr id="51" name="AutoShape 2"/>
          <p:cNvCxnSpPr>
            <a:cxnSpLocks noChangeShapeType="1"/>
          </p:cNvCxnSpPr>
          <p:nvPr/>
        </p:nvCxnSpPr>
        <p:spPr bwMode="auto">
          <a:xfrm>
            <a:off x="571500" y="3197225"/>
            <a:ext cx="7715250" cy="3175"/>
          </a:xfrm>
          <a:prstGeom prst="straightConnector1">
            <a:avLst/>
          </a:prstGeom>
          <a:noFill/>
          <a:ln w="38160">
            <a:solidFill>
              <a:srgbClr val="000000"/>
            </a:solidFill>
            <a:miter lim="800000"/>
            <a:headEnd/>
            <a:tailEnd type="triangle" w="med" len="med"/>
          </a:ln>
          <a:effectLst>
            <a:outerShdw blurRad="63500" dist="110430" dir="722555" algn="ctr" rotWithShape="0">
              <a:srgbClr val="000000">
                <a:alpha val="35036"/>
              </a:srgbClr>
            </a:outerShdw>
          </a:effectLst>
        </p:spPr>
      </p:cxnSp>
      <p:sp>
        <p:nvSpPr>
          <p:cNvPr id="52" name="Text Box 3"/>
          <p:cNvSpPr txBox="1">
            <a:spLocks noChangeArrowheads="1"/>
          </p:cNvSpPr>
          <p:nvPr/>
        </p:nvSpPr>
        <p:spPr bwMode="auto">
          <a:xfrm>
            <a:off x="428625" y="2554288"/>
            <a:ext cx="1143000" cy="642937"/>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rPr>
              <a:t>situation initiale</a:t>
            </a:r>
          </a:p>
        </p:txBody>
      </p:sp>
      <p:sp>
        <p:nvSpPr>
          <p:cNvPr id="53" name="Text Box 4"/>
          <p:cNvSpPr txBox="1">
            <a:spLocks noChangeArrowheads="1"/>
          </p:cNvSpPr>
          <p:nvPr/>
        </p:nvSpPr>
        <p:spPr bwMode="auto">
          <a:xfrm>
            <a:off x="2000250" y="2840038"/>
            <a:ext cx="1214438" cy="3683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rPr>
              <a:t>à 2 mois</a:t>
            </a:r>
          </a:p>
        </p:txBody>
      </p:sp>
      <p:sp>
        <p:nvSpPr>
          <p:cNvPr id="54" name="Text Box 5"/>
          <p:cNvSpPr txBox="1">
            <a:spLocks noChangeArrowheads="1"/>
          </p:cNvSpPr>
          <p:nvPr/>
        </p:nvSpPr>
        <p:spPr bwMode="auto">
          <a:xfrm>
            <a:off x="4143375" y="2840038"/>
            <a:ext cx="1214438" cy="3683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rPr>
              <a:t>à 6 mois</a:t>
            </a:r>
          </a:p>
        </p:txBody>
      </p:sp>
      <p:sp>
        <p:nvSpPr>
          <p:cNvPr id="55" name="Text Box 6"/>
          <p:cNvSpPr txBox="1">
            <a:spLocks noChangeArrowheads="1"/>
          </p:cNvSpPr>
          <p:nvPr/>
        </p:nvSpPr>
        <p:spPr bwMode="auto">
          <a:xfrm>
            <a:off x="5572125" y="2840038"/>
            <a:ext cx="1143000" cy="3683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rPr>
              <a:t>à 9 mois</a:t>
            </a:r>
          </a:p>
        </p:txBody>
      </p:sp>
      <p:sp>
        <p:nvSpPr>
          <p:cNvPr id="56" name="Text Box 7"/>
          <p:cNvSpPr txBox="1">
            <a:spLocks noChangeArrowheads="1"/>
          </p:cNvSpPr>
          <p:nvPr/>
        </p:nvSpPr>
        <p:spPr bwMode="auto">
          <a:xfrm>
            <a:off x="7000875" y="2840038"/>
            <a:ext cx="1458913" cy="3683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a:solidFill>
                  <a:srgbClr val="000000"/>
                </a:solidFill>
              </a:rPr>
              <a:t>à 12 mois</a:t>
            </a:r>
          </a:p>
        </p:txBody>
      </p:sp>
      <p:sp>
        <p:nvSpPr>
          <p:cNvPr id="57" name="Text Box 8"/>
          <p:cNvSpPr txBox="1">
            <a:spLocks noChangeArrowheads="1"/>
          </p:cNvSpPr>
          <p:nvPr/>
        </p:nvSpPr>
        <p:spPr bwMode="auto">
          <a:xfrm>
            <a:off x="500063" y="3340100"/>
            <a:ext cx="1143000" cy="5207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000000"/>
                </a:solidFill>
              </a:rPr>
              <a:t>Formulation de cas </a:t>
            </a:r>
          </a:p>
        </p:txBody>
      </p:sp>
      <p:sp>
        <p:nvSpPr>
          <p:cNvPr id="58" name="Rectangle 9"/>
          <p:cNvSpPr>
            <a:spLocks noChangeArrowheads="1"/>
          </p:cNvSpPr>
          <p:nvPr/>
        </p:nvSpPr>
        <p:spPr bwMode="auto">
          <a:xfrm>
            <a:off x="7061200" y="3316288"/>
            <a:ext cx="1154113" cy="52070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000000"/>
                </a:solidFill>
              </a:rPr>
              <a:t>Formulation de cas </a:t>
            </a:r>
          </a:p>
        </p:txBody>
      </p:sp>
      <p:sp>
        <p:nvSpPr>
          <p:cNvPr id="59" name="Text Box 10"/>
          <p:cNvSpPr txBox="1">
            <a:spLocks noChangeArrowheads="1"/>
          </p:cNvSpPr>
          <p:nvPr/>
        </p:nvSpPr>
        <p:spPr bwMode="auto">
          <a:xfrm>
            <a:off x="500063" y="3840163"/>
            <a:ext cx="1119187" cy="1189037"/>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600" b="1" i="1">
                <a:solidFill>
                  <a:srgbClr val="4F81BD"/>
                </a:solidFill>
              </a:rPr>
              <a:t>Autisme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4F81BD"/>
                </a:solidFill>
              </a:rPr>
              <a:t>ECART + Grille de Haag  + CIM10</a:t>
            </a:r>
          </a:p>
        </p:txBody>
      </p:sp>
      <p:sp>
        <p:nvSpPr>
          <p:cNvPr id="60" name="Text Box 11"/>
          <p:cNvSpPr txBox="1">
            <a:spLocks noChangeArrowheads="1"/>
          </p:cNvSpPr>
          <p:nvPr/>
        </p:nvSpPr>
        <p:spPr bwMode="auto">
          <a:xfrm>
            <a:off x="2000250" y="3983038"/>
            <a:ext cx="785813" cy="94615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4F81BD"/>
                </a:solidFill>
              </a:rPr>
              <a:t>ECART + G. de Haag + CPQ</a:t>
            </a:r>
          </a:p>
        </p:txBody>
      </p:sp>
      <p:sp>
        <p:nvSpPr>
          <p:cNvPr id="61" name="Rectangle 12"/>
          <p:cNvSpPr>
            <a:spLocks noChangeArrowheads="1"/>
          </p:cNvSpPr>
          <p:nvPr/>
        </p:nvSpPr>
        <p:spPr bwMode="auto">
          <a:xfrm>
            <a:off x="5715000" y="4029075"/>
            <a:ext cx="720725" cy="306388"/>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4F81BD"/>
                </a:solidFill>
              </a:rPr>
              <a:t>CPQ</a:t>
            </a:r>
          </a:p>
        </p:txBody>
      </p:sp>
      <p:sp>
        <p:nvSpPr>
          <p:cNvPr id="62" name="Rectangle 13"/>
          <p:cNvSpPr>
            <a:spLocks noChangeArrowheads="1"/>
          </p:cNvSpPr>
          <p:nvPr/>
        </p:nvSpPr>
        <p:spPr bwMode="auto">
          <a:xfrm>
            <a:off x="4071938" y="4030663"/>
            <a:ext cx="857250" cy="94615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4F81BD"/>
                </a:solidFill>
              </a:rPr>
              <a:t>ECART + G. de Haag + CPQ</a:t>
            </a:r>
          </a:p>
        </p:txBody>
      </p:sp>
      <p:sp>
        <p:nvSpPr>
          <p:cNvPr id="63" name="Rectangle 14"/>
          <p:cNvSpPr>
            <a:spLocks noChangeArrowheads="1"/>
          </p:cNvSpPr>
          <p:nvPr/>
        </p:nvSpPr>
        <p:spPr bwMode="auto">
          <a:xfrm>
            <a:off x="7143750" y="3983038"/>
            <a:ext cx="1071563" cy="946150"/>
          </a:xfrm>
          <a:prstGeom prst="rect">
            <a:avLst/>
          </a:prstGeom>
          <a:noFill/>
          <a:ln w="9525">
            <a:noFill/>
            <a:round/>
            <a:headEnd/>
            <a:tailEnd/>
          </a:ln>
        </p:spPr>
        <p:txBody>
          <a:bodyPr lIns="90000" tIns="46800" rIns="90000" bIns="46800">
            <a:prstTxWarp prst="textNoShape">
              <a:avLst/>
            </a:prstTxWarp>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1400">
                <a:solidFill>
                  <a:srgbClr val="4F81BD"/>
                </a:solidFill>
              </a:rPr>
              <a:t>ECART + G. de Haag + CPQ + CIM10</a:t>
            </a:r>
          </a:p>
        </p:txBody>
      </p:sp>
      <p:sp>
        <p:nvSpPr>
          <p:cNvPr id="64" name="ZoneTexte 63"/>
          <p:cNvSpPr txBox="1"/>
          <p:nvPr/>
        </p:nvSpPr>
        <p:spPr>
          <a:xfrm>
            <a:off x="539294" y="1524000"/>
            <a:ext cx="6083717" cy="461665"/>
          </a:xfrm>
          <a:prstGeom prst="rect">
            <a:avLst/>
          </a:prstGeom>
          <a:noFill/>
        </p:spPr>
        <p:txBody>
          <a:bodyPr wrap="none" rtlCol="0">
            <a:spAutoFit/>
          </a:bodyPr>
          <a:lstStyle/>
          <a:p>
            <a:pPr>
              <a:buFont typeface="Arial"/>
              <a:buChar char="•"/>
            </a:pPr>
            <a:r>
              <a:rPr lang="fr-FR" sz="2400" dirty="0" smtClean="0">
                <a:solidFill>
                  <a:schemeClr val="tx2"/>
                </a:solidFill>
              </a:rPr>
              <a:t> Associe aussi des variables de développement</a:t>
            </a:r>
            <a:endParaRPr lang="fr-FR" sz="2400" dirty="0">
              <a:solidFill>
                <a:schemeClr val="tx2"/>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27 mars 2009</a:t>
            </a:r>
            <a:endParaRPr lang="fr-FR"/>
          </a:p>
        </p:txBody>
      </p:sp>
      <p:sp>
        <p:nvSpPr>
          <p:cNvPr id="3" name="Espace réservé du pied de page 2"/>
          <p:cNvSpPr>
            <a:spLocks noGrp="1"/>
          </p:cNvSpPr>
          <p:nvPr>
            <p:ph type="ftr" sz="quarter" idx="11"/>
          </p:nvPr>
        </p:nvSpPr>
        <p:spPr/>
        <p:txBody>
          <a:bodyPr/>
          <a:lstStyle/>
          <a:p>
            <a:r>
              <a:rPr lang="fr-FR" smtClean="0"/>
              <a:t>RRFPP : axes de recherche</a:t>
            </a:r>
            <a:endParaRPr lang="fr-FR"/>
          </a:p>
        </p:txBody>
      </p:sp>
      <p:sp>
        <p:nvSpPr>
          <p:cNvPr id="4" name="Espace réservé du numéro de diapositive 3"/>
          <p:cNvSpPr>
            <a:spLocks noGrp="1"/>
          </p:cNvSpPr>
          <p:nvPr>
            <p:ph type="sldNum" sz="quarter" idx="12"/>
          </p:nvPr>
        </p:nvSpPr>
        <p:spPr/>
        <p:txBody>
          <a:bodyPr/>
          <a:lstStyle/>
          <a:p>
            <a:fld id="{D82576E4-D001-7640-BF2D-EC04B1E29B7F}" type="slidenum">
              <a:rPr lang="fr-FR" smtClean="0"/>
              <a:pPr/>
              <a:t>19</a:t>
            </a:fld>
            <a:endParaRPr lang="fr-FR"/>
          </a:p>
        </p:txBody>
      </p:sp>
      <p:sp>
        <p:nvSpPr>
          <p:cNvPr id="6" name="Text Box 1"/>
          <p:cNvSpPr txBox="1">
            <a:spLocks noChangeArrowheads="1"/>
          </p:cNvSpPr>
          <p:nvPr/>
        </p:nvSpPr>
        <p:spPr bwMode="auto">
          <a:xfrm>
            <a:off x="457200" y="142875"/>
            <a:ext cx="8229600" cy="1143000"/>
          </a:xfrm>
          <a:prstGeom prst="rect">
            <a:avLst/>
          </a:prstGeom>
          <a:noFill/>
          <a:ln w="9525">
            <a:noFill/>
            <a:round/>
            <a:headEnd/>
            <a:tailEnd/>
          </a:ln>
        </p:spPr>
        <p:txBody>
          <a:bodyPr lIns="90000" tIns="46800" rIns="90000" bIns="46800" anchor="ctr">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dirty="0">
                <a:solidFill>
                  <a:srgbClr val="000000"/>
                </a:solidFill>
              </a:rPr>
              <a:t>Les outils spécifiques au pôle </a:t>
            </a:r>
            <a:r>
              <a:rPr lang="fr-FR" sz="2800" b="1" dirty="0" smtClean="0">
                <a:solidFill>
                  <a:srgbClr val="000000"/>
                </a:solidFill>
              </a:rPr>
              <a:t>autisme</a:t>
            </a:r>
            <a:endParaRPr lang="fr-FR" sz="2800" b="1" dirty="0">
              <a:solidFill>
                <a:srgbClr val="000000"/>
              </a:solidFill>
            </a:endParaRPr>
          </a:p>
        </p:txBody>
      </p:sp>
      <p:sp>
        <p:nvSpPr>
          <p:cNvPr id="7" name="Text Box 2"/>
          <p:cNvSpPr txBox="1">
            <a:spLocks noChangeArrowheads="1"/>
          </p:cNvSpPr>
          <p:nvPr/>
        </p:nvSpPr>
        <p:spPr bwMode="auto">
          <a:xfrm>
            <a:off x="714375" y="1143000"/>
            <a:ext cx="7858125" cy="5911492"/>
          </a:xfrm>
          <a:prstGeom prst="rect">
            <a:avLst/>
          </a:prstGeom>
          <a:noFill/>
          <a:ln w="9525">
            <a:noFill/>
            <a:round/>
            <a:headEnd/>
            <a:tailEnd/>
          </a:ln>
        </p:spPr>
        <p:txBody>
          <a:bodyPr lIns="90000" tIns="46800" rIns="90000" bIns="46800">
            <a:prstTxWarp prst="textNoShape">
              <a:avLst/>
            </a:prstTxWarp>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000000"/>
                </a:solidFill>
              </a:rPr>
              <a:t>1. L'échelle </a:t>
            </a:r>
            <a:r>
              <a:rPr lang="fr-FR" b="1" dirty="0">
                <a:solidFill>
                  <a:srgbClr val="000000"/>
                </a:solidFill>
              </a:rPr>
              <a:t>d'évaluation ECAR Catherine Barthelemy: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dirty="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a:t>
            </a:r>
            <a:r>
              <a:rPr lang="fr-FR" dirty="0">
                <a:solidFill>
                  <a:srgbClr val="000000"/>
                </a:solidFill>
              </a:rPr>
              <a:t> 29 items :  symptômes et comportements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 </a:t>
            </a:r>
            <a:r>
              <a:rPr lang="fr-FR" dirty="0">
                <a:solidFill>
                  <a:srgbClr val="000000"/>
                </a:solidFill>
              </a:rPr>
              <a:t>2</a:t>
            </a:r>
            <a:r>
              <a:rPr lang="fr-FR" dirty="0" smtClean="0">
                <a:solidFill>
                  <a:srgbClr val="000000"/>
                </a:solidFill>
              </a:rPr>
              <a:t> regroupements: </a:t>
            </a:r>
            <a:r>
              <a:rPr lang="fr-FR" dirty="0">
                <a:solidFill>
                  <a:srgbClr val="000000"/>
                </a:solidFill>
              </a:rPr>
              <a:t>déficience relationnelle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insuffisance modulatrice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000000"/>
                </a:solidFill>
              </a:rPr>
              <a:t>2. La </a:t>
            </a:r>
            <a:r>
              <a:rPr lang="fr-FR" b="1" dirty="0">
                <a:solidFill>
                  <a:srgbClr val="000000"/>
                </a:solidFill>
              </a:rPr>
              <a:t>grille de repérage clinique de Geneviève </a:t>
            </a:r>
            <a:r>
              <a:rPr lang="fr-FR" b="1" dirty="0" err="1">
                <a:solidFill>
                  <a:srgbClr val="000000"/>
                </a:solidFill>
              </a:rPr>
              <a:t>Haag</a:t>
            </a:r>
            <a:r>
              <a:rPr lang="fr-FR" b="1" dirty="0">
                <a:solidFill>
                  <a:srgbClr val="000000"/>
                </a:solidFill>
              </a:rPr>
              <a:t>:</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dirty="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 </a:t>
            </a:r>
            <a:r>
              <a:rPr lang="fr-FR" dirty="0">
                <a:solidFill>
                  <a:srgbClr val="000000"/>
                </a:solidFill>
              </a:rPr>
              <a:t>5 niveaux de développement</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 </a:t>
            </a:r>
            <a:r>
              <a:rPr lang="fr-FR" dirty="0">
                <a:solidFill>
                  <a:srgbClr val="000000"/>
                </a:solidFill>
              </a:rPr>
              <a:t>8 dimensions:   expressions émotionnelles dans la relation</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regard</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image du corps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langage verbal</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graphisme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exploration de l'espace et des objets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repérage temporel</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manifestations </a:t>
            </a:r>
            <a:r>
              <a:rPr lang="fr-FR" dirty="0" smtClean="0">
                <a:solidFill>
                  <a:srgbClr val="000000"/>
                </a:solidFill>
              </a:rPr>
              <a:t>agressives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dirty="0" smtClean="0">
              <a:solidFill>
                <a:srgbClr val="000000"/>
              </a:solidFill>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smtClean="0">
                <a:solidFill>
                  <a:srgbClr val="000000"/>
                </a:solidFill>
              </a:rPr>
              <a:t>3. Le Child </a:t>
            </a:r>
            <a:r>
              <a:rPr lang="fr-FR" b="1" dirty="0" err="1" smtClean="0">
                <a:solidFill>
                  <a:srgbClr val="000000"/>
                </a:solidFill>
              </a:rPr>
              <a:t>Psychotherapy</a:t>
            </a:r>
            <a:r>
              <a:rPr lang="fr-FR" b="1" dirty="0" smtClean="0">
                <a:solidFill>
                  <a:srgbClr val="000000"/>
                </a:solidFill>
              </a:rPr>
              <a:t> </a:t>
            </a:r>
            <a:r>
              <a:rPr lang="fr-FR" b="1" dirty="0" err="1" smtClean="0">
                <a:solidFill>
                  <a:srgbClr val="000000"/>
                </a:solidFill>
              </a:rPr>
              <a:t>Q-Set</a:t>
            </a:r>
            <a:r>
              <a:rPr lang="fr-FR" b="1" dirty="0" smtClean="0">
                <a:solidFill>
                  <a:srgbClr val="000000"/>
                </a:solidFill>
              </a:rPr>
              <a:t> de </a:t>
            </a:r>
            <a:r>
              <a:rPr lang="fr-FR" b="1" dirty="0" err="1" smtClean="0">
                <a:solidFill>
                  <a:srgbClr val="000000"/>
                </a:solidFill>
              </a:rPr>
              <a:t>Celeste</a:t>
            </a:r>
            <a:r>
              <a:rPr lang="fr-FR" b="1" dirty="0" smtClean="0">
                <a:solidFill>
                  <a:srgbClr val="000000"/>
                </a:solidFill>
              </a:rPr>
              <a:t> Schneider et Enrico Jones: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dirty="0" smtClean="0">
              <a:solidFill>
                <a:srgbClr val="000000"/>
              </a:solidFill>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dirty="0">
              <a:solidFill>
                <a:srgbClr val="0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Pôle Alzheimer</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Méthodologie de la recherche</a:t>
            </a:r>
          </a:p>
          <a:p>
            <a:pPr lvl="1"/>
            <a:r>
              <a:rPr lang="fr-FR" dirty="0" smtClean="0"/>
              <a:t>Interventions : psychothérapie ou interventions psychologiques individuelles ou en groupe, et notamment au cours des périodes de crise</a:t>
            </a:r>
          </a:p>
          <a:p>
            <a:pPr lvl="1"/>
            <a:r>
              <a:rPr lang="fr-FR" dirty="0" smtClean="0"/>
              <a:t>Comparaison de patients présentant une maladie d’Alzheimer ou pathologie apparentée avec patients présentant autres pathologies avec diagnostic établi (par exemple, état dépressif majeur)</a:t>
            </a:r>
          </a:p>
          <a:p>
            <a:r>
              <a:rPr lang="fr-FR" dirty="0" smtClean="0"/>
              <a:t>Des outils spécifiques : </a:t>
            </a:r>
            <a:r>
              <a:rPr lang="fr-FR" sz="2400" dirty="0" smtClean="0"/>
              <a:t>NPI, QOL-AD, GDS</a:t>
            </a:r>
            <a:endParaRPr lang="fr-FR" dirty="0" smtClean="0"/>
          </a:p>
          <a:p>
            <a:pPr lvl="1"/>
            <a:endParaRPr lang="fr-FR" dirty="0"/>
          </a:p>
        </p:txBody>
      </p:sp>
      <p:sp>
        <p:nvSpPr>
          <p:cNvPr id="4" name="Espace réservé de la date 3"/>
          <p:cNvSpPr>
            <a:spLocks noGrp="1"/>
          </p:cNvSpPr>
          <p:nvPr>
            <p:ph type="dt" sz="half" idx="10"/>
          </p:nvPr>
        </p:nvSpPr>
        <p:spPr/>
        <p:txBody>
          <a:bodyPr/>
          <a:lstStyle/>
          <a:p>
            <a:r>
              <a:rPr lang="fr-FR" smtClean="0"/>
              <a:t>27 mars 2009</a:t>
            </a:r>
            <a:endParaRPr lang="fr-FR"/>
          </a:p>
        </p:txBody>
      </p:sp>
      <p:sp>
        <p:nvSpPr>
          <p:cNvPr id="5" name="Espace réservé du pied de page 4"/>
          <p:cNvSpPr>
            <a:spLocks noGrp="1"/>
          </p:cNvSpPr>
          <p:nvPr>
            <p:ph type="ftr" sz="quarter" idx="11"/>
          </p:nvPr>
        </p:nvSpPr>
        <p:spPr/>
        <p:txBody>
          <a:bodyPr/>
          <a:lstStyle/>
          <a:p>
            <a:r>
              <a:rPr lang="fr-FR" smtClean="0"/>
              <a:t>RRFPP : axes de recherche</a:t>
            </a:r>
            <a:endParaRPr lang="fr-FR"/>
          </a:p>
        </p:txBody>
      </p:sp>
      <p:sp>
        <p:nvSpPr>
          <p:cNvPr id="6" name="Espace réservé du numéro de diapositive 5"/>
          <p:cNvSpPr>
            <a:spLocks noGrp="1"/>
          </p:cNvSpPr>
          <p:nvPr>
            <p:ph type="sldNum" sz="quarter" idx="12"/>
          </p:nvPr>
        </p:nvSpPr>
        <p:spPr/>
        <p:txBody>
          <a:bodyPr/>
          <a:lstStyle/>
          <a:p>
            <a:fld id="{D82576E4-D001-7640-BF2D-EC04B1E29B7F}" type="slidenum">
              <a:rPr lang="fr-FR" smtClean="0"/>
              <a:pPr/>
              <a:t>20</a:t>
            </a:fld>
            <a:endParaRPr lang="fr-F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FR" dirty="0" smtClean="0"/>
              <a:t>Conclusions</a:t>
            </a:r>
            <a:endParaRPr lang="fr-FR" dirty="0"/>
          </a:p>
        </p:txBody>
      </p:sp>
      <p:sp>
        <p:nvSpPr>
          <p:cNvPr id="6" name="Espace réservé du contenu 5"/>
          <p:cNvSpPr>
            <a:spLocks noGrp="1"/>
          </p:cNvSpPr>
          <p:nvPr>
            <p:ph idx="1"/>
          </p:nvPr>
        </p:nvSpPr>
        <p:spPr>
          <a:xfrm>
            <a:off x="228600" y="1600200"/>
            <a:ext cx="8458200" cy="4525963"/>
          </a:xfrm>
        </p:spPr>
        <p:txBody>
          <a:bodyPr>
            <a:normAutofit fontScale="85000" lnSpcReduction="10000"/>
          </a:bodyPr>
          <a:lstStyle/>
          <a:p>
            <a:pPr marL="82550" indent="22225">
              <a:buNone/>
            </a:pPr>
            <a:r>
              <a:rPr lang="fr-FR" sz="3294" b="1" dirty="0" smtClean="0"/>
              <a:t>Une importance à la fois pratique, scientifique et professionnelle.</a:t>
            </a:r>
          </a:p>
          <a:p>
            <a:pPr lvl="0"/>
            <a:r>
              <a:rPr lang="fr-FR" b="1" dirty="0" smtClean="0"/>
              <a:t>Pratique </a:t>
            </a:r>
            <a:r>
              <a:rPr lang="fr-FR" dirty="0" smtClean="0"/>
              <a:t>: mieux connaître comment nous travaillons, ce qui marche, </a:t>
            </a:r>
            <a:r>
              <a:rPr lang="fr-FR" i="1" dirty="0" smtClean="0"/>
              <a:t>pourquoi </a:t>
            </a:r>
            <a:r>
              <a:rPr lang="fr-FR" dirty="0" smtClean="0"/>
              <a:t>et </a:t>
            </a:r>
            <a:r>
              <a:rPr lang="fr-FR" i="1" dirty="0" smtClean="0"/>
              <a:t>comment</a:t>
            </a:r>
            <a:r>
              <a:rPr lang="fr-FR" dirty="0" smtClean="0"/>
              <a:t> ;</a:t>
            </a:r>
          </a:p>
          <a:p>
            <a:pPr lvl="0"/>
            <a:r>
              <a:rPr lang="fr-FR" b="1" dirty="0" smtClean="0"/>
              <a:t>Scientifique </a:t>
            </a:r>
            <a:r>
              <a:rPr lang="fr-FR" dirty="0" smtClean="0"/>
              <a:t>:  la clinique psychothérapique  est l’une des bases indispensables de la recherche fondamentale</a:t>
            </a:r>
          </a:p>
          <a:p>
            <a:pPr lvl="0"/>
            <a:r>
              <a:rPr lang="fr-FR" b="1" dirty="0" smtClean="0"/>
              <a:t>Professionnelle</a:t>
            </a:r>
            <a:r>
              <a:rPr lang="fr-FR" dirty="0" smtClean="0"/>
              <a:t> : le contexte actuel n’est pas facile. Le champ de la psychiatrie est très convoité. Son apport est en permanence remis en question. L’approche psychothérapique est au cœur de la démarche de compréhension et de soin de la maladie mentale.</a:t>
            </a:r>
            <a:endParaRPr lang="fr-FR" dirty="0"/>
          </a:p>
        </p:txBody>
      </p:sp>
      <p:sp>
        <p:nvSpPr>
          <p:cNvPr id="2" name="Espace réservé de la date 1"/>
          <p:cNvSpPr>
            <a:spLocks noGrp="1"/>
          </p:cNvSpPr>
          <p:nvPr>
            <p:ph type="dt" sz="half" idx="10"/>
          </p:nvPr>
        </p:nvSpPr>
        <p:spPr/>
        <p:txBody>
          <a:bodyPr/>
          <a:lstStyle/>
          <a:p>
            <a:r>
              <a:rPr lang="fr-FR" smtClean="0"/>
              <a:t>27 mars 2009</a:t>
            </a:r>
            <a:endParaRPr lang="fr-FR"/>
          </a:p>
        </p:txBody>
      </p:sp>
      <p:sp>
        <p:nvSpPr>
          <p:cNvPr id="3" name="Espace réservé du pied de page 2"/>
          <p:cNvSpPr>
            <a:spLocks noGrp="1"/>
          </p:cNvSpPr>
          <p:nvPr>
            <p:ph type="ftr" sz="quarter" idx="11"/>
          </p:nvPr>
        </p:nvSpPr>
        <p:spPr/>
        <p:txBody>
          <a:bodyPr/>
          <a:lstStyle/>
          <a:p>
            <a:r>
              <a:rPr lang="fr-FR" smtClean="0"/>
              <a:t>RRFPP : axes de recherche</a:t>
            </a:r>
            <a:endParaRPr lang="fr-FR"/>
          </a:p>
        </p:txBody>
      </p:sp>
      <p:sp>
        <p:nvSpPr>
          <p:cNvPr id="4" name="Espace réservé du numéro de diapositive 3"/>
          <p:cNvSpPr>
            <a:spLocks noGrp="1"/>
          </p:cNvSpPr>
          <p:nvPr>
            <p:ph type="sldNum" sz="quarter" idx="12"/>
          </p:nvPr>
        </p:nvSpPr>
        <p:spPr/>
        <p:txBody>
          <a:bodyPr/>
          <a:lstStyle/>
          <a:p>
            <a:fld id="{D82576E4-D001-7640-BF2D-EC04B1E29B7F}" type="slidenum">
              <a:rPr lang="fr-FR" smtClean="0"/>
              <a:pPr/>
              <a:t>21</a:t>
            </a:fld>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22/09/08. JM Thurin</a:t>
            </a:r>
            <a:endParaRPr lang="fr-FR"/>
          </a:p>
        </p:txBody>
      </p:sp>
      <p:sp>
        <p:nvSpPr>
          <p:cNvPr id="3" name="Espace réservé du pied de page 2"/>
          <p:cNvSpPr>
            <a:spLocks noGrp="1"/>
          </p:cNvSpPr>
          <p:nvPr>
            <p:ph type="ftr" sz="quarter" idx="11"/>
          </p:nvPr>
        </p:nvSpPr>
        <p:spPr/>
        <p:txBody>
          <a:bodyPr/>
          <a:lstStyle/>
          <a:p>
            <a:r>
              <a:rPr lang="fr-FR" dirty="0" smtClean="0"/>
              <a:t>Mise en œuvre</a:t>
            </a:r>
            <a:endParaRPr lang="fr-FR" dirty="0"/>
          </a:p>
        </p:txBody>
      </p:sp>
      <p:sp>
        <p:nvSpPr>
          <p:cNvPr id="4" name="Espace réservé du numéro de diapositive 3"/>
          <p:cNvSpPr>
            <a:spLocks noGrp="1"/>
          </p:cNvSpPr>
          <p:nvPr>
            <p:ph type="sldNum" sz="quarter" idx="12"/>
          </p:nvPr>
        </p:nvSpPr>
        <p:spPr/>
        <p:txBody>
          <a:bodyPr/>
          <a:lstStyle/>
          <a:p>
            <a:fld id="{65792967-014D-A94D-89AA-555A5A7EFA54}" type="slidenum">
              <a:rPr lang="fr-FR" smtClean="0"/>
              <a:pPr/>
              <a:t>22</a:t>
            </a:fld>
            <a:endParaRPr lang="fr-FR" dirty="0"/>
          </a:p>
        </p:txBody>
      </p:sp>
      <p:sp>
        <p:nvSpPr>
          <p:cNvPr id="5" name="Titre 1"/>
          <p:cNvSpPr txBox="1">
            <a:spLocks/>
          </p:cNvSpPr>
          <p:nvPr/>
        </p:nvSpPr>
        <p:spPr>
          <a:xfrm>
            <a:off x="304800" y="457200"/>
            <a:ext cx="3352800" cy="116205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800" b="0" i="0" u="none" strike="noStrike" kern="1200" cap="none" spc="0" normalizeH="0" baseline="0" noProof="0" dirty="0" smtClean="0">
                <a:ln>
                  <a:noFill/>
                </a:ln>
                <a:solidFill>
                  <a:srgbClr val="1F497D"/>
                </a:solidFill>
                <a:effectLst/>
                <a:uLnTx/>
                <a:uFillTx/>
                <a:latin typeface="+mj-lt"/>
                <a:ea typeface="+mj-ea"/>
                <a:cs typeface="+mj-cs"/>
              </a:rPr>
              <a:t>Pour en savoir plus …</a:t>
            </a:r>
            <a:endParaRPr kumimoji="0" lang="fr-FR" sz="2800" b="0" i="0" u="none" strike="noStrike" kern="1200" cap="none" spc="0" normalizeH="0" baseline="0" noProof="0" dirty="0">
              <a:ln>
                <a:noFill/>
              </a:ln>
              <a:solidFill>
                <a:srgbClr val="1F497D"/>
              </a:solidFill>
              <a:effectLst/>
              <a:uLnTx/>
              <a:uFillTx/>
              <a:latin typeface="+mj-lt"/>
              <a:ea typeface="+mj-ea"/>
              <a:cs typeface="+mj-cs"/>
            </a:endParaRPr>
          </a:p>
        </p:txBody>
      </p:sp>
      <p:sp>
        <p:nvSpPr>
          <p:cNvPr id="6" name="Espace réservé de la date 7"/>
          <p:cNvSpPr txBox="1">
            <a:spLocks/>
          </p:cNvSpPr>
          <p:nvPr/>
        </p:nvSpPr>
        <p:spPr>
          <a:xfrm>
            <a:off x="457200" y="6356350"/>
            <a:ext cx="1676400" cy="365125"/>
          </a:xfrm>
          <a:prstGeom prst="rect">
            <a:avLst/>
          </a:prstGeom>
        </p:spPr>
        <p:txBody>
          <a:bodyPr vert="horz"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chemeClr val="tx1">
                    <a:tint val="75000"/>
                  </a:schemeClr>
                </a:solidFill>
                <a:effectLst/>
                <a:uLnTx/>
                <a:uFillTx/>
                <a:latin typeface="+mn-lt"/>
                <a:ea typeface="+mn-ea"/>
                <a:cs typeface="+mn-cs"/>
              </a:rPr>
              <a:t>04/07/08. JM Thurin</a:t>
            </a: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pic>
        <p:nvPicPr>
          <p:cNvPr id="9" name="Image 8" descr="CouvThurin.gif">
            <a:hlinkClick r:id="rId2"/>
          </p:cNvPr>
          <p:cNvPicPr>
            <a:picLocks noChangeAspect="1"/>
          </p:cNvPicPr>
          <p:nvPr/>
        </p:nvPicPr>
        <p:blipFill>
          <a:blip r:embed="rId3"/>
          <a:stretch>
            <a:fillRect/>
          </a:stretch>
        </p:blipFill>
        <p:spPr>
          <a:xfrm>
            <a:off x="483793" y="2133600"/>
            <a:ext cx="1500650" cy="2393964"/>
          </a:xfrm>
          <a:prstGeom prst="rect">
            <a:avLst/>
          </a:prstGeom>
          <a:ln>
            <a:solidFill>
              <a:schemeClr val="accent3"/>
            </a:solidFill>
          </a:ln>
        </p:spPr>
      </p:pic>
      <p:pic>
        <p:nvPicPr>
          <p:cNvPr id="10" name="Image 9" descr="Image 3.png"/>
          <p:cNvPicPr>
            <a:picLocks noChangeAspect="1"/>
          </p:cNvPicPr>
          <p:nvPr/>
        </p:nvPicPr>
        <p:blipFill>
          <a:blip r:embed="rId4"/>
          <a:stretch>
            <a:fillRect/>
          </a:stretch>
        </p:blipFill>
        <p:spPr>
          <a:xfrm>
            <a:off x="4214400" y="457200"/>
            <a:ext cx="4320000" cy="1809730"/>
          </a:xfrm>
          <a:prstGeom prst="rect">
            <a:avLst/>
          </a:prstGeom>
        </p:spPr>
      </p:pic>
      <p:pic>
        <p:nvPicPr>
          <p:cNvPr id="11" name="Image 10" descr="Image 5.png"/>
          <p:cNvPicPr>
            <a:picLocks noChangeAspect="1"/>
          </p:cNvPicPr>
          <p:nvPr/>
        </p:nvPicPr>
        <p:blipFill>
          <a:blip r:embed="rId5"/>
          <a:stretch>
            <a:fillRect/>
          </a:stretch>
        </p:blipFill>
        <p:spPr>
          <a:xfrm>
            <a:off x="3079200" y="2872800"/>
            <a:ext cx="5760000" cy="2766000"/>
          </a:xfrm>
          <a:prstGeom prst="rect">
            <a:avLst/>
          </a:prstGeom>
        </p:spPr>
      </p:pic>
      <p:sp>
        <p:nvSpPr>
          <p:cNvPr id="12" name="ZoneTexte 11"/>
          <p:cNvSpPr txBox="1"/>
          <p:nvPr/>
        </p:nvSpPr>
        <p:spPr>
          <a:xfrm>
            <a:off x="4214400" y="5791200"/>
            <a:ext cx="3957333" cy="369332"/>
          </a:xfrm>
          <a:prstGeom prst="rect">
            <a:avLst/>
          </a:prstGeom>
          <a:noFill/>
        </p:spPr>
        <p:txBody>
          <a:bodyPr wrap="none" rtlCol="0">
            <a:spAutoFit/>
          </a:bodyPr>
          <a:lstStyle/>
          <a:p>
            <a:r>
              <a:rPr lang="fr-FR" dirty="0" err="1" smtClean="0">
                <a:solidFill>
                  <a:srgbClr val="1F497D"/>
                </a:solidFill>
              </a:rPr>
              <a:t>www.techniques-psychotherapiques.org</a:t>
            </a:r>
            <a:endParaRPr lang="fr-FR" dirty="0">
              <a:solidFill>
                <a:srgbClr val="1F497D"/>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Titre 1"/>
          <p:cNvSpPr>
            <a:spLocks noGrp="1"/>
          </p:cNvSpPr>
          <p:nvPr>
            <p:ph type="title"/>
          </p:nvPr>
        </p:nvSpPr>
        <p:spPr/>
        <p:txBody>
          <a:bodyPr/>
          <a:lstStyle/>
          <a:p>
            <a:pPr eaLnBrk="1" hangingPunct="1"/>
            <a:r>
              <a:rPr lang="fr-FR" smtClean="0">
                <a:ea typeface="ＭＳ Ｐゴシック" pitchFamily="-110" charset="-128"/>
                <a:cs typeface="ＭＳ Ｐゴシック" pitchFamily="-110" charset="-128"/>
              </a:rPr>
              <a:t>Causalité et critères de preuve</a:t>
            </a:r>
          </a:p>
        </p:txBody>
      </p:sp>
      <p:graphicFrame>
        <p:nvGraphicFramePr>
          <p:cNvPr id="5" name="Espace réservé du contenu 4"/>
          <p:cNvGraphicFramePr>
            <a:graphicFrameLocks noGrp="1"/>
          </p:cNvGraphicFramePr>
          <p:nvPr>
            <p:ph idx="1"/>
          </p:nvPr>
        </p:nvGraphicFramePr>
        <p:xfrm>
          <a:off x="457200" y="1417638"/>
          <a:ext cx="8229600" cy="4525113"/>
        </p:xfrm>
        <a:graphic>
          <a:graphicData uri="http://schemas.openxmlformats.org/drawingml/2006/table">
            <a:tbl>
              <a:tblPr firstRow="1" bandRow="1">
                <a:tableStyleId>{5C22544A-7EE6-4342-B048-85BDC9FD1C3A}</a:tableStyleId>
              </a:tblPr>
              <a:tblGrid>
                <a:gridCol w="2590800"/>
                <a:gridCol w="5638800"/>
              </a:tblGrid>
              <a:tr h="501753">
                <a:tc>
                  <a:txBody>
                    <a:bodyPr/>
                    <a:lstStyle/>
                    <a:p>
                      <a:pPr>
                        <a:spcAft>
                          <a:spcPts val="0"/>
                        </a:spcAft>
                      </a:pPr>
                      <a:r>
                        <a:rPr lang="fr-FR" sz="2400" dirty="0">
                          <a:latin typeface="+mn-lt"/>
                          <a:ea typeface="Cambria"/>
                          <a:cs typeface="Times New Roman"/>
                        </a:rPr>
                        <a:t>Critères</a:t>
                      </a:r>
                    </a:p>
                  </a:txBody>
                  <a:tcPr marL="68580" marR="68580" marT="0" marB="0"/>
                </a:tc>
                <a:tc>
                  <a:txBody>
                    <a:bodyPr/>
                    <a:lstStyle/>
                    <a:p>
                      <a:pPr>
                        <a:spcAft>
                          <a:spcPts val="0"/>
                        </a:spcAft>
                      </a:pPr>
                      <a:r>
                        <a:rPr lang="fr-FR" sz="2400" dirty="0">
                          <a:latin typeface="+mn-lt"/>
                          <a:ea typeface="Cambria"/>
                          <a:cs typeface="Times New Roman"/>
                        </a:rPr>
                        <a:t>Recommandations pour la recherche</a:t>
                      </a:r>
                    </a:p>
                  </a:txBody>
                  <a:tcPr marL="68580" marR="68580" marT="0" marB="0"/>
                </a:tc>
              </a:tr>
              <a:tr h="501753">
                <a:tc>
                  <a:txBody>
                    <a:bodyPr/>
                    <a:lstStyle/>
                    <a:p>
                      <a:pPr>
                        <a:spcAft>
                          <a:spcPts val="0"/>
                        </a:spcAft>
                      </a:pPr>
                      <a:r>
                        <a:rPr lang="fr-FR" sz="2400">
                          <a:latin typeface="+mn-lt"/>
                          <a:ea typeface="Cambria"/>
                          <a:cs typeface="Times New Roman"/>
                        </a:rPr>
                        <a:t>1 Association forte</a:t>
                      </a:r>
                    </a:p>
                  </a:txBody>
                  <a:tcPr marL="68580" marR="68580" marT="0" marB="0"/>
                </a:tc>
                <a:tc>
                  <a:txBody>
                    <a:bodyPr/>
                    <a:lstStyle/>
                    <a:p>
                      <a:pPr>
                        <a:spcAft>
                          <a:spcPts val="0"/>
                        </a:spcAft>
                      </a:pPr>
                      <a:r>
                        <a:rPr lang="fr-FR" sz="2400" dirty="0">
                          <a:latin typeface="+mn-lt"/>
                          <a:ea typeface="Cambria"/>
                          <a:cs typeface="Times New Roman"/>
                        </a:rPr>
                        <a:t>Inclure des mesures de mécanismes potentiels de changement dans les études de psychothérapie.</a:t>
                      </a:r>
                    </a:p>
                  </a:txBody>
                  <a:tcPr marL="68580" marR="68580" marT="0" marB="0"/>
                </a:tc>
              </a:tr>
              <a:tr h="501753">
                <a:tc>
                  <a:txBody>
                    <a:bodyPr/>
                    <a:lstStyle/>
                    <a:p>
                      <a:pPr>
                        <a:spcAft>
                          <a:spcPts val="0"/>
                        </a:spcAft>
                      </a:pPr>
                      <a:r>
                        <a:rPr lang="fr-FR" sz="2400">
                          <a:latin typeface="+mn-lt"/>
                          <a:ea typeface="Cambria"/>
                          <a:cs typeface="Times New Roman"/>
                        </a:rPr>
                        <a:t>2 Spécificité</a:t>
                      </a:r>
                    </a:p>
                  </a:txBody>
                  <a:tcPr marL="68580" marR="68580" marT="0" marB="0"/>
                </a:tc>
                <a:tc>
                  <a:txBody>
                    <a:bodyPr/>
                    <a:lstStyle/>
                    <a:p>
                      <a:pPr>
                        <a:spcAft>
                          <a:spcPts val="0"/>
                        </a:spcAft>
                      </a:pPr>
                      <a:r>
                        <a:rPr lang="fr-FR" sz="2400" dirty="0">
                          <a:latin typeface="+mn-lt"/>
                          <a:ea typeface="Cambria"/>
                          <a:cs typeface="Times New Roman"/>
                        </a:rPr>
                        <a:t>Évaluer plus d'un mécanisme potentiel, ainsi que les variables confondantes possibles.</a:t>
                      </a:r>
                    </a:p>
                  </a:txBody>
                  <a:tcPr marL="68580" marR="68580" marT="0" marB="0"/>
                </a:tc>
              </a:tr>
              <a:tr h="742319">
                <a:tc>
                  <a:txBody>
                    <a:bodyPr/>
                    <a:lstStyle/>
                    <a:p>
                      <a:pPr>
                        <a:spcAft>
                          <a:spcPts val="0"/>
                        </a:spcAft>
                      </a:pPr>
                      <a:r>
                        <a:rPr lang="fr-FR" sz="2400">
                          <a:latin typeface="+mn-lt"/>
                          <a:ea typeface="Cambria"/>
                          <a:cs typeface="Times New Roman"/>
                        </a:rPr>
                        <a:t>3. Gradient</a:t>
                      </a:r>
                    </a:p>
                  </a:txBody>
                  <a:tcPr marL="68580" marR="68580" marT="0" marB="0"/>
                </a:tc>
                <a:tc>
                  <a:txBody>
                    <a:bodyPr/>
                    <a:lstStyle/>
                    <a:p>
                      <a:pPr>
                        <a:spcAft>
                          <a:spcPts val="0"/>
                        </a:spcAft>
                      </a:pPr>
                      <a:r>
                        <a:rPr lang="fr-FR" sz="2400">
                          <a:latin typeface="+mn-lt"/>
                          <a:ea typeface="Cambria"/>
                          <a:cs typeface="Times New Roman"/>
                        </a:rPr>
                        <a:t>Évaluer si de plus grands changements dans les mécanismes proposés sont liés à des changements subséquents et à de plus grands résultats.</a:t>
                      </a:r>
                    </a:p>
                  </a:txBody>
                  <a:tcPr marL="68580" marR="68580" marT="0" marB="0"/>
                </a:tc>
              </a:tr>
              <a:tr h="501753">
                <a:tc>
                  <a:txBody>
                    <a:bodyPr/>
                    <a:lstStyle/>
                    <a:p>
                      <a:pPr>
                        <a:spcAft>
                          <a:spcPts val="0"/>
                        </a:spcAft>
                      </a:pPr>
                      <a:r>
                        <a:rPr lang="fr-FR" sz="2400" dirty="0">
                          <a:latin typeface="+mn-lt"/>
                          <a:ea typeface="Cambria"/>
                          <a:cs typeface="Times New Roman"/>
                        </a:rPr>
                        <a:t>4. </a:t>
                      </a:r>
                      <a:r>
                        <a:rPr lang="fr-FR" sz="2400" dirty="0" smtClean="0">
                          <a:latin typeface="+mn-lt"/>
                          <a:ea typeface="Cambria"/>
                          <a:cs typeface="Times New Roman"/>
                        </a:rPr>
                        <a:t>Expérimentation</a:t>
                      </a:r>
                      <a:endParaRPr lang="fr-FR" sz="2400" dirty="0">
                        <a:latin typeface="+mn-lt"/>
                        <a:ea typeface="Cambria"/>
                        <a:cs typeface="Times New Roman"/>
                      </a:endParaRPr>
                    </a:p>
                  </a:txBody>
                  <a:tcPr marL="68580" marR="68580" marT="0" marB="0"/>
                </a:tc>
                <a:tc>
                  <a:txBody>
                    <a:bodyPr/>
                    <a:lstStyle/>
                    <a:p>
                      <a:pPr>
                        <a:spcAft>
                          <a:spcPts val="0"/>
                        </a:spcAft>
                      </a:pPr>
                      <a:r>
                        <a:rPr lang="fr-FR" sz="2400" dirty="0">
                          <a:latin typeface="+mn-lt"/>
                          <a:ea typeface="Cambria"/>
                          <a:cs typeface="Times New Roman"/>
                        </a:rPr>
                        <a:t>Intervenir pour changer le mécanisme proposé du changement.</a:t>
                      </a:r>
                    </a:p>
                  </a:txBody>
                  <a:tcPr marL="68580" marR="68580" marT="0" marB="0"/>
                </a:tc>
              </a:tr>
            </a:tbl>
          </a:graphicData>
        </a:graphic>
      </p:graphicFrame>
      <p:sp>
        <p:nvSpPr>
          <p:cNvPr id="72727" name="Espace réservé de la date 5"/>
          <p:cNvSpPr>
            <a:spLocks noGrp="1"/>
          </p:cNvSpPr>
          <p:nvPr>
            <p:ph type="dt" sz="quarter" idx="10"/>
          </p:nvPr>
        </p:nvSpPr>
        <p:spPr bwMode="auto">
          <a:noFill/>
          <a:ln>
            <a:miter lim="800000"/>
            <a:headEnd/>
            <a:tailEnd/>
          </a:ln>
        </p:spPr>
        <p:txBody>
          <a:bodyPr/>
          <a:lstStyle/>
          <a:p>
            <a:r>
              <a:rPr lang="fr-FR" smtClean="0">
                <a:latin typeface="Calibri" pitchFamily="-110" charset="0"/>
                <a:ea typeface="ＭＳ Ｐゴシック" pitchFamily="-110" charset="-128"/>
                <a:cs typeface="ＭＳ Ｐゴシック" pitchFamily="-110" charset="-128"/>
              </a:rPr>
              <a:t>27 mars 2009</a:t>
            </a:r>
            <a:endParaRPr lang="fr-FR">
              <a:latin typeface="Calibri" pitchFamily="-110" charset="0"/>
              <a:ea typeface="ＭＳ Ｐゴシック" pitchFamily="-110" charset="-128"/>
              <a:cs typeface="ＭＳ Ｐゴシック" pitchFamily="-110" charset="-128"/>
            </a:endParaRPr>
          </a:p>
        </p:txBody>
      </p:sp>
      <p:sp>
        <p:nvSpPr>
          <p:cNvPr id="7" name="Espace réservé du numéro de diapositive 6"/>
          <p:cNvSpPr>
            <a:spLocks noGrp="1"/>
          </p:cNvSpPr>
          <p:nvPr>
            <p:ph type="sldNum" sz="quarter" idx="12"/>
          </p:nvPr>
        </p:nvSpPr>
        <p:spPr/>
        <p:txBody>
          <a:bodyPr/>
          <a:lstStyle/>
          <a:p>
            <a:pPr>
              <a:defRPr/>
            </a:pPr>
            <a:fld id="{EDFD91AE-561E-9741-8B42-A531061C3819}" type="slidenum">
              <a:rPr lang="fr-FR"/>
              <a:pPr>
                <a:defRPr/>
              </a:pPr>
              <a:t>23</a:t>
            </a:fld>
            <a:endParaRPr lang="fr-FR"/>
          </a:p>
        </p:txBody>
      </p:sp>
      <p:sp>
        <p:nvSpPr>
          <p:cNvPr id="72729" name="Espace réservé du pied de page 7"/>
          <p:cNvSpPr>
            <a:spLocks noGrp="1"/>
          </p:cNvSpPr>
          <p:nvPr>
            <p:ph type="ftr" sz="quarter" idx="11"/>
          </p:nvPr>
        </p:nvSpPr>
        <p:spPr bwMode="auto">
          <a:noFill/>
          <a:ln>
            <a:miter lim="800000"/>
            <a:headEnd/>
            <a:tailEnd/>
          </a:ln>
        </p:spPr>
        <p:txBody>
          <a:bodyPr/>
          <a:lstStyle/>
          <a:p>
            <a:r>
              <a:rPr lang="fr-FR" smtClean="0">
                <a:latin typeface="Calibri" pitchFamily="-110" charset="0"/>
                <a:ea typeface="ＭＳ Ｐゴシック" pitchFamily="-110" charset="-128"/>
                <a:cs typeface="ＭＳ Ｐゴシック" pitchFamily="-110" charset="-128"/>
              </a:rPr>
              <a:t>RRFPP : axes de recherche</a:t>
            </a:r>
            <a:endParaRPr lang="fr-FR">
              <a:latin typeface="Calibri" pitchFamily="-110" charset="0"/>
              <a:ea typeface="ＭＳ Ｐゴシック" pitchFamily="-110" charset="-128"/>
              <a:cs typeface="ＭＳ Ｐゴシック" pitchFamily="-110"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Titre 1"/>
          <p:cNvSpPr>
            <a:spLocks noGrp="1"/>
          </p:cNvSpPr>
          <p:nvPr>
            <p:ph type="title"/>
          </p:nvPr>
        </p:nvSpPr>
        <p:spPr/>
        <p:txBody>
          <a:bodyPr/>
          <a:lstStyle/>
          <a:p>
            <a:pPr eaLnBrk="1" hangingPunct="1"/>
            <a:r>
              <a:rPr lang="fr-FR" smtClean="0">
                <a:ea typeface="ＭＳ Ｐゴシック" pitchFamily="-110" charset="-128"/>
                <a:cs typeface="ＭＳ Ｐゴシック" pitchFamily="-110" charset="-128"/>
              </a:rPr>
              <a:t>Causalité et critères de preuve</a:t>
            </a:r>
          </a:p>
        </p:txBody>
      </p:sp>
      <p:graphicFrame>
        <p:nvGraphicFramePr>
          <p:cNvPr id="5" name="Espace réservé du contenu 4"/>
          <p:cNvGraphicFramePr>
            <a:graphicFrameLocks noGrp="1"/>
          </p:cNvGraphicFramePr>
          <p:nvPr>
            <p:ph idx="1"/>
          </p:nvPr>
        </p:nvGraphicFramePr>
        <p:xfrm>
          <a:off x="457200" y="1417638"/>
          <a:ext cx="8229600" cy="4890873"/>
        </p:xfrm>
        <a:graphic>
          <a:graphicData uri="http://schemas.openxmlformats.org/drawingml/2006/table">
            <a:tbl>
              <a:tblPr firstRow="1" bandRow="1">
                <a:tableStyleId>{5C22544A-7EE6-4342-B048-85BDC9FD1C3A}</a:tableStyleId>
              </a:tblPr>
              <a:tblGrid>
                <a:gridCol w="2133600"/>
                <a:gridCol w="6096000"/>
              </a:tblGrid>
              <a:tr h="501753">
                <a:tc>
                  <a:txBody>
                    <a:bodyPr/>
                    <a:lstStyle/>
                    <a:p>
                      <a:pPr>
                        <a:spcAft>
                          <a:spcPts val="0"/>
                        </a:spcAft>
                      </a:pPr>
                      <a:r>
                        <a:rPr lang="fr-FR" sz="2400" dirty="0">
                          <a:latin typeface="+mn-lt"/>
                          <a:ea typeface="Cambria"/>
                          <a:cs typeface="Times New Roman"/>
                        </a:rPr>
                        <a:t>Critères</a:t>
                      </a:r>
                    </a:p>
                  </a:txBody>
                  <a:tcPr marL="68580" marR="68580" marT="0" marB="0"/>
                </a:tc>
                <a:tc>
                  <a:txBody>
                    <a:bodyPr/>
                    <a:lstStyle/>
                    <a:p>
                      <a:pPr>
                        <a:spcAft>
                          <a:spcPts val="0"/>
                        </a:spcAft>
                      </a:pPr>
                      <a:r>
                        <a:rPr lang="fr-FR" sz="2400" dirty="0">
                          <a:latin typeface="+mn-lt"/>
                          <a:ea typeface="Cambria"/>
                          <a:cs typeface="Times New Roman"/>
                        </a:rPr>
                        <a:t>Recommandations pour la recherche</a:t>
                      </a:r>
                    </a:p>
                  </a:txBody>
                  <a:tcPr marL="68580" marR="68580" marT="0" marB="0"/>
                </a:tc>
              </a:tr>
              <a:tr h="501753">
                <a:tc>
                  <a:txBody>
                    <a:bodyPr/>
                    <a:lstStyle/>
                    <a:p>
                      <a:pPr>
                        <a:spcAft>
                          <a:spcPts val="0"/>
                        </a:spcAft>
                      </a:pPr>
                      <a:r>
                        <a:rPr lang="fr-FR" sz="2400" dirty="0">
                          <a:latin typeface="+mn-lt"/>
                          <a:ea typeface="Cambria"/>
                          <a:cs typeface="Times New Roman"/>
                        </a:rPr>
                        <a:t>5. Relation temporelle</a:t>
                      </a:r>
                    </a:p>
                  </a:txBody>
                  <a:tcPr marL="68580" marR="68580" marT="0" marB="0"/>
                </a:tc>
                <a:tc>
                  <a:txBody>
                    <a:bodyPr/>
                    <a:lstStyle/>
                    <a:p>
                      <a:pPr>
                        <a:spcAft>
                          <a:spcPts val="0"/>
                        </a:spcAft>
                      </a:pPr>
                      <a:r>
                        <a:rPr lang="fr-FR" sz="2400" dirty="0">
                          <a:latin typeface="+mn-lt"/>
                          <a:ea typeface="Cambria"/>
                          <a:cs typeface="Times New Roman"/>
                        </a:rPr>
                        <a:t>Établir une chronologie en utilisant une mesure continue des mécanismes proposés et des résultats d'intérêt.</a:t>
                      </a:r>
                    </a:p>
                  </a:txBody>
                  <a:tcPr marL="68580" marR="68580" marT="0" marB="0"/>
                </a:tc>
              </a:tr>
              <a:tr h="742319">
                <a:tc>
                  <a:txBody>
                    <a:bodyPr/>
                    <a:lstStyle/>
                    <a:p>
                      <a:pPr>
                        <a:spcAft>
                          <a:spcPts val="0"/>
                        </a:spcAft>
                      </a:pPr>
                      <a:r>
                        <a:rPr lang="fr-FR" sz="2400">
                          <a:latin typeface="+mn-lt"/>
                          <a:ea typeface="Cambria"/>
                          <a:cs typeface="Times New Roman"/>
                        </a:rPr>
                        <a:t>6. Stabilité</a:t>
                      </a:r>
                    </a:p>
                  </a:txBody>
                  <a:tcPr marL="68580" marR="68580" marT="0" marB="0"/>
                </a:tc>
                <a:tc>
                  <a:txBody>
                    <a:bodyPr/>
                    <a:lstStyle/>
                    <a:p>
                      <a:pPr>
                        <a:spcAft>
                          <a:spcPts val="0"/>
                        </a:spcAft>
                      </a:pPr>
                      <a:r>
                        <a:rPr lang="fr-FR" sz="2400">
                          <a:latin typeface="+mn-lt"/>
                          <a:ea typeface="Cambria"/>
                          <a:cs typeface="Times New Roman"/>
                        </a:rPr>
                        <a:t>Répliquer les effets observés dans différentes études, échantillons, et conditions (par exemple, configurations naturalistes et de laboratoire).</a:t>
                      </a:r>
                    </a:p>
                  </a:txBody>
                  <a:tcPr marL="68580" marR="68580" marT="0" marB="0"/>
                </a:tc>
              </a:tr>
              <a:tr h="989759">
                <a:tc>
                  <a:txBody>
                    <a:bodyPr/>
                    <a:lstStyle/>
                    <a:p>
                      <a:pPr>
                        <a:spcAft>
                          <a:spcPts val="0"/>
                        </a:spcAft>
                      </a:pPr>
                      <a:r>
                        <a:rPr lang="fr-FR" sz="2400" dirty="0">
                          <a:latin typeface="+mn-lt"/>
                          <a:ea typeface="Cambria"/>
                          <a:cs typeface="Times New Roman"/>
                        </a:rPr>
                        <a:t>7. Plausibilité et cohérence</a:t>
                      </a:r>
                    </a:p>
                  </a:txBody>
                  <a:tcPr marL="68580" marR="68580" marT="0" marB="0"/>
                </a:tc>
                <a:tc>
                  <a:txBody>
                    <a:bodyPr/>
                    <a:lstStyle/>
                    <a:p>
                      <a:pPr>
                        <a:spcAft>
                          <a:spcPts val="0"/>
                        </a:spcAft>
                      </a:pPr>
                      <a:r>
                        <a:rPr lang="fr-FR" sz="2400" dirty="0">
                          <a:latin typeface="+mn-lt"/>
                          <a:ea typeface="Cambria"/>
                          <a:cs typeface="Times New Roman"/>
                        </a:rPr>
                        <a:t>Utiliser la théorie comme un guide des mécanismes potentiels choisis pour le focus de l'étude, ainsi que pour expliquer les effets observés et les intégrer dans une base de connaissances plus large.</a:t>
                      </a:r>
                    </a:p>
                  </a:txBody>
                  <a:tcPr marL="68580" marR="68580" marT="0" marB="0"/>
                </a:tc>
              </a:tr>
            </a:tbl>
          </a:graphicData>
        </a:graphic>
      </p:graphicFrame>
      <p:sp>
        <p:nvSpPr>
          <p:cNvPr id="73748" name="Espace réservé de la date 3"/>
          <p:cNvSpPr>
            <a:spLocks noGrp="1"/>
          </p:cNvSpPr>
          <p:nvPr>
            <p:ph type="dt" sz="quarter" idx="10"/>
          </p:nvPr>
        </p:nvSpPr>
        <p:spPr bwMode="auto">
          <a:noFill/>
          <a:ln>
            <a:miter lim="800000"/>
            <a:headEnd/>
            <a:tailEnd/>
          </a:ln>
        </p:spPr>
        <p:txBody>
          <a:bodyPr/>
          <a:lstStyle/>
          <a:p>
            <a:r>
              <a:rPr lang="fr-FR" smtClean="0">
                <a:latin typeface="Calibri" pitchFamily="-110" charset="0"/>
                <a:ea typeface="ＭＳ Ｐゴシック" pitchFamily="-110" charset="-128"/>
                <a:cs typeface="ＭＳ Ｐゴシック" pitchFamily="-110" charset="-128"/>
              </a:rPr>
              <a:t>27 mars 2009</a:t>
            </a:r>
            <a:endParaRPr lang="fr-FR">
              <a:latin typeface="Calibri" pitchFamily="-110" charset="0"/>
              <a:ea typeface="ＭＳ Ｐゴシック" pitchFamily="-110" charset="-128"/>
              <a:cs typeface="ＭＳ Ｐゴシック" pitchFamily="-110" charset="-128"/>
            </a:endParaRPr>
          </a:p>
        </p:txBody>
      </p:sp>
      <p:sp>
        <p:nvSpPr>
          <p:cNvPr id="6" name="Espace réservé du numéro de diapositive 5"/>
          <p:cNvSpPr>
            <a:spLocks noGrp="1"/>
          </p:cNvSpPr>
          <p:nvPr>
            <p:ph type="sldNum" sz="quarter" idx="12"/>
          </p:nvPr>
        </p:nvSpPr>
        <p:spPr/>
        <p:txBody>
          <a:bodyPr/>
          <a:lstStyle/>
          <a:p>
            <a:pPr>
              <a:defRPr/>
            </a:pPr>
            <a:fld id="{953CE13B-6746-C149-9722-AE2BC562FBA6}" type="slidenum">
              <a:rPr lang="fr-FR"/>
              <a:pPr>
                <a:defRPr/>
              </a:pPr>
              <a:t>24</a:t>
            </a:fld>
            <a:endParaRPr lang="fr-FR"/>
          </a:p>
        </p:txBody>
      </p:sp>
      <p:sp>
        <p:nvSpPr>
          <p:cNvPr id="73750" name="Espace réservé du pied de page 6"/>
          <p:cNvSpPr>
            <a:spLocks noGrp="1"/>
          </p:cNvSpPr>
          <p:nvPr>
            <p:ph type="ftr" sz="quarter" idx="11"/>
          </p:nvPr>
        </p:nvSpPr>
        <p:spPr bwMode="auto">
          <a:noFill/>
          <a:ln>
            <a:miter lim="800000"/>
            <a:headEnd/>
            <a:tailEnd/>
          </a:ln>
        </p:spPr>
        <p:txBody>
          <a:bodyPr/>
          <a:lstStyle/>
          <a:p>
            <a:r>
              <a:rPr lang="fr-FR" smtClean="0">
                <a:latin typeface="Calibri" pitchFamily="-110" charset="0"/>
                <a:ea typeface="ＭＳ Ｐゴシック" pitchFamily="-110" charset="-128"/>
                <a:cs typeface="ＭＳ Ｐゴシック" pitchFamily="-110" charset="-128"/>
              </a:rPr>
              <a:t>RRFPP : axes de recherche</a:t>
            </a:r>
            <a:endParaRPr lang="fr-FR">
              <a:latin typeface="Calibri" pitchFamily="-110" charset="0"/>
              <a:ea typeface="ＭＳ Ｐゴシック" pitchFamily="-110" charset="-128"/>
              <a:cs typeface="ＭＳ Ｐゴシック" pitchFamily="-110"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9809</TotalTime>
  <Words>2092</Words>
  <Application>Microsoft Macintosh PowerPoint</Application>
  <PresentationFormat>Présentation à l'écran (4:3)</PresentationFormat>
  <Paragraphs>367</Paragraphs>
  <Slides>24</Slides>
  <Notes>8</Notes>
  <HiddenSlides>0</HiddenSlides>
  <MMClips>0</MMClips>
  <ScaleCrop>false</ScaleCrop>
  <HeadingPairs>
    <vt:vector size="4" baseType="variant">
      <vt:variant>
        <vt:lpstr>Modèle de conception</vt:lpstr>
      </vt:variant>
      <vt:variant>
        <vt:i4>1</vt:i4>
      </vt:variant>
      <vt:variant>
        <vt:lpstr>Titres des diapositives</vt:lpstr>
      </vt:variant>
      <vt:variant>
        <vt:i4>24</vt:i4>
      </vt:variant>
    </vt:vector>
  </HeadingPairs>
  <TitlesOfParts>
    <vt:vector size="25" baseType="lpstr">
      <vt:lpstr>Thème Office</vt:lpstr>
      <vt:lpstr> Réseau de recherches fondées sur les pratiques psychothérapiques Axes de recherche et mise en œuvre des études </vt:lpstr>
      <vt:lpstr>Le réseau</vt:lpstr>
      <vt:lpstr>Trois axes de recherche</vt:lpstr>
      <vt:lpstr>Méthode</vt:lpstr>
      <vt:lpstr>Diapositive 5</vt:lpstr>
      <vt:lpstr>Variables observées</vt:lpstr>
      <vt:lpstr>Symptômes et fonctionnements</vt:lpstr>
      <vt:lpstr>Instruments</vt:lpstr>
      <vt:lpstr>Instruments</vt:lpstr>
      <vt:lpstr>Indicateurs de changement</vt:lpstr>
      <vt:lpstr>Processus</vt:lpstr>
      <vt:lpstr>Comment décrire le processus ? L’action thérapeutique</vt:lpstr>
      <vt:lpstr>Diapositive 13</vt:lpstr>
      <vt:lpstr>Processus-résultat</vt:lpstr>
      <vt:lpstr>Diapositive 15</vt:lpstr>
      <vt:lpstr>Diapositive 16</vt:lpstr>
      <vt:lpstr>Processus de crise</vt:lpstr>
      <vt:lpstr>Pôle autisme</vt:lpstr>
      <vt:lpstr>Diapositive 19</vt:lpstr>
      <vt:lpstr>Pôle Alzheimer</vt:lpstr>
      <vt:lpstr>Conclusions</vt:lpstr>
      <vt:lpstr>Diapositive 22</vt:lpstr>
      <vt:lpstr>Causalité et critères de preuve</vt:lpstr>
      <vt:lpstr>Causalité et critères de preuve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Journée d'étude sur la recherche clinique en psychiatrie - 230309</dc:title>
  <dc:creator>Jean-Michel THURIN</dc:creator>
  <cp:keywords/>
  <cp:lastModifiedBy>Jean-Michel THURIN</cp:lastModifiedBy>
  <cp:revision>154</cp:revision>
  <cp:lastPrinted>2009-03-27T04:41:06Z</cp:lastPrinted>
  <dcterms:created xsi:type="dcterms:W3CDTF">2009-06-24T12:36:56Z</dcterms:created>
  <dcterms:modified xsi:type="dcterms:W3CDTF">2009-06-24T12:43:15Z</dcterms:modified>
</cp:coreProperties>
</file>