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FDD"/>
          </a:solidFill>
        </a:fill>
      </a:tcStyle>
    </a:wholeTbl>
    <a:band2H>
      <a:tcTxStyle/>
      <a:tcStyle>
        <a:tcBdr/>
        <a:fill>
          <a:solidFill>
            <a:srgbClr val="EEF0EF"/>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27"/>
    <p:restoredTop sz="94694"/>
  </p:normalViewPr>
  <p:slideViewPr>
    <p:cSldViewPr snapToGrid="0">
      <p:cViewPr varScale="1">
        <p:scale>
          <a:sx n="121" d="100"/>
          <a:sy n="121" d="100"/>
        </p:scale>
        <p:origin x="4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1143000" y="685800"/>
            <a:ext cx="4572000" cy="3429000"/>
          </a:xfrm>
          <a:prstGeom prst="rect">
            <a:avLst/>
          </a:prstGeom>
        </p:spPr>
        <p:txBody>
          <a:bodyPr/>
          <a:lstStyle/>
          <a:p>
            <a:endParaRPr/>
          </a:p>
        </p:txBody>
      </p:sp>
      <p:sp>
        <p:nvSpPr>
          <p:cNvPr id="144" name="Shape 14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Times Roman"/>
      </a:defRPr>
    </a:lvl1pPr>
    <a:lvl2pPr indent="228600" latinLnBrk="0">
      <a:spcBef>
        <a:spcPts val="400"/>
      </a:spcBef>
      <a:defRPr sz="1200">
        <a:latin typeface="+mj-lt"/>
        <a:ea typeface="+mj-ea"/>
        <a:cs typeface="+mj-cs"/>
        <a:sym typeface="Times Roman"/>
      </a:defRPr>
    </a:lvl2pPr>
    <a:lvl3pPr indent="457200" latinLnBrk="0">
      <a:spcBef>
        <a:spcPts val="400"/>
      </a:spcBef>
      <a:defRPr sz="1200">
        <a:latin typeface="+mj-lt"/>
        <a:ea typeface="+mj-ea"/>
        <a:cs typeface="+mj-cs"/>
        <a:sym typeface="Times Roman"/>
      </a:defRPr>
    </a:lvl3pPr>
    <a:lvl4pPr indent="685800" latinLnBrk="0">
      <a:spcBef>
        <a:spcPts val="400"/>
      </a:spcBef>
      <a:defRPr sz="1200">
        <a:latin typeface="+mj-lt"/>
        <a:ea typeface="+mj-ea"/>
        <a:cs typeface="+mj-cs"/>
        <a:sym typeface="Times Roman"/>
      </a:defRPr>
    </a:lvl4pPr>
    <a:lvl5pPr indent="914400" latinLnBrk="0">
      <a:spcBef>
        <a:spcPts val="400"/>
      </a:spcBef>
      <a:defRPr sz="1200">
        <a:latin typeface="+mj-lt"/>
        <a:ea typeface="+mj-ea"/>
        <a:cs typeface="+mj-cs"/>
        <a:sym typeface="Times Roman"/>
      </a:defRPr>
    </a:lvl5pPr>
    <a:lvl6pPr indent="1143000" latinLnBrk="0">
      <a:spcBef>
        <a:spcPts val="400"/>
      </a:spcBef>
      <a:defRPr sz="1200">
        <a:latin typeface="+mj-lt"/>
        <a:ea typeface="+mj-ea"/>
        <a:cs typeface="+mj-cs"/>
        <a:sym typeface="Times Roman"/>
      </a:defRPr>
    </a:lvl6pPr>
    <a:lvl7pPr indent="1371600" latinLnBrk="0">
      <a:spcBef>
        <a:spcPts val="400"/>
      </a:spcBef>
      <a:defRPr sz="1200">
        <a:latin typeface="+mj-lt"/>
        <a:ea typeface="+mj-ea"/>
        <a:cs typeface="+mj-cs"/>
        <a:sym typeface="Times Roman"/>
      </a:defRPr>
    </a:lvl7pPr>
    <a:lvl8pPr indent="1600200" latinLnBrk="0">
      <a:spcBef>
        <a:spcPts val="400"/>
      </a:spcBef>
      <a:defRPr sz="1200">
        <a:latin typeface="+mj-lt"/>
        <a:ea typeface="+mj-ea"/>
        <a:cs typeface="+mj-cs"/>
        <a:sym typeface="Times Roman"/>
      </a:defRPr>
    </a:lvl8pPr>
    <a:lvl9pPr indent="1828800" latinLnBrk="0">
      <a:spcBef>
        <a:spcPts val="400"/>
      </a:spcBef>
      <a:defRPr sz="1200">
        <a:latin typeface="+mj-lt"/>
        <a:ea typeface="+mj-ea"/>
        <a:cs typeface="+mj-cs"/>
        <a:sym typeface="Times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hyperlink" Target="mailto:jmthurin@internet-medical.com" TargetMode="Externa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Default 0">
    <p:spTree>
      <p:nvGrpSpPr>
        <p:cNvPr id="1" name=""/>
        <p:cNvGrpSpPr/>
        <p:nvPr/>
      </p:nvGrpSpPr>
      <p:grpSpPr>
        <a:xfrm>
          <a:off x="0" y="0"/>
          <a:ext cx="0" cy="0"/>
          <a:chOff x="0" y="0"/>
          <a:chExt cx="0" cy="0"/>
        </a:xfrm>
      </p:grpSpPr>
      <p:sp>
        <p:nvSpPr>
          <p:cNvPr id="22"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age titre">
    <p:spTree>
      <p:nvGrpSpPr>
        <p:cNvPr id="1" name=""/>
        <p:cNvGrpSpPr/>
        <p:nvPr/>
      </p:nvGrpSpPr>
      <p:grpSpPr>
        <a:xfrm>
          <a:off x="0" y="0"/>
          <a:ext cx="0" cy="0"/>
          <a:chOff x="0" y="0"/>
          <a:chExt cx="0" cy="0"/>
        </a:xfrm>
      </p:grpSpPr>
      <p:sp>
        <p:nvSpPr>
          <p:cNvPr id="29" name="Rectangle"/>
          <p:cNvSpPr/>
          <p:nvPr/>
        </p:nvSpPr>
        <p:spPr>
          <a:xfrm>
            <a:off x="-1" y="0"/>
            <a:ext cx="9144002" cy="6858000"/>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30" name="Rectangle aux angles arrondis"/>
          <p:cNvSpPr/>
          <p:nvPr/>
        </p:nvSpPr>
        <p:spPr>
          <a:xfrm>
            <a:off x="92075" y="101600"/>
            <a:ext cx="8959850" cy="6664325"/>
          </a:xfrm>
          <a:prstGeom prst="roundRect">
            <a:avLst>
              <a:gd name="adj" fmla="val 1736"/>
            </a:avLst>
          </a:prstGeom>
          <a:ln w="12700">
            <a:miter lim="400000"/>
          </a:ln>
        </p:spPr>
        <p:txBody>
          <a:bodyPr lIns="45719" rIns="45719" anchor="ctr"/>
          <a:lstStyle/>
          <a:p>
            <a:pPr algn="ctr">
              <a:defRPr sz="1800">
                <a:solidFill>
                  <a:srgbClr val="FFFFFF"/>
                </a:solidFill>
              </a:defRPr>
            </a:pPr>
            <a:endParaRPr/>
          </a:p>
        </p:txBody>
      </p:sp>
      <p:pic>
        <p:nvPicPr>
          <p:cNvPr id="31" name="image.png" descr="image.png"/>
          <p:cNvPicPr>
            <a:picLocks noChangeAspect="1"/>
          </p:cNvPicPr>
          <p:nvPr/>
        </p:nvPicPr>
        <p:blipFill>
          <a:blip r:embed="rId2"/>
          <a:stretch>
            <a:fillRect/>
          </a:stretch>
        </p:blipFill>
        <p:spPr>
          <a:xfrm>
            <a:off x="341312" y="2938462"/>
            <a:ext cx="7156451" cy="2468563"/>
          </a:xfrm>
          <a:prstGeom prst="rect">
            <a:avLst/>
          </a:prstGeom>
          <a:ln w="12700">
            <a:miter lim="400000"/>
          </a:ln>
        </p:spPr>
      </p:pic>
      <p:pic>
        <p:nvPicPr>
          <p:cNvPr id="32" name="image.png" descr="image.png"/>
          <p:cNvPicPr>
            <a:picLocks noChangeAspect="1"/>
          </p:cNvPicPr>
          <p:nvPr/>
        </p:nvPicPr>
        <p:blipFill>
          <a:blip r:embed="rId3"/>
          <a:stretch>
            <a:fillRect/>
          </a:stretch>
        </p:blipFill>
        <p:spPr>
          <a:xfrm>
            <a:off x="7570787" y="2944812"/>
            <a:ext cx="1195388" cy="2462213"/>
          </a:xfrm>
          <a:prstGeom prst="rect">
            <a:avLst/>
          </a:prstGeom>
          <a:ln w="12700">
            <a:miter lim="400000"/>
          </a:ln>
        </p:spPr>
      </p:pic>
      <p:sp>
        <p:nvSpPr>
          <p:cNvPr id="33" name="Rectangle"/>
          <p:cNvSpPr/>
          <p:nvPr/>
        </p:nvSpPr>
        <p:spPr>
          <a:xfrm>
            <a:off x="7712075" y="2755900"/>
            <a:ext cx="911225" cy="2074863"/>
          </a:xfrm>
          <a:prstGeom prst="rect">
            <a:avLst/>
          </a:prstGeom>
          <a:solidFill>
            <a:srgbClr val="B5AE53">
              <a:alpha val="70195"/>
            </a:srgbClr>
          </a:solidFill>
          <a:ln w="6350">
            <a:solidFill>
              <a:srgbClr val="6B7D72"/>
            </a:solidFill>
          </a:ln>
        </p:spPr>
        <p:txBody>
          <a:bodyPr lIns="45719" rIns="45719" anchor="ctr"/>
          <a:lstStyle/>
          <a:p>
            <a:pPr algn="ctr">
              <a:defRPr sz="1800">
                <a:solidFill>
                  <a:srgbClr val="FFFFFF"/>
                </a:solidFill>
              </a:defRPr>
            </a:pPr>
            <a:endParaRPr/>
          </a:p>
        </p:txBody>
      </p:sp>
      <p:sp>
        <p:nvSpPr>
          <p:cNvPr id="34" name="Rectangle"/>
          <p:cNvSpPr/>
          <p:nvPr/>
        </p:nvSpPr>
        <p:spPr>
          <a:xfrm>
            <a:off x="446087" y="3050381"/>
            <a:ext cx="6946901" cy="2244726"/>
          </a:xfrm>
          <a:prstGeom prst="rect">
            <a:avLst/>
          </a:prstGeom>
          <a:solidFill>
            <a:srgbClr val="FFFFFF"/>
          </a:solidFill>
          <a:ln w="12700">
            <a:miter lim="400000"/>
          </a:ln>
        </p:spPr>
        <p:txBody>
          <a:bodyPr lIns="45719" rIns="45719" anchor="ctr"/>
          <a:lstStyle/>
          <a:p>
            <a:pPr algn="r">
              <a:defRPr sz="1200">
                <a:solidFill>
                  <a:srgbClr val="564B3C"/>
                </a:solidFill>
              </a:defRPr>
            </a:pPr>
            <a:endParaRPr/>
          </a:p>
        </p:txBody>
      </p:sp>
      <p:sp>
        <p:nvSpPr>
          <p:cNvPr id="35" name="Rectangle"/>
          <p:cNvSpPr/>
          <p:nvPr/>
        </p:nvSpPr>
        <p:spPr>
          <a:xfrm>
            <a:off x="541337" y="4178300"/>
            <a:ext cx="6756401" cy="663575"/>
          </a:xfrm>
          <a:prstGeom prst="rect">
            <a:avLst/>
          </a:prstGeom>
          <a:solidFill>
            <a:schemeClr val="accent1"/>
          </a:solidFill>
          <a:ln w="12700">
            <a:miter lim="400000"/>
          </a:ln>
        </p:spPr>
        <p:txBody>
          <a:bodyPr lIns="45719" rIns="45719" anchor="ctr"/>
          <a:lstStyle/>
          <a:p>
            <a:pPr algn="ctr">
              <a:defRPr sz="1800">
                <a:solidFill>
                  <a:srgbClr val="FFFFFF"/>
                </a:solidFill>
              </a:defRPr>
            </a:pPr>
            <a:endParaRPr/>
          </a:p>
        </p:txBody>
      </p:sp>
      <p:sp>
        <p:nvSpPr>
          <p:cNvPr id="36" name="Rectangle"/>
          <p:cNvSpPr/>
          <p:nvPr/>
        </p:nvSpPr>
        <p:spPr>
          <a:xfrm>
            <a:off x="539750" y="2759075"/>
            <a:ext cx="6759575" cy="2076450"/>
          </a:xfrm>
          <a:prstGeom prst="rect">
            <a:avLst/>
          </a:prstGeom>
          <a:ln w="6350">
            <a:solidFill>
              <a:srgbClr val="6B7D72"/>
            </a:solidFill>
          </a:ln>
        </p:spPr>
        <p:txBody>
          <a:bodyPr lIns="45719" rIns="45719" anchor="ctr"/>
          <a:lstStyle/>
          <a:p>
            <a:pPr algn="ctr">
              <a:defRPr sz="1800">
                <a:solidFill>
                  <a:srgbClr val="FFFFFF"/>
                </a:solidFill>
              </a:defRPr>
            </a:pPr>
            <a:endParaRPr/>
          </a:p>
        </p:txBody>
      </p:sp>
      <p:sp>
        <p:nvSpPr>
          <p:cNvPr id="37" name="Introduction à la Q-Méthodologie…"/>
          <p:cNvSpPr txBox="1"/>
          <p:nvPr/>
        </p:nvSpPr>
        <p:spPr>
          <a:xfrm>
            <a:off x="672505" y="3014340"/>
            <a:ext cx="6608763" cy="1123008"/>
          </a:xfrm>
          <a:prstGeom prst="rect">
            <a:avLst/>
          </a:prstGeom>
          <a:solidFill>
            <a:srgbClr val="FFFFFF"/>
          </a:solidFill>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ctr">
              <a:defRPr sz="2700">
                <a:solidFill>
                  <a:srgbClr val="6B7D72"/>
                </a:solidFill>
                <a:latin typeface="+mn-lt"/>
                <a:ea typeface="+mn-ea"/>
                <a:cs typeface="+mn-cs"/>
                <a:sym typeface="Helvetica"/>
              </a:defRPr>
            </a:pPr>
            <a:r>
              <a:t>Introduction à la Q-Méthodologie </a:t>
            </a:r>
          </a:p>
          <a:p>
            <a:pPr algn="ctr">
              <a:defRPr>
                <a:solidFill>
                  <a:srgbClr val="6B7D72"/>
                </a:solidFill>
                <a:latin typeface="+mn-lt"/>
                <a:ea typeface="+mn-ea"/>
                <a:cs typeface="+mn-cs"/>
                <a:sym typeface="Helvetica"/>
              </a:defRPr>
            </a:pPr>
            <a:r>
              <a:t>et à son application avec le PQS/CPQ</a:t>
            </a:r>
          </a:p>
        </p:txBody>
      </p:sp>
      <p:sp>
        <p:nvSpPr>
          <p:cNvPr id="38" name="Jean-Michel Thurin (jmthurin@me.com)…"/>
          <p:cNvSpPr txBox="1"/>
          <p:nvPr/>
        </p:nvSpPr>
        <p:spPr>
          <a:xfrm>
            <a:off x="2780699" y="5086027"/>
            <a:ext cx="5982523" cy="1247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defTabSz="457200">
              <a:defRPr sz="1100">
                <a:latin typeface="+mn-lt"/>
                <a:ea typeface="+mn-ea"/>
                <a:cs typeface="+mn-cs"/>
                <a:sym typeface="Helvetica"/>
              </a:defRPr>
            </a:pPr>
            <a:r>
              <a:t>Jean-Michel Thurin (</a:t>
            </a:r>
            <a:r>
              <a:rPr u="sng">
                <a:solidFill>
                  <a:srgbClr val="CCCC00"/>
                </a:solidFill>
                <a:uFill>
                  <a:solidFill>
                    <a:srgbClr val="CCCC00"/>
                  </a:solidFill>
                </a:uFill>
                <a:hlinkClick r:id="rId4"/>
              </a:rPr>
              <a:t>jmthurin@me.com</a:t>
            </a:r>
            <a:r>
              <a:t>)</a:t>
            </a:r>
            <a:endParaRPr sz="1200"/>
          </a:p>
          <a:p>
            <a:pPr defTabSz="457200">
              <a:defRPr sz="1100">
                <a:latin typeface="+mn-lt"/>
                <a:ea typeface="+mn-ea"/>
                <a:cs typeface="+mn-cs"/>
                <a:sym typeface="Helvetica"/>
              </a:defRPr>
            </a:pPr>
            <a:r>
              <a:t>Psychiatre-Psychanalyste, Ph.D Sciences Cognitives </a:t>
            </a:r>
          </a:p>
          <a:p>
            <a:pPr defTabSz="457200">
              <a:defRPr sz="1100">
                <a:latin typeface="+mn-lt"/>
                <a:ea typeface="+mn-ea"/>
                <a:cs typeface="+mn-cs"/>
                <a:sym typeface="Helvetica"/>
              </a:defRPr>
            </a:pPr>
            <a:endParaRPr/>
          </a:p>
          <a:p>
            <a:pPr defTabSz="457200">
              <a:defRPr sz="1100">
                <a:latin typeface="+mn-lt"/>
                <a:ea typeface="+mn-ea"/>
                <a:cs typeface="+mn-cs"/>
                <a:sym typeface="Helvetica"/>
              </a:defRPr>
            </a:pPr>
            <a:r>
              <a:t>Chercheur associé CESP, Inserm U 1018 1178, Univ. Paris Descartes, Paris, France,</a:t>
            </a:r>
            <a:endParaRPr sz="1200"/>
          </a:p>
          <a:p>
            <a:pPr defTabSz="457200">
              <a:defRPr sz="1100">
                <a:latin typeface="+mn-lt"/>
                <a:ea typeface="+mn-ea"/>
                <a:cs typeface="+mn-cs"/>
                <a:sym typeface="Helvetica"/>
              </a:defRPr>
            </a:pPr>
            <a:r>
              <a:t>Coordonnateur Réseau de recherches fondées sur les pratiques psychothérapiques </a:t>
            </a:r>
            <a:endParaRPr sz="1200"/>
          </a:p>
          <a:p>
            <a:pPr defTabSz="457200">
              <a:defRPr sz="1100">
                <a:latin typeface="+mn-lt"/>
                <a:ea typeface="+mn-ea"/>
                <a:cs typeface="+mn-cs"/>
                <a:sym typeface="Helvetica"/>
              </a:defRPr>
            </a:pPr>
            <a:r>
              <a:t>Resp. Pédagogique D.U. Psychothérapies: des théories aux pratiques, Univ. Paris Descartes</a:t>
            </a:r>
            <a:endParaRPr sz="1200"/>
          </a:p>
          <a:p>
            <a:pPr defTabSz="457200">
              <a:defRPr sz="1100">
                <a:latin typeface="+mn-lt"/>
                <a:ea typeface="+mn-ea"/>
                <a:cs typeface="+mn-cs"/>
                <a:sym typeface="Helvetica"/>
              </a:defRPr>
            </a:pPr>
            <a:r>
              <a:t>Ecole de psychosomatique/ Pdt Collège Recherche de la Fédération Française de Psychiatrie  </a:t>
            </a:r>
          </a:p>
        </p:txBody>
      </p:sp>
      <p:sp>
        <p:nvSpPr>
          <p:cNvPr id="39" name="Numéro de diapositive"/>
          <p:cNvSpPr txBox="1">
            <a:spLocks noGrp="1"/>
          </p:cNvSpPr>
          <p:nvPr>
            <p:ph type="sldNum" sz="quarter" idx="2"/>
          </p:nvPr>
        </p:nvSpPr>
        <p:spPr>
          <a:xfrm>
            <a:off x="7918544" y="4592954"/>
            <a:ext cx="498287" cy="523241"/>
          </a:xfrm>
          <a:prstGeom prst="rect">
            <a:avLst/>
          </a:prstGeom>
        </p:spPr>
        <p:txBody>
          <a:bodyPr/>
          <a:lstStyle>
            <a:lvl1pPr algn="ctr">
              <a:defRPr sz="2800">
                <a:solidFill>
                  <a:srgbClr val="47534C"/>
                </a:solidFill>
              </a:defRPr>
            </a:lvl1p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ous-tiitre">
    <p:spTree>
      <p:nvGrpSpPr>
        <p:cNvPr id="1" name=""/>
        <p:cNvGrpSpPr/>
        <p:nvPr/>
      </p:nvGrpSpPr>
      <p:grpSpPr>
        <a:xfrm>
          <a:off x="0" y="0"/>
          <a:ext cx="0" cy="0"/>
          <a:chOff x="0" y="0"/>
          <a:chExt cx="0" cy="0"/>
        </a:xfrm>
      </p:grpSpPr>
      <p:sp>
        <p:nvSpPr>
          <p:cNvPr id="46" name="Rectangle"/>
          <p:cNvSpPr/>
          <p:nvPr/>
        </p:nvSpPr>
        <p:spPr>
          <a:xfrm>
            <a:off x="-1" y="0"/>
            <a:ext cx="9144002" cy="6858000"/>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47" name="Rectangle aux angles arrondis"/>
          <p:cNvSpPr/>
          <p:nvPr/>
        </p:nvSpPr>
        <p:spPr>
          <a:xfrm>
            <a:off x="92075" y="101600"/>
            <a:ext cx="8959850" cy="6664325"/>
          </a:xfrm>
          <a:prstGeom prst="roundRect">
            <a:avLst>
              <a:gd name="adj" fmla="val 1736"/>
            </a:avLst>
          </a:prstGeom>
          <a:ln w="12700">
            <a:miter lim="400000"/>
          </a:ln>
        </p:spPr>
        <p:txBody>
          <a:bodyPr lIns="45719" rIns="45719" anchor="ctr"/>
          <a:lstStyle/>
          <a:p>
            <a:pPr algn="ctr">
              <a:defRPr sz="1800">
                <a:solidFill>
                  <a:srgbClr val="FFFFFF"/>
                </a:solidFill>
              </a:defRPr>
            </a:pPr>
            <a:endParaRPr/>
          </a:p>
        </p:txBody>
      </p:sp>
      <p:pic>
        <p:nvPicPr>
          <p:cNvPr id="48" name="image.png" descr="image.png"/>
          <p:cNvPicPr>
            <a:picLocks noChangeAspect="1"/>
          </p:cNvPicPr>
          <p:nvPr/>
        </p:nvPicPr>
        <p:blipFill>
          <a:blip r:embed="rId2"/>
          <a:stretch>
            <a:fillRect/>
          </a:stretch>
        </p:blipFill>
        <p:spPr>
          <a:xfrm>
            <a:off x="450850" y="2944812"/>
            <a:ext cx="8266113" cy="2468563"/>
          </a:xfrm>
          <a:prstGeom prst="rect">
            <a:avLst/>
          </a:prstGeom>
          <a:ln w="12700">
            <a:miter lim="400000"/>
          </a:ln>
        </p:spPr>
      </p:pic>
      <p:sp>
        <p:nvSpPr>
          <p:cNvPr id="49" name="Rectangle"/>
          <p:cNvSpPr/>
          <p:nvPr/>
        </p:nvSpPr>
        <p:spPr>
          <a:xfrm>
            <a:off x="568325" y="3048000"/>
            <a:ext cx="8032750" cy="2244725"/>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50" name="Rectangle"/>
          <p:cNvSpPr/>
          <p:nvPr/>
        </p:nvSpPr>
        <p:spPr>
          <a:xfrm>
            <a:off x="676275" y="4541837"/>
            <a:ext cx="7816850" cy="663576"/>
          </a:xfrm>
          <a:prstGeom prst="rect">
            <a:avLst/>
          </a:prstGeom>
          <a:solidFill>
            <a:schemeClr val="accent1"/>
          </a:solidFill>
          <a:ln w="12700">
            <a:miter lim="400000"/>
          </a:ln>
        </p:spPr>
        <p:txBody>
          <a:bodyPr lIns="45719" rIns="45719" anchor="ctr"/>
          <a:lstStyle/>
          <a:p>
            <a:pPr algn="ctr">
              <a:defRPr sz="1800">
                <a:solidFill>
                  <a:srgbClr val="FFFFFF"/>
                </a:solidFill>
              </a:defRPr>
            </a:pPr>
            <a:endParaRPr/>
          </a:p>
        </p:txBody>
      </p:sp>
      <p:sp>
        <p:nvSpPr>
          <p:cNvPr id="51" name="Rectangle"/>
          <p:cNvSpPr/>
          <p:nvPr/>
        </p:nvSpPr>
        <p:spPr>
          <a:xfrm>
            <a:off x="676275" y="3124200"/>
            <a:ext cx="7816850" cy="2078038"/>
          </a:xfrm>
          <a:prstGeom prst="rect">
            <a:avLst/>
          </a:prstGeom>
          <a:ln w="6350">
            <a:solidFill>
              <a:srgbClr val="6B7D72"/>
            </a:solidFill>
          </a:ln>
        </p:spPr>
        <p:txBody>
          <a:bodyPr lIns="45719" rIns="45719" anchor="ctr"/>
          <a:lstStyle/>
          <a:p>
            <a:pPr algn="ctr">
              <a:defRPr sz="1800">
                <a:solidFill>
                  <a:srgbClr val="FFFFFF"/>
                </a:solidFill>
              </a:defRPr>
            </a:pPr>
            <a:endParaRPr/>
          </a:p>
        </p:txBody>
      </p:sp>
      <p:sp>
        <p:nvSpPr>
          <p:cNvPr id="52"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ous titre N2">
    <p:bg>
      <p:bgPr>
        <a:solidFill>
          <a:srgbClr val="FFFFFF"/>
        </a:solidFill>
        <a:effectLst/>
      </p:bgPr>
    </p:bg>
    <p:spTree>
      <p:nvGrpSpPr>
        <p:cNvPr id="1" name=""/>
        <p:cNvGrpSpPr/>
        <p:nvPr/>
      </p:nvGrpSpPr>
      <p:grpSpPr>
        <a:xfrm>
          <a:off x="0" y="0"/>
          <a:ext cx="0" cy="0"/>
          <a:chOff x="0" y="0"/>
          <a:chExt cx="0" cy="0"/>
        </a:xfrm>
      </p:grpSpPr>
      <p:sp>
        <p:nvSpPr>
          <p:cNvPr id="59" name="Rectangle"/>
          <p:cNvSpPr/>
          <p:nvPr/>
        </p:nvSpPr>
        <p:spPr>
          <a:xfrm>
            <a:off x="14685" y="4071937"/>
            <a:ext cx="4713725" cy="991196"/>
          </a:xfrm>
          <a:prstGeom prst="rect">
            <a:avLst/>
          </a:prstGeom>
          <a:solidFill>
            <a:schemeClr val="accent1"/>
          </a:solidFill>
          <a:ln w="12700"/>
        </p:spPr>
        <p:txBody>
          <a:bodyPr lIns="26789" tIns="26789" rIns="26789" bIns="26789" anchor="ctr"/>
          <a:lstStyle/>
          <a:p>
            <a:pPr algn="ctr" defTabSz="910828">
              <a:buClr>
                <a:srgbClr val="000000"/>
              </a:buClr>
              <a:defRPr sz="1600">
                <a:uFill>
                  <a:solidFill>
                    <a:srgbClr val="000000"/>
                  </a:solidFill>
                </a:uFill>
                <a:latin typeface="Calibri"/>
                <a:ea typeface="Calibri"/>
                <a:cs typeface="Calibri"/>
                <a:sym typeface="Calibri"/>
              </a:defRPr>
            </a:pPr>
            <a:endParaRPr/>
          </a:p>
        </p:txBody>
      </p:sp>
      <p:sp>
        <p:nvSpPr>
          <p:cNvPr id="60" name="Rectangle"/>
          <p:cNvSpPr/>
          <p:nvPr/>
        </p:nvSpPr>
        <p:spPr>
          <a:xfrm>
            <a:off x="-617230" y="5063132"/>
            <a:ext cx="5322269" cy="30608"/>
          </a:xfrm>
          <a:prstGeom prst="rect">
            <a:avLst/>
          </a:prstGeom>
          <a:solidFill>
            <a:srgbClr val="164F86"/>
          </a:solidFill>
          <a:ln w="3175">
            <a:miter lim="400000"/>
          </a:ln>
          <a:effectLst>
            <a:outerShdw blurRad="25400" dist="12700" dir="5400000" rotWithShape="0">
              <a:srgbClr val="000000">
                <a:alpha val="50000"/>
              </a:srgbClr>
            </a:outerShdw>
          </a:effectLst>
        </p:spPr>
        <p:txBody>
          <a:bodyPr lIns="26789" tIns="26789" rIns="26789" bIns="26789" anchor="ctr"/>
          <a:lstStyle/>
          <a:p>
            <a:pPr algn="ctr" defTabSz="410765">
              <a:defRPr sz="1600">
                <a:solidFill>
                  <a:srgbClr val="FFFFFF"/>
                </a:solidFill>
                <a:latin typeface="Helvetica Light"/>
                <a:ea typeface="Helvetica Light"/>
                <a:cs typeface="Helvetica Light"/>
                <a:sym typeface="Helvetica Light"/>
              </a:defRPr>
            </a:pPr>
            <a:endParaRPr/>
          </a:p>
        </p:txBody>
      </p:sp>
      <p:sp>
        <p:nvSpPr>
          <p:cNvPr id="61" name="Texte du titre"/>
          <p:cNvSpPr txBox="1">
            <a:spLocks noGrp="1"/>
          </p:cNvSpPr>
          <p:nvPr>
            <p:ph type="title"/>
          </p:nvPr>
        </p:nvSpPr>
        <p:spPr>
          <a:xfrm>
            <a:off x="174128" y="4172727"/>
            <a:ext cx="4545038" cy="789616"/>
          </a:xfrm>
          <a:prstGeom prst="rect">
            <a:avLst/>
          </a:prstGeom>
          <a:solidFill>
            <a:schemeClr val="accent1"/>
          </a:solidFill>
          <a:ln w="3175">
            <a:round/>
          </a:ln>
        </p:spPr>
        <p:txBody>
          <a:bodyPr lIns="26789" tIns="26789" rIns="26789" bIns="26789"/>
          <a:lstStyle>
            <a:lvl1pPr algn="l" defTabSz="910828">
              <a:defRPr sz="2200">
                <a:solidFill>
                  <a:srgbClr val="FFFFFF"/>
                </a:solidFill>
                <a:uFill>
                  <a:solidFill>
                    <a:srgbClr val="FFFFFF"/>
                  </a:solidFill>
                </a:uFill>
              </a:defRPr>
            </a:lvl1pPr>
          </a:lstStyle>
          <a:p>
            <a:r>
              <a:t>Texte du titre</a:t>
            </a:r>
          </a:p>
        </p:txBody>
      </p:sp>
      <p:sp>
        <p:nvSpPr>
          <p:cNvPr id="62" name="Texte niveau 1…"/>
          <p:cNvSpPr txBox="1">
            <a:spLocks noGrp="1"/>
          </p:cNvSpPr>
          <p:nvPr>
            <p:ph type="body" sz="quarter" idx="1"/>
          </p:nvPr>
        </p:nvSpPr>
        <p:spPr>
          <a:xfrm>
            <a:off x="123393" y="2404975"/>
            <a:ext cx="6237563" cy="915413"/>
          </a:xfrm>
          <a:prstGeom prst="rect">
            <a:avLst/>
          </a:prstGeom>
          <a:solidFill>
            <a:srgbClr val="FFFFFF"/>
          </a:solidFill>
          <a:ln w="3175">
            <a:round/>
          </a:ln>
        </p:spPr>
        <p:txBody>
          <a:bodyPr lIns="26789" tIns="26789" rIns="26789" bIns="26789"/>
          <a:lstStyle>
            <a:lvl1pPr marL="2053828" indent="-1955601" defTabSz="910828">
              <a:spcBef>
                <a:spcPts val="200"/>
              </a:spcBef>
              <a:buClr>
                <a:srgbClr val="7A6D65"/>
              </a:buClr>
              <a:buSzTx/>
              <a:buFontTx/>
              <a:buNone/>
              <a:defRPr sz="1400">
                <a:solidFill>
                  <a:srgbClr val="000000"/>
                </a:solidFill>
                <a:uFill>
                  <a:solidFill>
                    <a:srgbClr val="000000"/>
                  </a:solidFill>
                </a:uFill>
                <a:latin typeface="+mn-lt"/>
                <a:ea typeface="+mn-ea"/>
                <a:cs typeface="+mn-cs"/>
                <a:sym typeface="Helvetica"/>
              </a:defRPr>
            </a:lvl1pPr>
            <a:lvl2pPr marL="0" indent="381000" defTabSz="910828">
              <a:spcBef>
                <a:spcPts val="0"/>
              </a:spcBef>
              <a:buClrTx/>
              <a:buSzTx/>
              <a:buFontTx/>
              <a:buNone/>
              <a:defRPr sz="1000" spc="75">
                <a:solidFill>
                  <a:srgbClr val="000000"/>
                </a:solidFill>
                <a:uFill>
                  <a:solidFill>
                    <a:srgbClr val="FFFFFF"/>
                  </a:solidFill>
                </a:uFill>
                <a:latin typeface="+mn-lt"/>
                <a:ea typeface="+mn-ea"/>
                <a:cs typeface="+mn-cs"/>
                <a:sym typeface="Helvetica"/>
              </a:defRPr>
            </a:lvl2pPr>
            <a:lvl3pPr marL="0" indent="635000" defTabSz="910828">
              <a:spcBef>
                <a:spcPts val="0"/>
              </a:spcBef>
              <a:buClr>
                <a:srgbClr val="000000"/>
              </a:buClr>
              <a:buSzTx/>
              <a:buFontTx/>
              <a:buNone/>
              <a:defRPr sz="1100" spc="82">
                <a:solidFill>
                  <a:srgbClr val="000000"/>
                </a:solidFill>
                <a:uFill>
                  <a:solidFill>
                    <a:srgbClr val="FFFFFF"/>
                  </a:solidFill>
                </a:uFill>
                <a:latin typeface="+mn-lt"/>
                <a:ea typeface="+mn-ea"/>
                <a:cs typeface="+mn-cs"/>
                <a:sym typeface="Helvetica"/>
              </a:defRPr>
            </a:lvl3pPr>
            <a:lvl4pPr marL="0" indent="838200" defTabSz="910828">
              <a:spcBef>
                <a:spcPts val="0"/>
              </a:spcBef>
              <a:buClr>
                <a:srgbClr val="000000"/>
              </a:buClr>
              <a:buSzTx/>
              <a:buFontTx/>
              <a:buNone/>
              <a:defRPr sz="1100" spc="82">
                <a:solidFill>
                  <a:srgbClr val="000000"/>
                </a:solidFill>
                <a:uFill>
                  <a:solidFill>
                    <a:srgbClr val="FFFFFF"/>
                  </a:solidFill>
                </a:uFill>
                <a:latin typeface="+mn-lt"/>
                <a:ea typeface="+mn-ea"/>
                <a:cs typeface="+mn-cs"/>
                <a:sym typeface="Helvetica"/>
              </a:defRPr>
            </a:lvl4pPr>
            <a:lvl5pPr marL="0" indent="1104900" defTabSz="910828">
              <a:spcBef>
                <a:spcPts val="0"/>
              </a:spcBef>
              <a:buClr>
                <a:srgbClr val="000000"/>
              </a:buClr>
              <a:buSzTx/>
              <a:buFontTx/>
              <a:buNone/>
              <a:defRPr sz="1100" spc="82">
                <a:solidFill>
                  <a:srgbClr val="000000"/>
                </a:solidFill>
                <a:uFill>
                  <a:solidFill>
                    <a:srgbClr val="FFFFFF"/>
                  </a:solidFill>
                </a:uFill>
                <a:latin typeface="+mn-lt"/>
                <a:ea typeface="+mn-ea"/>
                <a:cs typeface="+mn-cs"/>
                <a:sym typeface="Helvetica"/>
              </a:defRPr>
            </a:lvl5pPr>
          </a:lstStyle>
          <a:p>
            <a:r>
              <a:t>Texte niveau 1</a:t>
            </a:r>
          </a:p>
          <a:p>
            <a:pPr lvl="1"/>
            <a:r>
              <a:t>Texte niveau 2</a:t>
            </a:r>
          </a:p>
          <a:p>
            <a:pPr lvl="2"/>
            <a:r>
              <a:t>Texte niveau 3</a:t>
            </a:r>
          </a:p>
          <a:p>
            <a:pPr lvl="3"/>
            <a:r>
              <a:t>Texte niveau 4</a:t>
            </a:r>
          </a:p>
          <a:p>
            <a:pPr lvl="4"/>
            <a:r>
              <a:t>Texte niveau 5</a:t>
            </a:r>
          </a:p>
        </p:txBody>
      </p:sp>
      <p:sp>
        <p:nvSpPr>
          <p:cNvPr id="63" name="Rectangle"/>
          <p:cNvSpPr/>
          <p:nvPr/>
        </p:nvSpPr>
        <p:spPr>
          <a:xfrm rot="16200000" flipH="1">
            <a:off x="2131223" y="1475148"/>
            <a:ext cx="480648" cy="4706582"/>
          </a:xfrm>
          <a:prstGeom prst="rect">
            <a:avLst/>
          </a:prstGeom>
          <a:solidFill>
            <a:srgbClr val="B5AE53">
              <a:alpha val="70195"/>
            </a:srgbClr>
          </a:solidFill>
          <a:ln w="6350">
            <a:solidFill>
              <a:srgbClr val="6B7D72"/>
            </a:solidFill>
          </a:ln>
        </p:spPr>
        <p:txBody>
          <a:bodyPr lIns="45719" rIns="45719" anchor="ctr"/>
          <a:lstStyle/>
          <a:p>
            <a:pPr defTabSz="910589">
              <a:defRPr sz="2200">
                <a:latin typeface="+mn-lt"/>
                <a:ea typeface="+mn-ea"/>
                <a:cs typeface="+mn-cs"/>
                <a:sym typeface="Helvetica"/>
              </a:defRPr>
            </a:pPr>
            <a:endParaRPr/>
          </a:p>
        </p:txBody>
      </p:sp>
      <p:sp>
        <p:nvSpPr>
          <p:cNvPr id="64" name="Numéro de diapositive"/>
          <p:cNvSpPr txBox="1">
            <a:spLocks noGrp="1"/>
          </p:cNvSpPr>
          <p:nvPr>
            <p:ph type="sldNum" sz="quarter" idx="2"/>
          </p:nvPr>
        </p:nvSpPr>
        <p:spPr>
          <a:xfrm>
            <a:off x="8528032" y="6586522"/>
            <a:ext cx="193416" cy="176839"/>
          </a:xfrm>
          <a:prstGeom prst="rect">
            <a:avLst/>
          </a:prstGeom>
          <a:ln w="3175">
            <a:round/>
          </a:ln>
        </p:spPr>
        <p:txBody>
          <a:bodyPr lIns="26789" tIns="26789" rIns="26789" bIns="26789"/>
          <a:lstStyle>
            <a:lvl1pPr defTabSz="910828">
              <a:defRPr sz="900">
                <a:solidFill>
                  <a:srgbClr val="000000"/>
                </a:solidFill>
                <a:uFill>
                  <a:solidFill>
                    <a:srgbClr val="000000"/>
                  </a:solidFill>
                </a:uFill>
                <a:latin typeface="Arial"/>
                <a:ea typeface="Arial"/>
                <a:cs typeface="Arial"/>
                <a:sym typeface="Arial"/>
              </a:defRPr>
            </a:lvl1p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Default 1">
    <p:spTree>
      <p:nvGrpSpPr>
        <p:cNvPr id="1" name=""/>
        <p:cNvGrpSpPr/>
        <p:nvPr/>
      </p:nvGrpSpPr>
      <p:grpSpPr>
        <a:xfrm>
          <a:off x="0" y="0"/>
          <a:ext cx="0" cy="0"/>
          <a:chOff x="0" y="0"/>
          <a:chExt cx="0" cy="0"/>
        </a:xfrm>
      </p:grpSpPr>
      <p:sp>
        <p:nvSpPr>
          <p:cNvPr id="71" name="Rectangle"/>
          <p:cNvSpPr/>
          <p:nvPr/>
        </p:nvSpPr>
        <p:spPr>
          <a:xfrm>
            <a:off x="-1" y="0"/>
            <a:ext cx="9144002" cy="6858000"/>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72" name="Rectangle aux angles arrondis"/>
          <p:cNvSpPr/>
          <p:nvPr/>
        </p:nvSpPr>
        <p:spPr>
          <a:xfrm>
            <a:off x="92075" y="101600"/>
            <a:ext cx="8959850" cy="6664325"/>
          </a:xfrm>
          <a:prstGeom prst="roundRect">
            <a:avLst>
              <a:gd name="adj" fmla="val 1736"/>
            </a:avLst>
          </a:prstGeom>
          <a:ln w="12700">
            <a:miter lim="400000"/>
          </a:ln>
        </p:spPr>
        <p:txBody>
          <a:bodyPr lIns="45719" rIns="45719" anchor="ctr"/>
          <a:lstStyle/>
          <a:p>
            <a:pPr algn="ctr">
              <a:defRPr sz="1800">
                <a:solidFill>
                  <a:srgbClr val="FFFFFF"/>
                </a:solidFill>
              </a:defRPr>
            </a:pPr>
            <a:endParaRPr/>
          </a:p>
        </p:txBody>
      </p:sp>
      <p:pic>
        <p:nvPicPr>
          <p:cNvPr id="73" name="image.png" descr="image.png"/>
          <p:cNvPicPr>
            <a:picLocks noChangeAspect="1"/>
          </p:cNvPicPr>
          <p:nvPr/>
        </p:nvPicPr>
        <p:blipFill>
          <a:blip r:embed="rId2"/>
          <a:stretch>
            <a:fillRect/>
          </a:stretch>
        </p:blipFill>
        <p:spPr>
          <a:xfrm>
            <a:off x="682625" y="4949825"/>
            <a:ext cx="7778750" cy="1377950"/>
          </a:xfrm>
          <a:prstGeom prst="rect">
            <a:avLst/>
          </a:prstGeom>
          <a:ln w="12700">
            <a:miter lim="400000"/>
          </a:ln>
        </p:spPr>
      </p:pic>
      <p:sp>
        <p:nvSpPr>
          <p:cNvPr id="74" name="Rectangle"/>
          <p:cNvSpPr/>
          <p:nvPr/>
        </p:nvSpPr>
        <p:spPr>
          <a:xfrm>
            <a:off x="762000" y="5029200"/>
            <a:ext cx="7600950" cy="1203325"/>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75" name="Rectangle"/>
          <p:cNvSpPr/>
          <p:nvPr/>
        </p:nvSpPr>
        <p:spPr>
          <a:xfrm>
            <a:off x="908050" y="5803900"/>
            <a:ext cx="7327900" cy="452438"/>
          </a:xfrm>
          <a:prstGeom prst="rect">
            <a:avLst/>
          </a:prstGeom>
          <a:solidFill>
            <a:schemeClr val="accent1"/>
          </a:solidFill>
          <a:ln w="12700">
            <a:miter lim="400000"/>
          </a:ln>
        </p:spPr>
        <p:txBody>
          <a:bodyPr lIns="45719" rIns="45719" anchor="ctr"/>
          <a:lstStyle/>
          <a:p>
            <a:pPr algn="ctr">
              <a:defRPr sz="1800">
                <a:solidFill>
                  <a:srgbClr val="FFFFFF"/>
                </a:solidFill>
              </a:defRPr>
            </a:pPr>
            <a:endParaRPr/>
          </a:p>
        </p:txBody>
      </p:sp>
      <p:sp>
        <p:nvSpPr>
          <p:cNvPr id="76" name="Texte niveau 1…"/>
          <p:cNvSpPr txBox="1">
            <a:spLocks noGrp="1"/>
          </p:cNvSpPr>
          <p:nvPr>
            <p:ph type="body" idx="1"/>
          </p:nvPr>
        </p:nvSpPr>
        <p:spPr>
          <a:xfrm>
            <a:off x="457200" y="1765300"/>
            <a:ext cx="8261350" cy="3907681"/>
          </a:xfrm>
          <a:prstGeom prst="rect">
            <a:avLst/>
          </a:prstGeom>
        </p:spPr>
        <p:txBody>
          <a:bodyPr>
            <a:normAutofit/>
          </a:bodyPr>
          <a:lstStyle/>
          <a:p>
            <a:r>
              <a:t>Texte niveau 1</a:t>
            </a:r>
          </a:p>
          <a:p>
            <a:pPr lvl="1"/>
            <a:r>
              <a:t>Texte niveau 2</a:t>
            </a:r>
          </a:p>
          <a:p>
            <a:pPr lvl="2"/>
            <a:r>
              <a:t>Texte niveau 3</a:t>
            </a:r>
          </a:p>
          <a:p>
            <a:pPr lvl="3"/>
            <a:r>
              <a:t>Texte niveau 4</a:t>
            </a:r>
          </a:p>
          <a:p>
            <a:pPr lvl="4"/>
            <a:r>
              <a:t>Texte niveau 5</a:t>
            </a:r>
          </a:p>
        </p:txBody>
      </p:sp>
      <p:sp>
        <p:nvSpPr>
          <p:cNvPr id="77" name="Texte du titre"/>
          <p:cNvSpPr txBox="1">
            <a:spLocks noGrp="1"/>
          </p:cNvSpPr>
          <p:nvPr>
            <p:ph type="title"/>
          </p:nvPr>
        </p:nvSpPr>
        <p:spPr>
          <a:xfrm>
            <a:off x="425450" y="407987"/>
            <a:ext cx="8261350" cy="1039813"/>
          </a:xfrm>
          <a:prstGeom prst="rect">
            <a:avLst/>
          </a:prstGeom>
        </p:spPr>
        <p:txBody>
          <a:bodyPr>
            <a:normAutofit/>
          </a:bodyPr>
          <a:lstStyle/>
          <a:p>
            <a:r>
              <a:t>Texte du titre</a:t>
            </a:r>
          </a:p>
        </p:txBody>
      </p:sp>
      <p:sp>
        <p:nvSpPr>
          <p:cNvPr id="78"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Default 2">
    <p:spTree>
      <p:nvGrpSpPr>
        <p:cNvPr id="1" name=""/>
        <p:cNvGrpSpPr/>
        <p:nvPr/>
      </p:nvGrpSpPr>
      <p:grpSpPr>
        <a:xfrm>
          <a:off x="0" y="0"/>
          <a:ext cx="0" cy="0"/>
          <a:chOff x="0" y="0"/>
          <a:chExt cx="0" cy="0"/>
        </a:xfrm>
      </p:grpSpPr>
      <p:sp>
        <p:nvSpPr>
          <p:cNvPr id="85" name="Rectangle"/>
          <p:cNvSpPr/>
          <p:nvPr/>
        </p:nvSpPr>
        <p:spPr>
          <a:xfrm>
            <a:off x="-1" y="0"/>
            <a:ext cx="9144002" cy="6858000"/>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86" name="Rectangle aux angles arrondis"/>
          <p:cNvSpPr/>
          <p:nvPr/>
        </p:nvSpPr>
        <p:spPr>
          <a:xfrm>
            <a:off x="92075" y="101600"/>
            <a:ext cx="8959850" cy="6664325"/>
          </a:xfrm>
          <a:prstGeom prst="roundRect">
            <a:avLst>
              <a:gd name="adj" fmla="val 1736"/>
            </a:avLst>
          </a:prstGeom>
          <a:ln w="12700">
            <a:miter lim="400000"/>
          </a:ln>
        </p:spPr>
        <p:txBody>
          <a:bodyPr lIns="45719" rIns="45719" anchor="ctr"/>
          <a:lstStyle/>
          <a:p>
            <a:pPr algn="ctr">
              <a:defRPr sz="1800">
                <a:solidFill>
                  <a:srgbClr val="FFFFFF"/>
                </a:solidFill>
              </a:defRPr>
            </a:pPr>
            <a:endParaRPr/>
          </a:p>
        </p:txBody>
      </p:sp>
      <p:pic>
        <p:nvPicPr>
          <p:cNvPr id="87" name="image.png" descr="image.png"/>
          <p:cNvPicPr>
            <a:picLocks noChangeAspect="1"/>
          </p:cNvPicPr>
          <p:nvPr/>
        </p:nvPicPr>
        <p:blipFill>
          <a:blip r:embed="rId2"/>
          <a:stretch>
            <a:fillRect/>
          </a:stretch>
        </p:blipFill>
        <p:spPr>
          <a:xfrm>
            <a:off x="554037" y="1504950"/>
            <a:ext cx="2725738" cy="3524250"/>
          </a:xfrm>
          <a:prstGeom prst="rect">
            <a:avLst/>
          </a:prstGeom>
          <a:ln w="12700">
            <a:miter lim="400000"/>
          </a:ln>
        </p:spPr>
      </p:pic>
      <p:sp>
        <p:nvSpPr>
          <p:cNvPr id="88" name="Texte niveau 1…"/>
          <p:cNvSpPr txBox="1">
            <a:spLocks noGrp="1"/>
          </p:cNvSpPr>
          <p:nvPr>
            <p:ph type="body" idx="1"/>
          </p:nvPr>
        </p:nvSpPr>
        <p:spPr>
          <a:xfrm>
            <a:off x="457200" y="1625600"/>
            <a:ext cx="8229600" cy="4373563"/>
          </a:xfrm>
          <a:prstGeom prst="rect">
            <a:avLst/>
          </a:prstGeom>
        </p:spPr>
        <p:txBody>
          <a:bodyPr>
            <a:normAutofit/>
          </a:bodyPr>
          <a:lstStyle/>
          <a:p>
            <a:r>
              <a:t>Texte niveau 1</a:t>
            </a:r>
          </a:p>
          <a:p>
            <a:pPr lvl="1"/>
            <a:r>
              <a:t>Texte niveau 2</a:t>
            </a:r>
          </a:p>
          <a:p>
            <a:pPr lvl="2"/>
            <a:r>
              <a:t>Texte niveau 3</a:t>
            </a:r>
          </a:p>
          <a:p>
            <a:pPr lvl="3"/>
            <a:r>
              <a:t>Texte niveau 4</a:t>
            </a:r>
          </a:p>
          <a:p>
            <a:pPr lvl="4"/>
            <a:r>
              <a:t>Texte niveau 5</a:t>
            </a:r>
          </a:p>
        </p:txBody>
      </p:sp>
      <p:sp>
        <p:nvSpPr>
          <p:cNvPr id="89" name="Texte du titre"/>
          <p:cNvSpPr txBox="1">
            <a:spLocks noGrp="1"/>
          </p:cNvSpPr>
          <p:nvPr>
            <p:ph type="title"/>
          </p:nvPr>
        </p:nvSpPr>
        <p:spPr>
          <a:xfrm>
            <a:off x="425450" y="407987"/>
            <a:ext cx="8261350" cy="1039813"/>
          </a:xfrm>
          <a:prstGeom prst="rect">
            <a:avLst/>
          </a:prstGeom>
        </p:spPr>
        <p:txBody>
          <a:bodyPr>
            <a:normAutofit/>
          </a:bodyPr>
          <a:lstStyle/>
          <a:p>
            <a:r>
              <a:t>Texte du titre</a:t>
            </a:r>
          </a:p>
        </p:txBody>
      </p:sp>
      <p:sp>
        <p:nvSpPr>
          <p:cNvPr id="9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97" name="Rectangle"/>
          <p:cNvSpPr/>
          <p:nvPr/>
        </p:nvSpPr>
        <p:spPr>
          <a:xfrm>
            <a:off x="-1" y="0"/>
            <a:ext cx="9144002" cy="6858000"/>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98" name="Rectangle aux angles arrondis"/>
          <p:cNvSpPr/>
          <p:nvPr/>
        </p:nvSpPr>
        <p:spPr>
          <a:xfrm>
            <a:off x="92075" y="101600"/>
            <a:ext cx="8959850" cy="6664325"/>
          </a:xfrm>
          <a:prstGeom prst="roundRect">
            <a:avLst>
              <a:gd name="adj" fmla="val 1736"/>
            </a:avLst>
          </a:prstGeom>
          <a:ln w="12700">
            <a:miter lim="400000"/>
          </a:ln>
        </p:spPr>
        <p:txBody>
          <a:bodyPr lIns="45719" rIns="45719" anchor="ctr"/>
          <a:lstStyle/>
          <a:p>
            <a:pPr algn="ctr">
              <a:defRPr sz="1800">
                <a:solidFill>
                  <a:srgbClr val="FFFFFF"/>
                </a:solidFill>
              </a:defRPr>
            </a:pPr>
            <a:endParaRPr/>
          </a:p>
        </p:txBody>
      </p:sp>
      <p:sp>
        <p:nvSpPr>
          <p:cNvPr id="99"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106" name="Rectangle"/>
          <p:cNvSpPr/>
          <p:nvPr/>
        </p:nvSpPr>
        <p:spPr>
          <a:xfrm>
            <a:off x="6861175" y="228600"/>
            <a:ext cx="1860550" cy="6122988"/>
          </a:xfrm>
          <a:prstGeom prst="rect">
            <a:avLst/>
          </a:prstGeom>
          <a:solidFill>
            <a:srgbClr val="FFFFFF">
              <a:alpha val="85096"/>
            </a:srgbClr>
          </a:solidFill>
          <a:ln w="12700">
            <a:miter lim="400000"/>
          </a:ln>
        </p:spPr>
        <p:txBody>
          <a:bodyPr lIns="45719" rIns="45719" anchor="ctr"/>
          <a:lstStyle/>
          <a:p>
            <a:pPr algn="ctr">
              <a:defRPr sz="1800">
                <a:solidFill>
                  <a:srgbClr val="FFFFFF"/>
                </a:solidFill>
              </a:defRPr>
            </a:pPr>
            <a:endParaRPr/>
          </a:p>
        </p:txBody>
      </p:sp>
      <p:sp>
        <p:nvSpPr>
          <p:cNvPr id="107" name="Rectangle"/>
          <p:cNvSpPr/>
          <p:nvPr/>
        </p:nvSpPr>
        <p:spPr>
          <a:xfrm>
            <a:off x="6954837" y="350837"/>
            <a:ext cx="1673226" cy="5876926"/>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108" name="Texte niveau 1…"/>
          <p:cNvSpPr txBox="1">
            <a:spLocks noGrp="1"/>
          </p:cNvSpPr>
          <p:nvPr>
            <p:ph type="body" idx="1"/>
          </p:nvPr>
        </p:nvSpPr>
        <p:spPr>
          <a:xfrm>
            <a:off x="457200" y="1752600"/>
            <a:ext cx="8229600" cy="4373563"/>
          </a:xfrm>
          <a:prstGeom prst="rect">
            <a:avLst/>
          </a:prstGeom>
        </p:spPr>
        <p:txBody>
          <a:bodyPr>
            <a:normAutofit/>
          </a:bodyPr>
          <a:lstStyle/>
          <a:p>
            <a:r>
              <a:t>Texte niveau 1</a:t>
            </a:r>
          </a:p>
          <a:p>
            <a:pPr lvl="1"/>
            <a:r>
              <a:t>Texte niveau 2</a:t>
            </a:r>
          </a:p>
          <a:p>
            <a:pPr lvl="2"/>
            <a:r>
              <a:t>Texte niveau 3</a:t>
            </a:r>
          </a:p>
          <a:p>
            <a:pPr lvl="3"/>
            <a:r>
              <a:t>Texte niveau 4</a:t>
            </a:r>
          </a:p>
          <a:p>
            <a:pPr lvl="4"/>
            <a:r>
              <a:t>Texte niveau 5</a:t>
            </a:r>
          </a:p>
        </p:txBody>
      </p:sp>
      <p:sp>
        <p:nvSpPr>
          <p:cNvPr id="109" name="Texte du titre"/>
          <p:cNvSpPr txBox="1">
            <a:spLocks noGrp="1"/>
          </p:cNvSpPr>
          <p:nvPr>
            <p:ph type="title"/>
          </p:nvPr>
        </p:nvSpPr>
        <p:spPr>
          <a:xfrm>
            <a:off x="425450" y="407987"/>
            <a:ext cx="8261350" cy="1039813"/>
          </a:xfrm>
          <a:prstGeom prst="rect">
            <a:avLst/>
          </a:prstGeom>
        </p:spPr>
        <p:txBody>
          <a:bodyPr>
            <a:normAutofit/>
          </a:bodyPr>
          <a:lstStyle/>
          <a:p>
            <a:r>
              <a:t>Texte du titre</a:t>
            </a:r>
          </a:p>
        </p:txBody>
      </p:sp>
      <p:sp>
        <p:nvSpPr>
          <p:cNvPr id="11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117" name="Rectangle"/>
          <p:cNvSpPr/>
          <p:nvPr/>
        </p:nvSpPr>
        <p:spPr>
          <a:xfrm>
            <a:off x="-1" y="0"/>
            <a:ext cx="9144002" cy="6858000"/>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118" name="Rectangle aux angles arrondis"/>
          <p:cNvSpPr/>
          <p:nvPr/>
        </p:nvSpPr>
        <p:spPr>
          <a:xfrm>
            <a:off x="92075" y="101600"/>
            <a:ext cx="8959850" cy="6664325"/>
          </a:xfrm>
          <a:prstGeom prst="roundRect">
            <a:avLst>
              <a:gd name="adj" fmla="val 1736"/>
            </a:avLst>
          </a:prstGeom>
          <a:ln w="12700">
            <a:miter lim="400000"/>
          </a:ln>
        </p:spPr>
        <p:txBody>
          <a:bodyPr lIns="45719" rIns="45719" anchor="ctr"/>
          <a:lstStyle/>
          <a:p>
            <a:pPr algn="ctr">
              <a:defRPr sz="1800">
                <a:solidFill>
                  <a:srgbClr val="FFFFFF"/>
                </a:solidFill>
              </a:defRPr>
            </a:pPr>
            <a:endParaRPr/>
          </a:p>
        </p:txBody>
      </p:sp>
      <p:pic>
        <p:nvPicPr>
          <p:cNvPr id="119" name="image.png" descr="image.png"/>
          <p:cNvPicPr>
            <a:picLocks noChangeAspect="1"/>
          </p:cNvPicPr>
          <p:nvPr/>
        </p:nvPicPr>
        <p:blipFill>
          <a:blip r:embed="rId2"/>
          <a:stretch>
            <a:fillRect/>
          </a:stretch>
        </p:blipFill>
        <p:spPr>
          <a:xfrm>
            <a:off x="274637" y="274637"/>
            <a:ext cx="8594726" cy="1335088"/>
          </a:xfrm>
          <a:prstGeom prst="rect">
            <a:avLst/>
          </a:prstGeom>
          <a:ln w="12700">
            <a:miter lim="400000"/>
          </a:ln>
        </p:spPr>
      </p:pic>
      <p:sp>
        <p:nvSpPr>
          <p:cNvPr id="120" name="Rectangle"/>
          <p:cNvSpPr/>
          <p:nvPr/>
        </p:nvSpPr>
        <p:spPr>
          <a:xfrm>
            <a:off x="373062" y="373062"/>
            <a:ext cx="8380413" cy="1117601"/>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121" name="Rectangle"/>
          <p:cNvSpPr/>
          <p:nvPr/>
        </p:nvSpPr>
        <p:spPr>
          <a:xfrm>
            <a:off x="0" y="384175"/>
            <a:ext cx="9153525" cy="606425"/>
          </a:xfrm>
          <a:prstGeom prst="rect">
            <a:avLst/>
          </a:prstGeom>
          <a:solidFill>
            <a:srgbClr val="DDE0DE"/>
          </a:solidFill>
          <a:ln w="12700">
            <a:miter lim="400000"/>
          </a:ln>
        </p:spPr>
        <p:txBody>
          <a:bodyPr lIns="45719" rIns="45719" anchor="ctr"/>
          <a:lstStyle/>
          <a:p>
            <a:pPr defTabSz="909637">
              <a:defRPr sz="1800">
                <a:latin typeface="Calibri"/>
                <a:ea typeface="Calibri"/>
                <a:cs typeface="Calibri"/>
                <a:sym typeface="Calibri"/>
              </a:defRPr>
            </a:pPr>
            <a:endParaRPr/>
          </a:p>
        </p:txBody>
      </p:sp>
      <p:sp>
        <p:nvSpPr>
          <p:cNvPr id="122" name="Rectangle"/>
          <p:cNvSpPr/>
          <p:nvPr/>
        </p:nvSpPr>
        <p:spPr>
          <a:xfrm>
            <a:off x="0" y="984250"/>
            <a:ext cx="9153525" cy="28575"/>
          </a:xfrm>
          <a:prstGeom prst="rect">
            <a:avLst/>
          </a:prstGeom>
          <a:solidFill>
            <a:srgbClr val="E8B54D"/>
          </a:solidFill>
          <a:ln w="12700">
            <a:miter lim="400000"/>
          </a:ln>
        </p:spPr>
        <p:txBody>
          <a:bodyPr lIns="45719" rIns="45719" anchor="ctr"/>
          <a:lstStyle/>
          <a:p>
            <a:pPr defTabSz="909637">
              <a:defRPr sz="1800">
                <a:latin typeface="Calibri"/>
                <a:ea typeface="Calibri"/>
                <a:cs typeface="Calibri"/>
                <a:sym typeface="Calibri"/>
              </a:defRPr>
            </a:pPr>
            <a:endParaRPr/>
          </a:p>
        </p:txBody>
      </p:sp>
      <p:sp>
        <p:nvSpPr>
          <p:cNvPr id="123" name="Numéro de diapositive"/>
          <p:cNvSpPr txBox="1">
            <a:spLocks noGrp="1"/>
          </p:cNvSpPr>
          <p:nvPr>
            <p:ph type="sldNum" sz="quarter" idx="2"/>
          </p:nvPr>
        </p:nvSpPr>
        <p:spPr>
          <a:xfrm>
            <a:off x="8748962" y="6106245"/>
            <a:ext cx="195014" cy="190648"/>
          </a:xfrm>
          <a:prstGeom prst="rect">
            <a:avLst/>
          </a:prstGeom>
        </p:spPr>
        <p:txBody>
          <a:bodyPr lIns="26787" tIns="26787" rIns="26787" bIns="26787"/>
          <a:lstStyle>
            <a:lvl1pPr defTabSz="909637">
              <a:defRPr sz="1000">
                <a:latin typeface="Calibri"/>
                <a:ea typeface="Calibri"/>
                <a:cs typeface="Calibri"/>
                <a:sym typeface="Calibri"/>
              </a:defRPr>
            </a:lvl1p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Default 0">
    <p:spTree>
      <p:nvGrpSpPr>
        <p:cNvPr id="1" name=""/>
        <p:cNvGrpSpPr/>
        <p:nvPr/>
      </p:nvGrpSpPr>
      <p:grpSpPr>
        <a:xfrm>
          <a:off x="0" y="0"/>
          <a:ext cx="0" cy="0"/>
          <a:chOff x="0" y="0"/>
          <a:chExt cx="0" cy="0"/>
        </a:xfrm>
      </p:grpSpPr>
      <p:sp>
        <p:nvSpPr>
          <p:cNvPr id="130" name="Numéro de diapositive"/>
          <p:cNvSpPr txBox="1">
            <a:spLocks noGrp="1"/>
          </p:cNvSpPr>
          <p:nvPr>
            <p:ph type="sldNum" sz="quarter" idx="2"/>
          </p:nvPr>
        </p:nvSpPr>
        <p:spPr>
          <a:xfrm>
            <a:off x="8748962" y="6106245"/>
            <a:ext cx="195014" cy="190648"/>
          </a:xfrm>
          <a:prstGeom prst="rect">
            <a:avLst/>
          </a:prstGeom>
        </p:spPr>
        <p:txBody>
          <a:bodyPr lIns="26787" tIns="26787" rIns="26787" bIns="26787"/>
          <a:lstStyle>
            <a:lvl1pPr defTabSz="909637">
              <a:defRPr sz="1000">
                <a:latin typeface="Calibri"/>
                <a:ea typeface="Calibri"/>
                <a:cs typeface="Calibri"/>
                <a:sym typeface="Calibri"/>
              </a:defRPr>
            </a:lvl1p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Vierge">
    <p:bg>
      <p:bgPr>
        <a:solidFill>
          <a:srgbClr val="FFFFFF"/>
        </a:solidFill>
        <a:effectLst/>
      </p:bgPr>
    </p:bg>
    <p:spTree>
      <p:nvGrpSpPr>
        <p:cNvPr id="1" name=""/>
        <p:cNvGrpSpPr/>
        <p:nvPr/>
      </p:nvGrpSpPr>
      <p:grpSpPr>
        <a:xfrm>
          <a:off x="0" y="0"/>
          <a:ext cx="0" cy="0"/>
          <a:chOff x="0" y="0"/>
          <a:chExt cx="0" cy="0"/>
        </a:xfrm>
      </p:grpSpPr>
      <p:sp>
        <p:nvSpPr>
          <p:cNvPr id="137" name="Numéro de diapositive"/>
          <p:cNvSpPr txBox="1">
            <a:spLocks noGrp="1"/>
          </p:cNvSpPr>
          <p:nvPr>
            <p:ph type="sldNum" sz="quarter" idx="2"/>
          </p:nvPr>
        </p:nvSpPr>
        <p:spPr>
          <a:xfrm>
            <a:off x="8235422" y="84832"/>
            <a:ext cx="183023" cy="173038"/>
          </a:xfrm>
          <a:prstGeom prst="rect">
            <a:avLst/>
          </a:prstGeom>
        </p:spPr>
        <p:txBody>
          <a:bodyPr lIns="35718" tIns="35718" rIns="35718" bIns="35718" anchor="t"/>
          <a:lstStyle>
            <a:lvl1pPr algn="ctr" defTabSz="410765">
              <a:defRPr sz="700" b="1">
                <a:solidFill>
                  <a:srgbClr val="000000"/>
                </a:solidFill>
                <a:latin typeface="+mn-lt"/>
                <a:ea typeface="+mn-ea"/>
                <a:cs typeface="+mn-cs"/>
                <a:sym typeface="Helvetica"/>
              </a:defRPr>
            </a:lvl1p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Rectangle"/>
          <p:cNvSpPr/>
          <p:nvPr/>
        </p:nvSpPr>
        <p:spPr>
          <a:xfrm>
            <a:off x="-1" y="0"/>
            <a:ext cx="9144002" cy="6858000"/>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3" name="Rectangle aux angles arrondis"/>
          <p:cNvSpPr/>
          <p:nvPr/>
        </p:nvSpPr>
        <p:spPr>
          <a:xfrm>
            <a:off x="92075" y="101600"/>
            <a:ext cx="8959850" cy="6664325"/>
          </a:xfrm>
          <a:prstGeom prst="roundRect">
            <a:avLst>
              <a:gd name="adj" fmla="val 1736"/>
            </a:avLst>
          </a:prstGeom>
          <a:ln w="12700">
            <a:miter lim="400000"/>
          </a:ln>
        </p:spPr>
        <p:txBody>
          <a:bodyPr lIns="45719" rIns="45719" anchor="ctr"/>
          <a:lstStyle/>
          <a:p>
            <a:pPr algn="ctr">
              <a:defRPr sz="1800">
                <a:solidFill>
                  <a:srgbClr val="FFFFFF"/>
                </a:solidFill>
              </a:defRPr>
            </a:pPr>
            <a:endParaRPr/>
          </a:p>
        </p:txBody>
      </p:sp>
      <p:pic>
        <p:nvPicPr>
          <p:cNvPr id="4" name="image.png" descr="image.png"/>
          <p:cNvPicPr>
            <a:picLocks noChangeAspect="1"/>
          </p:cNvPicPr>
          <p:nvPr/>
        </p:nvPicPr>
        <p:blipFill>
          <a:blip r:embed="rId15"/>
          <a:stretch>
            <a:fillRect/>
          </a:stretch>
        </p:blipFill>
        <p:spPr>
          <a:xfrm>
            <a:off x="274637" y="274637"/>
            <a:ext cx="8594726" cy="1335088"/>
          </a:xfrm>
          <a:prstGeom prst="rect">
            <a:avLst/>
          </a:prstGeom>
          <a:ln w="12700">
            <a:miter lim="400000"/>
          </a:ln>
        </p:spPr>
      </p:pic>
      <p:sp>
        <p:nvSpPr>
          <p:cNvPr id="5" name="Rectangle"/>
          <p:cNvSpPr/>
          <p:nvPr/>
        </p:nvSpPr>
        <p:spPr>
          <a:xfrm>
            <a:off x="373062" y="373062"/>
            <a:ext cx="8380413" cy="1117601"/>
          </a:xfrm>
          <a:prstGeom prst="rect">
            <a:avLst/>
          </a:prstGeom>
          <a:solidFill>
            <a:srgbClr val="FFFFFF"/>
          </a:solidFill>
          <a:ln w="12700">
            <a:miter lim="400000"/>
          </a:ln>
        </p:spPr>
        <p:txBody>
          <a:bodyPr lIns="45719" rIns="45719" anchor="ctr"/>
          <a:lstStyle/>
          <a:p>
            <a:pPr algn="ctr">
              <a:defRPr sz="1800">
                <a:solidFill>
                  <a:srgbClr val="FFFFFF"/>
                </a:solidFill>
              </a:defRPr>
            </a:pPr>
            <a:endParaRPr/>
          </a:p>
        </p:txBody>
      </p:sp>
      <p:sp>
        <p:nvSpPr>
          <p:cNvPr id="6" name="Texte du titre"/>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Texte du titre</a:t>
            </a:r>
          </a:p>
        </p:txBody>
      </p:sp>
      <p:sp>
        <p:nvSpPr>
          <p:cNvPr id="7" name="Texte niveau 1…"/>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Texte niveau 1</a:t>
            </a:r>
          </a:p>
          <a:p>
            <a:pPr lvl="1"/>
            <a:r>
              <a:t>Texte niveau 2</a:t>
            </a:r>
          </a:p>
          <a:p>
            <a:pPr lvl="2"/>
            <a:r>
              <a:t>Texte niveau 3</a:t>
            </a:r>
          </a:p>
          <a:p>
            <a:pPr lvl="3"/>
            <a:r>
              <a:t>Texte niveau 4</a:t>
            </a:r>
          </a:p>
          <a:p>
            <a:pPr lvl="4"/>
            <a:r>
              <a:t>Texte niveau 5</a:t>
            </a:r>
          </a:p>
        </p:txBody>
      </p:sp>
      <p:sp>
        <p:nvSpPr>
          <p:cNvPr id="8" name="Numéro de diapositive"/>
          <p:cNvSpPr txBox="1">
            <a:spLocks noGrp="1"/>
          </p:cNvSpPr>
          <p:nvPr>
            <p:ph type="sldNum" sz="quarter" idx="2"/>
          </p:nvPr>
        </p:nvSpPr>
        <p:spPr>
          <a:xfrm>
            <a:off x="8413740" y="6397942"/>
            <a:ext cx="273060" cy="281941"/>
          </a:xfrm>
          <a:prstGeom prst="rect">
            <a:avLst/>
          </a:prstGeom>
          <a:ln w="12700">
            <a:miter lim="400000"/>
          </a:ln>
        </p:spPr>
        <p:txBody>
          <a:bodyPr wrap="none" lIns="45719" rIns="45719" anchor="ctr">
            <a:spAutoFit/>
          </a:bodyPr>
          <a:lstStyle>
            <a:lvl1pPr algn="r">
              <a:defRPr sz="1200">
                <a:solidFill>
                  <a:srgbClr val="564B3C"/>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1pPr>
      <a:lvl2pPr marL="0" marR="0" indent="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2pPr>
      <a:lvl3pPr marL="0" marR="0" indent="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3pPr>
      <a:lvl4pPr marL="0" marR="0" indent="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4pPr>
      <a:lvl5pPr marL="0" marR="0" indent="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5pPr>
      <a:lvl6pPr marL="0" marR="0" indent="45720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6pPr>
      <a:lvl7pPr marL="0" marR="0" indent="91440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7pPr>
      <a:lvl8pPr marL="0" marR="0" indent="137160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8pPr>
      <a:lvl9pPr marL="0" marR="0" indent="1828800" algn="ctr" defTabSz="914400" rtl="0" latinLnBrk="0">
        <a:lnSpc>
          <a:spcPct val="100000"/>
        </a:lnSpc>
        <a:spcBef>
          <a:spcPts val="0"/>
        </a:spcBef>
        <a:spcAft>
          <a:spcPts val="0"/>
        </a:spcAft>
        <a:buClrTx/>
        <a:buSzTx/>
        <a:buFontTx/>
        <a:buNone/>
        <a:tabLst/>
        <a:defRPr sz="2700" b="0" i="0" u="none" strike="noStrike" cap="none" spc="0" baseline="0">
          <a:solidFill>
            <a:srgbClr val="6B7D72"/>
          </a:solidFill>
          <a:uFillTx/>
          <a:latin typeface="+mn-lt"/>
          <a:ea typeface="+mn-ea"/>
          <a:cs typeface="+mn-cs"/>
          <a:sym typeface="Helvetica"/>
        </a:defRPr>
      </a:lvl9pPr>
    </p:titleStyle>
    <p:bodyStyle>
      <a:lvl1pPr marL="342900" marR="0" indent="-2286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1pPr>
      <a:lvl2pPr marL="685482" marR="0" indent="-274319"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2pPr>
      <a:lvl3pPr marL="990600" marR="0" indent="-3048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3pPr>
      <a:lvl4pPr marL="1393825" marR="0" indent="-3429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4pPr>
      <a:lvl5pPr marL="1630362" marR="0" indent="-3048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5pPr>
      <a:lvl6pPr marL="2087562" marR="0" indent="-3048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6pPr>
      <a:lvl7pPr marL="2544762" marR="0" indent="-3048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7pPr>
      <a:lvl8pPr marL="3001962" marR="0" indent="-3048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8pPr>
      <a:lvl9pPr marL="3459162" marR="0" indent="-304800"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solidFill>
            <a:srgbClr val="564B3C"/>
          </a:solidFill>
          <a:uFillTx/>
          <a:latin typeface="Century Gothic"/>
          <a:ea typeface="Century Gothic"/>
          <a:cs typeface="Century Gothic"/>
          <a:sym typeface="Century Gothic"/>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youtube.com/watch?v=ggjM9GDXBjM" TargetMode="Externa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academia.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Capture d’écran 2019-03-16 à 18.50.42.png" descr="Capture d’écran 2019-03-16 à 18.50.42.png"/>
          <p:cNvPicPr>
            <a:picLocks noChangeAspect="1"/>
          </p:cNvPicPr>
          <p:nvPr/>
        </p:nvPicPr>
        <p:blipFill>
          <a:blip r:embed="rId2"/>
          <a:stretch>
            <a:fillRect/>
          </a:stretch>
        </p:blipFill>
        <p:spPr>
          <a:xfrm>
            <a:off x="718102" y="563367"/>
            <a:ext cx="2048783" cy="437667"/>
          </a:xfrm>
          <a:prstGeom prst="rect">
            <a:avLst/>
          </a:prstGeom>
          <a:ln w="12700">
            <a:miter lim="400000"/>
          </a:ln>
        </p:spPr>
      </p:pic>
      <p:sp>
        <p:nvSpPr>
          <p:cNvPr id="147" name="Formation 22 et 23 mars 2019"/>
          <p:cNvSpPr txBox="1"/>
          <p:nvPr/>
        </p:nvSpPr>
        <p:spPr>
          <a:xfrm>
            <a:off x="2884356" y="611805"/>
            <a:ext cx="2718283" cy="3407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marL="7620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400" b="1">
                <a:latin typeface="Helvetica Neue"/>
                <a:ea typeface="Helvetica Neue"/>
                <a:cs typeface="Helvetica Neue"/>
                <a:sym typeface="Helvetica Neue"/>
              </a:defRPr>
            </a:lvl1pPr>
          </a:lstStyle>
          <a:p>
            <a:r>
              <a:t>Formation 22 et 23 mars 2019</a:t>
            </a:r>
          </a:p>
        </p:txBody>
      </p:sp>
      <p:pic>
        <p:nvPicPr>
          <p:cNvPr id="148" name="Capture d’écran 2019-03-16 à 18.59.08.png" descr="Capture d’écran 2019-03-16 à 18.59.08.png"/>
          <p:cNvPicPr>
            <a:picLocks noChangeAspect="1"/>
          </p:cNvPicPr>
          <p:nvPr/>
        </p:nvPicPr>
        <p:blipFill>
          <a:blip r:embed="rId3"/>
          <a:stretch>
            <a:fillRect/>
          </a:stretch>
        </p:blipFill>
        <p:spPr>
          <a:xfrm>
            <a:off x="350568" y="5901266"/>
            <a:ext cx="2451370" cy="40728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Méthodologie présentée initialement en 1953  dans ouvrage par W Stephenson (1902-1989)…"/>
          <p:cNvSpPr txBox="1">
            <a:spLocks noGrp="1"/>
          </p:cNvSpPr>
          <p:nvPr>
            <p:ph type="body" idx="1"/>
          </p:nvPr>
        </p:nvSpPr>
        <p:spPr>
          <a:prstGeom prst="rect">
            <a:avLst/>
          </a:prstGeom>
        </p:spPr>
        <p:txBody>
          <a:bodyPr/>
          <a:lstStyle/>
          <a:p>
            <a:r>
              <a:t>Méthodologie présentée initialement en 1953  dans ouvrage par W Stephenson (1902-1989)</a:t>
            </a:r>
          </a:p>
          <a:p>
            <a:r>
              <a:t>Origine, l’analyse factorielle de C. Spearman  (dont Stephenson est proche collaborateur) utilisée pour définir facteur commun d’intelligence (G)</a:t>
            </a:r>
          </a:p>
          <a:p>
            <a:r>
              <a:t>Objectif: Utiliser la méthodologie du Q-sort pour prendre en compte les différences intra-individuelles et inter-individuelles dans études cas isolés.</a:t>
            </a:r>
          </a:p>
        </p:txBody>
      </p:sp>
      <p:sp>
        <p:nvSpPr>
          <p:cNvPr id="151" name="Introduction"/>
          <p:cNvSpPr txBox="1">
            <a:spLocks noGrp="1"/>
          </p:cNvSpPr>
          <p:nvPr>
            <p:ph type="title"/>
          </p:nvPr>
        </p:nvSpPr>
        <p:spPr>
          <a:prstGeom prst="rect">
            <a:avLst/>
          </a:prstGeom>
        </p:spPr>
        <p:txBody>
          <a:bodyPr/>
          <a:lstStyle/>
          <a:p>
            <a:r>
              <a:t>Introduction</a:t>
            </a:r>
          </a:p>
        </p:txBody>
      </p:sp>
      <p:pic>
        <p:nvPicPr>
          <p:cNvPr id="152" name="Brown1.png" descr="Brown1.png">
            <a:hlinkClick r:id="rId2"/>
          </p:cNvPr>
          <p:cNvPicPr>
            <a:picLocks noChangeAspect="1"/>
          </p:cNvPicPr>
          <p:nvPr/>
        </p:nvPicPr>
        <p:blipFill>
          <a:blip r:embed="rId3"/>
          <a:stretch>
            <a:fillRect/>
          </a:stretch>
        </p:blipFill>
        <p:spPr>
          <a:xfrm>
            <a:off x="848320" y="5086350"/>
            <a:ext cx="2243162" cy="1231900"/>
          </a:xfrm>
          <a:prstGeom prst="rect">
            <a:avLst/>
          </a:prstGeom>
          <a:ln w="12700">
            <a:miter lim="400000"/>
          </a:ln>
        </p:spPr>
      </p:pic>
      <p:pic>
        <p:nvPicPr>
          <p:cNvPr id="153" name="Brown2.png" descr="Brown2.png"/>
          <p:cNvPicPr>
            <a:picLocks noChangeAspect="1"/>
          </p:cNvPicPr>
          <p:nvPr/>
        </p:nvPicPr>
        <p:blipFill>
          <a:blip r:embed="rId4"/>
          <a:stretch>
            <a:fillRect/>
          </a:stretch>
        </p:blipFill>
        <p:spPr>
          <a:xfrm>
            <a:off x="3538800" y="5086350"/>
            <a:ext cx="2278553" cy="1231900"/>
          </a:xfrm>
          <a:prstGeom prst="rect">
            <a:avLst/>
          </a:prstGeom>
          <a:ln w="12700">
            <a:miter lim="400000"/>
          </a:ln>
        </p:spPr>
      </p:pic>
      <p:pic>
        <p:nvPicPr>
          <p:cNvPr id="154" name="Brown3.png" descr="Brown3.png"/>
          <p:cNvPicPr>
            <a:picLocks noChangeAspect="1"/>
          </p:cNvPicPr>
          <p:nvPr/>
        </p:nvPicPr>
        <p:blipFill>
          <a:blip r:embed="rId5"/>
          <a:stretch>
            <a:fillRect/>
          </a:stretch>
        </p:blipFill>
        <p:spPr>
          <a:xfrm>
            <a:off x="6264671" y="5086350"/>
            <a:ext cx="2278553" cy="1231900"/>
          </a:xfrm>
          <a:prstGeom prst="rect">
            <a:avLst/>
          </a:prstGeom>
          <a:ln w="12700">
            <a:miter lim="400000"/>
          </a:ln>
        </p:spPr>
      </p:pic>
      <p:sp>
        <p:nvSpPr>
          <p:cNvPr id="155" name="Brown S. R. (1991). A Q-Methodology Primer."/>
          <p:cNvSpPr txBox="1"/>
          <p:nvPr/>
        </p:nvSpPr>
        <p:spPr>
          <a:xfrm>
            <a:off x="862999" y="6375400"/>
            <a:ext cx="3179079" cy="269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marL="457200" indent="-457200" defTabSz="457200">
              <a:defRPr sz="1200">
                <a:latin typeface="+mn-lt"/>
                <a:ea typeface="+mn-ea"/>
                <a:cs typeface="+mn-cs"/>
                <a:sym typeface="Helvetica"/>
              </a:defRPr>
            </a:pPr>
            <a:r>
              <a:t>Brown S. R. (1991). A Q-Methodology Primer.</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Le terme Q désigne un ensemble de formulations, déclarations, contributions, énoncés (concourse) qui participent à la description d’une question concernant un thème ou un objet complexe [Q-méthodologie, Processus Psychoth., Sentiment nat.]…"/>
          <p:cNvSpPr txBox="1">
            <a:spLocks noGrp="1"/>
          </p:cNvSpPr>
          <p:nvPr>
            <p:ph type="body" idx="1"/>
          </p:nvPr>
        </p:nvSpPr>
        <p:spPr>
          <a:prstGeom prst="rect">
            <a:avLst/>
          </a:prstGeom>
        </p:spPr>
        <p:txBody>
          <a:bodyPr/>
          <a:lstStyle/>
          <a:p>
            <a:pPr marL="260604" indent="-173736" defTabSz="694944">
              <a:spcBef>
                <a:spcPts val="400"/>
              </a:spcBef>
              <a:defRPr sz="1824"/>
            </a:pPr>
            <a:r>
              <a:rPr i="1"/>
              <a:t>Le terme Q désigne un ensemble de formulations, déclarations, </a:t>
            </a:r>
            <a:r>
              <a:rPr i="1" u="sng"/>
              <a:t>contributions</a:t>
            </a:r>
            <a:r>
              <a:rPr i="1"/>
              <a:t>, énoncés (concourse) qui participent à la description d’une question concernant un thème ou un objet complexe [Q-méthodologie, Processus Psychoth., Sentiment nat.]</a:t>
            </a:r>
          </a:p>
          <a:p>
            <a:pPr marL="260604" indent="-173736" defTabSz="694944">
              <a:spcBef>
                <a:spcPts val="400"/>
              </a:spcBef>
              <a:defRPr sz="1824"/>
            </a:pPr>
            <a:r>
              <a:rPr i="1"/>
              <a:t>La tâche de la méthodologie Q est de révéler la structure inhérente de cet ensemble</a:t>
            </a:r>
          </a:p>
          <a:p>
            <a:pPr marL="260604" indent="-173736" defTabSz="694944">
              <a:spcBef>
                <a:spcPts val="400"/>
              </a:spcBef>
              <a:defRPr sz="1824"/>
            </a:pPr>
            <a:r>
              <a:rPr i="1"/>
              <a:t>Le terme Sort correspond à l’opération de tri qui va en être réalisée pour le faire (organisation)</a:t>
            </a:r>
          </a:p>
          <a:p>
            <a:pPr marL="260604" indent="-173736" defTabSz="694944">
              <a:spcBef>
                <a:spcPts val="400"/>
              </a:spcBef>
              <a:defRPr sz="1824"/>
            </a:pPr>
            <a:r>
              <a:rPr i="1"/>
              <a:t>Pour sa présentation, Brown part des échanges écrits dans une liste de diffusion consacrée à la méthodologie Q. </a:t>
            </a:r>
          </a:p>
          <a:p>
            <a:pPr marL="260604" indent="-173736" defTabSz="694944">
              <a:spcBef>
                <a:spcPts val="400"/>
              </a:spcBef>
              <a:defRPr sz="1824"/>
            </a:pPr>
            <a:r>
              <a:rPr i="1"/>
              <a:t>Nous présenterons en parallèle  la méthode utilisée par Jones et al. pour construire le PQS[/CPQ] dont l’objet est de décrire aussi finement que possible le processus de la psychothérapie et sa dynamique. </a:t>
            </a:r>
          </a:p>
        </p:txBody>
      </p:sp>
      <p:sp>
        <p:nvSpPr>
          <p:cNvPr id="158" name="Q-sort, Définitions"/>
          <p:cNvSpPr txBox="1">
            <a:spLocks noGrp="1"/>
          </p:cNvSpPr>
          <p:nvPr>
            <p:ph type="title"/>
          </p:nvPr>
        </p:nvSpPr>
        <p:spPr>
          <a:prstGeom prst="rect">
            <a:avLst/>
          </a:prstGeom>
        </p:spPr>
        <p:txBody>
          <a:bodyPr/>
          <a:lstStyle/>
          <a:p>
            <a:r>
              <a:t>Q-sort, Définitions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ectangle"/>
          <p:cNvSpPr/>
          <p:nvPr/>
        </p:nvSpPr>
        <p:spPr>
          <a:xfrm>
            <a:off x="14685" y="4071937"/>
            <a:ext cx="4713725" cy="991196"/>
          </a:xfrm>
          <a:prstGeom prst="rect">
            <a:avLst/>
          </a:prstGeom>
          <a:solidFill>
            <a:schemeClr val="accent1"/>
          </a:solidFill>
          <a:ln w="12700"/>
        </p:spPr>
        <p:txBody>
          <a:bodyPr lIns="26789" tIns="26789" rIns="26789" bIns="26789" anchor="ctr"/>
          <a:lstStyle/>
          <a:p>
            <a:pPr algn="ctr" defTabSz="910828">
              <a:buClr>
                <a:srgbClr val="000000"/>
              </a:buClr>
              <a:defRPr sz="1600">
                <a:uFill>
                  <a:solidFill>
                    <a:srgbClr val="000000"/>
                  </a:solidFill>
                </a:uFill>
                <a:latin typeface="Calibri"/>
                <a:ea typeface="Calibri"/>
                <a:cs typeface="Calibri"/>
                <a:sym typeface="Calibri"/>
              </a:defRPr>
            </a:pPr>
            <a:endParaRPr/>
          </a:p>
        </p:txBody>
      </p:sp>
      <p:sp>
        <p:nvSpPr>
          <p:cNvPr id="161" name="Rectangle"/>
          <p:cNvSpPr/>
          <p:nvPr/>
        </p:nvSpPr>
        <p:spPr>
          <a:xfrm>
            <a:off x="-617230" y="5063132"/>
            <a:ext cx="5322269" cy="30608"/>
          </a:xfrm>
          <a:prstGeom prst="rect">
            <a:avLst/>
          </a:prstGeom>
          <a:solidFill>
            <a:srgbClr val="164F86"/>
          </a:solidFill>
          <a:ln w="3175">
            <a:miter lim="400000"/>
          </a:ln>
          <a:effectLst>
            <a:outerShdw blurRad="25400" dist="12700" dir="5400000" rotWithShape="0">
              <a:srgbClr val="000000">
                <a:alpha val="50000"/>
              </a:srgbClr>
            </a:outerShdw>
          </a:effectLst>
        </p:spPr>
        <p:txBody>
          <a:bodyPr lIns="26789" tIns="26789" rIns="26789" bIns="26789" anchor="ctr"/>
          <a:lstStyle/>
          <a:p>
            <a:pPr algn="ctr" defTabSz="410765">
              <a:defRPr sz="1600">
                <a:solidFill>
                  <a:srgbClr val="FFFFFF"/>
                </a:solidFill>
                <a:latin typeface="Helvetica Light"/>
                <a:ea typeface="Helvetica Light"/>
                <a:cs typeface="Helvetica Light"/>
                <a:sym typeface="Helvetica Light"/>
              </a:defRPr>
            </a:pPr>
            <a:endParaRPr/>
          </a:p>
        </p:txBody>
      </p:sp>
      <p:sp>
        <p:nvSpPr>
          <p:cNvPr id="162" name="Construction de l’échantillon Q"/>
          <p:cNvSpPr txBox="1">
            <a:spLocks noGrp="1"/>
          </p:cNvSpPr>
          <p:nvPr>
            <p:ph type="title"/>
          </p:nvPr>
        </p:nvSpPr>
        <p:spPr>
          <a:xfrm>
            <a:off x="99028" y="4172727"/>
            <a:ext cx="4545038" cy="789616"/>
          </a:xfrm>
          <a:prstGeom prst="rect">
            <a:avLst/>
          </a:prstGeom>
        </p:spPr>
        <p:txBody>
          <a:bodyPr/>
          <a:lstStyle>
            <a:lvl1pPr algn="ctr" defTabSz="914400">
              <a:defRPr sz="2700" b="1">
                <a:solidFill>
                  <a:srgbClr val="030303"/>
                </a:solidFill>
                <a:uFillTx/>
              </a:defRPr>
            </a:lvl1pPr>
          </a:lstStyle>
          <a:p>
            <a:r>
              <a:t>Construction de l’échantillon Q</a:t>
            </a:r>
          </a:p>
        </p:txBody>
      </p:sp>
      <p:sp>
        <p:nvSpPr>
          <p:cNvPr id="163" name="Construction de l’échantillon…"/>
          <p:cNvSpPr txBox="1">
            <a:spLocks noGrp="1"/>
          </p:cNvSpPr>
          <p:nvPr>
            <p:ph type="body" sz="quarter" idx="1"/>
          </p:nvPr>
        </p:nvSpPr>
        <p:spPr>
          <a:xfrm>
            <a:off x="605993" y="1980120"/>
            <a:ext cx="6237315" cy="1504031"/>
          </a:xfrm>
          <a:prstGeom prst="rect">
            <a:avLst/>
          </a:prstGeom>
        </p:spPr>
        <p:txBody>
          <a:bodyPr/>
          <a:lstStyle/>
          <a:p>
            <a:pPr marL="0" indent="0" defTabSz="914400">
              <a:spcBef>
                <a:spcPts val="0"/>
              </a:spcBef>
              <a:defRPr sz="1600">
                <a:uFillTx/>
                <a:latin typeface="Century Gothic"/>
                <a:ea typeface="Century Gothic"/>
                <a:cs typeface="Century Gothic"/>
                <a:sym typeface="Century Gothic"/>
              </a:defRPr>
            </a:pPr>
            <a:r>
              <a:t>Construction de l’échantillon</a:t>
            </a:r>
          </a:p>
          <a:p>
            <a:pPr marL="0" indent="0" defTabSz="914400">
              <a:spcBef>
                <a:spcPts val="0"/>
              </a:spcBef>
              <a:defRPr sz="1600">
                <a:uFillTx/>
                <a:latin typeface="Century Gothic"/>
                <a:ea typeface="Century Gothic"/>
                <a:cs typeface="Century Gothic"/>
                <a:sym typeface="Century Gothic"/>
              </a:defRPr>
            </a:pPr>
            <a:r>
              <a:t>Classement des formulations</a:t>
            </a:r>
          </a:p>
          <a:p>
            <a:pPr marL="0" indent="0" defTabSz="914400">
              <a:spcBef>
                <a:spcPts val="0"/>
              </a:spcBef>
              <a:defRPr sz="1600">
                <a:uFillTx/>
                <a:latin typeface="Century Gothic"/>
                <a:ea typeface="Century Gothic"/>
                <a:cs typeface="Century Gothic"/>
                <a:sym typeface="Century Gothic"/>
              </a:defRPr>
            </a:pPr>
            <a:r>
              <a:t>Corrélation entre classements différents</a:t>
            </a:r>
          </a:p>
          <a:p>
            <a:pPr marL="0" indent="0" defTabSz="914400">
              <a:spcBef>
                <a:spcPts val="0"/>
              </a:spcBef>
              <a:defRPr sz="1600">
                <a:uFillTx/>
                <a:latin typeface="Century Gothic"/>
                <a:ea typeface="Century Gothic"/>
                <a:cs typeface="Century Gothic"/>
                <a:sym typeface="Century Gothic"/>
              </a:defRPr>
            </a:pPr>
            <a:r>
              <a:t>Analyse factorielle</a:t>
            </a:r>
          </a:p>
          <a:p>
            <a:pPr marL="0" indent="0" defTabSz="914400">
              <a:spcBef>
                <a:spcPts val="0"/>
              </a:spcBef>
              <a:defRPr sz="1600">
                <a:uFillTx/>
                <a:latin typeface="Century Gothic"/>
                <a:ea typeface="Century Gothic"/>
                <a:cs typeface="Century Gothic"/>
                <a:sym typeface="Century Gothic"/>
              </a:defRPr>
            </a:pPr>
            <a:r>
              <a:t>Interprétation</a:t>
            </a:r>
          </a:p>
        </p:txBody>
      </p:sp>
      <p:sp>
        <p:nvSpPr>
          <p:cNvPr id="164" name="Rectangle"/>
          <p:cNvSpPr/>
          <p:nvPr/>
        </p:nvSpPr>
        <p:spPr>
          <a:xfrm rot="16200000" flipH="1">
            <a:off x="2131223" y="1475148"/>
            <a:ext cx="480648" cy="4706582"/>
          </a:xfrm>
          <a:prstGeom prst="rect">
            <a:avLst/>
          </a:prstGeom>
          <a:solidFill>
            <a:srgbClr val="B5AE53">
              <a:alpha val="70195"/>
            </a:srgbClr>
          </a:solidFill>
          <a:ln w="6350">
            <a:solidFill>
              <a:srgbClr val="6B7D72"/>
            </a:solidFill>
          </a:ln>
        </p:spPr>
        <p:txBody>
          <a:bodyPr lIns="45719" rIns="45719" anchor="ctr"/>
          <a:lstStyle/>
          <a:p>
            <a:pPr defTabSz="910589">
              <a:defRPr sz="2200">
                <a:latin typeface="+mn-lt"/>
                <a:ea typeface="+mn-ea"/>
                <a:cs typeface="+mn-cs"/>
                <a:sym typeface="Helvetica"/>
              </a:defRPr>
            </a:pPr>
            <a:endParaRPr/>
          </a:p>
        </p:txBody>
      </p:sp>
      <p:sp>
        <p:nvSpPr>
          <p:cNvPr id="165" name="Première étape"/>
          <p:cNvSpPr txBox="1"/>
          <p:nvPr/>
        </p:nvSpPr>
        <p:spPr>
          <a:xfrm>
            <a:off x="252604" y="3599237"/>
            <a:ext cx="2482178" cy="42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defTabSz="910589">
              <a:defRPr sz="2200">
                <a:latin typeface="+mn-lt"/>
                <a:ea typeface="+mn-ea"/>
                <a:cs typeface="+mn-cs"/>
                <a:sym typeface="Helvetica"/>
              </a:defRPr>
            </a:lvl1pPr>
          </a:lstStyle>
          <a:p>
            <a:r>
              <a:t>Première étape</a:t>
            </a:r>
          </a:p>
        </p:txBody>
      </p:sp>
      <p:sp>
        <p:nvSpPr>
          <p:cNvPr id="166" name="La Q-méthodologie en cinq étapes"/>
          <p:cNvSpPr txBox="1"/>
          <p:nvPr/>
        </p:nvSpPr>
        <p:spPr>
          <a:xfrm>
            <a:off x="69987" y="1350751"/>
            <a:ext cx="5346426" cy="497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buClr>
                <a:srgbClr val="7A6D65"/>
              </a:buClr>
              <a:defRPr sz="2700">
                <a:solidFill>
                  <a:schemeClr val="accent2">
                    <a:satOff val="-6666"/>
                    <a:lumOff val="-10588"/>
                  </a:schemeClr>
                </a:solidFill>
                <a:latin typeface="+mn-lt"/>
                <a:ea typeface="+mn-ea"/>
                <a:cs typeface="+mn-cs"/>
                <a:sym typeface="Helvetica"/>
              </a:defRPr>
            </a:lvl1pPr>
          </a:lstStyle>
          <a:p>
            <a:r>
              <a:t>La Q-méthodologie en cinq étapes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Brown] Les formulations sont issues des échanges de la liste de diffusion à propos de la méthodologie Q. Elles sont divisées en 2 catégories : celles qui concernent les aspects méthodologiques (10) et celles qui concernent les questions techniques (10)…"/>
          <p:cNvSpPr txBox="1">
            <a:spLocks noGrp="1"/>
          </p:cNvSpPr>
          <p:nvPr>
            <p:ph type="body" idx="1"/>
          </p:nvPr>
        </p:nvSpPr>
        <p:spPr>
          <a:prstGeom prst="rect">
            <a:avLst/>
          </a:prstGeom>
        </p:spPr>
        <p:txBody>
          <a:bodyPr/>
          <a:lstStyle/>
          <a:p>
            <a:pPr marL="288035" indent="-192023" defTabSz="768095">
              <a:spcBef>
                <a:spcPts val="400"/>
              </a:spcBef>
              <a:defRPr sz="2016"/>
            </a:pPr>
            <a:r>
              <a:t>[Brown] Les formulations sont issues des échanges de la liste de diffusion à propos de la méthodologie Q. Elles sont divisées en 2 catégories : celles qui concernent les aspects méthodologiques (10) et celles qui concernent les questions techniques (10)</a:t>
            </a:r>
          </a:p>
          <a:p>
            <a:pPr marL="288035" indent="-192023" defTabSz="768095">
              <a:spcBef>
                <a:spcPts val="400"/>
              </a:spcBef>
              <a:defRPr sz="2016"/>
            </a:pPr>
            <a:r>
              <a:t>[Jones] Les formulations sont issues d’une revue de la littérature concernant les études de processus. Après discussion approfondie de cliniciens chercheurs, les formulations sont divisées en 3 catégories: celles qui concernent le patient, ses problèmes, fonctionnements et implication (42), celles qui concernent le thérapeute, son approche, technique, implication (42) et celles qui concernent l’interaction thématique entre le patient et le thérapeute (16)</a:t>
            </a:r>
          </a:p>
        </p:txBody>
      </p:sp>
      <p:sp>
        <p:nvSpPr>
          <p:cNvPr id="169" name="Construction de l’échantillon"/>
          <p:cNvSpPr txBox="1">
            <a:spLocks noGrp="1"/>
          </p:cNvSpPr>
          <p:nvPr>
            <p:ph type="title"/>
          </p:nvPr>
        </p:nvSpPr>
        <p:spPr>
          <a:prstGeom prst="rect">
            <a:avLst/>
          </a:prstGeom>
        </p:spPr>
        <p:txBody>
          <a:bodyPr/>
          <a:lstStyle/>
          <a:p>
            <a:r>
              <a:t>Construction de l’échantillon</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Rectangle"/>
          <p:cNvSpPr/>
          <p:nvPr/>
        </p:nvSpPr>
        <p:spPr>
          <a:xfrm>
            <a:off x="14685" y="4071937"/>
            <a:ext cx="4713725" cy="991196"/>
          </a:xfrm>
          <a:prstGeom prst="rect">
            <a:avLst/>
          </a:prstGeom>
          <a:solidFill>
            <a:schemeClr val="accent1"/>
          </a:solidFill>
          <a:ln w="12700"/>
        </p:spPr>
        <p:txBody>
          <a:bodyPr lIns="26789" tIns="26789" rIns="26789" bIns="26789" anchor="ctr"/>
          <a:lstStyle/>
          <a:p>
            <a:pPr algn="ctr" defTabSz="910828">
              <a:buClr>
                <a:srgbClr val="000000"/>
              </a:buClr>
              <a:defRPr sz="1600">
                <a:uFill>
                  <a:solidFill>
                    <a:srgbClr val="000000"/>
                  </a:solidFill>
                </a:uFill>
                <a:latin typeface="Calibri"/>
                <a:ea typeface="Calibri"/>
                <a:cs typeface="Calibri"/>
                <a:sym typeface="Calibri"/>
              </a:defRPr>
            </a:pPr>
            <a:endParaRPr/>
          </a:p>
        </p:txBody>
      </p:sp>
      <p:sp>
        <p:nvSpPr>
          <p:cNvPr id="172" name="Rectangle"/>
          <p:cNvSpPr/>
          <p:nvPr/>
        </p:nvSpPr>
        <p:spPr>
          <a:xfrm>
            <a:off x="-617230" y="5063132"/>
            <a:ext cx="5322269" cy="30608"/>
          </a:xfrm>
          <a:prstGeom prst="rect">
            <a:avLst/>
          </a:prstGeom>
          <a:solidFill>
            <a:srgbClr val="164F86"/>
          </a:solidFill>
          <a:ln w="3175">
            <a:miter lim="400000"/>
          </a:ln>
          <a:effectLst>
            <a:outerShdw blurRad="25400" dist="12700" dir="5400000" rotWithShape="0">
              <a:srgbClr val="000000">
                <a:alpha val="50000"/>
              </a:srgbClr>
            </a:outerShdw>
          </a:effectLst>
        </p:spPr>
        <p:txBody>
          <a:bodyPr lIns="26789" tIns="26789" rIns="26789" bIns="26789" anchor="ctr"/>
          <a:lstStyle/>
          <a:p>
            <a:pPr algn="ctr" defTabSz="410765">
              <a:defRPr sz="1600">
                <a:solidFill>
                  <a:srgbClr val="FFFFFF"/>
                </a:solidFill>
                <a:latin typeface="Helvetica Light"/>
                <a:ea typeface="Helvetica Light"/>
                <a:cs typeface="Helvetica Light"/>
                <a:sym typeface="Helvetica Light"/>
              </a:defRPr>
            </a:pPr>
            <a:endParaRPr/>
          </a:p>
        </p:txBody>
      </p:sp>
      <p:sp>
        <p:nvSpPr>
          <p:cNvPr id="173" name="Classement des formulations"/>
          <p:cNvSpPr txBox="1">
            <a:spLocks noGrp="1"/>
          </p:cNvSpPr>
          <p:nvPr>
            <p:ph type="title"/>
          </p:nvPr>
        </p:nvSpPr>
        <p:spPr>
          <a:xfrm>
            <a:off x="99028" y="4172727"/>
            <a:ext cx="4545038" cy="789616"/>
          </a:xfrm>
          <a:prstGeom prst="rect">
            <a:avLst/>
          </a:prstGeom>
        </p:spPr>
        <p:txBody>
          <a:bodyPr/>
          <a:lstStyle>
            <a:lvl1pPr algn="ctr" defTabSz="914400">
              <a:defRPr sz="2700" b="1">
                <a:solidFill>
                  <a:srgbClr val="030303"/>
                </a:solidFill>
                <a:uFillTx/>
              </a:defRPr>
            </a:lvl1pPr>
          </a:lstStyle>
          <a:p>
            <a:r>
              <a:t>Classement des formulations</a:t>
            </a:r>
          </a:p>
        </p:txBody>
      </p:sp>
      <p:sp>
        <p:nvSpPr>
          <p:cNvPr id="174" name="Modifier : 2 clics"/>
          <p:cNvSpPr txBox="1">
            <a:spLocks noGrp="1"/>
          </p:cNvSpPr>
          <p:nvPr>
            <p:ph type="body" sz="quarter" idx="1"/>
          </p:nvPr>
        </p:nvSpPr>
        <p:spPr>
          <a:prstGeom prst="rect">
            <a:avLst/>
          </a:prstGeom>
        </p:spPr>
        <p:txBody>
          <a:bodyPr/>
          <a:lstStyle/>
          <a:p>
            <a:endParaRPr/>
          </a:p>
        </p:txBody>
      </p:sp>
      <p:sp>
        <p:nvSpPr>
          <p:cNvPr id="175" name="Rectangle"/>
          <p:cNvSpPr/>
          <p:nvPr/>
        </p:nvSpPr>
        <p:spPr>
          <a:xfrm rot="16200000" flipH="1">
            <a:off x="2131223" y="1475148"/>
            <a:ext cx="480648" cy="4706582"/>
          </a:xfrm>
          <a:prstGeom prst="rect">
            <a:avLst/>
          </a:prstGeom>
          <a:solidFill>
            <a:srgbClr val="B5AE53">
              <a:alpha val="70195"/>
            </a:srgbClr>
          </a:solidFill>
          <a:ln w="6350">
            <a:solidFill>
              <a:srgbClr val="6B7D72"/>
            </a:solidFill>
          </a:ln>
        </p:spPr>
        <p:txBody>
          <a:bodyPr lIns="45719" rIns="45719" anchor="ctr"/>
          <a:lstStyle/>
          <a:p>
            <a:pPr defTabSz="910589">
              <a:defRPr sz="2200">
                <a:latin typeface="+mn-lt"/>
                <a:ea typeface="+mn-ea"/>
                <a:cs typeface="+mn-cs"/>
                <a:sym typeface="Helvetica"/>
              </a:defRPr>
            </a:pPr>
            <a:endParaRPr/>
          </a:p>
        </p:txBody>
      </p:sp>
      <p:sp>
        <p:nvSpPr>
          <p:cNvPr id="176" name="Seconde étape"/>
          <p:cNvSpPr txBox="1"/>
          <p:nvPr/>
        </p:nvSpPr>
        <p:spPr>
          <a:xfrm>
            <a:off x="252604" y="3599237"/>
            <a:ext cx="2482178" cy="42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defTabSz="910589">
              <a:defRPr sz="2200">
                <a:latin typeface="+mn-lt"/>
                <a:ea typeface="+mn-ea"/>
                <a:cs typeface="+mn-cs"/>
                <a:sym typeface="Helvetica"/>
              </a:defRPr>
            </a:lvl1pPr>
          </a:lstStyle>
          <a:p>
            <a:r>
              <a:t>Seconde étape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Brown] Il est demandé à chaque personne qui prend connaissance des formulations Q de les classer suivant un continuum allant de &quot;très d'accord&quot; à une extrémité à &quot;très en désaccord&quot; à l’autre extrémité.…"/>
          <p:cNvSpPr txBox="1">
            <a:spLocks noGrp="1"/>
          </p:cNvSpPr>
          <p:nvPr>
            <p:ph type="body" idx="1"/>
          </p:nvPr>
        </p:nvSpPr>
        <p:spPr>
          <a:xfrm>
            <a:off x="457200" y="1625600"/>
            <a:ext cx="8229600" cy="3171429"/>
          </a:xfrm>
          <a:prstGeom prst="rect">
            <a:avLst/>
          </a:prstGeom>
        </p:spPr>
        <p:txBody>
          <a:bodyPr/>
          <a:lstStyle/>
          <a:p>
            <a:pPr marL="336042" indent="-224027" defTabSz="896111">
              <a:defRPr sz="2352"/>
            </a:pPr>
            <a:r>
              <a:t>[Brown] Il est demandé à chaque personne qui prend connaissance des formulations Q de les classer suivant un continuum allant de "très d'accord" à une extrémité à "très en désaccord" à l’autre extrémité.</a:t>
            </a:r>
          </a:p>
          <a:p>
            <a:pPr marL="336042" indent="-224027" defTabSz="896111">
              <a:defRPr sz="2352"/>
            </a:pPr>
            <a:r>
              <a:t>Ce classement doit respecter une distribution « normale » (courbe de nGauss)</a:t>
            </a:r>
          </a:p>
          <a:p>
            <a:pPr marL="336042" indent="-224027" defTabSz="896111">
              <a:defRPr sz="2352"/>
            </a:pPr>
            <a:r>
              <a:t>On obtient ainsi une formalisation des opinions de chacun</a:t>
            </a:r>
          </a:p>
        </p:txBody>
      </p:sp>
      <p:sp>
        <p:nvSpPr>
          <p:cNvPr id="179" name="Classement des formulations"/>
          <p:cNvSpPr txBox="1">
            <a:spLocks noGrp="1"/>
          </p:cNvSpPr>
          <p:nvPr>
            <p:ph type="title"/>
          </p:nvPr>
        </p:nvSpPr>
        <p:spPr>
          <a:prstGeom prst="rect">
            <a:avLst/>
          </a:prstGeom>
        </p:spPr>
        <p:txBody>
          <a:bodyPr/>
          <a:lstStyle/>
          <a:p>
            <a:r>
              <a:t>Classement des formulations</a:t>
            </a:r>
          </a:p>
        </p:txBody>
      </p:sp>
      <p:pic>
        <p:nvPicPr>
          <p:cNvPr id="180" name="Brown's position.png" descr="Brown's position.png"/>
          <p:cNvPicPr>
            <a:picLocks noChangeAspect="1"/>
          </p:cNvPicPr>
          <p:nvPr/>
        </p:nvPicPr>
        <p:blipFill>
          <a:blip r:embed="rId2"/>
          <a:stretch>
            <a:fillRect/>
          </a:stretch>
        </p:blipFill>
        <p:spPr>
          <a:xfrm>
            <a:off x="881856" y="4974828"/>
            <a:ext cx="3035301" cy="1445870"/>
          </a:xfrm>
          <a:prstGeom prst="rect">
            <a:avLst/>
          </a:prstGeom>
          <a:ln w="12700">
            <a:miter lim="400000"/>
          </a:ln>
        </p:spPr>
      </p:pic>
      <p:pic>
        <p:nvPicPr>
          <p:cNvPr id="181" name="Foley's position.png" descr="Foley's position.png"/>
          <p:cNvPicPr>
            <a:picLocks noChangeAspect="1"/>
          </p:cNvPicPr>
          <p:nvPr/>
        </p:nvPicPr>
        <p:blipFill>
          <a:blip r:embed="rId3"/>
          <a:stretch>
            <a:fillRect/>
          </a:stretch>
        </p:blipFill>
        <p:spPr>
          <a:xfrm>
            <a:off x="5194994" y="4974349"/>
            <a:ext cx="3035301" cy="1446827"/>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PQS/CPQ] Hypothèse générale: la psychothérapie est un processus interpersonnel, mais les items en eux-mêmes ne sont que partiellement associés à des points de vue théoriques particuliers.…"/>
          <p:cNvSpPr txBox="1">
            <a:spLocks noGrp="1"/>
          </p:cNvSpPr>
          <p:nvPr>
            <p:ph type="body" idx="1"/>
          </p:nvPr>
        </p:nvSpPr>
        <p:spPr>
          <a:prstGeom prst="rect">
            <a:avLst/>
          </a:prstGeom>
        </p:spPr>
        <p:txBody>
          <a:bodyPr/>
          <a:lstStyle/>
          <a:p>
            <a:pPr marL="270890" indent="-180594" defTabSz="722376">
              <a:spcBef>
                <a:spcPts val="400"/>
              </a:spcBef>
              <a:defRPr sz="1896"/>
            </a:pPr>
            <a:r>
              <a:t>[PQS/CPQ] Hypothèse générale: la psychothérapie est un processus interpersonnel, mais les items en eux-mêmes ne sont que partiellement associés à des points de vue théoriques particuliers.</a:t>
            </a:r>
          </a:p>
          <a:p>
            <a:pPr marL="270890" indent="-180594" defTabSz="722376">
              <a:spcBef>
                <a:spcPts val="400"/>
              </a:spcBef>
              <a:defRPr sz="1896"/>
            </a:pPr>
            <a:r>
              <a:t>PQS/CPQ appréhende un large éventail de manifestations dans le domaine du processus </a:t>
            </a:r>
            <a:r>
              <a:rPr i="1"/>
              <a:t>tout en conservant la possibilité d’une analyse qualitative, quantitative et statistique de ses résultats</a:t>
            </a:r>
            <a:r>
              <a:t>. </a:t>
            </a:r>
          </a:p>
          <a:p>
            <a:pPr marL="270890" indent="-180594" defTabSz="722376">
              <a:spcBef>
                <a:spcPts val="400"/>
              </a:spcBef>
              <a:defRPr sz="1896"/>
            </a:pPr>
            <a:r>
              <a:t>Valeur particulière de la méthode:</a:t>
            </a:r>
            <a:r>
              <a:rPr i="1"/>
              <a:t> permet de saisir le caractère unique de chaque cas tout en facilitant la définition des similarités et des différences d’un cas par rapport à un autre.</a:t>
            </a:r>
          </a:p>
          <a:p>
            <a:pPr marL="270890" indent="-180594" defTabSz="722376">
              <a:spcBef>
                <a:spcPts val="400"/>
              </a:spcBef>
              <a:defRPr sz="1896"/>
            </a:pPr>
            <a:r>
              <a:t>PQS</a:t>
            </a:r>
            <a:r>
              <a:rPr i="1"/>
              <a:t> </a:t>
            </a:r>
            <a:r>
              <a:t>n’est pas limité à la mesure de dimensions particulières présumées comme importantes pour la thérapie. Il permet aussi de</a:t>
            </a:r>
            <a:r>
              <a:rPr i="1"/>
              <a:t> découvrir des associations ou des relations significatives particulières parmi les aspects variés du processus de la psychothérapie. </a:t>
            </a:r>
          </a:p>
        </p:txBody>
      </p:sp>
      <p:sp>
        <p:nvSpPr>
          <p:cNvPr id="184" name="Modifier : 2 clics"/>
          <p:cNvSpPr txBox="1">
            <a:spLocks noGrp="1"/>
          </p:cNvSpPr>
          <p:nvPr>
            <p:ph type="title"/>
          </p:nvPr>
        </p:nvSpPr>
        <p:spPr>
          <a:prstGeom prst="rect">
            <a:avLst/>
          </a:prstGeom>
        </p:spPr>
        <p:txBody>
          <a:bodyPr/>
          <a:lstStyle/>
          <a:p>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Le classement individuel, par 3 cotateurs, des 100 formulations descriptives d'une même séance de psychothérapie est un premier temps. Il conduit à une analyse approfondie de l’identité et des différences de cotation (les jugements) des cotateurs, puis à"/>
          <p:cNvSpPr txBox="1">
            <a:spLocks noGrp="1"/>
          </p:cNvSpPr>
          <p:nvPr>
            <p:ph type="body" idx="1"/>
          </p:nvPr>
        </p:nvSpPr>
        <p:spPr>
          <a:prstGeom prst="rect">
            <a:avLst/>
          </a:prstGeom>
        </p:spPr>
        <p:txBody>
          <a:bodyPr/>
          <a:lstStyle/>
          <a:p>
            <a:pPr marL="250317" indent="-166878" defTabSz="667512">
              <a:spcBef>
                <a:spcPts val="400"/>
              </a:spcBef>
              <a:defRPr sz="1752"/>
            </a:pPr>
            <a:r>
              <a:t>Le classement individuel, par 3 cotateurs, des 100 formulations descriptives </a:t>
            </a:r>
            <a:r>
              <a:rPr i="1"/>
              <a:t>d'une même séance</a:t>
            </a:r>
            <a:r>
              <a:t> de psychothérapie est un premier temps. Il conduit à une analyse approfondie de l’identité et des différences de cotation (les jugements) des cotateurs, puis à un accord consensuel. </a:t>
            </a:r>
          </a:p>
          <a:p>
            <a:pPr marL="250317" indent="-166878" defTabSz="667512">
              <a:spcBef>
                <a:spcPts val="400"/>
              </a:spcBef>
              <a:defRPr sz="1752"/>
            </a:pPr>
            <a:r>
              <a:t>La réplication des études avec des méthodologies identiques est un temps essentiel dans la qualification des études de cas (Kazdin 1982 pp. 284-286). Les cotateurs sont généralement différents, mais l’analyse validée par 3 pairs donne au classement une qualité solide.</a:t>
            </a:r>
          </a:p>
          <a:p>
            <a:pPr marL="283692" lvl="1" indent="-200253" defTabSz="667512">
              <a:spcBef>
                <a:spcPts val="400"/>
              </a:spcBef>
              <a:defRPr sz="1752"/>
            </a:pPr>
            <a:r>
              <a:t>À partir du moment où les études de cas répliquées sont agrégées, les classements apportent des éléments sur les similitudes et les différences inter- cas. Leur origine introduit la nécessité de prendre en compte le contexte qui ne se limite pas à l’approche, mais aussi des variables telles que l’âge, des problèmes associés, le contexte psycho-social, etc.</a:t>
            </a:r>
          </a:p>
        </p:txBody>
      </p:sp>
      <p:sp>
        <p:nvSpPr>
          <p:cNvPr id="187" name="Modifier : 2 clics"/>
          <p:cNvSpPr txBox="1">
            <a:spLocks noGrp="1"/>
          </p:cNvSpPr>
          <p:nvPr>
            <p:ph type="title"/>
          </p:nvPr>
        </p:nvSpPr>
        <p:spPr>
          <a:prstGeom prst="rect">
            <a:avLst/>
          </a:prstGeom>
        </p:spPr>
        <p:txBody>
          <a:bodyPr/>
          <a:lstStyle/>
          <a:p>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1. Chacun des 3 membres du groupe de pairs réalise sa cotation individuelle"/>
          <p:cNvSpPr txBox="1">
            <a:spLocks noGrp="1"/>
          </p:cNvSpPr>
          <p:nvPr>
            <p:ph type="body" sz="quarter" idx="1"/>
          </p:nvPr>
        </p:nvSpPr>
        <p:spPr>
          <a:xfrm>
            <a:off x="7053262" y="2137618"/>
            <a:ext cx="1725117" cy="1261964"/>
          </a:xfrm>
          <a:prstGeom prst="rect">
            <a:avLst/>
          </a:prstGeom>
        </p:spPr>
        <p:txBody>
          <a:bodyPr/>
          <a:lstStyle>
            <a:lvl1pPr marL="0" indent="0" defTabSz="457200">
              <a:spcBef>
                <a:spcPts val="0"/>
              </a:spcBef>
              <a:buClrTx/>
              <a:buSzTx/>
              <a:buFontTx/>
              <a:buNone/>
              <a:defRPr sz="1500">
                <a:solidFill>
                  <a:srgbClr val="000000"/>
                </a:solidFill>
                <a:latin typeface="+mn-lt"/>
                <a:ea typeface="+mn-ea"/>
                <a:cs typeface="+mn-cs"/>
                <a:sym typeface="Helvetica"/>
              </a:defRPr>
            </a:lvl1pPr>
          </a:lstStyle>
          <a:p>
            <a:r>
              <a:t>T1. Chacun des 3 membres du groupe de pairs réalise sa cotation individuelle</a:t>
            </a:r>
          </a:p>
        </p:txBody>
      </p:sp>
      <p:sp>
        <p:nvSpPr>
          <p:cNvPr id="190" name="Une cotation en 2 temps"/>
          <p:cNvSpPr txBox="1">
            <a:spLocks noGrp="1"/>
          </p:cNvSpPr>
          <p:nvPr>
            <p:ph type="title"/>
          </p:nvPr>
        </p:nvSpPr>
        <p:spPr>
          <a:prstGeom prst="rect">
            <a:avLst/>
          </a:prstGeom>
        </p:spPr>
        <p:txBody>
          <a:bodyPr/>
          <a:lstStyle/>
          <a:p>
            <a:r>
              <a:t>Une cotation en 2 temps</a:t>
            </a:r>
          </a:p>
        </p:txBody>
      </p:sp>
      <p:pic>
        <p:nvPicPr>
          <p:cNvPr id="191" name="Capture d’écran 2016-12-23 à 12.00.04.png" descr="Capture d’écran 2016-12-23 à 12.00.04.png"/>
          <p:cNvPicPr>
            <a:picLocks noChangeAspect="1"/>
          </p:cNvPicPr>
          <p:nvPr/>
        </p:nvPicPr>
        <p:blipFill>
          <a:blip r:embed="rId2"/>
          <a:stretch>
            <a:fillRect/>
          </a:stretch>
        </p:blipFill>
        <p:spPr>
          <a:xfrm>
            <a:off x="441996" y="1550389"/>
            <a:ext cx="6120058" cy="2436422"/>
          </a:xfrm>
          <a:prstGeom prst="rect">
            <a:avLst/>
          </a:prstGeom>
          <a:ln w="12700">
            <a:miter lim="400000"/>
          </a:ln>
        </p:spPr>
      </p:pic>
      <p:pic>
        <p:nvPicPr>
          <p:cNvPr id="192" name="CotationvdT02Y001.png" descr="CotationvdT02Y001.png"/>
          <p:cNvPicPr>
            <a:picLocks noChangeAspect="1"/>
          </p:cNvPicPr>
          <p:nvPr/>
        </p:nvPicPr>
        <p:blipFill>
          <a:blip r:embed="rId3"/>
          <a:stretch>
            <a:fillRect/>
          </a:stretch>
        </p:blipFill>
        <p:spPr>
          <a:xfrm>
            <a:off x="2300086" y="4441099"/>
            <a:ext cx="2588028" cy="2420801"/>
          </a:xfrm>
          <a:prstGeom prst="rect">
            <a:avLst/>
          </a:prstGeom>
          <a:ln w="12700">
            <a:miter lim="400000"/>
          </a:ln>
        </p:spPr>
      </p:pic>
      <p:sp>
        <p:nvSpPr>
          <p:cNvPr id="193" name="T2. À l’issue d’une discussion inter-cotateurs des différences, la cotation définitive est finalisée."/>
          <p:cNvSpPr txBox="1"/>
          <p:nvPr/>
        </p:nvSpPr>
        <p:spPr>
          <a:xfrm>
            <a:off x="7180262" y="5020518"/>
            <a:ext cx="1725117" cy="12619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defTabSz="388620">
              <a:defRPr sz="1275">
                <a:latin typeface="+mn-lt"/>
                <a:ea typeface="+mn-ea"/>
                <a:cs typeface="+mn-cs"/>
                <a:sym typeface="Helvetica"/>
              </a:defRPr>
            </a:lvl1pPr>
          </a:lstStyle>
          <a:p>
            <a:r>
              <a:t>T2. À l’issue d’une discussion inter-cotateurs des différences, la cotation définitive est finalisée.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Rectangle"/>
          <p:cNvSpPr/>
          <p:nvPr/>
        </p:nvSpPr>
        <p:spPr>
          <a:xfrm>
            <a:off x="14685" y="4071937"/>
            <a:ext cx="4713725" cy="991196"/>
          </a:xfrm>
          <a:prstGeom prst="rect">
            <a:avLst/>
          </a:prstGeom>
          <a:solidFill>
            <a:schemeClr val="accent1"/>
          </a:solidFill>
          <a:ln w="12700"/>
        </p:spPr>
        <p:txBody>
          <a:bodyPr lIns="26789" tIns="26789" rIns="26789" bIns="26789" anchor="ctr"/>
          <a:lstStyle/>
          <a:p>
            <a:pPr algn="ctr" defTabSz="910828">
              <a:buClr>
                <a:srgbClr val="000000"/>
              </a:buClr>
              <a:defRPr sz="1600">
                <a:uFill>
                  <a:solidFill>
                    <a:srgbClr val="000000"/>
                  </a:solidFill>
                </a:uFill>
                <a:latin typeface="Calibri"/>
                <a:ea typeface="Calibri"/>
                <a:cs typeface="Calibri"/>
                <a:sym typeface="Calibri"/>
              </a:defRPr>
            </a:pPr>
            <a:endParaRPr/>
          </a:p>
        </p:txBody>
      </p:sp>
      <p:sp>
        <p:nvSpPr>
          <p:cNvPr id="196" name="Rectangle"/>
          <p:cNvSpPr/>
          <p:nvPr/>
        </p:nvSpPr>
        <p:spPr>
          <a:xfrm>
            <a:off x="-617230" y="5063132"/>
            <a:ext cx="5322269" cy="30608"/>
          </a:xfrm>
          <a:prstGeom prst="rect">
            <a:avLst/>
          </a:prstGeom>
          <a:solidFill>
            <a:srgbClr val="164F86"/>
          </a:solidFill>
          <a:ln w="3175">
            <a:miter lim="400000"/>
          </a:ln>
          <a:effectLst>
            <a:outerShdw blurRad="25400" dist="12700" dir="5400000" rotWithShape="0">
              <a:srgbClr val="000000">
                <a:alpha val="50000"/>
              </a:srgbClr>
            </a:outerShdw>
          </a:effectLst>
        </p:spPr>
        <p:txBody>
          <a:bodyPr lIns="26789" tIns="26789" rIns="26789" bIns="26789" anchor="ctr"/>
          <a:lstStyle/>
          <a:p>
            <a:pPr algn="ctr" defTabSz="410765">
              <a:defRPr sz="1600">
                <a:solidFill>
                  <a:srgbClr val="FFFFFF"/>
                </a:solidFill>
                <a:latin typeface="Helvetica Light"/>
                <a:ea typeface="Helvetica Light"/>
                <a:cs typeface="Helvetica Light"/>
                <a:sym typeface="Helvetica Light"/>
              </a:defRPr>
            </a:pPr>
            <a:endParaRPr/>
          </a:p>
        </p:txBody>
      </p:sp>
      <p:sp>
        <p:nvSpPr>
          <p:cNvPr id="197" name="Corrélations entre classements différents"/>
          <p:cNvSpPr txBox="1">
            <a:spLocks noGrp="1"/>
          </p:cNvSpPr>
          <p:nvPr>
            <p:ph type="title"/>
          </p:nvPr>
        </p:nvSpPr>
        <p:spPr>
          <a:xfrm>
            <a:off x="99028" y="4172727"/>
            <a:ext cx="4545038" cy="789616"/>
          </a:xfrm>
          <a:prstGeom prst="rect">
            <a:avLst/>
          </a:prstGeom>
        </p:spPr>
        <p:txBody>
          <a:bodyPr/>
          <a:lstStyle>
            <a:lvl1pPr algn="ctr" defTabSz="914400">
              <a:defRPr sz="2700" b="1">
                <a:solidFill>
                  <a:srgbClr val="030303"/>
                </a:solidFill>
                <a:uFillTx/>
              </a:defRPr>
            </a:lvl1pPr>
          </a:lstStyle>
          <a:p>
            <a:r>
              <a:t>Corrélations entre classements différents</a:t>
            </a:r>
          </a:p>
        </p:txBody>
      </p:sp>
      <p:sp>
        <p:nvSpPr>
          <p:cNvPr id="198" name="Modifier : 2 clics"/>
          <p:cNvSpPr txBox="1">
            <a:spLocks noGrp="1"/>
          </p:cNvSpPr>
          <p:nvPr>
            <p:ph type="body" sz="quarter" idx="1"/>
          </p:nvPr>
        </p:nvSpPr>
        <p:spPr>
          <a:prstGeom prst="rect">
            <a:avLst/>
          </a:prstGeom>
        </p:spPr>
        <p:txBody>
          <a:bodyPr/>
          <a:lstStyle/>
          <a:p>
            <a:endParaRPr/>
          </a:p>
        </p:txBody>
      </p:sp>
      <p:sp>
        <p:nvSpPr>
          <p:cNvPr id="199" name="Rectangle"/>
          <p:cNvSpPr/>
          <p:nvPr/>
        </p:nvSpPr>
        <p:spPr>
          <a:xfrm rot="16200000" flipH="1">
            <a:off x="2131223" y="1475148"/>
            <a:ext cx="480648" cy="4706582"/>
          </a:xfrm>
          <a:prstGeom prst="rect">
            <a:avLst/>
          </a:prstGeom>
          <a:solidFill>
            <a:srgbClr val="B5AE53">
              <a:alpha val="70195"/>
            </a:srgbClr>
          </a:solidFill>
          <a:ln w="6350">
            <a:solidFill>
              <a:srgbClr val="6B7D72"/>
            </a:solidFill>
          </a:ln>
        </p:spPr>
        <p:txBody>
          <a:bodyPr lIns="45719" rIns="45719" anchor="ctr"/>
          <a:lstStyle/>
          <a:p>
            <a:pPr defTabSz="910589">
              <a:defRPr sz="2200">
                <a:latin typeface="+mn-lt"/>
                <a:ea typeface="+mn-ea"/>
                <a:cs typeface="+mn-cs"/>
                <a:sym typeface="Helvetica"/>
              </a:defRPr>
            </a:pPr>
            <a:endParaRPr/>
          </a:p>
        </p:txBody>
      </p:sp>
      <p:sp>
        <p:nvSpPr>
          <p:cNvPr id="200" name="Troisième étape"/>
          <p:cNvSpPr txBox="1"/>
          <p:nvPr/>
        </p:nvSpPr>
        <p:spPr>
          <a:xfrm>
            <a:off x="252604" y="3599237"/>
            <a:ext cx="2482178" cy="42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defTabSz="910589">
              <a:defRPr sz="2200">
                <a:latin typeface="+mn-lt"/>
                <a:ea typeface="+mn-ea"/>
                <a:cs typeface="+mn-cs"/>
                <a:sym typeface="Helvetica"/>
              </a:defRPr>
            </a:lvl1pPr>
          </a:lstStyle>
          <a:p>
            <a:r>
              <a:t>Troisième étape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Brown] Présentation de la méthode de corrélation de 2 cotations. Les numéros des 20 formulations (items) sont présentées dans les lignes, les cotations correspondantes (de -3 à +3) de Foley et Brown sont présentées en colonnes. Ces colonnes sont complét"/>
          <p:cNvSpPr txBox="1">
            <a:spLocks noGrp="1"/>
          </p:cNvSpPr>
          <p:nvPr>
            <p:ph type="body" sz="half" idx="1"/>
          </p:nvPr>
        </p:nvSpPr>
        <p:spPr>
          <a:xfrm>
            <a:off x="330200" y="4623793"/>
            <a:ext cx="8451850" cy="1977703"/>
          </a:xfrm>
          <a:prstGeom prst="rect">
            <a:avLst/>
          </a:prstGeom>
        </p:spPr>
        <p:txBody>
          <a:bodyPr/>
          <a:lstStyle/>
          <a:p>
            <a:pPr marL="161162" indent="-107442" defTabSz="429768">
              <a:spcBef>
                <a:spcPts val="200"/>
              </a:spcBef>
              <a:defRPr sz="1128"/>
            </a:pPr>
            <a:r>
              <a:t>[Brown] Présentation de la méthode de corrélation de 2 cotations. Les numéros des 20 formulations (items) sont présentées dans les lignes, les cotations correspondantes (de -3 à +3) de Foley et Brown sont présentées en colonnes. Ces colonnes sont complétées par D = F - B (différence entre les scores de Foley et de Brown), et D **2 (différence au carré). </a:t>
            </a:r>
          </a:p>
          <a:p>
            <a:pPr marL="161162" indent="-107442" defTabSz="429768">
              <a:spcBef>
                <a:spcPts val="200"/>
              </a:spcBef>
              <a:defRPr sz="1128"/>
            </a:pPr>
            <a:r>
              <a:t>Les sommes de chaque cotation des 20 items sont égales à 0, de même que celle des différences. Les différences au carré additionnées produisent une Somme = 220.</a:t>
            </a:r>
          </a:p>
          <a:p>
            <a:pPr marL="161162" indent="-107442" defTabSz="429768">
              <a:spcBef>
                <a:spcPts val="200"/>
              </a:spcBef>
              <a:defRPr sz="1128"/>
            </a:pPr>
            <a:r>
              <a:t>[PQS/CPQ] Présentation de la même opération avec la cotation des 100 items du CPQ pour 2 psychothérapies X003_02 et X005_02. La somme des différences au carré = 502.</a:t>
            </a:r>
          </a:p>
          <a:p>
            <a:pPr marL="161162" indent="-107442" defTabSz="429768">
              <a:spcBef>
                <a:spcPts val="200"/>
              </a:spcBef>
              <a:defRPr sz="1128"/>
            </a:pPr>
            <a:r>
              <a:t>Un calcul supplémentaire conduit à la corrélation entre chacune des 2 cotations, soit -0,67 du côté Brown et 0,42 du côté PQS/CPQ. </a:t>
            </a:r>
          </a:p>
        </p:txBody>
      </p:sp>
      <p:sp>
        <p:nvSpPr>
          <p:cNvPr id="203" name="Modifier : 2 clics"/>
          <p:cNvSpPr txBox="1">
            <a:spLocks noGrp="1"/>
          </p:cNvSpPr>
          <p:nvPr>
            <p:ph type="title"/>
          </p:nvPr>
        </p:nvSpPr>
        <p:spPr>
          <a:prstGeom prst="rect">
            <a:avLst/>
          </a:prstGeom>
        </p:spPr>
        <p:txBody>
          <a:bodyPr/>
          <a:lstStyle/>
          <a:p>
            <a:endParaRPr/>
          </a:p>
        </p:txBody>
      </p:sp>
      <p:pic>
        <p:nvPicPr>
          <p:cNvPr id="204" name="CotLiColBrown.png" descr="CotLiColBrown.png"/>
          <p:cNvPicPr>
            <a:picLocks noChangeAspect="1"/>
          </p:cNvPicPr>
          <p:nvPr/>
        </p:nvPicPr>
        <p:blipFill>
          <a:blip r:embed="rId2"/>
          <a:stretch>
            <a:fillRect/>
          </a:stretch>
        </p:blipFill>
        <p:spPr>
          <a:xfrm>
            <a:off x="902196" y="1587711"/>
            <a:ext cx="2251173" cy="2896172"/>
          </a:xfrm>
          <a:prstGeom prst="rect">
            <a:avLst/>
          </a:prstGeom>
          <a:ln w="12700">
            <a:miter lim="400000"/>
          </a:ln>
        </p:spPr>
      </p:pic>
      <p:pic>
        <p:nvPicPr>
          <p:cNvPr id="205" name="DebutCor.png" descr="DebutCor.png"/>
          <p:cNvPicPr>
            <a:picLocks noChangeAspect="1"/>
          </p:cNvPicPr>
          <p:nvPr/>
        </p:nvPicPr>
        <p:blipFill>
          <a:blip r:embed="rId3"/>
          <a:stretch>
            <a:fillRect/>
          </a:stretch>
        </p:blipFill>
        <p:spPr>
          <a:xfrm>
            <a:off x="4185939" y="1587711"/>
            <a:ext cx="3327401" cy="2653315"/>
          </a:xfrm>
          <a:prstGeom prst="rect">
            <a:avLst/>
          </a:prstGeom>
          <a:ln w="12700">
            <a:miter lim="400000"/>
          </a:ln>
        </p:spPr>
      </p:pic>
      <p:pic>
        <p:nvPicPr>
          <p:cNvPr id="206" name="Image" descr="Image"/>
          <p:cNvPicPr>
            <a:picLocks noChangeAspect="1"/>
          </p:cNvPicPr>
          <p:nvPr/>
        </p:nvPicPr>
        <p:blipFill>
          <a:blip r:embed="rId4"/>
          <a:stretch>
            <a:fillRect/>
          </a:stretch>
        </p:blipFill>
        <p:spPr>
          <a:xfrm>
            <a:off x="4185939" y="4368647"/>
            <a:ext cx="3327401" cy="115235"/>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Brown] Matrice des corrélations entre les 10 classements de Q réalisés (virtuellement) par les 10 personnes de l’échantillon…"/>
          <p:cNvSpPr txBox="1">
            <a:spLocks noGrp="1"/>
          </p:cNvSpPr>
          <p:nvPr>
            <p:ph type="body" sz="quarter" idx="1"/>
          </p:nvPr>
        </p:nvSpPr>
        <p:spPr>
          <a:xfrm>
            <a:off x="315813" y="4133850"/>
            <a:ext cx="4143232" cy="1382663"/>
          </a:xfrm>
          <a:prstGeom prst="rect">
            <a:avLst/>
          </a:prstGeom>
        </p:spPr>
        <p:txBody>
          <a:bodyPr/>
          <a:lstStyle/>
          <a:p>
            <a:pPr marL="154304" indent="-102869" defTabSz="411479">
              <a:spcBef>
                <a:spcPts val="0"/>
              </a:spcBef>
              <a:defRPr sz="1079">
                <a:solidFill>
                  <a:srgbClr val="000000"/>
                </a:solidFill>
              </a:defRPr>
            </a:pPr>
            <a:r>
              <a:t>[Brown] Matrice des corrélations entre les 10 classements de Q réalisés (virtuellement) par les 10 personnes de l’échantillon</a:t>
            </a:r>
          </a:p>
          <a:p>
            <a:pPr marL="154304" indent="-102869" defTabSz="411479">
              <a:spcBef>
                <a:spcPts val="0"/>
              </a:spcBef>
              <a:defRPr sz="1079">
                <a:solidFill>
                  <a:srgbClr val="000000"/>
                </a:solidFill>
              </a:defRPr>
            </a:pPr>
            <a:r>
              <a:t>Corrélation entre Foley et Brown  = -0,67</a:t>
            </a:r>
          </a:p>
          <a:p>
            <a:pPr marL="154304" indent="-102869" defTabSz="411479">
              <a:spcBef>
                <a:spcPts val="0"/>
              </a:spcBef>
              <a:defRPr sz="1079">
                <a:solidFill>
                  <a:srgbClr val="000000"/>
                </a:solidFill>
              </a:defRPr>
            </a:pPr>
            <a:r>
              <a:t>lL’écart-type 1 / ( SQRT (N) = 1 / ( SQRT (20) = 1/0,47 = 0,22</a:t>
            </a:r>
          </a:p>
          <a:p>
            <a:pPr marL="154304" indent="-102869" defTabSz="411479">
              <a:spcBef>
                <a:spcPts val="0"/>
              </a:spcBef>
              <a:defRPr sz="1079">
                <a:solidFill>
                  <a:srgbClr val="000000"/>
                </a:solidFill>
              </a:defRPr>
            </a:pPr>
            <a:r>
              <a:t>Les corrélations sont significatives si elles sont d'environ 2 à 2,5 fois l'écart-type - c'est à dire,  ici entre </a:t>
            </a:r>
          </a:p>
        </p:txBody>
      </p:sp>
      <p:sp>
        <p:nvSpPr>
          <p:cNvPr id="209" name="Corrélations inter-cotations globales"/>
          <p:cNvSpPr txBox="1">
            <a:spLocks noGrp="1"/>
          </p:cNvSpPr>
          <p:nvPr>
            <p:ph type="title"/>
          </p:nvPr>
        </p:nvSpPr>
        <p:spPr>
          <a:prstGeom prst="rect">
            <a:avLst/>
          </a:prstGeom>
        </p:spPr>
        <p:txBody>
          <a:bodyPr/>
          <a:lstStyle/>
          <a:p>
            <a:r>
              <a:t>Corrélations inter-cotations globales</a:t>
            </a:r>
          </a:p>
        </p:txBody>
      </p:sp>
      <p:pic>
        <p:nvPicPr>
          <p:cNvPr id="210" name="CorrélationsBrown.png" descr="CorrélationsBrown.png"/>
          <p:cNvPicPr>
            <a:picLocks noChangeAspect="1"/>
          </p:cNvPicPr>
          <p:nvPr/>
        </p:nvPicPr>
        <p:blipFill>
          <a:blip r:embed="rId2"/>
          <a:stretch>
            <a:fillRect/>
          </a:stretch>
        </p:blipFill>
        <p:spPr>
          <a:xfrm>
            <a:off x="315813" y="1504950"/>
            <a:ext cx="4143232" cy="2347610"/>
          </a:xfrm>
          <a:prstGeom prst="rect">
            <a:avLst/>
          </a:prstGeom>
          <a:ln w="12700">
            <a:miter lim="400000"/>
          </a:ln>
        </p:spPr>
      </p:pic>
      <p:pic>
        <p:nvPicPr>
          <p:cNvPr id="211" name="CorrélationPearson.png" descr="CorrélationPearson.png"/>
          <p:cNvPicPr>
            <a:picLocks noChangeAspect="1"/>
          </p:cNvPicPr>
          <p:nvPr/>
        </p:nvPicPr>
        <p:blipFill>
          <a:blip r:embed="rId3"/>
          <a:stretch>
            <a:fillRect/>
          </a:stretch>
        </p:blipFill>
        <p:spPr>
          <a:xfrm>
            <a:off x="4526756" y="1876226"/>
            <a:ext cx="4216401" cy="1065197"/>
          </a:xfrm>
          <a:prstGeom prst="rect">
            <a:avLst/>
          </a:prstGeom>
          <a:ln w="12700">
            <a:miter lim="400000"/>
          </a:ln>
        </p:spPr>
      </p:pic>
      <p:sp>
        <p:nvSpPr>
          <p:cNvPr id="212" name="[PQS/CPQ] Matrice des corrélations entre les 7/180 classements de Q réalisés (pour 7 psychothérapies  de l’échantillon)…"/>
          <p:cNvSpPr txBox="1"/>
          <p:nvPr/>
        </p:nvSpPr>
        <p:spPr>
          <a:xfrm>
            <a:off x="4550640" y="4214291"/>
            <a:ext cx="4410974" cy="1221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marL="147447" indent="-98298" defTabSz="393192">
              <a:buClr>
                <a:schemeClr val="accent1"/>
              </a:buClr>
              <a:buSzPct val="100000"/>
              <a:buFont typeface="Arial"/>
              <a:buChar char="•"/>
              <a:defRPr sz="1032"/>
            </a:pPr>
            <a:r>
              <a:t>[PQS/CPQ] Matrice des corrélations entre les 7/180 classements de Q réalisés (pour 7 psychothérapies  de l’échantillon)</a:t>
            </a:r>
          </a:p>
          <a:p>
            <a:pPr marL="147447" indent="-98298" defTabSz="393192">
              <a:buClr>
                <a:schemeClr val="accent1"/>
              </a:buClr>
              <a:buSzPct val="100000"/>
              <a:buFont typeface="Arial"/>
              <a:buChar char="•"/>
              <a:defRPr sz="1032"/>
            </a:pPr>
            <a:r>
              <a:t>Corrélation entre X003_02 et X005_02 = 0,42</a:t>
            </a:r>
          </a:p>
          <a:p>
            <a:pPr marL="147447" indent="-98298" defTabSz="393192">
              <a:buClr>
                <a:schemeClr val="accent1"/>
              </a:buClr>
              <a:buSzPct val="100000"/>
              <a:buFont typeface="Arial"/>
              <a:buChar char="•"/>
              <a:defRPr sz="1032"/>
            </a:pPr>
            <a:r>
              <a:t>L’écart-type 1 / ( SQRT (N) = 1 / ( SQRT (100) = 1/10 = 0,1</a:t>
            </a:r>
          </a:p>
          <a:p>
            <a:pPr marL="147447" indent="-98298" defTabSz="393192">
              <a:buClr>
                <a:schemeClr val="accent1"/>
              </a:buClr>
              <a:buSzPct val="100000"/>
              <a:buFont typeface="Arial"/>
              <a:buChar char="•"/>
              <a:defRPr sz="1032"/>
            </a:pPr>
            <a:r>
              <a:t>Les corrélation est significative si si elles sont d'environ 2 à 2,5 fois l'écart-type - c'est à dire,  ici entre 0,20 et 0,25.</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Rectangle"/>
          <p:cNvSpPr/>
          <p:nvPr/>
        </p:nvSpPr>
        <p:spPr>
          <a:xfrm>
            <a:off x="14685" y="4071937"/>
            <a:ext cx="4713725" cy="991196"/>
          </a:xfrm>
          <a:prstGeom prst="rect">
            <a:avLst/>
          </a:prstGeom>
          <a:solidFill>
            <a:schemeClr val="accent1"/>
          </a:solidFill>
          <a:ln w="12700"/>
        </p:spPr>
        <p:txBody>
          <a:bodyPr lIns="26789" tIns="26789" rIns="26789" bIns="26789" anchor="ctr"/>
          <a:lstStyle/>
          <a:p>
            <a:pPr algn="ctr" defTabSz="910828">
              <a:buClr>
                <a:srgbClr val="000000"/>
              </a:buClr>
              <a:defRPr sz="1600">
                <a:uFill>
                  <a:solidFill>
                    <a:srgbClr val="000000"/>
                  </a:solidFill>
                </a:uFill>
                <a:latin typeface="Calibri"/>
                <a:ea typeface="Calibri"/>
                <a:cs typeface="Calibri"/>
                <a:sym typeface="Calibri"/>
              </a:defRPr>
            </a:pPr>
            <a:endParaRPr/>
          </a:p>
        </p:txBody>
      </p:sp>
      <p:sp>
        <p:nvSpPr>
          <p:cNvPr id="215" name="Rectangle"/>
          <p:cNvSpPr/>
          <p:nvPr/>
        </p:nvSpPr>
        <p:spPr>
          <a:xfrm>
            <a:off x="-617230" y="5063132"/>
            <a:ext cx="5322269" cy="30608"/>
          </a:xfrm>
          <a:prstGeom prst="rect">
            <a:avLst/>
          </a:prstGeom>
          <a:solidFill>
            <a:srgbClr val="164F86"/>
          </a:solidFill>
          <a:ln w="3175">
            <a:miter lim="400000"/>
          </a:ln>
          <a:effectLst>
            <a:outerShdw blurRad="25400" dist="12700" dir="5400000" rotWithShape="0">
              <a:srgbClr val="000000">
                <a:alpha val="50000"/>
              </a:srgbClr>
            </a:outerShdw>
          </a:effectLst>
        </p:spPr>
        <p:txBody>
          <a:bodyPr lIns="26789" tIns="26789" rIns="26789" bIns="26789" anchor="ctr"/>
          <a:lstStyle/>
          <a:p>
            <a:pPr algn="ctr" defTabSz="410765">
              <a:defRPr sz="1600">
                <a:solidFill>
                  <a:srgbClr val="FFFFFF"/>
                </a:solidFill>
                <a:latin typeface="Helvetica Light"/>
                <a:ea typeface="Helvetica Light"/>
                <a:cs typeface="Helvetica Light"/>
                <a:sym typeface="Helvetica Light"/>
              </a:defRPr>
            </a:pPr>
            <a:endParaRPr/>
          </a:p>
        </p:txBody>
      </p:sp>
      <p:sp>
        <p:nvSpPr>
          <p:cNvPr id="216" name="Analyse factorielle"/>
          <p:cNvSpPr txBox="1">
            <a:spLocks noGrp="1"/>
          </p:cNvSpPr>
          <p:nvPr>
            <p:ph type="title"/>
          </p:nvPr>
        </p:nvSpPr>
        <p:spPr>
          <a:xfrm>
            <a:off x="99028" y="4172727"/>
            <a:ext cx="4545038" cy="789616"/>
          </a:xfrm>
          <a:prstGeom prst="rect">
            <a:avLst/>
          </a:prstGeom>
        </p:spPr>
        <p:txBody>
          <a:bodyPr/>
          <a:lstStyle>
            <a:lvl1pPr algn="ctr" defTabSz="914400">
              <a:defRPr sz="2700" b="1">
                <a:solidFill>
                  <a:srgbClr val="030303"/>
                </a:solidFill>
                <a:uFillTx/>
              </a:defRPr>
            </a:lvl1pPr>
          </a:lstStyle>
          <a:p>
            <a:r>
              <a:t>Analyse factorielle</a:t>
            </a:r>
          </a:p>
        </p:txBody>
      </p:sp>
      <p:sp>
        <p:nvSpPr>
          <p:cNvPr id="217" name="Modifier : 2 clics"/>
          <p:cNvSpPr txBox="1">
            <a:spLocks noGrp="1"/>
          </p:cNvSpPr>
          <p:nvPr>
            <p:ph type="body" sz="quarter" idx="1"/>
          </p:nvPr>
        </p:nvSpPr>
        <p:spPr>
          <a:prstGeom prst="rect">
            <a:avLst/>
          </a:prstGeom>
        </p:spPr>
        <p:txBody>
          <a:bodyPr/>
          <a:lstStyle/>
          <a:p>
            <a:endParaRPr/>
          </a:p>
        </p:txBody>
      </p:sp>
      <p:sp>
        <p:nvSpPr>
          <p:cNvPr id="218" name="Rectangle"/>
          <p:cNvSpPr/>
          <p:nvPr/>
        </p:nvSpPr>
        <p:spPr>
          <a:xfrm rot="16200000" flipH="1">
            <a:off x="2131223" y="1475148"/>
            <a:ext cx="480648" cy="4706582"/>
          </a:xfrm>
          <a:prstGeom prst="rect">
            <a:avLst/>
          </a:prstGeom>
          <a:solidFill>
            <a:srgbClr val="B5AE53">
              <a:alpha val="70195"/>
            </a:srgbClr>
          </a:solidFill>
          <a:ln w="6350">
            <a:solidFill>
              <a:srgbClr val="6B7D72"/>
            </a:solidFill>
          </a:ln>
        </p:spPr>
        <p:txBody>
          <a:bodyPr lIns="45719" rIns="45719" anchor="ctr"/>
          <a:lstStyle/>
          <a:p>
            <a:pPr defTabSz="910589">
              <a:defRPr sz="2200">
                <a:latin typeface="+mn-lt"/>
                <a:ea typeface="+mn-ea"/>
                <a:cs typeface="+mn-cs"/>
                <a:sym typeface="Helvetica"/>
              </a:defRPr>
            </a:pPr>
            <a:endParaRPr/>
          </a:p>
        </p:txBody>
      </p:sp>
      <p:sp>
        <p:nvSpPr>
          <p:cNvPr id="219" name="Quatrième étape"/>
          <p:cNvSpPr txBox="1"/>
          <p:nvPr/>
        </p:nvSpPr>
        <p:spPr>
          <a:xfrm>
            <a:off x="252604" y="3599237"/>
            <a:ext cx="2482178" cy="42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defTabSz="910589">
              <a:defRPr sz="2200">
                <a:latin typeface="+mn-lt"/>
                <a:ea typeface="+mn-ea"/>
                <a:cs typeface="+mn-cs"/>
                <a:sym typeface="Helvetica"/>
              </a:defRPr>
            </a:lvl1pPr>
          </a:lstStyle>
          <a:p>
            <a:r>
              <a:t>Quatrième étape</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En lignes les formulations (items)…"/>
          <p:cNvSpPr txBox="1">
            <a:spLocks noGrp="1"/>
          </p:cNvSpPr>
          <p:nvPr>
            <p:ph type="body" sz="quarter" idx="1"/>
          </p:nvPr>
        </p:nvSpPr>
        <p:spPr>
          <a:xfrm>
            <a:off x="457200" y="5383212"/>
            <a:ext cx="7978924" cy="517328"/>
          </a:xfrm>
          <a:prstGeom prst="rect">
            <a:avLst/>
          </a:prstGeom>
        </p:spPr>
        <p:txBody>
          <a:bodyPr/>
          <a:lstStyle/>
          <a:p>
            <a:pPr marL="174878" indent="-116586" defTabSz="466344">
              <a:spcBef>
                <a:spcPts val="200"/>
              </a:spcBef>
              <a:defRPr sz="1224"/>
            </a:pPr>
            <a:r>
              <a:t>En lignes les formulations (items)</a:t>
            </a:r>
          </a:p>
          <a:p>
            <a:pPr marL="174878" indent="-116586" defTabSz="466344">
              <a:spcBef>
                <a:spcPts val="200"/>
              </a:spcBef>
              <a:defRPr sz="1224"/>
            </a:pPr>
            <a:r>
              <a:t>En colonnes, les 195 cotations correspondant aux 65 cas</a:t>
            </a:r>
          </a:p>
        </p:txBody>
      </p:sp>
      <p:sp>
        <p:nvSpPr>
          <p:cNvPr id="222" name="Base de l’analyse factorielle (extrait)"/>
          <p:cNvSpPr txBox="1">
            <a:spLocks noGrp="1"/>
          </p:cNvSpPr>
          <p:nvPr>
            <p:ph type="title"/>
          </p:nvPr>
        </p:nvSpPr>
        <p:spPr>
          <a:prstGeom prst="rect">
            <a:avLst/>
          </a:prstGeom>
        </p:spPr>
        <p:txBody>
          <a:bodyPr/>
          <a:lstStyle/>
          <a:p>
            <a:r>
              <a:t>Base de l’analyse factorielle (extrait)</a:t>
            </a:r>
          </a:p>
        </p:txBody>
      </p:sp>
      <p:pic>
        <p:nvPicPr>
          <p:cNvPr id="223" name="BaseAnalFact.png" descr="BaseAnalFact.png"/>
          <p:cNvPicPr>
            <a:picLocks noChangeAspect="1"/>
          </p:cNvPicPr>
          <p:nvPr/>
        </p:nvPicPr>
        <p:blipFill>
          <a:blip r:embed="rId2"/>
          <a:stretch>
            <a:fillRect/>
          </a:stretch>
        </p:blipFill>
        <p:spPr>
          <a:xfrm>
            <a:off x="290413" y="1797743"/>
            <a:ext cx="6252646" cy="2938664"/>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Les charges factorielles (loadings) expriment la mesure suivant laquelle chaque classement (sort) Q est associé à chaque facteur : à partir de là, le classement Q par Foley est corrélé avec le facteur A avec un montant de 0,92, alors que celui de Brown e"/>
          <p:cNvSpPr txBox="1">
            <a:spLocks noGrp="1"/>
          </p:cNvSpPr>
          <p:nvPr>
            <p:ph type="body" sz="quarter" idx="1"/>
          </p:nvPr>
        </p:nvSpPr>
        <p:spPr>
          <a:xfrm>
            <a:off x="558800" y="4881959"/>
            <a:ext cx="4913115" cy="1575396"/>
          </a:xfrm>
          <a:prstGeom prst="rect">
            <a:avLst/>
          </a:prstGeom>
        </p:spPr>
        <p:txBody>
          <a:bodyPr/>
          <a:lstStyle/>
          <a:p>
            <a:pPr marL="0" indent="0" defTabSz="502920">
              <a:spcBef>
                <a:spcPts val="0"/>
              </a:spcBef>
              <a:buClrTx/>
              <a:buSzTx/>
              <a:buFontTx/>
              <a:buNone/>
              <a:defRPr sz="1320">
                <a:solidFill>
                  <a:srgbClr val="000000"/>
                </a:solidFill>
              </a:defRPr>
            </a:pPr>
            <a:r>
              <a:t>Les charges factorielles (</a:t>
            </a:r>
            <a:r>
              <a:rPr i="1"/>
              <a:t>loadings</a:t>
            </a:r>
            <a:r>
              <a:t>) expriment la mesure suivant laquelle chaque classement (</a:t>
            </a:r>
            <a:r>
              <a:rPr i="1"/>
              <a:t>sort</a:t>
            </a:r>
            <a:r>
              <a:t>) Q est associé à chaque facteur : à partir de là, le classement Q par Foley est corrélé avec le facteur A avec un montant de 0,92, alors que celui de Brown est corrélé avec un montant de -0,75 ; sur le facteur B , leurs charges (</a:t>
            </a:r>
            <a:r>
              <a:rPr i="1"/>
              <a:t>loadings</a:t>
            </a:r>
            <a:r>
              <a:t>) respectives sont de 0,08 et 0,46.</a:t>
            </a:r>
          </a:p>
        </p:txBody>
      </p:sp>
      <p:sp>
        <p:nvSpPr>
          <p:cNvPr id="226" name="Extraction des facteurs et charges factorielles (loadings)"/>
          <p:cNvSpPr txBox="1">
            <a:spLocks noGrp="1"/>
          </p:cNvSpPr>
          <p:nvPr>
            <p:ph type="title"/>
          </p:nvPr>
        </p:nvSpPr>
        <p:spPr>
          <a:prstGeom prst="rect">
            <a:avLst/>
          </a:prstGeom>
        </p:spPr>
        <p:txBody>
          <a:bodyPr/>
          <a:lstStyle>
            <a:lvl1pPr>
              <a:defRPr sz="2600"/>
            </a:lvl1pPr>
          </a:lstStyle>
          <a:p>
            <a:r>
              <a:t>Extraction des facteurs et charges factorielles (loadings)</a:t>
            </a:r>
          </a:p>
        </p:txBody>
      </p:sp>
      <p:pic>
        <p:nvPicPr>
          <p:cNvPr id="227" name="AnalFactLoadBrown.png" descr="AnalFactLoadBrown.png"/>
          <p:cNvPicPr>
            <a:picLocks noChangeAspect="1"/>
          </p:cNvPicPr>
          <p:nvPr/>
        </p:nvPicPr>
        <p:blipFill>
          <a:blip r:embed="rId2"/>
          <a:stretch>
            <a:fillRect/>
          </a:stretch>
        </p:blipFill>
        <p:spPr>
          <a:xfrm>
            <a:off x="411857" y="1631950"/>
            <a:ext cx="4978401" cy="2535219"/>
          </a:xfrm>
          <a:prstGeom prst="rect">
            <a:avLst/>
          </a:prstGeom>
          <a:ln w="12700">
            <a:miter lim="400000"/>
          </a:ln>
        </p:spPr>
      </p:pic>
      <p:pic>
        <p:nvPicPr>
          <p:cNvPr id="228" name="AnFactLoadCPQ_1.png" descr="AnFactLoadCPQ_1.png"/>
          <p:cNvPicPr>
            <a:picLocks noChangeAspect="1"/>
          </p:cNvPicPr>
          <p:nvPr/>
        </p:nvPicPr>
        <p:blipFill>
          <a:blip r:embed="rId3"/>
          <a:stretch>
            <a:fillRect/>
          </a:stretch>
        </p:blipFill>
        <p:spPr>
          <a:xfrm>
            <a:off x="6110932" y="1581985"/>
            <a:ext cx="2489201" cy="2938380"/>
          </a:xfrm>
          <a:prstGeom prst="rect">
            <a:avLst/>
          </a:prstGeom>
          <a:ln w="12700">
            <a:miter lim="400000"/>
          </a:ln>
        </p:spPr>
      </p:pic>
      <p:sp>
        <p:nvSpPr>
          <p:cNvPr id="229" name="X001est corrélé avec F1 de façon croissante de T02 à T12 ; il y a également une évolution du même type avec F2, mais avec des loadings beaucoup plus faibles. X030 est corrélé fortement avec F2, mais avec un score plus faible. Il est en négatif."/>
          <p:cNvSpPr txBox="1"/>
          <p:nvPr/>
        </p:nvSpPr>
        <p:spPr>
          <a:xfrm>
            <a:off x="5577755" y="4881959"/>
            <a:ext cx="3262562" cy="1575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defTabSz="502920">
              <a:defRPr sz="1320"/>
            </a:lvl1pPr>
          </a:lstStyle>
          <a:p>
            <a:r>
              <a:t>X001est corrélé avec F1 de façon croissante de T02 à T12 ; il y a également une évolution du même type avec F2, mais avec des loadings beaucoup plus faibles. X030 est corrélé fortement avec F2, mais avec un score plus faible. Il est en négatif. </a:t>
            </a:r>
          </a:p>
        </p:txBody>
      </p:sp>
      <p:sp>
        <p:nvSpPr>
          <p:cNvPr id="230" name="7 facteurs"/>
          <p:cNvSpPr txBox="1"/>
          <p:nvPr/>
        </p:nvSpPr>
        <p:spPr>
          <a:xfrm>
            <a:off x="4204042" y="3957618"/>
            <a:ext cx="704166" cy="243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000" b="1">
                <a:latin typeface="+mn-lt"/>
                <a:ea typeface="+mn-ea"/>
                <a:cs typeface="+mn-cs"/>
                <a:sym typeface="Helvetica"/>
              </a:defRPr>
            </a:lvl1pPr>
          </a:lstStyle>
          <a:p>
            <a:r>
              <a:t>7 facteurs</a:t>
            </a:r>
          </a:p>
        </p:txBody>
      </p:sp>
      <p:sp>
        <p:nvSpPr>
          <p:cNvPr id="231" name="3 facteurs"/>
          <p:cNvSpPr txBox="1"/>
          <p:nvPr/>
        </p:nvSpPr>
        <p:spPr>
          <a:xfrm>
            <a:off x="8102942" y="4579241"/>
            <a:ext cx="704167" cy="243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000" b="1">
                <a:latin typeface="+mn-lt"/>
                <a:ea typeface="+mn-ea"/>
                <a:cs typeface="+mn-cs"/>
                <a:sym typeface="Helvetica"/>
              </a:defRPr>
            </a:lvl1pPr>
          </a:lstStyle>
          <a:p>
            <a:r>
              <a:t>3 facteurs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Rectangle"/>
          <p:cNvSpPr/>
          <p:nvPr/>
        </p:nvSpPr>
        <p:spPr>
          <a:xfrm>
            <a:off x="14685" y="4071937"/>
            <a:ext cx="4713725" cy="991196"/>
          </a:xfrm>
          <a:prstGeom prst="rect">
            <a:avLst/>
          </a:prstGeom>
          <a:solidFill>
            <a:schemeClr val="accent1"/>
          </a:solidFill>
          <a:ln w="12700"/>
        </p:spPr>
        <p:txBody>
          <a:bodyPr lIns="26789" tIns="26789" rIns="26789" bIns="26789" anchor="ctr"/>
          <a:lstStyle/>
          <a:p>
            <a:pPr algn="ctr" defTabSz="910828">
              <a:buClr>
                <a:srgbClr val="000000"/>
              </a:buClr>
              <a:defRPr sz="1600">
                <a:uFill>
                  <a:solidFill>
                    <a:srgbClr val="000000"/>
                  </a:solidFill>
                </a:uFill>
                <a:latin typeface="Calibri"/>
                <a:ea typeface="Calibri"/>
                <a:cs typeface="Calibri"/>
                <a:sym typeface="Calibri"/>
              </a:defRPr>
            </a:pPr>
            <a:endParaRPr/>
          </a:p>
        </p:txBody>
      </p:sp>
      <p:sp>
        <p:nvSpPr>
          <p:cNvPr id="234" name="Rectangle"/>
          <p:cNvSpPr/>
          <p:nvPr/>
        </p:nvSpPr>
        <p:spPr>
          <a:xfrm>
            <a:off x="-617230" y="5063132"/>
            <a:ext cx="5322269" cy="30608"/>
          </a:xfrm>
          <a:prstGeom prst="rect">
            <a:avLst/>
          </a:prstGeom>
          <a:solidFill>
            <a:srgbClr val="164F86"/>
          </a:solidFill>
          <a:ln w="3175">
            <a:miter lim="400000"/>
          </a:ln>
          <a:effectLst>
            <a:outerShdw blurRad="25400" dist="12700" dir="5400000" rotWithShape="0">
              <a:srgbClr val="000000">
                <a:alpha val="50000"/>
              </a:srgbClr>
            </a:outerShdw>
          </a:effectLst>
        </p:spPr>
        <p:txBody>
          <a:bodyPr lIns="26789" tIns="26789" rIns="26789" bIns="26789" anchor="ctr"/>
          <a:lstStyle/>
          <a:p>
            <a:pPr algn="ctr" defTabSz="410765">
              <a:defRPr sz="1600">
                <a:solidFill>
                  <a:srgbClr val="FFFFFF"/>
                </a:solidFill>
                <a:latin typeface="Helvetica Light"/>
                <a:ea typeface="Helvetica Light"/>
                <a:cs typeface="Helvetica Light"/>
                <a:sym typeface="Helvetica Light"/>
              </a:defRPr>
            </a:pPr>
            <a:endParaRPr/>
          </a:p>
        </p:txBody>
      </p:sp>
      <p:sp>
        <p:nvSpPr>
          <p:cNvPr id="235" name="Interprétation"/>
          <p:cNvSpPr txBox="1">
            <a:spLocks noGrp="1"/>
          </p:cNvSpPr>
          <p:nvPr>
            <p:ph type="title"/>
          </p:nvPr>
        </p:nvSpPr>
        <p:spPr>
          <a:xfrm>
            <a:off x="99028" y="4172727"/>
            <a:ext cx="4545038" cy="789616"/>
          </a:xfrm>
          <a:prstGeom prst="rect">
            <a:avLst/>
          </a:prstGeom>
        </p:spPr>
        <p:txBody>
          <a:bodyPr/>
          <a:lstStyle>
            <a:lvl1pPr algn="ctr" defTabSz="914400">
              <a:defRPr sz="2700" b="1">
                <a:solidFill>
                  <a:srgbClr val="030303"/>
                </a:solidFill>
                <a:uFillTx/>
              </a:defRPr>
            </a:lvl1pPr>
          </a:lstStyle>
          <a:p>
            <a:r>
              <a:t>Interprétation</a:t>
            </a:r>
          </a:p>
        </p:txBody>
      </p:sp>
      <p:sp>
        <p:nvSpPr>
          <p:cNvPr id="236" name="Modifier : 2 clics"/>
          <p:cNvSpPr txBox="1">
            <a:spLocks noGrp="1"/>
          </p:cNvSpPr>
          <p:nvPr>
            <p:ph type="body" sz="quarter" idx="1"/>
          </p:nvPr>
        </p:nvSpPr>
        <p:spPr>
          <a:prstGeom prst="rect">
            <a:avLst/>
          </a:prstGeom>
        </p:spPr>
        <p:txBody>
          <a:bodyPr/>
          <a:lstStyle/>
          <a:p>
            <a:endParaRPr/>
          </a:p>
        </p:txBody>
      </p:sp>
      <p:sp>
        <p:nvSpPr>
          <p:cNvPr id="237" name="Rectangle"/>
          <p:cNvSpPr/>
          <p:nvPr/>
        </p:nvSpPr>
        <p:spPr>
          <a:xfrm rot="16200000" flipH="1">
            <a:off x="2131223" y="1475148"/>
            <a:ext cx="480648" cy="4706582"/>
          </a:xfrm>
          <a:prstGeom prst="rect">
            <a:avLst/>
          </a:prstGeom>
          <a:solidFill>
            <a:srgbClr val="B5AE53">
              <a:alpha val="70195"/>
            </a:srgbClr>
          </a:solidFill>
          <a:ln w="6350">
            <a:solidFill>
              <a:srgbClr val="6B7D72"/>
            </a:solidFill>
          </a:ln>
        </p:spPr>
        <p:txBody>
          <a:bodyPr lIns="45719" rIns="45719" anchor="ctr"/>
          <a:lstStyle/>
          <a:p>
            <a:pPr defTabSz="910589">
              <a:defRPr sz="2200">
                <a:latin typeface="+mn-lt"/>
                <a:ea typeface="+mn-ea"/>
                <a:cs typeface="+mn-cs"/>
                <a:sym typeface="Helvetica"/>
              </a:defRPr>
            </a:pPr>
            <a:endParaRPr/>
          </a:p>
        </p:txBody>
      </p:sp>
      <p:sp>
        <p:nvSpPr>
          <p:cNvPr id="238" name="Cinquième étape"/>
          <p:cNvSpPr txBox="1"/>
          <p:nvPr/>
        </p:nvSpPr>
        <p:spPr>
          <a:xfrm>
            <a:off x="252604" y="3599237"/>
            <a:ext cx="2482178" cy="42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defTabSz="910589">
              <a:defRPr sz="2200">
                <a:latin typeface="+mn-lt"/>
                <a:ea typeface="+mn-ea"/>
                <a:cs typeface="+mn-cs"/>
                <a:sym typeface="Helvetica"/>
              </a:defRPr>
            </a:lvl1pPr>
          </a:lstStyle>
          <a:p>
            <a:r>
              <a:t>Cinquième étape</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L'interprétation des facteurs dans la méthodologie Q procède principalement en termes de scores factoriels plutôt qu’en termes de charges (loadings) factorielles.  Un score factoriel est le score d'un(e) « formulation&quot; (déclaration/description/énoncé) (s"/>
          <p:cNvSpPr txBox="1">
            <a:spLocks noGrp="1"/>
          </p:cNvSpPr>
          <p:nvPr>
            <p:ph type="body" sz="quarter" idx="1"/>
          </p:nvPr>
        </p:nvSpPr>
        <p:spPr>
          <a:xfrm>
            <a:off x="457200" y="4959350"/>
            <a:ext cx="8197850" cy="1472506"/>
          </a:xfrm>
          <a:prstGeom prst="rect">
            <a:avLst/>
          </a:prstGeom>
        </p:spPr>
        <p:txBody>
          <a:bodyPr/>
          <a:lstStyle/>
          <a:p>
            <a:pPr marL="209169" indent="-139446" defTabSz="557784">
              <a:spcBef>
                <a:spcPts val="0"/>
              </a:spcBef>
              <a:defRPr sz="1464">
                <a:solidFill>
                  <a:srgbClr val="000000"/>
                </a:solidFill>
              </a:defRPr>
            </a:pPr>
            <a:r>
              <a:t>L'interprétation des facteurs dans la méthodologie Q procède principalement en termes de </a:t>
            </a:r>
            <a:r>
              <a:rPr i="1"/>
              <a:t>scores factoriels</a:t>
            </a:r>
            <a:r>
              <a:t> plutôt qu’en termes de charges (</a:t>
            </a:r>
            <a:r>
              <a:rPr i="1"/>
              <a:t>loadings</a:t>
            </a:r>
            <a:r>
              <a:t>) factorielles.  Un</a:t>
            </a:r>
            <a:r>
              <a:rPr i="1"/>
              <a:t> score factoriel est le score d'un(e) « formulation"</a:t>
            </a:r>
            <a:r>
              <a:t> (déclaration/description/énoncé) (</a:t>
            </a:r>
            <a:r>
              <a:rPr i="1"/>
              <a:t>statement</a:t>
            </a:r>
            <a:r>
              <a:t>). Les scores factoriels (w) sont calculés à partir d’une sorte de moyenne  des poids de chaque formulation  dans chaque facteur.  Cette moyenne est corrigée en fonction du loading  de la personne ou de la psychothérapie pour chaque facteur. </a:t>
            </a:r>
          </a:p>
        </p:txBody>
      </p:sp>
      <p:sp>
        <p:nvSpPr>
          <p:cNvPr id="241" name="Scores factoriels (weights) dans article de Brown"/>
          <p:cNvSpPr txBox="1">
            <a:spLocks noGrp="1"/>
          </p:cNvSpPr>
          <p:nvPr>
            <p:ph type="title"/>
          </p:nvPr>
        </p:nvSpPr>
        <p:spPr>
          <a:prstGeom prst="rect">
            <a:avLst/>
          </a:prstGeom>
        </p:spPr>
        <p:txBody>
          <a:bodyPr/>
          <a:lstStyle/>
          <a:p>
            <a:pPr lvl="1"/>
            <a:r>
              <a:t>Scores factoriels (weights) dans article de Brown</a:t>
            </a:r>
          </a:p>
        </p:txBody>
      </p:sp>
      <p:pic>
        <p:nvPicPr>
          <p:cNvPr id="242" name="LoadWeight5class.png" descr="LoadWeight5class.png"/>
          <p:cNvPicPr>
            <a:picLocks noChangeAspect="1"/>
          </p:cNvPicPr>
          <p:nvPr/>
        </p:nvPicPr>
        <p:blipFill>
          <a:blip r:embed="rId2"/>
          <a:stretch>
            <a:fillRect/>
          </a:stretch>
        </p:blipFill>
        <p:spPr>
          <a:xfrm>
            <a:off x="730597" y="1466105"/>
            <a:ext cx="3327401" cy="2169591"/>
          </a:xfrm>
          <a:prstGeom prst="rect">
            <a:avLst/>
          </a:prstGeom>
          <a:ln w="12700">
            <a:miter lim="400000"/>
          </a:ln>
        </p:spPr>
      </p:pic>
      <p:pic>
        <p:nvPicPr>
          <p:cNvPr id="243" name="WeightItem11.png" descr="WeightItem11.png"/>
          <p:cNvPicPr>
            <a:picLocks noChangeAspect="1"/>
          </p:cNvPicPr>
          <p:nvPr/>
        </p:nvPicPr>
        <p:blipFill>
          <a:blip r:embed="rId3"/>
          <a:stretch>
            <a:fillRect/>
          </a:stretch>
        </p:blipFill>
        <p:spPr>
          <a:xfrm>
            <a:off x="692695" y="4027752"/>
            <a:ext cx="6223001" cy="575416"/>
          </a:xfrm>
          <a:prstGeom prst="rect">
            <a:avLst/>
          </a:prstGeom>
          <a:ln w="12700">
            <a:miter lim="400000"/>
          </a:ln>
        </p:spPr>
      </p:pic>
      <p:sp>
        <p:nvSpPr>
          <p:cNvPr id="244" name="w = 0,82 / (1 - 0,82 ** 2) = 2.50."/>
          <p:cNvSpPr txBox="1"/>
          <p:nvPr/>
        </p:nvSpPr>
        <p:spPr>
          <a:xfrm>
            <a:off x="583599" y="3630929"/>
            <a:ext cx="2375905" cy="256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indent="322580" algn="just" defTabSz="449580">
              <a:lnSpc>
                <a:spcPct val="115000"/>
              </a:lnSpc>
              <a:spcBef>
                <a:spcPts val="300"/>
              </a:spcBef>
              <a:defRPr sz="1100">
                <a:latin typeface="+mn-lt"/>
                <a:ea typeface="+mn-ea"/>
                <a:cs typeface="+mn-cs"/>
                <a:sym typeface="Helvetica"/>
              </a:defRPr>
            </a:lvl1pPr>
          </a:lstStyle>
          <a:p>
            <a:r>
              <a:t>w = 0,82 / (1 - 0,82 ** 2) = 2.50.</a:t>
            </a:r>
          </a:p>
        </p:txBody>
      </p:sp>
      <p:sp>
        <p:nvSpPr>
          <p:cNvPr id="245" name="Mode de calcul du score factoriel d’une formulation."/>
          <p:cNvSpPr txBox="1"/>
          <p:nvPr/>
        </p:nvSpPr>
        <p:spPr>
          <a:xfrm>
            <a:off x="735999" y="4545329"/>
            <a:ext cx="3746573" cy="256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100"/>
            </a:lvl1pPr>
          </a:lstStyle>
          <a:p>
            <a:pPr>
              <a:defRPr sz="2400"/>
            </a:pPr>
            <a:r>
              <a:rPr sz="1100"/>
              <a:t>Mode de calcul du score factoriel d’une formulation.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Le score factoriel (poids) de chaque formulation dans les différents facteurs est présenté ici pour les 18 premières formulations. Les attitudes, interventions, caractéristiques « moyennes » des thérapeutes et des patients apparaissent ici clairement, ai"/>
          <p:cNvSpPr txBox="1">
            <a:spLocks noGrp="1"/>
          </p:cNvSpPr>
          <p:nvPr>
            <p:ph type="body" sz="quarter" idx="1"/>
          </p:nvPr>
        </p:nvSpPr>
        <p:spPr>
          <a:xfrm>
            <a:off x="609600" y="5086350"/>
            <a:ext cx="8056861" cy="1285479"/>
          </a:xfrm>
          <a:prstGeom prst="rect">
            <a:avLst/>
          </a:prstGeom>
        </p:spPr>
        <p:txBody>
          <a:bodyPr/>
          <a:lstStyle>
            <a:lvl1pPr marL="185166" indent="-123444" defTabSz="493776">
              <a:spcBef>
                <a:spcPts val="0"/>
              </a:spcBef>
              <a:defRPr sz="1296">
                <a:solidFill>
                  <a:srgbClr val="000000"/>
                </a:solidFill>
              </a:defRPr>
            </a:lvl1pPr>
          </a:lstStyle>
          <a:p>
            <a:r>
              <a:t> Le score factoriel (poids) de chaque formulation dans les différents facteurs est présenté ici pour les 18 premières formulations. Les attitudes, interventions, caractéristiques « moyennes » des thérapeutes et des patients apparaissent ici clairement, ainsi que les particularités dans certains sous-groupes où interviennent des approches ou des étapes de développement différentes. Les cotations individuelles peuvent être mises en relation  avec les mesures  moyennes.</a:t>
            </a:r>
          </a:p>
        </p:txBody>
      </p:sp>
      <p:sp>
        <p:nvSpPr>
          <p:cNvPr id="248" name="Scores factoriels (weights) dans études sur l’autisme"/>
          <p:cNvSpPr txBox="1">
            <a:spLocks noGrp="1"/>
          </p:cNvSpPr>
          <p:nvPr>
            <p:ph type="title"/>
          </p:nvPr>
        </p:nvSpPr>
        <p:spPr>
          <a:prstGeom prst="rect">
            <a:avLst/>
          </a:prstGeom>
        </p:spPr>
        <p:txBody>
          <a:bodyPr/>
          <a:lstStyle/>
          <a:p>
            <a:r>
              <a:t>Scores factoriels (</a:t>
            </a:r>
            <a:r>
              <a:rPr i="1"/>
              <a:t>weights</a:t>
            </a:r>
            <a:r>
              <a:t>) dans études sur l’autisme</a:t>
            </a:r>
          </a:p>
        </p:txBody>
      </p:sp>
      <p:pic>
        <p:nvPicPr>
          <p:cNvPr id="249" name="WeightsCPQ.png" descr="WeightsCPQ.png"/>
          <p:cNvPicPr>
            <a:picLocks noChangeAspect="1"/>
          </p:cNvPicPr>
          <p:nvPr/>
        </p:nvPicPr>
        <p:blipFill>
          <a:blip r:embed="rId2"/>
          <a:stretch>
            <a:fillRect/>
          </a:stretch>
        </p:blipFill>
        <p:spPr>
          <a:xfrm>
            <a:off x="682029" y="1557535"/>
            <a:ext cx="6337301" cy="3219759"/>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Rectangle"/>
          <p:cNvSpPr/>
          <p:nvPr/>
        </p:nvSpPr>
        <p:spPr>
          <a:xfrm>
            <a:off x="14685" y="4071937"/>
            <a:ext cx="4713725" cy="991196"/>
          </a:xfrm>
          <a:prstGeom prst="rect">
            <a:avLst/>
          </a:prstGeom>
          <a:solidFill>
            <a:schemeClr val="accent1"/>
          </a:solidFill>
          <a:ln w="12700"/>
        </p:spPr>
        <p:txBody>
          <a:bodyPr lIns="26789" tIns="26789" rIns="26789" bIns="26789" anchor="ctr"/>
          <a:lstStyle/>
          <a:p>
            <a:pPr algn="ctr" defTabSz="910828">
              <a:buClr>
                <a:srgbClr val="000000"/>
              </a:buClr>
              <a:defRPr sz="1600">
                <a:uFill>
                  <a:solidFill>
                    <a:srgbClr val="000000"/>
                  </a:solidFill>
                </a:uFill>
                <a:latin typeface="Calibri"/>
                <a:ea typeface="Calibri"/>
                <a:cs typeface="Calibri"/>
                <a:sym typeface="Calibri"/>
              </a:defRPr>
            </a:pPr>
            <a:endParaRPr/>
          </a:p>
        </p:txBody>
      </p:sp>
      <p:sp>
        <p:nvSpPr>
          <p:cNvPr id="252" name="Rectangle"/>
          <p:cNvSpPr/>
          <p:nvPr/>
        </p:nvSpPr>
        <p:spPr>
          <a:xfrm>
            <a:off x="-617230" y="5063132"/>
            <a:ext cx="5322269" cy="30608"/>
          </a:xfrm>
          <a:prstGeom prst="rect">
            <a:avLst/>
          </a:prstGeom>
          <a:solidFill>
            <a:srgbClr val="164F86"/>
          </a:solidFill>
          <a:ln w="3175">
            <a:miter lim="400000"/>
          </a:ln>
          <a:effectLst>
            <a:outerShdw blurRad="25400" dist="12700" dir="5400000" rotWithShape="0">
              <a:srgbClr val="000000">
                <a:alpha val="50000"/>
              </a:srgbClr>
            </a:outerShdw>
          </a:effectLst>
        </p:spPr>
        <p:txBody>
          <a:bodyPr lIns="26789" tIns="26789" rIns="26789" bIns="26789" anchor="ctr"/>
          <a:lstStyle/>
          <a:p>
            <a:pPr algn="ctr" defTabSz="410765">
              <a:defRPr sz="1600">
                <a:solidFill>
                  <a:srgbClr val="FFFFFF"/>
                </a:solidFill>
                <a:latin typeface="Helvetica Light"/>
                <a:ea typeface="Helvetica Light"/>
                <a:cs typeface="Helvetica Light"/>
                <a:sym typeface="Helvetica Light"/>
              </a:defRPr>
            </a:pPr>
            <a:endParaRPr/>
          </a:p>
        </p:txBody>
      </p:sp>
      <p:sp>
        <p:nvSpPr>
          <p:cNvPr id="253" name="En résumé"/>
          <p:cNvSpPr txBox="1">
            <a:spLocks noGrp="1"/>
          </p:cNvSpPr>
          <p:nvPr>
            <p:ph type="title"/>
          </p:nvPr>
        </p:nvSpPr>
        <p:spPr>
          <a:prstGeom prst="rect">
            <a:avLst/>
          </a:prstGeom>
        </p:spPr>
        <p:txBody>
          <a:bodyPr/>
          <a:lstStyle/>
          <a:p>
            <a:r>
              <a:t>En résumé</a:t>
            </a:r>
          </a:p>
        </p:txBody>
      </p:sp>
      <p:sp>
        <p:nvSpPr>
          <p:cNvPr id="254" name="Modifier : 2 clics"/>
          <p:cNvSpPr txBox="1">
            <a:spLocks noGrp="1"/>
          </p:cNvSpPr>
          <p:nvPr>
            <p:ph type="body" sz="quarter" idx="1"/>
          </p:nvPr>
        </p:nvSpPr>
        <p:spPr>
          <a:prstGeom prst="rect">
            <a:avLst/>
          </a:prstGeom>
        </p:spPr>
        <p:txBody>
          <a:bodyPr/>
          <a:lstStyle/>
          <a:p>
            <a:endParaRPr/>
          </a:p>
        </p:txBody>
      </p:sp>
      <p:sp>
        <p:nvSpPr>
          <p:cNvPr id="255" name="Rectangle"/>
          <p:cNvSpPr/>
          <p:nvPr/>
        </p:nvSpPr>
        <p:spPr>
          <a:xfrm rot="16200000" flipH="1">
            <a:off x="2131223" y="1475148"/>
            <a:ext cx="480648" cy="4706582"/>
          </a:xfrm>
          <a:prstGeom prst="rect">
            <a:avLst/>
          </a:prstGeom>
          <a:solidFill>
            <a:srgbClr val="B5AE53">
              <a:alpha val="70195"/>
            </a:srgbClr>
          </a:solidFill>
          <a:ln w="6350">
            <a:solidFill>
              <a:srgbClr val="6B7D72"/>
            </a:solidFill>
          </a:ln>
        </p:spPr>
        <p:txBody>
          <a:bodyPr lIns="45719" rIns="45719" anchor="ctr"/>
          <a:lstStyle/>
          <a:p>
            <a:pPr defTabSz="910589">
              <a:defRPr sz="2200">
                <a:latin typeface="+mn-lt"/>
                <a:ea typeface="+mn-ea"/>
                <a:cs typeface="+mn-cs"/>
                <a:sym typeface="Helvetica"/>
              </a:defRPr>
            </a:pPr>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Nous avons suivi les cinq étapes de la méthodologie du Q-sort présentées par Brown avec en parallèle ce qui leur correspond avec le PQS/CPQ.…"/>
          <p:cNvSpPr txBox="1">
            <a:spLocks noGrp="1"/>
          </p:cNvSpPr>
          <p:nvPr>
            <p:ph type="body" idx="1"/>
          </p:nvPr>
        </p:nvSpPr>
        <p:spPr>
          <a:prstGeom prst="rect">
            <a:avLst/>
          </a:prstGeom>
        </p:spPr>
        <p:txBody>
          <a:bodyPr/>
          <a:lstStyle/>
          <a:p>
            <a:pPr marL="246888" indent="-164592" defTabSz="658368">
              <a:spcBef>
                <a:spcPts val="400"/>
              </a:spcBef>
              <a:defRPr sz="1728"/>
            </a:pPr>
            <a:r>
              <a:t>Nous avons suivi les cinq étapes de la méthodologie du Q-sort présentées par Brown avec en parallèle ce qui leur correspond avec le PQS/CPQ.</a:t>
            </a:r>
          </a:p>
          <a:p>
            <a:pPr marL="943275" lvl="2" indent="-211755" defTabSz="658368">
              <a:spcBef>
                <a:spcPts val="0"/>
              </a:spcBef>
              <a:buClrTx/>
              <a:buFontTx/>
              <a:buAutoNum type="arabicPeriod"/>
              <a:defRPr sz="1584">
                <a:solidFill>
                  <a:srgbClr val="030303"/>
                </a:solidFill>
              </a:defRPr>
            </a:pPr>
            <a:r>
              <a:t>Construction de l’échantillon Q, distinction et équilibrage des catégories principales </a:t>
            </a:r>
          </a:p>
          <a:p>
            <a:pPr marL="943275" lvl="2" indent="-211755" defTabSz="658368">
              <a:spcBef>
                <a:spcPts val="0"/>
              </a:spcBef>
              <a:buClrTx/>
              <a:buFontTx/>
              <a:buAutoNum type="arabicPeriod"/>
              <a:defRPr sz="1584">
                <a:solidFill>
                  <a:srgbClr val="030303"/>
                </a:solidFill>
              </a:defRPr>
            </a:pPr>
            <a:r>
              <a:t>Classement des formulations par chaque cotateur suivant son degré d’accord et de désaccord avec les formulations qui décrivent l’objet de l’investigation</a:t>
            </a:r>
          </a:p>
          <a:p>
            <a:pPr marL="943275" lvl="2" indent="-211755" defTabSz="658368">
              <a:spcBef>
                <a:spcPts val="0"/>
              </a:spcBef>
              <a:buClrTx/>
              <a:buFontTx/>
              <a:buAutoNum type="arabicPeriod"/>
              <a:defRPr sz="1584">
                <a:solidFill>
                  <a:srgbClr val="030303"/>
                </a:solidFill>
              </a:defRPr>
            </a:pPr>
            <a:r>
              <a:t>Corrélations entre les différents classements, ce qui fait ressortir les proximités et les distances entre  observations ou conceptions</a:t>
            </a:r>
          </a:p>
          <a:p>
            <a:pPr marL="943275" lvl="2" indent="-211755" defTabSz="658368">
              <a:spcBef>
                <a:spcPts val="0"/>
              </a:spcBef>
              <a:buClrTx/>
              <a:buFontTx/>
              <a:buAutoNum type="arabicPeriod"/>
              <a:defRPr sz="1584">
                <a:solidFill>
                  <a:srgbClr val="030303"/>
                </a:solidFill>
              </a:defRPr>
            </a:pPr>
            <a:r>
              <a:t>Analyse factorielle qui distingue différents facteurs  qui interviennent dans la différence des classements et réciproquement produisent des « airs de famille »</a:t>
            </a:r>
          </a:p>
          <a:p>
            <a:pPr marL="943275" lvl="2" indent="-211755" defTabSz="658368">
              <a:spcBef>
                <a:spcPts val="0"/>
              </a:spcBef>
              <a:buClrTx/>
              <a:buFontTx/>
              <a:buAutoNum type="arabicPeriod"/>
              <a:defRPr sz="1584">
                <a:solidFill>
                  <a:srgbClr val="030303"/>
                </a:solidFill>
              </a:defRPr>
            </a:pPr>
            <a:r>
              <a:t>Interprétation qui fait intervenir les scores factoriels des formulations qui caractérisent chacun des facteurs</a:t>
            </a:r>
          </a:p>
        </p:txBody>
      </p:sp>
      <p:sp>
        <p:nvSpPr>
          <p:cNvPr id="258" name="Les cinq étapes de la méthodologie du Q-sort"/>
          <p:cNvSpPr txBox="1">
            <a:spLocks noGrp="1"/>
          </p:cNvSpPr>
          <p:nvPr>
            <p:ph type="title"/>
          </p:nvPr>
        </p:nvSpPr>
        <p:spPr>
          <a:prstGeom prst="rect">
            <a:avLst/>
          </a:prstGeom>
        </p:spPr>
        <p:txBody>
          <a:bodyPr/>
          <a:lstStyle/>
          <a:p>
            <a:r>
              <a:t>Les cinq étapes de la méthodologie du Q-sort</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Modifier : 2 clics"/>
          <p:cNvSpPr txBox="1">
            <a:spLocks noGrp="1"/>
          </p:cNvSpPr>
          <p:nvPr>
            <p:ph type="title"/>
          </p:nvPr>
        </p:nvSpPr>
        <p:spPr>
          <a:prstGeom prst="rect">
            <a:avLst/>
          </a:prstGeom>
        </p:spPr>
        <p:txBody>
          <a:bodyPr/>
          <a:lstStyle/>
          <a:p>
            <a:endParaRPr/>
          </a:p>
        </p:txBody>
      </p:sp>
      <p:pic>
        <p:nvPicPr>
          <p:cNvPr id="261" name="FacteursCPQ.png" descr="FacteursCPQ.png"/>
          <p:cNvPicPr>
            <a:picLocks noChangeAspect="1"/>
          </p:cNvPicPr>
          <p:nvPr/>
        </p:nvPicPr>
        <p:blipFill>
          <a:blip r:embed="rId2"/>
          <a:stretch>
            <a:fillRect/>
          </a:stretch>
        </p:blipFill>
        <p:spPr>
          <a:xfrm>
            <a:off x="1492498" y="1502080"/>
            <a:ext cx="5928856" cy="4247540"/>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Modifier : 2 clics"/>
          <p:cNvSpPr txBox="1">
            <a:spLocks noGrp="1"/>
          </p:cNvSpPr>
          <p:nvPr>
            <p:ph type="title"/>
          </p:nvPr>
        </p:nvSpPr>
        <p:spPr>
          <a:prstGeom prst="rect">
            <a:avLst/>
          </a:prstGeom>
        </p:spPr>
        <p:txBody>
          <a:bodyPr/>
          <a:lstStyle/>
          <a:p>
            <a:endParaRPr/>
          </a:p>
        </p:txBody>
      </p:sp>
      <p:sp>
        <p:nvSpPr>
          <p:cNvPr id="264" name="F1. L'enfant se sent confiant et en sécurité, compris par le thérapeute; il dirige les sentiments de colère ou d'agression vers l'extérieur. Le thérapeute est impliqué de manière affective et sensible aux sentiments de l’enfant. Il clarifie, réaffirme ou"/>
          <p:cNvSpPr txBox="1"/>
          <p:nvPr/>
        </p:nvSpPr>
        <p:spPr>
          <a:xfrm>
            <a:off x="571958" y="557530"/>
            <a:ext cx="7968334" cy="2364741"/>
          </a:xfrm>
          <a:prstGeom prst="rect">
            <a:avLst/>
          </a:prstGeom>
          <a:solidFill>
            <a:schemeClr val="accent3"/>
          </a:solidFill>
          <a:ln w="38100">
            <a:solidFill>
              <a:srgbClr val="FFFFFF"/>
            </a:solidFill>
          </a:ln>
          <a:effectLst>
            <a:outerShdw blurRad="38100" dist="200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800"/>
            </a:lvl1pPr>
          </a:lstStyle>
          <a:p>
            <a:r>
              <a:t>F1. L'enfant se sent confiant et en sécurité, compris par le thérapeute; il dirige les sentiments de colère ou d'agression vers l'extérieur. Le thérapeute est impliqué de manière affective et sensible aux sentiments de l’enfant. Il clarifie, réaffirme ou reformule la communication de l’enfant et insiste sur la verbalisation des états et des affects internes. Son interaction avec l’enfant est sensible au niveau de développement de l’enfant et témoigne d’un vocabulaire ou d’une compréhension commune....</a:t>
            </a:r>
          </a:p>
        </p:txBody>
      </p:sp>
      <p:sp>
        <p:nvSpPr>
          <p:cNvPr id="265" name="F2. L'enfant est socialement mal adapté ou inapproprié, anxieux et tendu, provocateur; il a du mal à comprendre les commentaires du thérapeute; sa pièce est fragmentée, sporadique. Le thérapeute exerce un contrôle actif sur l’interaction, est directement"/>
          <p:cNvSpPr txBox="1"/>
          <p:nvPr/>
        </p:nvSpPr>
        <p:spPr>
          <a:xfrm>
            <a:off x="552168" y="3091558"/>
            <a:ext cx="3881341" cy="3291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700"/>
            </a:lvl1pPr>
          </a:lstStyle>
          <a:p>
            <a:r>
              <a:t>F2. L'enfant est socialement mal adapté ou inapproprié, anxieux et tendu, provocateur; il a du mal à comprendre les commentaires du thérapeute; sa pièce est fragmentée, sporadique. Le thérapeute exerce un contrôle actif sur l’interaction, est directement rassurant, se comporte de manière didactique, commente le comportement non verbal de l’enfant, fixe des limites.</a:t>
            </a:r>
          </a:p>
        </p:txBody>
      </p:sp>
      <p:sp>
        <p:nvSpPr>
          <p:cNvPr id="266" name="F3. L’enfant est curieux, animé, actif, joyeux, proche de ses sentiments. Sa communication est chargée d’affect, son jeu est imaginatif, vivant. Le thérapeute est neutre, il interprète la signification du jeu de l’enfant, pointe son usage des mécanismes "/>
          <p:cNvSpPr txBox="1"/>
          <p:nvPr/>
        </p:nvSpPr>
        <p:spPr>
          <a:xfrm>
            <a:off x="4596800" y="3150825"/>
            <a:ext cx="3986735" cy="3444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800"/>
            </a:lvl1pPr>
          </a:lstStyle>
          <a:p>
            <a:r>
              <a:t>F3. L’enfant est curieux, animé, actif, joyeux, proche de ses sentiments. Sa communication est chargée d’affect, son jeu est imaginatif, vivant. Le thérapeute est neutre, il interprète la signification du jeu de l’enfant, pointe son usage des mécanismes de défense. Le thérapeute établir des liens entre les sentiments et l’expérience de l’enfant. Différents sujets sont discutés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Brown S. R. (1991). A Q-Methodology Primer I.…"/>
          <p:cNvSpPr txBox="1">
            <a:spLocks noGrp="1"/>
          </p:cNvSpPr>
          <p:nvPr>
            <p:ph type="body" idx="1"/>
          </p:nvPr>
        </p:nvSpPr>
        <p:spPr>
          <a:prstGeom prst="rect">
            <a:avLst/>
          </a:prstGeom>
        </p:spPr>
        <p:txBody>
          <a:bodyPr/>
          <a:lstStyle/>
          <a:p>
            <a:pPr marL="0" indent="304418" algn="just" defTabSz="429768">
              <a:lnSpc>
                <a:spcPct val="150000"/>
              </a:lnSpc>
              <a:spcBef>
                <a:spcPts val="900"/>
              </a:spcBef>
              <a:buClrTx/>
              <a:buSzTx/>
              <a:buFontTx/>
              <a:buNone/>
              <a:defRPr sz="1316">
                <a:solidFill>
                  <a:srgbClr val="000000"/>
                </a:solidFill>
                <a:uFill>
                  <a:solidFill>
                    <a:srgbClr val="000000"/>
                  </a:solidFill>
                </a:uFill>
                <a:latin typeface="+mn-lt"/>
                <a:ea typeface="+mn-ea"/>
                <a:cs typeface="+mn-cs"/>
                <a:sym typeface="Helvetica"/>
              </a:defRPr>
            </a:pPr>
            <a:r>
              <a:t>Brown S. R. (1991). A Q-Methodology Primer I. </a:t>
            </a:r>
          </a:p>
          <a:p>
            <a:pPr marL="0" indent="304418" algn="just" defTabSz="429768">
              <a:lnSpc>
                <a:spcPct val="150000"/>
              </a:lnSpc>
              <a:spcBef>
                <a:spcPts val="900"/>
              </a:spcBef>
              <a:buClrTx/>
              <a:buSzTx/>
              <a:buFontTx/>
              <a:buNone/>
              <a:defRPr sz="1316">
                <a:solidFill>
                  <a:srgbClr val="000000"/>
                </a:solidFill>
                <a:uFill>
                  <a:solidFill>
                    <a:srgbClr val="000000"/>
                  </a:solidFill>
                </a:uFill>
                <a:latin typeface="+mn-lt"/>
                <a:ea typeface="+mn-ea"/>
                <a:cs typeface="+mn-cs"/>
                <a:sym typeface="Helvetica"/>
              </a:defRPr>
            </a:pPr>
            <a:r>
              <a:t>Brown S. R. (1996). Q methodology and qualitative research. </a:t>
            </a:r>
            <a:r>
              <a:rPr i="1"/>
              <a:t>Qualitative Health Research, 6</a:t>
            </a:r>
            <a:r>
              <a:t>(4), 561-567. </a:t>
            </a:r>
          </a:p>
          <a:p>
            <a:pPr marL="0" indent="304418" algn="just" defTabSz="429768">
              <a:lnSpc>
                <a:spcPct val="150000"/>
              </a:lnSpc>
              <a:spcBef>
                <a:spcPts val="900"/>
              </a:spcBef>
              <a:buClrTx/>
              <a:buSzTx/>
              <a:buFontTx/>
              <a:buNone/>
              <a:defRPr sz="1316">
                <a:solidFill>
                  <a:srgbClr val="000000"/>
                </a:solidFill>
                <a:uFill>
                  <a:solidFill>
                    <a:srgbClr val="000000"/>
                  </a:solidFill>
                </a:uFill>
                <a:latin typeface="+mn-lt"/>
                <a:ea typeface="+mn-ea"/>
                <a:cs typeface="+mn-cs"/>
                <a:sym typeface="Helvetica"/>
              </a:defRPr>
            </a:pPr>
            <a:r>
              <a:t>Brown S. R. (1996). Q Methodology as the Foundation for a Science of Subjectivity. </a:t>
            </a:r>
          </a:p>
          <a:p>
            <a:pPr marL="0" indent="304418" algn="just" defTabSz="429768">
              <a:lnSpc>
                <a:spcPct val="150000"/>
              </a:lnSpc>
              <a:spcBef>
                <a:spcPts val="900"/>
              </a:spcBef>
              <a:buClrTx/>
              <a:buSzTx/>
              <a:buFontTx/>
              <a:buNone/>
              <a:defRPr sz="1316">
                <a:solidFill>
                  <a:srgbClr val="000000"/>
                </a:solidFill>
                <a:uFill>
                  <a:solidFill>
                    <a:srgbClr val="000000"/>
                  </a:solidFill>
                </a:uFill>
                <a:latin typeface="+mn-lt"/>
                <a:ea typeface="+mn-ea"/>
                <a:cs typeface="+mn-cs"/>
                <a:sym typeface="Helvetica"/>
              </a:defRPr>
            </a:pPr>
            <a:r>
              <a:t>Brown S. R. (1999). Subjective Behavior Analysis. </a:t>
            </a:r>
          </a:p>
          <a:p>
            <a:pPr marL="0" indent="304418" algn="just" defTabSz="429768">
              <a:lnSpc>
                <a:spcPct val="150000"/>
              </a:lnSpc>
              <a:spcBef>
                <a:spcPts val="900"/>
              </a:spcBef>
              <a:buClrTx/>
              <a:buSzTx/>
              <a:buFontTx/>
              <a:buNone/>
              <a:defRPr sz="1316">
                <a:solidFill>
                  <a:srgbClr val="000000"/>
                </a:solidFill>
                <a:uFill>
                  <a:solidFill>
                    <a:srgbClr val="000000"/>
                  </a:solidFill>
                </a:uFill>
                <a:latin typeface="+mn-lt"/>
                <a:ea typeface="+mn-ea"/>
                <a:cs typeface="+mn-cs"/>
                <a:sym typeface="Helvetica"/>
              </a:defRPr>
            </a:pPr>
            <a:r>
              <a:t>Pierrehumbert, B., Sieye, A., Zaltzman, V., &amp; Halfon, O. (1995). Entre salon et laboratoire : l'utilisation du « Q-Sort » de Waters et Deane pour décrire la qualité de la relation d'attachement parent-enfant. </a:t>
            </a:r>
            <a:r>
              <a:rPr i="1"/>
              <a:t>Enfance, 48</a:t>
            </a:r>
            <a:r>
              <a:t>(3), 277-291</a:t>
            </a:r>
          </a:p>
          <a:p>
            <a:pPr marL="0" indent="304418" algn="just" defTabSz="429768">
              <a:lnSpc>
                <a:spcPct val="150000"/>
              </a:lnSpc>
              <a:spcBef>
                <a:spcPts val="900"/>
              </a:spcBef>
              <a:buClrTx/>
              <a:buSzTx/>
              <a:buFontTx/>
              <a:buNone/>
              <a:defRPr sz="1316">
                <a:solidFill>
                  <a:srgbClr val="000000"/>
                </a:solidFill>
                <a:uFill>
                  <a:solidFill>
                    <a:srgbClr val="000000"/>
                  </a:solidFill>
                </a:uFill>
                <a:latin typeface="+mn-lt"/>
                <a:ea typeface="+mn-ea"/>
                <a:cs typeface="+mn-cs"/>
                <a:sym typeface="Helvetica"/>
              </a:defRPr>
            </a:pPr>
            <a:r>
              <a:t>Pierrehumbert, B., Mühlemann, I., Antonietti, J.-P., Sieye, A., &amp; Halfon, O. (1995). Etude de validation d'une version francophone du « Q-Sort » d'attachement de Waters et Deane. </a:t>
            </a:r>
            <a:r>
              <a:rPr i="1"/>
              <a:t>Enfance, 48</a:t>
            </a:r>
            <a:r>
              <a:t>(3), 293-315.</a:t>
            </a:r>
          </a:p>
          <a:p>
            <a:pPr marL="0" indent="304418" algn="just" defTabSz="429768">
              <a:lnSpc>
                <a:spcPct val="150000"/>
              </a:lnSpc>
              <a:spcBef>
                <a:spcPts val="900"/>
              </a:spcBef>
              <a:buClrTx/>
              <a:buSzTx/>
              <a:buFontTx/>
              <a:buNone/>
              <a:defRPr sz="1316">
                <a:solidFill>
                  <a:srgbClr val="000000"/>
                </a:solidFill>
                <a:uFill>
                  <a:solidFill>
                    <a:srgbClr val="000000"/>
                  </a:solidFill>
                </a:uFill>
                <a:latin typeface="+mn-lt"/>
                <a:ea typeface="+mn-ea"/>
                <a:cs typeface="+mn-cs"/>
                <a:sym typeface="Helvetica"/>
              </a:defRPr>
            </a:pPr>
            <a:r>
              <a:t>Sur </a:t>
            </a:r>
            <a:r>
              <a:rPr u="sng">
                <a:solidFill>
                  <a:srgbClr val="CCCC00"/>
                </a:solidFill>
                <a:uFill>
                  <a:solidFill>
                    <a:srgbClr val="CCCC00"/>
                  </a:solidFill>
                </a:uFill>
                <a:hlinkClick r:id="rId2"/>
              </a:rPr>
              <a:t>academia.com</a:t>
            </a:r>
            <a:r>
              <a:t>  Q-sort methodology 259 citations</a:t>
            </a:r>
          </a:p>
        </p:txBody>
      </p:sp>
      <p:sp>
        <p:nvSpPr>
          <p:cNvPr id="269" name="Quelques références Biblio"/>
          <p:cNvSpPr txBox="1">
            <a:spLocks noGrp="1"/>
          </p:cNvSpPr>
          <p:nvPr>
            <p:ph type="title"/>
          </p:nvPr>
        </p:nvSpPr>
        <p:spPr>
          <a:prstGeom prst="rect">
            <a:avLst/>
          </a:prstGeom>
        </p:spPr>
        <p:txBody>
          <a:bodyPr/>
          <a:lstStyle/>
          <a:p>
            <a:r>
              <a:t>Quelques références Biblio</a:t>
            </a:r>
          </a:p>
        </p:txBody>
      </p:sp>
    </p:spTree>
  </p:cSld>
  <p:clrMapOvr>
    <a:masterClrMapping/>
  </p:clrMapOvr>
  <p:transition spd="med"/>
</p:sld>
</file>

<file path=ppt/theme/theme1.xml><?xml version="1.0" encoding="utf-8"?>
<a:theme xmlns:a="http://schemas.openxmlformats.org/drawingml/2006/main" name="Apothicaire">
  <a:themeElements>
    <a:clrScheme name="Apothicaire">
      <a:dk1>
        <a:srgbClr val="000000"/>
      </a:dk1>
      <a:lt1>
        <a:srgbClr val="FFFFFF"/>
      </a:lt1>
      <a:dk2>
        <a:srgbClr val="A7A7A7"/>
      </a:dk2>
      <a:lt2>
        <a:srgbClr val="535353"/>
      </a:lt2>
      <a:accent1>
        <a:srgbClr val="93A299"/>
      </a:accent1>
      <a:accent2>
        <a:srgbClr val="CF543F"/>
      </a:accent2>
      <a:accent3>
        <a:srgbClr val="9BBB59"/>
      </a:accent3>
      <a:accent4>
        <a:srgbClr val="8064A2"/>
      </a:accent4>
      <a:accent5>
        <a:srgbClr val="4BACC6"/>
      </a:accent5>
      <a:accent6>
        <a:srgbClr val="F79646"/>
      </a:accent6>
      <a:hlink>
        <a:srgbClr val="0000FF"/>
      </a:hlink>
      <a:folHlink>
        <a:srgbClr val="FF00FF"/>
      </a:folHlink>
    </a:clrScheme>
    <a:fontScheme name="Apothicaire">
      <a:majorFont>
        <a:latin typeface="Times Roman"/>
        <a:ea typeface="Times Roman"/>
        <a:cs typeface="Times Roman"/>
      </a:majorFont>
      <a:minorFont>
        <a:latin typeface="Helvetica"/>
        <a:ea typeface="Helvetica"/>
        <a:cs typeface="Helvetica"/>
      </a:minorFont>
    </a:fontScheme>
    <a:fmtScheme name="Apothicai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Apothicaire">
  <a:themeElements>
    <a:clrScheme name="Apothicaire">
      <a:dk1>
        <a:srgbClr val="000000"/>
      </a:dk1>
      <a:lt1>
        <a:srgbClr val="FFFFFF"/>
      </a:lt1>
      <a:dk2>
        <a:srgbClr val="A7A7A7"/>
      </a:dk2>
      <a:lt2>
        <a:srgbClr val="535353"/>
      </a:lt2>
      <a:accent1>
        <a:srgbClr val="93A299"/>
      </a:accent1>
      <a:accent2>
        <a:srgbClr val="CF543F"/>
      </a:accent2>
      <a:accent3>
        <a:srgbClr val="9BBB59"/>
      </a:accent3>
      <a:accent4>
        <a:srgbClr val="8064A2"/>
      </a:accent4>
      <a:accent5>
        <a:srgbClr val="4BACC6"/>
      </a:accent5>
      <a:accent6>
        <a:srgbClr val="F79646"/>
      </a:accent6>
      <a:hlink>
        <a:srgbClr val="0000FF"/>
      </a:hlink>
      <a:folHlink>
        <a:srgbClr val="FF00FF"/>
      </a:folHlink>
    </a:clrScheme>
    <a:fontScheme name="Apothicaire">
      <a:majorFont>
        <a:latin typeface="Times Roman"/>
        <a:ea typeface="Times Roman"/>
        <a:cs typeface="Times Roman"/>
      </a:majorFont>
      <a:minorFont>
        <a:latin typeface="Helvetica"/>
        <a:ea typeface="Helvetica"/>
        <a:cs typeface="Helvetica"/>
      </a:minorFont>
    </a:fontScheme>
    <a:fmtScheme name="Apothicai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1971</Words>
  <Application>Microsoft Macintosh PowerPoint</Application>
  <PresentationFormat>Affichage à l'écran (4:3)</PresentationFormat>
  <Paragraphs>91</Paragraphs>
  <Slides>24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24</vt:i4>
      </vt:variant>
    </vt:vector>
  </HeadingPairs>
  <TitlesOfParts>
    <vt:vector size="32" baseType="lpstr">
      <vt:lpstr>Arial</vt:lpstr>
      <vt:lpstr>Calibri</vt:lpstr>
      <vt:lpstr>Century Gothic</vt:lpstr>
      <vt:lpstr>Helvetica</vt:lpstr>
      <vt:lpstr>Helvetica Light</vt:lpstr>
      <vt:lpstr>Helvetica Neue</vt:lpstr>
      <vt:lpstr>Times Roman</vt:lpstr>
      <vt:lpstr>Apothicaire</vt:lpstr>
      <vt:lpstr>Présentation PowerPoint</vt:lpstr>
      <vt:lpstr>Introduction</vt:lpstr>
      <vt:lpstr>Q-sort, Définitions</vt:lpstr>
      <vt:lpstr>Construction de l’échantillon Q</vt:lpstr>
      <vt:lpstr>Construction de l’échantillon</vt:lpstr>
      <vt:lpstr>Classement des formulations</vt:lpstr>
      <vt:lpstr>Classement des formulations</vt:lpstr>
      <vt:lpstr>Présentation PowerPoint</vt:lpstr>
      <vt:lpstr>Présentation PowerPoint</vt:lpstr>
      <vt:lpstr>Une cotation en 2 temps</vt:lpstr>
      <vt:lpstr>Corrélations entre classements différents</vt:lpstr>
      <vt:lpstr>Présentation PowerPoint</vt:lpstr>
      <vt:lpstr>Corrélations inter-cotations globales</vt:lpstr>
      <vt:lpstr>Analyse factorielle</vt:lpstr>
      <vt:lpstr>Base de l’analyse factorielle (extrait)</vt:lpstr>
      <vt:lpstr>Extraction des facteurs et charges factorielles (loadings)</vt:lpstr>
      <vt:lpstr>Interprétation</vt:lpstr>
      <vt:lpstr>Scores factoriels (weights) dans article de Brown</vt:lpstr>
      <vt:lpstr>Scores factoriels (weights) dans études sur l’autisme</vt:lpstr>
      <vt:lpstr>En résumé</vt:lpstr>
      <vt:lpstr>Les cinq étapes de la méthodologie du Q-sort</vt:lpstr>
      <vt:lpstr>Présentation PowerPoint</vt:lpstr>
      <vt:lpstr>Présentation PowerPoint</vt:lpstr>
      <vt:lpstr>Quelques références Biblio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cp:lastModifiedBy>Jean-Michel THURIN</cp:lastModifiedBy>
  <cp:revision>1</cp:revision>
  <dcterms:modified xsi:type="dcterms:W3CDTF">2023-02-26T14:34:02Z</dcterms:modified>
</cp:coreProperties>
</file>