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Default Extension="emf" ContentType="image/x-emf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handoutMasters/handoutMaster1.xml" ContentType="application/vnd.openxmlformats-officedocument.presentationml.handoutMaster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6" r:id="rId9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prnWhat="handouts2" frameSlides="1"/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5620"/>
    <p:restoredTop sz="97931" autoAdjust="0"/>
  </p:normalViewPr>
  <p:slideViewPr>
    <p:cSldViewPr snapToGrid="0" snapToObjects="1" showGuides="1">
      <p:cViewPr>
        <p:scale>
          <a:sx n="99" d="100"/>
          <a:sy n="99" d="100"/>
        </p:scale>
        <p:origin x="-800" y="-8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21B744-9937-FB40-B29F-C15D0F2F6318}" type="datetimeFigureOut">
              <a:rPr lang="fr-FR" smtClean="0"/>
              <a:pPr/>
              <a:t>12/01/11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318187-42DA-5D4C-9A47-1E1F7180E966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324358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B59EA6-54A0-0F49-A715-EACA2EAE8400}" type="datetimeFigureOut">
              <a:rPr lang="fr-FR" smtClean="0"/>
              <a:pPr/>
              <a:t>12/01/11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684185-0ACC-CC4E-AE81-914C290667C5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3083114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17/11/10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Symposium FFP du Congrès Français de Psychiatrie. Le Réseau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576E-59B3-3E40-BD69-48F3A2CD0C6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17/11/10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Symposium FFP du Congrès Français de Psychiatrie. Le Réseau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576E-59B3-3E40-BD69-48F3A2CD0C6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17/11/10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Symposium FFP du Congrès Français de Psychiatrie. Le Réseau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576E-59B3-3E40-BD69-48F3A2CD0C6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17/11/10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Symposium FFP du Congrès Français de Psychiatrie. Le Réseau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576E-59B3-3E40-BD69-48F3A2CD0C6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17/11/10</a:t>
            </a:r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Symposium FFP du Congrès Français de Psychiatrie. Le Réseau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576E-59B3-3E40-BD69-48F3A2CD0C6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17/11/10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Symposium FFP du Congrès Français de Psychiatrie. Le Réseau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576E-59B3-3E40-BD69-48F3A2CD0C6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17/11/10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Symposium FFP du Congrès Français de Psychiatrie. Le Réseau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576E-59B3-3E40-BD69-48F3A2CD0C6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17/11/10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Symposium FFP du Congrès Français de Psychiatrie. Le Réseau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576E-59B3-3E40-BD69-48F3A2CD0C6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17/11/10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Symposium FFP du Congrès Français de Psychiatrie. Le Réseau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576E-59B3-3E40-BD69-48F3A2CD0C6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17/11/10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Symposium FFP du Congrès Français de Psychiatrie. Le Réseau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576E-59B3-3E40-BD69-48F3A2CD0C6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17/11/10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Symposium FFP du Congrès Français de Psychiatrie. Le Réseau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4576E-59B3-3E40-BD69-48F3A2CD0C6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0369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17/11/10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817905" y="6356350"/>
            <a:ext cx="59019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 smtClean="0"/>
              <a:t>Symposium FFP du Congrès Français de Psychiatrie. Le Réseau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956446" y="6356350"/>
            <a:ext cx="7303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44576E-59B3-3E40-BD69-48F3A2CD0C68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1F497D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mthurin@techniques-psychotherapiques.org" TargetMode="External"/><Relationship Id="rId4" Type="http://schemas.openxmlformats.org/officeDocument/2006/relationships/hyperlink" Target="http://www.techniques-psychotherapiques.org/Reseau/" TargetMode="External"/><Relationship Id="rId5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5" Type="http://schemas.openxmlformats.org/officeDocument/2006/relationships/image" Target="../media/image6.jpe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techniques-psychotherapiques.org/reseau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3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mthurin@techniques-psychotherapiques.org" TargetMode="External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techniques-psychotherapiques.org/Reseau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techniques-psychotherapiquesorg/Resea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395412"/>
            <a:ext cx="7772400" cy="1470025"/>
          </a:xfrm>
        </p:spPr>
        <p:txBody>
          <a:bodyPr>
            <a:normAutofit/>
          </a:bodyPr>
          <a:lstStyle/>
          <a:p>
            <a:r>
              <a:rPr lang="fr-FR" sz="3200" dirty="0" smtClean="0">
                <a:solidFill>
                  <a:schemeClr val="tx2"/>
                </a:solidFill>
              </a:rPr>
              <a:t>Réseau de Recherches Fondées</a:t>
            </a:r>
            <a:br>
              <a:rPr lang="fr-FR" sz="3200" dirty="0" smtClean="0">
                <a:solidFill>
                  <a:schemeClr val="tx2"/>
                </a:solidFill>
              </a:rPr>
            </a:br>
            <a:r>
              <a:rPr lang="fr-FR" sz="3200" dirty="0" smtClean="0">
                <a:solidFill>
                  <a:schemeClr val="tx2"/>
                </a:solidFill>
              </a:rPr>
              <a:t>sur les Pratiques Psychothérapiques</a:t>
            </a:r>
            <a:endParaRPr lang="fr-FR" sz="3200" dirty="0">
              <a:solidFill>
                <a:schemeClr val="tx2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39164" y="2892086"/>
            <a:ext cx="6878638" cy="1222447"/>
          </a:xfrm>
        </p:spPr>
        <p:txBody>
          <a:bodyPr>
            <a:normAutofit/>
          </a:bodyPr>
          <a:lstStyle/>
          <a:p>
            <a:r>
              <a:rPr lang="fr-FR" sz="2400" dirty="0" smtClean="0"/>
              <a:t>Dr Jean-Michel Thurin</a:t>
            </a:r>
          </a:p>
          <a:p>
            <a:r>
              <a:rPr lang="fr-FR" sz="2400" dirty="0" smtClean="0"/>
              <a:t>Fédération Française de Psychiatrie / Inserm U669</a:t>
            </a:r>
            <a:endParaRPr lang="fr-FR" sz="24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025097" y="3500155"/>
            <a:ext cx="2197100" cy="304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67924" y="5834579"/>
            <a:ext cx="861661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 smtClean="0"/>
              <a:t>FFP - Hôpital Sainte Anne 1, rue Cabanis - Bât. B - 75014  PARIS - (33) 1 48 04 32 22 </a:t>
            </a:r>
          </a:p>
          <a:p>
            <a:pPr algn="ctr"/>
            <a:r>
              <a:rPr lang="fr-FR" sz="1400" dirty="0" smtClean="0"/>
              <a:t>Inserm U669 - Maison de </a:t>
            </a:r>
            <a:r>
              <a:rPr lang="fr-FR" sz="1400" dirty="0" err="1" smtClean="0"/>
              <a:t>Solenn</a:t>
            </a:r>
            <a:r>
              <a:rPr lang="fr-FR" sz="1400" dirty="0" smtClean="0"/>
              <a:t>  - 97 Boulevard de Port Royal - 75014  Paris </a:t>
            </a:r>
          </a:p>
          <a:p>
            <a:pPr algn="ctr"/>
            <a:r>
              <a:rPr lang="fr-FR" sz="1400" dirty="0" smtClean="0">
                <a:hlinkClick r:id="rId3"/>
              </a:rPr>
              <a:t>jmthurin@techniques-psychotherapiques.org</a:t>
            </a:r>
            <a:r>
              <a:rPr lang="fr-FR" sz="1400" dirty="0" smtClean="0"/>
              <a:t>                        </a:t>
            </a:r>
            <a:r>
              <a:rPr lang="fr-FR" sz="1400" dirty="0" smtClean="0">
                <a:hlinkClick r:id="rId4"/>
              </a:rPr>
              <a:t>http://www.techniques-psychotherapiques.org/Reseau/</a:t>
            </a:r>
            <a:r>
              <a:rPr lang="fr-FR" sz="1400" dirty="0" smtClean="0"/>
              <a:t> </a:t>
            </a:r>
            <a:endParaRPr lang="fr-FR" sz="14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233522" y="3824976"/>
            <a:ext cx="975850" cy="9598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6338" y="274638"/>
            <a:ext cx="7500461" cy="1143000"/>
          </a:xfrm>
        </p:spPr>
        <p:txBody>
          <a:bodyPr/>
          <a:lstStyle/>
          <a:p>
            <a:r>
              <a:rPr lang="fr-FR" dirty="0" smtClean="0"/>
              <a:t>Qu’est-ce que </a:t>
            </a:r>
            <a:r>
              <a:rPr lang="fr-FR" i="1" dirty="0" smtClean="0"/>
              <a:t>le RRFPP </a:t>
            </a:r>
            <a:r>
              <a:rPr lang="fr-FR" dirty="0" smtClean="0"/>
              <a:t>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Un cadre innovateur pour s’inscrire dans une grande action de recherche clinique</a:t>
            </a:r>
          </a:p>
          <a:p>
            <a:r>
              <a:rPr lang="fr-FR" dirty="0" smtClean="0"/>
              <a:t>Un ensemble de méthodologies adaptées à la recherche en psychothérapie et prometteuses</a:t>
            </a:r>
          </a:p>
          <a:p>
            <a:r>
              <a:rPr lang="fr-FR" dirty="0" smtClean="0"/>
              <a:t>200 cliniciens engagés ; des collaborations internationales actives (Italie, RU, USA, N)</a:t>
            </a:r>
          </a:p>
          <a:p>
            <a:r>
              <a:rPr lang="fr-FR" dirty="0" smtClean="0"/>
              <a:t>Un réseau institutionnel associant la FFP et une unité Inserm, issu d’une sélection très compétitive, un financement Inserm et DGS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17/11/10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Symposium FFP du Congrès Français de Psychiatrie. Le Réseau</a:t>
            </a:r>
            <a:endParaRPr lang="fr-FR"/>
          </a:p>
        </p:txBody>
      </p:sp>
      <p:pic>
        <p:nvPicPr>
          <p:cNvPr id="6" name="Image 3" descr="Logo3RRFPP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0109" y="522308"/>
            <a:ext cx="681913" cy="683999"/>
          </a:xfrm>
          <a:prstGeom prst="rect">
            <a:avLst/>
          </a:prstGeom>
          <a:noFill/>
          <a:ln w="635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er 17"/>
          <p:cNvGrpSpPr>
            <a:grpSpLocks/>
          </p:cNvGrpSpPr>
          <p:nvPr/>
        </p:nvGrpSpPr>
        <p:grpSpPr bwMode="auto">
          <a:xfrm>
            <a:off x="4471945" y="6092739"/>
            <a:ext cx="4419600" cy="503237"/>
            <a:chOff x="1295400" y="5722938"/>
            <a:chExt cx="4419600" cy="503237"/>
          </a:xfrm>
        </p:grpSpPr>
        <p:pic>
          <p:nvPicPr>
            <p:cNvPr id="8" name="Image 4" descr="MiniInserm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5400" y="5795963"/>
              <a:ext cx="1354138" cy="358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Image 5" descr="logoFFP.tif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0800" y="5726113"/>
              <a:ext cx="806450" cy="496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Image 6" descr="TechPsyTitre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6325" y="5791200"/>
              <a:ext cx="82867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Image 7" descr="Image 2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5200" y="5722938"/>
              <a:ext cx="763588" cy="503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4" descr="Logo_EPP.gif                                                   000B0322Macintosh HD                   C0173FB0: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2288" y="5778500"/>
              <a:ext cx="392112" cy="392113"/>
            </a:xfrm>
            <a:prstGeom prst="rect">
              <a:avLst/>
            </a:prstGeom>
            <a:noFill/>
            <a:ln w="3175">
              <a:solidFill>
                <a:srgbClr val="F79135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94169" y="255078"/>
            <a:ext cx="7687992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En quoi ce réseau est-il novateur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6554" y="1310837"/>
            <a:ext cx="8835047" cy="5410638"/>
          </a:xfrm>
        </p:spPr>
        <p:txBody>
          <a:bodyPr>
            <a:normAutofit fontScale="62500" lnSpcReduction="20000"/>
          </a:bodyPr>
          <a:lstStyle/>
          <a:p>
            <a:pPr marL="378000" algn="ctr">
              <a:spcAft>
                <a:spcPts val="600"/>
              </a:spcAft>
            </a:pPr>
            <a:r>
              <a:rPr lang="fr-FR" sz="3800" dirty="0" smtClean="0"/>
              <a:t>Une question au cœur de la recherche actuelle</a:t>
            </a:r>
            <a:br>
              <a:rPr lang="fr-FR" sz="3800" dirty="0" smtClean="0"/>
            </a:br>
            <a:r>
              <a:rPr lang="fr-FR" sz="3800" dirty="0" smtClean="0"/>
              <a:t>       </a:t>
            </a:r>
            <a:r>
              <a:rPr lang="fr-FR" sz="3800" i="1" dirty="0" smtClean="0"/>
              <a:t>  « Pourquoi et comment une psychothérapie marche ? »</a:t>
            </a:r>
            <a:endParaRPr lang="fr-FR" sz="3800" dirty="0"/>
          </a:p>
          <a:p>
            <a:pPr marL="378000">
              <a:spcBef>
                <a:spcPts val="900"/>
              </a:spcBef>
              <a:spcAft>
                <a:spcPts val="600"/>
              </a:spcAft>
            </a:pPr>
            <a:r>
              <a:rPr lang="fr-FR" sz="3613" dirty="0" smtClean="0"/>
              <a:t>Une méthodologie conçue pour y répondre</a:t>
            </a:r>
          </a:p>
          <a:p>
            <a:pPr lvl="1">
              <a:lnSpc>
                <a:spcPct val="120000"/>
              </a:lnSpc>
            </a:pPr>
            <a:r>
              <a:rPr lang="fr-FR" sz="3286" dirty="0" smtClean="0"/>
              <a:t>Études pragmatiques de cas, impliquant les cliniciens</a:t>
            </a:r>
          </a:p>
          <a:p>
            <a:pPr lvl="1">
              <a:lnSpc>
                <a:spcPct val="120000"/>
              </a:lnSpc>
            </a:pPr>
            <a:r>
              <a:rPr lang="fr-FR" sz="3286" dirty="0" smtClean="0"/>
              <a:t>Double approche, qualitative et quantitative, ouverte à la complexité, accueillant des thérapies antérieurement exclues</a:t>
            </a:r>
          </a:p>
          <a:p>
            <a:pPr lvl="1">
              <a:lnSpc>
                <a:spcPct val="120000"/>
              </a:lnSpc>
            </a:pPr>
            <a:r>
              <a:rPr lang="fr-FR" sz="3286" dirty="0" smtClean="0"/>
              <a:t>Respectant le processus naturel tout en intégrant les meilleurs critères de preuve</a:t>
            </a:r>
          </a:p>
          <a:p>
            <a:pPr lvl="1">
              <a:lnSpc>
                <a:spcPct val="120000"/>
              </a:lnSpc>
            </a:pPr>
            <a:r>
              <a:rPr lang="fr-FR" sz="3286" dirty="0" smtClean="0"/>
              <a:t>Apportant une représentation pluridimensionnelle et dynamique des processus de changement et de leurs origines</a:t>
            </a:r>
          </a:p>
          <a:p>
            <a:pPr lvl="1">
              <a:lnSpc>
                <a:spcPct val="120000"/>
              </a:lnSpc>
            </a:pPr>
            <a:r>
              <a:rPr lang="fr-FR" sz="3286" dirty="0" smtClean="0"/>
              <a:t>Permettant de réunir les cas et d’analyser leurs différences de trajectoires et de résultats</a:t>
            </a:r>
          </a:p>
          <a:p>
            <a:pPr lvl="1"/>
            <a:endParaRPr lang="fr-FR" sz="3286" dirty="0" smtClean="0"/>
          </a:p>
          <a:p>
            <a:r>
              <a:rPr lang="fr-FR" sz="3686" dirty="0" smtClean="0"/>
              <a:t>Une coopération entre cliniciens et chercheurs et l’utilisation </a:t>
            </a:r>
            <a:r>
              <a:rPr lang="fr-FR" sz="3686" dirty="0"/>
              <a:t>d</a:t>
            </a:r>
            <a:r>
              <a:rPr lang="fr-FR" sz="3686" dirty="0" smtClean="0"/>
              <a:t>es NTC</a:t>
            </a:r>
          </a:p>
          <a:p>
            <a:pPr lvl="1"/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17/11/10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Symposium FFP du Congrès Français de Psychiatrie. Le Réseau</a:t>
            </a:r>
            <a:endParaRPr lang="fr-FR"/>
          </a:p>
        </p:txBody>
      </p:sp>
      <p:pic>
        <p:nvPicPr>
          <p:cNvPr id="6" name="Image 5" descr="attachment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255078"/>
            <a:ext cx="1625600" cy="1155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88371" y="274638"/>
            <a:ext cx="6698428" cy="1143000"/>
          </a:xfrm>
        </p:spPr>
        <p:txBody>
          <a:bodyPr/>
          <a:lstStyle/>
          <a:p>
            <a:r>
              <a:rPr lang="fr-FR" dirty="0" smtClean="0"/>
              <a:t>Comment fonctionne t-il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 smtClean="0"/>
              <a:t>Trois cliniciens se réunissent en groupe de pairs (GP).</a:t>
            </a:r>
          </a:p>
          <a:p>
            <a:r>
              <a:rPr lang="fr-FR" dirty="0" smtClean="0"/>
              <a:t>Chacun des cliniciens suit l’évolution de l’un de ses cas pendant un an, à partir de ses notes (3 premiers entretiens, puis de 2 entretiens à 3 mois, 6 mois et 12 mois). </a:t>
            </a:r>
            <a:br>
              <a:rPr lang="fr-FR" dirty="0" smtClean="0"/>
            </a:br>
            <a:r>
              <a:rPr lang="fr-FR" dirty="0" smtClean="0"/>
              <a:t>Les évaluations sont réalisées individuellement. </a:t>
            </a:r>
            <a:br>
              <a:rPr lang="fr-FR" dirty="0" smtClean="0"/>
            </a:br>
            <a:r>
              <a:rPr lang="fr-FR" dirty="0" smtClean="0"/>
              <a:t>Les cotations sont comparées </a:t>
            </a:r>
            <a:r>
              <a:rPr lang="fr-FR" i="1" dirty="0" smtClean="0"/>
              <a:t>et discutées </a:t>
            </a:r>
            <a:r>
              <a:rPr lang="fr-FR" dirty="0" smtClean="0"/>
              <a:t>en GP jusqu’à accord.</a:t>
            </a:r>
          </a:p>
          <a:p>
            <a:r>
              <a:rPr lang="fr-FR" dirty="0" smtClean="0"/>
              <a:t>La formation à la recherche est réalisée à partir : </a:t>
            </a:r>
          </a:p>
          <a:p>
            <a:pPr lvl="1"/>
            <a:r>
              <a:rPr lang="fr-FR" dirty="0" smtClean="0"/>
              <a:t>de présentations de la méthodologie et des instruments sur le site Internet du réseau : </a:t>
            </a:r>
            <a:r>
              <a:rPr lang="fr-FR" dirty="0" smtClean="0">
                <a:hlinkClick r:id="rId2"/>
              </a:rPr>
              <a:t>www.techniques-psychotherapiques.org/reseau</a:t>
            </a:r>
            <a:r>
              <a:rPr lang="fr-FR" dirty="0" smtClean="0"/>
              <a:t>  ; </a:t>
            </a:r>
          </a:p>
          <a:p>
            <a:pPr lvl="1"/>
            <a:r>
              <a:rPr lang="fr-FR" dirty="0" smtClean="0"/>
              <a:t>de formations ciblées ; de réunions de retours d’expériences ; </a:t>
            </a:r>
          </a:p>
          <a:p>
            <a:pPr lvl="1"/>
            <a:r>
              <a:rPr lang="fr-FR" dirty="0" smtClean="0"/>
              <a:t>d’un accompagnement par mail et éventuellement téléphonique du groupe de pairs. </a:t>
            </a:r>
          </a:p>
          <a:p>
            <a:r>
              <a:rPr lang="fr-FR" dirty="0" smtClean="0"/>
              <a:t>L’analyse des données concernant son cas est transmise au clinicien.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17/11/10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Symposium FFP du Congrès Français de Psychiatrie. Le Réseau</a:t>
            </a:r>
            <a:endParaRPr lang="fr-FR"/>
          </a:p>
        </p:txBody>
      </p:sp>
      <p:pic>
        <p:nvPicPr>
          <p:cNvPr id="6" name="Image 5" descr="group_interaction_grap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6837" y="233968"/>
            <a:ext cx="1610952" cy="141763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9795" y="5246376"/>
            <a:ext cx="1744205" cy="14750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74364" y="274638"/>
            <a:ext cx="7969635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Qu’apporte le réseau au clinicien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fr-FR" dirty="0" smtClean="0"/>
              <a:t>Une réduction de son isolement, la possibilité de partager avec ses collègues des questions cliniques et théoriques </a:t>
            </a:r>
            <a:r>
              <a:rPr lang="fr-FR" b="1" i="1" dirty="0" smtClean="0"/>
              <a:t>avec une méthodologie solide pour y répondre</a:t>
            </a:r>
            <a:r>
              <a:rPr lang="fr-FR" b="1" dirty="0" smtClean="0"/>
              <a:t>.</a:t>
            </a:r>
          </a:p>
          <a:p>
            <a:pPr>
              <a:lnSpc>
                <a:spcPct val="120000"/>
              </a:lnSpc>
            </a:pPr>
            <a:r>
              <a:rPr lang="fr-FR" dirty="0" smtClean="0"/>
              <a:t>La connaissance de l’efficacité générale et dimensionnelle de la thérapie qu’il anime</a:t>
            </a:r>
          </a:p>
          <a:p>
            <a:pPr>
              <a:lnSpc>
                <a:spcPct val="120000"/>
              </a:lnSpc>
            </a:pPr>
            <a:r>
              <a:rPr lang="fr-FR" dirty="0" smtClean="0"/>
              <a:t>La possibilité d’appréhender son approche, les principales actions thérapeutiques qu’il met en œuvre,  l’évolution interne et relationnelle de son patient au cours d’un an de  processus psychothérapique.</a:t>
            </a:r>
          </a:p>
          <a:p>
            <a:pPr>
              <a:lnSpc>
                <a:spcPct val="120000"/>
              </a:lnSpc>
            </a:pPr>
            <a:r>
              <a:rPr lang="fr-FR" dirty="0"/>
              <a:t>Un enrichissement de ses  outils d’observation clinique et de compréhension des ressorts de l’interaction thérapeutique</a:t>
            </a:r>
            <a:r>
              <a:rPr lang="fr-FR" dirty="0" smtClean="0"/>
              <a:t>.</a:t>
            </a:r>
          </a:p>
          <a:p>
            <a:pPr>
              <a:lnSpc>
                <a:spcPct val="120000"/>
              </a:lnSpc>
            </a:pPr>
            <a:r>
              <a:rPr lang="fr-FR" dirty="0" smtClean="0"/>
              <a:t>Une base de formation à la recherche et la validation de ses obligations d’EPP / DPC.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17/11/10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Symposium FFP du Congrès Français de Psychiatrie. Le Réseau</a:t>
            </a:r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85366" y="328640"/>
            <a:ext cx="1097998" cy="1079998"/>
          </a:xfrm>
          <a:prstGeom prst="rect">
            <a:avLst/>
          </a:prstGeom>
        </p:spPr>
      </p:pic>
      <p:pic>
        <p:nvPicPr>
          <p:cNvPr id="8" name="Image 7" descr="psychotherapies_th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7808975" y="5527713"/>
            <a:ext cx="1335024" cy="121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94169" y="229316"/>
            <a:ext cx="7621678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Quels sont ses premiers résultats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>
            <a:normAutofit fontScale="77500" lnSpcReduction="20000"/>
          </a:bodyPr>
          <a:lstStyle/>
          <a:p>
            <a:pPr>
              <a:spcAft>
                <a:spcPts val="600"/>
              </a:spcAft>
            </a:pPr>
            <a:r>
              <a:rPr lang="fr-FR" dirty="0" smtClean="0"/>
              <a:t>Ajustement et engagement des thérapeutes</a:t>
            </a:r>
          </a:p>
          <a:p>
            <a:pPr>
              <a:spcAft>
                <a:spcPts val="600"/>
              </a:spcAft>
            </a:pPr>
            <a:r>
              <a:rPr lang="fr-FR" dirty="0" smtClean="0"/>
              <a:t>Engagement et participation des patients</a:t>
            </a:r>
          </a:p>
          <a:p>
            <a:pPr>
              <a:spcAft>
                <a:spcPts val="600"/>
              </a:spcAft>
            </a:pPr>
            <a:r>
              <a:rPr lang="fr-FR" dirty="0"/>
              <a:t>L’alliance est un facteur essentiel, avec des </a:t>
            </a:r>
            <a:r>
              <a:rPr lang="fr-FR" dirty="0" smtClean="0"/>
              <a:t>convergences, des compensations </a:t>
            </a:r>
            <a:r>
              <a:rPr lang="fr-FR" dirty="0"/>
              <a:t>ou des «rattrapages» entre le patient et le thérapeute</a:t>
            </a:r>
            <a:r>
              <a:rPr lang="fr-FR" dirty="0" smtClean="0"/>
              <a:t>.</a:t>
            </a:r>
          </a:p>
          <a:p>
            <a:pPr>
              <a:spcAft>
                <a:spcPts val="600"/>
              </a:spcAft>
            </a:pPr>
            <a:r>
              <a:rPr lang="fr-FR" dirty="0"/>
              <a:t>D’autres facteurs, tels que l’Insight, l’amélioration des relations interpersonnelles constituent des facteurs importants de l’évolution du patient</a:t>
            </a:r>
            <a:r>
              <a:rPr lang="fr-FR" dirty="0" smtClean="0"/>
              <a:t>.</a:t>
            </a:r>
          </a:p>
          <a:p>
            <a:pPr>
              <a:spcAft>
                <a:spcPts val="600"/>
              </a:spcAft>
            </a:pPr>
            <a:r>
              <a:rPr lang="fr-FR" dirty="0" smtClean="0"/>
              <a:t>Les modérateurs (sévérité des troubles, alliance familiale,....) interviennent dans les résultats. </a:t>
            </a:r>
          </a:p>
          <a:p>
            <a:pPr>
              <a:spcAft>
                <a:spcPts val="600"/>
              </a:spcAft>
            </a:pPr>
            <a:r>
              <a:rPr lang="fr-FR" dirty="0" smtClean="0"/>
              <a:t>La psychothérapie produit des effets significatifs, y compris dans les cas graves.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17/11/10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Symposium FFP du Congrès Français de Psychiatrie. Le Réseau</a:t>
            </a:r>
            <a:endParaRPr lang="fr-FR"/>
          </a:p>
        </p:txBody>
      </p:sp>
      <p:pic>
        <p:nvPicPr>
          <p:cNvPr id="7" name="Image 6" descr="attachment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94807" y="213160"/>
            <a:ext cx="1612900" cy="1130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17/11/10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Symposium FFP du Congrès Français de Psychiatrie. Le Réseau</a:t>
            </a:r>
            <a:endParaRPr lang="fr-FR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36089252"/>
              </p:ext>
            </p:extLst>
          </p:nvPr>
        </p:nvGraphicFramePr>
        <p:xfrm>
          <a:off x="457200" y="335275"/>
          <a:ext cx="8229600" cy="618671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62243"/>
                <a:gridCol w="7467357"/>
              </a:tblGrid>
              <a:tr h="970968">
                <a:tc>
                  <a:txBody>
                    <a:bodyPr/>
                    <a:lstStyle/>
                    <a:p>
                      <a:pPr algn="ctr"/>
                      <a:endParaRPr lang="fr-FR" sz="5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3600" b="0" dirty="0" smtClean="0"/>
                        <a:t>Pour</a:t>
                      </a:r>
                      <a:r>
                        <a:rPr lang="fr-FR" sz="3600" b="0" baseline="0" dirty="0" smtClean="0"/>
                        <a:t> participer, c’est très simple</a:t>
                      </a:r>
                      <a:endParaRPr lang="fr-FR" sz="3600" b="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3642">
                <a:tc>
                  <a:txBody>
                    <a:bodyPr/>
                    <a:lstStyle/>
                    <a:p>
                      <a:pPr algn="ctr"/>
                      <a:r>
                        <a:rPr lang="fr-FR" sz="3200" b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dirty="0" smtClean="0"/>
                        <a:t>Consulter le site internet, poser des questions par mail</a:t>
                      </a:r>
                      <a:r>
                        <a:rPr lang="fr-FR" baseline="0" dirty="0" smtClean="0"/>
                        <a:t> ou téléphone</a:t>
                      </a:r>
                      <a:r>
                        <a:rPr lang="fr-FR" dirty="0" smtClean="0"/>
                        <a:t>, éventuellement participer aux réunions régulières du réseau</a:t>
                      </a:r>
                      <a:r>
                        <a:rPr lang="fr-FR" baseline="0" dirty="0" smtClean="0"/>
                        <a:t> (</a:t>
                      </a:r>
                      <a:r>
                        <a:rPr lang="fr-FR" dirty="0" smtClean="0"/>
                        <a:t>agenda affiché sur le site)  </a:t>
                      </a:r>
                      <a:r>
                        <a:rPr lang="fr-FR" dirty="0" smtClean="0">
                          <a:hlinkClick r:id="rId2"/>
                        </a:rPr>
                        <a:t>http://www.techniques-psychotherapiques.org/Reseau/</a:t>
                      </a:r>
                      <a:endParaRPr lang="fr-FR" dirty="0" smtClean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938540">
                <a:tc>
                  <a:txBody>
                    <a:bodyPr/>
                    <a:lstStyle/>
                    <a:p>
                      <a:pPr algn="ctr"/>
                      <a:r>
                        <a:rPr lang="fr-FR" sz="3200" b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fr-FR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  <a:buFont typeface="Wingdings" charset="2"/>
                        <a:buNone/>
                      </a:pPr>
                      <a:r>
                        <a:rPr lang="fr-FR" dirty="0" smtClean="0"/>
                        <a:t>Adresser un </a:t>
                      </a:r>
                      <a:r>
                        <a:rPr lang="fr-FR" dirty="0" err="1" smtClean="0"/>
                        <a:t>e.mail</a:t>
                      </a:r>
                      <a:r>
                        <a:rPr lang="fr-FR" dirty="0" smtClean="0"/>
                        <a:t> : </a:t>
                      </a:r>
                      <a:r>
                        <a:rPr lang="fr-FR" dirty="0" smtClean="0">
                          <a:hlinkClick r:id="rId3"/>
                        </a:rPr>
                        <a:t>mthurin@techniques-psychotherapiques.org</a:t>
                      </a:r>
                      <a:r>
                        <a:rPr lang="fr-FR" dirty="0" smtClean="0"/>
                        <a:t>  en faisant la demande d’inscription dans l’un des pôles du réseau</a:t>
                      </a:r>
                    </a:p>
                    <a:p>
                      <a:pPr lvl="1">
                        <a:buFont typeface="Arial"/>
                        <a:buChar char="•"/>
                      </a:pPr>
                      <a:r>
                        <a:rPr lang="fr-FR" dirty="0" smtClean="0"/>
                        <a:t> borderline,</a:t>
                      </a:r>
                    </a:p>
                    <a:p>
                      <a:pPr lvl="1">
                        <a:buFont typeface="Arial"/>
                        <a:buChar char="•"/>
                      </a:pPr>
                      <a:r>
                        <a:rPr lang="fr-FR" dirty="0" smtClean="0"/>
                        <a:t> autisme et troubles envahissants du développement ou </a:t>
                      </a:r>
                    </a:p>
                    <a:p>
                      <a:pPr lvl="1"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alzheimer</a:t>
                      </a:r>
                      <a:r>
                        <a:rPr lang="fr-FR" dirty="0" smtClean="0"/>
                        <a:t> et troubles apparentés). </a:t>
                      </a:r>
                    </a:p>
                    <a:p>
                      <a:pPr lvl="0"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fr-FR" dirty="0" smtClean="0"/>
                        <a:t>Vous recevez les informations pour démarrer et êtes membre du réseau</a:t>
                      </a:r>
                    </a:p>
                  </a:txBody>
                  <a:tcPr/>
                </a:tc>
              </a:tr>
              <a:tr h="1019404">
                <a:tc>
                  <a:txBody>
                    <a:bodyPr/>
                    <a:lstStyle/>
                    <a:p>
                      <a:pPr algn="ctr"/>
                      <a:r>
                        <a:rPr lang="fr-FR" sz="3200" b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Suivre</a:t>
                      </a:r>
                      <a:r>
                        <a:rPr lang="fr-FR" baseline="0" dirty="0" smtClean="0"/>
                        <a:t> la </a:t>
                      </a:r>
                      <a:r>
                        <a:rPr lang="fr-FR" dirty="0" smtClean="0"/>
                        <a:t>méthodologie d’étude de la psychothérapie d’un de ses patients dans le cadre d’un groupe de pairs (avec 2 autres cliniciens)</a:t>
                      </a:r>
                      <a:r>
                        <a:rPr lang="fr-FR" baseline="0" dirty="0" smtClean="0"/>
                        <a:t> et participer aux réunions de retour d’expériences. Environ ½ journée /mois pour l’ensemble</a:t>
                      </a:r>
                      <a:endParaRPr lang="fr-FR" dirty="0" smtClean="0"/>
                    </a:p>
                  </a:txBody>
                  <a:tcPr/>
                </a:tc>
              </a:tr>
              <a:tr h="1124156">
                <a:tc>
                  <a:txBody>
                    <a:bodyPr/>
                    <a:lstStyle/>
                    <a:p>
                      <a:pPr algn="ctr"/>
                      <a:r>
                        <a:rPr lang="fr-FR" sz="3200" b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Chaque groupe de pairs bénéficie</a:t>
                      </a:r>
                      <a:r>
                        <a:rPr lang="fr-FR" baseline="0" dirty="0" smtClean="0"/>
                        <a:t> d’un accompagnement </a:t>
                      </a:r>
                      <a:br>
                        <a:rPr lang="fr-FR" baseline="0" dirty="0" smtClean="0"/>
                      </a:br>
                      <a:r>
                        <a:rPr lang="fr-FR" baseline="0" dirty="0" smtClean="0"/>
                        <a:t>individualisé.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Image 7" descr="we_can_do_it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7479892" y="5514863"/>
            <a:ext cx="683999" cy="89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89628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fr-FR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9700" y="1600200"/>
            <a:ext cx="8926513" cy="4951413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fr-FR" sz="1500" dirty="0">
              <a:solidFill>
                <a:schemeClr val="tx2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endParaRPr lang="fr-FR" sz="1500" dirty="0">
              <a:solidFill>
                <a:schemeClr val="tx2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endParaRPr lang="fr-FR" sz="1500" dirty="0">
              <a:solidFill>
                <a:schemeClr val="tx2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endParaRPr lang="fr-FR" sz="1500" dirty="0">
              <a:solidFill>
                <a:schemeClr val="tx2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endParaRPr lang="fr-FR" sz="1500" dirty="0">
              <a:solidFill>
                <a:schemeClr val="tx2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endParaRPr lang="fr-FR" sz="1500" dirty="0">
              <a:solidFill>
                <a:schemeClr val="tx2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fr-FR" sz="2400" dirty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Réseau de recherches fondées sur les pratiques psychothérapiques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fr-FR" sz="1500" b="1" dirty="0">
              <a:solidFill>
                <a:schemeClr val="tx2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fr-FR" sz="1500" b="1" dirty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Coordinateurs : </a:t>
            </a:r>
            <a:r>
              <a:rPr lang="fr-FR" sz="1500" dirty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Jean-Michel </a:t>
            </a:r>
            <a:r>
              <a:rPr lang="fr-FR" sz="1500" dirty="0" err="1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Thurin</a:t>
            </a:r>
            <a:r>
              <a:rPr lang="fr-FR" sz="1500" dirty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 and Bruno </a:t>
            </a:r>
            <a:r>
              <a:rPr lang="fr-FR" sz="1500" dirty="0" err="1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Falissard</a:t>
            </a:r>
            <a:r>
              <a:rPr lang="fr-FR" sz="1500" dirty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fr-FR" sz="1500" b="1" dirty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Institutions : </a:t>
            </a:r>
            <a:r>
              <a:rPr lang="fr-FR" sz="1500" dirty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Unité Inserm U669 and Fédération Française de Psychiatrie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fr-FR" sz="1500" b="1" dirty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Support financier : </a:t>
            </a:r>
            <a:r>
              <a:rPr lang="fr-FR" sz="1500" dirty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Inserm et DGS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fr-FR" sz="1500" b="1" dirty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Comité de Pilotage : </a:t>
            </a:r>
            <a:r>
              <a:rPr lang="fr-FR" sz="1500" dirty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Dr Jean-Michel </a:t>
            </a:r>
            <a:r>
              <a:rPr lang="fr-FR" sz="1500" dirty="0" err="1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Thurin</a:t>
            </a:r>
            <a:r>
              <a:rPr lang="fr-FR" sz="1500" dirty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, Pr Bruno </a:t>
            </a:r>
            <a:r>
              <a:rPr lang="fr-FR" sz="1500" dirty="0" err="1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Falissard</a:t>
            </a:r>
            <a:r>
              <a:rPr lang="fr-FR" sz="1500" dirty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, Mme Monique </a:t>
            </a:r>
            <a:r>
              <a:rPr lang="fr-FR" sz="1500" dirty="0" err="1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Thurin</a:t>
            </a:r>
            <a:r>
              <a:rPr lang="fr-FR" sz="1500" dirty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, Pr Bernard </a:t>
            </a:r>
            <a:r>
              <a:rPr lang="fr-FR" sz="1500" dirty="0" err="1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Golse</a:t>
            </a:r>
            <a:r>
              <a:rPr lang="fr-FR" sz="1500" dirty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,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fr-FR" sz="1500" dirty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Pr David Cohen, Pr Catherine Barthélémy, Dr Geneviève </a:t>
            </a:r>
            <a:r>
              <a:rPr lang="fr-FR" sz="1500" dirty="0" err="1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Haag</a:t>
            </a:r>
            <a:r>
              <a:rPr lang="fr-FR" sz="1500" dirty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, Dr Marie-Christine </a:t>
            </a:r>
            <a:r>
              <a:rPr lang="fr-FR" sz="1500" dirty="0" err="1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Cabié</a:t>
            </a:r>
            <a:r>
              <a:rPr lang="fr-FR" sz="1500" dirty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, Dr Olivier </a:t>
            </a:r>
            <a:r>
              <a:rPr lang="fr-FR" sz="1500" dirty="0" err="1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Lehembre</a:t>
            </a:r>
            <a:r>
              <a:rPr lang="fr-FR" sz="1500" dirty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,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fr-FR" sz="1500" dirty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Pr Philippe Robert, M Didier </a:t>
            </a:r>
            <a:r>
              <a:rPr lang="fr-FR" sz="1500" dirty="0" err="1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Mellier</a:t>
            </a:r>
            <a:endParaRPr lang="fr-FR" sz="1500" dirty="0">
              <a:solidFill>
                <a:schemeClr val="tx2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fr-FR" sz="1500" b="1" dirty="0" err="1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Methodologie</a:t>
            </a:r>
            <a:r>
              <a:rPr lang="fr-FR" sz="1500" b="1" dirty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 et analyse des données : </a:t>
            </a:r>
            <a:r>
              <a:rPr lang="fr-FR" sz="1500" dirty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Jean-Michel </a:t>
            </a:r>
            <a:r>
              <a:rPr lang="fr-FR" sz="1500" dirty="0" err="1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Thurin</a:t>
            </a:r>
            <a:r>
              <a:rPr lang="fr-FR" sz="1500" dirty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, Monique </a:t>
            </a:r>
            <a:r>
              <a:rPr lang="fr-FR" sz="1500" dirty="0" err="1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Thurin</a:t>
            </a:r>
            <a:r>
              <a:rPr lang="fr-FR" sz="1500" dirty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, </a:t>
            </a:r>
            <a:r>
              <a:rPr lang="fr-FR" sz="1500" dirty="0" err="1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Tiba</a:t>
            </a:r>
            <a:r>
              <a:rPr lang="fr-FR" sz="1500" dirty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1500" dirty="0" err="1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Baroukh</a:t>
            </a:r>
            <a:r>
              <a:rPr lang="fr-FR" sz="1500" dirty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, Bruno </a:t>
            </a:r>
            <a:r>
              <a:rPr lang="fr-FR" sz="1500" dirty="0" err="1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Falissard</a:t>
            </a:r>
            <a:r>
              <a:rPr lang="fr-FR" sz="1500" dirty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</a:rPr>
              <a:t> (U669)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fr-FR" sz="1500" dirty="0">
              <a:solidFill>
                <a:schemeClr val="tx2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fr-FR" sz="1500" dirty="0">
              <a:solidFill>
                <a:schemeClr val="tx2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fr-FR" sz="1500" dirty="0">
              <a:solidFill>
                <a:schemeClr val="tx2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fr-FR" sz="1800" dirty="0">
                <a:solidFill>
                  <a:schemeClr val="tx2"/>
                </a:solidFill>
                <a:latin typeface="Calibri" charset="0"/>
                <a:ea typeface="ＭＳ Ｐゴシック" charset="0"/>
                <a:cs typeface="ＭＳ Ｐゴシック" charset="0"/>
                <a:hlinkClick r:id="rId2"/>
              </a:rPr>
              <a:t>http://www.techniques-psychotherapiquesorg/Reseau/</a:t>
            </a:r>
            <a:endParaRPr lang="fr-FR" sz="1800" dirty="0">
              <a:solidFill>
                <a:schemeClr val="tx2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fr-FR" sz="1800" dirty="0">
              <a:solidFill>
                <a:schemeClr val="tx2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16" name="ZoneTexte 3"/>
          <p:cNvSpPr txBox="1">
            <a:spLocks noChangeArrowheads="1"/>
          </p:cNvSpPr>
          <p:nvPr/>
        </p:nvSpPr>
        <p:spPr bwMode="auto">
          <a:xfrm>
            <a:off x="457200" y="1814513"/>
            <a:ext cx="32337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>
                <a:solidFill>
                  <a:schemeClr val="accent2"/>
                </a:solidFill>
                <a:latin typeface="Calibri" charset="0"/>
              </a:rPr>
              <a:t>Merci de votre attention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13/10/2010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8376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2573</TotalTime>
  <Words>958</Words>
  <Application>Microsoft Macintosh PowerPoint</Application>
  <PresentationFormat>Présentation à l'écran (4:3)</PresentationFormat>
  <Paragraphs>88</Paragraphs>
  <Slides>8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Thème Office</vt:lpstr>
      <vt:lpstr>Réseau de Recherches Fondées sur les Pratiques Psychothérapiques</vt:lpstr>
      <vt:lpstr>Qu’est-ce que le RRFPP ?</vt:lpstr>
      <vt:lpstr>En quoi ce réseau est-il novateur ?</vt:lpstr>
      <vt:lpstr>Comment fonctionne t-il ?</vt:lpstr>
      <vt:lpstr>Qu’apporte le réseau au clinicien ?</vt:lpstr>
      <vt:lpstr>Quels sont ses premiers résultats ?</vt:lpstr>
      <vt:lpstr>Diapositive 7</vt:lpstr>
      <vt:lpstr>Diapositive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  -  Réseau de Recherches Fondées sur les Pratiques Psychothérapiques</dc:title>
  <dc:creator>Jean-Michel THURIN</dc:creator>
  <cp:keywords/>
  <cp:lastModifiedBy>Jean-Michel THURIN</cp:lastModifiedBy>
  <cp:revision>70</cp:revision>
  <cp:lastPrinted>2010-11-17T10:21:51Z</cp:lastPrinted>
  <dcterms:created xsi:type="dcterms:W3CDTF">2011-01-12T07:17:51Z</dcterms:created>
  <dcterms:modified xsi:type="dcterms:W3CDTF">2011-01-12T07:19:02Z</dcterms:modified>
</cp:coreProperties>
</file>