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sldIdLst>
    <p:sldId id="260" r:id="rId2"/>
    <p:sldId id="258" r:id="rId3"/>
    <p:sldId id="259" r:id="rId4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12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8FACF-00E9-6A4E-9305-7554A42A3460}" type="datetimeFigureOut">
              <a:rPr lang="fr-FR" smtClean="0"/>
              <a:t>16/09/12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96925-F906-BF4F-90C0-A006D2079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107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1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7218" name="Rectangle 2"/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1) le traitement (A) est corrélé au résultat  (C) 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2)  effet spécifique attendu + ; cet effet est corrélé à B 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3) (B) doit être corrélé au changement thérapeutique (C)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4) la relation entre (A) et (C) doit être réduite après contrôle du médiateur proposé (B)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1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0530" name="Rectangle 2"/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Pourquoi et comment une psychothérapie marche ?</a:t>
            </a:r>
          </a:p>
          <a:p>
            <a:pPr eaLnBrk="1" hangingPunct="1"/>
            <a:endParaRPr lang="en-US" sz="160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Est-ce que la psychothérapie produit globalement des résultats ou non ?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Quelles sont les dimensions qui ont le plus progressé ?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Quelles sont les dimensions fortes et faibles à l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évaluation à un an ?</a:t>
            </a:r>
          </a:p>
          <a:p>
            <a:pPr eaLnBrk="1" hangingPunct="1"/>
            <a:endParaRPr lang="en-US" sz="160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Comment le processus, dont les principaux acteurs sont le patient et sa problématique, le thérapeute et da technique et leur interaction interviennent-ils sur les résultats ?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1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282" name="Rectangle 2"/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 </a:t>
            </a:r>
            <a:endParaRPr lang="en-US" sz="160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Ce travail est engagé à partir de l</a:t>
            </a:r>
            <a:r>
              <a:rPr lang="ja-JP" altLang="en-US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analyse intensive de cas sur une année de psychothérapie comme le rapporte ce schéma.</a:t>
            </a:r>
            <a:endParaRPr lang="en-US" altLang="ja-JP" sz="160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L'étude de chaque cas s</a:t>
            </a:r>
            <a:r>
              <a:rPr lang="ja-JP" altLang="en-US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appuie sur les notes extensives de séances prises par le  psychothérapeute, accompagnées chaque fois que c</a:t>
            </a:r>
            <a:r>
              <a:rPr lang="ja-JP" altLang="en-US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est possible par un enregistrement. Ces données sont recueillies pendant les trois premiers entretiens, puis à 2, 6 et 12 mois.</a:t>
            </a:r>
            <a:endParaRPr lang="en-US" altLang="ja-JP" sz="160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  <a:p>
            <a:pPr eaLnBrk="1" hangingPunct="1"/>
            <a:endParaRPr lang="en-US" sz="1600">
              <a:solidFill>
                <a:srgbClr val="000000"/>
              </a:solidFill>
              <a:latin typeface="Times" charset="0"/>
              <a:cs typeface="Times" charset="0"/>
              <a:sym typeface="Times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L</a:t>
            </a:r>
            <a:r>
              <a:rPr lang="ja-JP" altLang="en-US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analyse tient compte des modérateurs comme l</a:t>
            </a:r>
            <a:r>
              <a:rPr lang="ja-JP" altLang="en-US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âge, la sévérité des troubles, le support social, etc.  Un indice favorable a été construit à partir de 10 éléments : </a:t>
            </a:r>
            <a:r>
              <a:rPr lang="en-US" altLang="ja-JP" sz="260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>1. prise en charge précoce  ; 2. pas de comorbidité somatique ; 3. contexte développemental précoce facile ; 4. pas de traumatisme ; 5. soutien familial ; 6. relation avec des pairs ; 7. soutien parental à la  psychothérapie ; 8. Bon plateau technique ; 9. scolarisation ; 10. pas de comorbidité psychique.</a:t>
            </a:r>
            <a:endParaRPr lang="en-US" altLang="ja-JP" sz="160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  <a:p>
            <a:pPr eaLnBrk="1" hangingPunct="1"/>
            <a:endParaRPr lang="en-US" sz="260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Les études menées dans le RRFPP sont analysées à partir de trois niveaux : celui de chaque cas, celui de l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agrégation de cas et celui de cas similaires. La méthode d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analyse est mixte, quantitative et qualitative. </a:t>
            </a:r>
          </a:p>
          <a:p>
            <a:pPr eaLnBrk="1" hangingPunct="1"/>
            <a:endParaRPr lang="en-US" sz="1600">
              <a:solidFill>
                <a:srgbClr val="000000"/>
              </a:solidFill>
              <a:latin typeface="Calibri" charset="0"/>
              <a:cs typeface="Calibri" charset="0"/>
              <a:sym typeface="Calibri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Ma contribution présente le premier niveau d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analyse d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un cas individuel. Nous partirons de son inclusion (temps 0) jusqu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à la formulation de cas finale après une année de psychothérapie. Pas à pas, nous suivrons les étapes d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  <a:sym typeface="Calibri" charset="0"/>
              </a:rPr>
              <a:t>évaluation renseignées par les différents outils et les résultats observés.</a:t>
            </a:r>
          </a:p>
          <a:p>
            <a:pPr eaLnBrk="1" hangingPunct="1"/>
            <a:endParaRPr lang="en-US" sz="260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  <a:p>
            <a:pPr eaLnBrk="1" hangingPunct="1"/>
            <a:endParaRPr lang="en-US" sz="1600">
              <a:solidFill>
                <a:srgbClr val="000000"/>
              </a:solidFill>
              <a:latin typeface="Times" charset="0"/>
              <a:cs typeface="Times" charset="0"/>
              <a:sym typeface="Times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Times" charset="0"/>
                <a:cs typeface="Times" charset="0"/>
                <a:sym typeface="Times" charset="0"/>
              </a:rPr>
              <a:t> 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3 février 2009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L'évaluation des psychothérapies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7FBE8-CB1E-4140-B277-AA88EE12A69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3 février 2009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L'évaluation des psychothérapies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A0708-0F6E-6741-A3D9-6223256D373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3 février 2009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L'évaluation des psychothérapies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683A0-1B1C-9F42-8E0D-0ABA344855E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3 février 2009</a:t>
            </a: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L'évaluation des psychothérapies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0C486-4A91-3843-975E-1112D724339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3 février 2009</a:t>
            </a: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L'évaluation des psychothérapies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A285E-2FD4-0144-BBA9-F0224D71C50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3 février 2009</a:t>
            </a: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L'évaluation des psychothérapies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23277-B147-7E45-A8FB-938CB553A41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3 février 2009</a:t>
            </a: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L'évaluation des psychothérapies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70676-836B-1C49-B929-91A26ACE6F6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3 février 2009</a:t>
            </a: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L'évaluation des psychothérapies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A7942-D03B-3649-8199-10C3F98891B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Faire glisser l'image vers l'espace réservé ou cliquer sur l'icône pour l'ajouter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3 février 2009</a:t>
            </a: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L'évaluation des psychothérapies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038D9-B31D-A740-A1AC-4BBB398CC2C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3 février 2009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L'évaluation des psychothérapies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57FED-A0E1-B243-A3DF-04A476AF03A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3 février 2009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L'évaluation des psychothérapies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73139-0B49-EA48-A83A-32CA8B7DA3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1F497D"/>
                </a:solidFill>
                <a:latin typeface="Calibri" pitchFamily="-106" charset="0"/>
              </a:defRPr>
            </a:lvl1pPr>
          </a:lstStyle>
          <a:p>
            <a:r>
              <a:rPr lang="fr-FR" smtClean="0"/>
              <a:t>3 février 2009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743200" y="6356350"/>
            <a:ext cx="358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1F497D"/>
                </a:solidFill>
                <a:latin typeface="Calibri" pitchFamily="-106" charset="0"/>
              </a:defRPr>
            </a:lvl1pPr>
          </a:lstStyle>
          <a:p>
            <a:r>
              <a:rPr lang="fr-FR" smtClean="0"/>
              <a:t>L'évaluation des psychothérapies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1F497D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B8CED00-BB3C-3247-B895-C4F59B77BBEB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1F497D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-106" charset="0"/>
        <a:buChar char="•"/>
        <a:defRPr sz="3200" kern="1200">
          <a:solidFill>
            <a:srgbClr val="1F497D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-106" charset="0"/>
        <a:buChar char="–"/>
        <a:defRPr sz="2800" kern="1200">
          <a:solidFill>
            <a:srgbClr val="1F497D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106" charset="0"/>
        <a:buChar char="•"/>
        <a:defRPr sz="2400" kern="1200">
          <a:solidFill>
            <a:srgbClr val="1F497D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106" charset="0"/>
        <a:buChar char="–"/>
        <a:defRPr sz="2000" kern="1200">
          <a:solidFill>
            <a:srgbClr val="1F497D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106" charset="0"/>
        <a:buChar char="»"/>
        <a:defRPr sz="2000" kern="1200">
          <a:solidFill>
            <a:srgbClr val="1F497D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1pPr>
            <a:lvl2pPr marL="522368" indent="-200911"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2pPr>
            <a:lvl3pPr marL="803643" indent="-160729"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3pPr>
            <a:lvl4pPr marL="1125101" indent="-160729"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4pPr>
            <a:lvl5pPr marL="1446558" indent="-160729"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5pPr>
            <a:lvl6pPr marL="1768015" indent="-160729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6pPr>
            <a:lvl7pPr marL="2089473" indent="-160729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7pPr>
            <a:lvl8pPr marL="2410930" indent="-160729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8pPr>
            <a:lvl9pPr marL="2732387" indent="-160729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9pPr>
          </a:lstStyle>
          <a:p>
            <a:pPr eaLnBrk="1" hangingPunct="1"/>
            <a:fld id="{626CA458-FA2B-2A43-B124-6B7C01E7A523}" type="slidenum">
              <a:rPr lang="en-US" sz="1000">
                <a:latin typeface="Calibri" charset="0"/>
                <a:cs typeface="Calibri" charset="0"/>
                <a:sym typeface="Calibri" charset="0"/>
              </a:rPr>
              <a:pPr eaLnBrk="1" hangingPunct="1"/>
              <a:t>1</a:t>
            </a:fld>
            <a:endParaRPr lang="en-US" sz="100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136194" name="Rectangle 1"/>
          <p:cNvSpPr>
            <a:spLocks/>
          </p:cNvSpPr>
          <p:nvPr/>
        </p:nvSpPr>
        <p:spPr bwMode="auto">
          <a:xfrm>
            <a:off x="0" y="383976"/>
            <a:ext cx="9152930" cy="60721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36195" name="Rectangle 2"/>
          <p:cNvSpPr>
            <a:spLocks/>
          </p:cNvSpPr>
          <p:nvPr/>
        </p:nvSpPr>
        <p:spPr bwMode="auto">
          <a:xfrm>
            <a:off x="0" y="984498"/>
            <a:ext cx="9152930" cy="26789"/>
          </a:xfrm>
          <a:prstGeom prst="rect">
            <a:avLst/>
          </a:prstGeom>
          <a:solidFill>
            <a:srgbClr val="8C7B7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36196" name="Rectangle 3"/>
          <p:cNvSpPr>
            <a:spLocks noGrp="1" noChangeArrowheads="1"/>
          </p:cNvSpPr>
          <p:nvPr>
            <p:ph type="title"/>
          </p:nvPr>
        </p:nvSpPr>
        <p:spPr>
          <a:xfrm>
            <a:off x="455414" y="390674"/>
            <a:ext cx="8233172" cy="580430"/>
          </a:xfrm>
        </p:spPr>
        <p:txBody>
          <a:bodyPr lIns="88896" tIns="50798" rIns="88896" bIns="50798"/>
          <a:lstStyle/>
          <a:p>
            <a:r>
              <a:rPr lang="fr-FR" sz="2800" smtClean="0">
                <a:latin typeface="Calibri" charset="0"/>
                <a:ea typeface="ヒラギノ角ゴ ProN W3" charset="0"/>
                <a:cs typeface="Arial" charset="0"/>
                <a:sym typeface="Arial" charset="0"/>
              </a:rPr>
              <a:t>Évaluation classique d’une </a:t>
            </a:r>
            <a:r>
              <a:rPr lang="fr-FR" sz="2800" dirty="0" smtClean="0">
                <a:latin typeface="Calibri" charset="0"/>
                <a:ea typeface="ヒラギノ角ゴ ProN W3" charset="0"/>
                <a:cs typeface="Arial" charset="0"/>
                <a:sym typeface="Arial" charset="0"/>
              </a:rPr>
              <a:t>intervention</a:t>
            </a:r>
            <a:endParaRPr lang="en-US" sz="2800" dirty="0">
              <a:latin typeface="Calibri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grpSp>
        <p:nvGrpSpPr>
          <p:cNvPr id="136197" name="Group 6"/>
          <p:cNvGrpSpPr>
            <a:grpSpLocks/>
          </p:cNvGrpSpPr>
          <p:nvPr/>
        </p:nvGrpSpPr>
        <p:grpSpPr bwMode="auto">
          <a:xfrm>
            <a:off x="685354" y="2399854"/>
            <a:ext cx="1523628" cy="1218902"/>
            <a:chOff x="0" y="0"/>
            <a:chExt cx="1365" cy="1092"/>
          </a:xfrm>
        </p:grpSpPr>
        <p:sp>
          <p:nvSpPr>
            <p:cNvPr id="26628" name="Rectangle 4"/>
            <p:cNvSpPr>
              <a:spLocks/>
            </p:cNvSpPr>
            <p:nvPr/>
          </p:nvSpPr>
          <p:spPr bwMode="auto">
            <a:xfrm>
              <a:off x="0" y="0"/>
              <a:ext cx="1365" cy="1092"/>
            </a:xfrm>
            <a:prstGeom prst="rect">
              <a:avLst/>
            </a:prstGeom>
            <a:gradFill rotWithShape="0">
              <a:gsLst>
                <a:gs pos="0">
                  <a:srgbClr val="FFB07F"/>
                </a:gs>
                <a:gs pos="100000">
                  <a:srgbClr val="FF914F"/>
                </a:gs>
              </a:gsLst>
              <a:lin ang="5400000" scaled="1"/>
            </a:gradFill>
            <a:ln w="13547" cap="flat">
              <a:solidFill>
                <a:srgbClr val="FD946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3000" dir="5400000" algn="ctr" rotWithShape="0">
                <a:schemeClr val="bg2">
                  <a:alpha val="34998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136215" name="Rectangle 5"/>
            <p:cNvSpPr>
              <a:spLocks/>
            </p:cNvSpPr>
            <p:nvPr/>
          </p:nvSpPr>
          <p:spPr bwMode="auto">
            <a:xfrm>
              <a:off x="0" y="142"/>
              <a:ext cx="1365" cy="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6435" tIns="72248" rIns="126435" bIns="72248"/>
            <a:lstStyle/>
            <a:p>
              <a: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  <a:t>Groupe de</a:t>
              </a:r>
              <a:b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</a:br>
              <a: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  <a:t>traitement</a:t>
              </a:r>
              <a:b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</a:br>
              <a: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  <a:t>(A)</a:t>
              </a:r>
            </a:p>
          </p:txBody>
        </p:sp>
      </p:grpSp>
      <p:grpSp>
        <p:nvGrpSpPr>
          <p:cNvPr id="136198" name="Group 9"/>
          <p:cNvGrpSpPr>
            <a:grpSpLocks/>
          </p:cNvGrpSpPr>
          <p:nvPr/>
        </p:nvGrpSpPr>
        <p:grpSpPr bwMode="auto">
          <a:xfrm>
            <a:off x="7085707" y="2399854"/>
            <a:ext cx="1524744" cy="1218902"/>
            <a:chOff x="0" y="0"/>
            <a:chExt cx="1365" cy="1092"/>
          </a:xfrm>
        </p:grpSpPr>
        <p:sp>
          <p:nvSpPr>
            <p:cNvPr id="26631" name="Rectangle 7"/>
            <p:cNvSpPr>
              <a:spLocks/>
            </p:cNvSpPr>
            <p:nvPr/>
          </p:nvSpPr>
          <p:spPr bwMode="auto">
            <a:xfrm>
              <a:off x="0" y="0"/>
              <a:ext cx="1365" cy="1092"/>
            </a:xfrm>
            <a:prstGeom prst="rect">
              <a:avLst/>
            </a:prstGeom>
            <a:gradFill rotWithShape="0">
              <a:gsLst>
                <a:gs pos="0">
                  <a:srgbClr val="FFB07F"/>
                </a:gs>
                <a:gs pos="100000">
                  <a:srgbClr val="FF914F"/>
                </a:gs>
              </a:gsLst>
              <a:lin ang="5400000" scaled="1"/>
            </a:gradFill>
            <a:ln w="13547" cap="flat">
              <a:solidFill>
                <a:srgbClr val="FD946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3000" dir="5400000" algn="ctr" rotWithShape="0">
                <a:schemeClr val="bg2">
                  <a:alpha val="34998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136213" name="Rectangle 8"/>
            <p:cNvSpPr>
              <a:spLocks/>
            </p:cNvSpPr>
            <p:nvPr/>
          </p:nvSpPr>
          <p:spPr bwMode="auto">
            <a:xfrm>
              <a:off x="0" y="142"/>
              <a:ext cx="1365" cy="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6435" tIns="72248" rIns="126435" bIns="72248"/>
            <a:lstStyle/>
            <a:p>
              <a: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  <a:t>Résultats du</a:t>
              </a:r>
              <a:b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</a:br>
              <a: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  <a:t>traitement</a:t>
              </a:r>
              <a:b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</a:br>
              <a: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  <a:t>(C)</a:t>
              </a:r>
            </a:p>
          </p:txBody>
        </p:sp>
      </p:grpSp>
      <p:sp>
        <p:nvSpPr>
          <p:cNvPr id="26634" name="AutoShape 10"/>
          <p:cNvSpPr>
            <a:spLocks noChangeShapeType="1"/>
          </p:cNvSpPr>
          <p:nvPr/>
        </p:nvSpPr>
        <p:spPr bwMode="auto">
          <a:xfrm rot="10800000" flipH="1">
            <a:off x="1447726" y="3009305"/>
            <a:ext cx="6400354" cy="0"/>
          </a:xfrm>
          <a:prstGeom prst="straightConnector1">
            <a:avLst/>
          </a:prstGeom>
          <a:noFill/>
          <a:ln w="54187" cap="flat">
            <a:solidFill>
              <a:srgbClr val="FBDF53"/>
            </a:solidFill>
            <a:prstDash val="solid"/>
            <a:round/>
            <a:headEnd type="none" w="med" len="med"/>
            <a:tailEnd type="arrow" w="lg" len="lg"/>
          </a:ln>
          <a:effectLst>
            <a:outerShdw blurRad="38100" dist="23000" dir="5400000" algn="ctr" rotWithShape="0">
              <a:schemeClr val="bg2">
                <a:alpha val="34998"/>
              </a:schemeClr>
            </a:outerShdw>
          </a:effectLst>
        </p:spPr>
        <p:txBody>
          <a:bodyPr lIns="64291" tIns="32146" rIns="64291" bIns="32146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grpSp>
        <p:nvGrpSpPr>
          <p:cNvPr id="136200" name="Group 13"/>
          <p:cNvGrpSpPr>
            <a:grpSpLocks/>
          </p:cNvGrpSpPr>
          <p:nvPr/>
        </p:nvGrpSpPr>
        <p:grpSpPr bwMode="auto">
          <a:xfrm>
            <a:off x="3580805" y="4952628"/>
            <a:ext cx="1523628" cy="1218902"/>
            <a:chOff x="0" y="0"/>
            <a:chExt cx="1365" cy="1092"/>
          </a:xfrm>
        </p:grpSpPr>
        <p:sp>
          <p:nvSpPr>
            <p:cNvPr id="26635" name="Rectangle 11"/>
            <p:cNvSpPr>
              <a:spLocks/>
            </p:cNvSpPr>
            <p:nvPr/>
          </p:nvSpPr>
          <p:spPr bwMode="auto">
            <a:xfrm>
              <a:off x="0" y="0"/>
              <a:ext cx="1365" cy="1092"/>
            </a:xfrm>
            <a:prstGeom prst="rect">
              <a:avLst/>
            </a:prstGeom>
            <a:gradFill rotWithShape="0">
              <a:gsLst>
                <a:gs pos="0">
                  <a:srgbClr val="FFB07F"/>
                </a:gs>
                <a:gs pos="100000">
                  <a:srgbClr val="FF914F"/>
                </a:gs>
              </a:gsLst>
              <a:lin ang="5400000" scaled="1"/>
            </a:gradFill>
            <a:ln w="13547" cap="flat">
              <a:solidFill>
                <a:srgbClr val="FD946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23000" dir="5400000" algn="ctr" rotWithShape="0">
                <a:schemeClr val="bg2">
                  <a:alpha val="34998"/>
                </a:scheme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136211" name="Rectangle 12"/>
            <p:cNvSpPr>
              <a:spLocks/>
            </p:cNvSpPr>
            <p:nvPr/>
          </p:nvSpPr>
          <p:spPr bwMode="auto">
            <a:xfrm>
              <a:off x="0" y="142"/>
              <a:ext cx="1365" cy="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6435" tIns="72248" rIns="126435" bIns="72248"/>
            <a:lstStyle/>
            <a:p>
              <a: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  <a:t>médiateur</a:t>
              </a:r>
              <a:b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</a:br>
              <a: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  <a:t>proposé</a:t>
              </a:r>
              <a:b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</a:br>
              <a:r>
                <a:rPr lang="en-US">
                  <a:solidFill>
                    <a:srgbClr val="000090"/>
                  </a:solidFill>
                  <a:latin typeface="Arial" charset="0"/>
                  <a:cs typeface="Arial" charset="0"/>
                  <a:sym typeface="Arial" charset="0"/>
                </a:rPr>
                <a:t>(B)</a:t>
              </a:r>
            </a:p>
          </p:txBody>
        </p:sp>
      </p:grpSp>
      <p:sp>
        <p:nvSpPr>
          <p:cNvPr id="26638" name="AutoShape 14"/>
          <p:cNvSpPr>
            <a:spLocks noChangeShapeType="1"/>
          </p:cNvSpPr>
          <p:nvPr/>
        </p:nvSpPr>
        <p:spPr bwMode="auto">
          <a:xfrm>
            <a:off x="1447726" y="3009305"/>
            <a:ext cx="2895451" cy="2552775"/>
          </a:xfrm>
          <a:prstGeom prst="straightConnector1">
            <a:avLst/>
          </a:prstGeom>
          <a:noFill/>
          <a:ln w="36124" cap="flat">
            <a:solidFill>
              <a:srgbClr val="FBDF53"/>
            </a:solidFill>
            <a:prstDash val="solid"/>
            <a:round/>
            <a:headEnd type="none" w="med" len="med"/>
            <a:tailEnd type="arrow" w="lg" len="lg"/>
          </a:ln>
          <a:effectLst>
            <a:outerShdw blurRad="38100" dist="19999" dir="5400000" algn="ctr" rotWithShape="0">
              <a:schemeClr val="bg2">
                <a:alpha val="37997"/>
              </a:schemeClr>
            </a:outerShdw>
          </a:effectLst>
        </p:spPr>
        <p:txBody>
          <a:bodyPr lIns="64291" tIns="32146" rIns="64291" bIns="32146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6639" name="AutoShape 15"/>
          <p:cNvSpPr>
            <a:spLocks noChangeShapeType="1"/>
          </p:cNvSpPr>
          <p:nvPr/>
        </p:nvSpPr>
        <p:spPr bwMode="auto">
          <a:xfrm rot="10800000" flipH="1">
            <a:off x="4343177" y="3009305"/>
            <a:ext cx="3504902" cy="2552775"/>
          </a:xfrm>
          <a:prstGeom prst="straightConnector1">
            <a:avLst/>
          </a:prstGeom>
          <a:noFill/>
          <a:ln w="36124" cap="flat">
            <a:solidFill>
              <a:srgbClr val="FBDF53"/>
            </a:solidFill>
            <a:prstDash val="solid"/>
            <a:round/>
            <a:headEnd type="none" w="med" len="med"/>
            <a:tailEnd type="arrow" w="lg" len="lg"/>
          </a:ln>
          <a:effectLst>
            <a:outerShdw blurRad="38100" dist="19999" dir="5400000" algn="ctr" rotWithShape="0">
              <a:schemeClr val="bg2">
                <a:alpha val="37997"/>
              </a:schemeClr>
            </a:outerShdw>
          </a:effectLst>
        </p:spPr>
        <p:txBody>
          <a:bodyPr lIns="64291" tIns="32146" rIns="64291" bIns="32146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6640" name="Rectangle 16"/>
          <p:cNvSpPr>
            <a:spLocks/>
          </p:cNvSpPr>
          <p:nvPr/>
        </p:nvSpPr>
        <p:spPr bwMode="auto">
          <a:xfrm>
            <a:off x="2901032" y="2429991"/>
            <a:ext cx="2750344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96" tIns="50798" rIns="88896" bIns="50798"/>
          <a:lstStyle/>
          <a:p>
            <a:pPr algn="l"/>
            <a:r>
              <a:rPr lang="en-US" sz="1500">
                <a:latin typeface="Arial" charset="0"/>
                <a:cs typeface="Arial" charset="0"/>
                <a:sym typeface="Arial" charset="0"/>
              </a:rPr>
              <a:t>Condition 1 : test d</a:t>
            </a:r>
            <a:r>
              <a:rPr lang="ja-JP" altLang="en-US" sz="1500">
                <a:latin typeface="Arial" charset="0"/>
                <a:cs typeface="Arial" charset="0"/>
                <a:sym typeface="Arial" charset="0"/>
              </a:rPr>
              <a:t>’</a:t>
            </a:r>
            <a:r>
              <a:rPr lang="en-US" altLang="ja-JP" sz="1500">
                <a:latin typeface="Arial" charset="0"/>
                <a:cs typeface="Arial" charset="0"/>
                <a:sym typeface="Arial" charset="0"/>
              </a:rPr>
              <a:t>efficacité</a:t>
            </a:r>
            <a:endParaRPr lang="en-US" sz="150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6641" name="Rectangle 17"/>
          <p:cNvSpPr>
            <a:spLocks/>
          </p:cNvSpPr>
          <p:nvPr/>
        </p:nvSpPr>
        <p:spPr bwMode="auto">
          <a:xfrm>
            <a:off x="502295" y="4190256"/>
            <a:ext cx="3002607" cy="342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96" tIns="50798" rIns="88896" bIns="50798"/>
          <a:lstStyle/>
          <a:p>
            <a:pPr algn="l"/>
            <a:r>
              <a:rPr lang="en-US" sz="1500">
                <a:latin typeface="Arial" charset="0"/>
                <a:cs typeface="Arial" charset="0"/>
                <a:sym typeface="Arial" charset="0"/>
              </a:rPr>
              <a:t>Condition 2 : test d</a:t>
            </a:r>
            <a:r>
              <a:rPr lang="ja-JP" altLang="en-US" sz="1500">
                <a:latin typeface="Arial" charset="0"/>
                <a:cs typeface="Arial" charset="0"/>
                <a:sym typeface="Arial" charset="0"/>
              </a:rPr>
              <a:t>’</a:t>
            </a:r>
            <a:r>
              <a:rPr lang="en-US" altLang="ja-JP" sz="1500">
                <a:latin typeface="Arial" charset="0"/>
                <a:cs typeface="Arial" charset="0"/>
                <a:sym typeface="Arial" charset="0"/>
              </a:rPr>
              <a:t>intervention</a:t>
            </a:r>
            <a:endParaRPr lang="en-US" sz="150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6642" name="Rectangle 18"/>
          <p:cNvSpPr>
            <a:spLocks/>
          </p:cNvSpPr>
          <p:nvPr/>
        </p:nvSpPr>
        <p:spPr bwMode="auto">
          <a:xfrm>
            <a:off x="4726037" y="4114354"/>
            <a:ext cx="3348633" cy="75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96" tIns="50798" rIns="88896" bIns="50798"/>
          <a:lstStyle/>
          <a:p>
            <a:pPr algn="l"/>
            <a:r>
              <a:rPr lang="en-US" sz="1500">
                <a:latin typeface="Arial" charset="0"/>
                <a:cs typeface="Arial" charset="0"/>
                <a:sym typeface="Arial" charset="0"/>
              </a:rPr>
              <a:t>Condition 3 : test de médiateur</a:t>
            </a:r>
          </a:p>
        </p:txBody>
      </p:sp>
      <p:sp>
        <p:nvSpPr>
          <p:cNvPr id="26643" name="Rectangle 19"/>
          <p:cNvSpPr>
            <a:spLocks/>
          </p:cNvSpPr>
          <p:nvPr/>
        </p:nvSpPr>
        <p:spPr bwMode="auto">
          <a:xfrm>
            <a:off x="2894335" y="3224734"/>
            <a:ext cx="3125391" cy="75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96" tIns="50798" rIns="88896" bIns="50798"/>
          <a:lstStyle/>
          <a:p>
            <a:pPr algn="l"/>
            <a:r>
              <a:rPr lang="en-US" sz="1500">
                <a:latin typeface="Arial" charset="0"/>
                <a:cs typeface="Arial" charset="0"/>
                <a:sym typeface="Arial" charset="0"/>
              </a:rPr>
              <a:t>Condition 4 : test de médiation, </a:t>
            </a:r>
            <a:br>
              <a:rPr lang="en-US" sz="1500">
                <a:latin typeface="Arial" charset="0"/>
                <a:cs typeface="Arial" charset="0"/>
                <a:sym typeface="Arial" charset="0"/>
              </a:rPr>
            </a:br>
            <a:r>
              <a:rPr lang="en-US" sz="1500">
                <a:latin typeface="Arial" charset="0"/>
                <a:cs typeface="Arial" charset="0"/>
                <a:sym typeface="Arial" charset="0"/>
              </a:rPr>
              <a:t>d</a:t>
            </a:r>
            <a:r>
              <a:rPr lang="ja-JP" altLang="en-US" sz="1500">
                <a:latin typeface="Arial" charset="0"/>
                <a:cs typeface="Arial" charset="0"/>
                <a:sym typeface="Arial" charset="0"/>
              </a:rPr>
              <a:t>’</a:t>
            </a:r>
            <a:r>
              <a:rPr lang="en-US" altLang="ja-JP" sz="1500">
                <a:latin typeface="Arial" charset="0"/>
                <a:cs typeface="Arial" charset="0"/>
                <a:sym typeface="Arial" charset="0"/>
              </a:rPr>
              <a:t>intervention et de changement</a:t>
            </a:r>
            <a:endParaRPr lang="en-US" sz="150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6644" name="Line 20"/>
          <p:cNvSpPr>
            <a:spLocks noChangeShapeType="1"/>
          </p:cNvSpPr>
          <p:nvPr/>
        </p:nvSpPr>
        <p:spPr bwMode="auto">
          <a:xfrm>
            <a:off x="2208982" y="3162226"/>
            <a:ext cx="4876725" cy="1116"/>
          </a:xfrm>
          <a:prstGeom prst="line">
            <a:avLst/>
          </a:prstGeom>
          <a:solidFill>
            <a:srgbClr val="000000">
              <a:alpha val="0"/>
            </a:srgbClr>
          </a:solidFill>
          <a:ln w="54187" cap="flat">
            <a:solidFill>
              <a:srgbClr val="FBDF53"/>
            </a:solidFill>
            <a:prstDash val="dash"/>
            <a:round/>
            <a:headEnd type="none" w="med" len="med"/>
            <a:tailEnd type="arrow" w="lg" len="lg"/>
          </a:ln>
          <a:effectLst>
            <a:outerShdw blurRad="38100" dist="23000" dir="5400000" algn="ctr" rotWithShape="0">
              <a:schemeClr val="bg2">
                <a:alpha val="34998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136208" name="Rectangle 21"/>
          <p:cNvSpPr>
            <a:spLocks/>
          </p:cNvSpPr>
          <p:nvPr/>
        </p:nvSpPr>
        <p:spPr bwMode="auto">
          <a:xfrm>
            <a:off x="151805" y="6171531"/>
            <a:ext cx="2559472" cy="30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96" tIns="50798" rIns="88896" bIns="50798"/>
          <a:lstStyle/>
          <a:p>
            <a:pPr algn="l"/>
            <a:r>
              <a:rPr lang="en-US" sz="1300">
                <a:latin typeface="Arial" charset="0"/>
                <a:cs typeface="Arial" charset="0"/>
                <a:sym typeface="Arial" charset="0"/>
              </a:rPr>
              <a:t>D</a:t>
            </a:r>
            <a:r>
              <a:rPr lang="ja-JP" altLang="en-US" sz="1300">
                <a:latin typeface="Arial" charset="0"/>
                <a:cs typeface="Arial" charset="0"/>
                <a:sym typeface="Arial" charset="0"/>
              </a:rPr>
              <a:t>’</a:t>
            </a:r>
            <a:r>
              <a:rPr lang="en-US" altLang="ja-JP" sz="1300">
                <a:latin typeface="Arial" charset="0"/>
                <a:cs typeface="Arial" charset="0"/>
                <a:sym typeface="Arial" charset="0"/>
              </a:rPr>
              <a:t>après Kazdin et Nock, 2003</a:t>
            </a:r>
            <a:endParaRPr lang="en-US" sz="130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36209" name="Rectangle 22"/>
          <p:cNvSpPr>
            <a:spLocks/>
          </p:cNvSpPr>
          <p:nvPr/>
        </p:nvSpPr>
        <p:spPr bwMode="auto">
          <a:xfrm>
            <a:off x="669726" y="1330523"/>
            <a:ext cx="325745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>
                <a:latin typeface="Calibri" charset="0"/>
                <a:cs typeface="Calibri" charset="0"/>
                <a:sym typeface="Calibri" charset="0"/>
              </a:rPr>
              <a:t>Retour sur la méthodologie des ECRs</a:t>
            </a:r>
          </a:p>
        </p:txBody>
      </p:sp>
    </p:spTree>
    <p:extLst>
      <p:ext uri="{BB962C8B-B14F-4D97-AF65-F5344CB8AC3E}">
        <p14:creationId xmlns:p14="http://schemas.microsoft.com/office/powerpoint/2010/main" val="2436823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0" grpId="0" autoUpdateAnimBg="0"/>
      <p:bldP spid="26641" grpId="0" autoUpdateAnimBg="0"/>
      <p:bldP spid="26642" grpId="0" autoUpdateAnimBg="0"/>
      <p:bldP spid="2664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1pPr>
            <a:lvl2pPr marL="522368" indent="-200911"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2pPr>
            <a:lvl3pPr marL="803643" indent="-160729"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3pPr>
            <a:lvl4pPr marL="1125101" indent="-160729"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4pPr>
            <a:lvl5pPr marL="1446558" indent="-160729"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5pPr>
            <a:lvl6pPr marL="1768015" indent="-160729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6pPr>
            <a:lvl7pPr marL="2089473" indent="-160729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7pPr>
            <a:lvl8pPr marL="2410930" indent="-160729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8pPr>
            <a:lvl9pPr marL="2732387" indent="-160729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9pPr>
          </a:lstStyle>
          <a:p>
            <a:pPr eaLnBrk="1" hangingPunct="1"/>
            <a:fld id="{29DA2072-4461-F34D-A81B-A289070F8D8A}" type="slidenum">
              <a:rPr lang="en-US" sz="1000">
                <a:latin typeface="Calibri" charset="0"/>
                <a:cs typeface="Calibri" charset="0"/>
                <a:sym typeface="Calibri" charset="0"/>
              </a:rPr>
              <a:pPr eaLnBrk="1" hangingPunct="1"/>
              <a:t>2</a:t>
            </a:fld>
            <a:endParaRPr lang="en-US" sz="100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149506" name="Rectangle 1"/>
          <p:cNvSpPr>
            <a:spLocks/>
          </p:cNvSpPr>
          <p:nvPr/>
        </p:nvSpPr>
        <p:spPr bwMode="auto">
          <a:xfrm>
            <a:off x="0" y="383976"/>
            <a:ext cx="9152930" cy="60721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49507" name="Rectangle 2"/>
          <p:cNvSpPr>
            <a:spLocks/>
          </p:cNvSpPr>
          <p:nvPr/>
        </p:nvSpPr>
        <p:spPr bwMode="auto">
          <a:xfrm>
            <a:off x="0" y="984498"/>
            <a:ext cx="9152930" cy="26789"/>
          </a:xfrm>
          <a:prstGeom prst="rect">
            <a:avLst/>
          </a:prstGeom>
          <a:solidFill>
            <a:srgbClr val="8C7B7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49508" name="Rectangle 3"/>
          <p:cNvSpPr>
            <a:spLocks/>
          </p:cNvSpPr>
          <p:nvPr/>
        </p:nvSpPr>
        <p:spPr bwMode="auto">
          <a:xfrm>
            <a:off x="607219" y="4987231"/>
            <a:ext cx="1768078" cy="312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r>
              <a:rPr lang="en-US" sz="1700">
                <a:solidFill>
                  <a:srgbClr val="FFFFFF"/>
                </a:solidFill>
                <a:latin typeface="Calibri Bold" charset="0"/>
                <a:cs typeface="Calibri Bold" charset="0"/>
                <a:sym typeface="Calibri Bold" charset="0"/>
              </a:rPr>
              <a:t>Médiateurs</a:t>
            </a:r>
          </a:p>
        </p:txBody>
      </p:sp>
      <p:sp>
        <p:nvSpPr>
          <p:cNvPr id="149509" name="Line 4"/>
          <p:cNvSpPr>
            <a:spLocks noChangeShapeType="1"/>
          </p:cNvSpPr>
          <p:nvPr/>
        </p:nvSpPr>
        <p:spPr bwMode="auto">
          <a:xfrm rot="10800000" flipH="1">
            <a:off x="1854027" y="3864323"/>
            <a:ext cx="5315396" cy="21208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9510" name="Rectangle 5"/>
          <p:cNvSpPr>
            <a:spLocks/>
          </p:cNvSpPr>
          <p:nvPr/>
        </p:nvSpPr>
        <p:spPr bwMode="auto">
          <a:xfrm>
            <a:off x="3937992" y="3982641"/>
            <a:ext cx="1053703" cy="2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pPr>
              <a:spcBef>
                <a:spcPts val="835"/>
              </a:spcBef>
            </a:pPr>
            <a:r>
              <a:rPr lang="en-US" sz="1300">
                <a:solidFill>
                  <a:srgbClr val="3A6525"/>
                </a:solidFill>
                <a:latin typeface="Calibri Italic" charset="0"/>
                <a:cs typeface="Calibri Italic" charset="0"/>
                <a:sym typeface="Calibri Italic" charset="0"/>
              </a:rPr>
              <a:t>Processus </a:t>
            </a:r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151804" y="6250781"/>
            <a:ext cx="8384977" cy="1117"/>
          </a:xfrm>
          <a:prstGeom prst="line">
            <a:avLst/>
          </a:prstGeom>
          <a:noFill/>
          <a:ln w="25400" cap="flat">
            <a:solidFill>
              <a:srgbClr val="24681D"/>
            </a:solidFill>
            <a:prstDash val="solid"/>
            <a:round/>
            <a:headEnd type="none" w="med" len="med"/>
            <a:tailEnd type="arrow" w="sm" len="sm"/>
          </a:ln>
          <a:effectLst>
            <a:outerShdw blurRad="38100" dist="19999" dir="5400000" algn="ctr" rotWithShape="0">
              <a:srgbClr val="000000">
                <a:alpha val="37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149512" name="Rectangle 7"/>
          <p:cNvSpPr>
            <a:spLocks/>
          </p:cNvSpPr>
          <p:nvPr/>
        </p:nvSpPr>
        <p:spPr bwMode="auto">
          <a:xfrm>
            <a:off x="6807771" y="5863457"/>
            <a:ext cx="1741289" cy="2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pPr>
              <a:spcBef>
                <a:spcPts val="835"/>
              </a:spcBef>
            </a:pPr>
            <a:r>
              <a:rPr lang="en-US" sz="1300">
                <a:solidFill>
                  <a:srgbClr val="3A6525"/>
                </a:solidFill>
                <a:latin typeface="Calibri Italic" charset="0"/>
                <a:cs typeface="Calibri Italic" charset="0"/>
                <a:sym typeface="Calibri Italic" charset="0"/>
              </a:rPr>
              <a:t>Ligne de temps t </a:t>
            </a:r>
          </a:p>
        </p:txBody>
      </p:sp>
      <p:sp>
        <p:nvSpPr>
          <p:cNvPr id="149513" name="Rectangle 8"/>
          <p:cNvSpPr>
            <a:spLocks/>
          </p:cNvSpPr>
          <p:nvPr/>
        </p:nvSpPr>
        <p:spPr bwMode="auto">
          <a:xfrm>
            <a:off x="6554391" y="6424910"/>
            <a:ext cx="2143125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 anchor="ctr"/>
          <a:lstStyle/>
          <a:p>
            <a:pPr algn="r"/>
            <a:r>
              <a:rPr lang="en-US" sz="1100">
                <a:solidFill>
                  <a:srgbClr val="878787"/>
                </a:solidFill>
                <a:latin typeface="Calibri" charset="0"/>
                <a:cs typeface="Calibri" charset="0"/>
                <a:sym typeface="Calibri" charset="0"/>
              </a:rPr>
              <a:t>10</a:t>
            </a:r>
          </a:p>
        </p:txBody>
      </p:sp>
      <p:sp>
        <p:nvSpPr>
          <p:cNvPr id="39945" name="AutoShape 9"/>
          <p:cNvSpPr>
            <a:spLocks/>
          </p:cNvSpPr>
          <p:nvPr/>
        </p:nvSpPr>
        <p:spPr bwMode="auto">
          <a:xfrm>
            <a:off x="3379887" y="4339828"/>
            <a:ext cx="2131963" cy="1750219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7565"/>
                </a:moveTo>
                <a:lnTo>
                  <a:pt x="7713" y="7565"/>
                </a:lnTo>
                <a:lnTo>
                  <a:pt x="7713" y="5400"/>
                </a:lnTo>
                <a:lnTo>
                  <a:pt x="6361" y="5400"/>
                </a:lnTo>
                <a:lnTo>
                  <a:pt x="10800" y="0"/>
                </a:lnTo>
                <a:lnTo>
                  <a:pt x="15239" y="5400"/>
                </a:lnTo>
                <a:lnTo>
                  <a:pt x="13887" y="5400"/>
                </a:lnTo>
                <a:lnTo>
                  <a:pt x="13887" y="7565"/>
                </a:lnTo>
                <a:lnTo>
                  <a:pt x="21600" y="7565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7565"/>
                </a:moveTo>
              </a:path>
            </a:pathLst>
          </a:custGeom>
          <a:gradFill rotWithShape="0">
            <a:gsLst>
              <a:gs pos="0">
                <a:srgbClr val="F9FFEE"/>
              </a:gs>
              <a:gs pos="65001">
                <a:srgbClr val="F0FFD2"/>
              </a:gs>
              <a:gs pos="100000">
                <a:srgbClr val="EAFFBF"/>
              </a:gs>
            </a:gsLst>
            <a:lin ang="5400000" scaled="1"/>
          </a:gradFill>
          <a:ln w="9525" cap="flat">
            <a:solidFill>
              <a:srgbClr val="98B954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19999" dir="5400000" algn="ctr" rotWithShape="0">
              <a:srgbClr val="000000">
                <a:alpha val="37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149515" name="Rectangle 10"/>
          <p:cNvSpPr>
            <a:spLocks/>
          </p:cNvSpPr>
          <p:nvPr/>
        </p:nvSpPr>
        <p:spPr bwMode="auto">
          <a:xfrm rot="-5400000">
            <a:off x="-584937" y="4781938"/>
            <a:ext cx="1623057" cy="31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26788" tIns="26788" rIns="26788" bIns="26788">
            <a:spAutoFit/>
          </a:bodyPr>
          <a:lstStyle/>
          <a:p>
            <a:pPr marL="312528" indent="-312528">
              <a:spcBef>
                <a:spcPts val="431"/>
              </a:spcBef>
            </a:pPr>
            <a:r>
              <a:rPr lang="en-US" sz="1700">
                <a:solidFill>
                  <a:srgbClr val="1F497D"/>
                </a:solidFill>
                <a:latin typeface="Calibri Bold" charset="0"/>
                <a:cs typeface="Calibri Bold" charset="0"/>
                <a:sym typeface="Calibri Bold" charset="0"/>
              </a:rPr>
              <a:t>Processus interne</a:t>
            </a:r>
          </a:p>
        </p:txBody>
      </p:sp>
      <p:sp>
        <p:nvSpPr>
          <p:cNvPr id="149516" name="Rectangle 11"/>
          <p:cNvSpPr>
            <a:spLocks/>
          </p:cNvSpPr>
          <p:nvPr/>
        </p:nvSpPr>
        <p:spPr bwMode="auto">
          <a:xfrm>
            <a:off x="7090172" y="3661172"/>
            <a:ext cx="1384102" cy="53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r>
              <a:rPr lang="en-US" sz="1500">
                <a:solidFill>
                  <a:srgbClr val="000090"/>
                </a:solidFill>
                <a:latin typeface="Calibri" charset="0"/>
                <a:cs typeface="Calibri" charset="0"/>
                <a:sym typeface="Calibri" charset="0"/>
              </a:rPr>
              <a:t>Évaluation</a:t>
            </a:r>
            <a:endParaRPr lang="en-US" sz="1700">
              <a:latin typeface="Calibri" charset="0"/>
              <a:cs typeface="Calibri" charset="0"/>
              <a:sym typeface="Calibri" charset="0"/>
            </a:endParaRPr>
          </a:p>
          <a:p>
            <a:r>
              <a:rPr lang="en-US" sz="1500">
                <a:solidFill>
                  <a:srgbClr val="000090"/>
                </a:solidFill>
                <a:latin typeface="Calibri" charset="0"/>
                <a:cs typeface="Calibri" charset="0"/>
                <a:sym typeface="Calibri" charset="0"/>
              </a:rPr>
              <a:t>1 an</a:t>
            </a:r>
          </a:p>
        </p:txBody>
      </p:sp>
      <p:sp>
        <p:nvSpPr>
          <p:cNvPr id="149517" name="Rectangle 12"/>
          <p:cNvSpPr>
            <a:spLocks/>
          </p:cNvSpPr>
          <p:nvPr/>
        </p:nvSpPr>
        <p:spPr bwMode="auto">
          <a:xfrm rot="-5400000">
            <a:off x="-304338" y="2753782"/>
            <a:ext cx="866521" cy="31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26788" tIns="26788" rIns="26788" bIns="26788">
            <a:spAutoFit/>
          </a:bodyPr>
          <a:lstStyle/>
          <a:p>
            <a:pPr marL="312528" indent="-312528">
              <a:spcBef>
                <a:spcPts val="431"/>
              </a:spcBef>
            </a:pPr>
            <a:r>
              <a:rPr lang="en-US" sz="1700">
                <a:solidFill>
                  <a:srgbClr val="1F497D"/>
                </a:solidFill>
                <a:latin typeface="Calibri Bold" charset="0"/>
                <a:cs typeface="Calibri Bold" charset="0"/>
                <a:sym typeface="Calibri Bold" charset="0"/>
              </a:rPr>
              <a:t>Résultats</a:t>
            </a:r>
          </a:p>
        </p:txBody>
      </p:sp>
      <p:grpSp>
        <p:nvGrpSpPr>
          <p:cNvPr id="149518" name="Group 15"/>
          <p:cNvGrpSpPr>
            <a:grpSpLocks/>
          </p:cNvGrpSpPr>
          <p:nvPr/>
        </p:nvGrpSpPr>
        <p:grpSpPr bwMode="auto">
          <a:xfrm>
            <a:off x="329283" y="2567285"/>
            <a:ext cx="1962299" cy="1151930"/>
            <a:chOff x="0" y="0"/>
            <a:chExt cx="1758" cy="1032"/>
          </a:xfrm>
        </p:grpSpPr>
        <p:sp>
          <p:nvSpPr>
            <p:cNvPr id="39949" name="AutoShape 13"/>
            <p:cNvSpPr>
              <a:spLocks/>
            </p:cNvSpPr>
            <p:nvPr/>
          </p:nvSpPr>
          <p:spPr bwMode="auto">
            <a:xfrm>
              <a:off x="0" y="0"/>
              <a:ext cx="1758" cy="1032"/>
            </a:xfrm>
            <a:custGeom>
              <a:avLst/>
              <a:gdLst>
                <a:gd name="T0" fmla="*/ 10800 w 21600"/>
                <a:gd name="T1" fmla="*/ 10800 h 21600"/>
              </a:gdLst>
              <a:ahLst/>
              <a:cxnLst>
                <a:cxn ang="0">
                  <a:pos x="T0" y="T1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14035"/>
                  </a:lnTo>
                  <a:lnTo>
                    <a:pt x="12385" y="14035"/>
                  </a:lnTo>
                  <a:lnTo>
                    <a:pt x="12385" y="16200"/>
                  </a:lnTo>
                  <a:lnTo>
                    <a:pt x="13971" y="16200"/>
                  </a:lnTo>
                  <a:lnTo>
                    <a:pt x="10800" y="21600"/>
                  </a:lnTo>
                  <a:lnTo>
                    <a:pt x="7629" y="16200"/>
                  </a:lnTo>
                  <a:lnTo>
                    <a:pt x="9215" y="16200"/>
                  </a:lnTo>
                  <a:lnTo>
                    <a:pt x="9215" y="14035"/>
                  </a:lnTo>
                  <a:lnTo>
                    <a:pt x="0" y="14035"/>
                  </a:lnTo>
                  <a:close/>
                  <a:moveTo>
                    <a:pt x="0" y="0"/>
                  </a:moveTo>
                </a:path>
              </a:pathLst>
            </a:custGeom>
            <a:gradFill rotWithShape="0">
              <a:gsLst>
                <a:gs pos="0">
                  <a:srgbClr val="EDF5FF"/>
                </a:gs>
                <a:gs pos="65001">
                  <a:srgbClr val="D1E5FF"/>
                </a:gs>
                <a:gs pos="100000">
                  <a:srgbClr val="BDDBFE"/>
                </a:gs>
              </a:gsLst>
              <a:lin ang="5400000" scaled="1"/>
            </a:gradFill>
            <a:ln w="9525" cap="flat">
              <a:solidFill>
                <a:srgbClr val="4A7DBB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149536" name="Rectangle 14"/>
            <p:cNvSpPr>
              <a:spLocks/>
            </p:cNvSpPr>
            <p:nvPr/>
          </p:nvSpPr>
          <p:spPr bwMode="auto">
            <a:xfrm>
              <a:off x="0" y="202"/>
              <a:ext cx="1752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5400" tIns="25400" rIns="25400" bIns="25400" anchor="ctr"/>
            <a:lstStyle/>
            <a:p>
              <a:r>
                <a:rPr lang="en-US" sz="1700">
                  <a:latin typeface="Calibri" charset="0"/>
                  <a:cs typeface="Calibri" charset="0"/>
                  <a:sym typeface="Calibri" charset="0"/>
                </a:rPr>
                <a:t>Avant</a:t>
              </a:r>
            </a:p>
          </p:txBody>
        </p:sp>
      </p:grpSp>
      <p:sp>
        <p:nvSpPr>
          <p:cNvPr id="149519" name="Rectangle 16"/>
          <p:cNvSpPr>
            <a:spLocks/>
          </p:cNvSpPr>
          <p:nvPr/>
        </p:nvSpPr>
        <p:spPr bwMode="auto">
          <a:xfrm>
            <a:off x="602754" y="3719215"/>
            <a:ext cx="1384102" cy="535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r>
              <a:rPr lang="en-US" sz="1500">
                <a:solidFill>
                  <a:srgbClr val="000090"/>
                </a:solidFill>
                <a:latin typeface="Calibri" charset="0"/>
                <a:cs typeface="Calibri" charset="0"/>
                <a:sym typeface="Calibri" charset="0"/>
              </a:rPr>
              <a:t>Évaluation</a:t>
            </a:r>
            <a:endParaRPr lang="en-US" sz="1700">
              <a:latin typeface="Calibri" charset="0"/>
              <a:cs typeface="Calibri" charset="0"/>
              <a:sym typeface="Calibri" charset="0"/>
            </a:endParaRPr>
          </a:p>
          <a:p>
            <a:r>
              <a:rPr lang="en-US" sz="1500">
                <a:solidFill>
                  <a:srgbClr val="000090"/>
                </a:solidFill>
                <a:latin typeface="Calibri" charset="0"/>
                <a:cs typeface="Calibri" charset="0"/>
                <a:sym typeface="Calibri" charset="0"/>
              </a:rPr>
              <a:t>initiale</a:t>
            </a: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2464594" y="2416597"/>
            <a:ext cx="1961183" cy="1311548"/>
            <a:chOff x="0" y="0"/>
            <a:chExt cx="1757" cy="1174"/>
          </a:xfrm>
        </p:grpSpPr>
        <p:sp>
          <p:nvSpPr>
            <p:cNvPr id="39953" name="AutoShape 17"/>
            <p:cNvSpPr>
              <a:spLocks/>
            </p:cNvSpPr>
            <p:nvPr/>
          </p:nvSpPr>
          <p:spPr bwMode="auto">
            <a:xfrm>
              <a:off x="0" y="142"/>
              <a:ext cx="1757" cy="1032"/>
            </a:xfrm>
            <a:custGeom>
              <a:avLst/>
              <a:gdLst>
                <a:gd name="T0" fmla="*/ 10800 w 21600"/>
                <a:gd name="T1" fmla="*/ 10800 h 21600"/>
              </a:gdLst>
              <a:ahLst/>
              <a:cxnLst>
                <a:cxn ang="0">
                  <a:pos x="T0" y="T1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14035"/>
                  </a:lnTo>
                  <a:lnTo>
                    <a:pt x="12385" y="14035"/>
                  </a:lnTo>
                  <a:lnTo>
                    <a:pt x="12385" y="16200"/>
                  </a:lnTo>
                  <a:lnTo>
                    <a:pt x="13971" y="16200"/>
                  </a:lnTo>
                  <a:lnTo>
                    <a:pt x="10800" y="21600"/>
                  </a:lnTo>
                  <a:lnTo>
                    <a:pt x="7629" y="16200"/>
                  </a:lnTo>
                  <a:lnTo>
                    <a:pt x="9215" y="16200"/>
                  </a:lnTo>
                  <a:lnTo>
                    <a:pt x="9215" y="14035"/>
                  </a:lnTo>
                  <a:lnTo>
                    <a:pt x="0" y="14035"/>
                  </a:lnTo>
                  <a:close/>
                  <a:moveTo>
                    <a:pt x="0" y="0"/>
                  </a:moveTo>
                </a:path>
              </a:pathLst>
            </a:custGeom>
            <a:gradFill rotWithShape="0">
              <a:gsLst>
                <a:gs pos="0">
                  <a:srgbClr val="EDF5FF"/>
                </a:gs>
                <a:gs pos="65001">
                  <a:srgbClr val="D1E5FF"/>
                </a:gs>
                <a:gs pos="100000">
                  <a:srgbClr val="BDDBFE"/>
                </a:gs>
              </a:gsLst>
              <a:lin ang="5400000" scaled="1"/>
            </a:gradFill>
            <a:ln w="9525" cap="flat">
              <a:solidFill>
                <a:srgbClr val="4A7DBB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149534" name="Rectangle 18"/>
            <p:cNvSpPr>
              <a:spLocks/>
            </p:cNvSpPr>
            <p:nvPr/>
          </p:nvSpPr>
          <p:spPr bwMode="auto">
            <a:xfrm>
              <a:off x="5" y="0"/>
              <a:ext cx="1752" cy="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5400" tIns="25400" rIns="25400" bIns="25400" anchor="ctr"/>
            <a:lstStyle/>
            <a:p>
              <a:endParaRPr lang="en-US" sz="1700">
                <a:latin typeface="Calibri" charset="0"/>
                <a:cs typeface="Calibri" charset="0"/>
                <a:sym typeface="Calibri" charset="0"/>
              </a:endParaRPr>
            </a:p>
            <a:p>
              <a:r>
                <a:rPr lang="en-US" sz="1700">
                  <a:latin typeface="Calibri" charset="0"/>
                  <a:cs typeface="Calibri" charset="0"/>
                  <a:sym typeface="Calibri" charset="0"/>
                </a:rPr>
                <a:t>Effets dans ≠ dimensions</a:t>
              </a:r>
            </a:p>
            <a:p>
              <a:endParaRPr lang="en-US" sz="1700">
                <a:latin typeface="Calibri" charset="0"/>
                <a:cs typeface="Calibri" charset="0"/>
                <a:sym typeface="Calibri" charset="0"/>
              </a:endParaRP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4634508" y="2428875"/>
            <a:ext cx="1961183" cy="1310432"/>
            <a:chOff x="0" y="0"/>
            <a:chExt cx="1757" cy="1174"/>
          </a:xfrm>
        </p:grpSpPr>
        <p:sp>
          <p:nvSpPr>
            <p:cNvPr id="39956" name="AutoShape 20"/>
            <p:cNvSpPr>
              <a:spLocks/>
            </p:cNvSpPr>
            <p:nvPr/>
          </p:nvSpPr>
          <p:spPr bwMode="auto">
            <a:xfrm>
              <a:off x="0" y="142"/>
              <a:ext cx="1757" cy="1032"/>
            </a:xfrm>
            <a:custGeom>
              <a:avLst/>
              <a:gdLst>
                <a:gd name="T0" fmla="*/ 10800 w 21600"/>
                <a:gd name="T1" fmla="*/ 10800 h 21600"/>
              </a:gdLst>
              <a:ahLst/>
              <a:cxnLst>
                <a:cxn ang="0">
                  <a:pos x="T0" y="T1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14035"/>
                  </a:lnTo>
                  <a:lnTo>
                    <a:pt x="12385" y="14035"/>
                  </a:lnTo>
                  <a:lnTo>
                    <a:pt x="12385" y="16200"/>
                  </a:lnTo>
                  <a:lnTo>
                    <a:pt x="13971" y="16200"/>
                  </a:lnTo>
                  <a:lnTo>
                    <a:pt x="10800" y="21600"/>
                  </a:lnTo>
                  <a:lnTo>
                    <a:pt x="7629" y="16200"/>
                  </a:lnTo>
                  <a:lnTo>
                    <a:pt x="9215" y="16200"/>
                  </a:lnTo>
                  <a:lnTo>
                    <a:pt x="9215" y="14035"/>
                  </a:lnTo>
                  <a:lnTo>
                    <a:pt x="0" y="14035"/>
                  </a:lnTo>
                  <a:close/>
                  <a:moveTo>
                    <a:pt x="0" y="0"/>
                  </a:moveTo>
                </a:path>
              </a:pathLst>
            </a:custGeom>
            <a:gradFill rotWithShape="0">
              <a:gsLst>
                <a:gs pos="0">
                  <a:srgbClr val="EDF5FF"/>
                </a:gs>
                <a:gs pos="65001">
                  <a:srgbClr val="D1E5FF"/>
                </a:gs>
                <a:gs pos="100000">
                  <a:srgbClr val="BDDBFE"/>
                </a:gs>
              </a:gsLst>
              <a:lin ang="5400000" scaled="1"/>
            </a:gradFill>
            <a:ln w="9525" cap="flat">
              <a:solidFill>
                <a:srgbClr val="4A7DBB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149532" name="Rectangle 21"/>
            <p:cNvSpPr>
              <a:spLocks/>
            </p:cNvSpPr>
            <p:nvPr/>
          </p:nvSpPr>
          <p:spPr bwMode="auto">
            <a:xfrm>
              <a:off x="5" y="0"/>
              <a:ext cx="1752" cy="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5400" tIns="25400" rIns="25400" bIns="25400" anchor="ctr"/>
            <a:lstStyle/>
            <a:p>
              <a:endParaRPr lang="en-US" sz="1700">
                <a:latin typeface="Calibri" charset="0"/>
                <a:cs typeface="Calibri" charset="0"/>
                <a:sym typeface="Calibri" charset="0"/>
              </a:endParaRPr>
            </a:p>
            <a:p>
              <a:r>
                <a:rPr lang="en-US" sz="1700">
                  <a:latin typeface="Calibri" charset="0"/>
                  <a:cs typeface="Calibri" charset="0"/>
                  <a:sym typeface="Calibri" charset="0"/>
                </a:rPr>
                <a:t>Effets dans ≠ dimensions</a:t>
              </a:r>
            </a:p>
            <a:p>
              <a:endParaRPr lang="en-US" sz="1700">
                <a:latin typeface="Calibri" charset="0"/>
                <a:cs typeface="Calibri" charset="0"/>
                <a:sym typeface="Calibri" charset="0"/>
              </a:endParaRPr>
            </a:p>
          </p:txBody>
        </p:sp>
      </p:grpSp>
      <p:grpSp>
        <p:nvGrpSpPr>
          <p:cNvPr id="149522" name="Group 25"/>
          <p:cNvGrpSpPr>
            <a:grpSpLocks/>
          </p:cNvGrpSpPr>
          <p:nvPr/>
        </p:nvGrpSpPr>
        <p:grpSpPr bwMode="auto">
          <a:xfrm>
            <a:off x="6768703" y="2562820"/>
            <a:ext cx="1962299" cy="1151930"/>
            <a:chOff x="0" y="0"/>
            <a:chExt cx="1758" cy="1032"/>
          </a:xfrm>
        </p:grpSpPr>
        <p:sp>
          <p:nvSpPr>
            <p:cNvPr id="39959" name="AutoShape 23"/>
            <p:cNvSpPr>
              <a:spLocks/>
            </p:cNvSpPr>
            <p:nvPr/>
          </p:nvSpPr>
          <p:spPr bwMode="auto">
            <a:xfrm>
              <a:off x="0" y="0"/>
              <a:ext cx="1758" cy="1032"/>
            </a:xfrm>
            <a:custGeom>
              <a:avLst/>
              <a:gdLst>
                <a:gd name="T0" fmla="*/ 10800 w 21600"/>
                <a:gd name="T1" fmla="*/ 10800 h 21600"/>
              </a:gdLst>
              <a:ahLst/>
              <a:cxnLst>
                <a:cxn ang="0">
                  <a:pos x="T0" y="T1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14035"/>
                  </a:lnTo>
                  <a:lnTo>
                    <a:pt x="12385" y="14035"/>
                  </a:lnTo>
                  <a:lnTo>
                    <a:pt x="12385" y="16200"/>
                  </a:lnTo>
                  <a:lnTo>
                    <a:pt x="13971" y="16200"/>
                  </a:lnTo>
                  <a:lnTo>
                    <a:pt x="10800" y="21600"/>
                  </a:lnTo>
                  <a:lnTo>
                    <a:pt x="7629" y="16200"/>
                  </a:lnTo>
                  <a:lnTo>
                    <a:pt x="9215" y="16200"/>
                  </a:lnTo>
                  <a:lnTo>
                    <a:pt x="9215" y="14035"/>
                  </a:lnTo>
                  <a:lnTo>
                    <a:pt x="0" y="14035"/>
                  </a:lnTo>
                  <a:close/>
                  <a:moveTo>
                    <a:pt x="0" y="0"/>
                  </a:moveTo>
                </a:path>
              </a:pathLst>
            </a:custGeom>
            <a:gradFill rotWithShape="0">
              <a:gsLst>
                <a:gs pos="0">
                  <a:srgbClr val="EDF5FF"/>
                </a:gs>
                <a:gs pos="65001">
                  <a:srgbClr val="D1E5FF"/>
                </a:gs>
                <a:gs pos="100000">
                  <a:srgbClr val="BDDBFE"/>
                </a:gs>
              </a:gsLst>
              <a:lin ang="5400000" scaled="1"/>
            </a:gradFill>
            <a:ln w="9525" cap="flat">
              <a:solidFill>
                <a:srgbClr val="4A7DBB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149530" name="Rectangle 24"/>
            <p:cNvSpPr>
              <a:spLocks/>
            </p:cNvSpPr>
            <p:nvPr/>
          </p:nvSpPr>
          <p:spPr bwMode="auto">
            <a:xfrm>
              <a:off x="0" y="202"/>
              <a:ext cx="1752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5400" tIns="25400" rIns="25400" bIns="25400" anchor="ctr"/>
            <a:lstStyle/>
            <a:p>
              <a:r>
                <a:rPr lang="en-US" sz="1700">
                  <a:latin typeface="Calibri" charset="0"/>
                  <a:cs typeface="Calibri" charset="0"/>
                  <a:sym typeface="Calibri" charset="0"/>
                </a:rPr>
                <a:t>Après</a:t>
              </a:r>
            </a:p>
          </p:txBody>
        </p:sp>
      </p:grpSp>
      <p:sp>
        <p:nvSpPr>
          <p:cNvPr id="39962" name="Rectangle 26"/>
          <p:cNvSpPr>
            <a:spLocks/>
          </p:cNvSpPr>
          <p:nvPr/>
        </p:nvSpPr>
        <p:spPr bwMode="auto">
          <a:xfrm>
            <a:off x="3303985" y="3839766"/>
            <a:ext cx="21673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>
                <a:latin typeface="Calibri" charset="0"/>
                <a:cs typeface="Calibri" charset="0"/>
                <a:sym typeface="Calibri" charset="0"/>
              </a:rPr>
              <a:t>T2</a:t>
            </a:r>
          </a:p>
        </p:txBody>
      </p:sp>
      <p:sp>
        <p:nvSpPr>
          <p:cNvPr id="39963" name="Rectangle 27"/>
          <p:cNvSpPr>
            <a:spLocks/>
          </p:cNvSpPr>
          <p:nvPr/>
        </p:nvSpPr>
        <p:spPr bwMode="auto">
          <a:xfrm>
            <a:off x="5473899" y="3830836"/>
            <a:ext cx="21673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>
                <a:latin typeface="Calibri" charset="0"/>
                <a:cs typeface="Calibri" charset="0"/>
                <a:sym typeface="Calibri" charset="0"/>
              </a:rPr>
              <a:t>T3</a:t>
            </a:r>
          </a:p>
        </p:txBody>
      </p:sp>
      <p:sp>
        <p:nvSpPr>
          <p:cNvPr id="149525" name="Rectangle 28"/>
          <p:cNvSpPr>
            <a:spLocks noChangeArrowheads="1"/>
          </p:cNvSpPr>
          <p:nvPr>
            <p:ph type="title"/>
          </p:nvPr>
        </p:nvSpPr>
        <p:spPr>
          <a:xfrm>
            <a:off x="457200" y="383976"/>
            <a:ext cx="8229600" cy="607219"/>
          </a:xfrm>
        </p:spPr>
        <p:txBody>
          <a:bodyPr/>
          <a:lstStyle/>
          <a:p>
            <a:pPr eaLnBrk="1" hangingPunct="1"/>
            <a:r>
              <a:rPr lang="en-US" sz="2200" dirty="0" smtClean="0">
                <a:latin typeface="Calibri" charset="0"/>
                <a:ea typeface="ヒラギノ角ゴ ProN W3" charset="0"/>
                <a:cs typeface="ヒラギノ角ゴ ProN W3" charset="0"/>
              </a:rPr>
              <a:t>	</a:t>
            </a:r>
            <a:r>
              <a:rPr lang="fr-FR" sz="2200" dirty="0" smtClean="0">
                <a:latin typeface="Calibri" charset="0"/>
                <a:ea typeface="ヒラギノ角ゴ ProN W3" charset="0"/>
                <a:cs typeface="ヒラギノ角ゴ ProN W3" charset="0"/>
              </a:rPr>
              <a:t>Évaluation clinique des pratiques intégratives</a:t>
            </a:r>
            <a:endParaRPr lang="fr-FR" sz="2200" dirty="0">
              <a:latin typeface="Calibri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9965" name="Rectangle 29"/>
          <p:cNvSpPr>
            <a:spLocks/>
          </p:cNvSpPr>
          <p:nvPr/>
        </p:nvSpPr>
        <p:spPr bwMode="auto">
          <a:xfrm>
            <a:off x="3866555" y="5188148"/>
            <a:ext cx="11846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700" dirty="0" smtClean="0">
                <a:latin typeface="Calibri" charset="0"/>
                <a:cs typeface="Calibri" charset="0"/>
                <a:sym typeface="Calibri" charset="0"/>
              </a:rPr>
              <a:t>Interventions</a:t>
            </a:r>
          </a:p>
          <a:p>
            <a:pPr algn="l"/>
            <a:endParaRPr lang="en-US" sz="1700" dirty="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39966" name="AutoShape 30"/>
          <p:cNvSpPr>
            <a:spLocks/>
          </p:cNvSpPr>
          <p:nvPr/>
        </p:nvSpPr>
        <p:spPr bwMode="auto">
          <a:xfrm>
            <a:off x="187523" y="1223367"/>
            <a:ext cx="1268016" cy="660797"/>
          </a:xfrm>
          <a:prstGeom prst="roundRect">
            <a:avLst>
              <a:gd name="adj" fmla="val 20269"/>
            </a:avLst>
          </a:prstGeom>
          <a:solidFill>
            <a:srgbClr val="FFFD93"/>
          </a:solidFill>
          <a:ln w="12700">
            <a:solidFill>
              <a:srgbClr val="3684E6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>
                <a:latin typeface="Calibri" charset="0"/>
                <a:cs typeface="Calibri" charset="0"/>
                <a:sym typeface="Calibri" charset="0"/>
              </a:rPr>
              <a:t>Modérateurs</a:t>
            </a:r>
          </a:p>
        </p:txBody>
      </p:sp>
      <p:sp>
        <p:nvSpPr>
          <p:cNvPr id="39967" name="Line 31"/>
          <p:cNvSpPr>
            <a:spLocks noChangeShapeType="1"/>
          </p:cNvSpPr>
          <p:nvPr/>
        </p:nvSpPr>
        <p:spPr bwMode="auto">
          <a:xfrm rot="10800000">
            <a:off x="825996" y="1890862"/>
            <a:ext cx="714375" cy="332631"/>
          </a:xfrm>
          <a:prstGeom prst="line">
            <a:avLst/>
          </a:prstGeom>
          <a:noFill/>
          <a:ln w="25400">
            <a:solidFill>
              <a:srgbClr val="3684E6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983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62" grpId="0" autoUpdateAnimBg="0"/>
      <p:bldP spid="39963" grpId="0" autoUpdateAnimBg="0"/>
      <p:bldP spid="39965" grpId="0" autoUpdateAnimBg="0"/>
      <p:bldP spid="39966" grpId="0" animBg="1" autoUpdateAnimBg="0"/>
      <p:bldP spid="3996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1pPr>
            <a:lvl2pPr marL="522368" indent="-200911"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2pPr>
            <a:lvl3pPr marL="803643" indent="-160729"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3pPr>
            <a:lvl4pPr marL="1125101" indent="-160729"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4pPr>
            <a:lvl5pPr marL="1446558" indent="-160729" eaLnBrk="0" hangingPunct="0"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5pPr>
            <a:lvl6pPr marL="1768015" indent="-160729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6pPr>
            <a:lvl7pPr marL="2089473" indent="-160729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7pPr>
            <a:lvl8pPr marL="2410930" indent="-160729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8pPr>
            <a:lvl9pPr marL="2732387" indent="-160729" algn="ctr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Helvetica Light" charset="0"/>
                <a:ea typeface="ヒラギノ角ゴ ProN W3" charset="0"/>
                <a:cs typeface="ヒラギノ角ゴ ProN W3" charset="0"/>
                <a:sym typeface="Helvetica Light" charset="0"/>
              </a:defRPr>
            </a:lvl9pPr>
          </a:lstStyle>
          <a:p>
            <a:pPr eaLnBrk="1" hangingPunct="1"/>
            <a:fld id="{679027FE-29AC-334C-BF0F-9A6B4FFDE6E4}" type="slidenum">
              <a:rPr lang="en-US" sz="1000">
                <a:latin typeface="Calibri" charset="0"/>
                <a:cs typeface="Calibri" charset="0"/>
                <a:sym typeface="Calibri" charset="0"/>
              </a:rPr>
              <a:pPr eaLnBrk="1" hangingPunct="1"/>
              <a:t>3</a:t>
            </a:fld>
            <a:endParaRPr lang="en-US" sz="100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224258" name="Rectangle 1"/>
          <p:cNvSpPr>
            <a:spLocks/>
          </p:cNvSpPr>
          <p:nvPr/>
        </p:nvSpPr>
        <p:spPr bwMode="auto">
          <a:xfrm>
            <a:off x="0" y="383976"/>
            <a:ext cx="9152930" cy="60721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24259" name="Rectangle 2"/>
          <p:cNvSpPr>
            <a:spLocks/>
          </p:cNvSpPr>
          <p:nvPr/>
        </p:nvSpPr>
        <p:spPr bwMode="auto">
          <a:xfrm>
            <a:off x="0" y="984498"/>
            <a:ext cx="9152930" cy="26789"/>
          </a:xfrm>
          <a:prstGeom prst="rect">
            <a:avLst/>
          </a:prstGeom>
          <a:solidFill>
            <a:srgbClr val="8C7B7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78851" name="Rectangle 3"/>
          <p:cNvSpPr>
            <a:spLocks/>
          </p:cNvSpPr>
          <p:nvPr/>
        </p:nvSpPr>
        <p:spPr bwMode="auto">
          <a:xfrm>
            <a:off x="205383" y="1473399"/>
            <a:ext cx="8528968" cy="732234"/>
          </a:xfrm>
          <a:prstGeom prst="rect">
            <a:avLst/>
          </a:prstGeom>
          <a:solidFill>
            <a:srgbClr val="548DD4">
              <a:alpha val="65881"/>
            </a:srgbClr>
          </a:solidFill>
          <a:ln w="9525" cap="flat">
            <a:solidFill>
              <a:srgbClr val="4A7DBB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24261" name="Line 4"/>
          <p:cNvSpPr>
            <a:spLocks noChangeShapeType="1"/>
          </p:cNvSpPr>
          <p:nvPr/>
        </p:nvSpPr>
        <p:spPr bwMode="auto">
          <a:xfrm>
            <a:off x="1640831" y="2625328"/>
            <a:ext cx="1025798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4262" name="Rectangle 5"/>
          <p:cNvSpPr>
            <a:spLocks/>
          </p:cNvSpPr>
          <p:nvPr/>
        </p:nvSpPr>
        <p:spPr bwMode="auto">
          <a:xfrm>
            <a:off x="1598414" y="2696766"/>
            <a:ext cx="1053703" cy="2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pPr>
              <a:spcBef>
                <a:spcPts val="835"/>
              </a:spcBef>
            </a:pPr>
            <a:r>
              <a:rPr lang="en-US" sz="1300">
                <a:solidFill>
                  <a:srgbClr val="3A6525"/>
                </a:solidFill>
                <a:latin typeface="Calibri Italic" charset="0"/>
                <a:cs typeface="Calibri Italic" charset="0"/>
                <a:sym typeface="Calibri Italic" charset="0"/>
              </a:rPr>
              <a:t>Process </a:t>
            </a:r>
          </a:p>
        </p:txBody>
      </p:sp>
      <p:sp>
        <p:nvSpPr>
          <p:cNvPr id="224263" name="Rectangle 6"/>
          <p:cNvSpPr>
            <a:spLocks/>
          </p:cNvSpPr>
          <p:nvPr/>
        </p:nvSpPr>
        <p:spPr bwMode="auto">
          <a:xfrm>
            <a:off x="839391" y="3633267"/>
            <a:ext cx="1768078" cy="312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r>
              <a:rPr lang="en-US" sz="1700">
                <a:solidFill>
                  <a:srgbClr val="FFFFFF"/>
                </a:solidFill>
                <a:latin typeface="Calibri Bold" charset="0"/>
                <a:cs typeface="Calibri Bold" charset="0"/>
                <a:sym typeface="Calibri Bold" charset="0"/>
              </a:rPr>
              <a:t>Médiateurs</a:t>
            </a:r>
          </a:p>
        </p:txBody>
      </p:sp>
      <p:sp>
        <p:nvSpPr>
          <p:cNvPr id="224264" name="Rectangle 7"/>
          <p:cNvSpPr>
            <a:spLocks/>
          </p:cNvSpPr>
          <p:nvPr/>
        </p:nvSpPr>
        <p:spPr bwMode="auto">
          <a:xfrm>
            <a:off x="120551" y="2378646"/>
            <a:ext cx="1437680" cy="44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  <a:t>évaluation </a:t>
            </a:r>
            <a:b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</a:br>
            <a: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  <a:t>initiale</a:t>
            </a:r>
          </a:p>
        </p:txBody>
      </p:sp>
      <p:sp>
        <p:nvSpPr>
          <p:cNvPr id="224265" name="Rectangle 8"/>
          <p:cNvSpPr>
            <a:spLocks/>
          </p:cNvSpPr>
          <p:nvPr/>
        </p:nvSpPr>
        <p:spPr bwMode="auto">
          <a:xfrm>
            <a:off x="2632025" y="2378646"/>
            <a:ext cx="1384102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  <a:t>interim</a:t>
            </a:r>
            <a:b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</a:br>
            <a: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  <a:t>evaluation</a:t>
            </a:r>
            <a:b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</a:br>
            <a:r>
              <a:rPr lang="en-US" sz="1300">
                <a:latin typeface="Calibri" charset="0"/>
                <a:cs typeface="Calibri" charset="0"/>
                <a:sym typeface="Calibri" charset="0"/>
              </a:rPr>
              <a:t>2 months</a:t>
            </a:r>
          </a:p>
        </p:txBody>
      </p:sp>
      <p:sp>
        <p:nvSpPr>
          <p:cNvPr id="224266" name="Rectangle 9"/>
          <p:cNvSpPr>
            <a:spLocks/>
          </p:cNvSpPr>
          <p:nvPr/>
        </p:nvSpPr>
        <p:spPr bwMode="auto">
          <a:xfrm>
            <a:off x="4918025" y="2378646"/>
            <a:ext cx="1384102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  <a:t>interim</a:t>
            </a:r>
            <a:b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</a:br>
            <a: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  <a:t>evaluation</a:t>
            </a:r>
            <a:b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</a:br>
            <a:r>
              <a:rPr lang="en-US" sz="1300">
                <a:latin typeface="Calibri" charset="0"/>
                <a:cs typeface="Calibri" charset="0"/>
                <a:sym typeface="Calibri" charset="0"/>
              </a:rPr>
              <a:t>6 months</a:t>
            </a:r>
          </a:p>
        </p:txBody>
      </p:sp>
      <p:sp>
        <p:nvSpPr>
          <p:cNvPr id="224267" name="Line 10"/>
          <p:cNvSpPr>
            <a:spLocks noChangeShapeType="1"/>
          </p:cNvSpPr>
          <p:nvPr/>
        </p:nvSpPr>
        <p:spPr bwMode="auto">
          <a:xfrm>
            <a:off x="3926831" y="2625328"/>
            <a:ext cx="1025798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4268" name="Rectangle 11"/>
          <p:cNvSpPr>
            <a:spLocks/>
          </p:cNvSpPr>
          <p:nvPr/>
        </p:nvSpPr>
        <p:spPr bwMode="auto">
          <a:xfrm>
            <a:off x="3912320" y="2696766"/>
            <a:ext cx="1053703" cy="2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pPr>
              <a:spcBef>
                <a:spcPts val="835"/>
              </a:spcBef>
            </a:pPr>
            <a:r>
              <a:rPr lang="en-US" sz="1300">
                <a:solidFill>
                  <a:srgbClr val="3A6525"/>
                </a:solidFill>
                <a:latin typeface="Calibri Italic" charset="0"/>
                <a:cs typeface="Calibri Italic" charset="0"/>
                <a:sym typeface="Calibri Italic" charset="0"/>
              </a:rPr>
              <a:t>Process </a:t>
            </a:r>
          </a:p>
        </p:txBody>
      </p:sp>
      <p:sp>
        <p:nvSpPr>
          <p:cNvPr id="224269" name="Line 12"/>
          <p:cNvSpPr>
            <a:spLocks noChangeShapeType="1"/>
          </p:cNvSpPr>
          <p:nvPr/>
        </p:nvSpPr>
        <p:spPr bwMode="auto">
          <a:xfrm>
            <a:off x="6365752" y="2625328"/>
            <a:ext cx="1024682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4270" name="Rectangle 13"/>
          <p:cNvSpPr>
            <a:spLocks/>
          </p:cNvSpPr>
          <p:nvPr/>
        </p:nvSpPr>
        <p:spPr bwMode="auto">
          <a:xfrm>
            <a:off x="6323335" y="2696766"/>
            <a:ext cx="1053703" cy="2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pPr>
              <a:spcBef>
                <a:spcPts val="835"/>
              </a:spcBef>
            </a:pPr>
            <a:r>
              <a:rPr lang="en-US" sz="1300">
                <a:solidFill>
                  <a:srgbClr val="3A6525"/>
                </a:solidFill>
                <a:latin typeface="Calibri Italic" charset="0"/>
                <a:cs typeface="Calibri Italic" charset="0"/>
                <a:sym typeface="Calibri Italic" charset="0"/>
              </a:rPr>
              <a:t>Process </a:t>
            </a:r>
          </a:p>
        </p:txBody>
      </p:sp>
      <p:sp>
        <p:nvSpPr>
          <p:cNvPr id="224271" name="Rectangle 14"/>
          <p:cNvSpPr>
            <a:spLocks/>
          </p:cNvSpPr>
          <p:nvPr/>
        </p:nvSpPr>
        <p:spPr bwMode="auto">
          <a:xfrm>
            <a:off x="7478613" y="2366367"/>
            <a:ext cx="1134070" cy="44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  <a:t>évaluation</a:t>
            </a:r>
            <a:b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</a:br>
            <a:r>
              <a:rPr lang="en-US" sz="1300">
                <a:solidFill>
                  <a:srgbClr val="1F497D"/>
                </a:solidFill>
                <a:latin typeface="Calibri" charset="0"/>
                <a:cs typeface="Calibri" charset="0"/>
                <a:sym typeface="Calibri" charset="0"/>
              </a:rPr>
              <a:t>1 an</a:t>
            </a:r>
          </a:p>
        </p:txBody>
      </p:sp>
      <p:sp>
        <p:nvSpPr>
          <p:cNvPr id="78863" name="Line 15"/>
          <p:cNvSpPr>
            <a:spLocks noChangeShapeType="1"/>
          </p:cNvSpPr>
          <p:nvPr/>
        </p:nvSpPr>
        <p:spPr bwMode="auto">
          <a:xfrm>
            <a:off x="383976" y="6155904"/>
            <a:ext cx="8384977" cy="1116"/>
          </a:xfrm>
          <a:prstGeom prst="line">
            <a:avLst/>
          </a:prstGeom>
          <a:noFill/>
          <a:ln w="25400" cap="flat">
            <a:solidFill>
              <a:srgbClr val="24681D"/>
            </a:solidFill>
            <a:prstDash val="solid"/>
            <a:round/>
            <a:headEnd type="none" w="med" len="med"/>
            <a:tailEnd type="arrow" w="sm" len="sm"/>
          </a:ln>
          <a:effectLst>
            <a:outerShdw blurRad="38100" dist="19999" dir="5400000" algn="ctr" rotWithShape="0">
              <a:srgbClr val="000000">
                <a:alpha val="37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24273" name="Rectangle 16"/>
          <p:cNvSpPr>
            <a:spLocks/>
          </p:cNvSpPr>
          <p:nvPr/>
        </p:nvSpPr>
        <p:spPr bwMode="auto">
          <a:xfrm>
            <a:off x="7112496" y="6115720"/>
            <a:ext cx="1741289" cy="2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pPr>
              <a:spcBef>
                <a:spcPts val="835"/>
              </a:spcBef>
            </a:pPr>
            <a:r>
              <a:rPr lang="en-US" sz="1300">
                <a:solidFill>
                  <a:srgbClr val="3A6525"/>
                </a:solidFill>
                <a:latin typeface="Calibri Italic" charset="0"/>
                <a:cs typeface="Calibri Italic" charset="0"/>
                <a:sym typeface="Calibri Italic" charset="0"/>
              </a:rPr>
              <a:t>t </a:t>
            </a:r>
          </a:p>
        </p:txBody>
      </p:sp>
      <p:grpSp>
        <p:nvGrpSpPr>
          <p:cNvPr id="224274" name="Group 21"/>
          <p:cNvGrpSpPr>
            <a:grpSpLocks/>
          </p:cNvGrpSpPr>
          <p:nvPr/>
        </p:nvGrpSpPr>
        <p:grpSpPr bwMode="auto">
          <a:xfrm>
            <a:off x="1446610" y="2796109"/>
            <a:ext cx="1137419" cy="1183184"/>
            <a:chOff x="0" y="0"/>
            <a:chExt cx="1019" cy="1059"/>
          </a:xfrm>
        </p:grpSpPr>
        <p:sp>
          <p:nvSpPr>
            <p:cNvPr id="78865" name="Rectangle 17"/>
            <p:cNvSpPr>
              <a:spLocks/>
            </p:cNvSpPr>
            <p:nvPr/>
          </p:nvSpPr>
          <p:spPr bwMode="auto">
            <a:xfrm>
              <a:off x="0" y="478"/>
              <a:ext cx="347" cy="250"/>
            </a:xfrm>
            <a:prstGeom prst="rect">
              <a:avLst/>
            </a:prstGeom>
            <a:solidFill>
              <a:srgbClr val="FF5F56"/>
            </a:solidFill>
            <a:ln w="9525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78866" name="Rectangle 18"/>
            <p:cNvSpPr>
              <a:spLocks/>
            </p:cNvSpPr>
            <p:nvPr/>
          </p:nvSpPr>
          <p:spPr bwMode="auto">
            <a:xfrm>
              <a:off x="672" y="194"/>
              <a:ext cx="347" cy="249"/>
            </a:xfrm>
            <a:prstGeom prst="rect">
              <a:avLst/>
            </a:prstGeom>
            <a:solidFill>
              <a:srgbClr val="E6933F"/>
            </a:solidFill>
            <a:ln w="9525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78867" name="Rectangle 19"/>
            <p:cNvSpPr>
              <a:spLocks/>
            </p:cNvSpPr>
            <p:nvPr/>
          </p:nvSpPr>
          <p:spPr bwMode="auto">
            <a:xfrm>
              <a:off x="368" y="810"/>
              <a:ext cx="347" cy="249"/>
            </a:xfrm>
            <a:prstGeom prst="rect">
              <a:avLst/>
            </a:prstGeom>
            <a:solidFill>
              <a:srgbClr val="E6933F"/>
            </a:solidFill>
            <a:ln w="9525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224315" name="Line 20"/>
            <p:cNvSpPr>
              <a:spLocks noChangeShapeType="1"/>
            </p:cNvSpPr>
            <p:nvPr/>
          </p:nvSpPr>
          <p:spPr bwMode="auto">
            <a:xfrm rot="10800000" flipH="1">
              <a:off x="168" y="0"/>
              <a:ext cx="0" cy="475"/>
            </a:xfrm>
            <a:prstGeom prst="line">
              <a:avLst/>
            </a:prstGeom>
            <a:noFill/>
            <a:ln w="9525">
              <a:solidFill>
                <a:srgbClr val="BE4B48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224275" name="Group 26"/>
          <p:cNvGrpSpPr>
            <a:grpSpLocks/>
          </p:cNvGrpSpPr>
          <p:nvPr/>
        </p:nvGrpSpPr>
        <p:grpSpPr bwMode="auto">
          <a:xfrm flipH="1">
            <a:off x="3904506" y="3024931"/>
            <a:ext cx="1136303" cy="1183184"/>
            <a:chOff x="0" y="0"/>
            <a:chExt cx="1018" cy="1059"/>
          </a:xfrm>
        </p:grpSpPr>
        <p:sp>
          <p:nvSpPr>
            <p:cNvPr id="78870" name="Rectangle 22"/>
            <p:cNvSpPr>
              <a:spLocks/>
            </p:cNvSpPr>
            <p:nvPr/>
          </p:nvSpPr>
          <p:spPr bwMode="auto">
            <a:xfrm flipH="1">
              <a:off x="0" y="473"/>
              <a:ext cx="347" cy="251"/>
            </a:xfrm>
            <a:prstGeom prst="rect">
              <a:avLst/>
            </a:prstGeom>
            <a:gradFill rotWithShape="0">
              <a:gsLst>
                <a:gs pos="0">
                  <a:srgbClr val="FFEEED"/>
                </a:gs>
                <a:gs pos="65001">
                  <a:srgbClr val="FFD2D1"/>
                </a:gs>
                <a:gs pos="100000">
                  <a:srgbClr val="FFBFBD"/>
                </a:gs>
              </a:gsLst>
              <a:lin ang="5400000" scaled="1"/>
            </a:gradFill>
            <a:ln w="9525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78871" name="Rectangle 23"/>
            <p:cNvSpPr>
              <a:spLocks/>
            </p:cNvSpPr>
            <p:nvPr/>
          </p:nvSpPr>
          <p:spPr bwMode="auto">
            <a:xfrm flipH="1">
              <a:off x="671" y="194"/>
              <a:ext cx="347" cy="249"/>
            </a:xfrm>
            <a:prstGeom prst="rect">
              <a:avLst/>
            </a:prstGeom>
            <a:gradFill rotWithShape="0">
              <a:gsLst>
                <a:gs pos="0">
                  <a:srgbClr val="FFEEED"/>
                </a:gs>
                <a:gs pos="65001">
                  <a:srgbClr val="FFD2D1"/>
                </a:gs>
                <a:gs pos="100000">
                  <a:srgbClr val="FFBFBD"/>
                </a:gs>
              </a:gsLst>
              <a:lin ang="5400000" scaled="1"/>
            </a:gradFill>
            <a:ln w="9525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78872" name="Rectangle 24"/>
            <p:cNvSpPr>
              <a:spLocks/>
            </p:cNvSpPr>
            <p:nvPr/>
          </p:nvSpPr>
          <p:spPr bwMode="auto">
            <a:xfrm flipH="1">
              <a:off x="364" y="810"/>
              <a:ext cx="347" cy="249"/>
            </a:xfrm>
            <a:prstGeom prst="rect">
              <a:avLst/>
            </a:prstGeom>
            <a:gradFill rotWithShape="0">
              <a:gsLst>
                <a:gs pos="0">
                  <a:srgbClr val="FFEEED"/>
                </a:gs>
                <a:gs pos="65001">
                  <a:srgbClr val="FFD2D1"/>
                </a:gs>
                <a:gs pos="100000">
                  <a:srgbClr val="FFBFBD"/>
                </a:gs>
              </a:gsLst>
              <a:lin ang="5400000" scaled="1"/>
            </a:gradFill>
            <a:ln w="9525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224311" name="Line 25"/>
            <p:cNvSpPr>
              <a:spLocks noChangeShapeType="1"/>
            </p:cNvSpPr>
            <p:nvPr/>
          </p:nvSpPr>
          <p:spPr bwMode="auto">
            <a:xfrm rot="10800000" flipH="1">
              <a:off x="179" y="0"/>
              <a:ext cx="0" cy="475"/>
            </a:xfrm>
            <a:prstGeom prst="line">
              <a:avLst/>
            </a:prstGeom>
            <a:noFill/>
            <a:ln w="9525">
              <a:solidFill>
                <a:srgbClr val="BE4B48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224276" name="Group 31"/>
          <p:cNvGrpSpPr>
            <a:grpSpLocks/>
          </p:cNvGrpSpPr>
          <p:nvPr/>
        </p:nvGrpSpPr>
        <p:grpSpPr bwMode="auto">
          <a:xfrm>
            <a:off x="6419330" y="2953494"/>
            <a:ext cx="1136303" cy="1163092"/>
            <a:chOff x="0" y="0"/>
            <a:chExt cx="1018" cy="1042"/>
          </a:xfrm>
        </p:grpSpPr>
        <p:sp>
          <p:nvSpPr>
            <p:cNvPr id="78875" name="Rectangle 27"/>
            <p:cNvSpPr>
              <a:spLocks/>
            </p:cNvSpPr>
            <p:nvPr/>
          </p:nvSpPr>
          <p:spPr bwMode="auto">
            <a:xfrm>
              <a:off x="671" y="453"/>
              <a:ext cx="347" cy="249"/>
            </a:xfrm>
            <a:prstGeom prst="rect">
              <a:avLst/>
            </a:prstGeom>
            <a:gradFill rotWithShape="0">
              <a:gsLst>
                <a:gs pos="0">
                  <a:srgbClr val="FFEEED"/>
                </a:gs>
                <a:gs pos="65001">
                  <a:srgbClr val="FFD2D1"/>
                </a:gs>
                <a:gs pos="100000">
                  <a:srgbClr val="FFBFBD"/>
                </a:gs>
              </a:gsLst>
              <a:lin ang="5400000" scaled="1"/>
            </a:gradFill>
            <a:ln w="9525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78876" name="Rectangle 28"/>
            <p:cNvSpPr>
              <a:spLocks/>
            </p:cNvSpPr>
            <p:nvPr/>
          </p:nvSpPr>
          <p:spPr bwMode="auto">
            <a:xfrm>
              <a:off x="0" y="173"/>
              <a:ext cx="347" cy="249"/>
            </a:xfrm>
            <a:prstGeom prst="rect">
              <a:avLst/>
            </a:prstGeom>
            <a:gradFill rotWithShape="0">
              <a:gsLst>
                <a:gs pos="0">
                  <a:srgbClr val="FFEEED"/>
                </a:gs>
                <a:gs pos="65001">
                  <a:srgbClr val="FFD2D1"/>
                </a:gs>
                <a:gs pos="100000">
                  <a:srgbClr val="FFBFBD"/>
                </a:gs>
              </a:gsLst>
              <a:lin ang="5400000" scaled="1"/>
            </a:gradFill>
            <a:ln w="9525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78877" name="Rectangle 29"/>
            <p:cNvSpPr>
              <a:spLocks/>
            </p:cNvSpPr>
            <p:nvPr/>
          </p:nvSpPr>
          <p:spPr bwMode="auto">
            <a:xfrm>
              <a:off x="307" y="793"/>
              <a:ext cx="347" cy="249"/>
            </a:xfrm>
            <a:prstGeom prst="rect">
              <a:avLst/>
            </a:prstGeom>
            <a:gradFill rotWithShape="0">
              <a:gsLst>
                <a:gs pos="0">
                  <a:srgbClr val="FFEEED"/>
                </a:gs>
                <a:gs pos="65001">
                  <a:srgbClr val="FFD2D1"/>
                </a:gs>
                <a:gs pos="100000">
                  <a:srgbClr val="FFBFBD"/>
                </a:gs>
              </a:gsLst>
              <a:lin ang="5400000" scaled="1"/>
            </a:gradFill>
            <a:ln w="9525" cap="flat">
              <a:solidFill>
                <a:srgbClr val="BE4B48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" dist="19999" dir="5400000" algn="ctr" rotWithShape="0">
                <a:srgbClr val="000000">
                  <a:alpha val="37999"/>
                </a:srgbClr>
              </a:outerShdw>
            </a:effectLst>
          </p:spPr>
          <p:txBody>
            <a:bodyPr lIns="0" tIns="0" rIns="0" bIns="0"/>
            <a:lstStyle/>
            <a:p>
              <a:pPr>
                <a:defRPr/>
              </a:pPr>
              <a:endParaRPr lang="fr-FR">
                <a:ea typeface="ヒラギノ角ゴ ProN W3" charset="-128"/>
                <a:cs typeface="ヒラギノ角ゴ ProN W3" charset="-128"/>
              </a:endParaRPr>
            </a:p>
          </p:txBody>
        </p:sp>
        <p:sp>
          <p:nvSpPr>
            <p:cNvPr id="224307" name="Line 30"/>
            <p:cNvSpPr>
              <a:spLocks noChangeShapeType="1"/>
            </p:cNvSpPr>
            <p:nvPr/>
          </p:nvSpPr>
          <p:spPr bwMode="auto">
            <a:xfrm rot="10800000">
              <a:off x="475" y="0"/>
              <a:ext cx="1" cy="797"/>
            </a:xfrm>
            <a:prstGeom prst="line">
              <a:avLst/>
            </a:prstGeom>
            <a:noFill/>
            <a:ln w="9525">
              <a:solidFill>
                <a:srgbClr val="BE4B48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78880" name="Rectangle 32"/>
          <p:cNvSpPr>
            <a:spLocks/>
          </p:cNvSpPr>
          <p:nvPr/>
        </p:nvSpPr>
        <p:spPr bwMode="auto">
          <a:xfrm>
            <a:off x="2444502" y="4493865"/>
            <a:ext cx="1759148" cy="586011"/>
          </a:xfrm>
          <a:prstGeom prst="rect">
            <a:avLst/>
          </a:prstGeom>
          <a:noFill/>
          <a:ln w="28575" cap="flat">
            <a:solidFill>
              <a:srgbClr val="C0504D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24279" name="Line 34"/>
          <p:cNvSpPr>
            <a:spLocks noChangeShapeType="1"/>
          </p:cNvSpPr>
          <p:nvPr/>
        </p:nvSpPr>
        <p:spPr bwMode="auto">
          <a:xfrm rot="10800000">
            <a:off x="3317379" y="3117578"/>
            <a:ext cx="1117" cy="1376288"/>
          </a:xfrm>
          <a:prstGeom prst="line">
            <a:avLst/>
          </a:prstGeom>
          <a:noFill/>
          <a:ln w="9525">
            <a:solidFill>
              <a:srgbClr val="4A7DBB"/>
            </a:solidFill>
            <a:round/>
            <a:headEnd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4280" name="AutoShape 35"/>
          <p:cNvSpPr>
            <a:spLocks/>
          </p:cNvSpPr>
          <p:nvPr/>
        </p:nvSpPr>
        <p:spPr bwMode="auto">
          <a:xfrm rot="16200000" flipH="1">
            <a:off x="1837284" y="4181327"/>
            <a:ext cx="808137" cy="404068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0 h 21600"/>
              <a:gd name="T8" fmla="*/ 21600 w 21600"/>
              <a:gd name="T9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noFill/>
          <a:ln w="9525">
            <a:solidFill>
              <a:srgbClr val="BE4B48"/>
            </a:solidFill>
            <a:round/>
            <a:headEnd/>
            <a:tailEnd type="arrow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8884" name="Rectangle 36"/>
          <p:cNvSpPr>
            <a:spLocks/>
          </p:cNvSpPr>
          <p:nvPr/>
        </p:nvSpPr>
        <p:spPr bwMode="auto">
          <a:xfrm>
            <a:off x="4730502" y="4493865"/>
            <a:ext cx="1759148" cy="586011"/>
          </a:xfrm>
          <a:prstGeom prst="rect">
            <a:avLst/>
          </a:prstGeom>
          <a:gradFill rotWithShape="0">
            <a:gsLst>
              <a:gs pos="0">
                <a:srgbClr val="FFEEED"/>
              </a:gs>
              <a:gs pos="65001">
                <a:srgbClr val="FFD2D1"/>
              </a:gs>
              <a:gs pos="100000">
                <a:srgbClr val="FFBFBD"/>
              </a:gs>
            </a:gsLst>
            <a:lin ang="5400000" scaled="1"/>
          </a:gradFill>
          <a:ln w="9525" cap="flat">
            <a:solidFill>
              <a:srgbClr val="BE4B48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19999" dir="5400000" algn="ctr" rotWithShape="0">
              <a:srgbClr val="000000">
                <a:alpha val="37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24283" name="Line 38"/>
          <p:cNvSpPr>
            <a:spLocks noChangeShapeType="1"/>
          </p:cNvSpPr>
          <p:nvPr/>
        </p:nvSpPr>
        <p:spPr bwMode="auto">
          <a:xfrm rot="10800000">
            <a:off x="5603379" y="3117578"/>
            <a:ext cx="1117" cy="1376288"/>
          </a:xfrm>
          <a:prstGeom prst="line">
            <a:avLst/>
          </a:prstGeom>
          <a:noFill/>
          <a:ln w="9525">
            <a:solidFill>
              <a:srgbClr val="4A7DBB"/>
            </a:solidFill>
            <a:round/>
            <a:headEnd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4284" name="AutoShape 39"/>
          <p:cNvSpPr>
            <a:spLocks/>
          </p:cNvSpPr>
          <p:nvPr/>
        </p:nvSpPr>
        <p:spPr bwMode="auto">
          <a:xfrm rot="16200000" flipH="1">
            <a:off x="4294063" y="4350991"/>
            <a:ext cx="579314" cy="293563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0 h 21600"/>
              <a:gd name="T8" fmla="*/ 21600 w 21600"/>
              <a:gd name="T9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noFill/>
          <a:ln w="9525">
            <a:solidFill>
              <a:srgbClr val="BE4B48"/>
            </a:solidFill>
            <a:round/>
            <a:headEnd/>
            <a:tailEnd type="arrow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4285" name="Line 40"/>
          <p:cNvSpPr>
            <a:spLocks noChangeShapeType="1"/>
          </p:cNvSpPr>
          <p:nvPr/>
        </p:nvSpPr>
        <p:spPr bwMode="auto">
          <a:xfrm rot="10800000">
            <a:off x="8036719" y="2885406"/>
            <a:ext cx="4465" cy="1673200"/>
          </a:xfrm>
          <a:prstGeom prst="line">
            <a:avLst/>
          </a:prstGeom>
          <a:noFill/>
          <a:ln w="9525">
            <a:solidFill>
              <a:srgbClr val="4A7DBB"/>
            </a:solidFill>
            <a:round/>
            <a:headEnd/>
            <a:tailEnd type="arrow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4286" name="AutoShape 41"/>
          <p:cNvSpPr>
            <a:spLocks/>
          </p:cNvSpPr>
          <p:nvPr/>
        </p:nvSpPr>
        <p:spPr bwMode="auto">
          <a:xfrm rot="16200000" flipH="1">
            <a:off x="6722381" y="4340386"/>
            <a:ext cx="674191" cy="217661"/>
          </a:xfrm>
          <a:custGeom>
            <a:avLst/>
            <a:gdLst>
              <a:gd name="T0" fmla="*/ 0 w 21600"/>
              <a:gd name="T1" fmla="*/ 0 h 21600"/>
              <a:gd name="T2" fmla="*/ 21600 w 21600"/>
              <a:gd name="T3" fmla="*/ 0 h 21600"/>
              <a:gd name="T4" fmla="*/ 21600 w 21600"/>
              <a:gd name="T5" fmla="*/ 21600 h 21600"/>
              <a:gd name="T6" fmla="*/ 0 w 21600"/>
              <a:gd name="T7" fmla="*/ 0 h 21600"/>
              <a:gd name="T8" fmla="*/ 21600 w 21600"/>
              <a:gd name="T9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noFill/>
          <a:ln w="9525">
            <a:solidFill>
              <a:srgbClr val="BE4B48"/>
            </a:solidFill>
            <a:round/>
            <a:headEnd/>
            <a:tailEnd type="arrow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4287" name="Rectangle 42"/>
          <p:cNvSpPr>
            <a:spLocks/>
          </p:cNvSpPr>
          <p:nvPr/>
        </p:nvSpPr>
        <p:spPr bwMode="auto">
          <a:xfrm>
            <a:off x="303609" y="6155904"/>
            <a:ext cx="1741289" cy="2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pPr>
              <a:spcBef>
                <a:spcPts val="835"/>
              </a:spcBef>
            </a:pPr>
            <a:r>
              <a:rPr lang="en-US" sz="1300">
                <a:solidFill>
                  <a:srgbClr val="3A6525"/>
                </a:solidFill>
                <a:latin typeface="Calibri Italic" charset="0"/>
                <a:cs typeface="Calibri Italic" charset="0"/>
                <a:sym typeface="Calibri Italic" charset="0"/>
              </a:rPr>
              <a:t>Événements contexte</a:t>
            </a:r>
          </a:p>
        </p:txBody>
      </p:sp>
      <p:sp>
        <p:nvSpPr>
          <p:cNvPr id="78891" name="Rectangle 43"/>
          <p:cNvSpPr>
            <a:spLocks/>
          </p:cNvSpPr>
          <p:nvPr/>
        </p:nvSpPr>
        <p:spPr bwMode="auto">
          <a:xfrm>
            <a:off x="7168307" y="4493865"/>
            <a:ext cx="1759148" cy="586011"/>
          </a:xfrm>
          <a:prstGeom prst="rect">
            <a:avLst/>
          </a:prstGeom>
          <a:noFill/>
          <a:ln w="28575" cap="flat">
            <a:solidFill>
              <a:srgbClr val="C0504D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78893" name="AutoShape 45"/>
          <p:cNvSpPr>
            <a:spLocks/>
          </p:cNvSpPr>
          <p:nvPr/>
        </p:nvSpPr>
        <p:spPr bwMode="auto">
          <a:xfrm>
            <a:off x="3173388" y="2136428"/>
            <a:ext cx="187523" cy="187523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  <a:moveTo>
                  <a:pt x="0" y="10800"/>
                </a:moveTo>
              </a:path>
            </a:pathLst>
          </a:custGeom>
          <a:gradFill rotWithShape="0">
            <a:gsLst>
              <a:gs pos="0">
                <a:srgbClr val="FFEEED"/>
              </a:gs>
              <a:gs pos="65001">
                <a:srgbClr val="FFD2D1"/>
              </a:gs>
              <a:gs pos="100000">
                <a:srgbClr val="FFBFBD"/>
              </a:gs>
            </a:gsLst>
            <a:lin ang="5400000" scaled="1"/>
          </a:gradFill>
          <a:ln w="9525" cap="flat">
            <a:solidFill>
              <a:srgbClr val="BE4B48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19999" dir="5400000" algn="ctr" rotWithShape="0">
              <a:srgbClr val="000000">
                <a:alpha val="37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78894" name="AutoShape 46"/>
          <p:cNvSpPr>
            <a:spLocks/>
          </p:cNvSpPr>
          <p:nvPr/>
        </p:nvSpPr>
        <p:spPr bwMode="auto">
          <a:xfrm>
            <a:off x="5397996" y="2136428"/>
            <a:ext cx="187523" cy="187523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  <a:moveTo>
                  <a:pt x="0" y="10800"/>
                </a:moveTo>
              </a:path>
            </a:pathLst>
          </a:custGeom>
          <a:gradFill rotWithShape="0">
            <a:gsLst>
              <a:gs pos="0">
                <a:srgbClr val="FFEEED"/>
              </a:gs>
              <a:gs pos="65001">
                <a:srgbClr val="FFD2D1"/>
              </a:gs>
              <a:gs pos="100000">
                <a:srgbClr val="FFBFBD"/>
              </a:gs>
            </a:gsLst>
            <a:lin ang="5400000" scaled="1"/>
          </a:gradFill>
          <a:ln w="9525" cap="flat">
            <a:solidFill>
              <a:srgbClr val="BE4B48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19999" dir="5400000" algn="ctr" rotWithShape="0">
              <a:srgbClr val="000000">
                <a:alpha val="37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78895" name="AutoShape 47"/>
          <p:cNvSpPr>
            <a:spLocks/>
          </p:cNvSpPr>
          <p:nvPr/>
        </p:nvSpPr>
        <p:spPr bwMode="auto">
          <a:xfrm>
            <a:off x="7897193" y="2187774"/>
            <a:ext cx="187523" cy="187523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  <a:moveTo>
                  <a:pt x="0" y="10800"/>
                </a:moveTo>
              </a:path>
            </a:pathLst>
          </a:custGeom>
          <a:gradFill rotWithShape="0">
            <a:gsLst>
              <a:gs pos="0">
                <a:srgbClr val="FFEEED"/>
              </a:gs>
              <a:gs pos="65001">
                <a:srgbClr val="FFD2D1"/>
              </a:gs>
              <a:gs pos="100000">
                <a:srgbClr val="FFBFBD"/>
              </a:gs>
            </a:gsLst>
            <a:lin ang="5400000" scaled="1"/>
          </a:gradFill>
          <a:ln w="9525" cap="flat">
            <a:solidFill>
              <a:srgbClr val="BE4B48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19999" dir="5400000" algn="ctr" rotWithShape="0">
              <a:srgbClr val="000000">
                <a:alpha val="37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78896" name="AutoShape 48"/>
          <p:cNvSpPr>
            <a:spLocks/>
          </p:cNvSpPr>
          <p:nvPr/>
        </p:nvSpPr>
        <p:spPr bwMode="auto">
          <a:xfrm>
            <a:off x="5550918" y="2136428"/>
            <a:ext cx="187523" cy="187523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  <a:moveTo>
                  <a:pt x="0" y="10800"/>
                </a:moveTo>
              </a:path>
            </a:pathLst>
          </a:custGeom>
          <a:gradFill rotWithShape="0">
            <a:gsLst>
              <a:gs pos="0">
                <a:srgbClr val="FFEEED"/>
              </a:gs>
              <a:gs pos="65001">
                <a:srgbClr val="FFD2D1"/>
              </a:gs>
              <a:gs pos="100000">
                <a:srgbClr val="FFBFBD"/>
              </a:gs>
            </a:gsLst>
            <a:lin ang="5400000" scaled="1"/>
          </a:gradFill>
          <a:ln w="9525" cap="flat">
            <a:solidFill>
              <a:srgbClr val="BE4B48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19999" dir="5400000" algn="ctr" rotWithShape="0">
              <a:srgbClr val="000000">
                <a:alpha val="37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fr-FR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24294" name="Rectangle 49"/>
          <p:cNvSpPr>
            <a:spLocks/>
          </p:cNvSpPr>
          <p:nvPr/>
        </p:nvSpPr>
        <p:spPr bwMode="auto">
          <a:xfrm>
            <a:off x="330398" y="1448842"/>
            <a:ext cx="1598414" cy="75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r>
              <a:rPr lang="en-US" sz="1300">
                <a:latin typeface="Calibri" charset="0"/>
                <a:cs typeface="Calibri" charset="0"/>
                <a:sym typeface="Calibri" charset="0"/>
              </a:rPr>
              <a:t>Case formulation</a:t>
            </a:r>
            <a:endParaRPr lang="en-US" sz="2400">
              <a:latin typeface="Calibri" charset="0"/>
              <a:cs typeface="Calibri" charset="0"/>
              <a:sym typeface="Calibri" charset="0"/>
            </a:endParaRPr>
          </a:p>
          <a:p>
            <a:r>
              <a:rPr lang="en-US" sz="1100">
                <a:latin typeface="Calibri" charset="0"/>
                <a:sym typeface="Calibri" charset="0"/>
              </a:rPr>
              <a:t/>
            </a:r>
            <a:br>
              <a:rPr lang="en-US" sz="1100">
                <a:latin typeface="Calibri" charset="0"/>
                <a:sym typeface="Calibri" charset="0"/>
              </a:rPr>
            </a:br>
            <a:r>
              <a:rPr lang="en-US" sz="1100">
                <a:latin typeface="Calibri" charset="0"/>
                <a:sym typeface="Calibri" charset="0"/>
              </a:rPr>
              <a:t>Symptômes</a:t>
            </a:r>
          </a:p>
          <a:p>
            <a:r>
              <a:rPr lang="en-US" sz="1100">
                <a:latin typeface="Calibri" charset="0"/>
                <a:sym typeface="Calibri" charset="0"/>
              </a:rPr>
              <a:t>Fonctionnements</a:t>
            </a:r>
          </a:p>
        </p:txBody>
      </p:sp>
      <p:sp>
        <p:nvSpPr>
          <p:cNvPr id="224295" name="Rectangle 50"/>
          <p:cNvSpPr>
            <a:spLocks/>
          </p:cNvSpPr>
          <p:nvPr/>
        </p:nvSpPr>
        <p:spPr bwMode="auto">
          <a:xfrm>
            <a:off x="2726903" y="1547069"/>
            <a:ext cx="1079376" cy="562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26788" tIns="26788" rIns="26788" bIns="26788">
            <a:spAutoFit/>
          </a:bodyPr>
          <a:lstStyle/>
          <a:p>
            <a:r>
              <a:rPr lang="en-US" sz="1100">
                <a:latin typeface="Calibri" charset="0"/>
                <a:sym typeface="Calibri" charset="0"/>
              </a:rPr>
              <a:t/>
            </a:r>
            <a:br>
              <a:rPr lang="en-US" sz="1100">
                <a:latin typeface="Calibri" charset="0"/>
                <a:sym typeface="Calibri" charset="0"/>
              </a:rPr>
            </a:br>
            <a:r>
              <a:rPr lang="en-US" sz="1100">
                <a:latin typeface="Calibri" charset="0"/>
                <a:cs typeface="Calibri" charset="0"/>
                <a:sym typeface="Calibri" charset="0"/>
              </a:rPr>
              <a:t>Symptômes</a:t>
            </a:r>
          </a:p>
          <a:p>
            <a:r>
              <a:rPr lang="en-US" sz="1100">
                <a:latin typeface="Calibri" charset="0"/>
                <a:cs typeface="Calibri" charset="0"/>
                <a:sym typeface="Calibri" charset="0"/>
              </a:rPr>
              <a:t>Fonctionnements</a:t>
            </a:r>
          </a:p>
        </p:txBody>
      </p:sp>
      <p:sp>
        <p:nvSpPr>
          <p:cNvPr id="224296" name="Rectangle 51"/>
          <p:cNvSpPr>
            <a:spLocks/>
          </p:cNvSpPr>
          <p:nvPr/>
        </p:nvSpPr>
        <p:spPr bwMode="auto">
          <a:xfrm>
            <a:off x="232172" y="5136802"/>
            <a:ext cx="471487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6788" tIns="26788" rIns="26788" bIns="26788"/>
          <a:lstStyle/>
          <a:p>
            <a:pPr algn="l"/>
            <a:r>
              <a:rPr lang="en-US" sz="1300">
                <a:solidFill>
                  <a:srgbClr val="008000"/>
                </a:solidFill>
                <a:latin typeface="Calibri Bold" charset="0"/>
                <a:cs typeface="Calibri Bold" charset="0"/>
                <a:sym typeface="Calibri Bold" charset="0"/>
              </a:rPr>
              <a:t>Moderators and favorable index</a:t>
            </a:r>
            <a:r>
              <a:rPr lang="en-US" sz="1300">
                <a:solidFill>
                  <a:srgbClr val="CC332E"/>
                </a:solidFill>
                <a:latin typeface="Calibri" charset="0"/>
                <a:sym typeface="Calibri" charset="0"/>
              </a:rPr>
              <a:t/>
            </a:r>
            <a:br>
              <a:rPr lang="en-US" sz="1300">
                <a:solidFill>
                  <a:srgbClr val="CC332E"/>
                </a:solidFill>
                <a:latin typeface="Calibri" charset="0"/>
                <a:sym typeface="Calibri" charset="0"/>
              </a:rPr>
            </a:br>
            <a:r>
              <a:rPr lang="en-US" sz="1300">
                <a:solidFill>
                  <a:srgbClr val="008000"/>
                </a:solidFill>
                <a:latin typeface="Calibri" charset="0"/>
                <a:cs typeface="Calibri" charset="0"/>
                <a:sym typeface="Calibri" charset="0"/>
              </a:rPr>
              <a:t>Age, Disorder</a:t>
            </a:r>
            <a:r>
              <a:rPr lang="ja-JP" altLang="en-US" sz="1300">
                <a:solidFill>
                  <a:srgbClr val="008000"/>
                </a:solidFill>
                <a:latin typeface="Calibri" charset="0"/>
                <a:cs typeface="Calibri" charset="0"/>
                <a:sym typeface="Calibri" charset="0"/>
              </a:rPr>
              <a:t>’</a:t>
            </a:r>
            <a:r>
              <a:rPr lang="en-US" altLang="ja-JP" sz="1300">
                <a:solidFill>
                  <a:srgbClr val="008000"/>
                </a:solidFill>
                <a:latin typeface="Calibri" charset="0"/>
                <a:cs typeface="Calibri" charset="0"/>
                <a:sym typeface="Calibri" charset="0"/>
              </a:rPr>
              <a:t>s severity, Social support, technical support, earliness of care, specific items</a:t>
            </a:r>
            <a:endParaRPr lang="en-US" sz="1300">
              <a:solidFill>
                <a:srgbClr val="008000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224297" name="Rectangle 52"/>
          <p:cNvSpPr>
            <a:spLocks/>
          </p:cNvSpPr>
          <p:nvPr/>
        </p:nvSpPr>
        <p:spPr bwMode="auto">
          <a:xfrm rot="-5400000">
            <a:off x="-155711" y="1740732"/>
            <a:ext cx="599405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26788" tIns="26788" rIns="26788" bIns="26788" anchor="ctr">
            <a:spAutoFit/>
          </a:bodyPr>
          <a:lstStyle/>
          <a:p>
            <a:pPr algn="l"/>
            <a:r>
              <a:rPr lang="en-US" sz="1100">
                <a:latin typeface="Calibri" charset="0"/>
                <a:cs typeface="Calibri" charset="0"/>
                <a:sym typeface="Calibri" charset="0"/>
              </a:rPr>
              <a:t>Outcome</a:t>
            </a:r>
          </a:p>
        </p:txBody>
      </p:sp>
      <p:sp>
        <p:nvSpPr>
          <p:cNvPr id="224298" name="Rectangle 53"/>
          <p:cNvSpPr>
            <a:spLocks/>
          </p:cNvSpPr>
          <p:nvPr/>
        </p:nvSpPr>
        <p:spPr bwMode="auto">
          <a:xfrm rot="5400000">
            <a:off x="-101017" y="3771119"/>
            <a:ext cx="565919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26788" tIns="26788" rIns="26788" bIns="26788" anchor="ctr">
            <a:spAutoFit/>
          </a:bodyPr>
          <a:lstStyle/>
          <a:p>
            <a:pPr algn="l"/>
            <a:r>
              <a:rPr lang="en-US" sz="1100">
                <a:latin typeface="Rockwell" charset="0"/>
                <a:cs typeface="Rockwell" charset="0"/>
                <a:sym typeface="Rockwell" charset="0"/>
              </a:rPr>
              <a:t>Process</a:t>
            </a:r>
          </a:p>
        </p:txBody>
      </p:sp>
      <p:sp>
        <p:nvSpPr>
          <p:cNvPr id="224299" name="Rectangle 54"/>
          <p:cNvSpPr>
            <a:spLocks/>
          </p:cNvSpPr>
          <p:nvPr/>
        </p:nvSpPr>
        <p:spPr bwMode="auto">
          <a:xfrm rot="5400000">
            <a:off x="-294680" y="5579939"/>
            <a:ext cx="821531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26788" tIns="26788" rIns="26788" bIns="26788" anchor="ctr">
            <a:spAutoFit/>
          </a:bodyPr>
          <a:lstStyle/>
          <a:p>
            <a:pPr algn="l"/>
            <a:r>
              <a:rPr lang="en-US" sz="1100">
                <a:latin typeface="Rockwell" charset="0"/>
                <a:cs typeface="Rockwell" charset="0"/>
                <a:sym typeface="Rockwell" charset="0"/>
              </a:rPr>
              <a:t>Moderators</a:t>
            </a:r>
          </a:p>
        </p:txBody>
      </p:sp>
      <p:sp>
        <p:nvSpPr>
          <p:cNvPr id="224300" name="Rectangle 55"/>
          <p:cNvSpPr>
            <a:spLocks noChangeArrowheads="1"/>
          </p:cNvSpPr>
          <p:nvPr>
            <p:ph type="title"/>
          </p:nvPr>
        </p:nvSpPr>
        <p:spPr>
          <a:xfrm>
            <a:off x="457200" y="274638"/>
            <a:ext cx="8229600" cy="736649"/>
          </a:xfrm>
        </p:spPr>
        <p:txBody>
          <a:bodyPr/>
          <a:lstStyle/>
          <a:p>
            <a:pPr eaLnBrk="1" hangingPunct="1"/>
            <a:r>
              <a:rPr lang="fr-FR" sz="3600" dirty="0" smtClean="0">
                <a:latin typeface="Calibri" charset="0"/>
                <a:ea typeface="ヒラギノ角ゴ ProN W3" charset="0"/>
                <a:cs typeface="ヒラギノ角ゴ ProN W3" charset="0"/>
              </a:rPr>
              <a:t>Étude processus-résultats</a:t>
            </a:r>
            <a:endParaRPr lang="fr-FR" sz="3600" dirty="0">
              <a:latin typeface="Calibri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224301" name="Rectangle 56"/>
          <p:cNvSpPr>
            <a:spLocks/>
          </p:cNvSpPr>
          <p:nvPr/>
        </p:nvSpPr>
        <p:spPr bwMode="auto">
          <a:xfrm>
            <a:off x="5063133" y="1580555"/>
            <a:ext cx="100377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100">
                <a:latin typeface="Calibri" charset="0"/>
                <a:sym typeface="Calibri" charset="0"/>
              </a:rPr>
              <a:t/>
            </a:r>
            <a:br>
              <a:rPr lang="en-US" sz="1100">
                <a:latin typeface="Calibri" charset="0"/>
                <a:sym typeface="Calibri" charset="0"/>
              </a:rPr>
            </a:br>
            <a:r>
              <a:rPr lang="en-US" sz="1100">
                <a:latin typeface="Calibri" charset="0"/>
                <a:cs typeface="Calibri" charset="0"/>
                <a:sym typeface="Calibri" charset="0"/>
              </a:rPr>
              <a:t>Symptômes</a:t>
            </a:r>
          </a:p>
          <a:p>
            <a:r>
              <a:rPr lang="en-US" sz="1100">
                <a:latin typeface="Calibri" charset="0"/>
                <a:cs typeface="Calibri" charset="0"/>
                <a:sym typeface="Calibri" charset="0"/>
              </a:rPr>
              <a:t>Fonctionnements</a:t>
            </a:r>
          </a:p>
        </p:txBody>
      </p:sp>
      <p:sp>
        <p:nvSpPr>
          <p:cNvPr id="224302" name="Rectangle 57"/>
          <p:cNvSpPr>
            <a:spLocks/>
          </p:cNvSpPr>
          <p:nvPr/>
        </p:nvSpPr>
        <p:spPr bwMode="auto">
          <a:xfrm>
            <a:off x="7336855" y="1518047"/>
            <a:ext cx="126957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>
                <a:latin typeface="Calibri" charset="0"/>
                <a:cs typeface="Calibri" charset="0"/>
                <a:sym typeface="Calibri" charset="0"/>
              </a:rPr>
              <a:t>formulation de cas</a:t>
            </a:r>
          </a:p>
        </p:txBody>
      </p:sp>
      <p:sp>
        <p:nvSpPr>
          <p:cNvPr id="224303" name="Rectangle 58"/>
          <p:cNvSpPr>
            <a:spLocks/>
          </p:cNvSpPr>
          <p:nvPr/>
        </p:nvSpPr>
        <p:spPr bwMode="auto">
          <a:xfrm>
            <a:off x="7384852" y="1553766"/>
            <a:ext cx="100377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100">
                <a:latin typeface="Calibri" charset="0"/>
                <a:sym typeface="Calibri" charset="0"/>
              </a:rPr>
              <a:t/>
            </a:r>
            <a:br>
              <a:rPr lang="en-US" sz="1100">
                <a:latin typeface="Calibri" charset="0"/>
                <a:sym typeface="Calibri" charset="0"/>
              </a:rPr>
            </a:br>
            <a:r>
              <a:rPr lang="en-US" sz="1100">
                <a:latin typeface="Calibri" charset="0"/>
                <a:cs typeface="Calibri" charset="0"/>
                <a:sym typeface="Calibri" charset="0"/>
              </a:rPr>
              <a:t>Symptômes</a:t>
            </a:r>
          </a:p>
          <a:p>
            <a:r>
              <a:rPr lang="en-US" sz="1100">
                <a:latin typeface="Calibri" charset="0"/>
                <a:cs typeface="Calibri" charset="0"/>
                <a:sym typeface="Calibri" charset="0"/>
              </a:rPr>
              <a:t>Fonctionnements</a:t>
            </a:r>
          </a:p>
        </p:txBody>
      </p:sp>
    </p:spTree>
    <p:extLst>
      <p:ext uri="{BB962C8B-B14F-4D97-AF65-F5344CB8AC3E}">
        <p14:creationId xmlns:p14="http://schemas.microsoft.com/office/powerpoint/2010/main" val="2750997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theme/theme1.xml><?xml version="1.0" encoding="utf-8"?>
<a:theme xmlns:a="http://schemas.openxmlformats.org/drawingml/2006/main" name="Thème par défau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par défaut.thmx</Template>
  <TotalTime>18</TotalTime>
  <Words>240</Words>
  <Application>Microsoft Macintosh PowerPoint</Application>
  <PresentationFormat>Présentation à l'écran (4:3)</PresentationFormat>
  <Paragraphs>82</Paragraphs>
  <Slides>3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par défaut</vt:lpstr>
      <vt:lpstr>Évaluation classique d’une intervention</vt:lpstr>
      <vt:lpstr> Évaluation clinique des pratiques intégratives</vt:lpstr>
      <vt:lpstr>Étude processus-résultats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JM THURIN</dc:creator>
  <cp:lastModifiedBy>JM THURIN</cp:lastModifiedBy>
  <cp:revision>6</cp:revision>
  <dcterms:created xsi:type="dcterms:W3CDTF">2012-09-16T16:57:04Z</dcterms:created>
  <dcterms:modified xsi:type="dcterms:W3CDTF">2012-09-16T17:15:37Z</dcterms:modified>
</cp:coreProperties>
</file>