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docProps/app.xml" ContentType="application/vnd.openxmlformats-officedocument.extended-properties+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ppt/theme/themeOverride2.xml" ContentType="application/vnd.openxmlformats-officedocument.themeOverride+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Override3.xml" ContentType="application/vnd.openxmlformats-officedocument.themeOverride+xml"/>
  <Override PartName="/ppt/theme/theme3.xml" ContentType="application/vnd.openxmlformats-officedocument.them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Layouts/slideLayout3.xml" ContentType="application/vnd.openxmlformats-officedocument.presentationml.slideLayout+xml"/>
  <Override PartName="/ppt/theme/themeOverride4.xml" ContentType="application/vnd.openxmlformats-officedocument.themeOverride+xml"/>
  <Override PartName="/ppt/notesSlides/notesSlide3.xml" ContentType="application/vnd.openxmlformats-officedocument.presentationml.notesSlide+xml"/>
  <Override PartName="/ppt/embeddings/Pr_sentation_Microsoft_PowerPoint_97_-_20031.bin" ContentType="application/vnd.openxmlformats-officedocument.oleObject"/>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4704" r:id="rId1"/>
  </p:sldMasterIdLst>
  <p:notesMasterIdLst>
    <p:notesMasterId r:id="rId16"/>
  </p:notesMasterIdLst>
  <p:handoutMasterIdLst>
    <p:handoutMasterId r:id="rId17"/>
  </p:handoutMasterIdLst>
  <p:sldIdLst>
    <p:sldId id="256" r:id="rId2"/>
    <p:sldId id="257" r:id="rId3"/>
    <p:sldId id="302" r:id="rId4"/>
    <p:sldId id="288" r:id="rId5"/>
    <p:sldId id="301" r:id="rId6"/>
    <p:sldId id="260" r:id="rId7"/>
    <p:sldId id="261" r:id="rId8"/>
    <p:sldId id="274" r:id="rId9"/>
    <p:sldId id="295" r:id="rId10"/>
    <p:sldId id="297" r:id="rId11"/>
    <p:sldId id="296" r:id="rId12"/>
    <p:sldId id="300" r:id="rId13"/>
    <p:sldId id="278" r:id="rId14"/>
    <p:sldId id="303" r:id="rId15"/>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Times"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Times"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Times"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Times"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bw"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p:scale>
          <a:sx n="100" d="100"/>
          <a:sy n="100" d="100"/>
        </p:scale>
        <p:origin x="-896" y="-5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0FC3B1FD-6611-8F45-9799-74FA8697B7F0}" type="datetime1">
              <a:rPr lang="fr-FR"/>
              <a:pPr>
                <a:defRPr/>
              </a:pPr>
              <a:t>24/03/10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5295894-7284-B646-AE88-AD57826B7863}" type="slidenum">
              <a:rPr lang="fr-FR"/>
              <a:pPr>
                <a:defRP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fr-F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284F683-9ECD-BF4F-97F4-18CA2952E745}"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E4D5249C-EE35-7C48-9AFD-71E0FFC70845}" type="slidenum">
              <a:rPr lang="fr-FR"/>
              <a:pPr/>
              <a:t>1</a:t>
            </a:fld>
            <a:endParaRPr lang="fr-FR"/>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a:p>
            <a:pPr lvl="1" eaLnBrk="1" hangingPunct="1"/>
            <a:r>
              <a:rPr lang="fr-FR">
                <a:latin typeface="Arial"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Espace réservé de l'image des diapositives 1"/>
          <p:cNvSpPr>
            <a:spLocks noGrp="1" noRot="1" noChangeAspect="1"/>
          </p:cNvSpPr>
          <p:nvPr>
            <p:ph type="sldImg"/>
          </p:nvPr>
        </p:nvSpPr>
        <p:spPr>
          <a:ln/>
        </p:spPr>
      </p:sp>
      <p:sp>
        <p:nvSpPr>
          <p:cNvPr id="18435"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18436" name="Espace réservé du numéro de diapositive 3"/>
          <p:cNvSpPr>
            <a:spLocks noGrp="1"/>
          </p:cNvSpPr>
          <p:nvPr>
            <p:ph type="sldNum" sz="quarter" idx="5"/>
          </p:nvPr>
        </p:nvSpPr>
        <p:spPr>
          <a:noFill/>
        </p:spPr>
        <p:txBody>
          <a:bodyPr/>
          <a:lstStyle/>
          <a:p>
            <a:fld id="{123BD03B-50FE-2D41-9D88-F9730A3C911D}" type="slidenum">
              <a:rPr lang="fr-F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Espace réservé de l'image des diapositives 1"/>
          <p:cNvSpPr>
            <a:spLocks noGrp="1" noRot="1" noChangeAspect="1"/>
          </p:cNvSpPr>
          <p:nvPr>
            <p:ph type="sldImg"/>
          </p:nvPr>
        </p:nvSpPr>
        <p:spPr>
          <a:ln/>
        </p:spPr>
      </p:sp>
      <p:sp>
        <p:nvSpPr>
          <p:cNvPr id="21507"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21508" name="Espace réservé du numéro de diapositive 3"/>
          <p:cNvSpPr>
            <a:spLocks noGrp="1"/>
          </p:cNvSpPr>
          <p:nvPr>
            <p:ph type="sldNum" sz="quarter" idx="5"/>
          </p:nvPr>
        </p:nvSpPr>
        <p:spPr>
          <a:noFill/>
        </p:spPr>
        <p:txBody>
          <a:bodyPr/>
          <a:lstStyle/>
          <a:p>
            <a:fld id="{ED48F94D-6FF0-A643-BBF3-3B55729F3C95}" type="slidenum">
              <a:rPr lang="fr-FR"/>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Espace réservé de l'image des diapositives 1"/>
          <p:cNvSpPr>
            <a:spLocks noGrp="1" noRot="1" noChangeAspect="1"/>
          </p:cNvSpPr>
          <p:nvPr>
            <p:ph type="sldImg"/>
          </p:nvPr>
        </p:nvSpPr>
        <p:spPr>
          <a:ln/>
        </p:spPr>
      </p:sp>
      <p:sp>
        <p:nvSpPr>
          <p:cNvPr id="24579"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4580" name="Espace réservé du numéro de diapositive 3"/>
          <p:cNvSpPr>
            <a:spLocks noGrp="1"/>
          </p:cNvSpPr>
          <p:nvPr>
            <p:ph type="sldNum" sz="quarter" idx="5"/>
          </p:nvPr>
        </p:nvSpPr>
        <p:spPr>
          <a:noFill/>
        </p:spPr>
        <p:txBody>
          <a:bodyPr/>
          <a:lstStyle/>
          <a:p>
            <a:fld id="{2C8FA0B0-0C8E-7248-88C9-F10BE3BF42F1}" type="slidenum">
              <a:rPr lang="fr-FR"/>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Espace réservé de l'image des diapositives 1"/>
          <p:cNvSpPr>
            <a:spLocks noGrp="1" noRot="1" noChangeAspect="1"/>
          </p:cNvSpPr>
          <p:nvPr>
            <p:ph type="sldImg"/>
          </p:nvPr>
        </p:nvSpPr>
        <p:spPr>
          <a:ln/>
        </p:spPr>
      </p:sp>
      <p:sp>
        <p:nvSpPr>
          <p:cNvPr id="26627"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6628" name="Espace réservé du numéro de diapositive 3"/>
          <p:cNvSpPr>
            <a:spLocks noGrp="1"/>
          </p:cNvSpPr>
          <p:nvPr>
            <p:ph type="sldNum" sz="quarter" idx="5"/>
          </p:nvPr>
        </p:nvSpPr>
        <p:spPr>
          <a:noFill/>
        </p:spPr>
        <p:txBody>
          <a:bodyPr/>
          <a:lstStyle/>
          <a:p>
            <a:fld id="{33B4BFFE-EF0C-ED48-9C02-C9F8F541AE61}" type="slidenum">
              <a:rPr lang="fr-FR"/>
              <a:pPr/>
              <a:t>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 Id="rId3"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 Id="rId3"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Master" Target="../slideMasters/slideMaster1.xml"/><Relationship Id="rId3"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Master" Target="../slideMasters/slideMaster1.xml"/><Relationship Id="rId3"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spTree>
      <p:nvGrpSpPr>
        <p:cNvPr id="1" name=""/>
        <p:cNvGrpSpPr/>
        <p:nvPr/>
      </p:nvGrpSpPr>
      <p:grpSpPr>
        <a:xfrm>
          <a:off x="0" y="0"/>
          <a:ext cx="0" cy="0"/>
          <a:chOff x="0" y="0"/>
          <a:chExt cx="0" cy="0"/>
        </a:xfrm>
      </p:grpSpPr>
      <p:sp>
        <p:nvSpPr>
          <p:cNvPr id="4" name="Triangle rect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Grouper 15"/>
          <p:cNvGrpSpPr>
            <a:grpSpLocks/>
          </p:cNvGrpSpPr>
          <p:nvPr/>
        </p:nvGrpSpPr>
        <p:grpSpPr bwMode="auto">
          <a:xfrm>
            <a:off x="-3175" y="4953000"/>
            <a:ext cx="9147175" cy="1911350"/>
            <a:chOff x="-3765" y="4832896"/>
            <a:chExt cx="9147765" cy="2032192"/>
          </a:xfrm>
        </p:grpSpPr>
        <p:sp>
          <p:nvSpPr>
            <p:cNvPr id="6" name="Forme libre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Forme libre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8" name="Forme libre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Connecteur droit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r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lstStyle>
          <a:p>
            <a:r>
              <a:rPr lang="fr-FR" smtClean="0"/>
              <a:t>Cliquez et modifiez le titre</a:t>
            </a:r>
            <a:endParaRPr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11" name="Espace réservé de la date 29"/>
          <p:cNvSpPr>
            <a:spLocks noGrp="1"/>
          </p:cNvSpPr>
          <p:nvPr>
            <p:ph type="dt" sz="half" idx="10"/>
          </p:nvPr>
        </p:nvSpPr>
        <p:spPr/>
        <p:txBody>
          <a:bodyPr/>
          <a:lstStyle>
            <a:lvl1pPr>
              <a:defRPr>
                <a:solidFill>
                  <a:srgbClr val="FFFFFF"/>
                </a:solidFill>
              </a:defRPr>
            </a:lvl1pPr>
          </a:lstStyle>
          <a:p>
            <a:pPr>
              <a:defRPr/>
            </a:pPr>
            <a:fld id="{82B8A4AC-BDF4-C84C-A821-43E394079C23}" type="datetime1">
              <a:rPr lang="fr-FR"/>
              <a:pPr>
                <a:defRPr/>
              </a:pPr>
              <a:t>24/03/10</a:t>
            </a:fld>
            <a:endParaRPr lang="fr-FR"/>
          </a:p>
        </p:txBody>
      </p:sp>
      <p:sp>
        <p:nvSpPr>
          <p:cNvPr id="12" name="Espace réservé du pied de page 18"/>
          <p:cNvSpPr>
            <a:spLocks noGrp="1"/>
          </p:cNvSpPr>
          <p:nvPr>
            <p:ph type="ftr" sz="quarter" idx="11"/>
          </p:nvPr>
        </p:nvSpPr>
        <p:spPr/>
        <p:txBody>
          <a:bodyPr/>
          <a:lstStyle>
            <a:lvl1pPr>
              <a:defRPr>
                <a:solidFill>
                  <a:schemeClr val="accent1">
                    <a:tint val="20000"/>
                  </a:schemeClr>
                </a:solidFill>
              </a:defRPr>
            </a:lvl1pPr>
          </a:lstStyle>
          <a:p>
            <a:pPr>
              <a:defRPr/>
            </a:pPr>
            <a:endParaRPr lang="fr-FR"/>
          </a:p>
        </p:txBody>
      </p:sp>
      <p:sp>
        <p:nvSpPr>
          <p:cNvPr id="13" name="Espace réservé du numéro de diapositive 26"/>
          <p:cNvSpPr>
            <a:spLocks noGrp="1"/>
          </p:cNvSpPr>
          <p:nvPr>
            <p:ph type="sldNum" sz="quarter" idx="12"/>
          </p:nvPr>
        </p:nvSpPr>
        <p:spPr/>
        <p:txBody>
          <a:bodyPr/>
          <a:lstStyle>
            <a:lvl1pPr>
              <a:defRPr>
                <a:solidFill>
                  <a:srgbClr val="FFFFFF"/>
                </a:solidFill>
              </a:defRPr>
            </a:lvl1pPr>
          </a:lstStyle>
          <a:p>
            <a:pPr>
              <a:defRPr/>
            </a:pPr>
            <a:fld id="{5E73E331-9EC1-1E47-B4A8-27AC3ACBBD3D}"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Titre 6"/>
          <p:cNvSpPr>
            <a:spLocks noGrp="1"/>
          </p:cNvSpPr>
          <p:nvPr>
            <p:ph type="title"/>
          </p:nvPr>
        </p:nvSpPr>
        <p:spPr/>
        <p:txBody>
          <a:bodyPr rtlCol="0"/>
          <a:lstStyle/>
          <a:p>
            <a:r>
              <a:rPr lang="fr-FR" smtClean="0"/>
              <a:t>Cliquez et modifiez le titre</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727A2010-C991-6646-8AB1-97DD87D3128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tête de section">
    <p:spTree>
      <p:nvGrpSpPr>
        <p:cNvPr id="1" name=""/>
        <p:cNvGrpSpPr/>
        <p:nvPr/>
      </p:nvGrpSpPr>
      <p:grpSpPr>
        <a:xfrm>
          <a:off x="0" y="0"/>
          <a:ext cx="0" cy="0"/>
          <a:chOff x="0" y="0"/>
          <a:chExt cx="0" cy="0"/>
        </a:xfrm>
      </p:grpSpPr>
      <p:sp>
        <p:nvSpPr>
          <p:cNvPr id="4" name="Forme libre 3"/>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5" name="Forme libre 4"/>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6" name="Triangle rectangle 5"/>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7" name="Connecteur droit 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8" name="Chevron 7"/>
          <p:cNvSpPr>
            <a:spLocks noChangeArrowheads="1"/>
          </p:cNvSpPr>
          <p:nvPr/>
        </p:nvSpPr>
        <p:spPr bwMode="auto">
          <a:xfrm>
            <a:off x="3636963" y="3005138"/>
            <a:ext cx="182562"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prstTxWarp prst="textNoShape">
              <a:avLst/>
            </a:prstTxWarp>
          </a:bodyPr>
          <a:lstStyle/>
          <a:p>
            <a:pPr>
              <a:defRPr/>
            </a:pPr>
            <a:endParaRPr lang="en-US">
              <a:solidFill>
                <a:schemeClr val="lt1"/>
              </a:solidFill>
              <a:latin typeface="+mn-lt"/>
              <a:ea typeface="+mn-ea"/>
              <a:cs typeface="+mn-cs"/>
            </a:endParaRPr>
          </a:p>
        </p:txBody>
      </p:sp>
      <p:sp>
        <p:nvSpPr>
          <p:cNvPr id="9" name="Chevron 8"/>
          <p:cNvSpPr>
            <a:spLocks noChangeArrowheads="1"/>
          </p:cNvSpPr>
          <p:nvPr/>
        </p:nvSpPr>
        <p:spPr bwMode="auto">
          <a:xfrm>
            <a:off x="3449638" y="3005138"/>
            <a:ext cx="184150"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prstTxWarp prst="textNoShape">
              <a:avLst/>
            </a:prstTxWarp>
          </a:bodyPr>
          <a:lstStyle/>
          <a:p>
            <a:pPr>
              <a:defRPr/>
            </a:pPr>
            <a:endParaRPr lang="en-US">
              <a:solidFill>
                <a:schemeClr val="lt1"/>
              </a:solidFill>
              <a:latin typeface="+mn-lt"/>
              <a:ea typeface="+mn-ea"/>
              <a:cs typeface="+mn-cs"/>
            </a:endParaRPr>
          </a:p>
        </p:txBody>
      </p:sp>
      <p:sp>
        <p:nvSpPr>
          <p:cNvPr id="2" name="Titr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lstStyle>
          <a:p>
            <a:r>
              <a:rPr lang="fr-FR" smtClean="0"/>
              <a:t>Cliquez et modifiez le titre</a:t>
            </a:r>
            <a:endParaRPr lang="en-US"/>
          </a:p>
        </p:txBody>
      </p:sp>
      <p:sp>
        <p:nvSpPr>
          <p:cNvPr id="3" name="Espace réservé du texte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10" name="Espace réservé de la date 3"/>
          <p:cNvSpPr>
            <a:spLocks noGrp="1"/>
          </p:cNvSpPr>
          <p:nvPr>
            <p:ph type="dt" sz="half" idx="10"/>
          </p:nvPr>
        </p:nvSpPr>
        <p:spPr/>
        <p:txBody>
          <a:bodyPr/>
          <a:lstStyle>
            <a:lvl1pPr>
              <a:defRPr/>
            </a:lvl1pPr>
          </a:lstStyle>
          <a:p>
            <a:pPr>
              <a:defRPr/>
            </a:pPr>
            <a:fld id="{B3B1874F-4BC4-584D-9EF3-D659EE3F7FF3}" type="datetime1">
              <a:rPr lang="fr-FR"/>
              <a:pPr>
                <a:defRPr/>
              </a:pPr>
              <a:t>24/03/10</a:t>
            </a:fld>
            <a:endParaRPr lang="fr-FR"/>
          </a:p>
        </p:txBody>
      </p:sp>
      <p:sp>
        <p:nvSpPr>
          <p:cNvPr id="11" name="Espace réservé du pied de page 4"/>
          <p:cNvSpPr>
            <a:spLocks noGrp="1"/>
          </p:cNvSpPr>
          <p:nvPr>
            <p:ph type="ftr" sz="quarter" idx="11"/>
          </p:nvPr>
        </p:nvSpPr>
        <p:spPr/>
        <p:txBody>
          <a:bodyPr/>
          <a:lstStyle>
            <a:lvl1pPr>
              <a:defRPr/>
            </a:lvl1pPr>
          </a:lstStyle>
          <a:p>
            <a:pPr>
              <a:defRPr/>
            </a:pPr>
            <a:endParaRPr lang="fr-FR"/>
          </a:p>
        </p:txBody>
      </p:sp>
      <p:sp>
        <p:nvSpPr>
          <p:cNvPr id="12" name="Espace réservé du numéro de diapositive 5"/>
          <p:cNvSpPr>
            <a:spLocks noGrp="1"/>
          </p:cNvSpPr>
          <p:nvPr>
            <p:ph type="sldNum" sz="quarter" idx="12"/>
          </p:nvPr>
        </p:nvSpPr>
        <p:spPr/>
        <p:txBody>
          <a:bodyPr/>
          <a:lstStyle>
            <a:lvl1pPr>
              <a:defRPr/>
            </a:lvl1pPr>
          </a:lstStyle>
          <a:p>
            <a:pPr>
              <a:defRPr/>
            </a:pPr>
            <a:fld id="{B9EE165D-2267-7C4A-BF87-4C03136C303E}" type="slidenum">
              <a:rPr lang="fr-FR"/>
              <a:pPr>
                <a:defRPr/>
              </a:pPr>
              <a:t>‹#›</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Deux contenus">
    <p:spTree>
      <p:nvGrpSpPr>
        <p:cNvPr id="1" name=""/>
        <p:cNvGrpSpPr/>
        <p:nvPr/>
      </p:nvGrpSpPr>
      <p:grpSpPr>
        <a:xfrm>
          <a:off x="0" y="0"/>
          <a:ext cx="0" cy="0"/>
          <a:chOff x="0" y="0"/>
          <a:chExt cx="0" cy="0"/>
        </a:xfrm>
      </p:grpSpPr>
      <p:sp>
        <p:nvSpPr>
          <p:cNvPr id="5" name="Forme libre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Forme libre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7" name="Triangle rect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9" name="Connecteur droit 8"/>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8" name="Titre 7"/>
          <p:cNvSpPr>
            <a:spLocks noGrp="1"/>
          </p:cNvSpPr>
          <p:nvPr>
            <p:ph type="title"/>
          </p:nvPr>
        </p:nvSpPr>
        <p:spPr/>
        <p:txBody>
          <a:bodyPr rtlCol="0"/>
          <a:lstStyle/>
          <a:p>
            <a:r>
              <a:rPr lang="fr-FR" smtClean="0"/>
              <a:t>Cliquez et modifiez le titre</a:t>
            </a:r>
            <a:endParaRPr lang="en-US"/>
          </a:p>
        </p:txBody>
      </p:sp>
      <p:sp>
        <p:nvSpPr>
          <p:cNvPr id="10" name="Espace réservé de la date 4"/>
          <p:cNvSpPr>
            <a:spLocks noGrp="1"/>
          </p:cNvSpPr>
          <p:nvPr>
            <p:ph type="dt" sz="half" idx="10"/>
          </p:nvPr>
        </p:nvSpPr>
        <p:spPr/>
        <p:txBody>
          <a:bodyPr/>
          <a:lstStyle>
            <a:lvl1pPr>
              <a:defRPr/>
            </a:lvl1pPr>
          </a:lstStyle>
          <a:p>
            <a:pPr>
              <a:defRPr/>
            </a:pPr>
            <a:endParaRPr lang="en-US"/>
          </a:p>
        </p:txBody>
      </p:sp>
      <p:sp>
        <p:nvSpPr>
          <p:cNvPr id="11" name="Espace réservé du pied de page 5"/>
          <p:cNvSpPr>
            <a:spLocks noGrp="1"/>
          </p:cNvSpPr>
          <p:nvPr>
            <p:ph type="ftr" sz="quarter" idx="11"/>
          </p:nvPr>
        </p:nvSpPr>
        <p:spPr/>
        <p:txBody>
          <a:bodyPr/>
          <a:lstStyle>
            <a:lvl1pPr>
              <a:defRPr/>
            </a:lvl1pPr>
          </a:lstStyle>
          <a:p>
            <a:pPr>
              <a:defRPr/>
            </a:pPr>
            <a:endParaRPr lang="en-US"/>
          </a:p>
        </p:txBody>
      </p:sp>
      <p:sp>
        <p:nvSpPr>
          <p:cNvPr id="12" name="Espace réservé du numéro de diapositive 6"/>
          <p:cNvSpPr>
            <a:spLocks noGrp="1"/>
          </p:cNvSpPr>
          <p:nvPr>
            <p:ph type="sldNum" sz="quarter" idx="12"/>
          </p:nvPr>
        </p:nvSpPr>
        <p:spPr/>
        <p:txBody>
          <a:bodyPr/>
          <a:lstStyle>
            <a:lvl1pPr>
              <a:defRPr/>
            </a:lvl1pPr>
          </a:lstStyle>
          <a:p>
            <a:pPr>
              <a:defRPr/>
            </a:pPr>
            <a:fld id="{0B02F9A5-A84E-A946-A82C-347B1D02B8D1}"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smtClean="0"/>
              <a:t>Cliquez et modifiez le titre</a:t>
            </a:r>
            <a:endParaRPr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lstStyle>
          <a:p>
            <a:pPr>
              <a:defRPr/>
            </a:pPr>
            <a:endParaRPr lang="en-US"/>
          </a:p>
        </p:txBody>
      </p:sp>
      <p:sp>
        <p:nvSpPr>
          <p:cNvPr id="8" name="Espace réservé du pied de page 7"/>
          <p:cNvSpPr>
            <a:spLocks noGrp="1"/>
          </p:cNvSpPr>
          <p:nvPr>
            <p:ph type="ftr" sz="quarter" idx="11"/>
          </p:nvPr>
        </p:nvSpPr>
        <p:spPr/>
        <p:txBody>
          <a:bodyPr/>
          <a:lstStyle>
            <a:lvl1pPr>
              <a:defRPr/>
            </a:lvl1pPr>
          </a:lstStyle>
          <a:p>
            <a:pPr>
              <a:defRPr/>
            </a:pPr>
            <a:endParaRPr lang="en-US"/>
          </a:p>
        </p:txBody>
      </p:sp>
      <p:sp>
        <p:nvSpPr>
          <p:cNvPr id="9" name="Espace réservé du numéro de diapositive 8"/>
          <p:cNvSpPr>
            <a:spLocks noGrp="1"/>
          </p:cNvSpPr>
          <p:nvPr>
            <p:ph type="sldNum" sz="quarter" idx="12"/>
          </p:nvPr>
        </p:nvSpPr>
        <p:spPr/>
        <p:txBody>
          <a:bodyPr/>
          <a:lstStyle>
            <a:lvl1pPr>
              <a:defRPr/>
            </a:lvl1pPr>
          </a:lstStyle>
          <a:p>
            <a:pPr>
              <a:defRPr/>
            </a:pPr>
            <a:fld id="{124068EF-CBBE-304A-8E55-26B697A4DEB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re seul">
    <p:spTree>
      <p:nvGrpSpPr>
        <p:cNvPr id="1" name=""/>
        <p:cNvGrpSpPr/>
        <p:nvPr/>
      </p:nvGrpSpPr>
      <p:grpSpPr>
        <a:xfrm>
          <a:off x="0" y="0"/>
          <a:ext cx="0" cy="0"/>
          <a:chOff x="0" y="0"/>
          <a:chExt cx="0" cy="0"/>
        </a:xfrm>
      </p:grpSpPr>
      <p:sp>
        <p:nvSpPr>
          <p:cNvPr id="3" name="Forme libre 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4" name="Forme libre 3"/>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5" name="Triangle rectangle 4"/>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7" name="Connecteur droit 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6" name="Titre 5"/>
          <p:cNvSpPr>
            <a:spLocks noGrp="1"/>
          </p:cNvSpPr>
          <p:nvPr>
            <p:ph type="title"/>
          </p:nvPr>
        </p:nvSpPr>
        <p:spPr/>
        <p:txBody>
          <a:bodyPr rtlCol="0"/>
          <a:lstStyle/>
          <a:p>
            <a:r>
              <a:rPr lang="fr-FR" smtClean="0"/>
              <a:t>Cliquez et modifiez le titre</a:t>
            </a:r>
            <a:endParaRPr lang="en-US"/>
          </a:p>
        </p:txBody>
      </p:sp>
      <p:sp>
        <p:nvSpPr>
          <p:cNvPr id="8" name="Espace réservé de la date 2"/>
          <p:cNvSpPr>
            <a:spLocks noGrp="1"/>
          </p:cNvSpPr>
          <p:nvPr>
            <p:ph type="dt" sz="half" idx="10"/>
          </p:nvPr>
        </p:nvSpPr>
        <p:spPr/>
        <p:txBody>
          <a:bodyPr/>
          <a:lstStyle>
            <a:lvl1pPr>
              <a:defRPr/>
            </a:lvl1pPr>
          </a:lstStyle>
          <a:p>
            <a:pPr>
              <a:defRPr/>
            </a:pPr>
            <a:endParaRPr lang="en-US"/>
          </a:p>
        </p:txBody>
      </p:sp>
      <p:sp>
        <p:nvSpPr>
          <p:cNvPr id="9" name="Espace réservé du pied de page 3"/>
          <p:cNvSpPr>
            <a:spLocks noGrp="1"/>
          </p:cNvSpPr>
          <p:nvPr>
            <p:ph type="ftr" sz="quarter" idx="11"/>
          </p:nvPr>
        </p:nvSpPr>
        <p:spPr/>
        <p:txBody>
          <a:bodyPr/>
          <a:lstStyle>
            <a:lvl1pPr>
              <a:defRPr/>
            </a:lvl1pPr>
          </a:lstStyle>
          <a:p>
            <a:pPr>
              <a:defRPr/>
            </a:pPr>
            <a:endParaRPr lang="en-US"/>
          </a:p>
        </p:txBody>
      </p:sp>
      <p:sp>
        <p:nvSpPr>
          <p:cNvPr id="10" name="Espace réservé du numéro de diapositive 4"/>
          <p:cNvSpPr>
            <a:spLocks noGrp="1"/>
          </p:cNvSpPr>
          <p:nvPr>
            <p:ph type="sldNum" sz="quarter" idx="12"/>
          </p:nvPr>
        </p:nvSpPr>
        <p:spPr/>
        <p:txBody>
          <a:bodyPr/>
          <a:lstStyle>
            <a:lvl1pPr>
              <a:defRPr/>
            </a:lvl1pPr>
          </a:lstStyle>
          <a:p>
            <a:pPr>
              <a:defRPr/>
            </a:pPr>
            <a:fld id="{AB1FDFAE-3E73-874E-8926-96B8355B586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endParaRPr lang="en-US"/>
          </a:p>
        </p:txBody>
      </p:sp>
      <p:sp>
        <p:nvSpPr>
          <p:cNvPr id="3" name="Espace réservé du pied de page 21"/>
          <p:cNvSpPr>
            <a:spLocks noGrp="1"/>
          </p:cNvSpPr>
          <p:nvPr>
            <p:ph type="ftr" sz="quarter" idx="11"/>
          </p:nvPr>
        </p:nvSpPr>
        <p:spPr/>
        <p:txBody>
          <a:bodyPr/>
          <a:lstStyle>
            <a:lvl1pPr>
              <a:defRPr/>
            </a:lvl1pPr>
          </a:lstStyle>
          <a:p>
            <a:pPr>
              <a:defRPr/>
            </a:pPr>
            <a:endParaRPr lang="en-US"/>
          </a:p>
        </p:txBody>
      </p:sp>
      <p:sp>
        <p:nvSpPr>
          <p:cNvPr id="4" name="Espace réservé du numéro de diapositive 17"/>
          <p:cNvSpPr>
            <a:spLocks noGrp="1"/>
          </p:cNvSpPr>
          <p:nvPr>
            <p:ph type="sldNum" sz="quarter" idx="12"/>
          </p:nvPr>
        </p:nvSpPr>
        <p:spPr/>
        <p:txBody>
          <a:bodyPr/>
          <a:lstStyle>
            <a:lvl1pPr>
              <a:defRPr/>
            </a:lvl1pPr>
          </a:lstStyle>
          <a:p>
            <a:pPr>
              <a:defRPr/>
            </a:pPr>
            <a:fld id="{602688F6-8E9E-714F-BB8D-164B57D17D9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lstStyle>
          <a:p>
            <a:r>
              <a:rPr lang="fr-FR" smtClean="0"/>
              <a:t>Cliquez et modifiez le titre</a:t>
            </a:r>
            <a:endParaRPr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endParaRPr lang="en-US"/>
          </a:p>
        </p:txBody>
      </p:sp>
      <p:sp>
        <p:nvSpPr>
          <p:cNvPr id="6" name="Espace réservé du pied de page 5"/>
          <p:cNvSpPr>
            <a:spLocks noGrp="1"/>
          </p:cNvSpPr>
          <p:nvPr>
            <p:ph type="ftr" sz="quarter" idx="11"/>
          </p:nvPr>
        </p:nvSpPr>
        <p:spPr/>
        <p:txBody>
          <a:bodyPr/>
          <a:lstStyle>
            <a:lvl1pPr>
              <a:defRPr/>
            </a:lvl1pPr>
          </a:lstStyle>
          <a:p>
            <a:pPr>
              <a:defRPr/>
            </a:pPr>
            <a:endParaRPr lang="en-US"/>
          </a:p>
        </p:txBody>
      </p:sp>
      <p:sp>
        <p:nvSpPr>
          <p:cNvPr id="7" name="Espace réservé du numéro de diapositive 6"/>
          <p:cNvSpPr>
            <a:spLocks noGrp="1"/>
          </p:cNvSpPr>
          <p:nvPr>
            <p:ph type="sldNum" sz="quarter" idx="12"/>
          </p:nvPr>
        </p:nvSpPr>
        <p:spPr/>
        <p:txBody>
          <a:bodyPr/>
          <a:lstStyle>
            <a:lvl1pPr>
              <a:defRPr/>
            </a:lvl1pPr>
          </a:lstStyle>
          <a:p>
            <a:pPr>
              <a:defRPr/>
            </a:pPr>
            <a:fld id="{E340965E-6F50-6F41-94EA-9FC3079208F5}" type="slidenum">
              <a:rPr lang="fr-FR"/>
              <a:pPr>
                <a:defRPr/>
              </a:pPr>
              <a:t>‹#›</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5" name="Forme libre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Forme libre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7" name="Triangle rect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Connecteur droit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prstTxWarp prst="textNoShape">
              <a:avLst/>
            </a:prstTxWarp>
          </a:bodyPr>
          <a:lstStyle/>
          <a:p>
            <a:pPr>
              <a:defRPr/>
            </a:pPr>
            <a:endParaRPr lang="en-US">
              <a:solidFill>
                <a:schemeClr val="lt1"/>
              </a:solidFill>
              <a:latin typeface="+mn-lt"/>
              <a:ea typeface="+mn-ea"/>
              <a:cs typeface="+mn-cs"/>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blurRad="50800" dist="26940" dir="5400000" rotWithShape="0">
              <a:srgbClr val="000000">
                <a:alpha val="45999"/>
              </a:srgbClr>
            </a:outerShdw>
          </a:effectLst>
        </p:spPr>
        <p:txBody>
          <a:bodyPr anchor="ctr">
            <a:prstTxWarp prst="textNoShape">
              <a:avLst/>
            </a:prstTxWarp>
          </a:bodyPr>
          <a:lstStyle/>
          <a:p>
            <a:pPr>
              <a:defRPr/>
            </a:pPr>
            <a:endParaRPr lang="en-US">
              <a:solidFill>
                <a:schemeClr val="lt1"/>
              </a:solidFill>
              <a:latin typeface="+mn-lt"/>
              <a:ea typeface="+mn-ea"/>
              <a:cs typeface="+mn-cs"/>
            </a:endParaRPr>
          </a:p>
        </p:txBody>
      </p:sp>
      <p:sp>
        <p:nvSpPr>
          <p:cNvPr id="4" name="Espace réservé du texte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lang="fr-FR" smtClean="0"/>
              <a:t>Cliquez et modifiez le titre</a:t>
            </a:r>
            <a:endParaRPr lang="en-US"/>
          </a:p>
        </p:txBody>
      </p:sp>
      <p:sp>
        <p:nvSpPr>
          <p:cNvPr id="11" name="Espace réservé de la date 4"/>
          <p:cNvSpPr>
            <a:spLocks noGrp="1"/>
          </p:cNvSpPr>
          <p:nvPr>
            <p:ph type="dt" sz="half" idx="10"/>
          </p:nvPr>
        </p:nvSpPr>
        <p:spPr/>
        <p:txBody>
          <a:bodyPr/>
          <a:lstStyle>
            <a:lvl1pPr>
              <a:defRPr>
                <a:solidFill>
                  <a:schemeClr val="tx1"/>
                </a:solidFill>
              </a:defRPr>
            </a:lvl1pPr>
          </a:lstStyle>
          <a:p>
            <a:pPr>
              <a:defRPr/>
            </a:pPr>
            <a:endParaRPr lang="en-US"/>
          </a:p>
        </p:txBody>
      </p:sp>
      <p:sp>
        <p:nvSpPr>
          <p:cNvPr id="12" name="Espace réservé du pied de page 5"/>
          <p:cNvSpPr>
            <a:spLocks noGrp="1"/>
          </p:cNvSpPr>
          <p:nvPr>
            <p:ph type="ftr" sz="quarter" idx="11"/>
          </p:nvPr>
        </p:nvSpPr>
        <p:spPr/>
        <p:txBody>
          <a:bodyPr/>
          <a:lstStyle>
            <a:lvl1pPr>
              <a:defRPr>
                <a:solidFill>
                  <a:schemeClr val="tx1"/>
                </a:solidFill>
              </a:defRPr>
            </a:lvl1pPr>
          </a:lstStyle>
          <a:p>
            <a:pPr>
              <a:defRPr/>
            </a:pPr>
            <a:endParaRPr lang="en-US"/>
          </a:p>
        </p:txBody>
      </p:sp>
      <p:sp>
        <p:nvSpPr>
          <p:cNvPr id="13" name="Espace réservé du numéro de diapositive 6"/>
          <p:cNvSpPr>
            <a:spLocks noGrp="1"/>
          </p:cNvSpPr>
          <p:nvPr>
            <p:ph type="sldNum" sz="quarter" idx="12"/>
          </p:nvPr>
        </p:nvSpPr>
        <p:spPr/>
        <p:txBody>
          <a:bodyPr/>
          <a:lstStyle>
            <a:lvl1pPr>
              <a:defRPr>
                <a:solidFill>
                  <a:schemeClr val="tx1"/>
                </a:solidFill>
              </a:defRPr>
            </a:lvl1pPr>
          </a:lstStyle>
          <a:p>
            <a:pPr>
              <a:defRPr/>
            </a:pPr>
            <a:fld id="{8C404B8C-64AF-424F-A474-7386AF807DB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74B96569-18C9-A849-9CE6-45B65DEA3CF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p>
            <a:r>
              <a:rPr lang="fr-FR" smtClean="0"/>
              <a:t>Cliquez et modifiez le titre</a:t>
            </a:r>
            <a:endParaRPr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CE94E6C8-3C31-F94D-ABEF-9D932FBF1D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vmlDrawing" Target="../drawings/vmlDrawing1.vml"/><Relationship Id="rId14" Type="http://schemas.openxmlformats.org/officeDocument/2006/relationships/image" Target="../media/image1.jpeg"/><Relationship Id="rId15" Type="http://schemas.openxmlformats.org/officeDocument/2006/relationships/oleObject" Target="../embeddings/Pr_sentation_Microsoft_PowerPoint_97_-_20031.bin"/><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2" name="Forme libre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p>
        </p:txBody>
      </p:sp>
      <p:sp>
        <p:nvSpPr>
          <p:cNvPr id="14" name="Triangle rect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fr-FR" smtClean="0"/>
              <a:t>Cliquez et modifiez le titre</a:t>
            </a:r>
            <a:endParaRPr lang="en-US"/>
          </a:p>
        </p:txBody>
      </p:sp>
      <p:sp>
        <p:nvSpPr>
          <p:cNvPr id="1034" name="Espace réservé du texte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 name="Espace réservé de la date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lstStyle>
          <a:p>
            <a:pPr>
              <a:defRPr/>
            </a:pPr>
            <a:endParaRPr lang="en-US"/>
          </a:p>
        </p:txBody>
      </p:sp>
      <p:sp>
        <p:nvSpPr>
          <p:cNvPr id="22" name="Espace réservé du pied de page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en-US"/>
          </a:p>
        </p:txBody>
      </p:sp>
      <p:sp>
        <p:nvSpPr>
          <p:cNvPr id="18" name="Espace réservé du numéro de diapositive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lstStyle>
          <a:p>
            <a:pPr>
              <a:defRPr/>
            </a:pPr>
            <a:fld id="{66ECA01B-2C1D-2848-A4E6-9854A664F027}" type="slidenum">
              <a:rPr lang="en-US"/>
              <a:pPr>
                <a:defRPr/>
              </a:pPr>
              <a:t>‹#›</a:t>
            </a:fld>
            <a:endParaRPr lang="en-US"/>
          </a:p>
        </p:txBody>
      </p:sp>
      <p:graphicFrame>
        <p:nvGraphicFramePr>
          <p:cNvPr id="1026" name="Base" hidden="1"/>
          <p:cNvGraphicFramePr>
            <a:graphicFrameLocks/>
          </p:cNvGraphicFramePr>
          <p:nvPr/>
        </p:nvGraphicFramePr>
        <p:xfrm>
          <a:off x="1524000" y="1397000"/>
          <a:ext cx="6096000" cy="4064000"/>
        </p:xfrm>
        <a:graphic>
          <a:graphicData uri="http://schemas.openxmlformats.org/presentationml/2006/ole">
            <p:oleObj spid="_x0000_s1026" r:id="rId15" imgW="0" imgH="0" progId="PowerPoint.Show.8">
              <p:embed/>
            </p:oleObj>
          </a:graphicData>
        </a:graphic>
      </p:graphicFrame>
    </p:spTree>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4100" b="1">
          <a:solidFill>
            <a:schemeClr val="tx2"/>
          </a:solidFill>
          <a:latin typeface="Lucida Sans Unicode" charset="0"/>
          <a:ea typeface="ＭＳ Ｐゴシック" charset="-128"/>
          <a:cs typeface="ＭＳ Ｐゴシック" charset="-128"/>
        </a:defRPr>
      </a:lvl2pPr>
      <a:lvl3pPr algn="l" rtl="0" eaLnBrk="0" fontAlgn="base" hangingPunct="0">
        <a:spcBef>
          <a:spcPct val="0"/>
        </a:spcBef>
        <a:spcAft>
          <a:spcPct val="0"/>
        </a:spcAft>
        <a:defRPr sz="4100" b="1">
          <a:solidFill>
            <a:schemeClr val="tx2"/>
          </a:solidFill>
          <a:latin typeface="Lucida Sans Unicode" charset="0"/>
          <a:ea typeface="ＭＳ Ｐゴシック" charset="-128"/>
          <a:cs typeface="ＭＳ Ｐゴシック" charset="-128"/>
        </a:defRPr>
      </a:lvl3pPr>
      <a:lvl4pPr algn="l" rtl="0" eaLnBrk="0" fontAlgn="base" hangingPunct="0">
        <a:spcBef>
          <a:spcPct val="0"/>
        </a:spcBef>
        <a:spcAft>
          <a:spcPct val="0"/>
        </a:spcAft>
        <a:defRPr sz="4100" b="1">
          <a:solidFill>
            <a:schemeClr val="tx2"/>
          </a:solidFill>
          <a:latin typeface="Lucida Sans Unicode" charset="0"/>
          <a:ea typeface="ＭＳ Ｐゴシック" charset="-128"/>
          <a:cs typeface="ＭＳ Ｐゴシック" charset="-128"/>
        </a:defRPr>
      </a:lvl4pPr>
      <a:lvl5pPr algn="l" rtl="0" eaLnBrk="0" fontAlgn="base" hangingPunct="0">
        <a:spcBef>
          <a:spcPct val="0"/>
        </a:spcBef>
        <a:spcAft>
          <a:spcPct val="0"/>
        </a:spcAft>
        <a:defRPr sz="4100" b="1">
          <a:solidFill>
            <a:schemeClr val="tx2"/>
          </a:solidFill>
          <a:latin typeface="Lucida Sans Unicode" charset="0"/>
          <a:ea typeface="ＭＳ Ｐゴシック" charset="-128"/>
          <a:cs typeface="ＭＳ Ｐゴシック" charset="-128"/>
        </a:defRPr>
      </a:lvl5pPr>
      <a:lvl6pPr marL="457200" algn="l" rtl="0" fontAlgn="base">
        <a:spcBef>
          <a:spcPct val="0"/>
        </a:spcBef>
        <a:spcAft>
          <a:spcPct val="0"/>
        </a:spcAft>
        <a:defRPr sz="4100" b="1">
          <a:solidFill>
            <a:schemeClr val="tx2"/>
          </a:solidFill>
          <a:latin typeface="Lucida Sans Unicode" charset="0"/>
          <a:ea typeface="ＭＳ Ｐゴシック" charset="-128"/>
          <a:cs typeface="ＭＳ Ｐゴシック" charset="-128"/>
        </a:defRPr>
      </a:lvl6pPr>
      <a:lvl7pPr marL="914400" algn="l" rtl="0" fontAlgn="base">
        <a:spcBef>
          <a:spcPct val="0"/>
        </a:spcBef>
        <a:spcAft>
          <a:spcPct val="0"/>
        </a:spcAft>
        <a:defRPr sz="4100" b="1">
          <a:solidFill>
            <a:schemeClr val="tx2"/>
          </a:solidFill>
          <a:latin typeface="Lucida Sans Unicode" charset="0"/>
          <a:ea typeface="ＭＳ Ｐゴシック" charset="-128"/>
          <a:cs typeface="ＭＳ Ｐゴシック" charset="-128"/>
        </a:defRPr>
      </a:lvl7pPr>
      <a:lvl8pPr marL="1371600" algn="l" rtl="0" fontAlgn="base">
        <a:spcBef>
          <a:spcPct val="0"/>
        </a:spcBef>
        <a:spcAft>
          <a:spcPct val="0"/>
        </a:spcAft>
        <a:defRPr sz="4100" b="1">
          <a:solidFill>
            <a:schemeClr val="tx2"/>
          </a:solidFill>
          <a:latin typeface="Lucida Sans Unicode" charset="0"/>
          <a:ea typeface="ＭＳ Ｐゴシック" charset="-128"/>
          <a:cs typeface="ＭＳ Ｐゴシック" charset="-128"/>
        </a:defRPr>
      </a:lvl8pPr>
      <a:lvl9pPr marL="1828800" algn="l" rtl="0" fontAlgn="base">
        <a:spcBef>
          <a:spcPct val="0"/>
        </a:spcBef>
        <a:spcAft>
          <a:spcPct val="0"/>
        </a:spcAft>
        <a:defRPr sz="4100" b="1">
          <a:solidFill>
            <a:schemeClr val="tx2"/>
          </a:solidFill>
          <a:latin typeface="Lucida Sans Unicode" charset="0"/>
          <a:ea typeface="ＭＳ Ｐゴシック" charset="-128"/>
          <a:cs typeface="ＭＳ Ｐゴシック" charset="-128"/>
        </a:defRPr>
      </a:lvl9pPr>
    </p:titleStyle>
    <p:bodyStyle>
      <a:lvl1pPr marL="365125" indent="-255588" algn="l" rtl="0" eaLnBrk="0" fontAlgn="base" hangingPunct="0">
        <a:spcBef>
          <a:spcPts val="400"/>
        </a:spcBef>
        <a:spcAft>
          <a:spcPct val="0"/>
        </a:spcAft>
        <a:buClr>
          <a:schemeClr val="accent1"/>
        </a:buClr>
        <a:buSzPct val="68000"/>
        <a:buFont typeface="Wingdings 3" charset="2"/>
        <a:buChar char=""/>
        <a:defRPr sz="2700" kern="1200">
          <a:solidFill>
            <a:schemeClr val="tx1"/>
          </a:solidFill>
          <a:latin typeface="+mn-lt"/>
          <a:ea typeface="ＭＳ Ｐゴシック" charset="-128"/>
          <a:cs typeface="ＭＳ Ｐゴシック" charset="-128"/>
        </a:defRPr>
      </a:lvl1pPr>
      <a:lvl2pPr marL="620713" indent="-228600" algn="l" rtl="0" eaLnBrk="0" fontAlgn="base" hangingPunct="0">
        <a:spcBef>
          <a:spcPts val="325"/>
        </a:spcBef>
        <a:spcAft>
          <a:spcPct val="0"/>
        </a:spcAft>
        <a:buClr>
          <a:schemeClr val="accent1"/>
        </a:buClr>
        <a:buFont typeface="Verdana" charset="0"/>
        <a:buChar char="◦"/>
        <a:defRPr sz="2300" kern="1200">
          <a:solidFill>
            <a:schemeClr val="tx1"/>
          </a:solidFill>
          <a:latin typeface="+mn-lt"/>
          <a:ea typeface="ＭＳ Ｐゴシック" charset="-128"/>
          <a:cs typeface="+mn-cs"/>
        </a:defRPr>
      </a:lvl2pPr>
      <a:lvl3pPr marL="858838" indent="-228600" algn="l" rtl="0" eaLnBrk="0" fontAlgn="base" hangingPunct="0">
        <a:spcBef>
          <a:spcPts val="350"/>
        </a:spcBef>
        <a:spcAft>
          <a:spcPct val="0"/>
        </a:spcAft>
        <a:buClr>
          <a:schemeClr val="accent2"/>
        </a:buClr>
        <a:buSzPct val="100000"/>
        <a:buFont typeface="Wingdings 2" charset="2"/>
        <a:buChar char=""/>
        <a:defRPr sz="2100" kern="1200">
          <a:solidFill>
            <a:schemeClr val="tx1"/>
          </a:solidFill>
          <a:latin typeface="+mn-lt"/>
          <a:ea typeface="ＭＳ Ｐゴシック" charset="-128"/>
          <a:cs typeface="+mn-cs"/>
        </a:defRPr>
      </a:lvl3pPr>
      <a:lvl4pPr marL="1143000" indent="-228600" algn="l" rtl="0" eaLnBrk="0" fontAlgn="base" hangingPunct="0">
        <a:spcBef>
          <a:spcPts val="350"/>
        </a:spcBef>
        <a:spcAft>
          <a:spcPct val="0"/>
        </a:spcAft>
        <a:buClr>
          <a:schemeClr val="accent2"/>
        </a:buClr>
        <a:buFont typeface="Wingdings 2" charset="2"/>
        <a:buChar char=""/>
        <a:defRPr sz="1900" kern="1200">
          <a:solidFill>
            <a:schemeClr val="tx1"/>
          </a:solidFill>
          <a:latin typeface="+mn-lt"/>
          <a:ea typeface="ＭＳ Ｐゴシック" charset="-128"/>
          <a:cs typeface="+mn-cs"/>
        </a:defRPr>
      </a:lvl4pPr>
      <a:lvl5pPr marL="1371600" indent="-228600" algn="l" rtl="0" eaLnBrk="0" fontAlgn="base" hangingPunct="0">
        <a:spcBef>
          <a:spcPts val="350"/>
        </a:spcBef>
        <a:spcAft>
          <a:spcPct val="0"/>
        </a:spcAft>
        <a:buClr>
          <a:schemeClr val="accent2"/>
        </a:buClr>
        <a:buFont typeface="Wingdings 2" charset="2"/>
        <a:buChar char=""/>
        <a:defRPr kern="1200">
          <a:solidFill>
            <a:schemeClr val="tx1"/>
          </a:solidFill>
          <a:latin typeface="+mn-lt"/>
          <a:ea typeface="ＭＳ Ｐゴシック" charset="-128"/>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 name="Titre 4"/>
          <p:cNvSpPr>
            <a:spLocks noGrp="1"/>
          </p:cNvSpPr>
          <p:nvPr>
            <p:ph type="ctrTitle"/>
          </p:nvPr>
        </p:nvSpPr>
        <p:spPr>
          <a:xfrm>
            <a:off x="0" y="466141"/>
            <a:ext cx="9144000" cy="2048459"/>
          </a:xfrm>
        </p:spPr>
        <p:txBody>
          <a:bodyPr>
            <a:normAutofit fontScale="90000"/>
          </a:bodyPr>
          <a:lstStyle/>
          <a:p>
            <a:pPr algn="l" eaLnBrk="1" fontAlgn="auto" hangingPunct="1">
              <a:spcAft>
                <a:spcPts val="0"/>
              </a:spcAft>
              <a:defRPr/>
            </a:pPr>
            <a:r>
              <a:rPr lang="fr-FR" sz="4444" dirty="0" smtClean="0">
                <a:ea typeface="+mj-ea"/>
                <a:cs typeface="+mj-cs"/>
              </a:rPr>
              <a:t>Évaluation de la psychothérapie de Mme Suzanne (74 ans) </a:t>
            </a:r>
            <a:r>
              <a:rPr lang="fr-FR" sz="4444" dirty="0" smtClean="0">
                <a:solidFill>
                  <a:srgbClr val="FF0000"/>
                </a:solidFill>
                <a:ea typeface="+mj-ea"/>
                <a:cs typeface="+mj-cs"/>
              </a:rPr>
              <a:t>à 6 mois </a:t>
            </a:r>
            <a:r>
              <a:rPr lang="fr-FR" dirty="0" smtClean="0">
                <a:ea typeface="+mj-ea"/>
                <a:cs typeface="+mj-cs"/>
              </a:rPr>
              <a:t/>
            </a:r>
            <a:br>
              <a:rPr lang="fr-FR" dirty="0" smtClean="0">
                <a:ea typeface="+mj-ea"/>
                <a:cs typeface="+mj-cs"/>
              </a:rPr>
            </a:br>
            <a:endParaRPr lang="fr-FR" dirty="0">
              <a:ea typeface="+mj-ea"/>
              <a:cs typeface="+mj-cs"/>
            </a:endParaRPr>
          </a:p>
        </p:txBody>
      </p:sp>
      <p:sp>
        <p:nvSpPr>
          <p:cNvPr id="15363" name="Rectangle 5"/>
          <p:cNvSpPr>
            <a:spLocks noChangeArrowheads="1"/>
          </p:cNvSpPr>
          <p:nvPr/>
        </p:nvSpPr>
        <p:spPr bwMode="auto">
          <a:xfrm rot="10800000" flipV="1">
            <a:off x="2193925" y="2398713"/>
            <a:ext cx="5391150" cy="2282825"/>
          </a:xfrm>
          <a:prstGeom prst="rect">
            <a:avLst/>
          </a:prstGeom>
          <a:noFill/>
          <a:ln w="9525">
            <a:noFill/>
            <a:miter lim="800000"/>
            <a:headEnd/>
            <a:tailEnd/>
          </a:ln>
        </p:spPr>
        <p:txBody>
          <a:bodyPr>
            <a:prstTxWarp prst="textNoShape">
              <a:avLst/>
            </a:prstTxWarp>
            <a:spAutoFit/>
          </a:bodyPr>
          <a:lstStyle/>
          <a:p>
            <a:pPr>
              <a:buFont typeface="Wingdings" charset="2"/>
              <a:buNone/>
            </a:pPr>
            <a:r>
              <a:rPr lang="fr-FR" i="1"/>
              <a:t>Groupe de pairs du pôle Alzheimer :</a:t>
            </a:r>
          </a:p>
          <a:p>
            <a:pPr>
              <a:buFont typeface="Wingdings" charset="2"/>
              <a:buNone/>
            </a:pPr>
            <a:r>
              <a:rPr lang="fr-FR"/>
              <a:t>Sandrine Coussinoux, </a:t>
            </a:r>
          </a:p>
          <a:p>
            <a:pPr>
              <a:buFont typeface="Wingdings" charset="2"/>
              <a:buNone/>
            </a:pPr>
            <a:r>
              <a:rPr lang="fr-FR"/>
              <a:t>Thierry Gallarda, </a:t>
            </a:r>
          </a:p>
          <a:p>
            <a:pPr>
              <a:buFont typeface="Wingdings" charset="2"/>
              <a:buNone/>
            </a:pPr>
            <a:r>
              <a:rPr lang="fr-FR"/>
              <a:t>Emmanuel Guiliano </a:t>
            </a:r>
          </a:p>
          <a:p>
            <a:pPr>
              <a:buFont typeface="Wingdings" charset="2"/>
              <a:buNone/>
            </a:pPr>
            <a:r>
              <a:rPr lang="fr-FR" i="1"/>
              <a:t>CETPV- SHU 14- Pr. J.P.Olié</a:t>
            </a:r>
            <a:r>
              <a:rPr lang="fr-FR"/>
              <a:t> </a:t>
            </a:r>
          </a:p>
          <a:p>
            <a:pPr>
              <a:buFont typeface="Wingdings" charset="2"/>
              <a:buNone/>
            </a:pPr>
            <a:r>
              <a:rPr lang="fr-FR" i="1"/>
              <a:t>Hôpital Ste Anne - Paris</a:t>
            </a:r>
          </a:p>
        </p:txBody>
      </p:sp>
      <p:sp>
        <p:nvSpPr>
          <p:cNvPr id="15364" name="Rectangle 3"/>
          <p:cNvSpPr>
            <a:spLocks noChangeArrowheads="1"/>
          </p:cNvSpPr>
          <p:nvPr/>
        </p:nvSpPr>
        <p:spPr bwMode="auto">
          <a:xfrm>
            <a:off x="304800" y="5715000"/>
            <a:ext cx="6400800" cy="461963"/>
          </a:xfrm>
          <a:prstGeom prst="rect">
            <a:avLst/>
          </a:prstGeom>
          <a:noFill/>
          <a:ln w="9525">
            <a:noFill/>
            <a:miter lim="800000"/>
            <a:headEnd/>
            <a:tailEnd/>
          </a:ln>
        </p:spPr>
        <p:txBody>
          <a:bodyPr>
            <a:prstTxWarp prst="textNoShape">
              <a:avLst/>
            </a:prstTxWarp>
            <a:spAutoFit/>
          </a:bodyPr>
          <a:lstStyle/>
          <a:p>
            <a:r>
              <a:rPr lang="fr-FR" b="1">
                <a:solidFill>
                  <a:schemeClr val="bg1"/>
                </a:solidFill>
              </a:rPr>
              <a:t>Journée Réseau du 22 janvier 2009</a:t>
            </a:r>
          </a:p>
        </p:txBody>
      </p:sp>
      <p:pic>
        <p:nvPicPr>
          <p:cNvPr id="15365" name="Image 5" descr="LogoRRFPP110.tif"/>
          <p:cNvPicPr>
            <a:picLocks noChangeAspect="1"/>
          </p:cNvPicPr>
          <p:nvPr/>
        </p:nvPicPr>
        <p:blipFill>
          <a:blip r:embed="rId3"/>
          <a:srcRect/>
          <a:stretch>
            <a:fillRect/>
          </a:stretch>
        </p:blipFill>
        <p:spPr bwMode="auto">
          <a:xfrm>
            <a:off x="8229600" y="6096000"/>
            <a:ext cx="533400" cy="538163"/>
          </a:xfrm>
          <a:prstGeom prst="rect">
            <a:avLst/>
          </a:prstGeom>
          <a:noFill/>
          <a:ln w="9525">
            <a:noFill/>
            <a:miter lim="800000"/>
            <a:headEnd/>
            <a:tailEnd/>
          </a:ln>
        </p:spPr>
      </p:pic>
      <p:pic>
        <p:nvPicPr>
          <p:cNvPr id="15366" name="Image 4" descr="MiniInserm.jpg"/>
          <p:cNvPicPr>
            <a:picLocks noChangeAspect="1"/>
          </p:cNvPicPr>
          <p:nvPr/>
        </p:nvPicPr>
        <p:blipFill>
          <a:blip r:embed="rId4"/>
          <a:srcRect/>
          <a:stretch>
            <a:fillRect/>
          </a:stretch>
        </p:blipFill>
        <p:spPr bwMode="auto">
          <a:xfrm>
            <a:off x="457200" y="6351588"/>
            <a:ext cx="1354138" cy="358775"/>
          </a:xfrm>
          <a:prstGeom prst="rect">
            <a:avLst/>
          </a:prstGeom>
          <a:noFill/>
          <a:ln w="9525">
            <a:noFill/>
            <a:miter lim="800000"/>
            <a:headEnd/>
            <a:tailEnd/>
          </a:ln>
        </p:spPr>
      </p:pic>
      <p:pic>
        <p:nvPicPr>
          <p:cNvPr id="15367" name="Image 5" descr="logoFFP.tiff"/>
          <p:cNvPicPr>
            <a:picLocks noChangeAspect="1"/>
          </p:cNvPicPr>
          <p:nvPr/>
        </p:nvPicPr>
        <p:blipFill>
          <a:blip r:embed="rId5"/>
          <a:srcRect/>
          <a:stretch>
            <a:fillRect/>
          </a:stretch>
        </p:blipFill>
        <p:spPr bwMode="auto">
          <a:xfrm>
            <a:off x="1752600" y="6281738"/>
            <a:ext cx="806450" cy="496887"/>
          </a:xfrm>
          <a:prstGeom prst="rect">
            <a:avLst/>
          </a:prstGeom>
          <a:noFill/>
          <a:ln w="9525">
            <a:noFill/>
            <a:miter lim="800000"/>
            <a:headEnd/>
            <a:tailEnd/>
          </a:ln>
        </p:spPr>
      </p:pic>
      <p:pic>
        <p:nvPicPr>
          <p:cNvPr id="15368" name="Image 6" descr="TechPsyTitre.jpg"/>
          <p:cNvPicPr>
            <a:picLocks noChangeAspect="1"/>
          </p:cNvPicPr>
          <p:nvPr/>
        </p:nvPicPr>
        <p:blipFill>
          <a:blip r:embed="rId6"/>
          <a:srcRect/>
          <a:stretch>
            <a:fillRect/>
          </a:stretch>
        </p:blipFill>
        <p:spPr bwMode="auto">
          <a:xfrm>
            <a:off x="4048125" y="6346825"/>
            <a:ext cx="828675" cy="368300"/>
          </a:xfrm>
          <a:prstGeom prst="rect">
            <a:avLst/>
          </a:prstGeom>
          <a:noFill/>
          <a:ln w="9525">
            <a:noFill/>
            <a:miter lim="800000"/>
            <a:headEnd/>
            <a:tailEnd/>
          </a:ln>
        </p:spPr>
      </p:pic>
      <p:pic>
        <p:nvPicPr>
          <p:cNvPr id="15369" name="Image 7" descr="Image 2.png"/>
          <p:cNvPicPr>
            <a:picLocks noChangeAspect="1"/>
          </p:cNvPicPr>
          <p:nvPr/>
        </p:nvPicPr>
        <p:blipFill>
          <a:blip r:embed="rId7"/>
          <a:srcRect/>
          <a:stretch>
            <a:fillRect/>
          </a:stretch>
        </p:blipFill>
        <p:spPr bwMode="auto">
          <a:xfrm>
            <a:off x="2667000" y="6278563"/>
            <a:ext cx="763588" cy="503237"/>
          </a:xfrm>
          <a:prstGeom prst="rect">
            <a:avLst/>
          </a:prstGeom>
          <a:noFill/>
          <a:ln w="9525">
            <a:noFill/>
            <a:miter lim="800000"/>
            <a:headEnd/>
            <a:tailEnd/>
          </a:ln>
        </p:spPr>
      </p:pic>
      <p:pic>
        <p:nvPicPr>
          <p:cNvPr id="15370" name="Picture 4" descr="Logo_EPP.gif                                                   000B0322Macintosh HD                   C0173FB0:"/>
          <p:cNvPicPr>
            <a:picLocks noChangeAspect="1" noChangeArrowheads="1"/>
          </p:cNvPicPr>
          <p:nvPr/>
        </p:nvPicPr>
        <p:blipFill>
          <a:blip r:embed="rId8"/>
          <a:srcRect/>
          <a:stretch>
            <a:fillRect/>
          </a:stretch>
        </p:blipFill>
        <p:spPr bwMode="auto">
          <a:xfrm>
            <a:off x="3494088" y="6334125"/>
            <a:ext cx="392112" cy="392113"/>
          </a:xfrm>
          <a:prstGeom prst="rect">
            <a:avLst/>
          </a:prstGeom>
          <a:noFill/>
          <a:ln w="3175">
            <a:solidFill>
              <a:srgbClr val="F79135"/>
            </a:solid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7410" name="Espace réservé du contenu 1"/>
          <p:cNvSpPr>
            <a:spLocks noGrp="1"/>
          </p:cNvSpPr>
          <p:nvPr>
            <p:ph idx="1"/>
          </p:nvPr>
        </p:nvSpPr>
        <p:spPr>
          <a:xfrm>
            <a:off x="228600" y="1371600"/>
            <a:ext cx="8915400" cy="5181600"/>
          </a:xfrm>
        </p:spPr>
        <p:txBody>
          <a:bodyPr/>
          <a:lstStyle/>
          <a:p>
            <a:pPr marL="174625" indent="14288" eaLnBrk="1" hangingPunct="1">
              <a:buClr>
                <a:schemeClr val="accent2"/>
              </a:buClr>
              <a:buSzPct val="100000"/>
              <a:buFont typeface="Wingdings" charset="2"/>
              <a:buAutoNum type="arabicPlain"/>
            </a:pPr>
            <a:r>
              <a:rPr lang="fr-FR" sz="2000" b="1">
                <a:solidFill>
                  <a:srgbClr val="DA1F28"/>
                </a:solidFill>
              </a:rPr>
              <a:t>. Problèmes et leur place dans le contexte de vie, de l’histoire personnelle et des traits psychopathologiques manifestes</a:t>
            </a:r>
          </a:p>
          <a:p>
            <a:pPr marL="174625" indent="14288" eaLnBrk="1" hangingPunct="1">
              <a:buClr>
                <a:schemeClr val="accent2"/>
              </a:buClr>
              <a:buSzPct val="100000"/>
              <a:buFont typeface="Wingdings" charset="2"/>
              <a:buNone/>
            </a:pPr>
            <a:endParaRPr lang="fr-FR" sz="2000" b="1">
              <a:solidFill>
                <a:srgbClr val="DA1F28"/>
              </a:solidFill>
            </a:endParaRPr>
          </a:p>
          <a:p>
            <a:pPr marL="174625" indent="14288" eaLnBrk="1" hangingPunct="1">
              <a:buClr>
                <a:schemeClr val="accent2"/>
              </a:buClr>
              <a:buSzPct val="100000"/>
              <a:buFont typeface="Wingdings" charset="2"/>
              <a:buChar char="à"/>
            </a:pPr>
            <a:r>
              <a:rPr lang="fr-FR" sz="1800"/>
              <a:t> </a:t>
            </a:r>
            <a:r>
              <a:rPr lang="fr-FR" sz="1800" b="1"/>
              <a:t>Etat de « choc existentiel » à la suite d’une rencontre avec un artiste peintre sculpteur</a:t>
            </a:r>
          </a:p>
          <a:p>
            <a:pPr marL="174625" indent="14288" eaLnBrk="1" hangingPunct="1">
              <a:buClr>
                <a:schemeClr val="accent2"/>
              </a:buClr>
              <a:buSzPct val="100000"/>
              <a:buFont typeface="Wingdings" charset="2"/>
              <a:buChar char="à"/>
            </a:pPr>
            <a:r>
              <a:rPr lang="fr-FR" sz="1800" b="1"/>
              <a:t> Exaltation des sentiments, passion amoureuse obsédante, éprouvés affectifs et sensuels paroxystiques, conviction d’avoir rencontré «  son frère d’âme » ; « syndrome de Stendhal »</a:t>
            </a:r>
          </a:p>
          <a:p>
            <a:pPr marL="174625" indent="14288" eaLnBrk="1" hangingPunct="1">
              <a:buClr>
                <a:schemeClr val="accent2"/>
              </a:buClr>
              <a:buSzPct val="100000"/>
              <a:buFont typeface="Wingdings" charset="2"/>
              <a:buChar char="à"/>
            </a:pPr>
            <a:r>
              <a:rPr lang="fr-FR" sz="1800" b="1"/>
              <a:t> Nombreux symptômes avec retentissement physique : perte de poids, sentiment « d’effondrement physique », asthénie, troubles du sommeil. </a:t>
            </a:r>
          </a:p>
          <a:p>
            <a:pPr marL="174625" indent="14288" eaLnBrk="1" hangingPunct="1">
              <a:buClr>
                <a:schemeClr val="accent2"/>
              </a:buClr>
              <a:buSzPct val="100000"/>
              <a:buFont typeface="Wingdings" charset="2"/>
              <a:buChar char="à"/>
            </a:pPr>
            <a:r>
              <a:rPr lang="fr-FR" sz="1800" b="1"/>
              <a:t> Emergence d’une plainte cognitive avec désorientation temporelle et difficultés à trouver ses mots. </a:t>
            </a:r>
          </a:p>
          <a:p>
            <a:pPr marL="174625" indent="14288" eaLnBrk="1" hangingPunct="1">
              <a:buClr>
                <a:schemeClr val="accent2"/>
              </a:buClr>
              <a:buSzPct val="100000"/>
              <a:buFont typeface="Wingdings" charset="2"/>
              <a:buChar char="à"/>
            </a:pPr>
            <a:r>
              <a:rPr lang="fr-FR" sz="1800" b="1"/>
              <a:t> Elle fait état d’un bouleversement psychologique générant un sentiment de « dénuement de sa personnalité », un vécu de perte, de renoncement douloureux, de tristesse et de « diminution de vie »</a:t>
            </a:r>
          </a:p>
          <a:p>
            <a:pPr marL="174625" indent="14288" eaLnBrk="1" hangingPunct="1">
              <a:buClr>
                <a:schemeClr val="accent2"/>
              </a:buClr>
              <a:buSzPct val="100000"/>
              <a:buFont typeface="Wingdings" charset="2"/>
              <a:buChar char="à"/>
            </a:pPr>
            <a:r>
              <a:rPr lang="fr-FR" sz="1800" b="1"/>
              <a:t> Elle refuse tout traitement psychotrope. « j’ai été vaccinée » lors d’un précédent épisode dépressif</a:t>
            </a:r>
            <a:endParaRPr lang="fr-FR" sz="1800" b="1" i="1">
              <a:solidFill>
                <a:schemeClr val="tx2"/>
              </a:solidFill>
            </a:endParaRPr>
          </a:p>
          <a:p>
            <a:pPr marL="706438" lvl="1" indent="-342900" algn="just" eaLnBrk="1" hangingPunct="1">
              <a:buFont typeface="Verdana" charset="0"/>
              <a:buNone/>
            </a:pPr>
            <a:endParaRPr lang="fr-FR" sz="1600" b="1">
              <a:solidFill>
                <a:schemeClr val="tx2"/>
              </a:solidFill>
            </a:endParaRPr>
          </a:p>
        </p:txBody>
      </p:sp>
      <p:sp>
        <p:nvSpPr>
          <p:cNvPr id="4" name="Titre 3"/>
          <p:cNvSpPr>
            <a:spLocks noGrp="1"/>
          </p:cNvSpPr>
          <p:nvPr>
            <p:ph type="title"/>
          </p:nvPr>
        </p:nvSpPr>
        <p:spPr>
          <a:xfrm>
            <a:off x="474663" y="266700"/>
            <a:ext cx="8229600" cy="1143000"/>
          </a:xfrm>
        </p:spPr>
        <p:txBody>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9458" name="Rectangle 3"/>
          <p:cNvSpPr>
            <a:spLocks noGrp="1"/>
          </p:cNvSpPr>
          <p:nvPr>
            <p:ph type="body" idx="1"/>
          </p:nvPr>
        </p:nvSpPr>
        <p:spPr/>
        <p:txBody>
          <a:bodyPr/>
          <a:lstStyle/>
          <a:p>
            <a:pPr eaLnBrk="1" hangingPunct="1">
              <a:buFont typeface="Wingdings 3" charset="2"/>
              <a:buNone/>
            </a:pPr>
            <a:r>
              <a:rPr lang="fr-FR" sz="2000" b="1">
                <a:solidFill>
                  <a:srgbClr val="DA1F28"/>
                </a:solidFill>
              </a:rPr>
              <a:t>2. Facteurs non dynamiques</a:t>
            </a:r>
            <a:r>
              <a:rPr lang="fr-FR" sz="2000">
                <a:solidFill>
                  <a:srgbClr val="DA1F28"/>
                </a:solidFill>
              </a:rPr>
              <a:t> </a:t>
            </a:r>
          </a:p>
          <a:p>
            <a:pPr eaLnBrk="1" hangingPunct="1">
              <a:buFont typeface="Wingdings 3" charset="2"/>
              <a:buNone/>
            </a:pPr>
            <a:endParaRPr lang="fr-FR" sz="2000">
              <a:solidFill>
                <a:srgbClr val="DA1F28"/>
              </a:solidFill>
            </a:endParaRPr>
          </a:p>
          <a:p>
            <a:pPr eaLnBrk="1" hangingPunct="1">
              <a:buFont typeface="Wingdings 3" charset="2"/>
              <a:buNone/>
            </a:pPr>
            <a:r>
              <a:rPr lang="fr-FR" sz="1200">
                <a:solidFill>
                  <a:srgbClr val="DA1F28"/>
                </a:solidFill>
              </a:rPr>
              <a:t> </a:t>
            </a:r>
            <a:endParaRPr lang="fr-FR" sz="1200"/>
          </a:p>
          <a:p>
            <a:pPr>
              <a:buFont typeface="Wingdings" charset="2"/>
              <a:buNone/>
            </a:pPr>
            <a:r>
              <a:rPr lang="fr-FR" sz="1800" b="1">
                <a:solidFill>
                  <a:srgbClr val="FF0000"/>
                </a:solidFill>
                <a:sym typeface="Wingdings" charset="2"/>
              </a:rPr>
              <a:t></a:t>
            </a:r>
            <a:r>
              <a:rPr lang="fr-FR" sz="1800" b="1">
                <a:sym typeface="Wingdings" charset="2"/>
              </a:rPr>
              <a:t> </a:t>
            </a:r>
            <a:r>
              <a:rPr lang="fr-FR" sz="1800" b="1"/>
              <a:t>Déclassement social suite à son divorce puis à son licenciement tardif</a:t>
            </a:r>
          </a:p>
          <a:p>
            <a:pPr>
              <a:buFont typeface="Wingdings" charset="2"/>
              <a:buNone/>
            </a:pPr>
            <a:r>
              <a:rPr lang="fr-FR" sz="1800" b="1">
                <a:solidFill>
                  <a:srgbClr val="FF0000"/>
                </a:solidFill>
                <a:sym typeface="Wingdings" charset="2"/>
              </a:rPr>
              <a:t></a:t>
            </a:r>
            <a:r>
              <a:rPr lang="fr-FR" sz="1800" b="1">
                <a:sym typeface="Wingdings" charset="2"/>
              </a:rPr>
              <a:t> I</a:t>
            </a:r>
            <a:r>
              <a:rPr lang="fr-FR" sz="1800" b="1"/>
              <a:t>solement social et familial. Elle n’a pas été en charge de l’éducation de ses enfants qui ont été élevés dés la pré adolescence par leur père</a:t>
            </a:r>
          </a:p>
          <a:p>
            <a:pPr>
              <a:buFont typeface="Wingdings" charset="2"/>
              <a:buNone/>
            </a:pPr>
            <a:r>
              <a:rPr lang="fr-FR" sz="1800" b="1">
                <a:solidFill>
                  <a:srgbClr val="FF0000"/>
                </a:solidFill>
                <a:sym typeface="Wingdings" charset="2"/>
              </a:rPr>
              <a:t></a:t>
            </a:r>
            <a:r>
              <a:rPr lang="fr-FR" sz="1800" b="1">
                <a:sym typeface="Wingdings" charset="2"/>
              </a:rPr>
              <a:t> </a:t>
            </a:r>
            <a:r>
              <a:rPr lang="fr-FR" sz="1800" b="1"/>
              <a:t>Distance affective entre les enfants et la mère </a:t>
            </a:r>
          </a:p>
          <a:p>
            <a:pPr>
              <a:buFont typeface="Wingdings" charset="2"/>
              <a:buNone/>
            </a:pPr>
            <a:r>
              <a:rPr lang="fr-FR" sz="1800" b="1">
                <a:solidFill>
                  <a:srgbClr val="FF0000"/>
                </a:solidFill>
                <a:sym typeface="Wingdings" charset="2"/>
              </a:rPr>
              <a:t></a:t>
            </a:r>
            <a:r>
              <a:rPr lang="fr-FR" sz="1800" b="1">
                <a:sym typeface="Wingdings" charset="2"/>
              </a:rPr>
              <a:t> </a:t>
            </a:r>
            <a:r>
              <a:rPr lang="fr-FR" sz="1800" b="1"/>
              <a:t>Maladies chroniques (somatiques et psychiatriques lourds) chez les deux fils</a:t>
            </a:r>
          </a:p>
          <a:p>
            <a:pPr>
              <a:buFont typeface="Wingdings" charset="2"/>
              <a:buNone/>
            </a:pPr>
            <a:r>
              <a:rPr lang="fr-FR" sz="1800" b="1">
                <a:solidFill>
                  <a:srgbClr val="FF0000"/>
                </a:solidFill>
                <a:sym typeface="Wingdings" charset="2"/>
              </a:rPr>
              <a:t></a:t>
            </a:r>
            <a:r>
              <a:rPr lang="fr-FR" sz="1800" b="1">
                <a:sym typeface="Wingdings" charset="2"/>
              </a:rPr>
              <a:t> </a:t>
            </a:r>
            <a:r>
              <a:rPr lang="fr-FR" sz="1800" b="1"/>
              <a:t>Elle relate de nombreux décès autour d’elle</a:t>
            </a:r>
            <a:r>
              <a:rPr lang="fr-FR" sz="1800"/>
              <a:t> </a:t>
            </a:r>
            <a:r>
              <a:rPr lang="fr-FR" sz="1800" b="1"/>
              <a:t>(parents, amis)</a:t>
            </a:r>
            <a:endParaRPr lang="fr-FR" sz="1800"/>
          </a:p>
          <a:p>
            <a:endParaRPr lang="fr-FR" sz="3200"/>
          </a:p>
        </p:txBody>
      </p:sp>
      <p:sp>
        <p:nvSpPr>
          <p:cNvPr id="4" name="Titre 3"/>
          <p:cNvSpPr>
            <a:spLocks noGrp="1"/>
          </p:cNvSpPr>
          <p:nvPr>
            <p:ph type="title"/>
          </p:nvPr>
        </p:nvSpPr>
        <p:spPr>
          <a:xfrm>
            <a:off x="474663" y="266700"/>
            <a:ext cx="8229600" cy="1143000"/>
          </a:xfrm>
        </p:spPr>
        <p:txBody>
          <a:bodyPr>
            <a:normAutofit fontScale="90000"/>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 (suite)</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0482" name="Espace réservé du contenu 1"/>
          <p:cNvSpPr>
            <a:spLocks noGrp="1"/>
          </p:cNvSpPr>
          <p:nvPr>
            <p:ph idx="1"/>
          </p:nvPr>
        </p:nvSpPr>
        <p:spPr>
          <a:xfrm>
            <a:off x="0" y="1143000"/>
            <a:ext cx="8915400" cy="5715000"/>
          </a:xfrm>
        </p:spPr>
        <p:txBody>
          <a:bodyPr/>
          <a:lstStyle/>
          <a:p>
            <a:pPr marL="698500" indent="-342900" eaLnBrk="1" hangingPunct="1">
              <a:buFont typeface="Wingdings 3" charset="2"/>
              <a:buNone/>
            </a:pPr>
            <a:r>
              <a:rPr lang="fr-FR" sz="2000">
                <a:solidFill>
                  <a:srgbClr val="DA1F28"/>
                </a:solidFill>
              </a:rPr>
              <a:t>3. </a:t>
            </a:r>
            <a:r>
              <a:rPr lang="fr-FR" sz="2000" b="1">
                <a:solidFill>
                  <a:srgbClr val="DA1F28"/>
                </a:solidFill>
              </a:rPr>
              <a:t>Intégration des données :</a:t>
            </a:r>
          </a:p>
          <a:p>
            <a:pPr marL="698500" indent="-342900" eaLnBrk="1" hangingPunct="1">
              <a:buFont typeface="Wingdings 3" charset="2"/>
              <a:buNone/>
            </a:pPr>
            <a:endParaRPr lang="fr-FR" sz="1800">
              <a:solidFill>
                <a:srgbClr val="DA1F28"/>
              </a:solidFill>
            </a:endParaRPr>
          </a:p>
          <a:p>
            <a:pPr marL="698500" indent="-342900" eaLnBrk="1" hangingPunct="1">
              <a:buFont typeface="Wingdings 3" charset="2"/>
              <a:buNone/>
            </a:pPr>
            <a:r>
              <a:rPr lang="fr-FR" sz="1800" b="1">
                <a:solidFill>
                  <a:srgbClr val="FF0000"/>
                </a:solidFill>
                <a:sym typeface="Wingdings" charset="2"/>
              </a:rPr>
              <a:t> </a:t>
            </a:r>
            <a:r>
              <a:rPr lang="fr-FR" sz="1800" b="1"/>
              <a:t>Le motif actuel de sa demande d’aide psychologique convoque la mise en perspective d’une histoire de vie complexe</a:t>
            </a:r>
            <a:endParaRPr lang="fr-FR" sz="1800">
              <a:solidFill>
                <a:srgbClr val="DA1F28"/>
              </a:solidFill>
            </a:endParaRPr>
          </a:p>
          <a:p>
            <a:pPr marL="698500" indent="-342900" eaLnBrk="1" hangingPunct="1">
              <a:buFont typeface="Wingdings 3" charset="2"/>
              <a:buNone/>
            </a:pPr>
            <a:r>
              <a:rPr lang="fr-FR" sz="1800" b="1">
                <a:solidFill>
                  <a:srgbClr val="FF0000"/>
                </a:solidFill>
                <a:sym typeface="Wingdings" charset="2"/>
              </a:rPr>
              <a:t></a:t>
            </a:r>
            <a:r>
              <a:rPr lang="fr-FR" sz="1800" b="1">
                <a:sym typeface="Wingdings" charset="2"/>
              </a:rPr>
              <a:t> </a:t>
            </a:r>
            <a:r>
              <a:rPr lang="fr-FR" sz="1800" b="1"/>
              <a:t>Histoire personnelle marquée par une enfance qui s’est déroulée dans une ambiance familiale conflictuelle</a:t>
            </a:r>
          </a:p>
          <a:p>
            <a:pPr marL="698500" indent="-342900">
              <a:buFont typeface="Wingdings" charset="2"/>
              <a:buNone/>
            </a:pPr>
            <a:r>
              <a:rPr lang="fr-FR" sz="1800" b="1">
                <a:solidFill>
                  <a:srgbClr val="FF0000"/>
                </a:solidFill>
                <a:sym typeface="Wingdings" charset="2"/>
              </a:rPr>
              <a:t></a:t>
            </a:r>
            <a:r>
              <a:rPr lang="fr-FR" sz="1800" b="1">
                <a:sym typeface="Wingdings" charset="2"/>
              </a:rPr>
              <a:t> </a:t>
            </a:r>
            <a:r>
              <a:rPr lang="fr-FR" sz="1800" b="1"/>
              <a:t>Mariage dés l’âge de 18 ans avec un homme souffrant de troubles mentaux (paranoïa), décédé dans une clinique psychiatrique en 2005</a:t>
            </a:r>
          </a:p>
          <a:p>
            <a:pPr marL="698500" indent="-342900">
              <a:buFont typeface="Wingdings" charset="2"/>
              <a:buNone/>
            </a:pPr>
            <a:r>
              <a:rPr lang="fr-FR" sz="1800" b="1">
                <a:solidFill>
                  <a:srgbClr val="FF0000"/>
                </a:solidFill>
                <a:sym typeface="Wingdings" charset="2"/>
              </a:rPr>
              <a:t></a:t>
            </a:r>
            <a:r>
              <a:rPr lang="fr-FR" sz="1800" b="1">
                <a:sym typeface="Wingdings" charset="2"/>
              </a:rPr>
              <a:t> </a:t>
            </a:r>
            <a:r>
              <a:rPr lang="fr-FR" sz="1800" b="1"/>
              <a:t>Divorce après 10 ans de vie commune</a:t>
            </a:r>
          </a:p>
          <a:p>
            <a:pPr marL="698500" indent="-342900">
              <a:buFont typeface="Wingdings" charset="2"/>
              <a:buNone/>
            </a:pPr>
            <a:r>
              <a:rPr lang="fr-FR" sz="1800" b="1">
                <a:solidFill>
                  <a:srgbClr val="FF0000"/>
                </a:solidFill>
                <a:sym typeface="Wingdings" charset="2"/>
              </a:rPr>
              <a:t></a:t>
            </a:r>
            <a:r>
              <a:rPr lang="fr-FR" sz="1800" b="1">
                <a:sym typeface="Wingdings" charset="2"/>
              </a:rPr>
              <a:t> </a:t>
            </a:r>
            <a:r>
              <a:rPr lang="fr-FR" sz="1800" b="1"/>
              <a:t>Deux fils :</a:t>
            </a:r>
          </a:p>
          <a:p>
            <a:pPr marL="698500" indent="-342900">
              <a:buFont typeface="Wingdings" charset="2"/>
              <a:buNone/>
            </a:pPr>
            <a:r>
              <a:rPr lang="fr-FR" sz="1800" b="1"/>
              <a:t>	</a:t>
            </a:r>
            <a:r>
              <a:rPr lang="fr-FR" sz="1600" b="1"/>
              <a:t>55 ans, Enarque, souffrant d’un staphylocoque doré « qui lui pompe la vie »</a:t>
            </a:r>
          </a:p>
          <a:p>
            <a:pPr marL="698500" indent="-342900">
              <a:buFont typeface="Wingdings" charset="2"/>
              <a:buNone/>
            </a:pPr>
            <a:r>
              <a:rPr lang="fr-FR" sz="1600" b="1"/>
              <a:t>	50 ans, « mathématicien brillant », gravement dépressif, « ayant des troubles nerveux profonds » dans l’incapacité de travailler</a:t>
            </a:r>
          </a:p>
          <a:p>
            <a:pPr marL="698500" indent="-342900">
              <a:buFont typeface="Wingdings" charset="2"/>
              <a:buNone/>
            </a:pPr>
            <a:r>
              <a:rPr lang="fr-FR" sz="1800" b="1">
                <a:solidFill>
                  <a:srgbClr val="FF0000"/>
                </a:solidFill>
                <a:sym typeface="Wingdings" charset="2"/>
              </a:rPr>
              <a:t></a:t>
            </a:r>
            <a:r>
              <a:rPr lang="fr-FR" sz="1800" b="1"/>
              <a:t> La rencontre exaltante avec cet homme semble par contraste, mettre en relief la dureté de sa vie, le sentiment d’une continuité de choses négatives et douloureuses,  un vide affectif. ». Elle fait le constat d’une vie difficile qui l’a « racornie » </a:t>
            </a:r>
          </a:p>
          <a:p>
            <a:pPr marL="698500" indent="-342900">
              <a:buFont typeface="Wingdings" charset="2"/>
              <a:buNone/>
            </a:pPr>
            <a:endParaRPr lang="fr-FR" sz="1800" b="1"/>
          </a:p>
        </p:txBody>
      </p:sp>
      <p:sp>
        <p:nvSpPr>
          <p:cNvPr id="4" name="Titre 3"/>
          <p:cNvSpPr>
            <a:spLocks noGrp="1"/>
          </p:cNvSpPr>
          <p:nvPr>
            <p:ph type="title"/>
          </p:nvPr>
        </p:nvSpPr>
        <p:spPr>
          <a:xfrm>
            <a:off x="474663" y="266700"/>
            <a:ext cx="8229600" cy="800100"/>
          </a:xfrm>
        </p:spPr>
        <p:txBody>
          <a:bodyPr>
            <a:normAutofit fontScale="90000"/>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 (suite)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2530" name="Rectangle 3"/>
          <p:cNvSpPr>
            <a:spLocks noGrp="1"/>
          </p:cNvSpPr>
          <p:nvPr>
            <p:ph type="body" idx="1"/>
          </p:nvPr>
        </p:nvSpPr>
        <p:spPr>
          <a:xfrm>
            <a:off x="0" y="1484313"/>
            <a:ext cx="8229600" cy="5145087"/>
          </a:xfrm>
        </p:spPr>
        <p:txBody>
          <a:bodyPr/>
          <a:lstStyle/>
          <a:p>
            <a:pPr lvl="1" eaLnBrk="1" hangingPunct="1">
              <a:lnSpc>
                <a:spcPct val="80000"/>
              </a:lnSpc>
              <a:buFont typeface="Verdana" charset="0"/>
              <a:buNone/>
            </a:pPr>
            <a:r>
              <a:rPr lang="fr-FR" sz="2200" b="1">
                <a:solidFill>
                  <a:srgbClr val="DA1F28"/>
                </a:solidFill>
              </a:rPr>
              <a:t>4. Objectifs </a:t>
            </a:r>
            <a:r>
              <a:rPr lang="fr-FR" sz="2200">
                <a:solidFill>
                  <a:srgbClr val="DA1F28"/>
                </a:solidFill>
              </a:rPr>
              <a:t>:</a:t>
            </a:r>
            <a:r>
              <a:rPr lang="fr-FR" sz="1600">
                <a:solidFill>
                  <a:srgbClr val="DA1F28"/>
                </a:solidFill>
              </a:rPr>
              <a:t> </a:t>
            </a:r>
          </a:p>
          <a:p>
            <a:pPr lvl="1" eaLnBrk="1" hangingPunct="1">
              <a:lnSpc>
                <a:spcPct val="80000"/>
              </a:lnSpc>
              <a:buFont typeface="Verdana" charset="0"/>
              <a:buNone/>
            </a:pPr>
            <a:endParaRPr lang="fr-FR" sz="1600">
              <a:solidFill>
                <a:srgbClr val="DA1F28"/>
              </a:solidFill>
            </a:endParaRPr>
          </a:p>
          <a:p>
            <a:pPr lvl="1" eaLnBrk="1" hangingPunct="1">
              <a:lnSpc>
                <a:spcPct val="80000"/>
              </a:lnSpc>
              <a:buClr>
                <a:srgbClr val="FF0000"/>
              </a:buClr>
              <a:buFont typeface="Wingdings" charset="2"/>
              <a:buChar char="à"/>
            </a:pPr>
            <a:r>
              <a:rPr lang="fr-FR" sz="1800" b="1"/>
              <a:t> Dans un premier temps, accueillir et contenir cet état de crise</a:t>
            </a:r>
          </a:p>
          <a:p>
            <a:pPr lvl="1" eaLnBrk="1" hangingPunct="1">
              <a:lnSpc>
                <a:spcPct val="80000"/>
              </a:lnSpc>
              <a:buClr>
                <a:srgbClr val="FF0000"/>
              </a:buClr>
              <a:buFont typeface="Wingdings" charset="2"/>
              <a:buChar char="à"/>
            </a:pPr>
            <a:r>
              <a:rPr lang="fr-FR" sz="1800" b="1"/>
              <a:t> Répondre à la demande d’une approche « non médicamenteuse »  </a:t>
            </a:r>
          </a:p>
          <a:p>
            <a:pPr lvl="1" eaLnBrk="1" hangingPunct="1">
              <a:lnSpc>
                <a:spcPct val="80000"/>
              </a:lnSpc>
              <a:buClr>
                <a:srgbClr val="FF0000"/>
              </a:buClr>
              <a:buFont typeface="Wingdings" charset="2"/>
              <a:buChar char="à"/>
            </a:pPr>
            <a:r>
              <a:rPr lang="fr-FR" sz="1800" b="1"/>
              <a:t> Assurer une meilleure stabilité émotionnelle </a:t>
            </a:r>
          </a:p>
          <a:p>
            <a:pPr lvl="1" eaLnBrk="1" hangingPunct="1">
              <a:lnSpc>
                <a:spcPct val="80000"/>
              </a:lnSpc>
              <a:buClr>
                <a:srgbClr val="FF0000"/>
              </a:buClr>
              <a:buFont typeface="Wingdings" charset="2"/>
              <a:buChar char="à"/>
            </a:pPr>
            <a:r>
              <a:rPr lang="fr-FR" sz="1800" b="1"/>
              <a:t> Accueillir le vécu d’une grande solitude au décours d’une vie  affective et familiale chaotique</a:t>
            </a:r>
          </a:p>
          <a:p>
            <a:pPr lvl="1" eaLnBrk="1" hangingPunct="1">
              <a:lnSpc>
                <a:spcPct val="80000"/>
              </a:lnSpc>
              <a:buClr>
                <a:srgbClr val="FF0000"/>
              </a:buClr>
              <a:buFont typeface="Wingdings" charset="2"/>
              <a:buChar char="à"/>
            </a:pPr>
            <a:r>
              <a:rPr lang="fr-FR" sz="1800" b="1">
                <a:sym typeface="Wingdings" charset="2"/>
              </a:rPr>
              <a:t> « </a:t>
            </a:r>
            <a:r>
              <a:rPr lang="fr-FR" sz="1800" b="1"/>
              <a:t>Reconsolider » un Moi ébranlé au plan physique, psychique et narcissique</a:t>
            </a:r>
          </a:p>
          <a:p>
            <a:pPr lvl="1" eaLnBrk="1" hangingPunct="1">
              <a:lnSpc>
                <a:spcPct val="80000"/>
              </a:lnSpc>
              <a:buClr>
                <a:srgbClr val="FF0000"/>
              </a:buClr>
              <a:buFont typeface="Wingdings" charset="2"/>
              <a:buChar char="à"/>
            </a:pPr>
            <a:r>
              <a:rPr lang="fr-FR" sz="1800" b="1"/>
              <a:t> Favoriser une réappropriation des ressources en « évitant » de trop mobiliser le faux self de l’hypomanie et de l’hystérie</a:t>
            </a:r>
          </a:p>
          <a:p>
            <a:pPr lvl="1" eaLnBrk="1" hangingPunct="1">
              <a:lnSpc>
                <a:spcPct val="80000"/>
              </a:lnSpc>
              <a:buClr>
                <a:srgbClr val="FF0000"/>
              </a:buClr>
              <a:buFont typeface="Wingdings" charset="2"/>
              <a:buChar char="à"/>
            </a:pPr>
            <a:r>
              <a:rPr lang="fr-FR" sz="1800" b="1"/>
              <a:t>Travailler autour du bilan de vie : composer une sorte de puzzle de son existence</a:t>
            </a:r>
          </a:p>
          <a:p>
            <a:pPr lvl="1" eaLnBrk="1" hangingPunct="1">
              <a:lnSpc>
                <a:spcPct val="80000"/>
              </a:lnSpc>
              <a:buFont typeface="Wingdings" charset="2"/>
              <a:buChar char="à"/>
            </a:pPr>
            <a:endParaRPr lang="fr-FR" sz="1600" b="1"/>
          </a:p>
          <a:p>
            <a:pPr lvl="1" eaLnBrk="1" hangingPunct="1">
              <a:lnSpc>
                <a:spcPct val="80000"/>
              </a:lnSpc>
              <a:buFont typeface="Verdana" charset="0"/>
              <a:buNone/>
            </a:pPr>
            <a:r>
              <a:rPr lang="fr-FR" sz="2200" b="1" i="1">
                <a:solidFill>
                  <a:srgbClr val="DA1F28"/>
                </a:solidFill>
              </a:rPr>
              <a:t>Et stratégie :</a:t>
            </a:r>
            <a:r>
              <a:rPr lang="fr-FR" sz="1600" b="1" i="1">
                <a:solidFill>
                  <a:srgbClr val="DA1F28"/>
                </a:solidFill>
              </a:rPr>
              <a:t> </a:t>
            </a:r>
          </a:p>
          <a:p>
            <a:pPr lvl="1" eaLnBrk="1" hangingPunct="1">
              <a:lnSpc>
                <a:spcPct val="80000"/>
              </a:lnSpc>
              <a:buFont typeface="Verdana" charset="0"/>
              <a:buNone/>
            </a:pPr>
            <a:endParaRPr lang="fr-FR" sz="1600" b="1" i="1">
              <a:solidFill>
                <a:srgbClr val="DA1F28"/>
              </a:solidFill>
            </a:endParaRPr>
          </a:p>
          <a:p>
            <a:pPr>
              <a:lnSpc>
                <a:spcPct val="80000"/>
              </a:lnSpc>
              <a:buFont typeface="Wingdings 3" charset="2"/>
              <a:buNone/>
            </a:pPr>
            <a:r>
              <a:rPr lang="fr-FR" sz="1600" b="1">
                <a:solidFill>
                  <a:srgbClr val="FF0000"/>
                </a:solidFill>
                <a:sym typeface="Wingdings" charset="2"/>
              </a:rPr>
              <a:t>      </a:t>
            </a:r>
            <a:r>
              <a:rPr lang="fr-FR" sz="1800" b="1"/>
              <a:t>Cadre thérapeutique : séance de ¾ h, en face à face, une fois par semaine, pendant 6 mois dans le cadre d’entretiens d’orientation psychanalytique.</a:t>
            </a:r>
          </a:p>
          <a:p>
            <a:pPr>
              <a:lnSpc>
                <a:spcPct val="80000"/>
              </a:lnSpc>
            </a:pPr>
            <a:endParaRPr lang="fr-FR" sz="1600" b="1"/>
          </a:p>
        </p:txBody>
      </p:sp>
      <p:sp>
        <p:nvSpPr>
          <p:cNvPr id="5" name="Titre 3"/>
          <p:cNvSpPr>
            <a:spLocks noGrp="1"/>
          </p:cNvSpPr>
          <p:nvPr>
            <p:ph type="title"/>
          </p:nvPr>
        </p:nvSpPr>
        <p:spPr>
          <a:xfrm>
            <a:off x="474663" y="266700"/>
            <a:ext cx="8229600" cy="1143000"/>
          </a:xfrm>
        </p:spPr>
        <p:txBody>
          <a:bodyPr>
            <a:normAutofit fontScale="90000"/>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 (suite)</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63540" y="414327"/>
            <a:ext cx="8216920" cy="866792"/>
          </a:xfrm>
        </p:spPr>
        <p:txBody>
          <a:bodyPr>
            <a:normAutofit fontScale="90000"/>
          </a:bodyPr>
          <a:lstStyle/>
          <a:p>
            <a:pPr eaLnBrk="1" fontAlgn="auto" hangingPunct="1">
              <a:spcAft>
                <a:spcPts val="0"/>
              </a:spcAft>
              <a:defRPr/>
            </a:pPr>
            <a:r>
              <a:rPr lang="fr-FR" sz="3200" dirty="0" smtClean="0">
                <a:ea typeface="+mj-ea"/>
                <a:cs typeface="+mj-cs"/>
              </a:rPr>
              <a:t>Echelle Santé-Maladie (LUBORSKY, 1975)</a:t>
            </a:r>
            <a:endParaRPr lang="fr-FR" sz="3200" dirty="0">
              <a:ea typeface="+mj-ea"/>
              <a:cs typeface="+mj-cs"/>
            </a:endParaRPr>
          </a:p>
        </p:txBody>
      </p:sp>
      <p:graphicFrame>
        <p:nvGraphicFramePr>
          <p:cNvPr id="23620" name="Group 68"/>
          <p:cNvGraphicFramePr>
            <a:graphicFrameLocks noGrp="1"/>
          </p:cNvGraphicFramePr>
          <p:nvPr>
            <p:ph sz="half" idx="1"/>
          </p:nvPr>
        </p:nvGraphicFramePr>
        <p:xfrm>
          <a:off x="457200" y="1481138"/>
          <a:ext cx="8229600" cy="2539366"/>
        </p:xfrm>
        <a:graphic>
          <a:graphicData uri="http://schemas.openxmlformats.org/drawingml/2006/table">
            <a:tbl>
              <a:tblPr/>
              <a:tblGrid>
                <a:gridCol w="2022475"/>
                <a:gridCol w="1471613"/>
                <a:gridCol w="1471612"/>
                <a:gridCol w="1746250"/>
                <a:gridCol w="1517650"/>
              </a:tblGrid>
              <a:tr h="2762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Évaluation initiale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6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Gain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365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Capacité d’autonomie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50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60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10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2381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Gravité des symptômes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65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60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70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222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Malaise subjectif</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7D3C4A"/>
                          </a:solidFill>
                          <a:effectLst/>
                          <a:latin typeface="Lucida Sans Unicode" charset="0"/>
                          <a:ea typeface="Times New Roman" charset="0"/>
                          <a:cs typeface="Times New Roman" charset="0"/>
                        </a:rPr>
                        <a:t>50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7D3C4A"/>
                          </a:solidFill>
                          <a:effectLst/>
                          <a:latin typeface="Lucida Sans Unicode" charset="0"/>
                          <a:ea typeface="Times New Roman" charset="0"/>
                          <a:cs typeface="Times New Roman" charset="0"/>
                        </a:rPr>
                        <a:t>45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7D3C4A"/>
                          </a:solidFill>
                          <a:effectLst/>
                          <a:latin typeface="Lucida Sans Unicode" charset="0"/>
                          <a:ea typeface="Times New Roman" charset="0"/>
                          <a:cs typeface="Times New Roman" charset="0"/>
                        </a:rPr>
                        <a:t>65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0000"/>
                          </a:solidFill>
                          <a:effectLst/>
                          <a:latin typeface="Lucida Sans Unicode" charset="0"/>
                          <a:ea typeface="Times New Roman" charset="0"/>
                          <a:cs typeface="Times New Roman" charset="0"/>
                        </a:rPr>
                        <a:t>15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2238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Effets sur l’entourage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na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na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na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na</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36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Utilisation des capacités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70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65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70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2921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Relations interpersonnelles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238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Lucida Sans Unicode" charset="0"/>
                          <a:ea typeface="Times New Roman" charset="0"/>
                          <a:cs typeface="Times New Roman" charset="0"/>
                        </a:rPr>
                        <a:t>Sources d’intérêt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204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DA1F28"/>
                          </a:solidFill>
                          <a:effectLst/>
                          <a:latin typeface="Lucida Sans Unicode" charset="0"/>
                          <a:ea typeface="Times New Roman" charset="0"/>
                          <a:cs typeface="Times New Roman" charset="0"/>
                        </a:rPr>
                        <a:t>Estimation globale Santé-Maladie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chemeClr val="accent2"/>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55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65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FF0000"/>
                          </a:solidFill>
                          <a:effectLst/>
                          <a:latin typeface="Lucida Sans Unicode" charset="0"/>
                          <a:ea typeface="Times New Roman" charset="0"/>
                          <a:cs typeface="Times New Roman" charset="0"/>
                        </a:rPr>
                        <a:t>10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23617" name="Rectangle 67"/>
          <p:cNvSpPr>
            <a:spLocks noGrp="1"/>
          </p:cNvSpPr>
          <p:nvPr>
            <p:ph type="body" sz="half" idx="4294967295"/>
          </p:nvPr>
        </p:nvSpPr>
        <p:spPr>
          <a:xfrm>
            <a:off x="179388" y="5516563"/>
            <a:ext cx="8374062" cy="1081087"/>
          </a:xfrm>
        </p:spPr>
        <p:txBody>
          <a:bodyPr/>
          <a:lstStyle/>
          <a:p>
            <a:pPr>
              <a:lnSpc>
                <a:spcPct val="90000"/>
              </a:lnSpc>
              <a:buFont typeface="Wingdings 3" charset="2"/>
              <a:buNone/>
            </a:pPr>
            <a:r>
              <a:rPr lang="fr-FR" sz="1600" b="1"/>
              <a:t>A la rentrée de septembre 2009 (évaluation à deux mois) survient un évènement somatique ophtalmo (opération de la cataracte avec complications) : répercutions physiques et psychiques conjointement à l’émergence de la dépression</a:t>
            </a:r>
          </a:p>
        </p:txBody>
      </p:sp>
      <p:sp>
        <p:nvSpPr>
          <p:cNvPr id="23618" name="ZoneTexte 3"/>
          <p:cNvSpPr txBox="1">
            <a:spLocks noChangeArrowheads="1"/>
          </p:cNvSpPr>
          <p:nvPr/>
        </p:nvSpPr>
        <p:spPr bwMode="auto">
          <a:xfrm>
            <a:off x="152400" y="5029200"/>
            <a:ext cx="8534400" cy="338138"/>
          </a:xfrm>
          <a:prstGeom prst="rect">
            <a:avLst/>
          </a:prstGeom>
          <a:noFill/>
          <a:ln w="9525">
            <a:noFill/>
            <a:miter lim="800000"/>
            <a:headEnd/>
            <a:tailEnd/>
          </a:ln>
        </p:spPr>
        <p:txBody>
          <a:bodyPr>
            <a:prstTxWarp prst="textNoShape">
              <a:avLst/>
            </a:prstTxWarp>
            <a:spAutoFit/>
          </a:bodyPr>
          <a:lstStyle/>
          <a:p>
            <a:r>
              <a:rPr lang="fr-FR" sz="1600">
                <a:latin typeface="Lucida Sans Unicode" charset="0"/>
              </a:rPr>
              <a:t>50                                65                                       75                          100       </a:t>
            </a:r>
          </a:p>
        </p:txBody>
      </p:sp>
      <p:cxnSp>
        <p:nvCxnSpPr>
          <p:cNvPr id="7" name="Connecteur droit avec flèche 6"/>
          <p:cNvCxnSpPr/>
          <p:nvPr/>
        </p:nvCxnSpPr>
        <p:spPr>
          <a:xfrm>
            <a:off x="152400" y="4953000"/>
            <a:ext cx="8763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aphicFrame>
        <p:nvGraphicFramePr>
          <p:cNvPr id="23586" name="Group 34"/>
          <p:cNvGraphicFramePr>
            <a:graphicFrameLocks noGrp="1"/>
          </p:cNvGraphicFramePr>
          <p:nvPr>
            <p:ph idx="1"/>
          </p:nvPr>
        </p:nvGraphicFramePr>
        <p:xfrm>
          <a:off x="2362200" y="1219200"/>
          <a:ext cx="5486400" cy="4008120"/>
        </p:xfrm>
        <a:graphic>
          <a:graphicData uri="http://schemas.openxmlformats.org/drawingml/2006/table">
            <a:tbl>
              <a:tblPr/>
              <a:tblGrid>
                <a:gridCol w="2743200"/>
                <a:gridCol w="2743200"/>
              </a:tblGrid>
              <a:tr h="320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200" b="1" i="0" u="none" strike="noStrike" cap="none" normalizeH="0" baseline="0" dirty="0" smtClean="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FFFFFF"/>
                          </a:solidFill>
                          <a:effectLst/>
                          <a:latin typeface="Lucida Sans Unicode" charset="0"/>
                          <a:ea typeface="Times New Roman" charset="0"/>
                          <a:cs typeface="Times New Roman" charset="0"/>
                        </a:rPr>
                        <a:t>Diagnostic initial</a:t>
                      </a:r>
                      <a:endParaRPr kumimoji="0" lang="fr-FR" sz="1200" b="1" i="0" u="none" strike="noStrike" cap="none" normalizeH="0" baseline="0" smtClean="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974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Lucida Sans Unicode" charset="0"/>
                          <a:ea typeface="Times New Roman" charset="0"/>
                          <a:cs typeface="Times New Roman" charset="0"/>
                        </a:rPr>
                        <a:t>Axe I = Troubles cliniques</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Lucida Sans Unicode" charset="0"/>
                          <a:ea typeface="ＭＳ Ｐゴシック" charset="-128"/>
                          <a:cs typeface="ＭＳ Ｐゴシック" charset="-128"/>
                        </a:rPr>
                        <a:t>trouble cyclothymique : F34.0 </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58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Lucida Sans Unicode" charset="0"/>
                          <a:ea typeface="Times New Roman" charset="0"/>
                          <a:cs typeface="Times New Roman" charset="0"/>
                        </a:rPr>
                        <a:t>Axe II = troubles de la personnalité</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Lucida Sans Unicode" charset="0"/>
                          <a:ea typeface="ＭＳ Ｐゴシック" charset="-128"/>
                          <a:cs typeface="ＭＳ Ｐゴシック" charset="-128"/>
                        </a:rPr>
                        <a:t>troubles de la personnalité : histrionique : F60.4 </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560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Lucida Sans Unicode" charset="0"/>
                          <a:ea typeface="Times New Roman" charset="0"/>
                          <a:cs typeface="Times New Roman" charset="0"/>
                        </a:rPr>
                        <a:t>Axe III = affections médicales générales</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Lucida Sans Unicode" charset="0"/>
                          <a:ea typeface="ＭＳ Ｐゴシック" charset="-128"/>
                          <a:cs typeface="ＭＳ Ｐゴシック" charset="-128"/>
                        </a:rPr>
                        <a:t>cataracte H00 à H59</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rPr>
                        <a:t> </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738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Lucida Sans Unicode" charset="0"/>
                          <a:ea typeface="Times New Roman" charset="0"/>
                          <a:cs typeface="Times New Roman" charset="0"/>
                        </a:rPr>
                        <a:t>Axe IV = problèmes psychosociaux et environnementaux</a:t>
                      </a: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Lucida Sans Unicode" charset="0"/>
                          <a:ea typeface="ＭＳ Ｐゴシック" charset="-128"/>
                          <a:cs typeface="ＭＳ Ｐゴシック" charset="-128"/>
                        </a:rPr>
                        <a:t>problème avec le groupe de support : problème de santé au sein de la famille +rupture familiale par séparation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Lucida Sans Unicode" charset="0"/>
                          <a:ea typeface="Times New Roman" charset="0"/>
                          <a:cs typeface="Times New Roman" charset="0"/>
                        </a:rPr>
                        <a:t>Axe V = Evaluation globale de fonctionnement</a:t>
                      </a:r>
                      <a:endPar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3" name="Titre 2"/>
          <p:cNvSpPr>
            <a:spLocks noGrp="1"/>
          </p:cNvSpPr>
          <p:nvPr>
            <p:ph type="title"/>
          </p:nvPr>
        </p:nvSpPr>
        <p:spPr>
          <a:xfrm>
            <a:off x="457200" y="274638"/>
            <a:ext cx="8229600" cy="792162"/>
          </a:xfrm>
        </p:spPr>
        <p:txBody>
          <a:bodyPr/>
          <a:lstStyle/>
          <a:p>
            <a:pPr eaLnBrk="1" fontAlgn="auto" hangingPunct="1">
              <a:spcAft>
                <a:spcPts val="0"/>
              </a:spcAft>
              <a:defRPr/>
            </a:pPr>
            <a:r>
              <a:rPr lang="fr-FR" sz="3200" dirty="0" smtClean="0">
                <a:ea typeface="+mj-ea"/>
                <a:cs typeface="+mj-cs"/>
              </a:rPr>
              <a:t>DSM-IV-TR (APA, 2003)</a:t>
            </a:r>
            <a:endParaRPr lang="fr-FR" sz="3200" dirty="0">
              <a:ea typeface="+mj-ea"/>
              <a:cs typeface="+mj-cs"/>
            </a:endParaRPr>
          </a:p>
        </p:txBody>
      </p:sp>
      <p:sp>
        <p:nvSpPr>
          <p:cNvPr id="25626" name="ZoneTexte 4"/>
          <p:cNvSpPr txBox="1">
            <a:spLocks noChangeArrowheads="1"/>
          </p:cNvSpPr>
          <p:nvPr/>
        </p:nvSpPr>
        <p:spPr bwMode="auto">
          <a:xfrm>
            <a:off x="381000" y="5486400"/>
            <a:ext cx="8305800" cy="1200150"/>
          </a:xfrm>
          <a:prstGeom prst="rect">
            <a:avLst/>
          </a:prstGeom>
          <a:noFill/>
          <a:ln w="9525">
            <a:noFill/>
            <a:miter lim="800000"/>
            <a:headEnd/>
            <a:tailEnd/>
          </a:ln>
        </p:spPr>
        <p:txBody>
          <a:bodyPr>
            <a:prstTxWarp prst="textNoShape">
              <a:avLst/>
            </a:prstTxWarp>
            <a:spAutoFit/>
          </a:bodyPr>
          <a:lstStyle/>
          <a:p>
            <a:r>
              <a:rPr lang="fr-FR"/>
              <a:t>Au MMSE Greco : 28/30</a:t>
            </a:r>
          </a:p>
          <a:p>
            <a:r>
              <a:rPr lang="fr-FR" sz="2000" i="1"/>
              <a:t>Commentaire :  </a:t>
            </a:r>
            <a:r>
              <a:rPr lang="fr-FR"/>
              <a:t>fonctionnement cognitif global dans la norme (moyenne de son groupe de référence)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7650" name="Espace réservé du contenu 1"/>
          <p:cNvSpPr>
            <a:spLocks noGrp="1"/>
          </p:cNvSpPr>
          <p:nvPr>
            <p:ph idx="1"/>
          </p:nvPr>
        </p:nvSpPr>
        <p:spPr>
          <a:xfrm>
            <a:off x="457200" y="1481138"/>
            <a:ext cx="8229600" cy="4919662"/>
          </a:xfrm>
        </p:spPr>
        <p:txBody>
          <a:bodyPr/>
          <a:lstStyle/>
          <a:p>
            <a:pPr eaLnBrk="1" hangingPunct="1"/>
            <a:r>
              <a:rPr lang="fr-FR" sz="2400"/>
              <a:t>2 évaluations validées en groupe de pairs et insérées dans une base de données (2m &amp; 6m)</a:t>
            </a:r>
          </a:p>
          <a:p>
            <a:pPr eaLnBrk="1" hangingPunct="1"/>
            <a:endParaRPr lang="fr-FR" sz="2400"/>
          </a:p>
          <a:p>
            <a:pPr eaLnBrk="1" hangingPunct="1"/>
            <a:endParaRPr lang="fr-FR" sz="2400"/>
          </a:p>
          <a:p>
            <a:pPr eaLnBrk="1" hangingPunct="1"/>
            <a:endParaRPr lang="fr-FR"/>
          </a:p>
          <a:p>
            <a:pPr eaLnBrk="1" hangingPunct="1">
              <a:buFont typeface="Wingdings 3" charset="2"/>
              <a:buNone/>
            </a:pPr>
            <a:endParaRPr lang="fr-FR"/>
          </a:p>
          <a:p>
            <a:pPr eaLnBrk="1" hangingPunct="1"/>
            <a:endParaRPr lang="fr-FR"/>
          </a:p>
          <a:p>
            <a:pPr eaLnBrk="1" hangingPunct="1"/>
            <a:endParaRPr lang="fr-FR"/>
          </a:p>
          <a:p>
            <a:pPr eaLnBrk="1" hangingPunct="1"/>
            <a:endParaRPr lang="fr-FR"/>
          </a:p>
        </p:txBody>
      </p:sp>
      <p:sp>
        <p:nvSpPr>
          <p:cNvPr id="3" name="Titre 2"/>
          <p:cNvSpPr>
            <a:spLocks noGrp="1"/>
          </p:cNvSpPr>
          <p:nvPr>
            <p:ph type="title"/>
          </p:nvPr>
        </p:nvSpPr>
        <p:spPr>
          <a:xfrm>
            <a:off x="152400" y="274638"/>
            <a:ext cx="8686800" cy="1143000"/>
          </a:xfrm>
        </p:spPr>
        <p:txBody>
          <a:bodyPr/>
          <a:lstStyle/>
          <a:p>
            <a:pPr eaLnBrk="1" fontAlgn="auto" hangingPunct="1">
              <a:spcAft>
                <a:spcPts val="0"/>
              </a:spcAft>
              <a:defRPr/>
            </a:pPr>
            <a:r>
              <a:rPr lang="fr-FR" sz="3200" smtClean="0">
                <a:effectLst>
                  <a:outerShdw blurRad="38100" dist="38100" dir="2700000" algn="tl">
                    <a:srgbClr val="DDDDDD"/>
                  </a:outerShdw>
                </a:effectLst>
                <a:ea typeface="+mj-ea"/>
                <a:cs typeface="+mj-cs"/>
              </a:rPr>
              <a:t>Que trouve-t-on au niveau du PQS ? (1)</a:t>
            </a:r>
            <a:r>
              <a:rPr lang="fr-FR" sz="3700" smtClean="0">
                <a:effectLst>
                  <a:outerShdw blurRad="38100" dist="38100" dir="2700000" algn="tl">
                    <a:srgbClr val="DDDDDD"/>
                  </a:outerShdw>
                </a:effectLst>
                <a:ea typeface="+mj-ea"/>
                <a:cs typeface="+mj-cs"/>
              </a:rPr>
              <a:t/>
            </a:r>
            <a:br>
              <a:rPr lang="fr-FR" sz="3700" smtClean="0">
                <a:effectLst>
                  <a:outerShdw blurRad="38100" dist="38100" dir="2700000" algn="tl">
                    <a:srgbClr val="DDDDDD"/>
                  </a:outerShdw>
                </a:effectLst>
                <a:ea typeface="+mj-ea"/>
                <a:cs typeface="+mj-cs"/>
              </a:rPr>
            </a:br>
            <a:r>
              <a:rPr lang="fr-FR" sz="2000" smtClean="0">
                <a:solidFill>
                  <a:srgbClr val="A3171E"/>
                </a:solidFill>
                <a:effectLst>
                  <a:outerShdw blurRad="38100" dist="38100" dir="2700000" algn="tl">
                    <a:srgbClr val="DDDDDD"/>
                  </a:outerShdw>
                </a:effectLst>
                <a:ea typeface="+mj-ea"/>
                <a:cs typeface="+mj-cs"/>
              </a:rPr>
              <a:t>Dans la psychothérapie, « en interne ».</a:t>
            </a:r>
          </a:p>
        </p:txBody>
      </p:sp>
      <p:pic>
        <p:nvPicPr>
          <p:cNvPr id="27652" name="Image 4" descr="Capture d’écran 2010-01-13 à 09.48.28.png"/>
          <p:cNvPicPr>
            <a:picLocks noChangeAspect="1"/>
          </p:cNvPicPr>
          <p:nvPr/>
        </p:nvPicPr>
        <p:blipFill>
          <a:blip r:embed="rId2"/>
          <a:srcRect/>
          <a:stretch>
            <a:fillRect/>
          </a:stretch>
        </p:blipFill>
        <p:spPr bwMode="auto">
          <a:xfrm>
            <a:off x="1905000" y="2362200"/>
            <a:ext cx="5397500" cy="3960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8674" name="Espace réservé du contenu 1"/>
          <p:cNvSpPr>
            <a:spLocks noGrp="1"/>
          </p:cNvSpPr>
          <p:nvPr>
            <p:ph idx="1"/>
          </p:nvPr>
        </p:nvSpPr>
        <p:spPr>
          <a:xfrm>
            <a:off x="152400" y="1066800"/>
            <a:ext cx="8991600" cy="5791200"/>
          </a:xfrm>
        </p:spPr>
        <p:txBody>
          <a:bodyPr/>
          <a:lstStyle/>
          <a:p>
            <a:pPr eaLnBrk="1" hangingPunct="1"/>
            <a:r>
              <a:rPr lang="fr-FR" sz="2000">
                <a:solidFill>
                  <a:schemeClr val="accent2"/>
                </a:solidFill>
              </a:rPr>
              <a:t>Ce qui a toujours été saillant dans la psychothérapie </a:t>
            </a:r>
            <a:r>
              <a:rPr lang="fr-FR" sz="1600">
                <a:solidFill>
                  <a:schemeClr val="accent2"/>
                </a:solidFill>
              </a:rPr>
              <a:t>(M ≥3, M ≤ -3)</a:t>
            </a:r>
          </a:p>
          <a:p>
            <a:pPr lvl="1" eaLnBrk="1" hangingPunct="1"/>
            <a:r>
              <a:rPr lang="fr-FR" sz="1600" b="1" i="1"/>
              <a:t>Patient</a:t>
            </a:r>
          </a:p>
          <a:p>
            <a:pPr lvl="2" eaLnBrk="1" hangingPunct="1"/>
            <a:r>
              <a:rPr lang="fr-FR" sz="1600"/>
              <a:t>Recherche de l’approbation, de l’affection ou de la sympathie du thérapeute</a:t>
            </a:r>
          </a:p>
          <a:p>
            <a:pPr lvl="2" eaLnBrk="1" hangingPunct="1"/>
            <a:r>
              <a:rPr lang="fr-FR" sz="1600"/>
              <a:t>Se montre provocateur, teste les limites de la relation thérapeutique</a:t>
            </a:r>
          </a:p>
          <a:p>
            <a:pPr lvl="2" eaLnBrk="1" hangingPunct="1"/>
            <a:r>
              <a:rPr lang="fr-FR" sz="1600"/>
              <a:t>Est animé ou excité</a:t>
            </a:r>
          </a:p>
          <a:p>
            <a:pPr lvl="2" eaLnBrk="1" hangingPunct="1"/>
            <a:r>
              <a:rPr lang="fr-FR" sz="1600"/>
              <a:t>Aborde des questions et du matériel significatifs</a:t>
            </a:r>
          </a:p>
          <a:p>
            <a:pPr lvl="2" eaLnBrk="1" hangingPunct="1"/>
            <a:r>
              <a:rPr lang="fr-FR" sz="1600"/>
              <a:t>Est actif durant la séance</a:t>
            </a:r>
            <a:endParaRPr lang="fr-FR" sz="1600" i="1"/>
          </a:p>
          <a:p>
            <a:pPr lvl="2" eaLnBrk="1" hangingPunct="1"/>
            <a:r>
              <a:rPr lang="fr-FR" sz="1600"/>
              <a:t>Se sent plutôt efficace et supérieur (mégalomanie, intellectualisation, prestance)</a:t>
            </a:r>
          </a:p>
          <a:p>
            <a:pPr lvl="2" eaLnBrk="1" hangingPunct="1"/>
            <a:r>
              <a:rPr lang="fr-FR" sz="1600"/>
              <a:t> </a:t>
            </a:r>
            <a:r>
              <a:rPr lang="fr-FR" sz="1500" b="1" i="1"/>
              <a:t>Thérapeute</a:t>
            </a:r>
          </a:p>
          <a:p>
            <a:pPr lvl="2" eaLnBrk="1" hangingPunct="1"/>
            <a:r>
              <a:rPr lang="fr-FR" sz="1600">
                <a:solidFill>
                  <a:srgbClr val="0D0D0D"/>
                </a:solidFill>
              </a:rPr>
              <a:t>Ses propres conflits n’interfèrent pas dans la relation</a:t>
            </a:r>
          </a:p>
          <a:p>
            <a:pPr lvl="2" eaLnBrk="1" hangingPunct="1"/>
            <a:r>
              <a:rPr lang="fr-FR" sz="1600">
                <a:solidFill>
                  <a:srgbClr val="0D0D0D"/>
                </a:solidFill>
              </a:rPr>
              <a:t>N’adopte pas une attitude de supériorité</a:t>
            </a:r>
          </a:p>
          <a:p>
            <a:pPr lvl="2" eaLnBrk="1" hangingPunct="1"/>
            <a:r>
              <a:rPr lang="fr-FR" sz="1600">
                <a:solidFill>
                  <a:srgbClr val="0D0D0D"/>
                </a:solidFill>
              </a:rPr>
              <a:t>Ne </a:t>
            </a:r>
            <a:r>
              <a:rPr lang="fr-FR" sz="1600"/>
              <a:t>pointe pas au patient qu’il utilise des mécanismes de défense</a:t>
            </a:r>
          </a:p>
          <a:p>
            <a:pPr lvl="2" eaLnBrk="1" hangingPunct="1"/>
            <a:r>
              <a:rPr lang="fr-FR" sz="1600"/>
              <a:t>Ses commentaires reflètent la bienveillance, la considération ou le soin</a:t>
            </a:r>
            <a:endParaRPr lang="fr-FR" sz="1600">
              <a:solidFill>
                <a:srgbClr val="0D0D0D"/>
              </a:solidFill>
            </a:endParaRPr>
          </a:p>
          <a:p>
            <a:pPr lvl="1" eaLnBrk="1" hangingPunct="1"/>
            <a:r>
              <a:rPr lang="fr-FR" sz="1600" b="1" i="1"/>
              <a:t>Dialogue</a:t>
            </a:r>
          </a:p>
          <a:p>
            <a:pPr lvl="2" eaLnBrk="1" hangingPunct="1"/>
            <a:r>
              <a:rPr lang="fr-FR" sz="1600"/>
              <a:t>L’humour est utilisé</a:t>
            </a:r>
          </a:p>
          <a:p>
            <a:pPr lvl="2" eaLnBrk="1" hangingPunct="1"/>
            <a:r>
              <a:rPr lang="fr-FR" sz="1600"/>
              <a:t>La relation thérapeutique présente une qualité érotique</a:t>
            </a:r>
          </a:p>
          <a:p>
            <a:pPr lvl="2" eaLnBrk="1" hangingPunct="1"/>
            <a:r>
              <a:rPr lang="fr-FR" sz="1600"/>
              <a:t>Il n’y a pas de  discussion d’activités ou de tâches spécifiques que le patient doit tenter de réaliser en dehors de la séance.</a:t>
            </a:r>
          </a:p>
          <a:p>
            <a:pPr eaLnBrk="1" hangingPunct="1">
              <a:buFont typeface="Wingdings 3" charset="2"/>
              <a:buNone/>
            </a:pPr>
            <a:endParaRPr lang="fr-FR" sz="1600">
              <a:solidFill>
                <a:schemeClr val="accent2"/>
              </a:solidFill>
            </a:endParaRPr>
          </a:p>
          <a:p>
            <a:pPr lvl="1" eaLnBrk="1" hangingPunct="1">
              <a:buFont typeface="Verdana" charset="0"/>
              <a:buNone/>
            </a:pPr>
            <a:endParaRPr lang="fr-FR"/>
          </a:p>
          <a:p>
            <a:pPr lvl="1" eaLnBrk="1" hangingPunct="1"/>
            <a:endParaRPr lang="fr-FR"/>
          </a:p>
        </p:txBody>
      </p:sp>
      <p:sp>
        <p:nvSpPr>
          <p:cNvPr id="3" name="Titre 2"/>
          <p:cNvSpPr>
            <a:spLocks noGrp="1"/>
          </p:cNvSpPr>
          <p:nvPr>
            <p:ph type="title"/>
          </p:nvPr>
        </p:nvSpPr>
        <p:spPr>
          <a:xfrm>
            <a:off x="457200" y="274638"/>
            <a:ext cx="8229600" cy="944562"/>
          </a:xfrm>
        </p:spPr>
        <p:txBody>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(1)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9698" name="Espace réservé du contenu 1"/>
          <p:cNvSpPr>
            <a:spLocks noGrp="1"/>
          </p:cNvSpPr>
          <p:nvPr>
            <p:ph idx="1"/>
          </p:nvPr>
        </p:nvSpPr>
        <p:spPr>
          <a:xfrm>
            <a:off x="0" y="1066800"/>
            <a:ext cx="9144000" cy="5791200"/>
          </a:xfrm>
        </p:spPr>
        <p:txBody>
          <a:bodyPr/>
          <a:lstStyle/>
          <a:p>
            <a:pPr eaLnBrk="1" hangingPunct="1"/>
            <a:r>
              <a:rPr lang="fr-FR">
                <a:solidFill>
                  <a:schemeClr val="accent2"/>
                </a:solidFill>
              </a:rPr>
              <a:t>Scores moyens </a:t>
            </a:r>
            <a:r>
              <a:rPr lang="fr-FR" sz="1800">
                <a:solidFill>
                  <a:schemeClr val="accent2"/>
                </a:solidFill>
              </a:rPr>
              <a:t>(M= 2 ou -2)</a:t>
            </a:r>
          </a:p>
          <a:p>
            <a:pPr lvl="1" eaLnBrk="1" hangingPunct="1"/>
            <a:r>
              <a:rPr lang="fr-FR" sz="2000" i="1"/>
              <a:t>Chez le patient</a:t>
            </a:r>
          </a:p>
          <a:p>
            <a:pPr lvl="2" eaLnBrk="1" hangingPunct="1"/>
            <a:r>
              <a:rPr lang="fr-FR" sz="1600"/>
              <a:t>Ressent un affect désagréable ou douloureux</a:t>
            </a:r>
          </a:p>
          <a:p>
            <a:pPr lvl="2" eaLnBrk="1" hangingPunct="1"/>
            <a:r>
              <a:rPr lang="fr-FR" sz="1600"/>
              <a:t>Ne lutte pas pour contrôler les  sentiments ou des impulsions</a:t>
            </a:r>
          </a:p>
          <a:p>
            <a:pPr lvl="2" eaLnBrk="1" hangingPunct="1"/>
            <a:r>
              <a:rPr lang="fr-FR" sz="1600"/>
              <a:t>Commence la séance sans difficulté</a:t>
            </a:r>
          </a:p>
          <a:p>
            <a:pPr lvl="2" eaLnBrk="1" hangingPunct="1"/>
            <a:r>
              <a:rPr lang="fr-FR" sz="1600"/>
              <a:t>Ne résiste pas à l’examen de ses pensées</a:t>
            </a:r>
          </a:p>
          <a:p>
            <a:pPr lvl="2" eaLnBrk="1" hangingPunct="1"/>
            <a:r>
              <a:rPr lang="fr-FR" sz="1600"/>
              <a:t>Ses sentiments ou ses perceptions sont liés aux situations ou comportements du passé</a:t>
            </a:r>
          </a:p>
          <a:p>
            <a:pPr lvl="2" eaLnBrk="1" hangingPunct="1"/>
            <a:r>
              <a:rPr lang="fr-FR" sz="1600"/>
              <a:t>Ses relations interpersonnelles constituent un thème central</a:t>
            </a:r>
          </a:p>
          <a:p>
            <a:pPr lvl="2" eaLnBrk="1" hangingPunct="1"/>
            <a:r>
              <a:rPr lang="fr-FR" sz="1600"/>
              <a:t>Eprouve des sentiments ambivalents ou conflictuels envers le thérapeute</a:t>
            </a:r>
          </a:p>
          <a:p>
            <a:pPr lvl="2" eaLnBrk="1" hangingPunct="1"/>
            <a:r>
              <a:rPr lang="fr-FR" sz="1600"/>
              <a:t>Se soucie de ce que son thérapeute pense de lui.</a:t>
            </a:r>
          </a:p>
          <a:p>
            <a:pPr lvl="1" eaLnBrk="1" hangingPunct="1"/>
            <a:r>
              <a:rPr lang="fr-FR" sz="2000" i="1"/>
              <a:t>Chez le Thérapeute</a:t>
            </a:r>
          </a:p>
          <a:p>
            <a:pPr lvl="2" eaLnBrk="1" hangingPunct="1"/>
            <a:r>
              <a:rPr lang="fr-FR" sz="1600"/>
              <a:t>Ne se comporte pas de façon didactique</a:t>
            </a:r>
          </a:p>
          <a:p>
            <a:pPr lvl="2" eaLnBrk="1" hangingPunct="1"/>
            <a:r>
              <a:rPr lang="fr-FR" sz="1600"/>
              <a:t>Communique dans un style clair et cohérent</a:t>
            </a:r>
          </a:p>
          <a:p>
            <a:pPr lvl="2" eaLnBrk="1" hangingPunct="1"/>
            <a:r>
              <a:rPr lang="fr-FR" sz="1600"/>
              <a:t>S’efforce d’améliorer les relations quand l’interaction avec le patient est difficile</a:t>
            </a:r>
          </a:p>
          <a:p>
            <a:pPr lvl="1" eaLnBrk="1" hangingPunct="1"/>
            <a:r>
              <a:rPr lang="fr-FR" sz="2000" i="1"/>
              <a:t>Dans le dialogue et les interactions</a:t>
            </a:r>
          </a:p>
          <a:p>
            <a:pPr lvl="2" eaLnBrk="1" hangingPunct="1"/>
            <a:r>
              <a:rPr lang="fr-FR" sz="1600"/>
              <a:t>Les souvenirs ou les reconstructions de la petite enfance et de l’enfance ne sont pas des sujets de discussion.</a:t>
            </a:r>
            <a:endParaRPr lang="fr-FR" sz="1600" i="1"/>
          </a:p>
          <a:p>
            <a:pPr lvl="1" eaLnBrk="1" hangingPunct="1"/>
            <a:endParaRPr lang="fr-FR" sz="2000"/>
          </a:p>
          <a:p>
            <a:pPr lvl="2" eaLnBrk="1" hangingPunct="1"/>
            <a:endParaRPr lang="fr-FR" sz="2000"/>
          </a:p>
        </p:txBody>
      </p:sp>
      <p:sp>
        <p:nvSpPr>
          <p:cNvPr id="5" name="Titre 4"/>
          <p:cNvSpPr>
            <a:spLocks noGrp="1"/>
          </p:cNvSpPr>
          <p:nvPr>
            <p:ph type="title"/>
          </p:nvPr>
        </p:nvSpPr>
        <p:spPr>
          <a:xfrm>
            <a:off x="457200" y="274638"/>
            <a:ext cx="8229600" cy="792162"/>
          </a:xfrm>
        </p:spPr>
        <p:txBody>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(2)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0722" name="Espace réservé du contenu 1"/>
          <p:cNvSpPr>
            <a:spLocks noGrp="1"/>
          </p:cNvSpPr>
          <p:nvPr>
            <p:ph idx="1"/>
          </p:nvPr>
        </p:nvSpPr>
        <p:spPr>
          <a:xfrm>
            <a:off x="0" y="1219200"/>
            <a:ext cx="9144000" cy="5410200"/>
          </a:xfrm>
        </p:spPr>
        <p:txBody>
          <a:bodyPr/>
          <a:lstStyle/>
          <a:p>
            <a:pPr eaLnBrk="1" hangingPunct="1"/>
            <a:r>
              <a:rPr lang="fr-FR">
                <a:solidFill>
                  <a:schemeClr val="accent2"/>
                </a:solidFill>
              </a:rPr>
              <a:t>Ce qui change </a:t>
            </a:r>
            <a:r>
              <a:rPr lang="fr-FR" sz="1800">
                <a:solidFill>
                  <a:schemeClr val="accent2"/>
                </a:solidFill>
              </a:rPr>
              <a:t>(inversion de signes ou + ou - significatif)</a:t>
            </a:r>
          </a:p>
          <a:p>
            <a:pPr lvl="1" eaLnBrk="1" hangingPunct="1"/>
            <a:r>
              <a:rPr lang="fr-FR" sz="1600" b="1" i="1"/>
              <a:t>Chez le patient</a:t>
            </a:r>
          </a:p>
          <a:p>
            <a:pPr lvl="2" eaLnBrk="1" hangingPunct="1"/>
            <a:r>
              <a:rPr lang="fr-FR" sz="1600"/>
              <a:t>Cherche une plus grande intimité avec le thérapeute (4,2)</a:t>
            </a:r>
          </a:p>
          <a:p>
            <a:pPr lvl="2" eaLnBrk="1" hangingPunct="1"/>
            <a:r>
              <a:rPr lang="fr-FR" sz="1600"/>
              <a:t>N’est plus triste à la seconde évaluation (3, -1)</a:t>
            </a:r>
          </a:p>
          <a:p>
            <a:pPr lvl="2" eaLnBrk="1" hangingPunct="1"/>
            <a:r>
              <a:rPr lang="fr-FR" sz="1600"/>
              <a:t>Exprime des sentiments de colère à la seconde évaluation (1, 3).</a:t>
            </a:r>
          </a:p>
          <a:p>
            <a:pPr lvl="1" eaLnBrk="1" hangingPunct="1"/>
            <a:r>
              <a:rPr lang="fr-FR" sz="1600" b="1" i="1"/>
              <a:t>Chez le thérapeute</a:t>
            </a:r>
          </a:p>
          <a:p>
            <a:pPr lvl="2" eaLnBrk="1" hangingPunct="1"/>
            <a:r>
              <a:rPr lang="fr-FR" sz="1600"/>
              <a:t>Ne reclarifie plus ce que dit le patient à la seconde évaluation (3, 0)</a:t>
            </a:r>
          </a:p>
          <a:p>
            <a:pPr lvl="2" eaLnBrk="1" hangingPunct="1"/>
            <a:r>
              <a:rPr lang="fr-FR" sz="1600"/>
              <a:t>Ne commente plus de façon très significative les changements d’humeur ou d’affect du patient (2, -3) </a:t>
            </a:r>
          </a:p>
          <a:p>
            <a:pPr lvl="2" eaLnBrk="1" hangingPunct="1"/>
            <a:r>
              <a:rPr lang="fr-FR" sz="1600"/>
              <a:t>Perçoit précisément le processus thérapeutique de façon très significative à la seconde évaluation (1, 4) </a:t>
            </a:r>
          </a:p>
          <a:p>
            <a:pPr lvl="2" eaLnBrk="1" hangingPunct="1"/>
            <a:r>
              <a:rPr lang="fr-FR" sz="1600"/>
              <a:t>Est empathique (1, 3)</a:t>
            </a:r>
          </a:p>
          <a:p>
            <a:pPr lvl="1" eaLnBrk="1" hangingPunct="1"/>
            <a:r>
              <a:rPr lang="fr-FR" sz="1600" b="1" i="1"/>
              <a:t>Dans le dialogue et les interactions</a:t>
            </a:r>
          </a:p>
          <a:p>
            <a:pPr lvl="2" eaLnBrk="1" hangingPunct="1"/>
            <a:r>
              <a:rPr lang="fr-FR" sz="1600"/>
              <a:t>Il n’y a plus discussion des fonctions corporelles ou symptômes physiques à la seconde évaluation (3, -1)</a:t>
            </a:r>
          </a:p>
          <a:p>
            <a:pPr lvl="2" eaLnBrk="1" hangingPunct="1"/>
            <a:r>
              <a:rPr lang="fr-FR" sz="1600"/>
              <a:t>Le dialogue porte sur un thème spécifique à la seconde évaluation (0, 4)</a:t>
            </a:r>
          </a:p>
          <a:p>
            <a:pPr lvl="2" eaLnBrk="1" hangingPunct="1"/>
            <a:r>
              <a:rPr lang="fr-FR" sz="1600"/>
              <a:t>Les aspirations ou les ambitions du patient sont des sujets de discussion (0, 2).</a:t>
            </a:r>
          </a:p>
          <a:p>
            <a:pPr lvl="1" eaLnBrk="1" hangingPunct="1"/>
            <a:endParaRPr lang="fr-FR"/>
          </a:p>
          <a:p>
            <a:pPr lvl="1" eaLnBrk="1" hangingPunct="1"/>
            <a:endParaRPr lang="fr-FR"/>
          </a:p>
          <a:p>
            <a:pPr lvl="1" eaLnBrk="1" hangingPunct="1"/>
            <a:endParaRPr lang="fr-FR"/>
          </a:p>
          <a:p>
            <a:pPr lvl="1" eaLnBrk="1" hangingPunct="1"/>
            <a:endParaRPr lang="fr-FR"/>
          </a:p>
          <a:p>
            <a:pPr lvl="1" eaLnBrk="1" hangingPunct="1"/>
            <a:endParaRPr lang="fr-FR"/>
          </a:p>
        </p:txBody>
      </p:sp>
      <p:sp>
        <p:nvSpPr>
          <p:cNvPr id="3" name="Titre 2"/>
          <p:cNvSpPr>
            <a:spLocks noGrp="1"/>
          </p:cNvSpPr>
          <p:nvPr>
            <p:ph type="title"/>
          </p:nvPr>
        </p:nvSpPr>
        <p:spPr>
          <a:xfrm>
            <a:off x="457200" y="274638"/>
            <a:ext cx="8229600" cy="868362"/>
          </a:xfrm>
        </p:spPr>
        <p:txBody>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(3)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1746" name="Espace réservé du contenu 1"/>
          <p:cNvSpPr>
            <a:spLocks noGrp="1"/>
          </p:cNvSpPr>
          <p:nvPr>
            <p:ph idx="1"/>
          </p:nvPr>
        </p:nvSpPr>
        <p:spPr>
          <a:xfrm>
            <a:off x="228600" y="1481138"/>
            <a:ext cx="8458200" cy="4995862"/>
          </a:xfrm>
        </p:spPr>
        <p:txBody>
          <a:bodyPr/>
          <a:lstStyle/>
          <a:p>
            <a:pPr eaLnBrk="1" hangingPunct="1"/>
            <a:r>
              <a:rPr lang="fr-FR" sz="2000">
                <a:solidFill>
                  <a:schemeClr val="accent2"/>
                </a:solidFill>
              </a:rPr>
              <a:t>Valeur de facteurs clés</a:t>
            </a:r>
          </a:p>
          <a:p>
            <a:pPr lvl="1" eaLnBrk="1" hangingPunct="1"/>
            <a:r>
              <a:rPr lang="fr-FR" sz="1200" b="1"/>
              <a:t>Qualité des relations thérapeutiques</a:t>
            </a:r>
          </a:p>
          <a:p>
            <a:pPr lvl="2" eaLnBrk="1" hangingPunct="1"/>
            <a:r>
              <a:rPr lang="fr-FR" sz="1200"/>
              <a:t>Elles se renforcent entre les deux évaluations </a:t>
            </a:r>
          </a:p>
          <a:p>
            <a:pPr lvl="2" eaLnBrk="1" hangingPunct="1"/>
            <a:r>
              <a:rPr lang="fr-FR" sz="1200"/>
              <a:t>A six mois, l’expression affective par la patiente de ses expériences devient très significative (1, 3), </a:t>
            </a:r>
          </a:p>
          <a:p>
            <a:pPr lvl="2" eaLnBrk="1" hangingPunct="1"/>
            <a:r>
              <a:rPr lang="fr-FR" sz="1200"/>
              <a:t>Elle accepte les commentaires du thérapeute (0, 3)</a:t>
            </a:r>
          </a:p>
          <a:p>
            <a:pPr lvl="2" eaLnBrk="1" hangingPunct="1"/>
            <a:r>
              <a:rPr lang="fr-FR" sz="1200"/>
              <a:t>Elle est engagée dans la thérapie (-1, 3)</a:t>
            </a:r>
          </a:p>
          <a:p>
            <a:pPr lvl="2" eaLnBrk="1" hangingPunct="1"/>
            <a:r>
              <a:rPr lang="fr-FR" sz="1200"/>
              <a:t> Au cours des deux évaluations, la patiente aborde des questions et du matériel significatif (3, 4)</a:t>
            </a:r>
          </a:p>
          <a:p>
            <a:pPr lvl="2" eaLnBrk="1" hangingPunct="1"/>
            <a:r>
              <a:rPr lang="fr-FR" sz="1200"/>
              <a:t>Le thérapeute est empathique</a:t>
            </a:r>
          </a:p>
          <a:p>
            <a:pPr lvl="2" eaLnBrk="1" hangingPunct="1"/>
            <a:r>
              <a:rPr lang="fr-FR" sz="1200"/>
              <a:t>Les réponses émotionnelles du thérapeute ne s’imposent pas de façon inappropriée dans la thérapie. -----</a:t>
            </a:r>
            <a:r>
              <a:rPr lang="fr-FR" sz="1200">
                <a:sym typeface="Wingdings" charset="2"/>
              </a:rPr>
              <a:t> </a:t>
            </a:r>
            <a:r>
              <a:rPr lang="fr-FR" sz="1200">
                <a:solidFill>
                  <a:srgbClr val="FF0000"/>
                </a:solidFill>
                <a:sym typeface="Wingdings" charset="2"/>
              </a:rPr>
              <a:t>Bonne alliance de travail thérapeutique</a:t>
            </a:r>
            <a:endParaRPr lang="fr-FR" sz="1200">
              <a:solidFill>
                <a:srgbClr val="FF0000"/>
              </a:solidFill>
            </a:endParaRPr>
          </a:p>
          <a:p>
            <a:pPr lvl="1" eaLnBrk="1" hangingPunct="1"/>
            <a:r>
              <a:rPr lang="fr-FR" sz="1200" b="1"/>
              <a:t>Coopération vs résistance du patient</a:t>
            </a:r>
          </a:p>
          <a:p>
            <a:pPr lvl="2" eaLnBrk="1" hangingPunct="1"/>
            <a:r>
              <a:rPr lang="fr-FR" sz="1200"/>
              <a:t>La patiente est provocatrice et teste les limites de la relation thérapeutique (4, 3). </a:t>
            </a:r>
          </a:p>
          <a:p>
            <a:pPr lvl="1" eaLnBrk="1" hangingPunct="1"/>
            <a:r>
              <a:rPr lang="fr-FR" sz="1200" b="1"/>
              <a:t>Ouverture vs défenses du patient</a:t>
            </a:r>
          </a:p>
          <a:p>
            <a:pPr lvl="2" eaLnBrk="1" hangingPunct="1"/>
            <a:r>
              <a:rPr lang="fr-FR" sz="1200"/>
              <a:t>Elle commence à être dans l’introspection à 6 mois (-1, 1)</a:t>
            </a:r>
          </a:p>
          <a:p>
            <a:pPr lvl="2" eaLnBrk="1" hangingPunct="1"/>
            <a:r>
              <a:rPr lang="fr-FR" sz="1200"/>
              <a:t>Elle se sent un peu aidée (1, 1)</a:t>
            </a:r>
          </a:p>
          <a:p>
            <a:pPr lvl="2" eaLnBrk="1" hangingPunct="1"/>
            <a:r>
              <a:rPr lang="fr-FR" sz="1200"/>
              <a:t>Elle est engagée dans le travail de la thérapie à 6 mois (-1, 3)</a:t>
            </a:r>
          </a:p>
          <a:p>
            <a:pPr lvl="2" eaLnBrk="1" hangingPunct="1"/>
            <a:r>
              <a:rPr lang="fr-FR" sz="1200"/>
              <a:t>Elle est capable de poursuivre des enchaînements potentiellement perturbants (score moyen : 2)</a:t>
            </a:r>
          </a:p>
          <a:p>
            <a:pPr lvl="1" eaLnBrk="1" hangingPunct="1"/>
            <a:r>
              <a:rPr lang="fr-FR" sz="1200" b="1"/>
              <a:t>Affect</a:t>
            </a:r>
          </a:p>
          <a:p>
            <a:pPr lvl="2" eaLnBrk="1" hangingPunct="1"/>
            <a:r>
              <a:rPr lang="fr-FR" sz="1200"/>
              <a:t>Le patient est anxieux et tendu de façon significative à la première évaluation mais moins à 6 mois (3, 1)</a:t>
            </a:r>
          </a:p>
          <a:p>
            <a:pPr lvl="2" eaLnBrk="1" hangingPunct="1"/>
            <a:r>
              <a:rPr lang="fr-FR" sz="1200"/>
              <a:t>De façon modérée, il ressent un affect désagréable pendant les 6 premiers mois de thérapie </a:t>
            </a:r>
          </a:p>
          <a:p>
            <a:pPr lvl="2" eaLnBrk="1" hangingPunct="1"/>
            <a:r>
              <a:rPr lang="fr-FR" sz="1200"/>
              <a:t>Il exprime de la tristesse ou de la dépression de façon très significative à la première évaluation, mais pas du tout à 6 mois (3, -1) </a:t>
            </a:r>
          </a:p>
          <a:p>
            <a:endParaRPr lang="fr-FR" sz="1200"/>
          </a:p>
        </p:txBody>
      </p:sp>
      <p:sp>
        <p:nvSpPr>
          <p:cNvPr id="3" name="Titre 2"/>
          <p:cNvSpPr>
            <a:spLocks noGrp="1"/>
          </p:cNvSpPr>
          <p:nvPr>
            <p:ph type="title"/>
          </p:nvPr>
        </p:nvSpPr>
        <p:spPr/>
        <p:txBody>
          <a:bodyPr>
            <a:normAutofit fontScale="90000"/>
          </a:bodyPr>
          <a:lstStyle/>
          <a:p>
            <a:pPr>
              <a:defRPr/>
            </a:pPr>
            <a:r>
              <a:rPr lang="fr-FR" sz="4400" dirty="0" smtClean="0">
                <a:effectLst>
                  <a:outerShdw blurRad="38100" dist="38100" dir="2700000" algn="tl">
                    <a:srgbClr val="DDDDDD"/>
                  </a:outerShdw>
                </a:effectLst>
              </a:rPr>
              <a:t>Que trouve-t-on au niveau du PQS ? (4) </a:t>
            </a: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2770" name="Espace réservé du contenu 1"/>
          <p:cNvSpPr>
            <a:spLocks noGrp="1"/>
          </p:cNvSpPr>
          <p:nvPr>
            <p:ph idx="1"/>
          </p:nvPr>
        </p:nvSpPr>
        <p:spPr>
          <a:xfrm>
            <a:off x="457200" y="1481138"/>
            <a:ext cx="8229600" cy="5376862"/>
          </a:xfrm>
        </p:spPr>
        <p:txBody>
          <a:bodyPr/>
          <a:lstStyle/>
          <a:p>
            <a:pPr marL="355600" lvl="1" indent="-273050" eaLnBrk="1" hangingPunct="1">
              <a:buFont typeface="Wingdings" charset="2"/>
              <a:buChar char="Ø"/>
            </a:pPr>
            <a:r>
              <a:rPr lang="fr-FR" sz="2000" b="1" i="1"/>
              <a:t>Le malaise subjectif</a:t>
            </a:r>
          </a:p>
          <a:p>
            <a:pPr marL="355600" lvl="1" indent="-273050" eaLnBrk="1" hangingPunct="1">
              <a:buFont typeface="Wingdings" charset="2"/>
              <a:buNone/>
            </a:pPr>
            <a:r>
              <a:rPr lang="fr-FR" sz="2000"/>
              <a:t>A l’ESM : on constate un score différent  qui montre une évolution positive (15 pt)</a:t>
            </a:r>
          </a:p>
          <a:p>
            <a:pPr marL="355600" lvl="1" indent="-273050" eaLnBrk="1" hangingPunct="1">
              <a:buFont typeface="Verdana" charset="0"/>
              <a:buNone/>
            </a:pPr>
            <a:r>
              <a:rPr lang="fr-FR" sz="2000"/>
              <a:t>Au PQS : </a:t>
            </a:r>
          </a:p>
          <a:p>
            <a:pPr marL="355600" lvl="1" indent="-273050" eaLnBrk="1" hangingPunct="1">
              <a:buFont typeface="Verdana" charset="0"/>
              <a:buNone/>
            </a:pPr>
            <a:r>
              <a:rPr lang="fr-FR" sz="2000"/>
              <a:t>- le patient ressent un affect désagréable pendant les 6 premiers mois (score moyen : 2) </a:t>
            </a:r>
          </a:p>
          <a:p>
            <a:pPr marL="355600" lvl="1" indent="-273050" eaLnBrk="1" hangingPunct="1">
              <a:buFont typeface="Verdana" charset="0"/>
              <a:buNone/>
            </a:pPr>
            <a:r>
              <a:rPr lang="fr-FR" sz="2000"/>
              <a:t>- Il est très anxieux à 2 mois, presque plus à 6 mois (3, 1). </a:t>
            </a:r>
          </a:p>
          <a:p>
            <a:pPr marL="355600" lvl="1" indent="-273050" eaLnBrk="1" hangingPunct="1">
              <a:buFont typeface="Verdana" charset="0"/>
              <a:buNone/>
            </a:pPr>
            <a:r>
              <a:rPr lang="fr-FR" sz="2000"/>
              <a:t>- Il n’est plus triste à 6 mois, alors qu’il l’était de façon significative à 2 mois (3, -1)</a:t>
            </a:r>
          </a:p>
          <a:p>
            <a:pPr marL="355600" lvl="1" indent="-273050" eaLnBrk="1" hangingPunct="1">
              <a:buFont typeface="Verdana" charset="0"/>
              <a:buNone/>
            </a:pPr>
            <a:endParaRPr lang="fr-FR" sz="2000"/>
          </a:p>
          <a:p>
            <a:pPr eaLnBrk="1" hangingPunct="1">
              <a:buFont typeface="Wingdings" charset="2"/>
              <a:buChar char="Ø"/>
            </a:pPr>
            <a:r>
              <a:rPr lang="fr-FR" sz="2000" b="1" i="1"/>
              <a:t>Les relations interpersonnelles</a:t>
            </a:r>
            <a:r>
              <a:rPr lang="fr-FR" sz="2000" i="1"/>
              <a:t> </a:t>
            </a:r>
            <a:endParaRPr lang="fr-FR" sz="2000"/>
          </a:p>
          <a:p>
            <a:pPr eaLnBrk="1" hangingPunct="1">
              <a:buFont typeface="Wingdings" charset="2"/>
              <a:buNone/>
            </a:pPr>
            <a:r>
              <a:rPr lang="fr-FR" sz="2000"/>
              <a:t>Au PQS, les relations interpersonnelles constituent</a:t>
            </a:r>
          </a:p>
          <a:p>
            <a:pPr eaLnBrk="1" hangingPunct="1">
              <a:buFont typeface="Wingdings" charset="2"/>
              <a:buNone/>
            </a:pPr>
            <a:r>
              <a:rPr lang="fr-FR" sz="2000"/>
              <a:t>un thème central (2, 3)</a:t>
            </a:r>
          </a:p>
          <a:p>
            <a:pPr eaLnBrk="1" hangingPunct="1">
              <a:buFont typeface="Wingdings" charset="2"/>
              <a:buNone/>
            </a:pPr>
            <a:r>
              <a:rPr lang="fr-FR" sz="2000"/>
              <a:t>A l’ESM, on ne constate pas d’amélioration, le score de départ</a:t>
            </a:r>
          </a:p>
          <a:p>
            <a:pPr eaLnBrk="1" hangingPunct="1">
              <a:buFont typeface="Wingdings" charset="2"/>
              <a:buNone/>
            </a:pPr>
            <a:r>
              <a:rPr lang="fr-FR" sz="2000"/>
              <a:t> est moyen (55).</a:t>
            </a:r>
          </a:p>
          <a:p>
            <a:pPr marL="355600" lvl="1" indent="-273050" eaLnBrk="1" hangingPunct="1">
              <a:buFont typeface="Verdana" charset="0"/>
              <a:buNone/>
            </a:pPr>
            <a:endParaRPr lang="fr-FR" sz="1800"/>
          </a:p>
          <a:p>
            <a:pPr marL="355600" lvl="1" indent="-273050" eaLnBrk="1" hangingPunct="1">
              <a:buFont typeface="Wingdings" charset="2"/>
              <a:buChar char="Ø"/>
            </a:pPr>
            <a:endParaRPr lang="fr-FR"/>
          </a:p>
        </p:txBody>
      </p:sp>
      <p:sp>
        <p:nvSpPr>
          <p:cNvPr id="3" name="Titre 2"/>
          <p:cNvSpPr>
            <a:spLocks noGrp="1"/>
          </p:cNvSpPr>
          <p:nvPr>
            <p:ph type="title"/>
          </p:nvPr>
        </p:nvSpPr>
        <p:spPr/>
        <p:txBody>
          <a:bodyPr>
            <a:normAutofit fontScale="90000"/>
          </a:bodyPr>
          <a:lstStyle/>
          <a:p>
            <a:pPr eaLnBrk="1" fontAlgn="auto" hangingPunct="1">
              <a:spcAft>
                <a:spcPts val="0"/>
              </a:spcAft>
              <a:defRPr/>
            </a:pPr>
            <a:r>
              <a:rPr lang="fr-FR" sz="3700" smtClean="0">
                <a:effectLst>
                  <a:outerShdw blurRad="38100" dist="38100" dir="2700000" algn="tl">
                    <a:srgbClr val="DDDDDD"/>
                  </a:outerShdw>
                </a:effectLst>
                <a:ea typeface="+mj-ea"/>
                <a:cs typeface="+mj-cs"/>
              </a:rPr>
              <a:t>Mise en relation des évaluations à partir des différents instruments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3794" name="Espace réservé du contenu 1"/>
          <p:cNvSpPr>
            <a:spLocks noGrp="1"/>
          </p:cNvSpPr>
          <p:nvPr>
            <p:ph idx="1"/>
          </p:nvPr>
        </p:nvSpPr>
        <p:spPr>
          <a:xfrm>
            <a:off x="395288" y="1481138"/>
            <a:ext cx="8291512" cy="6124575"/>
          </a:xfrm>
        </p:spPr>
        <p:txBody>
          <a:bodyPr/>
          <a:lstStyle/>
          <a:p>
            <a:pPr marL="623888" indent="-514350"/>
            <a:endParaRPr lang="fr-FR"/>
          </a:p>
          <a:p>
            <a:pPr marL="623888" indent="-514350">
              <a:buFont typeface="Wingdings 3" charset="2"/>
              <a:buNone/>
            </a:pPr>
            <a:r>
              <a:rPr lang="fr-FR" sz="2400" b="1">
                <a:sym typeface="Wingdings" charset="2"/>
              </a:rPr>
              <a:t> </a:t>
            </a:r>
            <a:r>
              <a:rPr lang="fr-FR" sz="2400" b="1"/>
              <a:t>Comment se caractérise la psychothérapie qui est menée ?</a:t>
            </a:r>
          </a:p>
          <a:p>
            <a:pPr marL="623888" indent="-514350">
              <a:buFont typeface="Wingdings 3" charset="2"/>
              <a:buNone/>
            </a:pPr>
            <a:endParaRPr lang="fr-FR" sz="2400" b="1"/>
          </a:p>
          <a:p>
            <a:pPr marL="623888" indent="-514350">
              <a:buFont typeface="Wingdings" charset="2"/>
              <a:buNone/>
            </a:pPr>
            <a:r>
              <a:rPr lang="fr-FR" sz="2400" b="1">
                <a:sym typeface="Wingdings" charset="2"/>
              </a:rPr>
              <a:t> </a:t>
            </a:r>
            <a:r>
              <a:rPr lang="fr-FR" sz="2400" b="1"/>
              <a:t>Articulations entre impressions cliniques et ce qu’on retrouve au niveau des outils</a:t>
            </a:r>
          </a:p>
          <a:p>
            <a:pPr marL="623888" indent="-514350">
              <a:buFont typeface="Wingdings" charset="2"/>
              <a:buChar char="à"/>
            </a:pPr>
            <a:endParaRPr lang="fr-FR" sz="2400" b="1"/>
          </a:p>
          <a:p>
            <a:pPr marL="623888" indent="-514350">
              <a:buFont typeface="Wingdings" charset="2"/>
              <a:buNone/>
            </a:pPr>
            <a:r>
              <a:rPr lang="fr-FR" sz="2400" b="1">
                <a:sym typeface="Wingdings" charset="2"/>
              </a:rPr>
              <a:t> </a:t>
            </a:r>
            <a:r>
              <a:rPr lang="fr-FR" sz="2400" b="1"/>
              <a:t>Spécificité du groupe de pairs : complémentarités et divergences permettant une flexibilité des positionnements</a:t>
            </a:r>
          </a:p>
          <a:p>
            <a:pPr marL="623888" indent="-514350">
              <a:buFont typeface="Wingdings" charset="2"/>
              <a:buChar char="à"/>
            </a:pPr>
            <a:r>
              <a:rPr lang="fr-FR" sz="2400" b="1"/>
              <a:t>. </a:t>
            </a:r>
            <a:r>
              <a:rPr lang="fr-FR" sz="2000" b="1"/>
              <a:t>Mise en perspective des points de vue</a:t>
            </a:r>
          </a:p>
          <a:p>
            <a:pPr marL="623888" indent="-514350">
              <a:buFont typeface="Wingdings" charset="2"/>
              <a:buChar char="à"/>
            </a:pPr>
            <a:r>
              <a:rPr lang="fr-FR" sz="2400" b="1"/>
              <a:t>. </a:t>
            </a:r>
            <a:r>
              <a:rPr lang="fr-FR" sz="2000" b="1"/>
              <a:t>Débats contradictoires</a:t>
            </a:r>
          </a:p>
          <a:p>
            <a:pPr marL="623888" indent="-514350">
              <a:buFont typeface="Wingdings" charset="2"/>
              <a:buChar char="à"/>
            </a:pPr>
            <a:r>
              <a:rPr lang="fr-FR" sz="2400" b="1"/>
              <a:t>. </a:t>
            </a:r>
            <a:r>
              <a:rPr lang="fr-FR" sz="2000" b="1"/>
              <a:t>Consolidation des observations</a:t>
            </a:r>
            <a:endParaRPr lang="fr-FR" sz="2400" b="1"/>
          </a:p>
        </p:txBody>
      </p:sp>
      <p:sp>
        <p:nvSpPr>
          <p:cNvPr id="3" name="Titre 2"/>
          <p:cNvSpPr>
            <a:spLocks noGrp="1"/>
          </p:cNvSpPr>
          <p:nvPr>
            <p:ph type="title"/>
          </p:nvPr>
        </p:nvSpPr>
        <p:spPr bwMode="auto"/>
        <p:txBody>
          <a:bodyPr wrap="square" lIns="91440" tIns="45720" rIns="91440" bIns="45720" numCol="1" anchorCtr="0" compatLnSpc="1">
            <a:prstTxWarp prst="textNoShape">
              <a:avLst/>
            </a:prstTxWarp>
            <a:normAutofit fontScale="90000"/>
          </a:bodyPr>
          <a:lstStyle/>
          <a:p>
            <a:pPr>
              <a:defRPr/>
            </a:pPr>
            <a:r>
              <a:rPr lang="fr-FR" sz="3700">
                <a:effectLst/>
              </a:rPr>
              <a:t>Discussion et éléments provisoires de conclusion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assemblement">
  <a:themeElements>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assemblement">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assemblement">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Rassemblement.thmx</Template>
  <TotalTime>19166</TotalTime>
  <Words>1889</Words>
  <Application>Microsoft Macintosh PowerPoint</Application>
  <PresentationFormat>Présentation à l'écran (4:3)</PresentationFormat>
  <Paragraphs>224</Paragraphs>
  <Slides>14</Slides>
  <Notes>5</Notes>
  <HiddenSlides>0</HiddenSlides>
  <MMClips>0</MMClips>
  <ScaleCrop>false</ScaleCrop>
  <HeadingPairs>
    <vt:vector size="8" baseType="variant">
      <vt:variant>
        <vt:lpstr>Polices utilisées</vt:lpstr>
      </vt:variant>
      <vt:variant>
        <vt:i4>9</vt:i4>
      </vt:variant>
      <vt:variant>
        <vt:lpstr>Modèle de conception</vt:lpstr>
      </vt:variant>
      <vt:variant>
        <vt:i4>1</vt:i4>
      </vt:variant>
      <vt:variant>
        <vt:lpstr>Serveurs OLE incorporés</vt:lpstr>
      </vt:variant>
      <vt:variant>
        <vt:i4>1</vt:i4>
      </vt:variant>
      <vt:variant>
        <vt:lpstr>Titres des diapositives</vt:lpstr>
      </vt:variant>
      <vt:variant>
        <vt:i4>14</vt:i4>
      </vt:variant>
    </vt:vector>
  </HeadingPairs>
  <TitlesOfParts>
    <vt:vector size="25" baseType="lpstr">
      <vt:lpstr>Times</vt:lpstr>
      <vt:lpstr>ＭＳ Ｐゴシック</vt:lpstr>
      <vt:lpstr>Arial</vt:lpstr>
      <vt:lpstr>Lucida Sans Unicode</vt:lpstr>
      <vt:lpstr>Wingdings 3</vt:lpstr>
      <vt:lpstr>Verdana</vt:lpstr>
      <vt:lpstr>Wingdings 2</vt:lpstr>
      <vt:lpstr>Wingdings</vt:lpstr>
      <vt:lpstr>Times New Roman</vt:lpstr>
      <vt:lpstr>Rassemblement</vt:lpstr>
      <vt:lpstr>Présentation Microsoft PowerPoint</vt:lpstr>
      <vt:lpstr>Évaluation de la psychothérapie de Mme Suzanne (74 ans) à 6 mois  </vt:lpstr>
      <vt:lpstr>Formulation du cas initiale</vt:lpstr>
      <vt:lpstr>Formulation du cas initiale (suite)</vt:lpstr>
      <vt:lpstr>Formulation du cas initiale (suite)</vt:lpstr>
      <vt:lpstr>Formulation du cas initiale (suite)</vt:lpstr>
      <vt:lpstr>Echelle Santé-Maladie (LUBORSKY, 1975)</vt:lpstr>
      <vt:lpstr>DSM-IV-TR (APA, 2003)</vt:lpstr>
      <vt:lpstr>Que trouve-t-on au niveau du PQS ? (1) Dans la psychothérapie, « en interne ».</vt:lpstr>
      <vt:lpstr>Que trouve-t-on au niveau du PQS ? (1) </vt:lpstr>
      <vt:lpstr>Que trouve-t-on au niveau du PQS ? (2) </vt:lpstr>
      <vt:lpstr>Que trouve-t-on au niveau du PQS ? (3) </vt:lpstr>
      <vt:lpstr>Que trouve-t-on au niveau du PQS ? (4) </vt:lpstr>
      <vt:lpstr>Mise en relation des évaluations à partir des différents instruments</vt:lpstr>
      <vt:lpstr>Discussion et éléments provisoires de conclusion</vt:lpstr>
    </vt:vector>
  </TitlesOfParts>
  <Company>m&amp;jm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keywords/>
  <cp:lastModifiedBy>Jean-Michel THURIN</cp:lastModifiedBy>
  <cp:revision>436</cp:revision>
  <cp:lastPrinted>2010-01-17T14:55:09Z</cp:lastPrinted>
  <dcterms:created xsi:type="dcterms:W3CDTF">2010-03-24T13:13:32Z</dcterms:created>
  <dcterms:modified xsi:type="dcterms:W3CDTF">2010-03-24T13:14:08Z</dcterms:modified>
</cp:coreProperties>
</file>