
<file path=[Content_Types].xml><?xml version="1.0" encoding="utf-8"?>
<Types xmlns="http://schemas.openxmlformats.org/package/2006/content-types">
  <Override PartName="/ppt/slides/slide18.xml" ContentType="application/vnd.openxmlformats-officedocument.presentationml.slide+xml"/>
  <Override PartName="/ppt/notesSlides/notesSlide4.xml" ContentType="application/vnd.openxmlformats-officedocument.presentationml.notesSlide+xml"/>
  <Override PartName="/ppt/slides/slide9.xml" ContentType="application/vnd.openxmlformats-officedocument.presentationml.slide+xml"/>
  <Override PartName="/ppt/slides/slide14.xml" ContentType="application/vnd.openxmlformats-officedocument.presentationml.slide+xml"/>
  <Override PartName="/ppt/slideLayouts/slideLayout9.xml" ContentType="application/vnd.openxmlformats-officedocument.presentationml.slideLayout+xml"/>
  <Override PartName="/ppt/slideLayouts/slideLayout11.xml" ContentType="application/vnd.openxmlformats-officedocument.presentationml.slideLayout+xml"/>
  <Override PartName="/ppt/slides/slide5.xml" ContentType="application/vnd.openxmlformats-officedocument.presentationml.slide+xml"/>
  <Default Extension="rels" ContentType="application/vnd.openxmlformats-package.relationships+xml"/>
  <Default Extension="jpeg" ContentType="image/jpeg"/>
  <Override PartName="/ppt/slides/slide10.xml" ContentType="application/vnd.openxmlformats-officedocument.presentationml.slide+xml"/>
  <Override PartName="/ppt/notesMasters/notesMaster1.xml" ContentType="application/vnd.openxmlformats-officedocument.presentationml.notesMaster+xml"/>
  <Override PartName="/ppt/slides/slide1.xml" ContentType="application/vnd.openxmlformats-officedocument.presentationml.slide+xml"/>
  <Override PartName="/ppt/handoutMasters/handoutMaster1.xml" ContentType="application/vnd.openxmlformats-officedocument.presentationml.handoutMaster+xml"/>
  <Override PartName="/ppt/slideLayouts/slideLayout5.xml" ContentType="application/vnd.openxmlformats-officedocument.presentationml.slideLayout+xml"/>
  <Override PartName="/docProps/app.xml" ContentType="application/vnd.openxmlformats-officedocument.extended-properties+xml"/>
  <Override PartName="/ppt/theme/theme2.xml" ContentType="application/vnd.openxmlformats-officedocument.theme+xml"/>
  <Override PartName="/ppt/slideLayouts/slideLayout1.xml" ContentType="application/vnd.openxmlformats-officedocument.presentationml.slideLayout+xml"/>
  <Override PartName="/ppt/theme/themeOverride2.xml" ContentType="application/vnd.openxmlformats-officedocument.themeOverride+xml"/>
  <Override PartName="/ppt/slides/slide22.xml" ContentType="application/vnd.openxmlformats-officedocument.presentationml.slide+xml"/>
  <Default Extension="xml" ContentType="application/xml"/>
  <Override PartName="/ppt/slides/slide19.xml" ContentType="application/vnd.openxmlformats-officedocument.presentationml.slide+xml"/>
  <Override PartName="/ppt/notesSlides/notesSlide5.xml" ContentType="application/vnd.openxmlformats-officedocument.presentationml.notesSlide+xml"/>
  <Override PartName="/ppt/tableStyles.xml" ContentType="application/vnd.openxmlformats-officedocument.presentationml.tableStyles+xml"/>
  <Override PartName="/ppt/slides/slide15.xml" ContentType="application/vnd.openxmlformats-officedocument.presentationml.slide+xml"/>
  <Override PartName="/ppt/notesSlides/notesSlide1.xml" ContentType="application/vnd.openxmlformats-officedocument.presentationml.notesSlide+xml"/>
  <Override PartName="/ppt/slides/slide6.xml" ContentType="application/vnd.openxmlformats-officedocument.presentationml.slide+xml"/>
  <Override PartName="/docProps/core.xml" ContentType="application/vnd.openxmlformats-package.core-properties+xml"/>
  <Override PartName="/ppt/slides/slide11.xml" ContentType="application/vnd.openxmlformats-officedocument.presentationml.slide+xml"/>
  <Override PartName="/ppt/slideLayouts/slideLayout6.xml" ContentType="application/vnd.openxmlformats-officedocument.presentationml.slideLayout+xml"/>
  <Override PartName="/ppt/slides/slide2.xml" ContentType="application/vnd.openxmlformats-officedocument.presentationml.slide+xml"/>
  <Override PartName="/ppt/theme/theme3.xml" ContentType="application/vnd.openxmlformats-officedocument.theme+xml"/>
  <Override PartName="/ppt/slideLayouts/slideLayout2.xml" ContentType="application/vnd.openxmlformats-officedocument.presentationml.slideLayout+xml"/>
  <Default Extension="png" ContentType="image/png"/>
  <Override PartName="/ppt/slides/slide23.xml" ContentType="application/vnd.openxmlformats-officedocument.presentationml.slide+xml"/>
  <Default Extension="xls" ContentType="application/vnd.ms-excel"/>
  <Override PartName="/ppt/slides/slide16.xml" ContentType="application/vnd.openxmlformats-officedocument.presentationml.slide+xml"/>
  <Override PartName="/ppt/notesSlides/notesSlide2.xml" ContentType="application/vnd.openxmlformats-officedocument.presentationml.notesSlide+xml"/>
  <Override PartName="/ppt/slides/slide7.xml" ContentType="application/vnd.openxmlformats-officedocument.presentationml.slide+xml"/>
  <Override PartName="/ppt/presentation.xml" ContentType="application/vnd.openxmlformats-officedocument.presentationml.presentation.main+xml"/>
  <Override PartName="/ppt/slides/slide12.xml" ContentType="application/vnd.openxmlformats-officedocument.presentationml.slide+xml"/>
  <Override PartName="/ppt/slideLayouts/slideLayout7.xml" ContentType="application/vnd.openxmlformats-officedocument.presentationml.slideLayout+xml"/>
  <Default Extension="vml" ContentType="application/vnd.openxmlformats-officedocument.vmlDrawing"/>
  <Override PartName="/ppt/slides/slide3.xml" ContentType="application/vnd.openxmlformats-officedocument.presentationml.slide+xml"/>
  <Override PartName="/ppt/slideLayouts/slideLayout3.xml" ContentType="application/vnd.openxmlformats-officedocument.presentationml.slideLayout+xml"/>
  <Override PartName="/ppt/slides/slide24.xml" ContentType="application/vnd.openxmlformats-officedocument.presentationml.slide+xml"/>
  <Override PartName="/ppt/slides/slide20.xml" ContentType="application/vnd.openxmlformats-officedocument.presentationml.slide+xml"/>
  <Override PartName="/ppt/slides/slide17.xml" ContentType="application/vnd.openxmlformats-officedocument.presentationml.slide+xml"/>
  <Override PartName="/ppt/notesSlides/notesSlide3.xml" ContentType="application/vnd.openxmlformats-officedocument.presentationml.notesSlide+xml"/>
  <Override PartName="/ppt/slides/slide8.xml" ContentType="application/vnd.openxmlformats-officedocument.presentationml.slide+xml"/>
  <Override PartName="/ppt/presProps.xml" ContentType="application/vnd.openxmlformats-officedocument.presentationml.presProps+xml"/>
  <Override PartName="/ppt/slides/slide13.xml" ContentType="application/vnd.openxmlformats-officedocument.presentationml.slide+xml"/>
  <Override PartName="/ppt/slideLayouts/slideLayout8.xml" ContentType="application/vnd.openxmlformats-officedocument.presentationml.slideLayout+xml"/>
  <Override PartName="/ppt/slideLayouts/slideLayout10.xml" ContentType="application/vnd.openxmlformats-officedocument.presentationml.slideLayout+xml"/>
  <Override PartName="/ppt/slides/slide4.xml" ContentType="application/vnd.openxmlformats-officedocument.presentationml.slide+xml"/>
  <Override PartName="/ppt/slideLayouts/slideLayout4.xml" ContentType="application/vnd.openxmlformats-officedocument.presentationml.slideLayout+xml"/>
  <Override PartName="/ppt/slides/slide25.xml" ContentType="application/vnd.openxmlformats-officedocument.presentationml.slide+xml"/>
  <Override PartName="/ppt/slideMasters/slideMaster1.xml" ContentType="application/vnd.openxmlformats-officedocument.presentationml.slideMaster+xml"/>
  <Override PartName="/ppt/theme/theme1.xml" ContentType="application/vnd.openxmlformats-officedocument.theme+xml"/>
  <Override PartName="/ppt/theme/themeOverride1.xml" ContentType="application/vnd.openxmlformats-officedocument.themeOverride+xml"/>
  <Override PartName="/ppt/slides/slide21.xml" ContentType="application/vnd.openxmlformats-officedocument.presentationml.slide+xml"/>
  <Default Extension="bin" ContentType="application/vnd.openxmlformats-officedocument.presentationml.printerSettings"/>
  <Override PartName="/ppt/viewProps.xml" ContentType="application/vnd.openxmlformats-officedocument.presentationml.viewPro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trictFirstAndLastChars="0" saveSubsetFonts="1" autoCompressPictures="0">
  <p:sldMasterIdLst>
    <p:sldMasterId id="2147485201" r:id="rId1"/>
  </p:sldMasterIdLst>
  <p:notesMasterIdLst>
    <p:notesMasterId r:id="rId27"/>
  </p:notesMasterIdLst>
  <p:handoutMasterIdLst>
    <p:handoutMasterId r:id="rId28"/>
  </p:handoutMasterIdLst>
  <p:sldIdLst>
    <p:sldId id="256" r:id="rId2"/>
    <p:sldId id="257" r:id="rId3"/>
    <p:sldId id="288" r:id="rId4"/>
    <p:sldId id="317" r:id="rId5"/>
    <p:sldId id="261" r:id="rId6"/>
    <p:sldId id="318" r:id="rId7"/>
    <p:sldId id="319" r:id="rId8"/>
    <p:sldId id="320" r:id="rId9"/>
    <p:sldId id="322" r:id="rId10"/>
    <p:sldId id="274" r:id="rId11"/>
    <p:sldId id="316" r:id="rId12"/>
    <p:sldId id="295" r:id="rId13"/>
    <p:sldId id="297" r:id="rId14"/>
    <p:sldId id="296" r:id="rId15"/>
    <p:sldId id="315" r:id="rId16"/>
    <p:sldId id="278" r:id="rId17"/>
    <p:sldId id="300" r:id="rId18"/>
    <p:sldId id="299" r:id="rId19"/>
    <p:sldId id="323" r:id="rId20"/>
    <p:sldId id="311" r:id="rId21"/>
    <p:sldId id="324" r:id="rId22"/>
    <p:sldId id="309" r:id="rId23"/>
    <p:sldId id="312" r:id="rId24"/>
    <p:sldId id="313" r:id="rId25"/>
    <p:sldId id="314" r:id="rId26"/>
  </p:sldIdLst>
  <p:sldSz cx="9144000" cy="6858000" type="screen4x3"/>
  <p:notesSz cx="6858000" cy="9144000"/>
  <p:defaultTextStyle>
    <a:defPPr>
      <a:defRPr lang="fr-FR"/>
    </a:defPPr>
    <a:lvl1pPr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Times"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Times"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Times"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Times"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Times" charset="0"/>
        <a:ea typeface="ＭＳ Ｐゴシック" charset="-128"/>
        <a:cs typeface="ＭＳ Ｐゴシック" charset="-128"/>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prnPr prnWhat="handouts2" clrMode="bw" frameSlides="1"/>
  <p:showPr showNarration="1">
    <p:present/>
    <p:sldAll/>
    <p:penClr>
      <a:schemeClr val="tx1"/>
    </p:penClr>
  </p:showPr>
  <p:clrMru>
    <a:srgbClr val="FCFFC1"/>
    <a:srgbClr val="006100"/>
    <a:srgbClr val="8C0714"/>
  </p:clrMru>
</p:presentationPr>
</file>

<file path=ppt/tableStyles.xml><?xml version="1.0" encoding="utf-8"?>
<a:tblStyleLst xmlns:a="http://schemas.openxmlformats.org/drawingml/2006/main" def="{5C22544A-7EE6-4342-B048-85BDC9FD1C3A}">
  <a:tblStyle styleId="{46F890A9-2807-4EBB-B81D-B2AA78EC7F39}" styleName="Style foncé 2 - Accentuation 5/Accentuation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D03447BB-5D67-496B-8E87-E561075AD55C}" styleName="Style foncé 1 - Accentuation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Style foncé 2 - Accentuation 3/Accentuation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10A1B5D5-9B99-4C35-A422-299274C87663}" styleName="Style moyen 1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AF606853-7671-496A-8E4F-DF71F8EC918B}" styleName="Style foncé 1 - Accentuation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Style moyen 4 - Accentuation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22838BEF-8BB2-4498-84A7-C5851F593DF1}" styleName="Style moyen 4 - Accentuation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7853C-536D-4A76-A0AE-DD22124D55A5}" styleName="Style à thème 1 - Accentuation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Style à thème 1 - Accentuation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2D5ABB26-0587-4C30-8999-92F81FD0307C}" styleName="Aucun style, aucune grille">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5620"/>
    <p:restoredTop sz="94660"/>
  </p:normalViewPr>
  <p:slideViewPr>
    <p:cSldViewPr>
      <p:cViewPr varScale="1">
        <p:scale>
          <a:sx n="121" d="100"/>
          <a:sy n="121" d="100"/>
        </p:scale>
        <p:origin x="-296" y="-1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p:cViewPr varScale="1">
        <p:scale>
          <a:sx n="100" d="100"/>
          <a:sy n="100" d="100"/>
        </p:scale>
        <p:origin x="-2376" y="-120"/>
      </p:cViewPr>
      <p:guideLst>
        <p:guide orient="horz" pos="2880"/>
        <p:guide pos="2160"/>
      </p:guideLst>
    </p:cSldViewPr>
  </p:notes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handoutMaster" Target="handoutMasters/handoutMaster1.xml"/><Relationship Id="rId29" Type="http://schemas.openxmlformats.org/officeDocument/2006/relationships/printerSettings" Target="printerSettings/printerSettings1.bin"/><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presProps" Target="presProps.xml"/><Relationship Id="rId31" Type="http://schemas.openxmlformats.org/officeDocument/2006/relationships/viewProps" Target="viewProps.xml"/><Relationship Id="rId32" Type="http://schemas.openxmlformats.org/officeDocument/2006/relationships/theme" Target="theme/theme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defRPr sz="1200">
                <a:cs typeface="ＭＳ Ｐゴシック" charset="-128"/>
              </a:defRPr>
            </a:lvl1pPr>
          </a:lstStyle>
          <a:p>
            <a:pPr>
              <a:defRPr/>
            </a:pPr>
            <a:endParaRPr lang="fr-FR"/>
          </a:p>
        </p:txBody>
      </p:sp>
      <p:sp>
        <p:nvSpPr>
          <p:cNvPr id="3" name="Espace réservé de la date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pPr>
              <a:defRPr/>
            </a:pPr>
            <a:fld id="{443390BA-3E90-D744-9703-F549087F04C7}" type="datetime1">
              <a:rPr lang="fr-FR"/>
              <a:pPr>
                <a:defRPr/>
              </a:pPr>
              <a:t>24/03/10</a:t>
            </a:fld>
            <a:endParaRPr lang="fr-FR"/>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defRPr sz="1200">
                <a:cs typeface="ＭＳ Ｐゴシック" charset="-128"/>
              </a:defRPr>
            </a:lvl1pPr>
          </a:lstStyle>
          <a:p>
            <a:pPr>
              <a:defRPr/>
            </a:pPr>
            <a:endParaRPr lang="fr-FR"/>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pPr>
              <a:defRPr/>
            </a:pPr>
            <a:fld id="{00A6410B-7720-7C4A-9AA6-FEBEADEF0540}" type="slidenum">
              <a:rPr lang="fr-FR"/>
              <a:pPr>
                <a:defRPr/>
              </a:pPr>
              <a:t>‹#›</a:t>
            </a:fld>
            <a:endParaRPr lang="fr-FR"/>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cs typeface="ＭＳ Ｐゴシック" charset="-128"/>
              </a:defRPr>
            </a:lvl1pPr>
          </a:lstStyle>
          <a:p>
            <a:pPr>
              <a:defRPr/>
            </a:pPr>
            <a:endParaRPr lang="fr-FR"/>
          </a:p>
        </p:txBody>
      </p:sp>
      <p:sp>
        <p:nvSpPr>
          <p:cNvPr id="5123"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cs typeface="ＭＳ Ｐゴシック" charset="-128"/>
              </a:defRPr>
            </a:lvl1pPr>
          </a:lstStyle>
          <a:p>
            <a:pPr>
              <a:defRPr/>
            </a:pPr>
            <a:endParaRPr lang="fr-FR"/>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5125"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p>
        </p:txBody>
      </p:sp>
      <p:sp>
        <p:nvSpPr>
          <p:cNvPr id="5126"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cs typeface="ＭＳ Ｐゴシック" charset="-128"/>
              </a:defRPr>
            </a:lvl1pPr>
          </a:lstStyle>
          <a:p>
            <a:pPr>
              <a:defRPr/>
            </a:pPr>
            <a:endParaRPr lang="fr-FR"/>
          </a:p>
        </p:txBody>
      </p:sp>
      <p:sp>
        <p:nvSpPr>
          <p:cNvPr id="5127"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pPr>
              <a:defRPr/>
            </a:pPr>
            <a:fld id="{27078EA4-FFFF-0844-B9C7-53557D04A295}" type="slidenum">
              <a:rPr lang="fr-FR"/>
              <a:pPr>
                <a:defRPr/>
              </a:pPr>
              <a:t>‹#›</a:t>
            </a:fld>
            <a:endParaRPr lang="fr-F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ＭＳ Ｐゴシック" pitchFamily="-107" charset="-128"/>
      </a:defRPr>
    </a:lvl1pPr>
    <a:lvl2pPr marL="4572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2pPr>
    <a:lvl3pPr marL="9144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3pPr>
    <a:lvl4pPr marL="13716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4pPr>
    <a:lvl5pPr marL="1828800" algn="l" rtl="0" eaLnBrk="0" fontAlgn="base" hangingPunct="0">
      <a:spcBef>
        <a:spcPct val="30000"/>
      </a:spcBef>
      <a:spcAft>
        <a:spcPct val="0"/>
      </a:spcAft>
      <a:defRPr sz="1200" kern="1200">
        <a:solidFill>
          <a:schemeClr val="tx1"/>
        </a:solidFill>
        <a:latin typeface="Times" pitchFamily="-107" charset="0"/>
        <a:ea typeface="ＭＳ Ｐゴシック" pitchFamily="-10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p:spPr>
        <p:txBody>
          <a:bodyPr/>
          <a:lstStyle/>
          <a:p>
            <a:fld id="{9563C88B-0CF5-AA4B-A402-02125B19400B}" type="slidenum">
              <a:rPr lang="fr-FR"/>
              <a:pPr/>
              <a:t>1</a:t>
            </a:fld>
            <a:endParaRPr lang="fr-FR"/>
          </a:p>
        </p:txBody>
      </p:sp>
      <p:sp>
        <p:nvSpPr>
          <p:cNvPr id="16387" name="Rectangle 1026"/>
          <p:cNvSpPr>
            <a:spLocks noGrp="1" noRot="1" noChangeAspect="1" noChangeArrowheads="1" noTextEdit="1"/>
          </p:cNvSpPr>
          <p:nvPr>
            <p:ph type="sldImg"/>
          </p:nvPr>
        </p:nvSpPr>
        <p:spPr>
          <a:ln/>
        </p:spPr>
      </p:sp>
      <p:sp>
        <p:nvSpPr>
          <p:cNvPr id="16388" name="Rectangle 1027"/>
          <p:cNvSpPr>
            <a:spLocks noGrp="1" noChangeArrowheads="1"/>
          </p:cNvSpPr>
          <p:nvPr>
            <p:ph type="body" idx="1"/>
          </p:nvPr>
        </p:nvSpPr>
        <p:spPr>
          <a:noFill/>
          <a:ln/>
        </p:spPr>
        <p:txBody>
          <a:bodyPr/>
          <a:lstStyle/>
          <a:p>
            <a:pPr eaLnBrk="1" hangingPunct="1"/>
            <a:endParaRPr lang="fr-FR">
              <a:latin typeface="Times" charset="0"/>
              <a:ea typeface="ＭＳ Ｐゴシック" charset="-128"/>
              <a:cs typeface="ＭＳ Ｐゴシック" charset="-128"/>
            </a:endParaRPr>
          </a:p>
          <a:p>
            <a:pPr lvl="1" eaLnBrk="1" hangingPunct="1"/>
            <a:r>
              <a:rPr lang="fr-FR">
                <a:latin typeface="Arial" charset="0"/>
              </a:rP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18434" name="Espace réservé de l'image des diapositives 1"/>
          <p:cNvSpPr>
            <a:spLocks noGrp="1" noRot="1" noChangeAspect="1" noTextEdit="1"/>
          </p:cNvSpPr>
          <p:nvPr>
            <p:ph type="sldImg"/>
          </p:nvPr>
        </p:nvSpPr>
        <p:spPr>
          <a:ln/>
        </p:spPr>
      </p:sp>
      <p:sp>
        <p:nvSpPr>
          <p:cNvPr id="18435"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18436" name="Espace réservé du numéro de diapositive 3"/>
          <p:cNvSpPr>
            <a:spLocks noGrp="1"/>
          </p:cNvSpPr>
          <p:nvPr>
            <p:ph type="sldNum" sz="quarter" idx="5"/>
          </p:nvPr>
        </p:nvSpPr>
        <p:spPr>
          <a:noFill/>
        </p:spPr>
        <p:txBody>
          <a:bodyPr/>
          <a:lstStyle/>
          <a:p>
            <a:fld id="{31C62655-9EF1-1545-9F4D-CC0E2226109A}" type="slidenum">
              <a:rPr lang="fr-FR"/>
              <a:pPr/>
              <a:t>2</a:t>
            </a:fld>
            <a:endParaRPr lang="fr-F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0482" name="Espace réservé de l'image des diapositives 1"/>
          <p:cNvSpPr>
            <a:spLocks noGrp="1" noRot="1" noChangeAspect="1" noTextEdit="1"/>
          </p:cNvSpPr>
          <p:nvPr>
            <p:ph type="sldImg"/>
          </p:nvPr>
        </p:nvSpPr>
        <p:spPr>
          <a:ln/>
        </p:spPr>
      </p:sp>
      <p:sp>
        <p:nvSpPr>
          <p:cNvPr id="20483" name="Espace réservé des commentaires 2"/>
          <p:cNvSpPr>
            <a:spLocks noGrp="1"/>
          </p:cNvSpPr>
          <p:nvPr>
            <p:ph type="body" idx="1"/>
          </p:nvPr>
        </p:nvSpPr>
        <p:spPr>
          <a:noFill/>
          <a:ln/>
        </p:spPr>
        <p:txBody>
          <a:bodyPr/>
          <a:lstStyle/>
          <a:p>
            <a:endParaRPr lang="fr-FR">
              <a:latin typeface="Times" charset="0"/>
              <a:ea typeface="ＭＳ Ｐゴシック" charset="-128"/>
              <a:cs typeface="ＭＳ Ｐゴシック" charset="-128"/>
            </a:endParaRPr>
          </a:p>
        </p:txBody>
      </p:sp>
      <p:sp>
        <p:nvSpPr>
          <p:cNvPr id="20484" name="Espace réservé du numéro de diapositive 3"/>
          <p:cNvSpPr>
            <a:spLocks noGrp="1"/>
          </p:cNvSpPr>
          <p:nvPr>
            <p:ph type="sldNum" sz="quarter" idx="5"/>
          </p:nvPr>
        </p:nvSpPr>
        <p:spPr>
          <a:noFill/>
        </p:spPr>
        <p:txBody>
          <a:bodyPr/>
          <a:lstStyle/>
          <a:p>
            <a:fld id="{501BC757-ADFF-994E-BD5D-27EFFF083B4F}" type="slidenum">
              <a:rPr lang="fr-FR"/>
              <a:pPr/>
              <a:t>3</a:t>
            </a:fld>
            <a:endParaRPr lang="fr-F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2530" name="Espace réservé de l'image des diapositives 1"/>
          <p:cNvSpPr>
            <a:spLocks noGrp="1" noRot="1" noChangeAspect="1" noTextEdit="1"/>
          </p:cNvSpPr>
          <p:nvPr>
            <p:ph type="sldImg"/>
          </p:nvPr>
        </p:nvSpPr>
        <p:spPr>
          <a:ln/>
        </p:spPr>
      </p:sp>
      <p:sp>
        <p:nvSpPr>
          <p:cNvPr id="22531"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22532" name="Espace réservé du numéro de diapositive 3"/>
          <p:cNvSpPr>
            <a:spLocks noGrp="1"/>
          </p:cNvSpPr>
          <p:nvPr>
            <p:ph type="sldNum" sz="quarter" idx="5"/>
          </p:nvPr>
        </p:nvSpPr>
        <p:spPr>
          <a:noFill/>
        </p:spPr>
        <p:txBody>
          <a:bodyPr/>
          <a:lstStyle/>
          <a:p>
            <a:fld id="{39B690DD-ED8D-A842-AA3C-6318EACE42AC}" type="slidenum">
              <a:rPr lang="fr-FR"/>
              <a:pPr/>
              <a:t>4</a:t>
            </a:fld>
            <a:endParaRPr lang="fr-F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4578" name="Espace réservé de l'image des diapositives 1"/>
          <p:cNvSpPr>
            <a:spLocks noGrp="1" noRot="1" noChangeAspect="1" noTextEdit="1"/>
          </p:cNvSpPr>
          <p:nvPr>
            <p:ph type="sldImg"/>
          </p:nvPr>
        </p:nvSpPr>
        <p:spPr>
          <a:ln/>
        </p:spPr>
      </p:sp>
      <p:sp>
        <p:nvSpPr>
          <p:cNvPr id="24579" name="Espace réservé des commentaires 2"/>
          <p:cNvSpPr>
            <a:spLocks noGrp="1"/>
          </p:cNvSpPr>
          <p:nvPr>
            <p:ph type="body" idx="1"/>
          </p:nvPr>
        </p:nvSpPr>
        <p:spPr>
          <a:noFill/>
          <a:ln/>
        </p:spPr>
        <p:txBody>
          <a:bodyPr/>
          <a:lstStyle/>
          <a:p>
            <a:endParaRPr lang="fr-BE">
              <a:latin typeface="Times" charset="0"/>
              <a:ea typeface="ＭＳ Ｐゴシック" charset="-128"/>
              <a:cs typeface="ＭＳ Ｐゴシック" charset="-128"/>
            </a:endParaRPr>
          </a:p>
        </p:txBody>
      </p:sp>
      <p:sp>
        <p:nvSpPr>
          <p:cNvPr id="24580" name="Espace réservé du numéro de diapositive 3"/>
          <p:cNvSpPr>
            <a:spLocks noGrp="1"/>
          </p:cNvSpPr>
          <p:nvPr>
            <p:ph type="sldNum" sz="quarter" idx="5"/>
          </p:nvPr>
        </p:nvSpPr>
        <p:spPr>
          <a:noFill/>
        </p:spPr>
        <p:txBody>
          <a:bodyPr/>
          <a:lstStyle/>
          <a:p>
            <a:fld id="{3B74CC1C-C69C-3449-9480-F9528A09B901}" type="slidenum">
              <a:rPr lang="fr-FR"/>
              <a:pPr/>
              <a:t>5</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Diapositive de titre">
    <p:spTree>
      <p:nvGrpSpPr>
        <p:cNvPr id="1" name=""/>
        <p:cNvGrpSpPr/>
        <p:nvPr/>
      </p:nvGrpSpPr>
      <p:grpSpPr>
        <a:xfrm>
          <a:off x="0" y="0"/>
          <a:ext cx="0" cy="0"/>
          <a:chOff x="0" y="0"/>
          <a:chExt cx="0" cy="0"/>
        </a:xfrm>
      </p:grpSpPr>
      <p:sp>
        <p:nvSpPr>
          <p:cNvPr id="4" name="Rectangle 3"/>
          <p:cNvSpPr/>
          <p:nvPr/>
        </p:nvSpPr>
        <p:spPr>
          <a:xfrm>
            <a:off x="904875" y="3648075"/>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Rectangle 5"/>
          <p:cNvSpPr/>
          <p:nvPr/>
        </p:nvSpPr>
        <p:spPr>
          <a:xfrm>
            <a:off x="904875" y="3648075"/>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8" name="Titre 7"/>
          <p:cNvSpPr>
            <a:spLocks noGrp="1"/>
          </p:cNvSpPr>
          <p:nvPr>
            <p:ph type="ctrTitle"/>
          </p:nvPr>
        </p:nvSpPr>
        <p:spPr>
          <a:xfrm>
            <a:off x="1219200" y="3886200"/>
            <a:ext cx="6858000" cy="990600"/>
          </a:xfrm>
        </p:spPr>
        <p:txBody>
          <a:bodyPr anchor="t"/>
          <a:lstStyle>
            <a:lvl1pPr algn="r">
              <a:defRPr sz="3200">
                <a:solidFill>
                  <a:schemeClr val="tx1"/>
                </a:solidFill>
              </a:defRPr>
            </a:lvl1pPr>
          </a:lstStyle>
          <a:p>
            <a:r>
              <a:rPr lang="fr-FR" smtClean="0"/>
              <a:t>Cliquez et modifiez le titre</a:t>
            </a:r>
            <a:endParaRPr lang="en-US"/>
          </a:p>
        </p:txBody>
      </p:sp>
      <p:sp>
        <p:nvSpPr>
          <p:cNvPr id="9" name="Sous-titre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fr-FR" smtClean="0"/>
              <a:t>Cliquez pour modifier le style des sous-titres du masque</a:t>
            </a:r>
            <a:endParaRPr lang="en-US"/>
          </a:p>
        </p:txBody>
      </p:sp>
      <p:sp>
        <p:nvSpPr>
          <p:cNvPr id="10" name="Espace réservé de la date 27"/>
          <p:cNvSpPr>
            <a:spLocks noGrp="1"/>
          </p:cNvSpPr>
          <p:nvPr>
            <p:ph type="dt" sz="half" idx="10"/>
          </p:nvPr>
        </p:nvSpPr>
        <p:spPr>
          <a:xfrm>
            <a:off x="6400800" y="6354763"/>
            <a:ext cx="2286000" cy="366712"/>
          </a:xfrm>
        </p:spPr>
        <p:txBody>
          <a:bodyPr wrap="square" lIns="91440" tIns="45720" rIns="91440" bIns="45720" numCol="1" anchor="t" anchorCtr="0" compatLnSpc="1">
            <a:prstTxWarp prst="textNoShape">
              <a:avLst/>
            </a:prstTxWarp>
          </a:bodyPr>
          <a:lstStyle>
            <a:lvl1pPr>
              <a:defRPr/>
            </a:lvl1pPr>
          </a:lstStyle>
          <a:p>
            <a:pPr>
              <a:defRPr/>
            </a:pPr>
            <a:fld id="{1E9266A5-AA87-7344-AA12-2B0F4C5261A4}" type="datetime1">
              <a:rPr lang="en-US"/>
              <a:pPr>
                <a:defRPr/>
              </a:pPr>
              <a:t>24/03/10</a:t>
            </a:fld>
            <a:endParaRPr lang="en-US" sz="2000"/>
          </a:p>
        </p:txBody>
      </p:sp>
      <p:sp>
        <p:nvSpPr>
          <p:cNvPr id="11" name="Espace réservé du pied de page 16"/>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12" name="Espace réservé du numéro de diapositive 28"/>
          <p:cNvSpPr>
            <a:spLocks noGrp="1"/>
          </p:cNvSpPr>
          <p:nvPr>
            <p:ph type="sldNum" sz="quarter" idx="12"/>
          </p:nvPr>
        </p:nvSpPr>
        <p:spPr>
          <a:xfrm>
            <a:off x="1216025" y="6354763"/>
            <a:ext cx="1219200" cy="366712"/>
          </a:xfrm>
        </p:spPr>
        <p:txBody>
          <a:bodyPr/>
          <a:lstStyle>
            <a:lvl1pPr>
              <a:defRPr/>
            </a:lvl1pPr>
          </a:lstStyle>
          <a:p>
            <a:pPr>
              <a:defRPr/>
            </a:pPr>
            <a:fld id="{2231D991-1D45-ED45-A8B3-F4433FE053DD}"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8" name="Espace réservé du contenu 7"/>
          <p:cNvSpPr>
            <a:spLocks noGrp="1"/>
          </p:cNvSpPr>
          <p:nvPr>
            <p:ph sz="quarter" idx="1"/>
          </p:nvPr>
        </p:nvSpPr>
        <p:spPr>
          <a:xfrm>
            <a:off x="457200" y="1219200"/>
            <a:ext cx="8229600"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endParaRPr lang="en-US"/>
          </a:p>
        </p:txBody>
      </p:sp>
      <p:sp>
        <p:nvSpPr>
          <p:cNvPr id="5" name="Espace réservé du pied de page 2"/>
          <p:cNvSpPr>
            <a:spLocks noGrp="1"/>
          </p:cNvSpPr>
          <p:nvPr>
            <p:ph type="ftr" sz="quarter" idx="11"/>
          </p:nvPr>
        </p:nvSpPr>
        <p:spPr/>
        <p:txBody>
          <a:bodyPr/>
          <a:lstStyle>
            <a:lvl1pPr>
              <a:defRPr/>
            </a:lvl1pPr>
          </a:lstStyle>
          <a:p>
            <a:pPr>
              <a:defRPr/>
            </a:pPr>
            <a:endParaRPr lang="en-US"/>
          </a:p>
        </p:txBody>
      </p:sp>
      <p:sp>
        <p:nvSpPr>
          <p:cNvPr id="6" name="Espace réservé du numéro de diapositive 22"/>
          <p:cNvSpPr>
            <a:spLocks noGrp="1"/>
          </p:cNvSpPr>
          <p:nvPr>
            <p:ph type="sldNum" sz="quarter" idx="12"/>
          </p:nvPr>
        </p:nvSpPr>
        <p:spPr/>
        <p:txBody>
          <a:bodyPr/>
          <a:lstStyle>
            <a:lvl1pPr>
              <a:defRPr/>
            </a:lvl1pPr>
          </a:lstStyle>
          <a:p>
            <a:pPr>
              <a:defRPr/>
            </a:pPr>
            <a:fld id="{49EE5929-AD1E-DE47-9405-D3B57984A25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secHead" preserve="1">
  <p:cSld name="En-tête de section">
    <p:spTree>
      <p:nvGrpSpPr>
        <p:cNvPr id="1" name=""/>
        <p:cNvGrpSpPr/>
        <p:nvPr/>
      </p:nvGrpSpPr>
      <p:grpSpPr>
        <a:xfrm>
          <a:off x="0" y="0"/>
          <a:ext cx="0" cy="0"/>
          <a:chOff x="0" y="0"/>
          <a:chExt cx="0" cy="0"/>
        </a:xfrm>
      </p:grpSpPr>
      <p:sp>
        <p:nvSpPr>
          <p:cNvPr id="4" name="Rectangle 3"/>
          <p:cNvSpPr/>
          <p:nvPr/>
        </p:nvSpPr>
        <p:spPr>
          <a:xfrm>
            <a:off x="914400" y="2819400"/>
            <a:ext cx="7315200" cy="1279525"/>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5" name="Rectangle 4"/>
          <p:cNvSpPr/>
          <p:nvPr/>
        </p:nvSpPr>
        <p:spPr>
          <a:xfrm>
            <a:off x="914400" y="2819400"/>
            <a:ext cx="228600" cy="1279525"/>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re 1"/>
          <p:cNvSpPr>
            <a:spLocks noGrp="1"/>
          </p:cNvSpPr>
          <p:nvPr>
            <p:ph type="title"/>
          </p:nvPr>
        </p:nvSpPr>
        <p:spPr>
          <a:xfrm>
            <a:off x="1219200" y="2971800"/>
            <a:ext cx="6858000" cy="1066800"/>
          </a:xfrm>
        </p:spPr>
        <p:txBody>
          <a:bodyPr anchor="t"/>
          <a:lstStyle>
            <a:lvl1pPr algn="r">
              <a:buNone/>
              <a:defRPr sz="3200" b="0" cap="none" baseline="0"/>
            </a:lvl1pPr>
          </a:lstStyle>
          <a:p>
            <a:r>
              <a:rPr lang="fr-FR" smtClean="0"/>
              <a:t>Cliquez et modifiez le titre</a:t>
            </a:r>
            <a:endParaRPr lang="en-US"/>
          </a:p>
        </p:txBody>
      </p:sp>
      <p:sp>
        <p:nvSpPr>
          <p:cNvPr id="3" name="Espace réservé du texte 2"/>
          <p:cNvSpPr>
            <a:spLocks noGrp="1"/>
          </p:cNvSpPr>
          <p:nvPr>
            <p:ph type="body" idx="1"/>
          </p:nvPr>
        </p:nvSpPr>
        <p:spPr>
          <a:xfrm>
            <a:off x="1295400" y="4267200"/>
            <a:ext cx="6781800" cy="1143000"/>
          </a:xfrm>
        </p:spPr>
        <p:txBody>
          <a:bodyPr/>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fr-FR" smtClean="0"/>
              <a:t>Cliquez pour modifier les styles du texte du masque</a:t>
            </a:r>
          </a:p>
        </p:txBody>
      </p:sp>
      <p:sp>
        <p:nvSpPr>
          <p:cNvPr id="6" name="Espace réservé de la date 3"/>
          <p:cNvSpPr>
            <a:spLocks noGrp="1"/>
          </p:cNvSpPr>
          <p:nvPr>
            <p:ph type="dt" sz="half" idx="10"/>
          </p:nvPr>
        </p:nvSpPr>
        <p:spPr>
          <a:xfrm>
            <a:off x="6400800" y="6354763"/>
            <a:ext cx="2286000" cy="366712"/>
          </a:xfrm>
        </p:spPr>
        <p:txBody>
          <a:bodyPr wrap="square" lIns="91440" tIns="45720" rIns="91440" bIns="45720" numCol="1" anchor="t" anchorCtr="0" compatLnSpc="1">
            <a:prstTxWarp prst="textNoShape">
              <a:avLst/>
            </a:prstTxWarp>
          </a:bodyPr>
          <a:lstStyle>
            <a:lvl1pPr>
              <a:defRPr/>
            </a:lvl1pPr>
          </a:lstStyle>
          <a:p>
            <a:pPr>
              <a:defRPr/>
            </a:pPr>
            <a:fld id="{7D1A5E90-2DA0-C04A-B5D7-AADFF8044564}" type="datetime1">
              <a:rPr lang="en-US"/>
              <a:pPr>
                <a:defRPr/>
              </a:pPr>
              <a:t>24/03/10</a:t>
            </a:fld>
            <a:endParaRPr lang="en-US"/>
          </a:p>
        </p:txBody>
      </p:sp>
      <p:sp>
        <p:nvSpPr>
          <p:cNvPr id="7" name="Espace réservé du pied de page 4"/>
          <p:cNvSpPr>
            <a:spLocks noGrp="1"/>
          </p:cNvSpPr>
          <p:nvPr>
            <p:ph type="ftr" sz="quarter" idx="11"/>
          </p:nvPr>
        </p:nvSpPr>
        <p:spPr>
          <a:xfrm>
            <a:off x="2898775" y="6354763"/>
            <a:ext cx="3475038" cy="366712"/>
          </a:xfrm>
        </p:spPr>
        <p:txBody>
          <a:bodyPr/>
          <a:lstStyle>
            <a:lvl1pPr>
              <a:defRPr/>
            </a:lvl1pPr>
          </a:lstStyle>
          <a:p>
            <a:pPr>
              <a:defRPr/>
            </a:pPr>
            <a:endParaRPr lang="en-US"/>
          </a:p>
        </p:txBody>
      </p:sp>
      <p:sp>
        <p:nvSpPr>
          <p:cNvPr id="8" name="Espace réservé du numéro de diapositive 5"/>
          <p:cNvSpPr>
            <a:spLocks noGrp="1"/>
          </p:cNvSpPr>
          <p:nvPr>
            <p:ph type="sldNum" sz="quarter" idx="12"/>
          </p:nvPr>
        </p:nvSpPr>
        <p:spPr>
          <a:xfrm>
            <a:off x="1069975" y="6354763"/>
            <a:ext cx="1520825" cy="366712"/>
          </a:xfrm>
        </p:spPr>
        <p:txBody>
          <a:bodyPr/>
          <a:lstStyle>
            <a:lvl1pPr>
              <a:defRPr/>
            </a:lvl1pPr>
          </a:lstStyle>
          <a:p>
            <a:pPr>
              <a:defRPr/>
            </a:pPr>
            <a:fld id="{C0A4CA9F-CD0C-7F47-B6D8-B7E29BDFDD57}"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lstStyle/>
          <a:p>
            <a:r>
              <a:rPr lang="fr-FR" smtClean="0"/>
              <a:t>Cliquez et modifiez le titre</a:t>
            </a:r>
            <a:endParaRPr lang="en-US"/>
          </a:p>
        </p:txBody>
      </p:sp>
      <p:sp>
        <p:nvSpPr>
          <p:cNvPr id="9" name="Espace réservé du contenu 8"/>
          <p:cNvSpPr>
            <a:spLocks noGrp="1"/>
          </p:cNvSpPr>
          <p:nvPr>
            <p:ph sz="quarter" idx="1"/>
          </p:nvPr>
        </p:nvSpPr>
        <p:spPr>
          <a:xfrm>
            <a:off x="457200" y="1219200"/>
            <a:ext cx="4041648"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1" name="Espace réservé du contenu 10"/>
          <p:cNvSpPr>
            <a:spLocks noGrp="1"/>
          </p:cNvSpPr>
          <p:nvPr>
            <p:ph sz="quarter" idx="2"/>
          </p:nvPr>
        </p:nvSpPr>
        <p:spPr>
          <a:xfrm>
            <a:off x="4632198" y="1216152"/>
            <a:ext cx="4041648" cy="493776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5" name="Espace réservé de la date 13"/>
          <p:cNvSpPr>
            <a:spLocks noGrp="1"/>
          </p:cNvSpPr>
          <p:nvPr>
            <p:ph type="dt" sz="half" idx="10"/>
          </p:nvPr>
        </p:nvSpPr>
        <p:spPr/>
        <p:txBody>
          <a:bodyPr/>
          <a:lstStyle>
            <a:lvl1pPr>
              <a:defRPr/>
            </a:lvl1pPr>
          </a:lstStyle>
          <a:p>
            <a:pPr>
              <a:defRPr/>
            </a:pPr>
            <a:endParaRPr lang="en-US"/>
          </a:p>
        </p:txBody>
      </p:sp>
      <p:sp>
        <p:nvSpPr>
          <p:cNvPr id="6" name="Espace réservé du pied de page 2"/>
          <p:cNvSpPr>
            <a:spLocks noGrp="1"/>
          </p:cNvSpPr>
          <p:nvPr>
            <p:ph type="ftr" sz="quarter" idx="11"/>
          </p:nvPr>
        </p:nvSpPr>
        <p:spPr/>
        <p:txBody>
          <a:bodyPr/>
          <a:lstStyle>
            <a:lvl1pPr>
              <a:defRPr/>
            </a:lvl1pPr>
          </a:lstStyle>
          <a:p>
            <a:pPr>
              <a:defRPr/>
            </a:pPr>
            <a:endParaRPr lang="en-US"/>
          </a:p>
        </p:txBody>
      </p:sp>
      <p:sp>
        <p:nvSpPr>
          <p:cNvPr id="7" name="Espace réservé du numéro de diapositive 22"/>
          <p:cNvSpPr>
            <a:spLocks noGrp="1"/>
          </p:cNvSpPr>
          <p:nvPr>
            <p:ph type="sldNum" sz="quarter" idx="12"/>
          </p:nvPr>
        </p:nvSpPr>
        <p:spPr/>
        <p:txBody>
          <a:bodyPr/>
          <a:lstStyle>
            <a:lvl1pPr>
              <a:defRPr/>
            </a:lvl1pPr>
          </a:lstStyle>
          <a:p>
            <a:pPr>
              <a:defRPr/>
            </a:pPr>
            <a:fld id="{A460FD85-CCBE-A148-9A5E-AA5CA20F8EF2}"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8229600" cy="914400"/>
          </a:xfrm>
        </p:spPr>
        <p:txBody>
          <a:bodyPr anchor="ctr"/>
          <a:lstStyle>
            <a:lvl1pPr>
              <a:defRPr/>
            </a:lvl1pPr>
          </a:lstStyle>
          <a:p>
            <a:r>
              <a:rPr lang="fr-FR" smtClean="0"/>
              <a:t>Cliquez et modifiez le titre</a:t>
            </a:r>
            <a:endParaRPr lang="en-US"/>
          </a:p>
        </p:txBody>
      </p:sp>
      <p:sp>
        <p:nvSpPr>
          <p:cNvPr id="3" name="Espace réservé du texte 2"/>
          <p:cNvSpPr>
            <a:spLocks noGrp="1"/>
          </p:cNvSpPr>
          <p:nvPr>
            <p:ph type="body" idx="1"/>
          </p:nvPr>
        </p:nvSpPr>
        <p:spPr>
          <a:xfrm>
            <a:off x="457200" y="1285875"/>
            <a:ext cx="4040188" cy="685800"/>
          </a:xfrm>
          <a:noFill/>
          <a:ln>
            <a:noFill/>
          </a:ln>
        </p:spPr>
        <p:txBody>
          <a:bodyPr anchor="b">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4" name="Espace réservé du texte 3"/>
          <p:cNvSpPr>
            <a:spLocks noGrp="1"/>
          </p:cNvSpPr>
          <p:nvPr>
            <p:ph type="body" sz="half" idx="3"/>
          </p:nvPr>
        </p:nvSpPr>
        <p:spPr>
          <a:xfrm>
            <a:off x="4648200" y="1295400"/>
            <a:ext cx="4041775" cy="685800"/>
          </a:xfrm>
          <a:noFill/>
          <a:ln>
            <a:noFill/>
          </a:ln>
        </p:spPr>
        <p:txBody>
          <a:bodyPr anchor="b"/>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a:r>
              <a:rPr lang="fr-FR" smtClean="0"/>
              <a:t>Cliquez pour modifier les styles du texte du masque</a:t>
            </a:r>
          </a:p>
        </p:txBody>
      </p:sp>
      <p:sp>
        <p:nvSpPr>
          <p:cNvPr id="11" name="Espace réservé du contenu 10"/>
          <p:cNvSpPr>
            <a:spLocks noGrp="1"/>
          </p:cNvSpPr>
          <p:nvPr>
            <p:ph sz="quarter" idx="2"/>
          </p:nvPr>
        </p:nvSpPr>
        <p:spPr>
          <a:xfrm>
            <a:off x="457200" y="2133600"/>
            <a:ext cx="4038600" cy="40386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13" name="Espace réservé du contenu 12"/>
          <p:cNvSpPr>
            <a:spLocks noGrp="1"/>
          </p:cNvSpPr>
          <p:nvPr>
            <p:ph sz="quarter" idx="4"/>
          </p:nvPr>
        </p:nvSpPr>
        <p:spPr>
          <a:xfrm>
            <a:off x="4648200" y="2133600"/>
            <a:ext cx="4038600" cy="40386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13"/>
          <p:cNvSpPr>
            <a:spLocks noGrp="1"/>
          </p:cNvSpPr>
          <p:nvPr>
            <p:ph type="dt" sz="half" idx="10"/>
          </p:nvPr>
        </p:nvSpPr>
        <p:spPr/>
        <p:txBody>
          <a:bodyPr/>
          <a:lstStyle>
            <a:lvl1pPr>
              <a:defRPr/>
            </a:lvl1pPr>
          </a:lstStyle>
          <a:p>
            <a:pPr>
              <a:defRPr/>
            </a:pPr>
            <a:endParaRPr lang="en-US"/>
          </a:p>
        </p:txBody>
      </p:sp>
      <p:sp>
        <p:nvSpPr>
          <p:cNvPr id="8" name="Espace réservé du pied de page 2"/>
          <p:cNvSpPr>
            <a:spLocks noGrp="1"/>
          </p:cNvSpPr>
          <p:nvPr>
            <p:ph type="ftr" sz="quarter" idx="11"/>
          </p:nvPr>
        </p:nvSpPr>
        <p:spPr/>
        <p:txBody>
          <a:bodyPr/>
          <a:lstStyle>
            <a:lvl1pPr>
              <a:defRPr/>
            </a:lvl1pPr>
          </a:lstStyle>
          <a:p>
            <a:pPr>
              <a:defRPr/>
            </a:pPr>
            <a:endParaRPr lang="en-US"/>
          </a:p>
        </p:txBody>
      </p:sp>
      <p:sp>
        <p:nvSpPr>
          <p:cNvPr id="9" name="Espace réservé du numéro de diapositive 22"/>
          <p:cNvSpPr>
            <a:spLocks noGrp="1"/>
          </p:cNvSpPr>
          <p:nvPr>
            <p:ph type="sldNum" sz="quarter" idx="12"/>
          </p:nvPr>
        </p:nvSpPr>
        <p:spPr/>
        <p:txBody>
          <a:bodyPr/>
          <a:lstStyle>
            <a:lvl1pPr>
              <a:defRPr/>
            </a:lvl1pPr>
          </a:lstStyle>
          <a:p>
            <a:pPr>
              <a:defRPr/>
            </a:pPr>
            <a:fld id="{0312C1B3-83AB-7F4B-B5D9-ACAF1C71BBEE}"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Only" preserve="1">
  <p:cSld name="Titre seul">
    <p:spTree>
      <p:nvGrpSpPr>
        <p:cNvPr id="1" name=""/>
        <p:cNvGrpSpPr/>
        <p:nvPr/>
      </p:nvGrpSpPr>
      <p:grpSpPr>
        <a:xfrm>
          <a:off x="0" y="0"/>
          <a:ext cx="0" cy="0"/>
          <a:chOff x="0" y="0"/>
          <a:chExt cx="0" cy="0"/>
        </a:xfrm>
      </p:grpSpPr>
      <p:sp>
        <p:nvSpPr>
          <p:cNvPr id="3" name="Triangle isocè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re 1"/>
          <p:cNvSpPr>
            <a:spLocks noGrp="1"/>
          </p:cNvSpPr>
          <p:nvPr>
            <p:ph type="title"/>
          </p:nvPr>
        </p:nvSpPr>
        <p:spPr>
          <a:xfrm>
            <a:off x="457200" y="228600"/>
            <a:ext cx="8229600" cy="914400"/>
          </a:xfrm>
        </p:spPr>
        <p:txBody>
          <a:bodyPr/>
          <a:lstStyle/>
          <a:p>
            <a:r>
              <a:rPr lang="fr-FR" smtClean="0"/>
              <a:t>Cliquez et modifiez le titre</a:t>
            </a:r>
            <a:endParaRPr lang="en-US"/>
          </a:p>
        </p:txBody>
      </p:sp>
      <p:sp>
        <p:nvSpPr>
          <p:cNvPr id="4" name="Espace réservé de la date 2"/>
          <p:cNvSpPr>
            <a:spLocks noGrp="1"/>
          </p:cNvSpPr>
          <p:nvPr>
            <p:ph type="dt" sz="half" idx="10"/>
          </p:nvPr>
        </p:nvSpPr>
        <p:spPr/>
        <p:txBody>
          <a:bodyPr/>
          <a:lstStyle>
            <a:lvl1pPr>
              <a:defRPr/>
            </a:lvl1pPr>
          </a:lstStyle>
          <a:p>
            <a:pPr>
              <a:defRPr/>
            </a:pPr>
            <a:endParaRPr lang="en-US"/>
          </a:p>
        </p:txBody>
      </p:sp>
      <p:sp>
        <p:nvSpPr>
          <p:cNvPr id="5" name="Espace réservé du pied de page 3"/>
          <p:cNvSpPr>
            <a:spLocks noGrp="1"/>
          </p:cNvSpPr>
          <p:nvPr>
            <p:ph type="ftr" sz="quarter" idx="11"/>
          </p:nvPr>
        </p:nvSpPr>
        <p:spPr/>
        <p:txBody>
          <a:bodyPr/>
          <a:lstStyle>
            <a:lvl1pPr>
              <a:defRPr/>
            </a:lvl1pPr>
          </a:lstStyle>
          <a:p>
            <a:pPr>
              <a:defRPr/>
            </a:pPr>
            <a:endParaRPr lang="en-US"/>
          </a:p>
        </p:txBody>
      </p:sp>
      <p:sp>
        <p:nvSpPr>
          <p:cNvPr id="6" name="Espace réservé du numéro de diapositive 4"/>
          <p:cNvSpPr>
            <a:spLocks noGrp="1"/>
          </p:cNvSpPr>
          <p:nvPr>
            <p:ph type="sldNum" sz="quarter" idx="12"/>
          </p:nvPr>
        </p:nvSpPr>
        <p:spPr/>
        <p:txBody>
          <a:bodyPr/>
          <a:lstStyle>
            <a:lvl1pPr>
              <a:defRPr/>
            </a:lvl1pPr>
          </a:lstStyle>
          <a:p>
            <a:pPr>
              <a:defRPr/>
            </a:pPr>
            <a:fld id="{3BEA0D89-BF04-2047-B753-DC6895D3593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blank" preserve="1">
  <p:cSld name="Vide">
    <p:spTree>
      <p:nvGrpSpPr>
        <p:cNvPr id="1" name=""/>
        <p:cNvGrpSpPr/>
        <p:nvPr/>
      </p:nvGrpSpPr>
      <p:grpSpPr>
        <a:xfrm>
          <a:off x="0" y="0"/>
          <a:ext cx="0" cy="0"/>
          <a:chOff x="0" y="0"/>
          <a:chExt cx="0" cy="0"/>
        </a:xfrm>
      </p:grpSpPr>
      <p:sp>
        <p:nvSpPr>
          <p:cNvPr id="2" name="Connecteur droit 1"/>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3" name="Triangle isocèle 2"/>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4" name="Espace réservé de la date 1"/>
          <p:cNvSpPr>
            <a:spLocks noGrp="1"/>
          </p:cNvSpPr>
          <p:nvPr>
            <p:ph type="dt" sz="half" idx="10"/>
          </p:nvPr>
        </p:nvSpPr>
        <p:spPr/>
        <p:txBody>
          <a:bodyPr/>
          <a:lstStyle>
            <a:lvl1pPr>
              <a:defRPr/>
            </a:lvl1pPr>
          </a:lstStyle>
          <a:p>
            <a:pPr>
              <a:defRPr/>
            </a:pPr>
            <a:endParaRPr lang="en-US"/>
          </a:p>
        </p:txBody>
      </p:sp>
      <p:sp>
        <p:nvSpPr>
          <p:cNvPr id="5" name="Espace réservé du pied de page 2"/>
          <p:cNvSpPr>
            <a:spLocks noGrp="1"/>
          </p:cNvSpPr>
          <p:nvPr>
            <p:ph type="ftr" sz="quarter" idx="11"/>
          </p:nvPr>
        </p:nvSpPr>
        <p:spPr/>
        <p:txBody>
          <a:bodyPr/>
          <a:lstStyle>
            <a:lvl1pPr>
              <a:defRPr/>
            </a:lvl1pPr>
          </a:lstStyle>
          <a:p>
            <a:pPr>
              <a:defRPr/>
            </a:pPr>
            <a:endParaRPr lang="en-US"/>
          </a:p>
        </p:txBody>
      </p:sp>
      <p:sp>
        <p:nvSpPr>
          <p:cNvPr id="6" name="Espace réservé du numéro de diapositive 3"/>
          <p:cNvSpPr>
            <a:spLocks noGrp="1"/>
          </p:cNvSpPr>
          <p:nvPr>
            <p:ph type="sldNum" sz="quarter" idx="12"/>
          </p:nvPr>
        </p:nvSpPr>
        <p:spPr/>
        <p:txBody>
          <a:bodyPr/>
          <a:lstStyle>
            <a:lvl1pPr>
              <a:defRPr/>
            </a:lvl1pPr>
          </a:lstStyle>
          <a:p>
            <a:pPr>
              <a:defRPr/>
            </a:pPr>
            <a:fld id="{AB33CD91-7FE0-9947-A653-F3F440820E1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objTx" preserve="1">
  <p:cSld name="Contenu avec légende">
    <p:spTree>
      <p:nvGrpSpPr>
        <p:cNvPr id="1" name=""/>
        <p:cNvGrpSpPr/>
        <p:nvPr/>
      </p:nvGrpSpPr>
      <p:grpSpPr>
        <a:xfrm>
          <a:off x="0" y="0"/>
          <a:ext cx="0" cy="0"/>
          <a:chOff x="0" y="0"/>
          <a:chExt cx="0" cy="0"/>
        </a:xfrm>
      </p:grpSpPr>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6" name="Connecteur droit 5"/>
          <p:cNvSpPr>
            <a:spLocks noChangeShapeType="1"/>
          </p:cNvSpPr>
          <p:nvPr/>
        </p:nvSpPr>
        <p:spPr bwMode="auto">
          <a:xfrm rot="5400000">
            <a:off x="3160712" y="3324226"/>
            <a:ext cx="6035675"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dirty="0"/>
          </a:p>
        </p:txBody>
      </p:sp>
      <p:sp>
        <p:nvSpPr>
          <p:cNvPr id="7" name="Triangle isocèle 6"/>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re 1"/>
          <p:cNvSpPr>
            <a:spLocks noGrp="1"/>
          </p:cNvSpPr>
          <p:nvPr>
            <p:ph type="title"/>
          </p:nvPr>
        </p:nvSpPr>
        <p:spPr>
          <a:xfrm>
            <a:off x="6324600" y="304800"/>
            <a:ext cx="2514600" cy="838200"/>
          </a:xfrm>
        </p:spPr>
        <p:txBody>
          <a:bodyPr>
            <a:noAutofit/>
          </a:bodyPr>
          <a:lstStyle>
            <a:lvl1pPr algn="l">
              <a:buNone/>
              <a:defRPr sz="2000" b="1">
                <a:solidFill>
                  <a:schemeClr val="tx2"/>
                </a:solidFill>
                <a:latin typeface="+mn-lt"/>
                <a:ea typeface="+mn-ea"/>
                <a:cs typeface="+mn-cs"/>
              </a:defRPr>
            </a:lvl1pPr>
          </a:lstStyle>
          <a:p>
            <a:r>
              <a:rPr lang="fr-FR" smtClean="0"/>
              <a:t>Cliquez et modifiez le titre</a:t>
            </a:r>
            <a:endParaRPr lang="en-US"/>
          </a:p>
        </p:txBody>
      </p:sp>
      <p:sp>
        <p:nvSpPr>
          <p:cNvPr id="3" name="Espace réservé du texte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a:r>
              <a:rPr lang="fr-FR" smtClean="0"/>
              <a:t>Cliquez pour modifier les styles du texte du masque</a:t>
            </a:r>
          </a:p>
        </p:txBody>
      </p:sp>
      <p:sp>
        <p:nvSpPr>
          <p:cNvPr id="12" name="Espace réservé du contenu 11"/>
          <p:cNvSpPr>
            <a:spLocks noGrp="1"/>
          </p:cNvSpPr>
          <p:nvPr>
            <p:ph sz="quarter" idx="1"/>
          </p:nvPr>
        </p:nvSpPr>
        <p:spPr>
          <a:xfrm>
            <a:off x="304800" y="304800"/>
            <a:ext cx="5715000" cy="5715000"/>
          </a:xfrm>
        </p:spPr>
        <p:txBody>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8" name="Espace réservé de la date 4"/>
          <p:cNvSpPr>
            <a:spLocks noGrp="1"/>
          </p:cNvSpPr>
          <p:nvPr>
            <p:ph type="dt" sz="half" idx="10"/>
          </p:nvPr>
        </p:nvSpPr>
        <p:spPr/>
        <p:txBody>
          <a:bodyPr/>
          <a:lstStyle>
            <a:lvl1pPr>
              <a:defRPr/>
            </a:lvl1pPr>
          </a:lstStyle>
          <a:p>
            <a:pPr>
              <a:defRPr/>
            </a:pPr>
            <a:endParaRPr lang="en-US"/>
          </a:p>
        </p:txBody>
      </p:sp>
      <p:sp>
        <p:nvSpPr>
          <p:cNvPr id="9" name="Espace réservé du pied de page 5"/>
          <p:cNvSpPr>
            <a:spLocks noGrp="1"/>
          </p:cNvSpPr>
          <p:nvPr>
            <p:ph type="ftr" sz="quarter" idx="11"/>
          </p:nvPr>
        </p:nvSpPr>
        <p:spPr/>
        <p:txBody>
          <a:bodyPr/>
          <a:lstStyle>
            <a:lvl1pPr>
              <a:defRPr/>
            </a:lvl1pPr>
          </a:lstStyle>
          <a:p>
            <a:pPr>
              <a:defRPr/>
            </a:pPr>
            <a:endParaRPr lang="en-US"/>
          </a:p>
        </p:txBody>
      </p:sp>
      <p:sp>
        <p:nvSpPr>
          <p:cNvPr id="10" name="Espace réservé du numéro de diapositive 6"/>
          <p:cNvSpPr>
            <a:spLocks noGrp="1"/>
          </p:cNvSpPr>
          <p:nvPr>
            <p:ph type="sldNum" sz="quarter" idx="12"/>
          </p:nvPr>
        </p:nvSpPr>
        <p:spPr/>
        <p:txBody>
          <a:bodyPr/>
          <a:lstStyle>
            <a:lvl1pPr>
              <a:defRPr/>
            </a:lvl1pPr>
          </a:lstStyle>
          <a:p>
            <a:pPr>
              <a:defRPr/>
            </a:pPr>
            <a:fld id="{ADCD4C2F-46B1-7A47-B0D8-C648635220AD}" type="slidenum">
              <a:rPr lang="fr-FR"/>
              <a:pPr>
                <a:defRPr/>
              </a:pPr>
              <a:t>‹#›</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picTx" preserve="1">
  <p:cSld name="Image avec légende">
    <p:spTree>
      <p:nvGrpSpPr>
        <p:cNvPr id="1" name=""/>
        <p:cNvGrpSpPr/>
        <p:nvPr/>
      </p:nvGrpSpPr>
      <p:grpSpPr>
        <a:xfrm>
          <a:off x="0" y="0"/>
          <a:ext cx="0" cy="0"/>
          <a:chOff x="0" y="0"/>
          <a:chExt cx="0" cy="0"/>
        </a:xfrm>
      </p:grpSpPr>
      <p:sp>
        <p:nvSpPr>
          <p:cNvPr id="5" name="Connecteur droit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6" name="Triangle isocèle 5"/>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7" name="Rectangle 6"/>
          <p:cNvSpPr/>
          <p:nvPr/>
        </p:nvSpPr>
        <p:spPr>
          <a:xfrm>
            <a:off x="457200" y="500063"/>
            <a:ext cx="182563"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2" name="Titre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lang="fr-FR" smtClean="0"/>
              <a:t>Cliquez et modifiez le titre</a:t>
            </a:r>
            <a:endParaRPr lang="en-US"/>
          </a:p>
        </p:txBody>
      </p:sp>
      <p:sp>
        <p:nvSpPr>
          <p:cNvPr id="3" name="Espace réservé pour une image  2"/>
          <p:cNvSpPr>
            <a:spLocks noGrp="1"/>
          </p:cNvSpPr>
          <p:nvPr>
            <p:ph type="pic" idx="1"/>
          </p:nvPr>
        </p:nvSpPr>
        <p:spPr>
          <a:xfrm>
            <a:off x="457200" y="1905000"/>
            <a:ext cx="8229600" cy="4270248"/>
          </a:xfrm>
          <a:solidFill>
            <a:schemeClr val="tx1">
              <a:shade val="50000"/>
            </a:schemeClr>
          </a:solidFill>
          <a:ln>
            <a:noFill/>
          </a:ln>
          <a:effectLst/>
        </p:spPr>
        <p:txBody>
          <a:bodyPr>
            <a:normAutofit/>
          </a:bodyPr>
          <a:lstStyle>
            <a:lvl1pPr marL="0" indent="0">
              <a:spcBef>
                <a:spcPts val="600"/>
              </a:spcBef>
              <a:buNone/>
              <a:defRPr sz="3200"/>
            </a:lvl1pPr>
          </a:lstStyle>
          <a:p>
            <a:pPr lvl="0"/>
            <a:r>
              <a:rPr lang="fr-FR" noProof="0" smtClean="0"/>
              <a:t>Cliquez sur l'icône pour ajouter une image</a:t>
            </a:r>
            <a:endParaRPr lang="en-US" noProof="0" dirty="0"/>
          </a:p>
        </p:txBody>
      </p:sp>
      <p:sp>
        <p:nvSpPr>
          <p:cNvPr id="4" name="Espace réservé du texte 3"/>
          <p:cNvSpPr>
            <a:spLocks noGrp="1"/>
          </p:cNvSpPr>
          <p:nvPr>
            <p:ph type="body" sz="half" idx="2"/>
          </p:nvPr>
        </p:nvSpPr>
        <p:spPr>
          <a:xfrm>
            <a:off x="457200" y="1219200"/>
            <a:ext cx="8229600" cy="533400"/>
          </a:xfrm>
        </p:spPr>
        <p:txBody>
          <a:bodyPr anchor="ctr"/>
          <a:lstStyle>
            <a:lvl1pPr marL="0" indent="0" algn="l">
              <a:buFontTx/>
              <a:buNone/>
              <a:defRPr sz="1400"/>
            </a:lvl1pPr>
            <a:lvl2pPr>
              <a:defRPr sz="1200"/>
            </a:lvl2pPr>
            <a:lvl3pPr>
              <a:defRPr sz="1000"/>
            </a:lvl3pPr>
            <a:lvl4pPr>
              <a:defRPr sz="900"/>
            </a:lvl4pPr>
            <a:lvl5pPr>
              <a:defRPr sz="900"/>
            </a:lvl5pPr>
          </a:lstStyle>
          <a:p>
            <a:pPr lvl="0"/>
            <a:r>
              <a:rPr lang="fr-FR" smtClean="0"/>
              <a:t>Cliquez pour modifier les styles du texte du masque</a:t>
            </a:r>
          </a:p>
        </p:txBody>
      </p:sp>
      <p:sp>
        <p:nvSpPr>
          <p:cNvPr id="8" name="Espace réservé de la date 4"/>
          <p:cNvSpPr>
            <a:spLocks noGrp="1"/>
          </p:cNvSpPr>
          <p:nvPr>
            <p:ph type="dt" sz="half" idx="10"/>
          </p:nvPr>
        </p:nvSpPr>
        <p:spPr/>
        <p:txBody>
          <a:bodyPr/>
          <a:lstStyle>
            <a:lvl1pPr>
              <a:defRPr/>
            </a:lvl1pPr>
          </a:lstStyle>
          <a:p>
            <a:pPr>
              <a:defRPr/>
            </a:pPr>
            <a:endParaRPr lang="en-US"/>
          </a:p>
        </p:txBody>
      </p:sp>
      <p:sp>
        <p:nvSpPr>
          <p:cNvPr id="9" name="Espace réservé du pied de page 5"/>
          <p:cNvSpPr>
            <a:spLocks noGrp="1"/>
          </p:cNvSpPr>
          <p:nvPr>
            <p:ph type="ftr" sz="quarter" idx="11"/>
          </p:nvPr>
        </p:nvSpPr>
        <p:spPr/>
        <p:txBody>
          <a:bodyPr/>
          <a:lstStyle>
            <a:lvl1pPr>
              <a:defRPr/>
            </a:lvl1pPr>
          </a:lstStyle>
          <a:p>
            <a:pPr>
              <a:defRPr/>
            </a:pPr>
            <a:endParaRPr lang="en-US"/>
          </a:p>
        </p:txBody>
      </p:sp>
      <p:sp>
        <p:nvSpPr>
          <p:cNvPr id="10" name="Espace réservé du numéro de diapositive 6"/>
          <p:cNvSpPr>
            <a:spLocks noGrp="1"/>
          </p:cNvSpPr>
          <p:nvPr>
            <p:ph type="sldNum" sz="quarter" idx="12"/>
          </p:nvPr>
        </p:nvSpPr>
        <p:spPr/>
        <p:txBody>
          <a:bodyPr/>
          <a:lstStyle>
            <a:lvl1pPr>
              <a:defRPr/>
            </a:lvl1pPr>
          </a:lstStyle>
          <a:p>
            <a:pPr>
              <a:defRPr/>
            </a:pPr>
            <a:fld id="{911E4C61-0885-7244-9682-9CE35B687E49}" type="slidenum">
              <a:rPr lang="en-US"/>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Cliquez et modifiez le titre</a:t>
            </a:r>
            <a:endParaRPr lang="en-US"/>
          </a:p>
        </p:txBody>
      </p:sp>
      <p:sp>
        <p:nvSpPr>
          <p:cNvPr id="3" name="Espace réservé du texte vertical 2"/>
          <p:cNvSpPr>
            <a:spLocks noGrp="1"/>
          </p:cNvSpPr>
          <p:nvPr>
            <p:ph type="body" orient="vert" idx="1"/>
          </p:nvPr>
        </p:nvSpPr>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Espace réservé de la date 13"/>
          <p:cNvSpPr>
            <a:spLocks noGrp="1"/>
          </p:cNvSpPr>
          <p:nvPr>
            <p:ph type="dt" sz="half" idx="10"/>
          </p:nvPr>
        </p:nvSpPr>
        <p:spPr/>
        <p:txBody>
          <a:bodyPr/>
          <a:lstStyle>
            <a:lvl1pPr>
              <a:defRPr/>
            </a:lvl1pPr>
          </a:lstStyle>
          <a:p>
            <a:pPr>
              <a:defRPr/>
            </a:pPr>
            <a:endParaRPr lang="en-US"/>
          </a:p>
        </p:txBody>
      </p:sp>
      <p:sp>
        <p:nvSpPr>
          <p:cNvPr id="5" name="Espace réservé du pied de page 2"/>
          <p:cNvSpPr>
            <a:spLocks noGrp="1"/>
          </p:cNvSpPr>
          <p:nvPr>
            <p:ph type="ftr" sz="quarter" idx="11"/>
          </p:nvPr>
        </p:nvSpPr>
        <p:spPr/>
        <p:txBody>
          <a:bodyPr/>
          <a:lstStyle>
            <a:lvl1pPr>
              <a:defRPr/>
            </a:lvl1pPr>
          </a:lstStyle>
          <a:p>
            <a:pPr>
              <a:defRPr/>
            </a:pPr>
            <a:endParaRPr lang="en-US"/>
          </a:p>
        </p:txBody>
      </p:sp>
      <p:sp>
        <p:nvSpPr>
          <p:cNvPr id="6" name="Espace réservé du numéro de diapositive 22"/>
          <p:cNvSpPr>
            <a:spLocks noGrp="1"/>
          </p:cNvSpPr>
          <p:nvPr>
            <p:ph type="sldNum" sz="quarter" idx="12"/>
          </p:nvPr>
        </p:nvSpPr>
        <p:spPr/>
        <p:txBody>
          <a:bodyPr/>
          <a:lstStyle>
            <a:lvl1pPr>
              <a:defRPr/>
            </a:lvl1pPr>
          </a:lstStyle>
          <a:p>
            <a:pPr>
              <a:defRPr/>
            </a:pPr>
            <a:fld id="{AEF18DBD-ECF0-8346-836C-3AEE01ACEA98}"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vertTitleAndTx" preserve="1">
  <p:cSld name="Titre vertical et texte">
    <p:spTree>
      <p:nvGrpSpPr>
        <p:cNvPr id="1" name=""/>
        <p:cNvGrpSpPr/>
        <p:nvPr/>
      </p:nvGrpSpPr>
      <p:grpSpPr>
        <a:xfrm>
          <a:off x="0" y="0"/>
          <a:ext cx="0" cy="0"/>
          <a:chOff x="0" y="0"/>
          <a:chExt cx="0" cy="0"/>
        </a:xfrm>
      </p:grpSpPr>
      <p:sp>
        <p:nvSpPr>
          <p:cNvPr id="4" name="Connecteur droit 3"/>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5" name="Triangle isocèle 4"/>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
        <p:nvSpPr>
          <p:cNvPr id="6" name="Connecteur droit 5"/>
          <p:cNvSpPr>
            <a:spLocks noChangeShapeType="1"/>
          </p:cNvSpPr>
          <p:nvPr/>
        </p:nvSpPr>
        <p:spPr bwMode="auto">
          <a:xfrm rot="5400000">
            <a:off x="3630612" y="3201988"/>
            <a:ext cx="5851525"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2" name="Titre vertical 1"/>
          <p:cNvSpPr>
            <a:spLocks noGrp="1"/>
          </p:cNvSpPr>
          <p:nvPr>
            <p:ph type="title" orient="vert"/>
          </p:nvPr>
        </p:nvSpPr>
        <p:spPr>
          <a:xfrm>
            <a:off x="6629400" y="274638"/>
            <a:ext cx="2057400" cy="5851525"/>
          </a:xfrm>
        </p:spPr>
        <p:txBody>
          <a:bodyPr vert="eaVert"/>
          <a:lstStyle/>
          <a:p>
            <a:r>
              <a:rPr lang="fr-FR" smtClean="0"/>
              <a:t>Cliquez et modifiez le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7" name="Espace réservé de la date 3"/>
          <p:cNvSpPr>
            <a:spLocks noGrp="1"/>
          </p:cNvSpPr>
          <p:nvPr>
            <p:ph type="dt" sz="half" idx="10"/>
          </p:nvPr>
        </p:nvSpPr>
        <p:spPr/>
        <p:txBody>
          <a:bodyPr/>
          <a:lstStyle>
            <a:lvl1pPr>
              <a:defRPr/>
            </a:lvl1pPr>
          </a:lstStyle>
          <a:p>
            <a:pPr>
              <a:defRPr/>
            </a:pPr>
            <a:endParaRPr lang="en-US"/>
          </a:p>
        </p:txBody>
      </p:sp>
      <p:sp>
        <p:nvSpPr>
          <p:cNvPr id="8" name="Espace réservé du pied de page 4"/>
          <p:cNvSpPr>
            <a:spLocks noGrp="1"/>
          </p:cNvSpPr>
          <p:nvPr>
            <p:ph type="ftr" sz="quarter" idx="11"/>
          </p:nvPr>
        </p:nvSpPr>
        <p:spPr/>
        <p:txBody>
          <a:bodyPr/>
          <a:lstStyle>
            <a:lvl1pPr>
              <a:defRPr/>
            </a:lvl1pPr>
          </a:lstStyle>
          <a:p>
            <a:pPr>
              <a:defRPr/>
            </a:pPr>
            <a:endParaRPr lang="en-US"/>
          </a:p>
        </p:txBody>
      </p:sp>
      <p:sp>
        <p:nvSpPr>
          <p:cNvPr id="9" name="Espace réservé du numéro de diapositive 5"/>
          <p:cNvSpPr>
            <a:spLocks noGrp="1"/>
          </p:cNvSpPr>
          <p:nvPr>
            <p:ph type="sldNum" sz="quarter" idx="12"/>
          </p:nvPr>
        </p:nvSpPr>
        <p:spPr/>
        <p:txBody>
          <a:bodyPr/>
          <a:lstStyle>
            <a:lvl1pPr>
              <a:defRPr/>
            </a:lvl1pPr>
          </a:lstStyle>
          <a:p>
            <a:pPr>
              <a:defRPr/>
            </a:pPr>
            <a:fld id="{72F49C9E-E53A-3147-BBE2-1AD4E5BB620E}"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1026" name="Espace réservé du titre 2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r>
              <a:rPr lang="fr-FR"/>
              <a:t>Cliquez et modifiez le titre</a:t>
            </a:r>
            <a:endParaRPr lang="en-US"/>
          </a:p>
        </p:txBody>
      </p:sp>
      <p:sp>
        <p:nvSpPr>
          <p:cNvPr id="1027" name="Espace réservé du texte 12"/>
          <p:cNvSpPr>
            <a:spLocks noGrp="1"/>
          </p:cNvSpPr>
          <p:nvPr>
            <p:ph type="body" idx="1"/>
          </p:nvPr>
        </p:nvSpPr>
        <p:spPr bwMode="auto">
          <a:xfrm>
            <a:off x="457200" y="1219200"/>
            <a:ext cx="8229600" cy="491013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14" name="Espace réservé de la date 13"/>
          <p:cNvSpPr>
            <a:spLocks noGrp="1"/>
          </p:cNvSpPr>
          <p:nvPr>
            <p:ph type="dt" sz="half" idx="2"/>
          </p:nvPr>
        </p:nvSpPr>
        <p:spPr>
          <a:xfrm>
            <a:off x="6400800" y="6356350"/>
            <a:ext cx="2289175" cy="365125"/>
          </a:xfrm>
          <a:prstGeom prst="rect">
            <a:avLst/>
          </a:prstGeom>
        </p:spPr>
        <p:txBody>
          <a:bodyPr vert="horz"/>
          <a:lstStyle>
            <a:lvl1pPr algn="l" eaLnBrk="1" latinLnBrk="0" hangingPunct="1">
              <a:defRPr kumimoji="0" sz="1400">
                <a:solidFill>
                  <a:schemeClr val="tx2"/>
                </a:solidFill>
                <a:cs typeface="ＭＳ Ｐゴシック" charset="-128"/>
              </a:defRPr>
            </a:lvl1pPr>
          </a:lstStyle>
          <a:p>
            <a:pPr>
              <a:defRPr/>
            </a:pPr>
            <a:endParaRPr lang="en-US"/>
          </a:p>
        </p:txBody>
      </p:sp>
      <p:sp>
        <p:nvSpPr>
          <p:cNvPr id="3" name="Espace réservé du pied de page 2"/>
          <p:cNvSpPr>
            <a:spLocks noGrp="1"/>
          </p:cNvSpPr>
          <p:nvPr>
            <p:ph type="ftr" sz="quarter" idx="3"/>
          </p:nvPr>
        </p:nvSpPr>
        <p:spPr>
          <a:xfrm>
            <a:off x="2898775" y="6356350"/>
            <a:ext cx="3505200" cy="365125"/>
          </a:xfrm>
          <a:prstGeom prst="rect">
            <a:avLst/>
          </a:prstGeom>
        </p:spPr>
        <p:txBody>
          <a:bodyPr vert="horz"/>
          <a:lstStyle>
            <a:lvl1pPr algn="r" eaLnBrk="1" latinLnBrk="0" hangingPunct="1">
              <a:defRPr kumimoji="0" sz="1400">
                <a:solidFill>
                  <a:schemeClr val="tx2"/>
                </a:solidFill>
                <a:cs typeface="ＭＳ Ｐゴシック" charset="-128"/>
              </a:defRPr>
            </a:lvl1pPr>
          </a:lstStyle>
          <a:p>
            <a:pPr>
              <a:defRPr/>
            </a:pPr>
            <a:endParaRPr lang="en-US"/>
          </a:p>
        </p:txBody>
      </p:sp>
      <p:sp>
        <p:nvSpPr>
          <p:cNvPr id="23" name="Espace réservé du numéro de diapositive 22"/>
          <p:cNvSpPr>
            <a:spLocks noGrp="1"/>
          </p:cNvSpPr>
          <p:nvPr>
            <p:ph type="sldNum" sz="quarter" idx="4"/>
          </p:nvPr>
        </p:nvSpPr>
        <p:spPr>
          <a:xfrm>
            <a:off x="612775" y="6356350"/>
            <a:ext cx="1981200" cy="365125"/>
          </a:xfrm>
          <a:prstGeom prst="rect">
            <a:avLst/>
          </a:prstGeom>
        </p:spPr>
        <p:txBody>
          <a:bodyPr vert="horz" wrap="square" lIns="91440" tIns="45720" rIns="91440" bIns="45720" numCol="1" anchor="t" anchorCtr="0" compatLnSpc="1">
            <a:prstTxWarp prst="textNoShape">
              <a:avLst/>
            </a:prstTxWarp>
          </a:bodyPr>
          <a:lstStyle>
            <a:lvl1pPr>
              <a:defRPr sz="1400">
                <a:solidFill>
                  <a:schemeClr val="tx2"/>
                </a:solidFill>
              </a:defRPr>
            </a:lvl1pPr>
          </a:lstStyle>
          <a:p>
            <a:pPr>
              <a:defRPr/>
            </a:pPr>
            <a:fld id="{E0F27F3D-A7F6-9E46-9E9C-0FDEFFA387E3}" type="slidenum">
              <a:rPr lang="en-US"/>
              <a:pPr>
                <a:defRPr/>
              </a:pPr>
              <a:t>‹#›</a:t>
            </a:fld>
            <a:endParaRPr lang="en-US"/>
          </a:p>
        </p:txBody>
      </p:sp>
      <p:sp>
        <p:nvSpPr>
          <p:cNvPr id="28" name="Connecteur droit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29" name="Connecteur droit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a:lstStyle/>
          <a:p>
            <a:pPr>
              <a:defRPr/>
            </a:pPr>
            <a:endParaRPr lang="en-US"/>
          </a:p>
        </p:txBody>
      </p:sp>
      <p:sp>
        <p:nvSpPr>
          <p:cNvPr id="10" name="Triangle isocèle 9"/>
          <p:cNvSpPr>
            <a:spLocks noChangeAspect="1"/>
          </p:cNvSpPr>
          <p:nvPr/>
        </p:nvSpPr>
        <p:spPr>
          <a:xfrm rot="5400000">
            <a:off x="419100" y="6467475"/>
            <a:ext cx="190500" cy="120650"/>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a:p>
        </p:txBody>
      </p:sp>
    </p:spTree>
  </p:cSld>
  <p:clrMap bg1="lt1" tx1="dk1" bg2="lt2" tx2="dk2" accent1="accent1" accent2="accent2" accent3="accent3" accent4="accent4" accent5="accent5" accent6="accent6" hlink="hlink" folHlink="folHlink"/>
  <p:sldLayoutIdLst>
    <p:sldLayoutId id="2147485556" r:id="rId1"/>
    <p:sldLayoutId id="2147485557" r:id="rId2"/>
    <p:sldLayoutId id="2147485558" r:id="rId3"/>
    <p:sldLayoutId id="2147485559" r:id="rId4"/>
    <p:sldLayoutId id="2147485560" r:id="rId5"/>
    <p:sldLayoutId id="2147485561" r:id="rId6"/>
    <p:sldLayoutId id="2147485562" r:id="rId7"/>
    <p:sldLayoutId id="2147485563" r:id="rId8"/>
    <p:sldLayoutId id="2147485564" r:id="rId9"/>
    <p:sldLayoutId id="2147485565" r:id="rId10"/>
    <p:sldLayoutId id="2147485566" r:id="rId11"/>
  </p:sldLayoutIdLst>
  <p:txStyles>
    <p:titleStyle>
      <a:lvl1pPr algn="l" rtl="0" eaLnBrk="0" fontAlgn="base" hangingPunct="0">
        <a:spcBef>
          <a:spcPct val="0"/>
        </a:spcBef>
        <a:spcAft>
          <a:spcPct val="0"/>
        </a:spcAft>
        <a:defRPr sz="3200" kern="1200">
          <a:solidFill>
            <a:schemeClr val="tx2"/>
          </a:solidFill>
          <a:latin typeface="+mj-lt"/>
          <a:ea typeface="ＭＳ Ｐゴシック" charset="-128"/>
          <a:cs typeface="ＭＳ Ｐゴシック" charset="-128"/>
        </a:defRPr>
      </a:lvl1pPr>
      <a:lvl2pPr algn="l" rtl="0" eaLnBrk="0" fontAlgn="base" hangingPunct="0">
        <a:spcBef>
          <a:spcPct val="0"/>
        </a:spcBef>
        <a:spcAft>
          <a:spcPct val="0"/>
        </a:spcAft>
        <a:defRPr sz="3200">
          <a:solidFill>
            <a:schemeClr val="tx2"/>
          </a:solidFill>
          <a:latin typeface="Bookman Old Style" charset="0"/>
          <a:ea typeface="ＭＳ Ｐゴシック" charset="-128"/>
          <a:cs typeface="ＭＳ Ｐゴシック" charset="-128"/>
        </a:defRPr>
      </a:lvl2pPr>
      <a:lvl3pPr algn="l" rtl="0" eaLnBrk="0" fontAlgn="base" hangingPunct="0">
        <a:spcBef>
          <a:spcPct val="0"/>
        </a:spcBef>
        <a:spcAft>
          <a:spcPct val="0"/>
        </a:spcAft>
        <a:defRPr sz="3200">
          <a:solidFill>
            <a:schemeClr val="tx2"/>
          </a:solidFill>
          <a:latin typeface="Bookman Old Style" charset="0"/>
          <a:ea typeface="ＭＳ Ｐゴシック" charset="-128"/>
          <a:cs typeface="ＭＳ Ｐゴシック" charset="-128"/>
        </a:defRPr>
      </a:lvl3pPr>
      <a:lvl4pPr algn="l" rtl="0" eaLnBrk="0" fontAlgn="base" hangingPunct="0">
        <a:spcBef>
          <a:spcPct val="0"/>
        </a:spcBef>
        <a:spcAft>
          <a:spcPct val="0"/>
        </a:spcAft>
        <a:defRPr sz="3200">
          <a:solidFill>
            <a:schemeClr val="tx2"/>
          </a:solidFill>
          <a:latin typeface="Bookman Old Style" charset="0"/>
          <a:ea typeface="ＭＳ Ｐゴシック" charset="-128"/>
          <a:cs typeface="ＭＳ Ｐゴシック" charset="-128"/>
        </a:defRPr>
      </a:lvl4pPr>
      <a:lvl5pPr algn="l" rtl="0" eaLnBrk="0" fontAlgn="base" hangingPunct="0">
        <a:spcBef>
          <a:spcPct val="0"/>
        </a:spcBef>
        <a:spcAft>
          <a:spcPct val="0"/>
        </a:spcAft>
        <a:defRPr sz="3200">
          <a:solidFill>
            <a:schemeClr val="tx2"/>
          </a:solidFill>
          <a:latin typeface="Bookman Old Style" charset="0"/>
          <a:ea typeface="ＭＳ Ｐゴシック" charset="-128"/>
          <a:cs typeface="ＭＳ Ｐゴシック" charset="-128"/>
        </a:defRPr>
      </a:lvl5pPr>
      <a:lvl6pPr marL="457200" algn="l" rtl="0" fontAlgn="base">
        <a:spcBef>
          <a:spcPct val="0"/>
        </a:spcBef>
        <a:spcAft>
          <a:spcPct val="0"/>
        </a:spcAft>
        <a:defRPr sz="3200">
          <a:solidFill>
            <a:schemeClr val="tx2"/>
          </a:solidFill>
          <a:latin typeface="Bookman Old Style" charset="0"/>
          <a:ea typeface="ＭＳ Ｐゴシック" charset="-128"/>
          <a:cs typeface="ＭＳ Ｐゴシック" charset="-128"/>
        </a:defRPr>
      </a:lvl6pPr>
      <a:lvl7pPr marL="914400" algn="l" rtl="0" fontAlgn="base">
        <a:spcBef>
          <a:spcPct val="0"/>
        </a:spcBef>
        <a:spcAft>
          <a:spcPct val="0"/>
        </a:spcAft>
        <a:defRPr sz="3200">
          <a:solidFill>
            <a:schemeClr val="tx2"/>
          </a:solidFill>
          <a:latin typeface="Bookman Old Style" charset="0"/>
          <a:ea typeface="ＭＳ Ｐゴシック" charset="-128"/>
          <a:cs typeface="ＭＳ Ｐゴシック" charset="-128"/>
        </a:defRPr>
      </a:lvl7pPr>
      <a:lvl8pPr marL="1371600" algn="l" rtl="0" fontAlgn="base">
        <a:spcBef>
          <a:spcPct val="0"/>
        </a:spcBef>
        <a:spcAft>
          <a:spcPct val="0"/>
        </a:spcAft>
        <a:defRPr sz="3200">
          <a:solidFill>
            <a:schemeClr val="tx2"/>
          </a:solidFill>
          <a:latin typeface="Bookman Old Style" charset="0"/>
          <a:ea typeface="ＭＳ Ｐゴシック" charset="-128"/>
          <a:cs typeface="ＭＳ Ｐゴシック" charset="-128"/>
        </a:defRPr>
      </a:lvl8pPr>
      <a:lvl9pPr marL="1828800" algn="l" rtl="0" fontAlgn="base">
        <a:spcBef>
          <a:spcPct val="0"/>
        </a:spcBef>
        <a:spcAft>
          <a:spcPct val="0"/>
        </a:spcAft>
        <a:defRPr sz="3200">
          <a:solidFill>
            <a:schemeClr val="tx2"/>
          </a:solidFill>
          <a:latin typeface="Bookman Old Style" charset="0"/>
          <a:ea typeface="ＭＳ Ｐゴシック" charset="-128"/>
          <a:cs typeface="ＭＳ Ｐゴシック" charset="-128"/>
        </a:defRPr>
      </a:lvl9pPr>
    </p:titleStyle>
    <p:bodyStyle>
      <a:lvl1pPr marL="273050" indent="-273050" algn="l" rtl="0" eaLnBrk="0" fontAlgn="base" hangingPunct="0">
        <a:spcBef>
          <a:spcPts val="600"/>
        </a:spcBef>
        <a:spcAft>
          <a:spcPct val="0"/>
        </a:spcAft>
        <a:buClr>
          <a:schemeClr val="accent1"/>
        </a:buClr>
        <a:buSzPct val="76000"/>
        <a:buFont typeface="Wingdings 3" charset="2"/>
        <a:buChar char=""/>
        <a:defRPr sz="2600" kern="1200">
          <a:solidFill>
            <a:schemeClr val="tx1"/>
          </a:solidFill>
          <a:latin typeface="+mn-lt"/>
          <a:ea typeface="ＭＳ Ｐゴシック" charset="-128"/>
          <a:cs typeface="ＭＳ Ｐゴシック" charset="-128"/>
        </a:defRPr>
      </a:lvl1pPr>
      <a:lvl2pPr marL="547688" indent="-273050" algn="l" rtl="0" eaLnBrk="0" fontAlgn="base" hangingPunct="0">
        <a:spcBef>
          <a:spcPts val="500"/>
        </a:spcBef>
        <a:spcAft>
          <a:spcPct val="0"/>
        </a:spcAft>
        <a:buClr>
          <a:schemeClr val="accent2"/>
        </a:buClr>
        <a:buSzPct val="76000"/>
        <a:buFont typeface="Wingdings 3" charset="2"/>
        <a:buChar char=""/>
        <a:defRPr sz="2300" kern="1200">
          <a:solidFill>
            <a:schemeClr val="tx2"/>
          </a:solidFill>
          <a:latin typeface="+mn-lt"/>
          <a:ea typeface="ＭＳ Ｐゴシック" charset="-128"/>
          <a:cs typeface="+mn-cs"/>
        </a:defRPr>
      </a:lvl2pPr>
      <a:lvl3pPr marL="822325" indent="-228600" algn="l" rtl="0" eaLnBrk="0" fontAlgn="base" hangingPunct="0">
        <a:spcBef>
          <a:spcPts val="500"/>
        </a:spcBef>
        <a:spcAft>
          <a:spcPct val="0"/>
        </a:spcAft>
        <a:buClr>
          <a:srgbClr val="BCBCBC"/>
        </a:buClr>
        <a:buSzPct val="76000"/>
        <a:buFont typeface="Wingdings 3" charset="2"/>
        <a:buChar char=""/>
        <a:defRPr sz="2000" kern="1200">
          <a:solidFill>
            <a:schemeClr val="tx1"/>
          </a:solidFill>
          <a:latin typeface="+mn-lt"/>
          <a:ea typeface="ＭＳ Ｐゴシック" charset="-128"/>
          <a:cs typeface="+mn-cs"/>
        </a:defRPr>
      </a:lvl3pPr>
      <a:lvl4pPr marL="1096963" indent="-228600" algn="l" rtl="0" eaLnBrk="0" fontAlgn="base" hangingPunct="0">
        <a:spcBef>
          <a:spcPts val="400"/>
        </a:spcBef>
        <a:spcAft>
          <a:spcPct val="0"/>
        </a:spcAft>
        <a:buClr>
          <a:srgbClr val="8BA2B4"/>
        </a:buClr>
        <a:buSzPct val="70000"/>
        <a:buFont typeface="Wingdings" charset="2"/>
        <a:buChar char=""/>
        <a:defRPr kern="1200">
          <a:solidFill>
            <a:schemeClr val="tx1"/>
          </a:solidFill>
          <a:latin typeface="+mn-lt"/>
          <a:ea typeface="ＭＳ Ｐゴシック" charset="-128"/>
          <a:cs typeface="+mn-cs"/>
        </a:defRPr>
      </a:lvl4pPr>
      <a:lvl5pPr marL="1371600" indent="-228600" algn="l" rtl="0" eaLnBrk="0" fontAlgn="base" hangingPunct="0">
        <a:spcBef>
          <a:spcPts val="300"/>
        </a:spcBef>
        <a:spcAft>
          <a:spcPct val="0"/>
        </a:spcAft>
        <a:buClr>
          <a:schemeClr val="accent2"/>
        </a:buClr>
        <a:buSzPct val="70000"/>
        <a:buFont typeface="Wingdings" charset="2"/>
        <a:buChar char=""/>
        <a:defRPr sz="1600" kern="1200">
          <a:solidFill>
            <a:schemeClr val="tx1"/>
          </a:solidFill>
          <a:latin typeface="+mn-lt"/>
          <a:ea typeface="ＭＳ Ｐゴシック" charset="-128"/>
          <a:cs typeface="+mn-cs"/>
        </a:defRPr>
      </a:lvl5pPr>
      <a:lvl6pPr marL="1645920" indent="-182880" algn="l" rtl="0" eaLnBrk="1" latinLnBrk="0" hangingPunct="1">
        <a:spcBef>
          <a:spcPts val="300"/>
        </a:spcBef>
        <a:buClr>
          <a:srgbClr val="9FB8CD">
            <a:shade val="75000"/>
          </a:srgbClr>
        </a:buClr>
        <a:buSzPct val="75000"/>
        <a:buFont typeface="Wingdings 3"/>
        <a:buChar char=""/>
        <a:defRPr kumimoji="0"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0"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0"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0" lang="en-US" sz="1200"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image" Target="../media/image3.jpeg"/><Relationship Id="rId5" Type="http://schemas.openxmlformats.org/officeDocument/2006/relationships/image" Target="../media/image4.png"/><Relationship Id="rId6" Type="http://schemas.openxmlformats.org/officeDocument/2006/relationships/image" Target="../media/image5.jpeg"/><Relationship Id="rId7" Type="http://schemas.openxmlformats.org/officeDocument/2006/relationships/image" Target="../media/image6.png"/><Relationship Id="rId8" Type="http://schemas.openxmlformats.org/officeDocument/2006/relationships/image" Target="../media/image7.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4" Type="http://schemas.openxmlformats.org/officeDocument/2006/relationships/oleObject" Target="../embeddings/Graphique_Microsoft_Excel1.xls"/><Relationship Id="rId1" Type="http://schemas.openxmlformats.org/officeDocument/2006/relationships/vmlDrawing" Target="../drawings/vmlDrawing1.vml"/><Relationship Id="rId2"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5362" name="Titre 4"/>
          <p:cNvSpPr>
            <a:spLocks noGrp="1"/>
          </p:cNvSpPr>
          <p:nvPr>
            <p:ph type="ctrTitle"/>
          </p:nvPr>
        </p:nvSpPr>
        <p:spPr>
          <a:xfrm>
            <a:off x="838200" y="619125"/>
            <a:ext cx="8305800" cy="2047875"/>
          </a:xfrm>
        </p:spPr>
        <p:txBody>
          <a:bodyPr/>
          <a:lstStyle/>
          <a:p>
            <a:pPr algn="l" eaLnBrk="1" hangingPunct="1"/>
            <a:r>
              <a:rPr lang="fr-FR"/>
              <a:t>Évaluation de la psychothérapie de Merlin (5 ans) </a:t>
            </a:r>
            <a:r>
              <a:rPr lang="fr-FR">
                <a:solidFill>
                  <a:srgbClr val="FF0000"/>
                </a:solidFill>
              </a:rPr>
              <a:t>pendant un an</a:t>
            </a:r>
            <a:r>
              <a:rPr lang="fr-FR"/>
              <a:t/>
            </a:r>
            <a:br>
              <a:rPr lang="fr-FR"/>
            </a:br>
            <a:endParaRPr lang="fr-FR"/>
          </a:p>
        </p:txBody>
      </p:sp>
      <p:sp>
        <p:nvSpPr>
          <p:cNvPr id="15363" name="Rectangle 5"/>
          <p:cNvSpPr>
            <a:spLocks noChangeArrowheads="1"/>
          </p:cNvSpPr>
          <p:nvPr/>
        </p:nvSpPr>
        <p:spPr bwMode="auto">
          <a:xfrm rot="10800000" flipV="1">
            <a:off x="1676400" y="3262313"/>
            <a:ext cx="6781800" cy="1570037"/>
          </a:xfrm>
          <a:prstGeom prst="rect">
            <a:avLst/>
          </a:prstGeom>
          <a:noFill/>
          <a:ln w="9525">
            <a:noFill/>
            <a:miter lim="800000"/>
            <a:headEnd/>
            <a:tailEnd/>
          </a:ln>
        </p:spPr>
        <p:txBody>
          <a:bodyPr>
            <a:prstTxWarp prst="textNoShape">
              <a:avLst/>
            </a:prstTxWarp>
            <a:spAutoFit/>
          </a:bodyPr>
          <a:lstStyle/>
          <a:p>
            <a:pPr>
              <a:buFont typeface="Wingdings" charset="2"/>
              <a:buNone/>
            </a:pPr>
            <a:r>
              <a:rPr lang="fr-FR" i="1"/>
              <a:t>Groupe de pairs du groupe Autisme :</a:t>
            </a:r>
          </a:p>
          <a:p>
            <a:pPr>
              <a:buFont typeface="Wingdings" charset="2"/>
              <a:buNone/>
            </a:pPr>
            <a:r>
              <a:rPr lang="fr-FR"/>
              <a:t>Pierrette Poyet </a:t>
            </a:r>
            <a:r>
              <a:rPr lang="fr-FR" sz="2000"/>
              <a:t>(Blois), </a:t>
            </a:r>
          </a:p>
          <a:p>
            <a:pPr>
              <a:buFont typeface="Wingdings" charset="2"/>
              <a:buNone/>
            </a:pPr>
            <a:r>
              <a:rPr lang="fr-FR"/>
              <a:t>Christine Ritter </a:t>
            </a:r>
            <a:r>
              <a:rPr lang="fr-FR" sz="2000"/>
              <a:t>(CH Erstein – Dr N. Steinberg, Strasbourg), </a:t>
            </a:r>
          </a:p>
          <a:p>
            <a:pPr>
              <a:buFont typeface="Wingdings" charset="2"/>
              <a:buNone/>
            </a:pPr>
            <a:r>
              <a:rPr lang="fr-FR"/>
              <a:t>Laurence Barrer </a:t>
            </a:r>
            <a:r>
              <a:rPr lang="fr-FR" sz="2000"/>
              <a:t>(Toulon).</a:t>
            </a:r>
          </a:p>
        </p:txBody>
      </p:sp>
      <p:sp>
        <p:nvSpPr>
          <p:cNvPr id="15364" name="Rectangle 3"/>
          <p:cNvSpPr>
            <a:spLocks noChangeArrowheads="1"/>
          </p:cNvSpPr>
          <p:nvPr/>
        </p:nvSpPr>
        <p:spPr bwMode="auto">
          <a:xfrm>
            <a:off x="304800" y="5791200"/>
            <a:ext cx="6400800" cy="461963"/>
          </a:xfrm>
          <a:prstGeom prst="rect">
            <a:avLst/>
          </a:prstGeom>
          <a:noFill/>
          <a:ln w="9525">
            <a:noFill/>
            <a:miter lim="800000"/>
            <a:headEnd/>
            <a:tailEnd/>
          </a:ln>
        </p:spPr>
        <p:txBody>
          <a:bodyPr>
            <a:prstTxWarp prst="textNoShape">
              <a:avLst/>
            </a:prstTxWarp>
            <a:spAutoFit/>
          </a:bodyPr>
          <a:lstStyle/>
          <a:p>
            <a:r>
              <a:rPr lang="fr-FR" b="1">
                <a:solidFill>
                  <a:schemeClr val="bg1"/>
                </a:solidFill>
              </a:rPr>
              <a:t>Journée Réseau du 22 janvier 2009</a:t>
            </a:r>
          </a:p>
        </p:txBody>
      </p:sp>
      <p:pic>
        <p:nvPicPr>
          <p:cNvPr id="15365" name="Image 5" descr="LogoRRFPP110.tif"/>
          <p:cNvPicPr>
            <a:picLocks noChangeAspect="1"/>
          </p:cNvPicPr>
          <p:nvPr/>
        </p:nvPicPr>
        <p:blipFill>
          <a:blip r:embed="rId3"/>
          <a:srcRect/>
          <a:stretch>
            <a:fillRect/>
          </a:stretch>
        </p:blipFill>
        <p:spPr bwMode="auto">
          <a:xfrm>
            <a:off x="7848600" y="5638800"/>
            <a:ext cx="914400" cy="922338"/>
          </a:xfrm>
          <a:prstGeom prst="rect">
            <a:avLst/>
          </a:prstGeom>
          <a:noFill/>
          <a:ln w="9525">
            <a:noFill/>
            <a:miter lim="800000"/>
            <a:headEnd/>
            <a:tailEnd/>
          </a:ln>
        </p:spPr>
      </p:pic>
      <p:pic>
        <p:nvPicPr>
          <p:cNvPr id="15366" name="Image 4" descr="MiniInserm.jpg"/>
          <p:cNvPicPr>
            <a:picLocks noChangeAspect="1"/>
          </p:cNvPicPr>
          <p:nvPr/>
        </p:nvPicPr>
        <p:blipFill>
          <a:blip r:embed="rId4"/>
          <a:srcRect/>
          <a:stretch>
            <a:fillRect/>
          </a:stretch>
        </p:blipFill>
        <p:spPr bwMode="auto">
          <a:xfrm>
            <a:off x="381000" y="6321425"/>
            <a:ext cx="1354138" cy="358775"/>
          </a:xfrm>
          <a:prstGeom prst="rect">
            <a:avLst/>
          </a:prstGeom>
          <a:noFill/>
          <a:ln w="9525">
            <a:noFill/>
            <a:miter lim="800000"/>
            <a:headEnd/>
            <a:tailEnd/>
          </a:ln>
        </p:spPr>
      </p:pic>
      <p:pic>
        <p:nvPicPr>
          <p:cNvPr id="15367" name="Image 5" descr="logoFFP.tiff"/>
          <p:cNvPicPr>
            <a:picLocks noChangeAspect="1"/>
          </p:cNvPicPr>
          <p:nvPr/>
        </p:nvPicPr>
        <p:blipFill>
          <a:blip r:embed="rId5"/>
          <a:srcRect/>
          <a:stretch>
            <a:fillRect/>
          </a:stretch>
        </p:blipFill>
        <p:spPr bwMode="auto">
          <a:xfrm>
            <a:off x="1676400" y="6251575"/>
            <a:ext cx="806450" cy="496888"/>
          </a:xfrm>
          <a:prstGeom prst="rect">
            <a:avLst/>
          </a:prstGeom>
          <a:noFill/>
          <a:ln w="9525">
            <a:noFill/>
            <a:miter lim="800000"/>
            <a:headEnd/>
            <a:tailEnd/>
          </a:ln>
        </p:spPr>
      </p:pic>
      <p:pic>
        <p:nvPicPr>
          <p:cNvPr id="15368" name="Image 6" descr="TechPsyTitre.jpg"/>
          <p:cNvPicPr>
            <a:picLocks noChangeAspect="1"/>
          </p:cNvPicPr>
          <p:nvPr/>
        </p:nvPicPr>
        <p:blipFill>
          <a:blip r:embed="rId6"/>
          <a:srcRect/>
          <a:stretch>
            <a:fillRect/>
          </a:stretch>
        </p:blipFill>
        <p:spPr bwMode="auto">
          <a:xfrm>
            <a:off x="3971925" y="6316663"/>
            <a:ext cx="828675" cy="368300"/>
          </a:xfrm>
          <a:prstGeom prst="rect">
            <a:avLst/>
          </a:prstGeom>
          <a:noFill/>
          <a:ln w="9525">
            <a:noFill/>
            <a:miter lim="800000"/>
            <a:headEnd/>
            <a:tailEnd/>
          </a:ln>
        </p:spPr>
      </p:pic>
      <p:pic>
        <p:nvPicPr>
          <p:cNvPr id="15369" name="Image 7" descr="Image 2.png"/>
          <p:cNvPicPr>
            <a:picLocks noChangeAspect="1"/>
          </p:cNvPicPr>
          <p:nvPr/>
        </p:nvPicPr>
        <p:blipFill>
          <a:blip r:embed="rId7"/>
          <a:srcRect/>
          <a:stretch>
            <a:fillRect/>
          </a:stretch>
        </p:blipFill>
        <p:spPr bwMode="auto">
          <a:xfrm>
            <a:off x="2590800" y="6248400"/>
            <a:ext cx="763588" cy="503238"/>
          </a:xfrm>
          <a:prstGeom prst="rect">
            <a:avLst/>
          </a:prstGeom>
          <a:noFill/>
          <a:ln w="9525">
            <a:noFill/>
            <a:miter lim="800000"/>
            <a:headEnd/>
            <a:tailEnd/>
          </a:ln>
        </p:spPr>
      </p:pic>
      <p:pic>
        <p:nvPicPr>
          <p:cNvPr id="15370" name="Picture 4" descr="Logo_EPP.gif                                                   000B0322Macintosh HD                   C0173FB0:"/>
          <p:cNvPicPr>
            <a:picLocks noChangeAspect="1" noChangeArrowheads="1"/>
          </p:cNvPicPr>
          <p:nvPr/>
        </p:nvPicPr>
        <p:blipFill>
          <a:blip r:embed="rId8"/>
          <a:srcRect/>
          <a:stretch>
            <a:fillRect/>
          </a:stretch>
        </p:blipFill>
        <p:spPr bwMode="auto">
          <a:xfrm>
            <a:off x="3417888" y="6303963"/>
            <a:ext cx="392112" cy="392112"/>
          </a:xfrm>
          <a:prstGeom prst="rect">
            <a:avLst/>
          </a:prstGeom>
          <a:noFill/>
          <a:ln w="3175">
            <a:solidFill>
              <a:srgbClr val="F79135"/>
            </a:solidFill>
            <a:miter lim="800000"/>
            <a:headEnd/>
            <a:tailEnd/>
          </a:ln>
        </p:spPr>
      </p:pic>
    </p:spTree>
  </p:cSld>
  <p:clrMapOvr>
    <a:masterClrMapping/>
  </p:clrMapOvr>
  <p:transition advTm="29012"/>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4" name="Titre 3"/>
          <p:cNvSpPr>
            <a:spLocks noGrp="1"/>
          </p:cNvSpPr>
          <p:nvPr>
            <p:ph type="title"/>
          </p:nvPr>
        </p:nvSpPr>
        <p:spPr/>
        <p:txBody>
          <a:bodyPr>
            <a:normAutofit/>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Formulation du cas initiale</a:t>
            </a:r>
          </a:p>
        </p:txBody>
      </p:sp>
      <p:sp>
        <p:nvSpPr>
          <p:cNvPr id="17411" name="Espace réservé du contenu 1"/>
          <p:cNvSpPr>
            <a:spLocks noGrp="1"/>
          </p:cNvSpPr>
          <p:nvPr>
            <p:ph sz="quarter" idx="1"/>
          </p:nvPr>
        </p:nvSpPr>
        <p:spPr>
          <a:xfrm>
            <a:off x="0" y="1295400"/>
            <a:ext cx="9144000" cy="5181600"/>
          </a:xfrm>
        </p:spPr>
        <p:txBody>
          <a:bodyPr/>
          <a:lstStyle/>
          <a:p>
            <a:pPr marL="450850" eaLnBrk="1" hangingPunct="1">
              <a:lnSpc>
                <a:spcPct val="80000"/>
              </a:lnSpc>
              <a:buClr>
                <a:srgbClr val="FADA7A"/>
              </a:buClr>
              <a:buFont typeface="Wingdings" charset="2"/>
              <a:buChar char=""/>
            </a:pPr>
            <a:r>
              <a:rPr lang="fr-FR" sz="2100">
                <a:solidFill>
                  <a:srgbClr val="FF0000"/>
                </a:solidFill>
              </a:rPr>
              <a:t>Symptômes et problèmes actuels de l’enfant </a:t>
            </a:r>
            <a:r>
              <a:rPr lang="fr-FR" sz="2000"/>
              <a:t>	</a:t>
            </a:r>
          </a:p>
          <a:p>
            <a:pPr marL="793750" lvl="1" eaLnBrk="1" hangingPunct="1">
              <a:lnSpc>
                <a:spcPct val="60000"/>
              </a:lnSpc>
              <a:buClr>
                <a:srgbClr val="FADA7A"/>
              </a:buClr>
              <a:buFont typeface="Lucida Grande" charset="0"/>
              <a:buChar char="-"/>
            </a:pPr>
            <a:r>
              <a:rPr lang="fr-FR" sz="2000"/>
              <a:t>Absence d’autonomie (propreté, alimentation, habillage),</a:t>
            </a:r>
          </a:p>
          <a:p>
            <a:pPr marL="793750" lvl="1" eaLnBrk="1" hangingPunct="1">
              <a:lnSpc>
                <a:spcPct val="60000"/>
              </a:lnSpc>
              <a:buClr>
                <a:srgbClr val="FADA7A"/>
              </a:buClr>
              <a:buFont typeface="Lucida Grande" charset="0"/>
              <a:buChar char="-"/>
            </a:pPr>
            <a:r>
              <a:rPr lang="fr-FR" sz="2000"/>
              <a:t>Langage très restreint (émission vocalique, une dizaine de mots)</a:t>
            </a:r>
            <a:r>
              <a:rPr lang="fr-FR" sz="2000" smtClean="0"/>
              <a:t>,</a:t>
            </a:r>
          </a:p>
          <a:p>
            <a:pPr marL="793750" lvl="1" eaLnBrk="1" hangingPunct="1">
              <a:lnSpc>
                <a:spcPct val="60000"/>
              </a:lnSpc>
              <a:buClr>
                <a:srgbClr val="FADA7A"/>
              </a:buClr>
              <a:buFont typeface="Lucida Grande" charset="0"/>
              <a:buChar char="-"/>
            </a:pPr>
            <a:r>
              <a:rPr lang="fr-FR" sz="2000" smtClean="0"/>
              <a:t>Troubles </a:t>
            </a:r>
            <a:r>
              <a:rPr lang="fr-FR" sz="2000"/>
              <a:t>alimentaires</a:t>
            </a:r>
            <a:r>
              <a:rPr lang="fr-FR" sz="2000" smtClean="0"/>
              <a:t> (</a:t>
            </a:r>
            <a:r>
              <a:rPr lang="fr-FR" sz="2000"/>
              <a:t>sélectivité, pas de morceaux)</a:t>
            </a:r>
            <a:r>
              <a:rPr lang="fr-FR" sz="2000" smtClean="0"/>
              <a:t>,</a:t>
            </a:r>
          </a:p>
          <a:p>
            <a:pPr marL="793750" lvl="1" eaLnBrk="1" hangingPunct="1">
              <a:lnSpc>
                <a:spcPct val="60000"/>
              </a:lnSpc>
              <a:buClr>
                <a:srgbClr val="FADA7A"/>
              </a:buClr>
              <a:buFont typeface="Lucida Grande" charset="0"/>
              <a:buChar char="-"/>
            </a:pPr>
            <a:r>
              <a:rPr lang="fr-FR" sz="2000" smtClean="0"/>
              <a:t>Troubles </a:t>
            </a:r>
            <a:r>
              <a:rPr lang="fr-FR" sz="2000"/>
              <a:t>du comportement (agressivité, agitation, stéréotypies),</a:t>
            </a:r>
          </a:p>
          <a:p>
            <a:pPr marL="793750" lvl="1" eaLnBrk="1" hangingPunct="1">
              <a:lnSpc>
                <a:spcPct val="60000"/>
              </a:lnSpc>
              <a:buClr>
                <a:srgbClr val="FADA7A"/>
              </a:buClr>
              <a:buFont typeface="Lucida Grande" charset="0"/>
              <a:buChar char="-"/>
            </a:pPr>
            <a:r>
              <a:rPr lang="fr-FR" sz="2000"/>
              <a:t>Fortes périodes de retrait dans la relation.</a:t>
            </a:r>
            <a:r>
              <a:rPr lang="fr-FR" sz="1800">
                <a:solidFill>
                  <a:srgbClr val="464646"/>
                </a:solidFill>
              </a:rPr>
              <a:t>	</a:t>
            </a:r>
          </a:p>
          <a:p>
            <a:pPr marL="450850" eaLnBrk="1" hangingPunct="1">
              <a:lnSpc>
                <a:spcPct val="80000"/>
              </a:lnSpc>
              <a:buClr>
                <a:srgbClr val="FADA7A"/>
              </a:buClr>
              <a:buFont typeface="Wingdings" charset="2"/>
              <a:buChar char=""/>
            </a:pPr>
            <a:r>
              <a:rPr lang="fr-FR" sz="2100">
                <a:solidFill>
                  <a:srgbClr val="FF0000"/>
                </a:solidFill>
              </a:rPr>
              <a:t>Événements stressant, précipitant, dans le contexte de vie actuelle ; éléments </a:t>
            </a:r>
            <a:r>
              <a:rPr lang="fr-FR" sz="2100" smtClean="0">
                <a:solidFill>
                  <a:srgbClr val="FF0000"/>
                </a:solidFill>
              </a:rPr>
              <a:t>favorables</a:t>
            </a:r>
          </a:p>
          <a:p>
            <a:pPr marL="793750" lvl="1" eaLnBrk="1" hangingPunct="1">
              <a:lnSpc>
                <a:spcPct val="80000"/>
              </a:lnSpc>
              <a:buClr>
                <a:srgbClr val="FADA7A"/>
              </a:buClr>
              <a:buFont typeface="Lucida Grande" charset="0"/>
              <a:buChar char="-"/>
            </a:pPr>
            <a:r>
              <a:rPr lang="fr-FR" sz="2000"/>
              <a:t>Evénements stressant :  maladie somatique entraînant de nombreuses hospitalisations et fractures.</a:t>
            </a:r>
          </a:p>
          <a:p>
            <a:pPr marL="793750" lvl="1" eaLnBrk="1" hangingPunct="1">
              <a:lnSpc>
                <a:spcPct val="80000"/>
              </a:lnSpc>
              <a:buClr>
                <a:srgbClr val="FADA7A"/>
              </a:buClr>
              <a:buFont typeface="Lucida Grande" charset="0"/>
              <a:buChar char="-"/>
            </a:pPr>
            <a:r>
              <a:rPr lang="fr-FR" sz="2000"/>
              <a:t>Éléments favorables : prise en charge orthophonique, scolarisation (2 matinées/semaine), soutien parental à la psychothérapie et bonne collaboration avec les autres intervenants.</a:t>
            </a:r>
          </a:p>
          <a:p>
            <a:pPr marL="450850" eaLnBrk="1" hangingPunct="1">
              <a:lnSpc>
                <a:spcPct val="80000"/>
              </a:lnSpc>
              <a:buClr>
                <a:srgbClr val="FADA7A"/>
              </a:buClr>
              <a:buFont typeface="Wingdings" charset="2"/>
              <a:buChar char=""/>
            </a:pPr>
            <a:r>
              <a:rPr lang="fr-FR" sz="2100">
                <a:solidFill>
                  <a:srgbClr val="FF0000"/>
                </a:solidFill>
              </a:rPr>
              <a:t>Facteurs non dynamiques et dynamiques</a:t>
            </a:r>
            <a:r>
              <a:rPr lang="fr-FR" sz="2100" smtClean="0">
                <a:solidFill>
                  <a:srgbClr val="FF0000"/>
                </a:solidFill>
              </a:rPr>
              <a:t> ayant pu </a:t>
            </a:r>
            <a:r>
              <a:rPr lang="fr-FR" sz="2100">
                <a:solidFill>
                  <a:srgbClr val="FF0000"/>
                </a:solidFill>
              </a:rPr>
              <a:t>contribuer à son </a:t>
            </a:r>
            <a:r>
              <a:rPr lang="fr-FR" sz="2100" smtClean="0">
                <a:solidFill>
                  <a:srgbClr val="FF0000"/>
                </a:solidFill>
              </a:rPr>
              <a:t>problème</a:t>
            </a:r>
          </a:p>
          <a:p>
            <a:pPr marL="793750" lvl="1" eaLnBrk="1" hangingPunct="1">
              <a:lnSpc>
                <a:spcPct val="60000"/>
              </a:lnSpc>
              <a:spcAft>
                <a:spcPts val="600"/>
              </a:spcAft>
              <a:buClr>
                <a:srgbClr val="FADA7A"/>
              </a:buClr>
              <a:buFont typeface="Lucida Grande" charset="0"/>
              <a:buChar char="-"/>
            </a:pPr>
            <a:r>
              <a:rPr lang="fr-FR" sz="2000"/>
              <a:t>Mère hospitalisée 15 j après la naissance de l’enfant pour infection urinaire : arrêt brutal de l’allaitement maternel, bébé confié à</a:t>
            </a:r>
            <a:r>
              <a:rPr lang="fr-FR" sz="2000" smtClean="0"/>
              <a:t> grand</a:t>
            </a:r>
            <a:r>
              <a:rPr lang="fr-FR" sz="2000"/>
              <a:t>-mère</a:t>
            </a:r>
            <a:r>
              <a:rPr lang="fr-FR" sz="2000" smtClean="0"/>
              <a:t> dépressive</a:t>
            </a:r>
            <a:r>
              <a:rPr lang="fr-FR" sz="2000"/>
              <a:t>. </a:t>
            </a:r>
          </a:p>
          <a:p>
            <a:pPr marL="793750" lvl="1" eaLnBrk="1" hangingPunct="1">
              <a:lnSpc>
                <a:spcPct val="60000"/>
              </a:lnSpc>
              <a:spcAft>
                <a:spcPts val="600"/>
              </a:spcAft>
              <a:buClr>
                <a:srgbClr val="FADA7A"/>
              </a:buClr>
              <a:buFont typeface="Lucida Grande" charset="0"/>
              <a:buChar char="-"/>
            </a:pPr>
            <a:r>
              <a:rPr lang="fr-FR" sz="2000"/>
              <a:t>Proposition d’une hospitalisation précoce de l’enfant et d’un traitement psychotrope pour agitation à 30 mois, les parents ont refusé. </a:t>
            </a:r>
          </a:p>
          <a:p>
            <a:pPr marL="793750" lvl="1" eaLnBrk="1" hangingPunct="1">
              <a:lnSpc>
                <a:spcPct val="60000"/>
              </a:lnSpc>
              <a:spcAft>
                <a:spcPts val="600"/>
              </a:spcAft>
              <a:buClr>
                <a:srgbClr val="FADA7A"/>
              </a:buClr>
              <a:buFont typeface="Lucida Grande" charset="0"/>
              <a:buChar char="-"/>
            </a:pPr>
            <a:r>
              <a:rPr lang="fr-FR" sz="2000"/>
              <a:t>Maladie des reins et des os : suivi CHU sans trouver d’étiologie.  </a:t>
            </a:r>
          </a:p>
          <a:p>
            <a:pPr marL="450850" eaLnBrk="1" hangingPunct="1">
              <a:lnSpc>
                <a:spcPct val="80000"/>
              </a:lnSpc>
              <a:buClr>
                <a:srgbClr val="FADA7A"/>
              </a:buClr>
              <a:buFont typeface="Wingdings 3" charset="2"/>
              <a:buNone/>
            </a:pPr>
            <a:endParaRPr lang="fr-FR" sz="1800"/>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19458" name="Espace réservé du contenu 1"/>
          <p:cNvSpPr>
            <a:spLocks noGrp="1"/>
          </p:cNvSpPr>
          <p:nvPr>
            <p:ph sz="quarter" idx="1"/>
          </p:nvPr>
        </p:nvSpPr>
        <p:spPr>
          <a:xfrm>
            <a:off x="304800" y="762000"/>
            <a:ext cx="8077200" cy="5791200"/>
          </a:xfrm>
        </p:spPr>
        <p:txBody>
          <a:bodyPr/>
          <a:lstStyle/>
          <a:p>
            <a:pPr eaLnBrk="1" hangingPunct="1">
              <a:lnSpc>
                <a:spcPct val="70000"/>
              </a:lnSpc>
              <a:buClr>
                <a:srgbClr val="FADA7A"/>
              </a:buClr>
              <a:buFont typeface="Wingdings" charset="2"/>
              <a:buChar char=""/>
            </a:pPr>
            <a:r>
              <a:rPr lang="fr-FR" sz="2100">
                <a:solidFill>
                  <a:srgbClr val="FF0000"/>
                </a:solidFill>
              </a:rPr>
              <a:t>Niveau de développement, qualité des relations interpersonnelles, autonomie et handicap </a:t>
            </a:r>
          </a:p>
          <a:p>
            <a:pPr lvl="1" eaLnBrk="1" hangingPunct="1">
              <a:lnSpc>
                <a:spcPct val="70000"/>
              </a:lnSpc>
              <a:buClr>
                <a:srgbClr val="FADA7A"/>
              </a:buClr>
              <a:buFont typeface="Lucida Grande" charset="0"/>
              <a:buChar char="-"/>
            </a:pPr>
            <a:r>
              <a:rPr lang="fr-FR" sz="2000"/>
              <a:t>Autisme modéré (ecar t = 60), peu de langage, absence d’autonomie pour les grandes fonctions, marche maladroite (tombe souvent).</a:t>
            </a:r>
          </a:p>
          <a:p>
            <a:pPr eaLnBrk="1" hangingPunct="1">
              <a:lnSpc>
                <a:spcPct val="70000"/>
              </a:lnSpc>
              <a:buClr>
                <a:srgbClr val="FADA7A"/>
              </a:buClr>
              <a:buFont typeface="Wingdings" charset="2"/>
              <a:buChar char=""/>
            </a:pPr>
            <a:r>
              <a:rPr lang="fr-FR" sz="2100">
                <a:solidFill>
                  <a:srgbClr val="FF0000"/>
                </a:solidFill>
              </a:rPr>
              <a:t>Contenance et expression émotionnelle ; mécanismes de défense et ajustement </a:t>
            </a:r>
          </a:p>
          <a:p>
            <a:pPr lvl="1" eaLnBrk="1" hangingPunct="1">
              <a:lnSpc>
                <a:spcPct val="70000"/>
              </a:lnSpc>
              <a:buClr>
                <a:srgbClr val="FADA7A"/>
              </a:buClr>
              <a:buFont typeface="Lucida Grande" charset="0"/>
              <a:buChar char="-"/>
            </a:pPr>
            <a:r>
              <a:rPr lang="fr-FR" sz="2000"/>
              <a:t>Hétéro agressivité, stéréotypies, cris stridents, colères.</a:t>
            </a:r>
          </a:p>
          <a:p>
            <a:pPr eaLnBrk="1" hangingPunct="1">
              <a:lnSpc>
                <a:spcPct val="70000"/>
              </a:lnSpc>
              <a:buClr>
                <a:srgbClr val="FADA7A"/>
              </a:buClr>
              <a:buFont typeface="Wingdings" charset="2"/>
              <a:buChar char=""/>
            </a:pPr>
            <a:r>
              <a:rPr lang="fr-FR" sz="2100">
                <a:solidFill>
                  <a:srgbClr val="FF0000"/>
                </a:solidFill>
              </a:rPr>
              <a:t>Hypothèses associées aux problèmes actuels et généraux de l’enfant </a:t>
            </a:r>
          </a:p>
          <a:p>
            <a:pPr lvl="1" eaLnBrk="1" hangingPunct="1">
              <a:lnSpc>
                <a:spcPct val="70000"/>
              </a:lnSpc>
              <a:buClr>
                <a:srgbClr val="FADA7A"/>
              </a:buClr>
              <a:buFont typeface="Lucida Grande" charset="0"/>
              <a:buChar char="-"/>
            </a:pPr>
            <a:r>
              <a:rPr lang="fr-FR" sz="2000"/>
              <a:t>Impact respectif des « aventures » médicales précoces, du sevrage brutal, des hospitalisations à répétition, des fréquentes séparations.</a:t>
            </a:r>
          </a:p>
          <a:p>
            <a:pPr lvl="1" eaLnBrk="1" hangingPunct="1">
              <a:lnSpc>
                <a:spcPct val="70000"/>
              </a:lnSpc>
              <a:buClr>
                <a:srgbClr val="FADA7A"/>
              </a:buClr>
              <a:buFont typeface="Lucida Grande" charset="0"/>
              <a:buChar char="-"/>
            </a:pPr>
            <a:r>
              <a:rPr lang="fr-FR" sz="2000"/>
              <a:t>Eventualité d’une prédisposition génétique (maladie des reins).</a:t>
            </a:r>
          </a:p>
          <a:p>
            <a:pPr eaLnBrk="1" hangingPunct="1">
              <a:lnSpc>
                <a:spcPct val="70000"/>
              </a:lnSpc>
              <a:buClr>
                <a:srgbClr val="FADA7A"/>
              </a:buClr>
              <a:buFont typeface="Wingdings" charset="2"/>
              <a:buChar char=""/>
            </a:pPr>
            <a:r>
              <a:rPr lang="fr-FR" sz="2100">
                <a:solidFill>
                  <a:srgbClr val="FF0000"/>
                </a:solidFill>
              </a:rPr>
              <a:t>Objectifs</a:t>
            </a:r>
          </a:p>
          <a:p>
            <a:pPr lvl="1" eaLnBrk="1" hangingPunct="1">
              <a:lnSpc>
                <a:spcPct val="70000"/>
              </a:lnSpc>
              <a:buClr>
                <a:srgbClr val="FADA7A"/>
              </a:buClr>
              <a:buFont typeface="Lucida Grande" charset="0"/>
              <a:buChar char="-"/>
            </a:pPr>
            <a:r>
              <a:rPr lang="fr-FR" sz="2000"/>
              <a:t>Gagner le niveau de communication compréhensive à partir des démonstrations de l’enfant permettant d’ouvrir le champ de son développement et de son  autonomie (image du corps, propreté, langage, activités ludiques et relationnelles).</a:t>
            </a:r>
          </a:p>
          <a:p>
            <a:pPr eaLnBrk="1" hangingPunct="1">
              <a:lnSpc>
                <a:spcPct val="70000"/>
              </a:lnSpc>
              <a:buClr>
                <a:srgbClr val="FADA7A"/>
              </a:buClr>
              <a:buFont typeface="Wingdings" charset="2"/>
              <a:buChar char=""/>
            </a:pPr>
            <a:r>
              <a:rPr lang="fr-FR" sz="2100">
                <a:solidFill>
                  <a:srgbClr val="FF0000"/>
                </a:solidFill>
              </a:rPr>
              <a:t>Stratégie de départ</a:t>
            </a:r>
          </a:p>
          <a:p>
            <a:pPr lvl="1" eaLnBrk="1" hangingPunct="1">
              <a:lnSpc>
                <a:spcPct val="70000"/>
              </a:lnSpc>
              <a:buClr>
                <a:srgbClr val="FADA7A"/>
              </a:buClr>
              <a:buFont typeface="Lucida Grande" charset="0"/>
              <a:buChar char="-"/>
            </a:pPr>
            <a:r>
              <a:rPr lang="fr-FR" sz="2000"/>
              <a:t>Jeux avec l’eau (transvasement travaillant la contenance et évoluant vers l’imitation dans des activités de ménage, par ex).  Jeux de balle travaillant sur la qualité de la communication.</a:t>
            </a:r>
          </a:p>
          <a:p>
            <a:pPr lvl="1" eaLnBrk="1" hangingPunct="1">
              <a:lnSpc>
                <a:spcPct val="70000"/>
              </a:lnSpc>
              <a:buClr>
                <a:srgbClr val="FADA7A"/>
              </a:buClr>
              <a:buFont typeface="Lucida Grande" charset="0"/>
              <a:buChar char="-"/>
            </a:pPr>
            <a:r>
              <a:rPr lang="fr-FR" sz="2000"/>
              <a:t>Approche psychodynamique (2 séances (45mn)/semaine). Rencontres  trimestrielles avec les parents</a:t>
            </a:r>
          </a:p>
        </p:txBody>
      </p:sp>
      <p:sp>
        <p:nvSpPr>
          <p:cNvPr id="4" name="Titre 3"/>
          <p:cNvSpPr>
            <a:spLocks noGrp="1"/>
          </p:cNvSpPr>
          <p:nvPr>
            <p:ph type="title"/>
          </p:nvPr>
        </p:nvSpPr>
        <p:spPr>
          <a:xfrm>
            <a:off x="457200" y="152400"/>
            <a:ext cx="8229600" cy="533400"/>
          </a:xfrm>
        </p:spPr>
        <p:txBody>
          <a:bodyPr>
            <a:normAutofit fontScale="90000"/>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Formulation du cas initiale (suite)</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1507" name="Titre 2"/>
          <p:cNvSpPr>
            <a:spLocks noGrp="1"/>
          </p:cNvSpPr>
          <p:nvPr>
            <p:ph type="title"/>
          </p:nvPr>
        </p:nvSpPr>
        <p:spPr>
          <a:xfrm>
            <a:off x="457200" y="274638"/>
            <a:ext cx="8229600" cy="868362"/>
          </a:xfrm>
        </p:spPr>
        <p:txBody>
          <a:bodyPr/>
          <a:lstStyle/>
          <a:p>
            <a:pPr eaLnBrk="1" hangingPunct="1"/>
            <a:r>
              <a:rPr lang="fr-FR">
                <a:solidFill>
                  <a:srgbClr val="7B9899"/>
                </a:solidFill>
              </a:rPr>
              <a:t>Ecart T : </a:t>
            </a:r>
            <a:r>
              <a:rPr lang="fr-FR" sz="2000">
                <a:solidFill>
                  <a:srgbClr val="7B9899"/>
                </a:solidFill>
              </a:rPr>
              <a:t>C. Barthélémy et G. Lelord</a:t>
            </a:r>
          </a:p>
        </p:txBody>
      </p:sp>
      <p:graphicFrame>
        <p:nvGraphicFramePr>
          <p:cNvPr id="5" name="Espace réservé du contenu 4"/>
          <p:cNvGraphicFramePr>
            <a:graphicFrameLocks noGrp="1"/>
          </p:cNvGraphicFramePr>
          <p:nvPr>
            <p:ph sz="quarter" idx="1"/>
          </p:nvPr>
        </p:nvGraphicFramePr>
        <p:xfrm>
          <a:off x="642938" y="1214438"/>
          <a:ext cx="6858000" cy="1920239"/>
        </p:xfrm>
        <a:graphic>
          <a:graphicData uri="http://schemas.openxmlformats.org/drawingml/2006/table">
            <a:tbl>
              <a:tblPr/>
              <a:tblGrid>
                <a:gridCol w="2133600"/>
                <a:gridCol w="990600"/>
                <a:gridCol w="1143000"/>
                <a:gridCol w="1295400"/>
                <a:gridCol w="1295400"/>
              </a:tblGrid>
              <a:tr h="571500">
                <a:tc>
                  <a:txBody>
                    <a:bodyPr/>
                    <a:lstStyle/>
                    <a:p>
                      <a:pPr marL="0" marR="0" lvl="0" indent="0" algn="just"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dirty="0">
                        <a:ln>
                          <a:noFill/>
                        </a:ln>
                        <a:solidFill>
                          <a:srgbClr val="FFFFFF"/>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Évaluation initiale</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2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rgbClr val="000000"/>
                          </a:solidFill>
                          <a:effectLst/>
                          <a:latin typeface="Lucida Sans Unicode" charset="0"/>
                          <a:ea typeface="Times New Roman" charset="0"/>
                          <a:cs typeface="Times New Roman" charset="0"/>
                        </a:rPr>
                        <a:t>6 mois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dirty="0">
                          <a:ln>
                            <a:noFill/>
                          </a:ln>
                          <a:solidFill>
                            <a:srgbClr val="000000"/>
                          </a:solidFill>
                          <a:effectLst/>
                          <a:latin typeface="Lucida Sans Unicode" charset="0"/>
                          <a:ea typeface="Times New Roman" charset="0"/>
                          <a:cs typeface="Times New Roman" charset="0"/>
                        </a:rPr>
                        <a:t>Évaluation à un an</a:t>
                      </a:r>
                    </a:p>
                    <a:p>
                      <a:pPr marL="0" marR="0" lvl="0" indent="0" algn="ctr" defTabSz="914400" rtl="0" eaLnBrk="1" fontAlgn="base" latinLnBrk="0" hangingPunct="1">
                        <a:lnSpc>
                          <a:spcPct val="100000"/>
                        </a:lnSpc>
                        <a:spcBef>
                          <a:spcPct val="0"/>
                        </a:spcBef>
                        <a:spcAft>
                          <a:spcPct val="0"/>
                        </a:spcAft>
                        <a:buClrTx/>
                        <a:buSzTx/>
                        <a:buFontTx/>
                        <a:buNone/>
                        <a:tabLst/>
                      </a:pPr>
                      <a:endParaRPr kumimoji="0" lang="fr-FR" sz="1400" b="1" i="0" u="none" strike="noStrike" cap="none" normalizeH="0" baseline="0" dirty="0">
                        <a:ln>
                          <a:noFill/>
                        </a:ln>
                        <a:solidFill>
                          <a:srgbClr val="000000"/>
                        </a:solidFill>
                        <a:effectLst/>
                        <a:latin typeface="Lucida Sans Unicode" charset="0"/>
                        <a:ea typeface="Times New Roman" charset="0"/>
                        <a:cs typeface="Times New Roman" charset="0"/>
                      </a:endParaRP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Score global = 29 items</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Times New Roman" charset="0"/>
                          <a:cs typeface="Times New Roman" charset="0"/>
                        </a:rPr>
                        <a:t>60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Times New Roman" charset="0"/>
                          <a:cs typeface="Times New Roman" charset="0"/>
                        </a:rPr>
                        <a:t>34</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Times New Roman" charset="0"/>
                          <a:cs typeface="Times New Roman" charset="0"/>
                        </a:rPr>
                        <a:t>26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Times New Roman" charset="0"/>
                          <a:cs typeface="Times New Roman" charset="0"/>
                        </a:rPr>
                        <a:t>9</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r h="381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Score « déficience relationnelle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ＭＳ Ｐゴシック" charset="-128"/>
                          <a:cs typeface="ＭＳ Ｐゴシック" charset="-128"/>
                        </a:rPr>
                        <a:t>26</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ＭＳ Ｐゴシック" charset="-128"/>
                          <a:cs typeface="ＭＳ Ｐゴシック" charset="-128"/>
                        </a:rPr>
                        <a:t>12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ＭＳ Ｐゴシック" charset="-128"/>
                          <a:cs typeface="ＭＳ Ｐゴシック" charset="-128"/>
                        </a:rPr>
                        <a:t>9</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ＭＳ Ｐゴシック" charset="-128"/>
                          <a:cs typeface="ＭＳ Ｐゴシック" charset="-128"/>
                        </a:rPr>
                        <a:t>0</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r h="266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0" i="0" u="none" strike="noStrike" cap="none" normalizeH="0" baseline="0">
                          <a:ln>
                            <a:noFill/>
                          </a:ln>
                          <a:solidFill>
                            <a:srgbClr val="000000"/>
                          </a:solidFill>
                          <a:effectLst/>
                          <a:latin typeface="Lucida Sans Unicode" charset="0"/>
                          <a:ea typeface="Times New Roman" charset="0"/>
                          <a:cs typeface="Times New Roman" charset="0"/>
                        </a:rPr>
                        <a:t>Score « insuffisance modulatrice »*</a:t>
                      </a:r>
                    </a:p>
                  </a:txBody>
                  <a:tcPr marL="44450" marR="4445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Times New Roman" charset="0"/>
                          <a:cs typeface="Times New Roman" charset="0"/>
                        </a:rPr>
                        <a:t>8</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Times New Roman" charset="0"/>
                          <a:cs typeface="Times New Roman" charset="0"/>
                        </a:rPr>
                        <a:t>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a:ln>
                            <a:noFill/>
                          </a:ln>
                          <a:solidFill>
                            <a:schemeClr val="tx2"/>
                          </a:solidFill>
                          <a:effectLst/>
                          <a:latin typeface="Gill Sans MT" charset="0"/>
                          <a:ea typeface="Times New Roman" charset="0"/>
                          <a:cs typeface="Times New Roman" charset="0"/>
                        </a:rPr>
                        <a:t>2</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600" b="0" i="0" u="none" strike="noStrike" cap="none" normalizeH="0" baseline="0" dirty="0">
                          <a:ln>
                            <a:noFill/>
                          </a:ln>
                          <a:solidFill>
                            <a:schemeClr val="tx2"/>
                          </a:solidFill>
                          <a:effectLst/>
                          <a:latin typeface="Gill Sans MT" charset="0"/>
                          <a:ea typeface="Times New Roman" charset="0"/>
                          <a:cs typeface="Times New Roman" charset="0"/>
                        </a:rPr>
                        <a:t>3</a:t>
                      </a:r>
                    </a:p>
                  </a:txBody>
                  <a:tcPr marL="44450" marR="4445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8F0F4"/>
                    </a:solidFill>
                  </a:tcPr>
                </a:tc>
              </a:tr>
            </a:tbl>
          </a:graphicData>
        </a:graphic>
      </p:graphicFrame>
      <p:sp>
        <p:nvSpPr>
          <p:cNvPr id="21540" name="ZoneTexte 11"/>
          <p:cNvSpPr txBox="1">
            <a:spLocks noChangeArrowheads="1"/>
          </p:cNvSpPr>
          <p:nvPr/>
        </p:nvSpPr>
        <p:spPr bwMode="auto">
          <a:xfrm>
            <a:off x="609600" y="6227763"/>
            <a:ext cx="7605713" cy="554037"/>
          </a:xfrm>
          <a:prstGeom prst="rect">
            <a:avLst/>
          </a:prstGeom>
          <a:noFill/>
          <a:ln w="9525">
            <a:noFill/>
            <a:miter lim="800000"/>
            <a:headEnd/>
            <a:tailEnd/>
          </a:ln>
        </p:spPr>
        <p:txBody>
          <a:bodyPr>
            <a:prstTxWarp prst="textNoShape">
              <a:avLst/>
            </a:prstTxWarp>
            <a:spAutoFit/>
          </a:bodyPr>
          <a:lstStyle/>
          <a:p>
            <a:r>
              <a:rPr lang="fr-FR" sz="1400" i="1"/>
              <a:t>* Le niveau élevé des scores traduit la gravité des troubles</a:t>
            </a:r>
          </a:p>
          <a:p>
            <a:endParaRPr lang="fr-FR" sz="1600" i="1"/>
          </a:p>
        </p:txBody>
      </p:sp>
      <p:graphicFrame>
        <p:nvGraphicFramePr>
          <p:cNvPr id="21506" name="Graphique 6"/>
          <p:cNvGraphicFramePr>
            <a:graphicFrameLocks/>
          </p:cNvGraphicFramePr>
          <p:nvPr/>
        </p:nvGraphicFramePr>
        <p:xfrm>
          <a:off x="500063" y="3552825"/>
          <a:ext cx="8001000" cy="2543175"/>
        </p:xfrm>
        <a:graphic>
          <a:graphicData uri="http://schemas.openxmlformats.org/presentationml/2006/ole">
            <p:oleObj spid="_x0000_s21506" r:id="rId4" imgW="8004742" imgH="2712955" progId="Excel.Chart.8">
              <p:embed/>
            </p:oleObj>
          </a:graphicData>
        </a:graphic>
      </p:graphicFrame>
      <p:sp>
        <p:nvSpPr>
          <p:cNvPr id="21541" name="ZoneTexte 11"/>
          <p:cNvSpPr txBox="1">
            <a:spLocks noChangeArrowheads="1"/>
          </p:cNvSpPr>
          <p:nvPr/>
        </p:nvSpPr>
        <p:spPr bwMode="auto">
          <a:xfrm>
            <a:off x="666750" y="5559425"/>
            <a:ext cx="7715250" cy="307975"/>
          </a:xfrm>
          <a:prstGeom prst="rect">
            <a:avLst/>
          </a:prstGeom>
          <a:noFill/>
          <a:ln w="9525">
            <a:noFill/>
            <a:miter lim="800000"/>
            <a:headEnd/>
            <a:tailEnd/>
          </a:ln>
        </p:spPr>
        <p:txBody>
          <a:bodyPr>
            <a:prstTxWarp prst="textNoShape">
              <a:avLst/>
            </a:prstTxWarp>
            <a:spAutoFit/>
          </a:bodyPr>
          <a:lstStyle/>
          <a:p>
            <a:r>
              <a:rPr lang="fr-FR" sz="1400" i="1"/>
              <a:t>Schéma 1 : Disparition de la déficience relationnelle au cours de la psychothérapie sur 12 mois</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23554" name="Titre 2"/>
          <p:cNvSpPr>
            <a:spLocks noGrp="1"/>
          </p:cNvSpPr>
          <p:nvPr>
            <p:ph type="title"/>
          </p:nvPr>
        </p:nvSpPr>
        <p:spPr>
          <a:xfrm>
            <a:off x="457200" y="274638"/>
            <a:ext cx="8229600" cy="792162"/>
          </a:xfrm>
        </p:spPr>
        <p:txBody>
          <a:bodyPr/>
          <a:lstStyle/>
          <a:p>
            <a:pPr eaLnBrk="1" hangingPunct="1"/>
            <a:r>
              <a:rPr lang="fr-FR">
                <a:solidFill>
                  <a:srgbClr val="7B9899"/>
                </a:solidFill>
              </a:rPr>
              <a:t>Diagnostic nosographique</a:t>
            </a:r>
          </a:p>
        </p:txBody>
      </p:sp>
      <p:graphicFrame>
        <p:nvGraphicFramePr>
          <p:cNvPr id="4" name="Espace réservé du contenu 3"/>
          <p:cNvGraphicFramePr>
            <a:graphicFrameLocks noGrp="1"/>
          </p:cNvGraphicFramePr>
          <p:nvPr>
            <p:ph sz="quarter" idx="1"/>
          </p:nvPr>
        </p:nvGraphicFramePr>
        <p:xfrm>
          <a:off x="457200" y="1946275"/>
          <a:ext cx="8229600" cy="1679575"/>
        </p:xfrm>
        <a:graphic>
          <a:graphicData uri="http://schemas.openxmlformats.org/drawingml/2006/table">
            <a:tbl>
              <a:tblPr/>
              <a:tblGrid>
                <a:gridCol w="2743200"/>
                <a:gridCol w="2743200"/>
                <a:gridCol w="2743200"/>
              </a:tblGrid>
              <a:tr h="320675">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fr-FR" sz="1200" b="1" i="0" u="none" strike="noStrike" cap="none" normalizeH="0" baseline="0">
                        <a:ln>
                          <a:noFill/>
                        </a:ln>
                        <a:solidFill>
                          <a:srgbClr val="FFFFFF"/>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chemeClr val="bg1"/>
                          </a:solidFill>
                          <a:effectLst/>
                          <a:latin typeface="Lucida Sans Unicode" charset="0"/>
                          <a:ea typeface="Times New Roman" charset="0"/>
                          <a:cs typeface="Times New Roman" charset="0"/>
                        </a:rPr>
                        <a:t>Diagnostic initial</a:t>
                      </a:r>
                      <a:endParaRPr kumimoji="0" lang="fr-FR" sz="1200" b="1" i="0" u="none" strike="noStrike" cap="none" normalizeH="0" baseline="0">
                        <a:ln>
                          <a:noFill/>
                        </a:ln>
                        <a:solidFill>
                          <a:schemeClr val="bg1"/>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fr-FR" sz="1400" b="1" i="0" u="none" strike="noStrike" cap="none" normalizeH="0" baseline="0">
                          <a:ln>
                            <a:noFill/>
                          </a:ln>
                          <a:solidFill>
                            <a:schemeClr val="bg1"/>
                          </a:solidFill>
                          <a:effectLst/>
                          <a:latin typeface="Lucida Sans Unicode" charset="0"/>
                          <a:ea typeface="Times New Roman" charset="0"/>
                          <a:cs typeface="Times New Roman" charset="0"/>
                        </a:rPr>
                        <a:t>Diagnostic à un an</a:t>
                      </a:r>
                      <a:endParaRPr kumimoji="0" lang="fr-FR" sz="1200" b="1" i="0" u="none" strike="noStrike" cap="none" normalizeH="0" baseline="0">
                        <a:ln>
                          <a:noFill/>
                        </a:ln>
                        <a:solidFill>
                          <a:schemeClr val="bg1"/>
                        </a:solidFill>
                        <a:effectLst/>
                        <a:latin typeface="Lucida Sans Unicode" charset="0"/>
                        <a:ea typeface="Times New Roman" charset="0"/>
                        <a:cs typeface="Times New Roman" charset="0"/>
                      </a:endParaRPr>
                    </a:p>
                  </a:txBody>
                  <a:tcPr marL="68580" marR="68580" marT="0" marB="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1358900">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rgbClr val="FF0000"/>
                          </a:solidFill>
                          <a:effectLst/>
                          <a:latin typeface="Gill Sans MT" charset="0"/>
                          <a:ea typeface="Times New Roman" charset="0"/>
                          <a:cs typeface="Times New Roman" charset="0"/>
                        </a:rPr>
                        <a:t>CIM 10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rgbClr val="000000"/>
                          </a:solidFill>
                          <a:effectLst/>
                          <a:latin typeface="Gill Sans MT" charset="0"/>
                          <a:ea typeface="Times New Roman" charset="0"/>
                          <a:cs typeface="Times New Roman" charset="0"/>
                        </a:rPr>
                        <a:t>F 84-0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c>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FR" sz="1800" b="0" i="0" u="none" strike="noStrike" cap="none" normalizeH="0" baseline="0">
                          <a:ln>
                            <a:noFill/>
                          </a:ln>
                          <a:solidFill>
                            <a:schemeClr val="tx1"/>
                          </a:solidFill>
                          <a:effectLst/>
                          <a:latin typeface="Gill Sans MT" charset="0"/>
                          <a:ea typeface="ＭＳ Ｐゴシック" charset="-128"/>
                          <a:cs typeface="ＭＳ Ｐゴシック" charset="-128"/>
                        </a:rPr>
                        <a:t>F 84-0</a:t>
                      </a:r>
                    </a:p>
                  </a:txBody>
                  <a:tcPr marL="68580" marR="68580" marT="0" marB="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CDE0E8"/>
                    </a:solidFill>
                  </a:tcPr>
                </a:tc>
              </a:tr>
            </a:tbl>
          </a:graphicData>
        </a:graphic>
      </p:graphicFrame>
      <p:sp>
        <p:nvSpPr>
          <p:cNvPr id="23569" name="Rectangle 4"/>
          <p:cNvSpPr>
            <a:spLocks noChangeArrowheads="1"/>
          </p:cNvSpPr>
          <p:nvPr/>
        </p:nvSpPr>
        <p:spPr bwMode="auto">
          <a:xfrm>
            <a:off x="457200" y="4186238"/>
            <a:ext cx="7772400" cy="1692275"/>
          </a:xfrm>
          <a:prstGeom prst="rect">
            <a:avLst/>
          </a:prstGeom>
          <a:noFill/>
          <a:ln w="9525">
            <a:noFill/>
            <a:miter lim="800000"/>
            <a:headEnd/>
            <a:tailEnd/>
          </a:ln>
        </p:spPr>
        <p:txBody>
          <a:bodyPr>
            <a:prstTxWarp prst="textNoShape">
              <a:avLst/>
            </a:prstTxWarp>
            <a:spAutoFit/>
          </a:bodyPr>
          <a:lstStyle/>
          <a:p>
            <a:r>
              <a:rPr lang="fr-FR" sz="1600" i="1"/>
              <a:t>Commentaires </a:t>
            </a:r>
            <a:r>
              <a:rPr lang="fr-FR" sz="1600"/>
              <a:t>: Le diagnostic de la CIM 10 n’est pas suffisamment fin pour faire apparaître les changements significatifs dans le tableau psychopathologique.</a:t>
            </a:r>
          </a:p>
          <a:p>
            <a:r>
              <a:rPr lang="fr-FR" sz="1600"/>
              <a:t>Mécanismes autistiques toujours présents, mais certains ont disparu (absence de langage, hétéro-agressivité, absence de propreté, retrait dans la relation) ou ont diminué (stéréotypies, trouble de l’émotion).</a:t>
            </a:r>
          </a:p>
          <a:p>
            <a:endParaRPr lang="fr-FR" i="1"/>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5602" name="Titre 1"/>
          <p:cNvSpPr>
            <a:spLocks noGrp="1"/>
          </p:cNvSpPr>
          <p:nvPr>
            <p:ph type="title"/>
          </p:nvPr>
        </p:nvSpPr>
        <p:spPr/>
        <p:txBody>
          <a:bodyPr/>
          <a:lstStyle/>
          <a:p>
            <a:pPr eaLnBrk="1" hangingPunct="1"/>
            <a:r>
              <a:rPr lang="fr-FR" sz="2900"/>
              <a:t>Grille de G. Haag et al.</a:t>
            </a:r>
            <a:br>
              <a:rPr lang="fr-FR" sz="2900"/>
            </a:br>
            <a:r>
              <a:rPr lang="fr-FR" sz="2900"/>
              <a:t>8 dimensions/5 étapes de récupération</a:t>
            </a:r>
          </a:p>
        </p:txBody>
      </p:sp>
      <p:sp>
        <p:nvSpPr>
          <p:cNvPr id="25603" name="Espace réservé du contenu 2"/>
          <p:cNvSpPr>
            <a:spLocks noGrp="1"/>
          </p:cNvSpPr>
          <p:nvPr>
            <p:ph sz="quarter" idx="1"/>
          </p:nvPr>
        </p:nvSpPr>
        <p:spPr>
          <a:xfrm>
            <a:off x="457200" y="1219200"/>
            <a:ext cx="8229600" cy="4937125"/>
          </a:xfrm>
        </p:spPr>
        <p:txBody>
          <a:bodyPr/>
          <a:lstStyle/>
          <a:p>
            <a:pPr eaLnBrk="1" hangingPunct="1">
              <a:lnSpc>
                <a:spcPct val="80000"/>
              </a:lnSpc>
              <a:buFont typeface="Wingdings" charset="2"/>
              <a:buChar char="Ø"/>
            </a:pPr>
            <a:endParaRPr lang="fr-FR" sz="1800"/>
          </a:p>
          <a:p>
            <a:pPr eaLnBrk="1" hangingPunct="1">
              <a:lnSpc>
                <a:spcPct val="80000"/>
              </a:lnSpc>
              <a:buFont typeface="Wingdings" charset="2"/>
              <a:buChar char="Ø"/>
            </a:pPr>
            <a:r>
              <a:rPr lang="fr-FR" sz="1800"/>
              <a:t>Trois grandes catégories d’items : </a:t>
            </a:r>
          </a:p>
          <a:p>
            <a:pPr lvl="1" eaLnBrk="1" hangingPunct="1">
              <a:lnSpc>
                <a:spcPct val="80000"/>
              </a:lnSpc>
              <a:buFont typeface="Wingdings" charset="2"/>
              <a:buChar char="Ø"/>
            </a:pPr>
            <a:r>
              <a:rPr lang="fr-FR" sz="1600"/>
              <a:t>1 : Pathologie : items sur l’état autistique (ex : les stéréotypies)</a:t>
            </a:r>
          </a:p>
          <a:p>
            <a:pPr lvl="1" eaLnBrk="1" hangingPunct="1">
              <a:lnSpc>
                <a:spcPct val="80000"/>
              </a:lnSpc>
              <a:buFont typeface="Wingdings" charset="2"/>
              <a:buChar char="Ø"/>
            </a:pPr>
            <a:r>
              <a:rPr lang="fr-FR" sz="1600"/>
              <a:t>2 : Émergence de développement temporaire (ex : écholalie qui est une évolution par rapport au mutisme qui laissera place aux proto-phrases puis aux phrases)</a:t>
            </a:r>
          </a:p>
          <a:p>
            <a:pPr lvl="1" eaLnBrk="1" hangingPunct="1">
              <a:lnSpc>
                <a:spcPct val="80000"/>
              </a:lnSpc>
              <a:buFont typeface="Wingdings" charset="2"/>
              <a:buChar char="Ø"/>
            </a:pPr>
            <a:r>
              <a:rPr lang="fr-FR" sz="1600"/>
              <a:t>3 : Développement définitif et </a:t>
            </a:r>
            <a:r>
              <a:rPr lang="fr-FR" sz="1600" smtClean="0"/>
              <a:t>durable, installation de la fonction </a:t>
            </a:r>
            <a:r>
              <a:rPr lang="fr-FR" sz="1600"/>
              <a:t>(ex : items sur la propreté)</a:t>
            </a:r>
          </a:p>
          <a:p>
            <a:pPr lvl="1" eaLnBrk="1" hangingPunct="1">
              <a:lnSpc>
                <a:spcPct val="80000"/>
              </a:lnSpc>
              <a:buFont typeface="Wingdings 3" charset="2"/>
              <a:buNone/>
            </a:pPr>
            <a:endParaRPr lang="fr-FR" sz="1600"/>
          </a:p>
          <a:p>
            <a:pPr lvl="1" eaLnBrk="1" hangingPunct="1">
              <a:lnSpc>
                <a:spcPct val="80000"/>
              </a:lnSpc>
              <a:buFont typeface="Wingdings 3" charset="2"/>
              <a:buNone/>
            </a:pPr>
            <a:endParaRPr lang="fr-FR" sz="1600"/>
          </a:p>
          <a:p>
            <a:pPr eaLnBrk="1" hangingPunct="1">
              <a:lnSpc>
                <a:spcPct val="80000"/>
              </a:lnSpc>
              <a:buFont typeface="Wingdings" charset="2"/>
              <a:buChar char="Ø"/>
            </a:pPr>
            <a:r>
              <a:rPr lang="fr-FR" sz="1800"/>
              <a:t>Les cotations à T0 indiquent </a:t>
            </a:r>
          </a:p>
          <a:p>
            <a:pPr lvl="1" eaLnBrk="1" hangingPunct="1">
              <a:lnSpc>
                <a:spcPct val="80000"/>
              </a:lnSpc>
              <a:buFont typeface="Wingdings" charset="2"/>
              <a:buChar char="Ø"/>
            </a:pPr>
            <a:r>
              <a:rPr lang="fr-FR" sz="1500"/>
              <a:t>1 : pathologie du trait autistique (coté +3)</a:t>
            </a:r>
          </a:p>
          <a:p>
            <a:pPr lvl="1" eaLnBrk="1" hangingPunct="1">
              <a:lnSpc>
                <a:spcPct val="80000"/>
              </a:lnSpc>
              <a:buFont typeface="Wingdings" charset="2"/>
              <a:buChar char="Ø"/>
            </a:pPr>
            <a:r>
              <a:rPr lang="fr-FR" sz="1500"/>
              <a:t>2 : absence du comportement attendu dans la phase de développement de l’enfant (coté 0)</a:t>
            </a:r>
          </a:p>
          <a:p>
            <a:pPr lvl="1" eaLnBrk="1" hangingPunct="1">
              <a:lnSpc>
                <a:spcPct val="80000"/>
              </a:lnSpc>
              <a:buFont typeface="Wingdings" charset="2"/>
              <a:buChar char="Ø"/>
            </a:pPr>
            <a:r>
              <a:rPr lang="fr-FR" sz="1500"/>
              <a:t>3 : émergence (ex : relation à l’autre…) et installation durable de la fonction (coté de 0 à +3)</a:t>
            </a:r>
          </a:p>
          <a:p>
            <a:pPr lvl="1" eaLnBrk="1" hangingPunct="1">
              <a:lnSpc>
                <a:spcPct val="80000"/>
              </a:lnSpc>
              <a:buFont typeface="Wingdings 3" charset="2"/>
              <a:buNone/>
            </a:pPr>
            <a:endParaRPr lang="fr-FR" sz="1500"/>
          </a:p>
          <a:p>
            <a:pPr lvl="1" eaLnBrk="1" hangingPunct="1">
              <a:lnSpc>
                <a:spcPct val="80000"/>
              </a:lnSpc>
              <a:buFont typeface="Wingdings 3" charset="2"/>
              <a:buNone/>
            </a:pPr>
            <a:endParaRPr lang="fr-FR" sz="1500"/>
          </a:p>
          <a:p>
            <a:pPr eaLnBrk="1" hangingPunct="1">
              <a:lnSpc>
                <a:spcPct val="80000"/>
              </a:lnSpc>
              <a:buFont typeface="Wingdings" charset="2"/>
              <a:buChar char="Ø"/>
            </a:pPr>
            <a:r>
              <a:rPr lang="fr-FR" sz="1900"/>
              <a:t>Les cotations à T12 indiquent </a:t>
            </a:r>
          </a:p>
          <a:p>
            <a:pPr lvl="1" eaLnBrk="1" hangingPunct="1">
              <a:lnSpc>
                <a:spcPct val="80000"/>
              </a:lnSpc>
              <a:buFont typeface="Wingdings" charset="2"/>
              <a:buChar char="Ø"/>
            </a:pPr>
            <a:r>
              <a:rPr lang="fr-FR" sz="1600"/>
              <a:t>1 : régression du trait autistique (coté 0)</a:t>
            </a:r>
          </a:p>
          <a:p>
            <a:pPr lvl="1" eaLnBrk="1" hangingPunct="1">
              <a:lnSpc>
                <a:spcPct val="80000"/>
              </a:lnSpc>
              <a:buFont typeface="Wingdings" charset="2"/>
              <a:buChar char="Ø"/>
            </a:pPr>
            <a:r>
              <a:rPr lang="fr-FR" sz="1600"/>
              <a:t>2 : installation de la fonction (coté +3)</a:t>
            </a:r>
          </a:p>
          <a:p>
            <a:pPr lvl="1" eaLnBrk="1" hangingPunct="1">
              <a:lnSpc>
                <a:spcPct val="80000"/>
              </a:lnSpc>
              <a:buFont typeface="Wingdings" charset="2"/>
              <a:buChar char="Ø"/>
            </a:pPr>
            <a:r>
              <a:rPr lang="fr-FR" sz="1600"/>
              <a:t>3 : traits autistiques toujours présents (coté +1 et +2)</a:t>
            </a:r>
          </a:p>
          <a:p>
            <a:pPr lvl="1" eaLnBrk="1" hangingPunct="1">
              <a:lnSpc>
                <a:spcPct val="80000"/>
              </a:lnSpc>
              <a:buFont typeface="Wingdings 3" charset="2"/>
              <a:buNone/>
            </a:pPr>
            <a:endParaRPr lang="fr-FR" sz="15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6626" name="Espace réservé du contenu 2"/>
          <p:cNvSpPr>
            <a:spLocks noGrp="1"/>
          </p:cNvSpPr>
          <p:nvPr>
            <p:ph sz="quarter" idx="1"/>
          </p:nvPr>
        </p:nvSpPr>
        <p:spPr>
          <a:xfrm>
            <a:off x="457200" y="214313"/>
            <a:ext cx="8229600" cy="5942012"/>
          </a:xfrm>
        </p:spPr>
        <p:txBody>
          <a:bodyPr/>
          <a:lstStyle/>
          <a:p>
            <a:pPr eaLnBrk="1" hangingPunct="1">
              <a:lnSpc>
                <a:spcPct val="80000"/>
              </a:lnSpc>
              <a:buFont typeface="Wingdings 3" charset="2"/>
              <a:buNone/>
            </a:pPr>
            <a:endParaRPr lang="fr-FR" sz="2800"/>
          </a:p>
          <a:p>
            <a:pPr eaLnBrk="1" hangingPunct="1">
              <a:lnSpc>
                <a:spcPct val="80000"/>
              </a:lnSpc>
              <a:buFont typeface="Wingdings" charset="2"/>
              <a:buChar char="Ø"/>
            </a:pPr>
            <a:r>
              <a:rPr lang="fr-FR" sz="2800"/>
              <a:t>1. Émotion relation</a:t>
            </a:r>
          </a:p>
          <a:p>
            <a:pPr lvl="1"/>
            <a:r>
              <a:rPr lang="fr-FR" sz="1600"/>
              <a:t>1 : Étape 5 La mutualité s'améliore avec recherche plus assurée de vrais échanges relationnels/Recherche d’échanges en face avec </a:t>
            </a:r>
            <a:r>
              <a:rPr lang="fr-FR" sz="1600" smtClean="0"/>
              <a:t>un </a:t>
            </a:r>
            <a:r>
              <a:rPr lang="fr-FR" sz="1600"/>
              <a:t>espace entre les corps…  (+3 à T12 : acquis) </a:t>
            </a:r>
          </a:p>
          <a:p>
            <a:pPr lvl="1"/>
            <a:r>
              <a:rPr lang="fr-FR" sz="1600"/>
              <a:t>3 : Étape 4 Expression d'une certaine toute-puissance infantile avec besoin de possession (trait toujours présent (T0 : 3, T12 : 3)</a:t>
            </a:r>
          </a:p>
          <a:p>
            <a:pPr lvl="1"/>
            <a:endParaRPr lang="fr-FR" sz="1800"/>
          </a:p>
          <a:p>
            <a:pPr eaLnBrk="1" hangingPunct="1">
              <a:lnSpc>
                <a:spcPct val="80000"/>
              </a:lnSpc>
              <a:buFont typeface="Wingdings" charset="2"/>
              <a:buChar char="Ø"/>
            </a:pPr>
            <a:r>
              <a:rPr lang="fr-FR" sz="2800"/>
              <a:t>2. Regard</a:t>
            </a:r>
          </a:p>
          <a:p>
            <a:pPr lvl="1" eaLnBrk="1" hangingPunct="1">
              <a:buFont typeface="Wingdings" charset="2"/>
              <a:buChar char="Ø"/>
            </a:pPr>
            <a:r>
              <a:rPr lang="fr-FR" sz="1600"/>
              <a:t>1 : Etape 5 Recherche du regard de l’autre avec l’attention conjointe/Développement du pointage protodéclaratif (+3 à T12 : acquis)</a:t>
            </a:r>
          </a:p>
          <a:p>
            <a:pPr lvl="1" eaLnBrk="1" hangingPunct="1">
              <a:lnSpc>
                <a:spcPct val="80000"/>
              </a:lnSpc>
              <a:buFont typeface="Wingdings" charset="2"/>
              <a:buChar char="Ø"/>
            </a:pPr>
            <a:r>
              <a:rPr lang="fr-FR" sz="1600"/>
              <a:t>3 : Etape 4 Regard lumineux, renvoyant/Regard pétillant avec bonne tonalité d'échange (T0 : 3, T12 : 3)</a:t>
            </a:r>
          </a:p>
          <a:p>
            <a:pPr lvl="1" eaLnBrk="1" hangingPunct="1">
              <a:lnSpc>
                <a:spcPct val="80000"/>
              </a:lnSpc>
              <a:buFont typeface="Wingdings" charset="2"/>
              <a:buChar char="Ø"/>
            </a:pPr>
            <a:endParaRPr lang="fr-FR" sz="1500"/>
          </a:p>
          <a:p>
            <a:pPr eaLnBrk="1" hangingPunct="1">
              <a:lnSpc>
                <a:spcPct val="80000"/>
              </a:lnSpc>
              <a:buFont typeface="Wingdings" charset="2"/>
              <a:buChar char="Ø"/>
            </a:pPr>
            <a:r>
              <a:rPr lang="fr-FR" sz="2800"/>
              <a:t>3. Image du corps</a:t>
            </a:r>
          </a:p>
          <a:p>
            <a:pPr eaLnBrk="1" hangingPunct="1">
              <a:lnSpc>
                <a:spcPct val="80000"/>
              </a:lnSpc>
              <a:buFont typeface="Wingdings" charset="2"/>
              <a:buChar char="Ø"/>
            </a:pPr>
            <a:r>
              <a:rPr lang="fr-FR" sz="1600"/>
              <a:t>     I</a:t>
            </a:r>
            <a:r>
              <a:rPr lang="fr-FR" sz="1600" smtClean="0"/>
              <a:t>: Etape </a:t>
            </a:r>
            <a:r>
              <a:rPr lang="fr-FR" sz="1600"/>
              <a:t>4 Propreté sphinctérienne acquise ou mieux intégrée</a:t>
            </a:r>
          </a:p>
          <a:p>
            <a:pPr eaLnBrk="1" hangingPunct="1">
              <a:lnSpc>
                <a:spcPct val="80000"/>
              </a:lnSpc>
              <a:buFont typeface="Wingdings" charset="2"/>
              <a:buChar char="Ø"/>
            </a:pPr>
            <a:r>
              <a:rPr lang="fr-FR" sz="1600"/>
              <a:t>     Etape 5 Acquisition de la propreté sans problème</a:t>
            </a:r>
          </a:p>
          <a:p>
            <a:pPr eaLnBrk="1" hangingPunct="1">
              <a:lnSpc>
                <a:spcPct val="80000"/>
              </a:lnSpc>
              <a:buFont typeface="Wingdings" charset="2"/>
              <a:buChar char="Ø"/>
            </a:pPr>
            <a:r>
              <a:rPr lang="fr-FR" sz="1600"/>
              <a:t>     Recherche « d'échange en face » avec un espace entre les deux corps</a:t>
            </a:r>
          </a:p>
          <a:p>
            <a:pPr lvl="1" eaLnBrk="1" hangingPunct="1">
              <a:lnSpc>
                <a:spcPct val="80000"/>
              </a:lnSpc>
              <a:buFont typeface="Wingdings" charset="2"/>
              <a:buChar char="Ø"/>
            </a:pPr>
            <a:endParaRPr lang="fr-FR" sz="1500"/>
          </a:p>
        </p:txBody>
      </p:sp>
      <p:pic>
        <p:nvPicPr>
          <p:cNvPr id="26627" name="Image 2" descr="IMG_0458.jpeg"/>
          <p:cNvPicPr>
            <a:picLocks noChangeAspect="1"/>
          </p:cNvPicPr>
          <p:nvPr/>
        </p:nvPicPr>
        <p:blipFill>
          <a:blip r:embed="rId2"/>
          <a:srcRect/>
          <a:stretch>
            <a:fillRect/>
          </a:stretch>
        </p:blipFill>
        <p:spPr bwMode="auto">
          <a:xfrm>
            <a:off x="7391400" y="4419600"/>
            <a:ext cx="1420813" cy="18938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7650" name="Espace réservé du contenu 2"/>
          <p:cNvSpPr>
            <a:spLocks noGrp="1"/>
          </p:cNvSpPr>
          <p:nvPr>
            <p:ph sz="quarter" idx="1"/>
          </p:nvPr>
        </p:nvSpPr>
        <p:spPr>
          <a:xfrm>
            <a:off x="457200" y="457200"/>
            <a:ext cx="8229600" cy="5699125"/>
          </a:xfrm>
        </p:spPr>
        <p:txBody>
          <a:bodyPr/>
          <a:lstStyle/>
          <a:p>
            <a:pPr eaLnBrk="1" hangingPunct="1">
              <a:lnSpc>
                <a:spcPct val="80000"/>
              </a:lnSpc>
              <a:buFont typeface="Wingdings" charset="2"/>
              <a:buChar char="Ø"/>
            </a:pPr>
            <a:r>
              <a:rPr lang="fr-FR" sz="2800"/>
              <a:t>4. langage verbal</a:t>
            </a:r>
          </a:p>
          <a:p>
            <a:r>
              <a:rPr lang="fr-FR" sz="1600"/>
              <a:t>Étape 5</a:t>
            </a:r>
          </a:p>
          <a:p>
            <a:r>
              <a:rPr lang="fr-FR" sz="1600"/>
              <a:t>Articulation de deux mots</a:t>
            </a:r>
          </a:p>
          <a:p>
            <a:r>
              <a:rPr lang="fr-FR" sz="1600"/>
              <a:t>Perfectionnement de la prosodie</a:t>
            </a:r>
          </a:p>
          <a:p>
            <a:r>
              <a:rPr lang="fr-FR" sz="1600"/>
              <a:t>Apparition d'un langage gestuel socialisé</a:t>
            </a:r>
          </a:p>
          <a:p>
            <a:pPr eaLnBrk="1" hangingPunct="1">
              <a:lnSpc>
                <a:spcPct val="80000"/>
              </a:lnSpc>
              <a:buFont typeface="Wingdings" charset="2"/>
              <a:buChar char="Ø"/>
            </a:pPr>
            <a:r>
              <a:rPr lang="fr-FR" sz="2400"/>
              <a:t>5. </a:t>
            </a:r>
            <a:r>
              <a:rPr lang="fr-FR" sz="2800"/>
              <a:t>Graphisme</a:t>
            </a:r>
          </a:p>
          <a:p>
            <a:r>
              <a:rPr lang="fr-FR" sz="1600"/>
              <a:t>Etape 3 Graphisme possible sur un support détachable</a:t>
            </a:r>
          </a:p>
          <a:p>
            <a:r>
              <a:rPr lang="fr-FR" sz="1600"/>
              <a:t>Etape 5 Fermeture du cercle</a:t>
            </a:r>
          </a:p>
          <a:p>
            <a:r>
              <a:rPr lang="fr-FR" sz="1600"/>
              <a:t>Installation des formes radiaires</a:t>
            </a:r>
          </a:p>
          <a:p>
            <a:pPr eaLnBrk="1" hangingPunct="1">
              <a:lnSpc>
                <a:spcPct val="80000"/>
              </a:lnSpc>
              <a:buFont typeface="Wingdings" charset="2"/>
              <a:buChar char="Ø"/>
            </a:pPr>
            <a:r>
              <a:rPr lang="fr-FR" sz="2400"/>
              <a:t>6. </a:t>
            </a:r>
            <a:r>
              <a:rPr lang="fr-FR" sz="2800"/>
              <a:t>Exploration</a:t>
            </a:r>
          </a:p>
          <a:p>
            <a:r>
              <a:rPr lang="fr-FR" sz="1600"/>
              <a:t>Etape 3 Intérêt pour les objets doubles, comparaison pareil/pas pareil</a:t>
            </a:r>
          </a:p>
          <a:p>
            <a:r>
              <a:rPr lang="fr-FR" sz="1600"/>
              <a:t>Etape 4 Intérêt pour le dessus dessous des espaces, objet et contenant</a:t>
            </a:r>
          </a:p>
          <a:p>
            <a:r>
              <a:rPr lang="fr-FR" sz="1600"/>
              <a:t>Étape 5 Intérêt pour le jeu de cache-cache</a:t>
            </a:r>
          </a:p>
          <a:p>
            <a:r>
              <a:rPr lang="fr-FR" sz="1600"/>
              <a:t>Jeu de contenu/contenant avec transvasement, empaquetage, enfoncement</a:t>
            </a:r>
          </a:p>
          <a:p>
            <a:r>
              <a:rPr lang="fr-FR" sz="1600"/>
              <a:t>fermeture/ouverture des objets (fenêtres, boîtes)</a:t>
            </a:r>
          </a:p>
          <a:p>
            <a:r>
              <a:rPr lang="fr-FR" sz="1600"/>
              <a:t>Conduites d'offrande avec expérimentation du circuit donner/reprendre</a:t>
            </a:r>
          </a:p>
          <a:p>
            <a:endParaRPr lang="fr-FR" sz="1800"/>
          </a:p>
          <a:p>
            <a:pPr eaLnBrk="1" hangingPunct="1">
              <a:lnSpc>
                <a:spcPct val="80000"/>
              </a:lnSpc>
              <a:buFont typeface="Wingdings" charset="2"/>
              <a:buChar char="Ø"/>
            </a:pPr>
            <a:endParaRPr lang="fr-FR" sz="2800"/>
          </a:p>
          <a:p>
            <a:endParaRPr lang="fr-F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8674" name="Espace réservé du contenu 2"/>
          <p:cNvSpPr>
            <a:spLocks noGrp="1"/>
          </p:cNvSpPr>
          <p:nvPr>
            <p:ph sz="quarter" idx="1"/>
          </p:nvPr>
        </p:nvSpPr>
        <p:spPr>
          <a:xfrm>
            <a:off x="457200" y="1143000"/>
            <a:ext cx="8229600" cy="5013325"/>
          </a:xfrm>
        </p:spPr>
        <p:txBody>
          <a:bodyPr/>
          <a:lstStyle/>
          <a:p>
            <a:pPr eaLnBrk="1" hangingPunct="1">
              <a:lnSpc>
                <a:spcPct val="80000"/>
              </a:lnSpc>
              <a:buFont typeface="Wingdings" charset="2"/>
              <a:buChar char="Ø"/>
            </a:pPr>
            <a:r>
              <a:rPr lang="fr-FR" sz="2800"/>
              <a:t>7. Temporalité</a:t>
            </a:r>
          </a:p>
          <a:p>
            <a:r>
              <a:rPr lang="fr-FR" sz="1800"/>
              <a:t>Etape 3 Temps oscillant, maîtrise du recommencement, croyance en la réversibilité.</a:t>
            </a:r>
          </a:p>
          <a:p>
            <a:pPr eaLnBrk="1" hangingPunct="1">
              <a:lnSpc>
                <a:spcPct val="80000"/>
              </a:lnSpc>
              <a:buFont typeface="Wingdings 3" charset="2"/>
              <a:buNone/>
            </a:pPr>
            <a:endParaRPr lang="fr-FR" sz="2800"/>
          </a:p>
          <a:p>
            <a:pPr eaLnBrk="1" hangingPunct="1">
              <a:lnSpc>
                <a:spcPct val="80000"/>
              </a:lnSpc>
              <a:buFont typeface="Wingdings" charset="2"/>
              <a:buChar char="Ø"/>
            </a:pPr>
            <a:r>
              <a:rPr lang="fr-FR" sz="2800"/>
              <a:t>8.  Agressivité</a:t>
            </a:r>
          </a:p>
          <a:p>
            <a:pPr eaLnBrk="1" hangingPunct="1">
              <a:lnSpc>
                <a:spcPct val="80000"/>
              </a:lnSpc>
              <a:buFont typeface="Wingdings" charset="2"/>
              <a:buChar char="Ø"/>
            </a:pPr>
            <a:r>
              <a:rPr lang="fr-FR" sz="1800"/>
              <a:t>Etape 4 :  Auto et hétéro agressivité passée de 2 à 0</a:t>
            </a:r>
          </a:p>
          <a:p>
            <a:r>
              <a:rPr lang="fr-FR" sz="1800"/>
              <a:t>Tentative de maîtrise agressive de l’autre et état d’excitation de 2 à 0</a:t>
            </a:r>
          </a:p>
          <a:p>
            <a:r>
              <a:rPr lang="fr-FR" sz="1800"/>
              <a:t>rivalité (mordre) disparaît à 6 mois de la psychothérapie (T6)</a:t>
            </a:r>
          </a:p>
          <a:p>
            <a:endParaRPr lang="fr-FR" sz="1800"/>
          </a:p>
          <a:p>
            <a:r>
              <a:rPr lang="fr-FR" sz="1800"/>
              <a:t>Mise en relation des deux Tests : Ecar t et Grille</a:t>
            </a:r>
          </a:p>
          <a:p>
            <a:endParaRPr lang="fr-FR" sz="1800"/>
          </a:p>
          <a:p>
            <a:endParaRPr lang="fr-FR" sz="1800"/>
          </a:p>
          <a:p>
            <a:endParaRPr lang="fr-FR" sz="1800"/>
          </a:p>
          <a:p>
            <a:pPr>
              <a:buFont typeface="Wingdings 3" charset="2"/>
              <a:buNone/>
            </a:pPr>
            <a:endParaRPr lang="fr-FR" sz="1800"/>
          </a:p>
          <a:p>
            <a:pPr>
              <a:buFont typeface="Wingdings 3" charset="2"/>
              <a:buNone/>
            </a:pPr>
            <a:endParaRPr lang="fr-FR" sz="1800">
              <a:solidFill>
                <a:srgbClr val="FF0000"/>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304800" y="274638"/>
            <a:ext cx="8534400" cy="792162"/>
          </a:xfrm>
        </p:spPr>
        <p:txBody>
          <a:bodyPr>
            <a:normAutofit/>
          </a:bodyPr>
          <a:lstStyle/>
          <a:p>
            <a:pPr eaLnBrk="1" hangingPunct="1">
              <a:defRPr/>
            </a:pPr>
            <a:r>
              <a:rPr lang="fr-FR" sz="2600">
                <a:effectLst>
                  <a:outerShdw blurRad="38100" dist="38100" dir="2700000" algn="tl">
                    <a:srgbClr val="DDDDDD"/>
                  </a:outerShdw>
                </a:effectLst>
              </a:rPr>
              <a:t>L’instrument du processus : le CPQ</a:t>
            </a:r>
            <a:r>
              <a:rPr lang="fr-FR" sz="3000">
                <a:effectLst>
                  <a:outerShdw blurRad="38100" dist="38100" dir="2700000" algn="tl">
                    <a:srgbClr val="DDDDDD"/>
                  </a:outerShdw>
                </a:effectLst>
              </a:rPr>
              <a:t/>
            </a:r>
            <a:br>
              <a:rPr lang="fr-FR" sz="3000">
                <a:effectLst>
                  <a:outerShdw blurRad="38100" dist="38100" dir="2700000" algn="tl">
                    <a:srgbClr val="DDDDDD"/>
                  </a:outerShdw>
                </a:effectLst>
              </a:rPr>
            </a:br>
            <a:endParaRPr lang="fr-FR" sz="1600">
              <a:solidFill>
                <a:srgbClr val="A3171E"/>
              </a:solidFill>
              <a:effectLst>
                <a:outerShdw blurRad="38100" dist="38100" dir="2700000" algn="tl">
                  <a:srgbClr val="DDDDDD"/>
                </a:outerShdw>
              </a:effectLst>
            </a:endParaRPr>
          </a:p>
        </p:txBody>
      </p:sp>
      <p:sp>
        <p:nvSpPr>
          <p:cNvPr id="29699" name="Espace réservé du contenu 1"/>
          <p:cNvSpPr>
            <a:spLocks noGrp="1"/>
          </p:cNvSpPr>
          <p:nvPr>
            <p:ph sz="quarter" idx="1"/>
          </p:nvPr>
        </p:nvSpPr>
        <p:spPr>
          <a:xfrm>
            <a:off x="457200" y="1143000"/>
            <a:ext cx="8229600" cy="5257800"/>
          </a:xfrm>
        </p:spPr>
        <p:txBody>
          <a:bodyPr/>
          <a:lstStyle/>
          <a:p>
            <a:pPr eaLnBrk="1" hangingPunct="1">
              <a:buFont typeface="Wingdings" charset="2"/>
              <a:buChar char=""/>
            </a:pPr>
            <a:r>
              <a:rPr lang="fr-FR" sz="2400"/>
              <a:t>Le CPQ « Child Psychotherapy Q-set » est l’instrument qui évalue le processus de la psychothérapie « en interne ». La cotation s’effectue pour chacun des 100 items suivant le tableau ci-dessous : 9 catégories du -4 …..	au + 4</a:t>
            </a:r>
          </a:p>
          <a:p>
            <a:pPr eaLnBrk="1" hangingPunct="1">
              <a:buFont typeface="Wingdings 3" charset="2"/>
              <a:buNone/>
            </a:pPr>
            <a:endParaRPr lang="fr-FR" sz="2400"/>
          </a:p>
          <a:p>
            <a:pPr eaLnBrk="1" hangingPunct="1">
              <a:buFont typeface="Wingdings 3" charset="2"/>
              <a:buNone/>
            </a:pPr>
            <a:endParaRPr lang="fr-FR"/>
          </a:p>
          <a:p>
            <a:pPr eaLnBrk="1" hangingPunct="1">
              <a:buFont typeface="Wingdings" charset="2"/>
              <a:buChar char=""/>
            </a:pPr>
            <a:endParaRPr lang="fr-FR"/>
          </a:p>
          <a:p>
            <a:pPr eaLnBrk="1" hangingPunct="1">
              <a:buFont typeface="Wingdings" charset="2"/>
              <a:buChar char=""/>
            </a:pPr>
            <a:endParaRPr lang="fr-FR"/>
          </a:p>
          <a:p>
            <a:pPr eaLnBrk="1" hangingPunct="1">
              <a:buFont typeface="Wingdings" charset="2"/>
              <a:buChar char=""/>
            </a:pPr>
            <a:endParaRPr lang="fr-FR"/>
          </a:p>
        </p:txBody>
      </p:sp>
      <p:pic>
        <p:nvPicPr>
          <p:cNvPr id="29700" name="Image 4" descr="Capture d’écran 2010-01-01 à 18.14.30.png"/>
          <p:cNvPicPr>
            <a:picLocks noChangeAspect="1"/>
          </p:cNvPicPr>
          <p:nvPr/>
        </p:nvPicPr>
        <p:blipFill>
          <a:blip r:embed="rId2"/>
          <a:srcRect/>
          <a:stretch>
            <a:fillRect/>
          </a:stretch>
        </p:blipFill>
        <p:spPr bwMode="auto">
          <a:xfrm>
            <a:off x="990600" y="3200400"/>
            <a:ext cx="6896100" cy="20701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152400" y="274638"/>
            <a:ext cx="8686800" cy="792162"/>
          </a:xfrm>
        </p:spPr>
        <p:txBody>
          <a:bodyPr>
            <a:normAutofit/>
          </a:bodyPr>
          <a:lstStyle/>
          <a:p>
            <a:pPr eaLnBrk="1" hangingPunct="1">
              <a:defRPr/>
            </a:pPr>
            <a:r>
              <a:rPr lang="fr-FR" sz="2600">
                <a:effectLst>
                  <a:outerShdw blurRad="38100" dist="38100" dir="2700000" algn="tl">
                    <a:srgbClr val="DDDDDD"/>
                  </a:outerShdw>
                </a:effectLst>
              </a:rPr>
              <a:t>Que trouve-t-on au niveau du CPQ ? (1)</a:t>
            </a:r>
            <a:r>
              <a:rPr lang="fr-FR" sz="3000">
                <a:effectLst>
                  <a:outerShdw blurRad="38100" dist="38100" dir="2700000" algn="tl">
                    <a:srgbClr val="DDDDDD"/>
                  </a:outerShdw>
                </a:effectLst>
              </a:rPr>
              <a:t/>
            </a:r>
            <a:br>
              <a:rPr lang="fr-FR" sz="3000">
                <a:effectLst>
                  <a:outerShdw blurRad="38100" dist="38100" dir="2700000" algn="tl">
                    <a:srgbClr val="DDDDDD"/>
                  </a:outerShdw>
                </a:effectLst>
              </a:rPr>
            </a:br>
            <a:r>
              <a:rPr lang="fr-FR" sz="1600">
                <a:solidFill>
                  <a:srgbClr val="A3171E"/>
                </a:solidFill>
                <a:effectLst>
                  <a:outerShdw blurRad="38100" dist="38100" dir="2700000" algn="tl">
                    <a:srgbClr val="DDDDDD"/>
                  </a:outerShdw>
                </a:effectLst>
              </a:rPr>
              <a:t>Dans la psychothérapie, « en interne ».</a:t>
            </a:r>
          </a:p>
        </p:txBody>
      </p:sp>
      <p:sp>
        <p:nvSpPr>
          <p:cNvPr id="30723" name="Espace réservé du contenu 1"/>
          <p:cNvSpPr>
            <a:spLocks noGrp="1"/>
          </p:cNvSpPr>
          <p:nvPr>
            <p:ph sz="quarter" idx="1"/>
          </p:nvPr>
        </p:nvSpPr>
        <p:spPr>
          <a:xfrm>
            <a:off x="457200" y="1143000"/>
            <a:ext cx="8229600" cy="5257800"/>
          </a:xfrm>
        </p:spPr>
        <p:txBody>
          <a:bodyPr/>
          <a:lstStyle/>
          <a:p>
            <a:pPr eaLnBrk="1" hangingPunct="1">
              <a:buFont typeface="Wingdings 3" charset="2"/>
              <a:buNone/>
            </a:pPr>
            <a:endParaRPr lang="fr-FR" sz="2400"/>
          </a:p>
          <a:p>
            <a:pPr eaLnBrk="1" hangingPunct="1">
              <a:buFont typeface="Wingdings" charset="2"/>
              <a:buChar char=""/>
            </a:pPr>
            <a:r>
              <a:rPr lang="fr-FR"/>
              <a:t>3 évaluations (2m, 6m, 12m), validées en groupe de pairs et insérées dans une base de données</a:t>
            </a:r>
          </a:p>
          <a:p>
            <a:pPr eaLnBrk="1" hangingPunct="1">
              <a:buFont typeface="Wingdings" charset="2"/>
              <a:buChar char=""/>
            </a:pPr>
            <a:endParaRPr lang="fr-FR"/>
          </a:p>
          <a:p>
            <a:pPr eaLnBrk="1" hangingPunct="1">
              <a:buFont typeface="Wingdings" charset="2"/>
              <a:buChar char=""/>
            </a:pPr>
            <a:endParaRPr lang="fr-FR"/>
          </a:p>
          <a:p>
            <a:pPr eaLnBrk="1" hangingPunct="1">
              <a:buFont typeface="Wingdings" charset="2"/>
              <a:buChar char=""/>
            </a:pPr>
            <a:endParaRPr lang="fr-FR"/>
          </a:p>
          <a:p>
            <a:pPr eaLnBrk="1" hangingPunct="1">
              <a:buFont typeface="Wingdings 3" charset="2"/>
              <a:buNone/>
            </a:pPr>
            <a:endParaRPr lang="fr-FR"/>
          </a:p>
          <a:p>
            <a:pPr eaLnBrk="1" hangingPunct="1">
              <a:buFont typeface="Wingdings" charset="2"/>
              <a:buChar char=""/>
            </a:pPr>
            <a:endParaRPr lang="fr-FR"/>
          </a:p>
          <a:p>
            <a:pPr eaLnBrk="1" hangingPunct="1">
              <a:buFont typeface="Wingdings" charset="2"/>
              <a:buChar char=""/>
            </a:pPr>
            <a:endParaRPr lang="fr-FR"/>
          </a:p>
          <a:p>
            <a:pPr eaLnBrk="1" hangingPunct="1">
              <a:buFont typeface="Wingdings" charset="2"/>
              <a:buChar char=""/>
            </a:pPr>
            <a:endParaRPr lang="fr-FR"/>
          </a:p>
        </p:txBody>
      </p:sp>
      <p:pic>
        <p:nvPicPr>
          <p:cNvPr id="30724" name="Image 3" descr="Capture d’écran 2009-12-22 à 17.55.58.png"/>
          <p:cNvPicPr>
            <a:picLocks noChangeAspect="1"/>
          </p:cNvPicPr>
          <p:nvPr/>
        </p:nvPicPr>
        <p:blipFill>
          <a:blip r:embed="rId2"/>
          <a:srcRect/>
          <a:stretch>
            <a:fillRect/>
          </a:stretch>
        </p:blipFill>
        <p:spPr bwMode="auto">
          <a:xfrm>
            <a:off x="482600" y="2971800"/>
            <a:ext cx="8178800" cy="22606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274638"/>
            <a:ext cx="8229600" cy="944562"/>
          </a:xfrm>
        </p:spPr>
        <p:txBody>
          <a:bodyPr>
            <a:normAutofit/>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Que trouve-t-on au niveau du CPQ ? (1) </a:t>
            </a:r>
          </a:p>
        </p:txBody>
      </p:sp>
      <p:sp>
        <p:nvSpPr>
          <p:cNvPr id="31747" name="Espace réservé du contenu 1"/>
          <p:cNvSpPr>
            <a:spLocks noGrp="1"/>
          </p:cNvSpPr>
          <p:nvPr>
            <p:ph sz="quarter" idx="1"/>
          </p:nvPr>
        </p:nvSpPr>
        <p:spPr>
          <a:xfrm>
            <a:off x="990600" y="1371600"/>
            <a:ext cx="8001000" cy="5562600"/>
          </a:xfrm>
        </p:spPr>
        <p:txBody>
          <a:bodyPr/>
          <a:lstStyle/>
          <a:p>
            <a:pPr eaLnBrk="1" hangingPunct="1">
              <a:buFont typeface="Wingdings" charset="2"/>
              <a:buChar char=""/>
            </a:pPr>
            <a:endParaRPr lang="fr-FR" sz="2000">
              <a:solidFill>
                <a:srgbClr val="FF0000"/>
              </a:solidFill>
            </a:endParaRPr>
          </a:p>
          <a:p>
            <a:pPr eaLnBrk="1" hangingPunct="1">
              <a:buFont typeface="Wingdings" charset="2"/>
              <a:buChar char=""/>
            </a:pPr>
            <a:r>
              <a:rPr lang="fr-FR" sz="2000">
                <a:solidFill>
                  <a:srgbClr val="FF0000"/>
                </a:solidFill>
              </a:rPr>
              <a:t>Ce qui a toujours été saillant dans la psychothérapie (+4, +3, -4, -3)</a:t>
            </a:r>
          </a:p>
          <a:p>
            <a:pPr eaLnBrk="1" hangingPunct="1">
              <a:buFont typeface="Wingdings 3" charset="2"/>
              <a:buNone/>
            </a:pPr>
            <a:endParaRPr lang="fr-FR" sz="2000">
              <a:solidFill>
                <a:srgbClr val="FF0000"/>
              </a:solidFill>
            </a:endParaRPr>
          </a:p>
          <a:p>
            <a:pPr lvl="1" eaLnBrk="1" hangingPunct="1">
              <a:buFont typeface="Wingdings" charset="2"/>
              <a:buChar char=""/>
            </a:pPr>
            <a:r>
              <a:rPr lang="fr-FR" sz="2000" i="1"/>
              <a:t>L’enfant : s’engage dans le jeu du faire croire </a:t>
            </a:r>
          </a:p>
          <a:p>
            <a:pPr lvl="1" eaLnBrk="1" hangingPunct="1">
              <a:buFont typeface="Wingdings" charset="2"/>
              <a:buChar char=""/>
            </a:pPr>
            <a:r>
              <a:rPr lang="fr-FR" sz="2000" i="1"/>
              <a:t>Le thérapeute : tolère l’affect ou les pulsions violentes de l’enfant, il interprète la signification du jeu de l’enfant. Ses conflits émotionnels n’interfèrent pas dans la relation.</a:t>
            </a:r>
            <a:endParaRPr lang="fr-FR" sz="2000" u="sng">
              <a:solidFill>
                <a:srgbClr val="A3171E"/>
              </a:solidFill>
            </a:endParaRPr>
          </a:p>
          <a:p>
            <a:pPr lvl="1" eaLnBrk="1" hangingPunct="1">
              <a:buFont typeface="Wingdings" charset="2"/>
              <a:buChar char=""/>
            </a:pPr>
            <a:r>
              <a:rPr lang="fr-FR" sz="2000" i="1"/>
              <a:t>Interaction : rien de « très » caractéristique.</a:t>
            </a:r>
            <a:endParaRPr lang="fr-FR" sz="2000"/>
          </a:p>
          <a:p>
            <a:pPr eaLnBrk="1" hangingPunct="1">
              <a:buFont typeface="Wingdings 2" charset="2"/>
              <a:buNone/>
            </a:pPr>
            <a:endParaRPr lang="fr-FR" sz="1600">
              <a:solidFill>
                <a:schemeClr val="accent2"/>
              </a:solidFill>
            </a:endParaRPr>
          </a:p>
          <a:p>
            <a:pPr eaLnBrk="1" hangingPunct="1">
              <a:buFont typeface="Wingdings 3" charset="2"/>
              <a:buNone/>
            </a:pPr>
            <a:endParaRPr lang="fr-FR" sz="1600">
              <a:solidFill>
                <a:schemeClr val="accent2"/>
              </a:solidFill>
            </a:endParaRPr>
          </a:p>
          <a:p>
            <a:pPr eaLnBrk="1" hangingPunct="1">
              <a:buFont typeface="Wingdings 3" charset="2"/>
              <a:buNone/>
            </a:pPr>
            <a:endParaRPr lang="fr-FR"/>
          </a:p>
          <a:p>
            <a:pPr lvl="1" eaLnBrk="1" hangingPunct="1">
              <a:buFont typeface="Wingdings" charset="2"/>
              <a:buChar char=""/>
            </a:pPr>
            <a:endParaRPr lang="fr-FR"/>
          </a:p>
          <a:p>
            <a:pPr lvl="1" eaLnBrk="1" hangingPunct="1">
              <a:buFont typeface="Wingdings" charset="2"/>
              <a:buChar char=""/>
            </a:pPr>
            <a:endParaRPr lang="fr-F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5" name="Titre 4"/>
          <p:cNvSpPr>
            <a:spLocks noGrp="1"/>
          </p:cNvSpPr>
          <p:nvPr>
            <p:ph type="title"/>
          </p:nvPr>
        </p:nvSpPr>
        <p:spPr>
          <a:xfrm>
            <a:off x="457200" y="274638"/>
            <a:ext cx="8229600" cy="792162"/>
          </a:xfrm>
        </p:spPr>
        <p:txBody>
          <a:bodyPr>
            <a:normAutofit/>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Que trouve-t-on au niveau du CPQ ? (2) </a:t>
            </a:r>
          </a:p>
        </p:txBody>
      </p:sp>
      <p:sp>
        <p:nvSpPr>
          <p:cNvPr id="32771" name="Espace réservé du contenu 1"/>
          <p:cNvSpPr>
            <a:spLocks noGrp="1"/>
          </p:cNvSpPr>
          <p:nvPr>
            <p:ph sz="quarter" idx="1"/>
          </p:nvPr>
        </p:nvSpPr>
        <p:spPr>
          <a:xfrm>
            <a:off x="457200" y="1600200"/>
            <a:ext cx="8229600" cy="5257800"/>
          </a:xfrm>
        </p:spPr>
        <p:txBody>
          <a:bodyPr/>
          <a:lstStyle/>
          <a:p>
            <a:pPr eaLnBrk="1" hangingPunct="1">
              <a:buFont typeface="Wingdings" charset="2"/>
              <a:buChar char=""/>
            </a:pPr>
            <a:r>
              <a:rPr lang="fr-FR">
                <a:solidFill>
                  <a:srgbClr val="FF0000"/>
                </a:solidFill>
              </a:rPr>
              <a:t>Ce qui</a:t>
            </a:r>
            <a:r>
              <a:rPr lang="fr-FR" smtClean="0">
                <a:solidFill>
                  <a:srgbClr val="FF0000"/>
                </a:solidFill>
              </a:rPr>
              <a:t> a toujours été non extrême </a:t>
            </a:r>
            <a:r>
              <a:rPr lang="fr-FR" sz="1800" smtClean="0">
                <a:solidFill>
                  <a:srgbClr val="FF0000"/>
                </a:solidFill>
              </a:rPr>
              <a:t>(+</a:t>
            </a:r>
            <a:r>
              <a:rPr lang="fr-FR" sz="1800">
                <a:solidFill>
                  <a:srgbClr val="FF0000"/>
                </a:solidFill>
              </a:rPr>
              <a:t>2, -2)</a:t>
            </a:r>
          </a:p>
          <a:p>
            <a:pPr lvl="1" eaLnBrk="1" hangingPunct="1">
              <a:buFont typeface="Wingdings" charset="2"/>
              <a:buChar char=""/>
            </a:pPr>
            <a:r>
              <a:rPr lang="fr-FR" sz="2000" i="1"/>
              <a:t>Chez l’enfant : </a:t>
            </a:r>
            <a:r>
              <a:rPr lang="fr-FR" sz="2000"/>
              <a:t>il transmet ou éprouve des sentiments ambivalents ou conflictuels, il exprime peu de crainte ou un comportement phobique, il exprime peu de colère ou de sentiments agressifs. Il n’est pas triste ou déprimé.</a:t>
            </a:r>
          </a:p>
          <a:p>
            <a:pPr lvl="1" eaLnBrk="1" hangingPunct="1">
              <a:buFont typeface="Wingdings 3" charset="2"/>
              <a:buNone/>
            </a:pPr>
            <a:endParaRPr lang="fr-FR" sz="2000" i="1"/>
          </a:p>
          <a:p>
            <a:pPr lvl="1" eaLnBrk="1" hangingPunct="1">
              <a:buFont typeface="Wingdings" charset="2"/>
              <a:buChar char=""/>
            </a:pPr>
            <a:r>
              <a:rPr lang="fr-FR" sz="2000" i="1"/>
              <a:t>Chez le thérapeute </a:t>
            </a:r>
            <a:r>
              <a:rPr lang="fr-FR" sz="2000"/>
              <a:t>: pas d’items significatifs à ce niveau</a:t>
            </a:r>
          </a:p>
          <a:p>
            <a:pPr lvl="1" eaLnBrk="1" hangingPunct="1">
              <a:buFont typeface="Wingdings 3" charset="2"/>
              <a:buNone/>
            </a:pPr>
            <a:endParaRPr lang="fr-FR" sz="2000" i="1"/>
          </a:p>
          <a:p>
            <a:pPr lvl="1" eaLnBrk="1" hangingPunct="1">
              <a:buFont typeface="Wingdings" charset="2"/>
              <a:buChar char=""/>
            </a:pPr>
            <a:r>
              <a:rPr lang="fr-FR" sz="2000" i="1"/>
              <a:t>Dans le dialogue et les interactions : </a:t>
            </a:r>
            <a:r>
              <a:rPr lang="fr-FR" sz="2000"/>
              <a:t>pas d’items significatifs à ce niveau</a:t>
            </a:r>
          </a:p>
          <a:p>
            <a:pPr lvl="1" eaLnBrk="1" hangingPunct="1">
              <a:buFont typeface="Wingdings" charset="2"/>
              <a:buChar char=""/>
            </a:pPr>
            <a:endParaRPr lang="fr-FR" sz="2000"/>
          </a:p>
          <a:p>
            <a:pPr lvl="2" eaLnBrk="1" hangingPunct="1">
              <a:buFont typeface="Wingdings" charset="2"/>
              <a:buChar char=""/>
            </a:pPr>
            <a:endParaRPr lang="fr-F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274638"/>
            <a:ext cx="8229600" cy="411162"/>
          </a:xfrm>
        </p:spPr>
        <p:txBody>
          <a:bodyPr>
            <a:normAutofit fontScale="90000"/>
          </a:bodyPr>
          <a:lstStyle/>
          <a:p>
            <a:pPr eaLnBrk="1" fontAlgn="auto" hangingPunct="1">
              <a:spcAft>
                <a:spcPts val="0"/>
              </a:spcAft>
              <a:defRPr/>
            </a:pPr>
            <a:r>
              <a:rPr lang="fr-FR" dirty="0" smtClean="0">
                <a:effectLst>
                  <a:outerShdw blurRad="38100" dist="38100" dir="2700000" algn="tl">
                    <a:srgbClr val="DDDDDD"/>
                  </a:outerShdw>
                </a:effectLst>
                <a:ea typeface="+mj-ea"/>
                <a:cs typeface="+mj-cs"/>
              </a:rPr>
              <a:t>Que trouve-t-on au niveau du CPQ ? (3) </a:t>
            </a:r>
          </a:p>
        </p:txBody>
      </p:sp>
      <p:sp>
        <p:nvSpPr>
          <p:cNvPr id="33795" name="Espace réservé du contenu 1"/>
          <p:cNvSpPr>
            <a:spLocks noGrp="1"/>
          </p:cNvSpPr>
          <p:nvPr>
            <p:ph sz="quarter" idx="1"/>
          </p:nvPr>
        </p:nvSpPr>
        <p:spPr>
          <a:xfrm>
            <a:off x="457200" y="685800"/>
            <a:ext cx="8305800" cy="4114800"/>
          </a:xfrm>
        </p:spPr>
        <p:txBody>
          <a:bodyPr/>
          <a:lstStyle/>
          <a:p>
            <a:pPr eaLnBrk="1" hangingPunct="1">
              <a:buFont typeface="Wingdings" charset="2"/>
              <a:buChar char=""/>
            </a:pPr>
            <a:r>
              <a:rPr lang="fr-FR">
                <a:solidFill>
                  <a:srgbClr val="FF0000"/>
                </a:solidFill>
              </a:rPr>
              <a:t>Ce qui change </a:t>
            </a:r>
            <a:r>
              <a:rPr lang="fr-FR" sz="1800">
                <a:solidFill>
                  <a:srgbClr val="FF0000"/>
                </a:solidFill>
              </a:rPr>
              <a:t>(changement maintenu à 2 évaluations)</a:t>
            </a:r>
          </a:p>
          <a:p>
            <a:pPr lvl="1" eaLnBrk="1" hangingPunct="1">
              <a:buFont typeface="Wingdings" charset="2"/>
              <a:buChar char=""/>
            </a:pPr>
            <a:r>
              <a:rPr lang="fr-FR" sz="2000" i="1"/>
              <a:t>Chez l’enfant </a:t>
            </a:r>
            <a:r>
              <a:rPr lang="fr-FR" sz="2000"/>
              <a:t>: il comprend de mieux en mieux les commentaires du thérapeute ; à partir de 6 mois, il commence à établir un contact physique avec le thérapeute. Il n’exprime plus de sentiments négatifs à l’égard du thérapeute à partir de 6 mois. Il dessine le thérapeute dans son jeu, très caractéristique à partir de 6 mois. L’enfant n’a plus de difficulté à partir de la séance, à 6 mois de thérapie.</a:t>
            </a:r>
          </a:p>
          <a:p>
            <a:pPr lvl="1" eaLnBrk="1" hangingPunct="1">
              <a:buFont typeface="Wingdings" charset="2"/>
              <a:buChar char=""/>
            </a:pPr>
            <a:r>
              <a:rPr lang="fr-FR" sz="2000" i="1"/>
              <a:t>Chez le thérapeute : </a:t>
            </a:r>
            <a:r>
              <a:rPr lang="fr-FR" sz="2000"/>
              <a:t>il perçoit précisément le processus thérapeutique à partir de 6 mois. Il souligne les sentiments de l’enfant pour l’aider à les vivre plus profondément, très caractéristique à partir de 6 mois.</a:t>
            </a:r>
          </a:p>
          <a:p>
            <a:pPr lvl="1" eaLnBrk="1" hangingPunct="1">
              <a:buFont typeface="Wingdings" charset="2"/>
              <a:buChar char=""/>
            </a:pPr>
            <a:r>
              <a:rPr lang="fr-FR" sz="2000" i="1"/>
              <a:t>Dans le dialogue et les interactions : </a:t>
            </a:r>
            <a:r>
              <a:rPr lang="fr-FR" sz="2000"/>
              <a:t>il y a discussion à partir du 6</a:t>
            </a:r>
            <a:r>
              <a:rPr lang="fr-FR" sz="2000" baseline="30000"/>
              <a:t>ème</a:t>
            </a:r>
            <a:r>
              <a:rPr lang="fr-FR" sz="2000"/>
              <a:t> mois des interruptions ou des pauses dans la psychothérapie et de l’image de soi</a:t>
            </a:r>
          </a:p>
          <a:p>
            <a:pPr lvl="1" eaLnBrk="1" hangingPunct="1">
              <a:buFont typeface="Wingdings" charset="2"/>
              <a:buChar char=""/>
            </a:pPr>
            <a:endParaRPr lang="fr-FR"/>
          </a:p>
          <a:p>
            <a:pPr lvl="1" eaLnBrk="1" hangingPunct="1">
              <a:buFont typeface="Wingdings" charset="2"/>
              <a:buChar char=""/>
            </a:pPr>
            <a:endParaRPr lang="fr-FR"/>
          </a:p>
          <a:p>
            <a:pPr lvl="1" eaLnBrk="1" hangingPunct="1">
              <a:buFont typeface="Wingdings" charset="2"/>
              <a:buChar char=""/>
            </a:pPr>
            <a:endParaRPr lang="fr-FR"/>
          </a:p>
          <a:p>
            <a:pPr lvl="1" eaLnBrk="1" hangingPunct="1">
              <a:buFont typeface="Wingdings" charset="2"/>
              <a:buChar char=""/>
            </a:pPr>
            <a:endParaRPr lang="fr-FR"/>
          </a:p>
          <a:p>
            <a:pPr lvl="1" eaLnBrk="1" hangingPunct="1">
              <a:buFont typeface="Wingdings" charset="2"/>
              <a:buChar char=""/>
            </a:pPr>
            <a:endParaRPr lang="fr-FR"/>
          </a:p>
        </p:txBody>
      </p:sp>
      <p:pic>
        <p:nvPicPr>
          <p:cNvPr id="33796" name="Image 3" descr="Capture d’écran 2009-12-22 à 18.42.41.png"/>
          <p:cNvPicPr>
            <a:picLocks noChangeAspect="1"/>
          </p:cNvPicPr>
          <p:nvPr/>
        </p:nvPicPr>
        <p:blipFill>
          <a:blip r:embed="rId2"/>
          <a:srcRect/>
          <a:stretch>
            <a:fillRect/>
          </a:stretch>
        </p:blipFill>
        <p:spPr bwMode="auto">
          <a:xfrm>
            <a:off x="1752600" y="4746625"/>
            <a:ext cx="5632450" cy="21113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4818" name="Titre 1"/>
          <p:cNvSpPr>
            <a:spLocks noGrp="1"/>
          </p:cNvSpPr>
          <p:nvPr>
            <p:ph type="title"/>
          </p:nvPr>
        </p:nvSpPr>
        <p:spPr/>
        <p:txBody>
          <a:bodyPr/>
          <a:lstStyle/>
          <a:p>
            <a:pPr eaLnBrk="1" hangingPunct="1"/>
            <a:r>
              <a:rPr lang="fr-FR"/>
              <a:t>Ce qui reste assez caractéristique </a:t>
            </a:r>
            <a:br>
              <a:rPr lang="fr-FR"/>
            </a:br>
            <a:r>
              <a:rPr lang="fr-FR" sz="2000"/>
              <a:t>(4, 3, 2 ou -4, -3, -2) </a:t>
            </a:r>
          </a:p>
        </p:txBody>
      </p:sp>
      <p:sp>
        <p:nvSpPr>
          <p:cNvPr id="34819" name="Espace réservé du contenu 2"/>
          <p:cNvSpPr>
            <a:spLocks noGrp="1"/>
          </p:cNvSpPr>
          <p:nvPr>
            <p:ph sz="quarter" idx="1"/>
          </p:nvPr>
        </p:nvSpPr>
        <p:spPr>
          <a:xfrm>
            <a:off x="457200" y="1219200"/>
            <a:ext cx="8229600" cy="4937125"/>
          </a:xfrm>
        </p:spPr>
        <p:txBody>
          <a:bodyPr/>
          <a:lstStyle/>
          <a:p>
            <a:pPr algn="just" eaLnBrk="1" hangingPunct="1"/>
            <a:r>
              <a:rPr lang="fr-FR" sz="2000" i="1"/>
              <a:t>Chez l’enfant : </a:t>
            </a:r>
            <a:r>
              <a:rPr lang="fr-FR" sz="2000"/>
              <a:t>il ne </a:t>
            </a:r>
            <a:r>
              <a:rPr lang="fr-FR" sz="2000" i="1"/>
              <a:t>communique</a:t>
            </a:r>
            <a:r>
              <a:rPr lang="fr-FR" sz="2000"/>
              <a:t> pas de </a:t>
            </a:r>
            <a:r>
              <a:rPr lang="fr-FR" sz="2000" i="1"/>
              <a:t>façon inaffective </a:t>
            </a:r>
            <a:r>
              <a:rPr lang="fr-FR" sz="2000"/>
              <a:t>(-4, -3, -2)* ; Il n’est pas </a:t>
            </a:r>
            <a:r>
              <a:rPr lang="fr-FR" sz="2000" i="1"/>
              <a:t>timide </a:t>
            </a:r>
            <a:r>
              <a:rPr lang="fr-FR" sz="2000"/>
              <a:t>et </a:t>
            </a:r>
            <a:r>
              <a:rPr lang="fr-FR" sz="2000" i="1"/>
              <a:t>embarrassé </a:t>
            </a:r>
            <a:r>
              <a:rPr lang="fr-FR" sz="2000"/>
              <a:t>(-4, -3, -2) ; il n’est pas </a:t>
            </a:r>
            <a:r>
              <a:rPr lang="fr-FR" sz="2000" i="1"/>
              <a:t>méfiant</a:t>
            </a:r>
            <a:r>
              <a:rPr lang="fr-FR" sz="2000"/>
              <a:t> et </a:t>
            </a:r>
            <a:r>
              <a:rPr lang="fr-FR" sz="2000" i="1"/>
              <a:t>sur la défensive </a:t>
            </a:r>
            <a:r>
              <a:rPr lang="fr-FR" sz="2000"/>
              <a:t>(-2, -3, -4) ; il réalise une nouvelle compréhension ou prise de conscience (3, 3, 2) </a:t>
            </a:r>
          </a:p>
          <a:p>
            <a:pPr algn="just" eaLnBrk="1" hangingPunct="1"/>
            <a:r>
              <a:rPr lang="fr-FR" sz="2000" i="1"/>
              <a:t>Chez le thérapeute : </a:t>
            </a:r>
            <a:r>
              <a:rPr lang="fr-FR" sz="2000"/>
              <a:t>il ne « </a:t>
            </a:r>
            <a:r>
              <a:rPr lang="fr-FR" sz="2000" i="1"/>
              <a:t>récompense</a:t>
            </a:r>
            <a:r>
              <a:rPr lang="fr-FR" sz="2000"/>
              <a:t> » pas </a:t>
            </a:r>
            <a:r>
              <a:rPr lang="fr-FR" sz="2000" i="1"/>
              <a:t>des comportements souhaitables</a:t>
            </a:r>
            <a:r>
              <a:rPr lang="fr-FR" sz="2000"/>
              <a:t> (-3, -2, -3) ; il interprète des désirs refoulés ou inconscients (3, 2, 3) ; il souligne la verbalisation d’états internes ou d’affects (3, 2, 2). Il est sensible aux sentiments de l’enfant (2, 2, 3)  </a:t>
            </a:r>
          </a:p>
          <a:p>
            <a:pPr algn="just" eaLnBrk="1" hangingPunct="1"/>
            <a:r>
              <a:rPr lang="fr-FR" sz="2000" i="1"/>
              <a:t>Dans l’interaction : </a:t>
            </a:r>
            <a:r>
              <a:rPr lang="fr-FR" sz="2000"/>
              <a:t>le matériel de la séance est significatif et approprié aux conflits de l’enfant (2, 2, 4) ; l’interaction du thérapeute avec l’enfant est sensible au niveau de son  développement (3,3,2) </a:t>
            </a:r>
          </a:p>
          <a:p>
            <a:pPr algn="just" eaLnBrk="1" hangingPunct="1"/>
            <a:endParaRPr lang="fr-FR" sz="2000"/>
          </a:p>
          <a:p>
            <a:pPr algn="just" eaLnBrk="1" hangingPunct="1"/>
            <a:endParaRPr lang="fr-FR" sz="2000"/>
          </a:p>
          <a:p>
            <a:pPr algn="just" eaLnBrk="1" hangingPunct="1">
              <a:buFont typeface="Wingdings 3" charset="2"/>
              <a:buNone/>
            </a:pPr>
            <a:r>
              <a:rPr lang="fr-FR" sz="1800"/>
              <a:t>* En italique, la formulation initiale de l’item. Dans ce cas, la cotation fortement négative signifie que </a:t>
            </a:r>
            <a:r>
              <a:rPr lang="fr-FR" sz="1800" i="1"/>
              <a:t>les communications de l’enfant sont chargées d’affect</a:t>
            </a:r>
            <a:r>
              <a:rPr lang="fr-FR" sz="1800"/>
              <a:t>.</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685800"/>
          </a:xfrm>
        </p:spPr>
        <p:txBody>
          <a:bodyPr>
            <a:normAutofit/>
          </a:bodyPr>
          <a:lstStyle/>
          <a:p>
            <a:pPr eaLnBrk="1" fontAlgn="auto" hangingPunct="1">
              <a:spcAft>
                <a:spcPts val="0"/>
              </a:spcAft>
              <a:defRPr/>
            </a:pPr>
            <a:r>
              <a:rPr lang="fr-FR" dirty="0" smtClean="0">
                <a:effectLst>
                  <a:outerShdw blurRad="38100" dist="38100" dir="2700000" algn="tl">
                    <a:srgbClr val="DDDDDD"/>
                  </a:outerShdw>
                </a:effectLst>
              </a:rPr>
              <a:t>Que trouve-t-on au niveau du CPQ ? (4) </a:t>
            </a:r>
            <a:endParaRPr lang="fr-FR" dirty="0" smtClean="0">
              <a:effectLst>
                <a:outerShdw blurRad="38100" dist="38100" dir="2700000" algn="tl">
                  <a:srgbClr val="DDDDDD"/>
                </a:outerShdw>
              </a:effectLst>
              <a:ea typeface="+mj-ea"/>
              <a:cs typeface="+mj-cs"/>
            </a:endParaRPr>
          </a:p>
        </p:txBody>
      </p:sp>
      <p:sp>
        <p:nvSpPr>
          <p:cNvPr id="35843" name="Espace réservé du contenu 1"/>
          <p:cNvSpPr>
            <a:spLocks noGrp="1"/>
          </p:cNvSpPr>
          <p:nvPr>
            <p:ph sz="quarter" idx="1"/>
          </p:nvPr>
        </p:nvSpPr>
        <p:spPr>
          <a:xfrm>
            <a:off x="457200" y="1066800"/>
            <a:ext cx="8229600" cy="5638800"/>
          </a:xfrm>
        </p:spPr>
        <p:txBody>
          <a:bodyPr/>
          <a:lstStyle/>
          <a:p>
            <a:pPr eaLnBrk="1" hangingPunct="1">
              <a:buFont typeface="Wingdings" charset="2"/>
              <a:buChar char=""/>
            </a:pPr>
            <a:r>
              <a:rPr lang="fr-FR" sz="2000">
                <a:solidFill>
                  <a:srgbClr val="FF0000"/>
                </a:solidFill>
              </a:rPr>
              <a:t>Valeur de facteurs clés</a:t>
            </a:r>
            <a:endParaRPr lang="fr-FR" sz="1600">
              <a:solidFill>
                <a:srgbClr val="FF0000"/>
              </a:solidFill>
            </a:endParaRPr>
          </a:p>
          <a:p>
            <a:pPr lvl="1" eaLnBrk="1" hangingPunct="1">
              <a:buFont typeface="Wingdings" charset="2"/>
              <a:buChar char=""/>
            </a:pPr>
            <a:r>
              <a:rPr lang="fr-FR" sz="1600"/>
              <a:t>Qualité de la relation thérapeutique</a:t>
            </a:r>
          </a:p>
          <a:p>
            <a:pPr lvl="2" eaLnBrk="1" hangingPunct="1">
              <a:buFont typeface="Wingdings" charset="2"/>
              <a:buChar char=""/>
            </a:pPr>
            <a:r>
              <a:rPr lang="fr-FR" sz="1300"/>
              <a:t>Au CPQ :  </a:t>
            </a:r>
            <a:r>
              <a:rPr lang="fr-FR" sz="1400"/>
              <a:t>Merlin n’exprime plus de sentiments négatifs à l’égard du thérapeute à partir de 6 mois (cet item était légèrement positif à 2 mois). Il dessine le thérapeute dans son jeu (très caractéristique à partir de 6 mois). Il n’est pas méfiant, ni sur la défensive. </a:t>
            </a:r>
            <a:r>
              <a:rPr lang="fr-FR" sz="1200">
                <a:sym typeface="Wingdings" charset="2"/>
              </a:rPr>
              <a:t> </a:t>
            </a:r>
            <a:r>
              <a:rPr lang="fr-FR" sz="1400">
                <a:solidFill>
                  <a:srgbClr val="FF0000"/>
                </a:solidFill>
                <a:sym typeface="Wingdings" charset="2"/>
              </a:rPr>
              <a:t>Bonne qualité de la relation</a:t>
            </a:r>
          </a:p>
          <a:p>
            <a:pPr lvl="1" eaLnBrk="1" hangingPunct="1">
              <a:buFont typeface="Wingdings" charset="2"/>
              <a:buChar char=""/>
            </a:pPr>
            <a:r>
              <a:rPr lang="fr-FR" sz="1600"/>
              <a:t>Technique du thérapeute</a:t>
            </a:r>
          </a:p>
          <a:p>
            <a:pPr lvl="2" eaLnBrk="1" hangingPunct="1">
              <a:buFont typeface="Wingdings" charset="2"/>
              <a:buChar char=""/>
            </a:pPr>
            <a:r>
              <a:rPr lang="fr-FR" sz="1300"/>
              <a:t>Au CPQ :  Le thérapeute </a:t>
            </a:r>
            <a:r>
              <a:rPr lang="fr-FR" sz="1400"/>
              <a:t>tolère l’affect ou les pulsions violentes de l’enfant, il interprète la signification du jeu de l’enfant. Il souligne les sentiments de l’enfant pour l’aider à les vivre plus profondément (très caractéristique à partir de 6 mois) ; il ne « récompense » pas des comportements souhaitables ; il interprète des désirs refoulés ou inconscients ; il souligne la verbalisation d’états internes ou d’affects </a:t>
            </a:r>
            <a:r>
              <a:rPr lang="fr-FR" sz="1400">
                <a:sym typeface="Wingdings" charset="2"/>
              </a:rPr>
              <a:t> </a:t>
            </a:r>
            <a:r>
              <a:rPr lang="fr-FR" sz="1400">
                <a:solidFill>
                  <a:srgbClr val="FF0000"/>
                </a:solidFill>
                <a:sym typeface="Wingdings" charset="2"/>
              </a:rPr>
              <a:t>La technique du thérapeute est plutôt psychodynamique</a:t>
            </a:r>
          </a:p>
          <a:p>
            <a:pPr lvl="1" eaLnBrk="1" hangingPunct="1">
              <a:buFont typeface="Wingdings" charset="2"/>
              <a:buChar char=""/>
            </a:pPr>
            <a:r>
              <a:rPr lang="fr-FR" sz="1600"/>
              <a:t>Affects</a:t>
            </a:r>
          </a:p>
          <a:p>
            <a:pPr lvl="2" eaLnBrk="1" hangingPunct="1">
              <a:buFont typeface="Wingdings" charset="2"/>
              <a:buChar char=""/>
            </a:pPr>
            <a:r>
              <a:rPr lang="fr-FR" sz="1300"/>
              <a:t>Au CPQ :  </a:t>
            </a:r>
            <a:r>
              <a:rPr lang="fr-FR" sz="1400"/>
              <a:t>Merlin transmet ou éprouve des sentiments ambivalents ou conflictuels, il exprime peu de crainte ou ne montre pas un comportement phobique ; il exprime peu de colère ou de sentiments agressifs ; il n’est pas triste ou déprimé ; il communique de façon affective.</a:t>
            </a:r>
          </a:p>
          <a:p>
            <a:pPr lvl="1" eaLnBrk="1" hangingPunct="1">
              <a:buFont typeface="Wingdings" charset="2"/>
              <a:buChar char=""/>
            </a:pPr>
            <a:r>
              <a:rPr lang="fr-FR" sz="1600"/>
              <a:t>Configuration favorable à la compréhension (Insight)</a:t>
            </a:r>
          </a:p>
          <a:p>
            <a:pPr lvl="2" eaLnBrk="1" hangingPunct="1">
              <a:buFont typeface="Wingdings" charset="2"/>
              <a:buChar char=""/>
            </a:pPr>
            <a:r>
              <a:rPr lang="fr-FR" sz="1400"/>
              <a:t>Au CPQ :  Merlin réalise une nouvelle compréhension ou prise de conscience (de façon significative durant l’année) </a:t>
            </a:r>
            <a:r>
              <a:rPr lang="fr-FR" sz="1600"/>
              <a:t>;  </a:t>
            </a:r>
            <a:r>
              <a:rPr lang="fr-FR" sz="1400"/>
              <a:t>l’enfant comprend les commentaires du thérapeute  (de façon significative durant l’année).</a:t>
            </a:r>
            <a:r>
              <a:rPr lang="fr-FR" sz="1400">
                <a:sym typeface="Wingdings" charset="2"/>
              </a:rPr>
              <a:t> </a:t>
            </a:r>
          </a:p>
          <a:p>
            <a:pPr lvl="2" eaLnBrk="1" hangingPunct="1">
              <a:buFont typeface="Wingdings" charset="2"/>
              <a:buChar char=""/>
            </a:pPr>
            <a:endParaRPr lang="fr-FR" sz="1300">
              <a:solidFill>
                <a:srgbClr val="FF0000"/>
              </a:solidFill>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6866" name="Titre 1"/>
          <p:cNvSpPr>
            <a:spLocks noGrp="1"/>
          </p:cNvSpPr>
          <p:nvPr>
            <p:ph type="title"/>
          </p:nvPr>
        </p:nvSpPr>
        <p:spPr>
          <a:xfrm>
            <a:off x="457200" y="152400"/>
            <a:ext cx="8229600" cy="685800"/>
          </a:xfrm>
        </p:spPr>
        <p:txBody>
          <a:bodyPr/>
          <a:lstStyle/>
          <a:p>
            <a:pPr eaLnBrk="1" hangingPunct="1"/>
            <a:r>
              <a:rPr lang="fr-FR"/>
              <a:t>Évolution dans le processus</a:t>
            </a:r>
          </a:p>
        </p:txBody>
      </p:sp>
      <p:sp>
        <p:nvSpPr>
          <p:cNvPr id="36867" name="Espace réservé du contenu 2"/>
          <p:cNvSpPr>
            <a:spLocks noGrp="1"/>
          </p:cNvSpPr>
          <p:nvPr>
            <p:ph sz="quarter" idx="1"/>
          </p:nvPr>
        </p:nvSpPr>
        <p:spPr>
          <a:xfrm>
            <a:off x="457200" y="990600"/>
            <a:ext cx="8229600" cy="5638800"/>
          </a:xfrm>
        </p:spPr>
        <p:txBody>
          <a:bodyPr/>
          <a:lstStyle/>
          <a:p>
            <a:pPr eaLnBrk="1" hangingPunct="1">
              <a:buFont typeface="Wingdings" charset="2"/>
              <a:buChar char=""/>
            </a:pPr>
            <a:r>
              <a:rPr lang="fr-FR" sz="2000"/>
              <a:t>Mise en relation des évolutions symptomatiques, comportementales et fonctionnelles avec le processus. Pourquoi et comment se produisent les changements ?</a:t>
            </a:r>
          </a:p>
          <a:p>
            <a:pPr lvl="1" eaLnBrk="1" hangingPunct="1">
              <a:buFont typeface="Wingdings" charset="2"/>
              <a:buChar char=""/>
            </a:pPr>
            <a:r>
              <a:rPr lang="fr-FR" sz="1800"/>
              <a:t>Echelles de changement (externe) = ecar-t et grille de G. Haag (symptômes et développement).</a:t>
            </a:r>
          </a:p>
          <a:p>
            <a:pPr lvl="2" eaLnBrk="1" hangingPunct="1">
              <a:buFont typeface="Wingdings" charset="2"/>
              <a:buChar char=""/>
            </a:pPr>
            <a:r>
              <a:rPr lang="fr-FR" sz="1600"/>
              <a:t>Amélioration globale et dimensionnelle à l’ecar-t :  d’un score à 26/39, Merlin est passé à 0 au niveau de la déficience et d’un score de 8/9 Merlin est passé à 3/9 au niveau de l’insuffisance modulatrice, incluant : l’intolérance au changement, l’agitation et l’hétéro agressivité.  Ce score de 3 concerne uniquement la tolérance au changement.</a:t>
            </a:r>
          </a:p>
          <a:p>
            <a:pPr lvl="2" eaLnBrk="1" hangingPunct="1">
              <a:buFont typeface="Wingdings" charset="2"/>
              <a:buChar char=""/>
            </a:pPr>
            <a:r>
              <a:rPr lang="fr-FR" sz="1600"/>
              <a:t>Grille de Haag (acquisition et développement) :</a:t>
            </a:r>
            <a:r>
              <a:rPr lang="fr-FR" sz="1600" smtClean="0"/>
              <a:t> </a:t>
            </a:r>
          </a:p>
          <a:p>
            <a:pPr lvl="3" eaLnBrk="1" hangingPunct="1">
              <a:buFont typeface="Wingdings" charset="2"/>
              <a:buChar char=""/>
            </a:pPr>
            <a:r>
              <a:rPr lang="fr-FR" sz="1600" smtClean="0"/>
              <a:t>le relationnel</a:t>
            </a:r>
          </a:p>
          <a:p>
            <a:pPr lvl="3" eaLnBrk="1" hangingPunct="1">
              <a:buFont typeface="Wingdings" charset="2"/>
              <a:buChar char=""/>
            </a:pPr>
            <a:r>
              <a:rPr lang="fr-FR" sz="1600" smtClean="0"/>
              <a:t>La </a:t>
            </a:r>
            <a:r>
              <a:rPr lang="fr-FR" sz="1600"/>
              <a:t>construction de soi (image du corps, échanges verbaux et affectifs)</a:t>
            </a:r>
          </a:p>
          <a:p>
            <a:pPr lvl="1" eaLnBrk="1" hangingPunct="1">
              <a:buFont typeface="Wingdings" charset="2"/>
              <a:buChar char=""/>
            </a:pPr>
            <a:r>
              <a:rPr lang="fr-FR" sz="1800"/>
              <a:t>Processus (interne)</a:t>
            </a:r>
          </a:p>
          <a:p>
            <a:pPr lvl="2" eaLnBrk="1" hangingPunct="1">
              <a:buFont typeface="Wingdings" charset="2"/>
              <a:buChar char=""/>
            </a:pPr>
            <a:r>
              <a:rPr lang="fr-FR" sz="1600"/>
              <a:t>Bonne qualité de la relation.</a:t>
            </a:r>
          </a:p>
          <a:p>
            <a:pPr lvl="2" eaLnBrk="1" hangingPunct="1">
              <a:buFont typeface="Wingdings" charset="2"/>
              <a:buChar char=""/>
            </a:pPr>
            <a:r>
              <a:rPr lang="fr-FR" sz="1600"/>
              <a:t>Aptitude du thérapeute à contenir des affects ou pulsions violentes. Verbalisation par et avec le thérapeute des états affectifs et internes de l’enfant.</a:t>
            </a:r>
          </a:p>
          <a:p>
            <a:pPr lvl="2" eaLnBrk="1" hangingPunct="1">
              <a:buFont typeface="Wingdings" charset="2"/>
              <a:buChar char=""/>
            </a:pPr>
            <a:r>
              <a:rPr lang="fr-FR" sz="1600"/>
              <a:t>Situation de sécurité de l’enfant, peut exprimer des sentiments conflictuels et communiquer de façon affective ; comprend les commentaires du thérapeute et intègre ses acquisitions.</a:t>
            </a:r>
          </a:p>
          <a:p>
            <a:pPr lvl="2" eaLnBrk="1" hangingPunct="1">
              <a:buFont typeface="Wingdings" charset="2"/>
              <a:buChar char=""/>
            </a:pPr>
            <a:endParaRPr lang="fr-FR"/>
          </a:p>
          <a:p>
            <a:pPr eaLnBrk="1" hangingPunct="1">
              <a:buFont typeface="Wingdings 2" charset="2"/>
              <a:buNone/>
            </a:pPr>
            <a:endParaRPr lang="fr-F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609600"/>
          </a:xfrm>
        </p:spPr>
        <p:txBody>
          <a:bodyPr>
            <a:normAutofit/>
          </a:bodyPr>
          <a:lstStyle/>
          <a:p>
            <a:pPr eaLnBrk="1" hangingPunct="1">
              <a:defRPr/>
            </a:pPr>
            <a:r>
              <a:rPr lang="fr-FR" dirty="0">
                <a:effectLst>
                  <a:outerShdw blurRad="38100" dist="38100" dir="2700000" algn="tl">
                    <a:srgbClr val="DDDDDD"/>
                  </a:outerShdw>
                </a:effectLst>
              </a:rPr>
              <a:t>Formulation de cas à un an (1)</a:t>
            </a:r>
          </a:p>
        </p:txBody>
      </p:sp>
      <p:sp>
        <p:nvSpPr>
          <p:cNvPr id="37891" name="Espace réservé du contenu 1"/>
          <p:cNvSpPr>
            <a:spLocks noGrp="1"/>
          </p:cNvSpPr>
          <p:nvPr>
            <p:ph sz="quarter" idx="1"/>
          </p:nvPr>
        </p:nvSpPr>
        <p:spPr>
          <a:xfrm>
            <a:off x="152400" y="914400"/>
            <a:ext cx="8839200" cy="5943600"/>
          </a:xfrm>
        </p:spPr>
        <p:txBody>
          <a:bodyPr/>
          <a:lstStyle/>
          <a:p>
            <a:pPr eaLnBrk="1" hangingPunct="1">
              <a:lnSpc>
                <a:spcPct val="70000"/>
              </a:lnSpc>
              <a:buFont typeface="Wingdings" charset="2"/>
              <a:buChar char=""/>
            </a:pPr>
            <a:endParaRPr lang="fr-FR">
              <a:solidFill>
                <a:srgbClr val="FF0000"/>
              </a:solidFill>
            </a:endParaRPr>
          </a:p>
          <a:p>
            <a:pPr eaLnBrk="1" hangingPunct="1">
              <a:lnSpc>
                <a:spcPct val="70000"/>
              </a:lnSpc>
              <a:buFont typeface="Wingdings" charset="2"/>
              <a:buChar char=""/>
            </a:pPr>
            <a:r>
              <a:rPr lang="fr-FR">
                <a:solidFill>
                  <a:srgbClr val="FF0000"/>
                </a:solidFill>
              </a:rPr>
              <a:t>Symptômes et problèmes actuels de l’enfant et santé :</a:t>
            </a:r>
          </a:p>
          <a:p>
            <a:pPr eaLnBrk="1" hangingPunct="1">
              <a:lnSpc>
                <a:spcPct val="70000"/>
              </a:lnSpc>
              <a:buFont typeface="Wingdings" charset="2"/>
              <a:buChar char=""/>
            </a:pPr>
            <a:endParaRPr lang="fr-FR" sz="2000">
              <a:solidFill>
                <a:srgbClr val="FF0000"/>
              </a:solidFill>
            </a:endParaRPr>
          </a:p>
          <a:p>
            <a:pPr lvl="1" eaLnBrk="1" hangingPunct="1">
              <a:buFont typeface="Wingdings 3" charset="2"/>
              <a:buNone/>
            </a:pPr>
            <a:r>
              <a:rPr lang="fr-FR" sz="2000">
                <a:solidFill>
                  <a:schemeClr val="accent2"/>
                </a:solidFill>
              </a:rPr>
              <a:t>- </a:t>
            </a:r>
            <a:r>
              <a:rPr lang="fr-FR" sz="2000"/>
              <a:t>  Manque de fluidité des jeux symboliques. </a:t>
            </a:r>
          </a:p>
          <a:p>
            <a:pPr lvl="1" eaLnBrk="1" hangingPunct="1">
              <a:buFontTx/>
              <a:buChar char="-"/>
            </a:pPr>
            <a:r>
              <a:rPr lang="fr-FR" sz="2000"/>
              <a:t>Poursuite du travail sur la névrotisation des défenses avec la construction de la personnalité. </a:t>
            </a:r>
          </a:p>
          <a:p>
            <a:pPr lvl="1" eaLnBrk="1" hangingPunct="1">
              <a:buFontTx/>
              <a:buChar char="-"/>
            </a:pPr>
            <a:r>
              <a:rPr lang="fr-FR" sz="2000"/>
              <a:t>Problèmes de nourriture : la sélectivité s’est améliorée, sauf pour les légumes.</a:t>
            </a:r>
          </a:p>
          <a:p>
            <a:pPr lvl="1" eaLnBrk="1" hangingPunct="1">
              <a:buFontTx/>
              <a:buChar char="-"/>
            </a:pPr>
            <a:r>
              <a:rPr lang="fr-FR" sz="2000"/>
              <a:t>A acquis le langage :  utilisation de phrases, avec le « je », le futur, le passé composé, mais la grammaire est à améliorer.</a:t>
            </a:r>
          </a:p>
          <a:p>
            <a:pPr lvl="1" eaLnBrk="1" hangingPunct="1">
              <a:buFontTx/>
              <a:buChar char="-"/>
            </a:pPr>
            <a:r>
              <a:rPr lang="fr-FR" sz="2000"/>
              <a:t>La socialisation reste à travailler, malgré l’entrée au CP. Il est intégré toute la semaine, 6 demi-journées sur 8, en raison des temps de traitements dans une classe de son âge (CP) avec une EVS.</a:t>
            </a:r>
          </a:p>
          <a:p>
            <a:pPr lvl="1" eaLnBrk="1" hangingPunct="1">
              <a:buFontTx/>
              <a:buChar char="-"/>
            </a:pPr>
            <a:r>
              <a:rPr lang="fr-FR" sz="2000"/>
              <a:t>Difficulté à tolérer l’échec (perdre à un jeu; ne pas parvenir à faire quelque chose qui est demandé par l’école)</a:t>
            </a:r>
          </a:p>
          <a:p>
            <a:pPr lvl="1" eaLnBrk="1" hangingPunct="1">
              <a:buFontTx/>
              <a:buChar char="-"/>
            </a:pPr>
            <a:r>
              <a:rPr lang="fr-FR" sz="2000"/>
              <a:t>Recherche d’un traitement pour le problème de rein.</a:t>
            </a:r>
          </a:p>
          <a:p>
            <a:pPr lvl="1" eaLnBrk="1" hangingPunct="1">
              <a:lnSpc>
                <a:spcPct val="70000"/>
              </a:lnSpc>
              <a:buFontTx/>
              <a:buChar char="-"/>
            </a:pPr>
            <a:endParaRPr lang="fr-FR" sz="1600"/>
          </a:p>
          <a:p>
            <a:pPr lvl="1" eaLnBrk="1" hangingPunct="1">
              <a:lnSpc>
                <a:spcPct val="70000"/>
              </a:lnSpc>
              <a:buFont typeface="Wingdings 3" charset="2"/>
              <a:buNone/>
            </a:pPr>
            <a:r>
              <a:rPr lang="fr-FR" sz="1400"/>
              <a:t> </a:t>
            </a:r>
          </a:p>
          <a:p>
            <a:pPr eaLnBrk="1" hangingPunct="1">
              <a:lnSpc>
                <a:spcPct val="70000"/>
              </a:lnSpc>
              <a:buFont typeface="Wingdings 3" charset="2"/>
              <a:buNone/>
            </a:pPr>
            <a:endParaRPr lang="fr-FR" sz="1500"/>
          </a:p>
          <a:p>
            <a:pPr eaLnBrk="1" hangingPunct="1">
              <a:lnSpc>
                <a:spcPct val="70000"/>
              </a:lnSpc>
              <a:buFont typeface="Wingdings" charset="2"/>
              <a:buChar char=""/>
            </a:pPr>
            <a:endParaRPr lang="fr-FR" sz="2200"/>
          </a:p>
          <a:p>
            <a:pPr lvl="1" eaLnBrk="1" hangingPunct="1">
              <a:lnSpc>
                <a:spcPct val="70000"/>
              </a:lnSpc>
              <a:buFont typeface="Verdana" charset="0"/>
              <a:buNone/>
            </a:pPr>
            <a:endParaRPr lang="fr-FR" sz="180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38914" name="Espace réservé du contenu 2"/>
          <p:cNvSpPr>
            <a:spLocks noGrp="1"/>
          </p:cNvSpPr>
          <p:nvPr>
            <p:ph sz="quarter" idx="1"/>
          </p:nvPr>
        </p:nvSpPr>
        <p:spPr>
          <a:xfrm>
            <a:off x="457200" y="1219200"/>
            <a:ext cx="8229600" cy="4937125"/>
          </a:xfrm>
        </p:spPr>
        <p:txBody>
          <a:bodyPr/>
          <a:lstStyle/>
          <a:p>
            <a:pPr eaLnBrk="1" hangingPunct="1">
              <a:lnSpc>
                <a:spcPct val="90000"/>
              </a:lnSpc>
              <a:buFont typeface="Wingdings" charset="2"/>
              <a:buChar char=""/>
            </a:pPr>
            <a:r>
              <a:rPr lang="fr-FR">
                <a:solidFill>
                  <a:srgbClr val="FF0000"/>
                </a:solidFill>
              </a:rPr>
              <a:t>Événements stressant, précipitant, dans le contexte de vie actuelle ; éléments favorables </a:t>
            </a:r>
          </a:p>
          <a:p>
            <a:pPr eaLnBrk="1" hangingPunct="1">
              <a:lnSpc>
                <a:spcPct val="90000"/>
              </a:lnSpc>
              <a:buFont typeface="Wingdings" charset="2"/>
              <a:buChar char=""/>
            </a:pPr>
            <a:r>
              <a:rPr lang="fr-FR" sz="1800" u="sng">
                <a:solidFill>
                  <a:srgbClr val="002060"/>
                </a:solidFill>
              </a:rPr>
              <a:t>Evénements stressants:</a:t>
            </a:r>
          </a:p>
          <a:p>
            <a:pPr eaLnBrk="1" hangingPunct="1">
              <a:lnSpc>
                <a:spcPct val="90000"/>
              </a:lnSpc>
              <a:buFont typeface="Wingdings 3" charset="2"/>
              <a:buNone/>
            </a:pPr>
            <a:r>
              <a:rPr lang="fr-FR">
                <a:solidFill>
                  <a:srgbClr val="002060"/>
                </a:solidFill>
              </a:rPr>
              <a:t>   -   </a:t>
            </a:r>
            <a:r>
              <a:rPr lang="fr-FR" sz="1800">
                <a:solidFill>
                  <a:srgbClr val="002060"/>
                </a:solidFill>
              </a:rPr>
              <a:t>Tentative de maîtrise des acquisitions scolaires (se lève la nuit pour apprendre, écrit à longueur de temps).</a:t>
            </a:r>
          </a:p>
          <a:p>
            <a:pPr eaLnBrk="1" hangingPunct="1">
              <a:lnSpc>
                <a:spcPct val="90000"/>
              </a:lnSpc>
              <a:buFont typeface="Wingdings 3" charset="2"/>
              <a:buNone/>
            </a:pPr>
            <a:r>
              <a:rPr lang="fr-FR" sz="1800">
                <a:solidFill>
                  <a:srgbClr val="002060"/>
                </a:solidFill>
              </a:rPr>
              <a:t>     -     Anxiété de la maman : elle reconnaît avoir du mal à le confier (même en famille, avec ses frère et sœurs)</a:t>
            </a:r>
          </a:p>
          <a:p>
            <a:pPr eaLnBrk="1" hangingPunct="1">
              <a:lnSpc>
                <a:spcPct val="90000"/>
              </a:lnSpc>
              <a:buFont typeface="Wingdings 3" charset="2"/>
              <a:buNone/>
            </a:pPr>
            <a:r>
              <a:rPr lang="fr-FR" sz="1800">
                <a:solidFill>
                  <a:srgbClr val="002060"/>
                </a:solidFill>
              </a:rPr>
              <a:t>     -     Sur le plan médical, un traitement qui stabilise son calcium n’a toujours pas été trouvé.</a:t>
            </a:r>
          </a:p>
          <a:p>
            <a:pPr eaLnBrk="1" hangingPunct="1">
              <a:lnSpc>
                <a:spcPct val="90000"/>
              </a:lnSpc>
              <a:buFont typeface="Wingdings 3" charset="2"/>
              <a:buNone/>
            </a:pPr>
            <a:endParaRPr lang="fr-FR" sz="1800">
              <a:solidFill>
                <a:srgbClr val="002060"/>
              </a:solidFill>
            </a:endParaRPr>
          </a:p>
          <a:p>
            <a:pPr eaLnBrk="1" hangingPunct="1">
              <a:lnSpc>
                <a:spcPct val="90000"/>
              </a:lnSpc>
              <a:buFont typeface="Wingdings 3" charset="2"/>
              <a:buNone/>
            </a:pPr>
            <a:r>
              <a:rPr lang="fr-FR" sz="1800">
                <a:solidFill>
                  <a:srgbClr val="002060"/>
                </a:solidFill>
              </a:rPr>
              <a:t> *   </a:t>
            </a:r>
            <a:r>
              <a:rPr lang="fr-FR" sz="1800" u="sng">
                <a:solidFill>
                  <a:srgbClr val="002060"/>
                </a:solidFill>
              </a:rPr>
              <a:t>Evénements favorables : </a:t>
            </a:r>
          </a:p>
          <a:p>
            <a:pPr eaLnBrk="1" hangingPunct="1">
              <a:lnSpc>
                <a:spcPct val="90000"/>
              </a:lnSpc>
              <a:buFont typeface="Wingdings 3" charset="2"/>
              <a:buNone/>
            </a:pPr>
            <a:r>
              <a:rPr lang="fr-FR" sz="1800">
                <a:solidFill>
                  <a:srgbClr val="002060"/>
                </a:solidFill>
              </a:rPr>
              <a:t>     -    Stabilité du couple, des valeurs paternelles et maternelles bien distribuées</a:t>
            </a:r>
          </a:p>
          <a:p>
            <a:pPr eaLnBrk="1" hangingPunct="1">
              <a:lnSpc>
                <a:spcPct val="90000"/>
              </a:lnSpc>
              <a:buFont typeface="Wingdings 3" charset="2"/>
              <a:buNone/>
            </a:pPr>
            <a:r>
              <a:rPr lang="fr-FR" sz="1800">
                <a:solidFill>
                  <a:srgbClr val="002060"/>
                </a:solidFill>
              </a:rPr>
              <a:t>     -     Le frère de 9 ans a été reçu une fois par la psychothérapeute, suite à la déstabilisation de la fratrie.</a:t>
            </a:r>
            <a:r>
              <a:rPr lang="fr-FR" sz="2500" u="sng"/>
              <a:t> </a:t>
            </a:r>
            <a:endParaRPr lang="fr-FR" sz="1900"/>
          </a:p>
        </p:txBody>
      </p:sp>
      <p:sp>
        <p:nvSpPr>
          <p:cNvPr id="3" name="Titre 2"/>
          <p:cNvSpPr>
            <a:spLocks noGrp="1"/>
          </p:cNvSpPr>
          <p:nvPr>
            <p:ph type="title"/>
          </p:nvPr>
        </p:nvSpPr>
        <p:spPr>
          <a:xfrm>
            <a:off x="457200" y="152400"/>
            <a:ext cx="8229600" cy="609600"/>
          </a:xfrm>
        </p:spPr>
        <p:txBody>
          <a:bodyPr>
            <a:normAutofit/>
          </a:bodyPr>
          <a:lstStyle/>
          <a:p>
            <a:pPr eaLnBrk="1" hangingPunct="1">
              <a:defRPr/>
            </a:pPr>
            <a:r>
              <a:rPr lang="fr-FR">
                <a:effectLst>
                  <a:outerShdw blurRad="38100" dist="38100" dir="2700000" algn="tl">
                    <a:srgbClr val="DDDDDD"/>
                  </a:outerShdw>
                </a:effectLst>
              </a:rPr>
              <a:t>Formulation de cas à un an (2)</a:t>
            </a: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571500" y="214313"/>
            <a:ext cx="8229600" cy="609600"/>
          </a:xfrm>
        </p:spPr>
        <p:txBody>
          <a:bodyPr>
            <a:normAutofit/>
          </a:bodyPr>
          <a:lstStyle/>
          <a:p>
            <a:pPr eaLnBrk="1" hangingPunct="1">
              <a:defRPr/>
            </a:pPr>
            <a:r>
              <a:rPr lang="fr-FR">
                <a:effectLst>
                  <a:outerShdw blurRad="38100" dist="38100" dir="2700000" algn="tl">
                    <a:srgbClr val="DDDDDD"/>
                  </a:outerShdw>
                </a:effectLst>
              </a:rPr>
              <a:t>Formulation de cas à un an (3)</a:t>
            </a:r>
          </a:p>
        </p:txBody>
      </p:sp>
      <p:sp>
        <p:nvSpPr>
          <p:cNvPr id="39939" name="Espace réservé du contenu 1"/>
          <p:cNvSpPr>
            <a:spLocks noGrp="1"/>
          </p:cNvSpPr>
          <p:nvPr>
            <p:ph sz="quarter" idx="1"/>
          </p:nvPr>
        </p:nvSpPr>
        <p:spPr>
          <a:xfrm>
            <a:off x="152400" y="914400"/>
            <a:ext cx="8839200" cy="5943600"/>
          </a:xfrm>
        </p:spPr>
        <p:txBody>
          <a:bodyPr/>
          <a:lstStyle/>
          <a:p>
            <a:pPr eaLnBrk="1" hangingPunct="1">
              <a:lnSpc>
                <a:spcPct val="90000"/>
              </a:lnSpc>
              <a:buFont typeface="Wingdings" charset="2"/>
              <a:buChar char=""/>
            </a:pPr>
            <a:r>
              <a:rPr lang="fr-FR" sz="2400"/>
              <a:t> </a:t>
            </a:r>
            <a:r>
              <a:rPr lang="fr-FR" sz="2400">
                <a:solidFill>
                  <a:srgbClr val="FF0000"/>
                </a:solidFill>
              </a:rPr>
              <a:t>Facteurs non dynamiques et dynamiques</a:t>
            </a:r>
            <a:r>
              <a:rPr lang="fr-FR" sz="2400" smtClean="0">
                <a:solidFill>
                  <a:srgbClr val="FF0000"/>
                </a:solidFill>
              </a:rPr>
              <a:t> pouvant contribuer </a:t>
            </a:r>
            <a:r>
              <a:rPr lang="fr-FR" sz="2400">
                <a:solidFill>
                  <a:srgbClr val="FF0000"/>
                </a:solidFill>
              </a:rPr>
              <a:t>à son problème </a:t>
            </a:r>
          </a:p>
          <a:p>
            <a:pPr eaLnBrk="1" hangingPunct="1">
              <a:lnSpc>
                <a:spcPct val="90000"/>
              </a:lnSpc>
              <a:buFont typeface="Wingdings 3" charset="2"/>
              <a:buNone/>
            </a:pPr>
            <a:endParaRPr lang="fr-FR" sz="2400">
              <a:solidFill>
                <a:srgbClr val="FF0000"/>
              </a:solidFill>
            </a:endParaRPr>
          </a:p>
          <a:p>
            <a:pPr eaLnBrk="1" hangingPunct="1">
              <a:lnSpc>
                <a:spcPct val="90000"/>
              </a:lnSpc>
              <a:buFont typeface="Wingdings" charset="2"/>
              <a:buChar char=""/>
            </a:pPr>
            <a:r>
              <a:rPr lang="fr-FR" sz="1800" u="sng"/>
              <a:t>Facteurs non dynamiques</a:t>
            </a:r>
            <a:r>
              <a:rPr lang="fr-FR" sz="1800"/>
              <a:t> : </a:t>
            </a:r>
          </a:p>
          <a:p>
            <a:pPr eaLnBrk="1" hangingPunct="1">
              <a:lnSpc>
                <a:spcPct val="90000"/>
              </a:lnSpc>
              <a:buFont typeface="Wingdings 3" charset="2"/>
              <a:buNone/>
            </a:pPr>
            <a:endParaRPr lang="fr-FR" sz="1800"/>
          </a:p>
          <a:p>
            <a:pPr lvl="1" algn="just" eaLnBrk="1" hangingPunct="1">
              <a:lnSpc>
                <a:spcPct val="90000"/>
              </a:lnSpc>
            </a:pPr>
            <a:r>
              <a:rPr lang="fr-FR" sz="1800"/>
              <a:t>Problèmes internes à la famille : difficulté de la maman à  laisser Merlin prendre de l’autonomie,</a:t>
            </a:r>
          </a:p>
          <a:p>
            <a:pPr lvl="1" algn="just" eaLnBrk="1" hangingPunct="1">
              <a:lnSpc>
                <a:spcPct val="90000"/>
              </a:lnSpc>
            </a:pPr>
            <a:r>
              <a:rPr lang="fr-FR" sz="1800"/>
              <a:t>Angoisse chez la maman liée aux problèmes de santé de Merlin : mise en contact de la famille avec la pédiatre avec laquelle je travaille (en vue d’examens complémentaires à Paris)</a:t>
            </a:r>
          </a:p>
          <a:p>
            <a:pPr lvl="1" algn="just" eaLnBrk="1" hangingPunct="1">
              <a:lnSpc>
                <a:spcPct val="90000"/>
              </a:lnSpc>
            </a:pPr>
            <a:r>
              <a:rPr lang="fr-FR" sz="1800" u="sng"/>
              <a:t>Facteurs dynamiques</a:t>
            </a:r>
            <a:r>
              <a:rPr lang="fr-FR" sz="1800"/>
              <a:t> :  </a:t>
            </a:r>
          </a:p>
          <a:p>
            <a:pPr lvl="1" algn="just" eaLnBrk="1" hangingPunct="1">
              <a:lnSpc>
                <a:spcPct val="90000"/>
              </a:lnSpc>
            </a:pPr>
            <a:endParaRPr lang="fr-FR" sz="1800"/>
          </a:p>
          <a:p>
            <a:pPr lvl="1" algn="just" eaLnBrk="1" hangingPunct="1">
              <a:lnSpc>
                <a:spcPct val="90000"/>
              </a:lnSpc>
            </a:pPr>
            <a:r>
              <a:rPr lang="fr-FR" sz="1800"/>
              <a:t>Autisme de Merlin vécu comme trop exceptionnel, aurait besoin d’être traité de façon un peu plus « ordinaire ».</a:t>
            </a:r>
          </a:p>
          <a:p>
            <a:pPr algn="just" eaLnBrk="1" hangingPunct="1">
              <a:lnSpc>
                <a:spcPct val="90000"/>
              </a:lnSpc>
              <a:buFont typeface="Wingdings 3" charset="2"/>
              <a:buNone/>
            </a:pPr>
            <a:r>
              <a:rPr lang="fr-FR" sz="2400">
                <a:solidFill>
                  <a:srgbClr val="FF0000"/>
                </a:solidFill>
              </a:rPr>
              <a:t> </a:t>
            </a:r>
            <a:endParaRPr lang="fr-FR" sz="1800"/>
          </a:p>
          <a:p>
            <a:pPr lvl="1" eaLnBrk="1" hangingPunct="1">
              <a:lnSpc>
                <a:spcPct val="90000"/>
              </a:lnSpc>
              <a:buFont typeface="Wingdings" charset="2"/>
              <a:buChar char=""/>
            </a:pPr>
            <a:endParaRPr lang="fr-FR"/>
          </a:p>
          <a:p>
            <a:pPr eaLnBrk="1" hangingPunct="1">
              <a:lnSpc>
                <a:spcPct val="90000"/>
              </a:lnSpc>
              <a:buFont typeface="Wingdings" charset="2"/>
              <a:buChar char=""/>
            </a:pPr>
            <a:endParaRPr lang="fr-FR"/>
          </a:p>
          <a:p>
            <a:pPr lvl="1" eaLnBrk="1" hangingPunct="1">
              <a:lnSpc>
                <a:spcPct val="90000"/>
              </a:lnSpc>
              <a:buFont typeface="Verdana" charset="0"/>
              <a:buNone/>
            </a:pPr>
            <a:endParaRPr lang="fr-FR" sz="210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0962" name="Espace réservé du contenu 2"/>
          <p:cNvSpPr>
            <a:spLocks noGrp="1"/>
          </p:cNvSpPr>
          <p:nvPr>
            <p:ph sz="quarter" idx="1"/>
          </p:nvPr>
        </p:nvSpPr>
        <p:spPr>
          <a:xfrm>
            <a:off x="457200" y="1219200"/>
            <a:ext cx="8229600" cy="4937125"/>
          </a:xfrm>
        </p:spPr>
        <p:txBody>
          <a:bodyPr/>
          <a:lstStyle/>
          <a:p>
            <a:pPr algn="just" eaLnBrk="1" hangingPunct="1">
              <a:lnSpc>
                <a:spcPct val="90000"/>
              </a:lnSpc>
              <a:buFont typeface="Wingdings" charset="2"/>
              <a:buChar char=""/>
            </a:pPr>
            <a:r>
              <a:rPr lang="fr-FR" sz="2400">
                <a:solidFill>
                  <a:srgbClr val="FF0000"/>
                </a:solidFill>
              </a:rPr>
              <a:t>Niveau de développement, qualité des relations interpersonnelles, autonomie et handicap </a:t>
            </a:r>
          </a:p>
          <a:p>
            <a:pPr lvl="1" algn="just" eaLnBrk="1" hangingPunct="1">
              <a:lnSpc>
                <a:spcPct val="90000"/>
              </a:lnSpc>
            </a:pPr>
            <a:r>
              <a:rPr lang="fr-FR" sz="1800"/>
              <a:t>La conflictualité psychique se développe. Exemple : quand il s’oppose à moi, qu’il tient bon, moi aussi, et qu’à la séance suivante, il se souvient du conflit, mais  l’a dépassé.  </a:t>
            </a:r>
          </a:p>
          <a:p>
            <a:pPr lvl="1" algn="just" eaLnBrk="1" hangingPunct="1">
              <a:lnSpc>
                <a:spcPct val="90000"/>
              </a:lnSpc>
            </a:pPr>
            <a:r>
              <a:rPr lang="fr-FR" sz="1800"/>
              <a:t>Est propre. </a:t>
            </a:r>
          </a:p>
          <a:p>
            <a:pPr lvl="1" algn="just" eaLnBrk="1" hangingPunct="1">
              <a:lnSpc>
                <a:spcPct val="90000"/>
              </a:lnSpc>
            </a:pPr>
            <a:r>
              <a:rPr lang="fr-FR" sz="1800"/>
              <a:t>Mange à la cantine.</a:t>
            </a:r>
          </a:p>
          <a:p>
            <a:pPr lvl="1" algn="just" eaLnBrk="1" hangingPunct="1">
              <a:lnSpc>
                <a:spcPct val="90000"/>
              </a:lnSpc>
            </a:pPr>
            <a:r>
              <a:rPr lang="fr-FR" sz="1800"/>
              <a:t>Humeur bien améliorée, enfant rieur, joueur. </a:t>
            </a:r>
          </a:p>
          <a:p>
            <a:pPr lvl="1" algn="just" eaLnBrk="1" hangingPunct="1">
              <a:lnSpc>
                <a:spcPct val="90000"/>
              </a:lnSpc>
            </a:pPr>
            <a:r>
              <a:rPr lang="fr-FR" sz="1800"/>
              <a:t>La maman me dit que Merlin ne « s’habille pas seul, se déshabille en vrac… ». </a:t>
            </a:r>
          </a:p>
          <a:p>
            <a:pPr lvl="1" algn="just" eaLnBrk="1" hangingPunct="1">
              <a:lnSpc>
                <a:spcPct val="90000"/>
              </a:lnSpc>
            </a:pPr>
            <a:r>
              <a:rPr lang="fr-FR" sz="1800"/>
              <a:t>Pour se nourrir : de lui-même, ce serait avec les doigts sinon à la petite cuiller. </a:t>
            </a:r>
          </a:p>
          <a:p>
            <a:pPr lvl="1" algn="just" eaLnBrk="1" hangingPunct="1">
              <a:lnSpc>
                <a:spcPct val="90000"/>
              </a:lnSpc>
            </a:pPr>
            <a:r>
              <a:rPr lang="fr-FR" sz="1800"/>
              <a:t>Pour se laver :  avec son père, le père restant à l’extérieur de la douche. </a:t>
            </a:r>
          </a:p>
          <a:p>
            <a:pPr lvl="1" algn="just" eaLnBrk="1" hangingPunct="1">
              <a:lnSpc>
                <a:spcPct val="90000"/>
              </a:lnSpc>
            </a:pPr>
            <a:r>
              <a:rPr lang="fr-FR" sz="1800"/>
              <a:t>Pour les toilettes : il essaie de s’essuyer seul, il remonte son slip, mais pas son pantalon. </a:t>
            </a:r>
          </a:p>
          <a:p>
            <a:pPr lvl="1" algn="just" eaLnBrk="1" hangingPunct="1">
              <a:lnSpc>
                <a:spcPct val="90000"/>
              </a:lnSpc>
            </a:pPr>
            <a:r>
              <a:rPr lang="fr-FR" sz="1800"/>
              <a:t>N’a pas toujours conscience du danger  </a:t>
            </a:r>
          </a:p>
          <a:p>
            <a:endParaRPr lang="fr-FR"/>
          </a:p>
        </p:txBody>
      </p:sp>
      <p:sp>
        <p:nvSpPr>
          <p:cNvPr id="4" name="Titre 2"/>
          <p:cNvSpPr>
            <a:spLocks noGrp="1"/>
          </p:cNvSpPr>
          <p:nvPr>
            <p:ph type="title"/>
          </p:nvPr>
        </p:nvSpPr>
        <p:spPr>
          <a:xfrm>
            <a:off x="457200" y="152400"/>
            <a:ext cx="8229600" cy="609600"/>
          </a:xfrm>
        </p:spPr>
        <p:txBody>
          <a:bodyPr>
            <a:normAutofit/>
          </a:bodyPr>
          <a:lstStyle/>
          <a:p>
            <a:pPr eaLnBrk="1" hangingPunct="1">
              <a:defRPr/>
            </a:pPr>
            <a:r>
              <a:rPr lang="fr-FR">
                <a:effectLst>
                  <a:outerShdw blurRad="38100" dist="38100" dir="2700000" algn="tl">
                    <a:srgbClr val="DDDDDD"/>
                  </a:outerShdw>
                </a:effectLst>
              </a:rPr>
              <a:t>Formulation de cas à un an (4)</a:t>
            </a: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533400"/>
          </a:xfrm>
        </p:spPr>
        <p:txBody>
          <a:bodyPr>
            <a:normAutofit/>
          </a:bodyPr>
          <a:lstStyle/>
          <a:p>
            <a:pPr eaLnBrk="1" hangingPunct="1">
              <a:defRPr/>
            </a:pPr>
            <a:r>
              <a:rPr lang="fr-FR" sz="2900">
                <a:effectLst>
                  <a:outerShdw blurRad="38100" dist="38100" dir="2700000" algn="tl">
                    <a:srgbClr val="DDDDDD"/>
                  </a:outerShdw>
                </a:effectLst>
              </a:rPr>
              <a:t>Formulation de cas à un an (5)</a:t>
            </a:r>
          </a:p>
        </p:txBody>
      </p:sp>
      <p:sp>
        <p:nvSpPr>
          <p:cNvPr id="41987" name="Espace réservé du contenu 1"/>
          <p:cNvSpPr>
            <a:spLocks noGrp="1"/>
          </p:cNvSpPr>
          <p:nvPr>
            <p:ph sz="quarter" idx="1"/>
          </p:nvPr>
        </p:nvSpPr>
        <p:spPr>
          <a:xfrm>
            <a:off x="152400" y="838200"/>
            <a:ext cx="8839200" cy="6019800"/>
          </a:xfrm>
        </p:spPr>
        <p:txBody>
          <a:bodyPr/>
          <a:lstStyle/>
          <a:p>
            <a:pPr eaLnBrk="1" hangingPunct="1">
              <a:lnSpc>
                <a:spcPct val="80000"/>
              </a:lnSpc>
              <a:buFont typeface="Wingdings" charset="2"/>
              <a:buChar char=""/>
            </a:pPr>
            <a:r>
              <a:rPr lang="fr-FR" sz="2400">
                <a:solidFill>
                  <a:srgbClr val="FF0000"/>
                </a:solidFill>
              </a:rPr>
              <a:t>Contenance et expression émotionnelle ; mécanismes de défense et ajustement </a:t>
            </a:r>
          </a:p>
          <a:p>
            <a:pPr eaLnBrk="1" hangingPunct="1">
              <a:lnSpc>
                <a:spcPct val="80000"/>
              </a:lnSpc>
              <a:buFont typeface="Wingdings" charset="2"/>
              <a:buChar char=""/>
            </a:pPr>
            <a:endParaRPr lang="fr-FR" sz="1700">
              <a:solidFill>
                <a:srgbClr val="FF0000"/>
              </a:solidFill>
            </a:endParaRPr>
          </a:p>
          <a:p>
            <a:pPr lvl="1" eaLnBrk="1" hangingPunct="1">
              <a:lnSpc>
                <a:spcPct val="80000"/>
              </a:lnSpc>
            </a:pPr>
            <a:r>
              <a:rPr lang="fr-FR" sz="1800"/>
              <a:t>Ne craint plus la proximité des corps.</a:t>
            </a:r>
          </a:p>
          <a:p>
            <a:pPr lvl="1" eaLnBrk="1" hangingPunct="1">
              <a:lnSpc>
                <a:spcPct val="80000"/>
              </a:lnSpc>
            </a:pPr>
            <a:r>
              <a:rPr lang="fr-FR" sz="1800"/>
              <a:t>Exprime ses émotions , ressent les séances manquantes dans le transfert</a:t>
            </a:r>
          </a:p>
          <a:p>
            <a:pPr lvl="1" eaLnBrk="1" hangingPunct="1">
              <a:lnSpc>
                <a:spcPct val="80000"/>
              </a:lnSpc>
            </a:pPr>
            <a:r>
              <a:rPr lang="fr-FR" sz="1800"/>
              <a:t>Exprime les moments de tristesse</a:t>
            </a:r>
          </a:p>
          <a:p>
            <a:pPr lvl="1" eaLnBrk="1" hangingPunct="1">
              <a:lnSpc>
                <a:spcPct val="80000"/>
              </a:lnSpc>
            </a:pPr>
            <a:r>
              <a:rPr lang="fr-FR" sz="1800"/>
              <a:t>Meilleure capacité de contenance émotionnelle</a:t>
            </a:r>
          </a:p>
          <a:p>
            <a:pPr lvl="1" eaLnBrk="1" hangingPunct="1">
              <a:lnSpc>
                <a:spcPct val="80000"/>
              </a:lnSpc>
            </a:pPr>
            <a:r>
              <a:rPr lang="fr-FR" sz="1800"/>
              <a:t>Nombreuses défenses : obsessionnelle : il dénombre les jours. Il veut être le maître du Temps</a:t>
            </a:r>
          </a:p>
          <a:p>
            <a:pPr lvl="1" eaLnBrk="1" hangingPunct="1">
              <a:lnSpc>
                <a:spcPct val="80000"/>
              </a:lnSpc>
            </a:pPr>
            <a:r>
              <a:rPr lang="fr-FR" sz="1800"/>
              <a:t>Défense contre la peur de la mort en maîtrisant le temps qui s’écoule </a:t>
            </a:r>
          </a:p>
          <a:p>
            <a:pPr lvl="1" eaLnBrk="1" hangingPunct="1">
              <a:lnSpc>
                <a:spcPct val="80000"/>
              </a:lnSpc>
            </a:pPr>
            <a:r>
              <a:rPr lang="fr-FR" sz="1800"/>
              <a:t> l’humour : pour éviter une situation qu’il n’aime pas</a:t>
            </a:r>
          </a:p>
          <a:p>
            <a:pPr lvl="1" eaLnBrk="1" hangingPunct="1">
              <a:lnSpc>
                <a:spcPct val="80000"/>
              </a:lnSpc>
            </a:pPr>
            <a:r>
              <a:rPr lang="fr-FR" sz="1800"/>
              <a:t> Rigidité et tristesse pour faire face à une situation d’échec</a:t>
            </a:r>
          </a:p>
          <a:p>
            <a:pPr lvl="1" eaLnBrk="1" hangingPunct="1">
              <a:lnSpc>
                <a:spcPct val="80000"/>
              </a:lnSpc>
            </a:pPr>
            <a:r>
              <a:rPr lang="fr-FR" sz="1800"/>
              <a:t>Les apprentissages sont mécanisés par moments </a:t>
            </a:r>
          </a:p>
          <a:p>
            <a:pPr lvl="1" eaLnBrk="1" hangingPunct="1">
              <a:lnSpc>
                <a:spcPct val="80000"/>
              </a:lnSpc>
              <a:buFont typeface="Wingdings" charset="2"/>
              <a:buChar char=""/>
            </a:pPr>
            <a:endParaRPr lang="fr-FR" sz="1000"/>
          </a:p>
          <a:p>
            <a:pPr eaLnBrk="1" hangingPunct="1">
              <a:lnSpc>
                <a:spcPct val="80000"/>
              </a:lnSpc>
              <a:buFont typeface="Wingdings" charset="2"/>
              <a:buChar char=""/>
            </a:pPr>
            <a:endParaRPr lang="fr-FR" sz="1100"/>
          </a:p>
          <a:p>
            <a:pPr lvl="1" eaLnBrk="1" hangingPunct="1">
              <a:lnSpc>
                <a:spcPct val="80000"/>
              </a:lnSpc>
              <a:buFont typeface="Verdana" charset="0"/>
              <a:buNone/>
            </a:pPr>
            <a:endParaRPr lang="fr-FR" sz="90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533400"/>
          </a:xfrm>
        </p:spPr>
        <p:txBody>
          <a:bodyPr>
            <a:normAutofit/>
          </a:bodyPr>
          <a:lstStyle/>
          <a:p>
            <a:pPr eaLnBrk="1" hangingPunct="1">
              <a:defRPr/>
            </a:pPr>
            <a:r>
              <a:rPr lang="fr-FR" sz="2900">
                <a:effectLst>
                  <a:outerShdw blurRad="38100" dist="38100" dir="2700000" algn="tl">
                    <a:srgbClr val="DDDDDD"/>
                  </a:outerShdw>
                </a:effectLst>
              </a:rPr>
              <a:t>Formulation de cas à un an (6)</a:t>
            </a:r>
          </a:p>
        </p:txBody>
      </p:sp>
      <p:sp>
        <p:nvSpPr>
          <p:cNvPr id="43011" name="Espace réservé du contenu 1"/>
          <p:cNvSpPr>
            <a:spLocks noGrp="1"/>
          </p:cNvSpPr>
          <p:nvPr>
            <p:ph sz="quarter" idx="1"/>
          </p:nvPr>
        </p:nvSpPr>
        <p:spPr>
          <a:xfrm>
            <a:off x="152400" y="762000"/>
            <a:ext cx="8839200" cy="6096000"/>
          </a:xfrm>
        </p:spPr>
        <p:txBody>
          <a:bodyPr/>
          <a:lstStyle/>
          <a:p>
            <a:pPr eaLnBrk="1" hangingPunct="1">
              <a:lnSpc>
                <a:spcPct val="80000"/>
              </a:lnSpc>
              <a:buFont typeface="Wingdings 3" charset="2"/>
              <a:buNone/>
            </a:pPr>
            <a:endParaRPr lang="fr-FR" sz="2000"/>
          </a:p>
          <a:p>
            <a:pPr eaLnBrk="1" hangingPunct="1">
              <a:lnSpc>
                <a:spcPct val="80000"/>
              </a:lnSpc>
              <a:buFont typeface="Wingdings" charset="2"/>
              <a:buChar char=""/>
            </a:pPr>
            <a:r>
              <a:rPr lang="fr-FR" sz="2500">
                <a:solidFill>
                  <a:srgbClr val="FF0000"/>
                </a:solidFill>
              </a:rPr>
              <a:t>Facteurs non dynamiques ayant pu contribuer aux changements apparus (événements de vie, soutien de la famille, amis, …)</a:t>
            </a:r>
          </a:p>
          <a:p>
            <a:pPr eaLnBrk="1" hangingPunct="1">
              <a:lnSpc>
                <a:spcPct val="80000"/>
              </a:lnSpc>
              <a:buFont typeface="Wingdings 3" charset="2"/>
              <a:buNone/>
            </a:pPr>
            <a:endParaRPr lang="fr-FR" sz="2500">
              <a:solidFill>
                <a:srgbClr val="FF0000"/>
              </a:solidFill>
            </a:endParaRPr>
          </a:p>
          <a:p>
            <a:pPr lvl="1" eaLnBrk="1" hangingPunct="1">
              <a:lnSpc>
                <a:spcPct val="80000"/>
              </a:lnSpc>
              <a:buFont typeface="Wingdings" charset="2"/>
              <a:buChar char=""/>
            </a:pPr>
            <a:r>
              <a:rPr lang="fr-FR" sz="1800"/>
              <a:t>Solidité du couple parental</a:t>
            </a:r>
          </a:p>
          <a:p>
            <a:pPr lvl="1" eaLnBrk="1" hangingPunct="1">
              <a:lnSpc>
                <a:spcPct val="80000"/>
              </a:lnSpc>
              <a:buFont typeface="Wingdings 3" charset="2"/>
              <a:buNone/>
            </a:pPr>
            <a:endParaRPr lang="fr-FR" sz="1800"/>
          </a:p>
          <a:p>
            <a:pPr eaLnBrk="1" hangingPunct="1">
              <a:lnSpc>
                <a:spcPct val="80000"/>
              </a:lnSpc>
              <a:buFont typeface="Wingdings" charset="2"/>
              <a:buChar char=""/>
            </a:pPr>
            <a:r>
              <a:rPr lang="fr-FR" sz="2500">
                <a:solidFill>
                  <a:srgbClr val="FF0000"/>
                </a:solidFill>
              </a:rPr>
              <a:t>Première analyse des éléments de la psychothérapie qui ont pu contribuer à cette évolution</a:t>
            </a:r>
          </a:p>
          <a:p>
            <a:pPr lvl="1" eaLnBrk="1" hangingPunct="1">
              <a:lnSpc>
                <a:spcPct val="80000"/>
              </a:lnSpc>
            </a:pPr>
            <a:r>
              <a:rPr lang="fr-FR" sz="1800"/>
              <a:t> Interprétations des angoisses primitives et des défenses rigides.</a:t>
            </a:r>
          </a:p>
          <a:p>
            <a:pPr lvl="1" eaLnBrk="1" hangingPunct="1">
              <a:lnSpc>
                <a:spcPct val="80000"/>
              </a:lnSpc>
            </a:pPr>
            <a:r>
              <a:rPr lang="fr-FR" sz="1800"/>
              <a:t>Guidance parentale pour contenir les angoisses à la maison.</a:t>
            </a:r>
          </a:p>
          <a:p>
            <a:pPr lvl="1" eaLnBrk="1" hangingPunct="1">
              <a:lnSpc>
                <a:spcPct val="80000"/>
              </a:lnSpc>
            </a:pPr>
            <a:r>
              <a:rPr lang="fr-FR" sz="1800"/>
              <a:t> Séance exceptionnelle avec la fratrie</a:t>
            </a:r>
          </a:p>
          <a:p>
            <a:pPr lvl="1" eaLnBrk="1" hangingPunct="1">
              <a:lnSpc>
                <a:spcPct val="80000"/>
              </a:lnSpc>
            </a:pPr>
            <a:r>
              <a:rPr lang="fr-FR" sz="1800"/>
              <a:t> Le cadre de deux séances par semaine, observé très régulièrement par les parents. </a:t>
            </a:r>
          </a:p>
          <a:p>
            <a:pPr lvl="1" eaLnBrk="1" hangingPunct="1">
              <a:lnSpc>
                <a:spcPct val="80000"/>
              </a:lnSpc>
            </a:pPr>
            <a:r>
              <a:rPr lang="fr-FR" sz="1800"/>
              <a:t> Les jeux proposés dans la salle de thérapie : les jeux au lavabo pour la contenance, l’intérieur, l’extérieur.   </a:t>
            </a:r>
          </a:p>
          <a:p>
            <a:pPr lvl="1" eaLnBrk="1" hangingPunct="1">
              <a:lnSpc>
                <a:spcPct val="80000"/>
              </a:lnSpc>
            </a:pPr>
            <a:r>
              <a:rPr lang="fr-FR" sz="1800"/>
              <a:t> Capacité du thérapeute à être vivant face à l’enfant et utilisation de l’humour pour évoquer son emprise sur l’objet.  </a:t>
            </a:r>
          </a:p>
          <a:p>
            <a:pPr lvl="1" eaLnBrk="1" hangingPunct="1">
              <a:lnSpc>
                <a:spcPct val="80000"/>
              </a:lnSpc>
            </a:pPr>
            <a:r>
              <a:rPr lang="fr-FR" sz="1800"/>
              <a:t>La capacité du thérapeute à transformer les pulsions violentes de l’enfant.</a:t>
            </a:r>
          </a:p>
          <a:p>
            <a:pPr eaLnBrk="1" hangingPunct="1">
              <a:lnSpc>
                <a:spcPct val="80000"/>
              </a:lnSpc>
              <a:buFont typeface="Wingdings" charset="2"/>
              <a:buChar char=""/>
            </a:pPr>
            <a:endParaRPr lang="fr-FR" sz="2000"/>
          </a:p>
          <a:p>
            <a:pPr lvl="1" eaLnBrk="1" hangingPunct="1">
              <a:lnSpc>
                <a:spcPct val="80000"/>
              </a:lnSpc>
              <a:buFont typeface="Verdana" charset="0"/>
              <a:buNone/>
            </a:pPr>
            <a:endParaRPr lang="fr-FR" sz="160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3" name="Titre 2"/>
          <p:cNvSpPr>
            <a:spLocks noGrp="1"/>
          </p:cNvSpPr>
          <p:nvPr>
            <p:ph type="title"/>
          </p:nvPr>
        </p:nvSpPr>
        <p:spPr>
          <a:xfrm>
            <a:off x="457200" y="152400"/>
            <a:ext cx="8229600" cy="533400"/>
          </a:xfrm>
        </p:spPr>
        <p:txBody>
          <a:bodyPr>
            <a:normAutofit/>
          </a:bodyPr>
          <a:lstStyle/>
          <a:p>
            <a:pPr eaLnBrk="1" hangingPunct="1">
              <a:defRPr/>
            </a:pPr>
            <a:r>
              <a:rPr lang="fr-FR" sz="2900">
                <a:effectLst>
                  <a:outerShdw blurRad="38100" dist="38100" dir="2700000" algn="tl">
                    <a:srgbClr val="DDDDDD"/>
                  </a:outerShdw>
                </a:effectLst>
              </a:rPr>
              <a:t>Formulation de cas à un an (7)</a:t>
            </a:r>
          </a:p>
        </p:txBody>
      </p:sp>
      <p:sp>
        <p:nvSpPr>
          <p:cNvPr id="44035" name="Espace réservé du contenu 1"/>
          <p:cNvSpPr>
            <a:spLocks noGrp="1"/>
          </p:cNvSpPr>
          <p:nvPr>
            <p:ph sz="quarter" idx="1"/>
          </p:nvPr>
        </p:nvSpPr>
        <p:spPr>
          <a:xfrm>
            <a:off x="152400" y="762000"/>
            <a:ext cx="8839200" cy="6096000"/>
          </a:xfrm>
        </p:spPr>
        <p:txBody>
          <a:bodyPr/>
          <a:lstStyle/>
          <a:p>
            <a:pPr eaLnBrk="1" hangingPunct="1">
              <a:buFont typeface="Wingdings 3" charset="2"/>
              <a:buNone/>
            </a:pPr>
            <a:endParaRPr lang="fr-FR" sz="2800"/>
          </a:p>
          <a:p>
            <a:pPr eaLnBrk="1" hangingPunct="1">
              <a:buFont typeface="Wingdings" charset="2"/>
              <a:buChar char=""/>
            </a:pPr>
            <a:r>
              <a:rPr lang="fr-FR">
                <a:solidFill>
                  <a:srgbClr val="FF0000"/>
                </a:solidFill>
              </a:rPr>
              <a:t>Identité et différentiel entre les objectifs envisagés et ceux qui ont été atteints</a:t>
            </a:r>
          </a:p>
          <a:p>
            <a:pPr eaLnBrk="1" hangingPunct="1">
              <a:buFont typeface="Wingdings 3" charset="2"/>
              <a:buNone/>
            </a:pPr>
            <a:endParaRPr lang="fr-FR">
              <a:solidFill>
                <a:srgbClr val="FF0000"/>
              </a:solidFill>
            </a:endParaRPr>
          </a:p>
          <a:p>
            <a:pPr lvl="1" eaLnBrk="1" hangingPunct="1"/>
            <a:r>
              <a:rPr lang="fr-FR" sz="1900" u="sng"/>
              <a:t>Identité</a:t>
            </a:r>
            <a:r>
              <a:rPr lang="fr-FR" sz="1900"/>
              <a:t> : </a:t>
            </a:r>
          </a:p>
          <a:p>
            <a:pPr lvl="1" eaLnBrk="1" hangingPunct="1"/>
            <a:r>
              <a:rPr lang="fr-FR" sz="1900"/>
              <a:t>Progrès global dans son développement et dans son autonomie.</a:t>
            </a:r>
          </a:p>
          <a:p>
            <a:pPr lvl="1" eaLnBrk="1" hangingPunct="1">
              <a:buFontTx/>
              <a:buChar char="-"/>
            </a:pPr>
            <a:r>
              <a:rPr lang="fr-FR" sz="1900"/>
              <a:t>Acquisition de la propreté.</a:t>
            </a:r>
          </a:p>
          <a:p>
            <a:pPr lvl="1" eaLnBrk="1" hangingPunct="1">
              <a:buFontTx/>
              <a:buChar char="-"/>
            </a:pPr>
            <a:r>
              <a:rPr lang="fr-FR" sz="1900"/>
              <a:t>Acquisition du langage </a:t>
            </a:r>
          </a:p>
          <a:p>
            <a:pPr lvl="1" eaLnBrk="1" hangingPunct="1">
              <a:buFontTx/>
              <a:buChar char="-"/>
            </a:pPr>
            <a:r>
              <a:rPr lang="fr-FR" sz="1900"/>
              <a:t>Le passage au CP </a:t>
            </a:r>
          </a:p>
          <a:p>
            <a:pPr lvl="1" eaLnBrk="1" hangingPunct="1">
              <a:buFontTx/>
              <a:buChar char="-"/>
            </a:pPr>
            <a:r>
              <a:rPr lang="fr-FR" sz="1900"/>
              <a:t>Bons contacts avec ses camarades.</a:t>
            </a:r>
          </a:p>
          <a:p>
            <a:pPr lvl="1" eaLnBrk="1" hangingPunct="1">
              <a:buFont typeface="Wingdings 3" charset="2"/>
              <a:buNone/>
            </a:pPr>
            <a:endParaRPr lang="fr-FR" sz="1900"/>
          </a:p>
          <a:p>
            <a:pPr lvl="1" eaLnBrk="1" hangingPunct="1"/>
            <a:r>
              <a:rPr lang="fr-FR" sz="1900" u="sng"/>
              <a:t>Différentiel</a:t>
            </a:r>
            <a:r>
              <a:rPr lang="fr-FR" sz="1900"/>
              <a:t> : </a:t>
            </a:r>
          </a:p>
          <a:p>
            <a:pPr lvl="1" eaLnBrk="1" hangingPunct="1">
              <a:buFontTx/>
              <a:buChar char="-"/>
            </a:pPr>
            <a:r>
              <a:rPr lang="fr-FR" sz="1900"/>
              <a:t>Défenses à assouplir.</a:t>
            </a:r>
          </a:p>
          <a:p>
            <a:pPr lvl="1" eaLnBrk="1" hangingPunct="1">
              <a:buFontTx/>
              <a:buChar char="-"/>
            </a:pPr>
            <a:r>
              <a:rPr lang="fr-FR" sz="1900"/>
              <a:t>Intérêt pour les jouets et pour les jeux symboliques à développer (pauvreté du monde imaginaire)</a:t>
            </a:r>
          </a:p>
          <a:p>
            <a:pPr lvl="1" eaLnBrk="1" hangingPunct="1">
              <a:buFont typeface="Wingdings 3" charset="2"/>
              <a:buNone/>
            </a:pPr>
            <a:endParaRPr lang="fr-FR" sz="1900"/>
          </a:p>
          <a:p>
            <a:pPr lvl="1" eaLnBrk="1" hangingPunct="1">
              <a:buFont typeface="Wingdings 3" charset="2"/>
              <a:buNone/>
            </a:pPr>
            <a:endParaRPr lang="fr-FR" sz="2500"/>
          </a:p>
          <a:p>
            <a:pPr lvl="1" eaLnBrk="1" hangingPunct="1">
              <a:buFont typeface="Verdana" charset="0"/>
              <a:buNone/>
            </a:pPr>
            <a:endParaRPr lang="fr-F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p:cSld>
    <p:spTree>
      <p:nvGrpSpPr>
        <p:cNvPr id="1" name=""/>
        <p:cNvGrpSpPr/>
        <p:nvPr/>
      </p:nvGrpSpPr>
      <p:grpSpPr>
        <a:xfrm>
          <a:off x="0" y="0"/>
          <a:ext cx="0" cy="0"/>
          <a:chOff x="0" y="0"/>
          <a:chExt cx="0" cy="0"/>
        </a:xfrm>
      </p:grpSpPr>
      <p:sp>
        <p:nvSpPr>
          <p:cNvPr id="45058" name="Titre 1"/>
          <p:cNvSpPr>
            <a:spLocks noGrp="1"/>
          </p:cNvSpPr>
          <p:nvPr>
            <p:ph type="title"/>
          </p:nvPr>
        </p:nvSpPr>
        <p:spPr/>
        <p:txBody>
          <a:bodyPr/>
          <a:lstStyle/>
          <a:p>
            <a:pPr eaLnBrk="1" hangingPunct="1"/>
            <a:endParaRPr lang="fr-FR"/>
          </a:p>
        </p:txBody>
      </p:sp>
      <p:sp>
        <p:nvSpPr>
          <p:cNvPr id="45059" name="Espace réservé du contenu 2"/>
          <p:cNvSpPr>
            <a:spLocks noGrp="1"/>
          </p:cNvSpPr>
          <p:nvPr>
            <p:ph sz="quarter" idx="1"/>
          </p:nvPr>
        </p:nvSpPr>
        <p:spPr>
          <a:xfrm>
            <a:off x="457200" y="1219200"/>
            <a:ext cx="8229600" cy="4937125"/>
          </a:xfrm>
        </p:spPr>
        <p:txBody>
          <a:bodyPr/>
          <a:lstStyle/>
          <a:p>
            <a:pPr eaLnBrk="1" hangingPunct="1"/>
            <a:r>
              <a:rPr lang="fr-FR"/>
              <a:t>Dessins de Merlin</a:t>
            </a:r>
          </a:p>
        </p:txBody>
      </p:sp>
      <p:pic>
        <p:nvPicPr>
          <p:cNvPr id="45060" name="Image 4" descr="IMG_0457.jpeg"/>
          <p:cNvPicPr>
            <a:picLocks noChangeAspect="1"/>
          </p:cNvPicPr>
          <p:nvPr/>
        </p:nvPicPr>
        <p:blipFill>
          <a:blip r:embed="rId2"/>
          <a:srcRect/>
          <a:stretch>
            <a:fillRect/>
          </a:stretch>
        </p:blipFill>
        <p:spPr bwMode="auto">
          <a:xfrm>
            <a:off x="1371600" y="1924050"/>
            <a:ext cx="6172200" cy="46291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gine">
  <a:themeElements>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Origine">
      <a:majorFont>
        <a:latin typeface="Bookman Old Style"/>
        <a:ea typeface=""/>
        <a:cs typeface=""/>
        <a:font script="Grek" typeface="Cambria"/>
        <a:font script="Cyrl" typeface="Cambria"/>
        <a:font script="Jpan" typeface="ＭＳ 明朝"/>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rigine">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èm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ppt/theme/themeOverride2.xml><?xml version="1.0" encoding="utf-8"?>
<a:themeOverride xmlns:a="http://schemas.openxmlformats.org/drawingml/2006/main">
  <a:clrScheme name="Origine">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themeOverride>
</file>

<file path=docProps/app.xml><?xml version="1.0" encoding="utf-8"?>
<Properties xmlns="http://schemas.openxmlformats.org/officeDocument/2006/extended-properties" xmlns:vt="http://schemas.openxmlformats.org/officeDocument/2006/docPropsVTypes">
  <Template>Origine.thmx</Template>
  <TotalTime>30867</TotalTime>
  <Words>3184</Words>
  <Application>Microsoft Macintosh PowerPoint</Application>
  <PresentationFormat>Présentation à l'écran (4:3)</PresentationFormat>
  <Paragraphs>286</Paragraphs>
  <Slides>25</Slides>
  <Notes>5</Notes>
  <HiddenSlides>0</HiddenSlides>
  <MMClips>0</MMClips>
  <ScaleCrop>false</ScaleCrop>
  <HeadingPairs>
    <vt:vector size="8" baseType="variant">
      <vt:variant>
        <vt:lpstr>Polices utilisées</vt:lpstr>
      </vt:variant>
      <vt:variant>
        <vt:i4>12</vt:i4>
      </vt:variant>
      <vt:variant>
        <vt:lpstr>Modèle de conception</vt:lpstr>
      </vt:variant>
      <vt:variant>
        <vt:i4>1</vt:i4>
      </vt:variant>
      <vt:variant>
        <vt:lpstr>Serveurs OLE incorporés</vt:lpstr>
      </vt:variant>
      <vt:variant>
        <vt:i4>1</vt:i4>
      </vt:variant>
      <vt:variant>
        <vt:lpstr>Titres des diapositives</vt:lpstr>
      </vt:variant>
      <vt:variant>
        <vt:i4>25</vt:i4>
      </vt:variant>
    </vt:vector>
  </HeadingPairs>
  <TitlesOfParts>
    <vt:vector size="39" baseType="lpstr">
      <vt:lpstr>Times</vt:lpstr>
      <vt:lpstr>ＭＳ Ｐゴシック</vt:lpstr>
      <vt:lpstr>Arial</vt:lpstr>
      <vt:lpstr>Bookman Old Style</vt:lpstr>
      <vt:lpstr>Gill Sans MT</vt:lpstr>
      <vt:lpstr>Wingdings 3</vt:lpstr>
      <vt:lpstr>Wingdings</vt:lpstr>
      <vt:lpstr>Lucida Grande</vt:lpstr>
      <vt:lpstr>Lucida Sans Unicode</vt:lpstr>
      <vt:lpstr>Times New Roman</vt:lpstr>
      <vt:lpstr>Wingdings 2</vt:lpstr>
      <vt:lpstr>Verdana</vt:lpstr>
      <vt:lpstr>Origine</vt:lpstr>
      <vt:lpstr>Microsoft Office Excel Chart</vt:lpstr>
      <vt:lpstr>Évaluation de la psychothérapie de Merlin (5 ans) pendant un an </vt:lpstr>
      <vt:lpstr>Formulation du cas initiale</vt:lpstr>
      <vt:lpstr>Formulation du cas initiale (suite)</vt:lpstr>
      <vt:lpstr>Ecart T : C. Barthélémy et G. Lelord</vt:lpstr>
      <vt:lpstr>Diagnostic nosographique</vt:lpstr>
      <vt:lpstr>Grille de G. Haag et al. 8 dimensions/5 étapes de récupération</vt:lpstr>
      <vt:lpstr>Diapositive 7</vt:lpstr>
      <vt:lpstr>Diapositive 8</vt:lpstr>
      <vt:lpstr>Diapositive 9</vt:lpstr>
      <vt:lpstr>L’instrument du processus : le CPQ </vt:lpstr>
      <vt:lpstr>Que trouve-t-on au niveau du CPQ ? (1) Dans la psychothérapie, « en interne ».</vt:lpstr>
      <vt:lpstr>Que trouve-t-on au niveau du CPQ ? (1) </vt:lpstr>
      <vt:lpstr>Que trouve-t-on au niveau du CPQ ? (2) </vt:lpstr>
      <vt:lpstr>Que trouve-t-on au niveau du CPQ ? (3) </vt:lpstr>
      <vt:lpstr>Ce qui reste assez caractéristique  (4, 3, 2 ou -4, -3, -2) </vt:lpstr>
      <vt:lpstr>Que trouve-t-on au niveau du CPQ ? (4) </vt:lpstr>
      <vt:lpstr>Évolution dans le processus</vt:lpstr>
      <vt:lpstr>Formulation de cas à un an (1)</vt:lpstr>
      <vt:lpstr>Formulation de cas à un an (2)</vt:lpstr>
      <vt:lpstr>Formulation de cas à un an (3)</vt:lpstr>
      <vt:lpstr>Formulation de cas à un an (4)</vt:lpstr>
      <vt:lpstr>Formulation de cas à un an (5)</vt:lpstr>
      <vt:lpstr>Formulation de cas à un an (6)</vt:lpstr>
      <vt:lpstr>Formulation de cas à un an (7)</vt:lpstr>
      <vt:lpstr>Diapositive 25</vt:lpstr>
    </vt:vector>
  </TitlesOfParts>
  <Company>m&amp;jm</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Thurin</dc:creator>
  <cp:keywords/>
  <cp:lastModifiedBy>Jean-Michel THURIN</cp:lastModifiedBy>
  <cp:revision>537</cp:revision>
  <cp:lastPrinted>2010-01-11T18:42:15Z</cp:lastPrinted>
  <dcterms:created xsi:type="dcterms:W3CDTF">2010-03-24T13:14:30Z</dcterms:created>
  <dcterms:modified xsi:type="dcterms:W3CDTF">2010-03-24T13:15:00Z</dcterms:modified>
</cp:coreProperties>
</file>