
<file path=[Content_Types].xml><?xml version="1.0" encoding="utf-8"?>
<Types xmlns="http://schemas.openxmlformats.org/package/2006/content-types">
  <Default Extension="rels" ContentType="application/vnd.openxmlformats-package.relationships+xml"/>
  <Override PartName="/ppt/slides/slide14.xml" ContentType="application/vnd.openxmlformats-officedocument.presentationml.slide+xml"/>
  <Override PartName="/ppt/notesSlides/notesSlide16.xml" ContentType="application/vnd.openxmlformats-officedocument.presentationml.notesSlide+xml"/>
  <Default Extension="xml" ContentType="application/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handoutMasters/handoutMaster1.xml" ContentType="application/vnd.openxmlformats-officedocument.presentationml.handoutMaster+xml"/>
  <Override PartName="/ppt/slides/slide27.xml" ContentType="application/vnd.openxmlformats-officedocument.presentationml.slide+xml"/>
  <Override PartName="/ppt/slides/slide20.xml" ContentType="application/vnd.openxmlformats-officedocument.presentationml.slide+xml"/>
  <Override PartName="/ppt/slides/slide36.xml" ContentType="application/vnd.openxmlformats-officedocument.presentationml.slide+xml"/>
  <Override PartName="/ppt/notesSlides/notesSlide22.xml" ContentType="application/vnd.openxmlformats-officedocument.presentationml.notesSlide+xml"/>
  <Override PartName="/ppt/slides/slide4.xml" ContentType="application/vnd.openxmlformats-officedocument.presentationml.slide+xml"/>
  <Override PartName="/ppt/slides/slide19.xml" ContentType="application/vnd.openxmlformats-officedocument.presentationml.slide+xml"/>
  <Override PartName="/ppt/notesSlides/notesSlide8.xml" ContentType="application/vnd.openxmlformats-officedocument.presentationml.notesSlide+xml"/>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slides/slide43.xml" ContentType="application/vnd.openxmlformats-officedocument.presentationml.slide+xml"/>
  <Override PartName="/ppt/slides/slide26.xml" ContentType="application/vnd.openxmlformats-officedocument.presentationml.slide+xml"/>
  <Override PartName="/ppt/slides/slide35.xml" ContentType="application/vnd.openxmlformats-officedocument.presentationml.slide+xml"/>
  <Override PartName="/ppt/notesSlides/notesSlide21.xml" ContentType="application/vnd.openxmlformats-officedocument.presentationml.notes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5.xml" ContentType="application/vnd.openxmlformats-officedocument.presentationml.notesSlide+xml"/>
  <Override PartName="/ppt/slides/slide42.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notesSlides/notesSlide20.xml" ContentType="application/vnd.openxmlformats-officedocument.presentationml.notes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notesSlides/notesSlide4.xml" ContentType="application/vnd.openxmlformats-officedocument.presentationml.notesSlide+xml"/>
  <Override PartName="/ppt/slides/slide41.xml" ContentType="application/vnd.openxmlformats-officedocument.presentationml.slide+xml"/>
  <Override PartName="/ppt/theme/theme3.xml" ContentType="application/vnd.openxmlformats-officedocument.theme+xml"/>
  <Override PartName="/ppt/slides/slide24.xml" ContentType="application/vnd.openxmlformats-officedocument.presentationml.slide+xml"/>
  <Override PartName="/ppt/notesSlides/notesSlide10.xml" ContentType="application/vnd.openxmlformats-officedocument.presentationml.notes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Default Extension="jpeg" ContentType="image/jpeg"/>
  <Override PartName="/ppt/viewProps.xml" ContentType="application/vnd.openxmlformats-officedocument.presentationml.viewProps+xml"/>
  <Override PartName="/ppt/notesSlides/notesSlide11.xml" ContentType="application/vnd.openxmlformats-officedocument.presentationml.notesSlide+xml"/>
  <Override PartName="/ppt/notesSlides/notesSlide3.xml" ContentType="application/vnd.openxmlformats-officedocument.presentationml.notesSlide+xml"/>
  <Override PartName="/ppt/slides/slide40.xml" ContentType="application/vnd.openxmlformats-officedocument.presentationml.slide+xml"/>
  <Override PartName="/ppt/theme/theme2.xml" ContentType="application/vnd.openxmlformats-officedocument.theme+xml"/>
  <Override PartName="/ppt/slideLayouts/slideLayout11.xml" ContentType="application/vnd.openxmlformats-officedocument.presentationml.slideLayout+xml"/>
  <Override PartName="/ppt/slides/slide39.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45"/>
  </p:notesMasterIdLst>
  <p:handoutMasterIdLst>
    <p:handoutMasterId r:id="rId46"/>
  </p:handoutMasterIdLst>
  <p:sldIdLst>
    <p:sldId id="351" r:id="rId2"/>
    <p:sldId id="323" r:id="rId3"/>
    <p:sldId id="322" r:id="rId4"/>
    <p:sldId id="343" r:id="rId5"/>
    <p:sldId id="344" r:id="rId6"/>
    <p:sldId id="263" r:id="rId7"/>
    <p:sldId id="305" r:id="rId8"/>
    <p:sldId id="267" r:id="rId9"/>
    <p:sldId id="318" r:id="rId10"/>
    <p:sldId id="319" r:id="rId11"/>
    <p:sldId id="353" r:id="rId12"/>
    <p:sldId id="326" r:id="rId13"/>
    <p:sldId id="325" r:id="rId14"/>
    <p:sldId id="354" r:id="rId15"/>
    <p:sldId id="327" r:id="rId16"/>
    <p:sldId id="328" r:id="rId17"/>
    <p:sldId id="329" r:id="rId18"/>
    <p:sldId id="306" r:id="rId19"/>
    <p:sldId id="356" r:id="rId20"/>
    <p:sldId id="358" r:id="rId21"/>
    <p:sldId id="360" r:id="rId22"/>
    <p:sldId id="348" r:id="rId23"/>
    <p:sldId id="349" r:id="rId24"/>
    <p:sldId id="284" r:id="rId25"/>
    <p:sldId id="320" r:id="rId26"/>
    <p:sldId id="258" r:id="rId27"/>
    <p:sldId id="261" r:id="rId28"/>
    <p:sldId id="268" r:id="rId29"/>
    <p:sldId id="269" r:id="rId30"/>
    <p:sldId id="347" r:id="rId31"/>
    <p:sldId id="300" r:id="rId32"/>
    <p:sldId id="309" r:id="rId33"/>
    <p:sldId id="310" r:id="rId34"/>
    <p:sldId id="312" r:id="rId35"/>
    <p:sldId id="311" r:id="rId36"/>
    <p:sldId id="313" r:id="rId37"/>
    <p:sldId id="285" r:id="rId38"/>
    <p:sldId id="361" r:id="rId39"/>
    <p:sldId id="282" r:id="rId40"/>
    <p:sldId id="280" r:id="rId41"/>
    <p:sldId id="292" r:id="rId42"/>
    <p:sldId id="345" r:id="rId43"/>
    <p:sldId id="346" r:id="rId44"/>
  </p:sldIdLst>
  <p:sldSz cx="9144000" cy="6858000" type="screen4x3"/>
  <p:notesSz cx="6858000" cy="9144000"/>
  <p:defaultTextStyle>
    <a:defPPr>
      <a:defRPr lang="fr-FR"/>
    </a:defPPr>
    <a:lvl1pPr algn="l" rtl="0" fontAlgn="base">
      <a:spcBef>
        <a:spcPct val="0"/>
      </a:spcBef>
      <a:spcAft>
        <a:spcPct val="0"/>
      </a:spcAft>
      <a:defRPr sz="1200" kern="1200">
        <a:solidFill>
          <a:schemeClr val="tx1"/>
        </a:solidFill>
        <a:latin typeface="Arial" charset="0"/>
        <a:ea typeface="ＭＳ Ｐゴシック" charset="-128"/>
        <a:cs typeface="ＭＳ Ｐゴシック" charset="-128"/>
      </a:defRPr>
    </a:lvl1pPr>
    <a:lvl2pPr marL="457200" algn="l" rtl="0" fontAlgn="base">
      <a:spcBef>
        <a:spcPct val="0"/>
      </a:spcBef>
      <a:spcAft>
        <a:spcPct val="0"/>
      </a:spcAft>
      <a:defRPr sz="1200" kern="1200">
        <a:solidFill>
          <a:schemeClr val="tx1"/>
        </a:solidFill>
        <a:latin typeface="Arial" charset="0"/>
        <a:ea typeface="ＭＳ Ｐゴシック" charset="-128"/>
        <a:cs typeface="ＭＳ Ｐゴシック" charset="-128"/>
      </a:defRPr>
    </a:lvl2pPr>
    <a:lvl3pPr marL="914400" algn="l" rtl="0" fontAlgn="base">
      <a:spcBef>
        <a:spcPct val="0"/>
      </a:spcBef>
      <a:spcAft>
        <a:spcPct val="0"/>
      </a:spcAft>
      <a:defRPr sz="1200" kern="1200">
        <a:solidFill>
          <a:schemeClr val="tx1"/>
        </a:solidFill>
        <a:latin typeface="Arial" charset="0"/>
        <a:ea typeface="ＭＳ Ｐゴシック" charset="-128"/>
        <a:cs typeface="ＭＳ Ｐゴシック" charset="-128"/>
      </a:defRPr>
    </a:lvl3pPr>
    <a:lvl4pPr marL="1371600" algn="l" rtl="0" fontAlgn="base">
      <a:spcBef>
        <a:spcPct val="0"/>
      </a:spcBef>
      <a:spcAft>
        <a:spcPct val="0"/>
      </a:spcAft>
      <a:defRPr sz="1200" kern="1200">
        <a:solidFill>
          <a:schemeClr val="tx1"/>
        </a:solidFill>
        <a:latin typeface="Arial" charset="0"/>
        <a:ea typeface="ＭＳ Ｐゴシック" charset="-128"/>
        <a:cs typeface="ＭＳ Ｐゴシック" charset="-128"/>
      </a:defRPr>
    </a:lvl4pPr>
    <a:lvl5pPr marL="1828800" algn="l" rtl="0" fontAlgn="base">
      <a:spcBef>
        <a:spcPct val="0"/>
      </a:spcBef>
      <a:spcAft>
        <a:spcPct val="0"/>
      </a:spcAft>
      <a:defRPr sz="12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12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12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12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1200" kern="1200">
        <a:solidFill>
          <a:schemeClr val="tx1"/>
        </a:solidFill>
        <a:latin typeface="Arial"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howGuides="1">
      <p:cViewPr varScale="1">
        <p:scale>
          <a:sx n="121" d="100"/>
          <a:sy n="121" d="100"/>
        </p:scale>
        <p:origin x="-160"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904"/>
    </p:cViewPr>
  </p:sorterViewPr>
  <p:gridSpacing cx="73736200" cy="73736200"/>
</p:viewPr>
</file>

<file path=ppt/_rels/presentation.xml.rels><?xml version="1.0" encoding="UTF-8" standalone="yes"?>
<Relationships xmlns="http://schemas.openxmlformats.org/package/2006/relationships"><Relationship Id="rId46" Type="http://schemas.openxmlformats.org/officeDocument/2006/relationships/handoutMaster" Target="handoutMasters/handoutMaster1.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mtClean="0">
                <a:ea typeface="ＭＳ Ｐゴシック" charset="0"/>
                <a:cs typeface="ＭＳ Ｐゴシック" charset="0"/>
              </a:defRPr>
            </a:lvl1pPr>
          </a:lstStyle>
          <a:p>
            <a:pPr>
              <a:defRPr/>
            </a:pPr>
            <a:endParaRPr lang="fr-FR"/>
          </a:p>
        </p:txBody>
      </p:sp>
      <p:sp>
        <p:nvSpPr>
          <p:cNvPr id="307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mtClean="0">
                <a:ea typeface="ＭＳ Ｐゴシック" charset="0"/>
                <a:cs typeface="ＭＳ Ｐゴシック" charset="0"/>
              </a:defRPr>
            </a:lvl1pPr>
          </a:lstStyle>
          <a:p>
            <a:pPr>
              <a:defRPr/>
            </a:pPr>
            <a:endParaRPr lang="fr-FR"/>
          </a:p>
        </p:txBody>
      </p:sp>
      <p:sp>
        <p:nvSpPr>
          <p:cNvPr id="307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mtClean="0">
                <a:ea typeface="ＭＳ Ｐゴシック" charset="0"/>
                <a:cs typeface="ＭＳ Ｐゴシック" charset="0"/>
              </a:defRPr>
            </a:lvl1pPr>
          </a:lstStyle>
          <a:p>
            <a:pPr>
              <a:defRPr/>
            </a:pPr>
            <a:endParaRPr lang="fr-FR"/>
          </a:p>
        </p:txBody>
      </p:sp>
      <p:sp>
        <p:nvSpPr>
          <p:cNvPr id="307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a:lvl1pPr>
          </a:lstStyle>
          <a:p>
            <a:fld id="{B91896AD-2CC3-3044-98AC-EBD9724C8C73}" type="slidenum">
              <a:rPr lang="fr-FR"/>
              <a:pPr/>
              <a:t>‹#›</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mtClean="0">
                <a:ea typeface="ＭＳ Ｐゴシック" charset="0"/>
                <a:cs typeface="ＭＳ Ｐゴシック" charset="0"/>
              </a:defRPr>
            </a:lvl1pPr>
          </a:lstStyle>
          <a:p>
            <a:pPr>
              <a:defRPr/>
            </a:pPr>
            <a:endParaRPr lang="fr-FR"/>
          </a:p>
        </p:txBody>
      </p:sp>
      <p:sp>
        <p:nvSpPr>
          <p:cNvPr id="205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mtClean="0">
                <a:ea typeface="ＭＳ Ｐゴシック" charset="0"/>
                <a:cs typeface="ＭＳ Ｐゴシック" charset="0"/>
              </a:defRPr>
            </a:lvl1pPr>
          </a:lstStyle>
          <a:p>
            <a:pPr>
              <a:defRPr/>
            </a:pPr>
            <a:endParaRPr lang="fr-FR"/>
          </a:p>
        </p:txBody>
      </p:sp>
      <p:sp>
        <p:nvSpPr>
          <p:cNvPr id="14340" name="Rectangle 4"/>
          <p:cNvSpPr>
            <a:spLocks noRo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p:spPr>
      </p:sp>
      <p:sp>
        <p:nvSpPr>
          <p:cNvPr id="205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205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mtClean="0">
                <a:ea typeface="ＭＳ Ｐゴシック" charset="0"/>
                <a:cs typeface="ＭＳ Ｐゴシック" charset="0"/>
              </a:defRPr>
            </a:lvl1pPr>
          </a:lstStyle>
          <a:p>
            <a:pPr>
              <a:defRPr/>
            </a:pPr>
            <a:endParaRPr lang="fr-FR"/>
          </a:p>
        </p:txBody>
      </p:sp>
      <p:sp>
        <p:nvSpPr>
          <p:cNvPr id="205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a:lvl1pPr>
          </a:lstStyle>
          <a:p>
            <a:fld id="{FDA3934D-514E-7D45-BA8E-B296CDE98293}" type="slidenum">
              <a:rPr lang="fr-FR"/>
              <a:pPr/>
              <a:t>‹#›</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ＭＳ Ｐゴシック" pitchFamily="-111" charset="-128"/>
      </a:defRPr>
    </a:lvl1pPr>
    <a:lvl2pPr marL="4572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2pPr>
    <a:lvl3pPr marL="9144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3pPr>
    <a:lvl4pPr marL="13716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4pPr>
    <a:lvl5pPr marL="18288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70394537-5FA9-6647-A494-77C23A4C6B9D}" type="slidenum">
              <a:rPr lang="fr-FR"/>
              <a:pPr/>
              <a:t>6</a:t>
            </a:fld>
            <a:endParaRPr lang="fr-FR"/>
          </a:p>
        </p:txBody>
      </p:sp>
      <p:sp>
        <p:nvSpPr>
          <p:cNvPr id="21506" name="Rectangle 2"/>
          <p:cNvSpPr>
            <a:spLocks noRot="1" noChangeArrowheads="1" noTextEdit="1"/>
          </p:cNvSpPr>
          <p:nvPr>
            <p:ph type="sldImg"/>
          </p:nvPr>
        </p:nvSpPr>
        <p:spPr>
          <a:ln cap="flat"/>
        </p:spPr>
      </p:sp>
      <p:sp>
        <p:nvSpPr>
          <p:cNvPr id="21507"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418EE6C9-C162-3B47-A055-12B0F66868D5}" type="slidenum">
              <a:rPr lang="fr-FR"/>
              <a:pPr/>
              <a:t>7</a:t>
            </a:fld>
            <a:endParaRPr lang="fr-FR"/>
          </a:p>
        </p:txBody>
      </p:sp>
      <p:sp>
        <p:nvSpPr>
          <p:cNvPr id="23554" name="Rectangle 2"/>
          <p:cNvSpPr>
            <a:spLocks noRot="1" noChangeArrowheads="1" noTextEdit="1"/>
          </p:cNvSpPr>
          <p:nvPr>
            <p:ph type="sldImg"/>
          </p:nvPr>
        </p:nvSpPr>
        <p:spPr>
          <a:ln cap="flat"/>
        </p:spPr>
      </p:sp>
      <p:sp>
        <p:nvSpPr>
          <p:cNvPr id="23555"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8870688C-D324-C44E-A511-D92587FB2770}" type="slidenum">
              <a:rPr lang="fr-FR"/>
              <a:pPr/>
              <a:t>8</a:t>
            </a:fld>
            <a:endParaRPr lang="fr-FR"/>
          </a:p>
        </p:txBody>
      </p:sp>
      <p:sp>
        <p:nvSpPr>
          <p:cNvPr id="25602" name="Rectangle 2"/>
          <p:cNvSpPr>
            <a:spLocks noRot="1" noChangeArrowheads="1" noTextEdit="1"/>
          </p:cNvSpPr>
          <p:nvPr>
            <p:ph type="sldImg"/>
          </p:nvPr>
        </p:nvSpPr>
        <p:spPr>
          <a:ln cap="flat"/>
        </p:spPr>
      </p:sp>
      <p:sp>
        <p:nvSpPr>
          <p:cNvPr id="25603"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7" name="Espace réservé de l'image des diapositives 1"/>
          <p:cNvSpPr>
            <a:spLocks noGrp="1" noRot="1" noChangeAspect="1"/>
          </p:cNvSpPr>
          <p:nvPr>
            <p:ph type="sldImg"/>
          </p:nvPr>
        </p:nvSpPr>
        <p:spPr>
          <a:ln/>
        </p:spPr>
      </p:sp>
      <p:sp>
        <p:nvSpPr>
          <p:cNvPr id="29698" name="Espace réservé des commentaires 2"/>
          <p:cNvSpPr>
            <a:spLocks noGrp="1"/>
          </p:cNvSpPr>
          <p:nvPr>
            <p:ph type="body" idx="1"/>
          </p:nvPr>
        </p:nvSpPr>
        <p:spPr>
          <a:noFill/>
          <a:ln/>
        </p:spPr>
        <p:txBody>
          <a:bodyPr/>
          <a:lstStyle/>
          <a:p>
            <a:endParaRPr lang="fr-FR">
              <a:latin typeface="Arial" charset="0"/>
              <a:ea typeface="ＭＳ Ｐゴシック" charset="-128"/>
              <a:cs typeface="ＭＳ Ｐゴシック" charset="-128"/>
            </a:endParaRPr>
          </a:p>
        </p:txBody>
      </p:sp>
      <p:sp>
        <p:nvSpPr>
          <p:cNvPr id="29699" name="Espace réservé du numéro de diapositive 3"/>
          <p:cNvSpPr>
            <a:spLocks noGrp="1"/>
          </p:cNvSpPr>
          <p:nvPr>
            <p:ph type="sldNum" sz="quarter" idx="5"/>
          </p:nvPr>
        </p:nvSpPr>
        <p:spPr>
          <a:noFill/>
        </p:spPr>
        <p:txBody>
          <a:bodyPr/>
          <a:lstStyle/>
          <a:p>
            <a:fld id="{BDA60222-3CB2-4A42-A711-67A08E12E9FE}" type="slidenum">
              <a:rPr lang="fr-FR"/>
              <a:pPr/>
              <a:t>11</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1" name="Espace réservé de l'image des diapositives 1"/>
          <p:cNvSpPr>
            <a:spLocks noGrp="1" noRot="1" noChangeAspect="1"/>
          </p:cNvSpPr>
          <p:nvPr>
            <p:ph type="sldImg"/>
          </p:nvPr>
        </p:nvSpPr>
        <p:spPr>
          <a:ln/>
        </p:spPr>
      </p:sp>
      <p:sp>
        <p:nvSpPr>
          <p:cNvPr id="35842" name="Espace réservé des commentaires 2"/>
          <p:cNvSpPr>
            <a:spLocks noGrp="1"/>
          </p:cNvSpPr>
          <p:nvPr>
            <p:ph type="body" idx="1"/>
          </p:nvPr>
        </p:nvSpPr>
        <p:spPr>
          <a:noFill/>
          <a:ln/>
        </p:spPr>
        <p:txBody>
          <a:bodyPr/>
          <a:lstStyle/>
          <a:p>
            <a:endParaRPr lang="fr-FR">
              <a:latin typeface="Arial" charset="0"/>
              <a:ea typeface="ＭＳ Ｐゴシック" charset="-128"/>
              <a:cs typeface="ＭＳ Ｐゴシック" charset="-128"/>
            </a:endParaRPr>
          </a:p>
        </p:txBody>
      </p:sp>
      <p:sp>
        <p:nvSpPr>
          <p:cNvPr id="35843" name="Espace réservé du numéro de diapositive 3"/>
          <p:cNvSpPr>
            <a:spLocks noGrp="1"/>
          </p:cNvSpPr>
          <p:nvPr>
            <p:ph type="sldNum" sz="quarter" idx="5"/>
          </p:nvPr>
        </p:nvSpPr>
        <p:spPr>
          <a:noFill/>
        </p:spPr>
        <p:txBody>
          <a:bodyPr/>
          <a:lstStyle/>
          <a:p>
            <a:fld id="{250D4AC9-4F2C-134F-BACF-095AF55C2897}" type="slidenum">
              <a:rPr lang="fr-FR"/>
              <a:pPr/>
              <a:t>16</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35BD7DCF-DCC8-5D42-A557-1D6477B095A0}" type="slidenum">
              <a:rPr lang="fr-FR"/>
              <a:pPr/>
              <a:t>18</a:t>
            </a:fld>
            <a:endParaRPr lang="fr-FR"/>
          </a:p>
        </p:txBody>
      </p:sp>
      <p:sp>
        <p:nvSpPr>
          <p:cNvPr id="38914" name="Rectangle 2"/>
          <p:cNvSpPr>
            <a:spLocks noRot="1" noChangeArrowheads="1" noTextEdit="1"/>
          </p:cNvSpPr>
          <p:nvPr>
            <p:ph type="sldImg"/>
          </p:nvPr>
        </p:nvSpPr>
        <p:spPr>
          <a:ln cap="flat"/>
        </p:spPr>
      </p:sp>
      <p:sp>
        <p:nvSpPr>
          <p:cNvPr id="38915"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p:spPr>
        <p:txBody>
          <a:bodyPr/>
          <a:lstStyle/>
          <a:p>
            <a:fld id="{6529446B-F5E0-D144-9A7F-AF994B95FBAF}" type="slidenum">
              <a:rPr lang="fr-FR"/>
              <a:pPr/>
              <a:t>24</a:t>
            </a:fld>
            <a:endParaRPr lang="fr-FR"/>
          </a:p>
        </p:txBody>
      </p:sp>
      <p:sp>
        <p:nvSpPr>
          <p:cNvPr id="46082" name="Rectangle 2"/>
          <p:cNvSpPr>
            <a:spLocks noRot="1" noChangeArrowheads="1" noTextEdit="1"/>
          </p:cNvSpPr>
          <p:nvPr>
            <p:ph type="sldImg"/>
          </p:nvPr>
        </p:nvSpPr>
        <p:spPr>
          <a:ln cap="flat"/>
        </p:spPr>
      </p:sp>
      <p:sp>
        <p:nvSpPr>
          <p:cNvPr id="46083"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p:spPr>
        <p:txBody>
          <a:bodyPr/>
          <a:lstStyle/>
          <a:p>
            <a:fld id="{A0C0F6D2-AFBD-6845-9181-728A571B3AA2}" type="slidenum">
              <a:rPr lang="fr-FR"/>
              <a:pPr/>
              <a:t>26</a:t>
            </a:fld>
            <a:endParaRPr lang="fr-FR"/>
          </a:p>
        </p:txBody>
      </p:sp>
      <p:sp>
        <p:nvSpPr>
          <p:cNvPr id="49154" name="Rectangle 2"/>
          <p:cNvSpPr>
            <a:spLocks noRot="1" noChangeArrowheads="1" noTextEdit="1"/>
          </p:cNvSpPr>
          <p:nvPr>
            <p:ph type="sldImg"/>
          </p:nvPr>
        </p:nvSpPr>
        <p:spPr>
          <a:ln cap="flat"/>
        </p:spPr>
      </p:sp>
      <p:sp>
        <p:nvSpPr>
          <p:cNvPr id="49155"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p:spPr>
        <p:txBody>
          <a:bodyPr/>
          <a:lstStyle/>
          <a:p>
            <a:fld id="{E7855F60-E0B9-FC4A-B059-D22238D1D37E}" type="slidenum">
              <a:rPr lang="fr-FR"/>
              <a:pPr/>
              <a:t>27</a:t>
            </a:fld>
            <a:endParaRPr lang="fr-FR"/>
          </a:p>
        </p:txBody>
      </p:sp>
      <p:sp>
        <p:nvSpPr>
          <p:cNvPr id="51202" name="Rectangle 2"/>
          <p:cNvSpPr>
            <a:spLocks noRot="1" noChangeArrowheads="1" noTextEdit="1"/>
          </p:cNvSpPr>
          <p:nvPr>
            <p:ph type="sldImg"/>
          </p:nvPr>
        </p:nvSpPr>
        <p:spPr>
          <a:ln cap="flat"/>
        </p:spPr>
      </p:sp>
      <p:sp>
        <p:nvSpPr>
          <p:cNvPr id="51203"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34597892-D143-334E-AC67-2D1427EF0955}" type="slidenum">
              <a:rPr lang="fr-FR"/>
              <a:pPr/>
              <a:t>28</a:t>
            </a:fld>
            <a:endParaRPr lang="fr-FR"/>
          </a:p>
        </p:txBody>
      </p:sp>
      <p:sp>
        <p:nvSpPr>
          <p:cNvPr id="53250" name="Rectangle 2"/>
          <p:cNvSpPr>
            <a:spLocks noRot="1" noChangeArrowheads="1" noTextEdit="1"/>
          </p:cNvSpPr>
          <p:nvPr>
            <p:ph type="sldImg"/>
          </p:nvPr>
        </p:nvSpPr>
        <p:spPr>
          <a:ln cap="flat"/>
        </p:spPr>
      </p:sp>
      <p:sp>
        <p:nvSpPr>
          <p:cNvPr id="53251"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p:spPr>
        <p:txBody>
          <a:bodyPr/>
          <a:lstStyle/>
          <a:p>
            <a:fld id="{42EA2D80-A68D-B84A-884C-F1D5A8B3FF46}" type="slidenum">
              <a:rPr lang="fr-FR"/>
              <a:pPr/>
              <a:t>29</a:t>
            </a:fld>
            <a:endParaRPr lang="fr-FR"/>
          </a:p>
        </p:txBody>
      </p:sp>
      <p:sp>
        <p:nvSpPr>
          <p:cNvPr id="55298" name="Rectangle 2"/>
          <p:cNvSpPr>
            <a:spLocks noRot="1" noChangeArrowheads="1" noTextEdit="1"/>
          </p:cNvSpPr>
          <p:nvPr>
            <p:ph type="sldImg"/>
          </p:nvPr>
        </p:nvSpPr>
        <p:spPr>
          <a:ln cap="flat"/>
        </p:spPr>
      </p:sp>
      <p:sp>
        <p:nvSpPr>
          <p:cNvPr id="55299"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p:spPr>
        <p:txBody>
          <a:bodyPr/>
          <a:lstStyle/>
          <a:p>
            <a:fld id="{24FDEDE5-E356-F346-9229-621C4B317032}" type="slidenum">
              <a:rPr lang="fr-FR"/>
              <a:pPr/>
              <a:t>31</a:t>
            </a:fld>
            <a:endParaRPr lang="fr-FR"/>
          </a:p>
        </p:txBody>
      </p:sp>
      <p:sp>
        <p:nvSpPr>
          <p:cNvPr id="58370" name="Rectangle 2"/>
          <p:cNvSpPr>
            <a:spLocks noRot="1" noChangeArrowheads="1" noTextEdit="1"/>
          </p:cNvSpPr>
          <p:nvPr>
            <p:ph type="sldImg"/>
          </p:nvPr>
        </p:nvSpPr>
        <p:spPr>
          <a:ln cap="flat"/>
        </p:spPr>
      </p:sp>
      <p:sp>
        <p:nvSpPr>
          <p:cNvPr id="58371"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p:spPr>
        <p:txBody>
          <a:bodyPr/>
          <a:lstStyle/>
          <a:p>
            <a:fld id="{68FE8879-4B31-B442-9D54-6DDE6821C529}" type="slidenum">
              <a:rPr lang="fr-FR"/>
              <a:pPr/>
              <a:t>32</a:t>
            </a:fld>
            <a:endParaRPr lang="fr-FR"/>
          </a:p>
        </p:txBody>
      </p:sp>
      <p:sp>
        <p:nvSpPr>
          <p:cNvPr id="60418" name="Rectangle 2"/>
          <p:cNvSpPr>
            <a:spLocks noRot="1" noChangeArrowheads="1" noTextEdit="1"/>
          </p:cNvSpPr>
          <p:nvPr>
            <p:ph type="sldImg"/>
          </p:nvPr>
        </p:nvSpPr>
        <p:spPr>
          <a:ln cap="flat"/>
        </p:spPr>
      </p:sp>
      <p:sp>
        <p:nvSpPr>
          <p:cNvPr id="60419"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p:spPr>
        <p:txBody>
          <a:bodyPr/>
          <a:lstStyle/>
          <a:p>
            <a:fld id="{65A8472E-A4F6-1F45-8828-D4B27B81D282}" type="slidenum">
              <a:rPr lang="fr-FR"/>
              <a:pPr/>
              <a:t>33</a:t>
            </a:fld>
            <a:endParaRPr lang="fr-FR"/>
          </a:p>
        </p:txBody>
      </p:sp>
      <p:sp>
        <p:nvSpPr>
          <p:cNvPr id="62466" name="Rectangle 2"/>
          <p:cNvSpPr>
            <a:spLocks noRot="1" noChangeArrowheads="1" noTextEdit="1"/>
          </p:cNvSpPr>
          <p:nvPr>
            <p:ph type="sldImg"/>
          </p:nvPr>
        </p:nvSpPr>
        <p:spPr>
          <a:ln cap="flat"/>
        </p:spPr>
      </p:sp>
      <p:sp>
        <p:nvSpPr>
          <p:cNvPr id="62467"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p:spPr>
        <p:txBody>
          <a:bodyPr/>
          <a:lstStyle/>
          <a:p>
            <a:fld id="{5B447EB6-29DC-144A-B709-15A987A74C77}" type="slidenum">
              <a:rPr lang="fr-FR"/>
              <a:pPr/>
              <a:t>34</a:t>
            </a:fld>
            <a:endParaRPr lang="fr-FR"/>
          </a:p>
        </p:txBody>
      </p:sp>
      <p:sp>
        <p:nvSpPr>
          <p:cNvPr id="64514" name="Rectangle 2"/>
          <p:cNvSpPr>
            <a:spLocks noRot="1" noChangeArrowheads="1" noTextEdit="1"/>
          </p:cNvSpPr>
          <p:nvPr>
            <p:ph type="sldImg"/>
          </p:nvPr>
        </p:nvSpPr>
        <p:spPr>
          <a:ln cap="flat"/>
        </p:spPr>
      </p:sp>
      <p:sp>
        <p:nvSpPr>
          <p:cNvPr id="64515"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C99AD7EE-7831-A14A-9629-3CF3F5D461A1}" type="slidenum">
              <a:rPr lang="fr-FR"/>
              <a:pPr/>
              <a:t>35</a:t>
            </a:fld>
            <a:endParaRPr lang="fr-FR"/>
          </a:p>
        </p:txBody>
      </p:sp>
      <p:sp>
        <p:nvSpPr>
          <p:cNvPr id="66562" name="Rectangle 2"/>
          <p:cNvSpPr>
            <a:spLocks noRot="1" noChangeArrowheads="1" noTextEdit="1"/>
          </p:cNvSpPr>
          <p:nvPr>
            <p:ph type="sldImg"/>
          </p:nvPr>
        </p:nvSpPr>
        <p:spPr>
          <a:ln cap="flat"/>
        </p:spPr>
      </p:sp>
      <p:sp>
        <p:nvSpPr>
          <p:cNvPr id="66563"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3B090237-064B-924A-8AE8-0BD519729013}" type="slidenum">
              <a:rPr lang="fr-FR"/>
              <a:pPr/>
              <a:t>36</a:t>
            </a:fld>
            <a:endParaRPr lang="fr-FR"/>
          </a:p>
        </p:txBody>
      </p:sp>
      <p:sp>
        <p:nvSpPr>
          <p:cNvPr id="68610" name="Rectangle 2"/>
          <p:cNvSpPr>
            <a:spLocks noRot="1" noChangeArrowheads="1" noTextEdit="1"/>
          </p:cNvSpPr>
          <p:nvPr>
            <p:ph type="sldImg"/>
          </p:nvPr>
        </p:nvSpPr>
        <p:spPr>
          <a:ln cap="flat"/>
        </p:spPr>
      </p:sp>
      <p:sp>
        <p:nvSpPr>
          <p:cNvPr id="68611"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p:spPr>
        <p:txBody>
          <a:bodyPr/>
          <a:lstStyle/>
          <a:p>
            <a:fld id="{0BD627AE-8B21-9144-A925-FD8C469F8D4C}" type="slidenum">
              <a:rPr lang="fr-FR"/>
              <a:pPr/>
              <a:t>37</a:t>
            </a:fld>
            <a:endParaRPr lang="fr-FR"/>
          </a:p>
        </p:txBody>
      </p:sp>
      <p:sp>
        <p:nvSpPr>
          <p:cNvPr id="70658" name="Rectangle 2"/>
          <p:cNvSpPr>
            <a:spLocks noRot="1" noChangeArrowheads="1" noTextEdit="1"/>
          </p:cNvSpPr>
          <p:nvPr>
            <p:ph type="sldImg"/>
          </p:nvPr>
        </p:nvSpPr>
        <p:spPr>
          <a:ln cap="flat"/>
        </p:spPr>
      </p:sp>
      <p:sp>
        <p:nvSpPr>
          <p:cNvPr id="70659"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p:spPr>
        <p:txBody>
          <a:bodyPr/>
          <a:lstStyle/>
          <a:p>
            <a:fld id="{A04CF973-7337-EE49-8A79-6440F86C0B92}" type="slidenum">
              <a:rPr lang="fr-FR"/>
              <a:pPr/>
              <a:t>39</a:t>
            </a:fld>
            <a:endParaRPr lang="fr-FR"/>
          </a:p>
        </p:txBody>
      </p:sp>
      <p:sp>
        <p:nvSpPr>
          <p:cNvPr id="73730" name="Rectangle 2"/>
          <p:cNvSpPr>
            <a:spLocks noRot="1" noChangeArrowheads="1" noTextEdit="1"/>
          </p:cNvSpPr>
          <p:nvPr>
            <p:ph type="sldImg"/>
          </p:nvPr>
        </p:nvSpPr>
        <p:spPr>
          <a:ln cap="flat"/>
        </p:spPr>
      </p:sp>
      <p:sp>
        <p:nvSpPr>
          <p:cNvPr id="73731"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p:spPr>
        <p:txBody>
          <a:bodyPr/>
          <a:lstStyle/>
          <a:p>
            <a:fld id="{38A763DD-6B35-6044-878E-13CDD51EF88F}" type="slidenum">
              <a:rPr lang="fr-FR"/>
              <a:pPr/>
              <a:t>40</a:t>
            </a:fld>
            <a:endParaRPr lang="fr-FR"/>
          </a:p>
        </p:txBody>
      </p:sp>
      <p:sp>
        <p:nvSpPr>
          <p:cNvPr id="75778" name="Rectangle 2"/>
          <p:cNvSpPr>
            <a:spLocks noRot="1" noChangeArrowheads="1" noTextEdit="1"/>
          </p:cNvSpPr>
          <p:nvPr>
            <p:ph type="sldImg"/>
          </p:nvPr>
        </p:nvSpPr>
        <p:spPr>
          <a:ln cap="flat"/>
        </p:spPr>
      </p:sp>
      <p:sp>
        <p:nvSpPr>
          <p:cNvPr id="75779"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p:spPr>
        <p:txBody>
          <a:bodyPr/>
          <a:lstStyle/>
          <a:p>
            <a:fld id="{699B3C56-630D-7A4A-990D-F16D296B3FA3}" type="slidenum">
              <a:rPr lang="fr-FR"/>
              <a:pPr/>
              <a:t>41</a:t>
            </a:fld>
            <a:endParaRPr lang="fr-FR"/>
          </a:p>
        </p:txBody>
      </p:sp>
      <p:sp>
        <p:nvSpPr>
          <p:cNvPr id="77826" name="Rectangle 2"/>
          <p:cNvSpPr>
            <a:spLocks noRot="1" noChangeArrowheads="1" noTextEdit="1"/>
          </p:cNvSpPr>
          <p:nvPr>
            <p:ph type="sldImg"/>
          </p:nvPr>
        </p:nvSpPr>
        <p:spPr>
          <a:ln cap="flat"/>
        </p:spPr>
      </p:sp>
      <p:sp>
        <p:nvSpPr>
          <p:cNvPr id="77827"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9873" name="Espace réservé de l'image des diapositives 1"/>
          <p:cNvSpPr>
            <a:spLocks noGrp="1" noRot="1" noChangeAspect="1"/>
          </p:cNvSpPr>
          <p:nvPr>
            <p:ph type="sldImg"/>
          </p:nvPr>
        </p:nvSpPr>
        <p:spPr>
          <a:ln/>
        </p:spPr>
      </p:sp>
      <p:sp>
        <p:nvSpPr>
          <p:cNvPr id="79874" name="Espace réservé des commentaires 2"/>
          <p:cNvSpPr>
            <a:spLocks noGrp="1"/>
          </p:cNvSpPr>
          <p:nvPr>
            <p:ph type="body" idx="1"/>
          </p:nvPr>
        </p:nvSpPr>
        <p:spPr>
          <a:noFill/>
          <a:ln/>
        </p:spPr>
        <p:txBody>
          <a:bodyPr/>
          <a:lstStyle/>
          <a:p>
            <a:endParaRPr lang="fr-FR">
              <a:latin typeface="Arial" charset="0"/>
              <a:ea typeface="ＭＳ Ｐゴシック" charset="-128"/>
              <a:cs typeface="ＭＳ Ｐゴシック" charset="-128"/>
            </a:endParaRPr>
          </a:p>
        </p:txBody>
      </p:sp>
      <p:sp>
        <p:nvSpPr>
          <p:cNvPr id="79875" name="Espace réservé du numéro de diapositive 3"/>
          <p:cNvSpPr>
            <a:spLocks noGrp="1"/>
          </p:cNvSpPr>
          <p:nvPr>
            <p:ph type="sldNum" sz="quarter" idx="5"/>
          </p:nvPr>
        </p:nvSpPr>
        <p:spPr>
          <a:noFill/>
        </p:spPr>
        <p:txBody>
          <a:bodyPr/>
          <a:lstStyle/>
          <a:p>
            <a:fld id="{EFA570FC-3F9B-1343-A091-578C1B2BD8AF}" type="slidenum">
              <a:rPr lang="fr-FR"/>
              <a:pPr/>
              <a:t>42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fld id="{C9DBDF18-20D9-C147-9AE0-D21FF5745ABC}" type="slidenum">
              <a:rPr lang="fr-FR"/>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fld id="{243359D3-C1E2-F547-A94B-E9FE52431583}" type="slidenum">
              <a:rPr lang="fr-FR"/>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fld id="{BF989424-7904-FE4C-8C78-B6D68321E211}" type="slidenum">
              <a:rPr lang="fr-FR"/>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fld id="{4342A9FA-AA47-C64E-8E43-5DF131890963}" type="slidenum">
              <a:rPr lang="fr-FR"/>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fld id="{E38424E5-6649-B44C-AA16-4D9265738D3C}" type="slidenum">
              <a:rPr lang="fr-FR"/>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fld id="{0303F2BC-C251-454E-B53D-8BB8C6D75725}" type="slidenum">
              <a:rPr lang="fr-FR"/>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fld id="{5AD1E4F0-1C96-0E43-8E38-2623D42E4BBC}" type="slidenum">
              <a:rPr lang="fr-FR"/>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fld id="{DEA5A499-E17B-434F-B1D9-996C23B3EFD0}" type="slidenum">
              <a:rPr lang="fr-FR"/>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fld id="{152942E6-CA80-7E46-8E8B-523B6A3E249E}" type="slidenum">
              <a:rPr lang="fr-FR"/>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fld id="{55CD3588-DA48-C341-9AD2-B517B1BC6FFF}" type="slidenum">
              <a:rPr lang="fr-FR"/>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fld id="{4A3EB05F-C0D0-B949-BE3A-CE609B9C65EF}" type="slidenum">
              <a:rPr lang="fr-FR"/>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fr-FR"/>
              <a:t>Cliquez pour modifier le style du titre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400" smtClean="0">
                <a:ea typeface="ＭＳ Ｐゴシック" charset="0"/>
                <a:cs typeface="ＭＳ Ｐゴシック" charset="0"/>
              </a:defRPr>
            </a:lvl1pPr>
          </a:lstStyle>
          <a:p>
            <a:pPr>
              <a:defRPr/>
            </a:pPr>
            <a:endParaRPr lang="fr-F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ctr">
              <a:defRPr sz="1400" smtClean="0">
                <a:ea typeface="ＭＳ Ｐゴシック" charset="0"/>
                <a:cs typeface="ＭＳ Ｐゴシック" charset="0"/>
              </a:defRPr>
            </a:lvl1pPr>
          </a:lstStyle>
          <a:p>
            <a:pPr>
              <a:defRPr/>
            </a:pPr>
            <a:endParaRPr lang="fr-F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400"/>
            </a:lvl1pPr>
          </a:lstStyle>
          <a:p>
            <a:fld id="{4947D7C9-5B4D-A144-8078-EFC0B90C8961}" type="slidenum">
              <a:rPr lang="fr-FR"/>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11" charset="-128"/>
          <a:cs typeface="ＭＳ Ｐゴシック" pitchFamily="-11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1" name="Titre 1"/>
          <p:cNvSpPr>
            <a:spLocks noGrp="1"/>
          </p:cNvSpPr>
          <p:nvPr>
            <p:ph type="ctrTitle"/>
          </p:nvPr>
        </p:nvSpPr>
        <p:spPr>
          <a:xfrm>
            <a:off x="495300" y="152400"/>
            <a:ext cx="8153400" cy="2057400"/>
          </a:xfrm>
        </p:spPr>
        <p:txBody>
          <a:bodyPr/>
          <a:lstStyle/>
          <a:p>
            <a:r>
              <a:rPr lang="fr-FR" sz="2800">
                <a:ea typeface="ＭＳ Ｐゴシック" charset="-128"/>
                <a:cs typeface="ＭＳ Ｐゴシック" charset="-128"/>
              </a:rPr>
              <a:t/>
            </a:r>
            <a:br>
              <a:rPr lang="fr-FR" sz="2800">
                <a:ea typeface="ＭＳ Ｐゴシック" charset="-128"/>
                <a:cs typeface="ＭＳ Ｐゴシック" charset="-128"/>
              </a:rPr>
            </a:br>
            <a:r>
              <a:rPr lang="fr-FR" sz="2800">
                <a:ea typeface="ＭＳ Ｐゴシック" charset="-128"/>
                <a:cs typeface="ＭＳ Ｐゴシック" charset="-128"/>
              </a:rPr>
              <a:t/>
            </a:r>
            <a:br>
              <a:rPr lang="fr-FR" sz="2800">
                <a:ea typeface="ＭＳ Ｐゴシック" charset="-128"/>
                <a:cs typeface="ＭＳ Ｐゴシック" charset="-128"/>
              </a:rPr>
            </a:br>
            <a:r>
              <a:rPr lang="fr-FR" sz="2800">
                <a:ea typeface="ＭＳ Ｐゴシック" charset="-128"/>
                <a:cs typeface="ＭＳ Ｐゴシック" charset="-128"/>
              </a:rPr>
              <a:t/>
            </a:r>
            <a:br>
              <a:rPr lang="fr-FR" sz="2800">
                <a:ea typeface="ＭＳ Ｐゴシック" charset="-128"/>
                <a:cs typeface="ＭＳ Ｐゴシック" charset="-128"/>
              </a:rPr>
            </a:br>
            <a:r>
              <a:rPr lang="fr-FR" sz="3500">
                <a:ea typeface="ＭＳ Ｐゴシック" charset="-128"/>
                <a:cs typeface="ＭＳ Ｐゴシック" charset="-128"/>
              </a:rPr>
              <a:t/>
            </a:r>
            <a:br>
              <a:rPr lang="fr-FR" sz="3500">
                <a:ea typeface="ＭＳ Ｐゴシック" charset="-128"/>
                <a:cs typeface="ＭＳ Ｐゴシック" charset="-128"/>
              </a:rPr>
            </a:br>
            <a:r>
              <a:rPr lang="fr-FR" sz="3000">
                <a:ea typeface="ＭＳ Ｐゴシック" charset="-128"/>
                <a:cs typeface="ＭＳ Ｐゴシック" charset="-128"/>
              </a:rPr>
              <a:t/>
            </a:r>
            <a:br>
              <a:rPr lang="fr-FR" sz="3000">
                <a:ea typeface="ＭＳ Ｐゴシック" charset="-128"/>
                <a:cs typeface="ＭＳ Ｐゴシック" charset="-128"/>
              </a:rPr>
            </a:br>
            <a:r>
              <a:rPr lang="fr-FR" sz="3000">
                <a:ea typeface="ＭＳ Ｐゴシック" charset="-128"/>
                <a:cs typeface="ＭＳ Ｐゴシック" charset="-128"/>
              </a:rPr>
              <a:t>DÉVELOPPEMENT DE L</a:t>
            </a:r>
            <a:r>
              <a:rPr lang="ja-JP" altLang="fr-FR" sz="3000">
                <a:ea typeface="ＭＳ Ｐゴシック" charset="-128"/>
                <a:cs typeface="ＭＳ Ｐゴシック" charset="-128"/>
              </a:rPr>
              <a:t>’</a:t>
            </a:r>
            <a:r>
              <a:rPr lang="fr-FR" altLang="ja-JP" sz="3000">
                <a:ea typeface="ＭＳ Ｐゴシック" charset="-128"/>
                <a:cs typeface="ＭＳ Ｐゴシック" charset="-128"/>
              </a:rPr>
              <a:t>IMAGE DU CORPS</a:t>
            </a:r>
            <a:br>
              <a:rPr lang="fr-FR" altLang="ja-JP" sz="3000">
                <a:ea typeface="ＭＳ Ｐゴシック" charset="-128"/>
                <a:cs typeface="ＭＳ Ｐゴシック" charset="-128"/>
              </a:rPr>
            </a:br>
            <a:r>
              <a:rPr lang="fr-FR" altLang="ja-JP" sz="2400">
                <a:ea typeface="ＭＳ Ｐゴシック" charset="-128"/>
                <a:cs typeface="ＭＳ Ｐゴシック" charset="-128"/>
              </a:rPr>
              <a:t/>
            </a:r>
            <a:br>
              <a:rPr lang="fr-FR" altLang="ja-JP" sz="2400">
                <a:ea typeface="ＭＳ Ｐゴシック" charset="-128"/>
                <a:cs typeface="ＭＳ Ｐゴシック" charset="-128"/>
              </a:rPr>
            </a:br>
            <a:r>
              <a:rPr lang="fr-FR" altLang="ja-JP" sz="1400" i="1">
                <a:ea typeface="ＭＳ Ｐゴシック" charset="-128"/>
                <a:cs typeface="ＭＳ Ｐゴシック" charset="-128"/>
              </a:rPr>
              <a:t>Etat provisoire, non publié. Ne pas utiliser dans publication sans en référer à Geneviève Haag </a:t>
            </a:r>
            <a:r>
              <a:rPr lang="fr-FR" altLang="ja-JP" sz="2400">
                <a:ea typeface="ＭＳ Ｐゴシック" charset="-128"/>
                <a:cs typeface="ＭＳ Ｐゴシック" charset="-128"/>
              </a:rPr>
              <a:t/>
            </a:r>
            <a:br>
              <a:rPr lang="fr-FR" altLang="ja-JP" sz="2400">
                <a:ea typeface="ＭＳ Ｐゴシック" charset="-128"/>
                <a:cs typeface="ＭＳ Ｐゴシック" charset="-128"/>
              </a:rPr>
            </a:br>
            <a:r>
              <a:rPr lang="fr-FR" altLang="ja-JP" sz="2800">
                <a:ea typeface="ＭＳ Ｐゴシック" charset="-128"/>
                <a:cs typeface="ＭＳ Ｐゴシック" charset="-128"/>
              </a:rPr>
              <a:t/>
            </a:r>
            <a:br>
              <a:rPr lang="fr-FR" altLang="ja-JP" sz="2800">
                <a:ea typeface="ＭＳ Ｐゴシック" charset="-128"/>
                <a:cs typeface="ＭＳ Ｐゴシック" charset="-128"/>
              </a:rPr>
            </a:br>
            <a:r>
              <a:rPr lang="fr-FR" altLang="ja-JP" sz="2400" i="1">
                <a:ea typeface="ＭＳ Ｐゴシック" charset="-128"/>
                <a:cs typeface="ＭＳ Ｐゴシック" charset="-128"/>
              </a:rPr>
              <a:t>Geneviève HAAG</a:t>
            </a:r>
            <a:br>
              <a:rPr lang="fr-FR" altLang="ja-JP" sz="2400" i="1">
                <a:ea typeface="ＭＳ Ｐゴシック" charset="-128"/>
                <a:cs typeface="ＭＳ Ｐゴシック" charset="-128"/>
              </a:rPr>
            </a:br>
            <a:r>
              <a:rPr lang="fr-FR" altLang="ja-JP" sz="2400">
                <a:ea typeface="ＭＳ Ｐゴシック" charset="-128"/>
                <a:cs typeface="ＭＳ Ｐゴシック" charset="-128"/>
              </a:rPr>
              <a:t>Séminaire du RRFPP du 4 décembre 2010</a:t>
            </a:r>
            <a:r>
              <a:rPr lang="fr-FR" altLang="ja-JP" sz="2400" i="1">
                <a:ea typeface="ＭＳ Ｐゴシック" charset="-128"/>
                <a:cs typeface="ＭＳ Ｐゴシック" charset="-128"/>
              </a:rPr>
              <a:t/>
            </a:r>
            <a:br>
              <a:rPr lang="fr-FR" altLang="ja-JP" sz="2400" i="1">
                <a:ea typeface="ＭＳ Ｐゴシック" charset="-128"/>
                <a:cs typeface="ＭＳ Ｐゴシック" charset="-128"/>
              </a:rPr>
            </a:br>
            <a:r>
              <a:rPr lang="fr-FR" altLang="ja-JP" sz="2800">
                <a:ea typeface="ＭＳ Ｐゴシック" charset="-128"/>
                <a:cs typeface="ＭＳ Ｐゴシック" charset="-128"/>
              </a:rPr>
              <a:t/>
            </a:r>
            <a:br>
              <a:rPr lang="fr-FR" altLang="ja-JP" sz="2800">
                <a:ea typeface="ＭＳ Ｐゴシック" charset="-128"/>
                <a:cs typeface="ＭＳ Ｐゴシック" charset="-128"/>
              </a:rPr>
            </a:br>
            <a:endParaRPr lang="fr-FR" sz="2800">
              <a:ea typeface="ＭＳ Ｐゴシック" charset="-128"/>
              <a:cs typeface="ＭＳ Ｐゴシック" charset="-128"/>
            </a:endParaRPr>
          </a:p>
        </p:txBody>
      </p:sp>
      <p:sp>
        <p:nvSpPr>
          <p:cNvPr id="15362" name="Sous-titre 2"/>
          <p:cNvSpPr>
            <a:spLocks noGrp="1"/>
          </p:cNvSpPr>
          <p:nvPr>
            <p:ph type="subTitle" idx="1"/>
          </p:nvPr>
        </p:nvSpPr>
        <p:spPr>
          <a:xfrm>
            <a:off x="1371600" y="3429000"/>
            <a:ext cx="6858000" cy="2743200"/>
          </a:xfrm>
        </p:spPr>
        <p:txBody>
          <a:bodyPr/>
          <a:lstStyle/>
          <a:p>
            <a:r>
              <a:rPr lang="fr-FR" sz="3000">
                <a:ea typeface="ＭＳ Ｐゴシック" charset="-128"/>
                <a:cs typeface="ＭＳ Ｐゴシック" charset="-128"/>
              </a:rPr>
              <a:t>DISCUSSION SUR LES DÉFINITIONS EN COURS : </a:t>
            </a:r>
          </a:p>
          <a:p>
            <a:r>
              <a:rPr lang="fr-FR" sz="3000">
                <a:ea typeface="ＭＳ Ｐゴシック" charset="-128"/>
                <a:cs typeface="ＭＳ Ｐゴシック" charset="-128"/>
              </a:rPr>
              <a:t>SCHÉMA CORPOREL</a:t>
            </a:r>
          </a:p>
          <a:p>
            <a:r>
              <a:rPr lang="fr-FR" sz="3000">
                <a:ea typeface="ＭＳ Ｐゴシック" charset="-128"/>
                <a:cs typeface="ＭＳ Ｐゴシック" charset="-128"/>
              </a:rPr>
              <a:t>IMAGE DU CORPS</a:t>
            </a:r>
          </a:p>
          <a:p>
            <a:endParaRPr lang="fr-FR" sz="2800">
              <a:ea typeface="ＭＳ Ｐゴシック" charset="-128"/>
              <a:cs typeface="ＭＳ Ｐゴシック" charset="-128"/>
            </a:endParaRPr>
          </a:p>
        </p:txBody>
      </p:sp>
      <p:sp>
        <p:nvSpPr>
          <p:cNvPr id="15363" name="Espace réservé du numéro de diapositive 3"/>
          <p:cNvSpPr>
            <a:spLocks noGrp="1"/>
          </p:cNvSpPr>
          <p:nvPr>
            <p:ph type="sldNum" sz="quarter" idx="12"/>
          </p:nvPr>
        </p:nvSpPr>
        <p:spPr>
          <a:noFill/>
        </p:spPr>
        <p:txBody>
          <a:bodyPr/>
          <a:lstStyle/>
          <a:p>
            <a:fld id="{B25B1DA4-EE33-0E4A-B0EA-B873E915F8B9}" type="slidenum">
              <a:rPr lang="fr-FR"/>
              <a:pPr/>
              <a:t>1</a:t>
            </a:fld>
            <a:endParaRPr lang="fr-F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5" name="Titre 1"/>
          <p:cNvSpPr>
            <a:spLocks noGrp="1"/>
          </p:cNvSpPr>
          <p:nvPr>
            <p:ph type="title"/>
          </p:nvPr>
        </p:nvSpPr>
        <p:spPr>
          <a:xfrm>
            <a:off x="457200" y="228600"/>
            <a:ext cx="8229600" cy="1143000"/>
          </a:xfrm>
        </p:spPr>
        <p:txBody>
          <a:bodyPr/>
          <a:lstStyle/>
          <a:p>
            <a:r>
              <a:rPr lang="fr-FR" sz="3600">
                <a:ea typeface="ＭＳ Ｐゴシック" charset="-128"/>
                <a:cs typeface="ＭＳ Ｐゴシック" charset="-128"/>
              </a:rPr>
              <a:t>SCHÉMA CORPOREL</a:t>
            </a:r>
          </a:p>
        </p:txBody>
      </p:sp>
      <p:sp>
        <p:nvSpPr>
          <p:cNvPr id="16386" name="Espace réservé du contenu 2"/>
          <p:cNvSpPr>
            <a:spLocks noGrp="1"/>
          </p:cNvSpPr>
          <p:nvPr>
            <p:ph idx="1"/>
          </p:nvPr>
        </p:nvSpPr>
        <p:spPr>
          <a:xfrm>
            <a:off x="152400" y="1371600"/>
            <a:ext cx="8686800" cy="4800600"/>
          </a:xfrm>
        </p:spPr>
        <p:txBody>
          <a:bodyPr/>
          <a:lstStyle/>
          <a:p>
            <a:pPr>
              <a:spcBef>
                <a:spcPct val="0"/>
              </a:spcBef>
            </a:pPr>
            <a:r>
              <a:rPr lang="fr-FR" sz="2800">
                <a:ea typeface="ＭＳ Ｐゴシック" charset="-128"/>
                <a:cs typeface="ＭＳ Ｐゴシック" charset="-128"/>
              </a:rPr>
              <a:t>« ASPECT COGNITIF D</a:t>
            </a:r>
            <a:r>
              <a:rPr lang="ja-JP" altLang="fr-FR" sz="2800">
                <a:ea typeface="ＭＳ Ｐゴシック" charset="-128"/>
                <a:cs typeface="ＭＳ Ｐゴシック" charset="-128"/>
              </a:rPr>
              <a:t>’</a:t>
            </a:r>
            <a:r>
              <a:rPr lang="fr-FR" altLang="ja-JP" sz="2800">
                <a:ea typeface="ＭＳ Ｐゴシック" charset="-128"/>
                <a:cs typeface="ＭＳ Ｐゴシック" charset="-128"/>
              </a:rPr>
              <a:t>UNE REPRÉSENTATION INCONSCIENTE GRACE À QUOI L</a:t>
            </a:r>
            <a:r>
              <a:rPr lang="ja-JP" altLang="fr-FR" sz="2800">
                <a:ea typeface="ＭＳ Ｐゴシック" charset="-128"/>
                <a:cs typeface="ＭＳ Ｐゴシック" charset="-128"/>
              </a:rPr>
              <a:t>’</a:t>
            </a:r>
            <a:r>
              <a:rPr lang="fr-FR" altLang="ja-JP" sz="2800">
                <a:ea typeface="ＭＳ Ｐゴシック" charset="-128"/>
                <a:cs typeface="ＭＳ Ｐゴシック" charset="-128"/>
              </a:rPr>
              <a:t>INDIVIDU SITUE SON CORPS DANS L</a:t>
            </a:r>
            <a:r>
              <a:rPr lang="ja-JP" altLang="fr-FR" sz="2800">
                <a:ea typeface="ＭＳ Ｐゴシック" charset="-128"/>
                <a:cs typeface="ＭＳ Ｐゴシック" charset="-128"/>
              </a:rPr>
              <a:t>’</a:t>
            </a:r>
            <a:r>
              <a:rPr lang="fr-FR" altLang="ja-JP" sz="2800">
                <a:ea typeface="ＭＳ Ｐゴシック" charset="-128"/>
                <a:cs typeface="ＭＳ Ｐゴシック" charset="-128"/>
              </a:rPr>
              <a:t>ESPACE, LES DIFFÉRENTES PARTIES LES UNES PAR RAPPORT AUX AUTRES, Y AJUSTE SA POSTURE ET LES COORDONNÉES DE SES GESTES.CETTE REPRÉSENTATION EST ACQUISE PROGRESSIVEMENT PAR L </a:t>
            </a:r>
            <a:r>
              <a:rPr lang="ja-JP" altLang="fr-FR" sz="2800">
                <a:ea typeface="ＭＳ Ｐゴシック" charset="-128"/>
                <a:cs typeface="ＭＳ Ｐゴシック" charset="-128"/>
              </a:rPr>
              <a:t>’</a:t>
            </a:r>
            <a:r>
              <a:rPr lang="fr-FR" altLang="ja-JP" sz="2800">
                <a:ea typeface="ＭＳ Ｐゴシック" charset="-128"/>
                <a:cs typeface="ＭＳ Ｐゴシック" charset="-128"/>
              </a:rPr>
              <a:t>ENFANT A PARTIR DE SES EXPÉRIENCES SENSORIMOTRICES ET COGNITIVES. » </a:t>
            </a:r>
            <a:br>
              <a:rPr lang="fr-FR" altLang="ja-JP" sz="2800">
                <a:ea typeface="ＭＳ Ｐゴシック" charset="-128"/>
                <a:cs typeface="ＭＳ Ｐゴシック" charset="-128"/>
              </a:rPr>
            </a:br>
            <a:r>
              <a:rPr lang="fr-FR" altLang="ja-JP" sz="1600">
                <a:ea typeface="ＭＳ Ｐゴシック" charset="-128"/>
                <a:cs typeface="ＭＳ Ｐゴシック" charset="-128"/>
              </a:rPr>
              <a:t>(Conception la plus courante résumée par C. Morin et coll., Asomatognosie et </a:t>
            </a:r>
            <a:br>
              <a:rPr lang="fr-FR" altLang="ja-JP" sz="1600">
                <a:ea typeface="ＭＳ Ｐゴシック" charset="-128"/>
                <a:cs typeface="ＭＳ Ｐゴシック" charset="-128"/>
              </a:rPr>
            </a:br>
            <a:r>
              <a:rPr lang="fr-FR" altLang="ja-JP" sz="1600">
                <a:ea typeface="ＭＳ Ｐゴシック" charset="-128"/>
                <a:cs typeface="ＭＳ Ｐゴシック" charset="-128"/>
              </a:rPr>
              <a:t>troubles de l </a:t>
            </a:r>
            <a:r>
              <a:rPr lang="ja-JP" altLang="fr-FR" sz="1600">
                <a:ea typeface="ＭＳ Ｐゴシック" charset="-128"/>
                <a:cs typeface="ＭＳ Ｐゴシック" charset="-128"/>
              </a:rPr>
              <a:t>’</a:t>
            </a:r>
            <a:r>
              <a:rPr lang="fr-FR" altLang="ja-JP" sz="1600">
                <a:ea typeface="ＭＳ Ｐゴシック" charset="-128"/>
                <a:cs typeface="ＭＳ Ｐゴシック" charset="-128"/>
              </a:rPr>
              <a:t>oralité, Annales de réadaptation et de médecine physique 46(2002) 12-33)</a:t>
            </a:r>
            <a:r>
              <a:rPr lang="fr-FR" altLang="ja-JP" sz="2800">
                <a:ea typeface="ＭＳ Ｐゴシック" charset="-128"/>
                <a:cs typeface="ＭＳ Ｐゴシック" charset="-128"/>
              </a:rPr>
              <a:t>.</a:t>
            </a:r>
            <a:endParaRPr lang="fr-FR" sz="2800">
              <a:ea typeface="ＭＳ Ｐゴシック" charset="-128"/>
              <a:cs typeface="ＭＳ Ｐゴシック" charset="-128"/>
            </a:endParaRPr>
          </a:p>
        </p:txBody>
      </p:sp>
      <p:sp>
        <p:nvSpPr>
          <p:cNvPr id="16387" name="Espace réservé du numéro de diapositive 3"/>
          <p:cNvSpPr>
            <a:spLocks noGrp="1"/>
          </p:cNvSpPr>
          <p:nvPr>
            <p:ph type="sldNum" sz="quarter" idx="12"/>
          </p:nvPr>
        </p:nvSpPr>
        <p:spPr>
          <a:noFill/>
        </p:spPr>
        <p:txBody>
          <a:bodyPr/>
          <a:lstStyle/>
          <a:p>
            <a:fld id="{1666C71E-C3E1-D848-B339-2B6E3B00C84B}" type="slidenum">
              <a:rPr lang="fr-FR"/>
              <a:pPr/>
              <a:t>2</a:t>
            </a:fld>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09" name="Titre 1"/>
          <p:cNvSpPr>
            <a:spLocks noGrp="1"/>
          </p:cNvSpPr>
          <p:nvPr>
            <p:ph type="title"/>
          </p:nvPr>
        </p:nvSpPr>
        <p:spPr>
          <a:xfrm>
            <a:off x="533400" y="304800"/>
            <a:ext cx="8229600" cy="1143000"/>
          </a:xfrm>
        </p:spPr>
        <p:txBody>
          <a:bodyPr/>
          <a:lstStyle/>
          <a:p>
            <a:r>
              <a:rPr lang="fr-FR">
                <a:ea typeface="ＭＳ Ｐゴシック" charset="-128"/>
                <a:cs typeface="ＭＳ Ｐゴシック" charset="-128"/>
              </a:rPr>
              <a:t>IMAGE DU CORPS (1)</a:t>
            </a:r>
          </a:p>
        </p:txBody>
      </p:sp>
      <p:sp>
        <p:nvSpPr>
          <p:cNvPr id="17410" name="Espace réservé du contenu 2"/>
          <p:cNvSpPr>
            <a:spLocks noGrp="1"/>
          </p:cNvSpPr>
          <p:nvPr>
            <p:ph idx="1"/>
          </p:nvPr>
        </p:nvSpPr>
        <p:spPr>
          <a:xfrm>
            <a:off x="304800" y="1676400"/>
            <a:ext cx="8229600" cy="4525963"/>
          </a:xfrm>
        </p:spPr>
        <p:txBody>
          <a:bodyPr/>
          <a:lstStyle/>
          <a:p>
            <a:pPr>
              <a:buFontTx/>
              <a:buNone/>
            </a:pPr>
            <a:r>
              <a:rPr lang="fr-FR">
                <a:ea typeface="ＭＳ Ｐゴシック" charset="-128"/>
                <a:cs typeface="ＭＳ Ｐゴシック" charset="-128"/>
              </a:rPr>
              <a:t>   Terme introduit par SCHILDER en 1935 qui impliquerait une représentation visuelle, mais il affirmait par ailleurs : « le corps et le monde demandent tous deux à être construits ». Il soulignait l</a:t>
            </a:r>
            <a:r>
              <a:rPr lang="ja-JP" altLang="fr-FR">
                <a:ea typeface="ＭＳ Ｐゴシック" charset="-128"/>
                <a:cs typeface="ＭＳ Ｐゴシック" charset="-128"/>
              </a:rPr>
              <a:t>’</a:t>
            </a:r>
            <a:r>
              <a:rPr lang="fr-FR" altLang="ja-JP">
                <a:ea typeface="ＭＳ Ｐゴシック" charset="-128"/>
                <a:cs typeface="ＭＳ Ｐゴシック" charset="-128"/>
              </a:rPr>
              <a:t>importance des zones érogènes et des yeux.</a:t>
            </a:r>
          </a:p>
          <a:p>
            <a:pPr>
              <a:buFontTx/>
              <a:buNone/>
            </a:pPr>
            <a:endParaRPr lang="fr-FR">
              <a:ea typeface="ＭＳ Ｐゴシック" charset="-128"/>
              <a:cs typeface="ＭＳ Ｐゴシック" charset="-128"/>
            </a:endParaRPr>
          </a:p>
          <a:p>
            <a:pPr>
              <a:buFontTx/>
              <a:buNone/>
            </a:pPr>
            <a:r>
              <a:rPr lang="fr-FR">
                <a:ea typeface="ＭＳ Ｐゴシック" charset="-128"/>
                <a:cs typeface="ＭＳ Ｐゴシック" charset="-128"/>
              </a:rPr>
              <a:t>   IMAGE SPÉCULAIRE (LACAN-STADE DU MIROIR)</a:t>
            </a:r>
          </a:p>
        </p:txBody>
      </p:sp>
      <p:sp>
        <p:nvSpPr>
          <p:cNvPr id="17411" name="Espace réservé du numéro de diapositive 3"/>
          <p:cNvSpPr>
            <a:spLocks noGrp="1"/>
          </p:cNvSpPr>
          <p:nvPr>
            <p:ph type="sldNum" sz="quarter" idx="12"/>
          </p:nvPr>
        </p:nvSpPr>
        <p:spPr>
          <a:noFill/>
        </p:spPr>
        <p:txBody>
          <a:bodyPr/>
          <a:lstStyle/>
          <a:p>
            <a:fld id="{3E033D2D-F5F4-A541-A42A-378E7C3A58EE}" type="slidenum">
              <a:rPr lang="fr-FR"/>
              <a:pPr/>
              <a:t>3</a:t>
            </a:fld>
            <a:endParaRPr lang="fr-F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3" name="Titre 1"/>
          <p:cNvSpPr>
            <a:spLocks noGrp="1"/>
          </p:cNvSpPr>
          <p:nvPr>
            <p:ph type="title"/>
          </p:nvPr>
        </p:nvSpPr>
        <p:spPr/>
        <p:txBody>
          <a:bodyPr/>
          <a:lstStyle/>
          <a:p>
            <a:r>
              <a:rPr lang="fr-FR">
                <a:ea typeface="ＭＳ Ｐゴシック" charset="-128"/>
                <a:cs typeface="ＭＳ Ｐゴシック" charset="-128"/>
              </a:rPr>
              <a:t>IMAGE DU CORPS (2)</a:t>
            </a:r>
          </a:p>
        </p:txBody>
      </p:sp>
      <p:sp>
        <p:nvSpPr>
          <p:cNvPr id="18434" name="Espace réservé du contenu 2"/>
          <p:cNvSpPr>
            <a:spLocks noGrp="1"/>
          </p:cNvSpPr>
          <p:nvPr>
            <p:ph idx="1"/>
          </p:nvPr>
        </p:nvSpPr>
        <p:spPr>
          <a:xfrm>
            <a:off x="152400" y="1600200"/>
            <a:ext cx="8382000" cy="4525963"/>
          </a:xfrm>
        </p:spPr>
        <p:txBody>
          <a:bodyPr/>
          <a:lstStyle/>
          <a:p>
            <a:pPr>
              <a:buFontTx/>
              <a:buNone/>
            </a:pPr>
            <a:r>
              <a:rPr lang="fr-FR" sz="3400">
                <a:ea typeface="ＭＳ Ｐゴシック" charset="-128"/>
                <a:cs typeface="ＭＳ Ｐゴシック" charset="-128"/>
              </a:rPr>
              <a:t>   </a:t>
            </a:r>
            <a:r>
              <a:rPr lang="fr-FR" sz="2800">
                <a:ea typeface="ＭＳ Ｐゴシック" charset="-128"/>
                <a:cs typeface="ＭＳ Ｐゴシック" charset="-128"/>
              </a:rPr>
              <a:t>PLUSIEURS AUTEURS ÉVOQUENT UNE</a:t>
            </a:r>
            <a:r>
              <a:rPr lang="fr-FR" sz="3400">
                <a:ea typeface="ＭＳ Ｐゴシック" charset="-128"/>
                <a:cs typeface="ＭＳ Ｐゴシック" charset="-128"/>
              </a:rPr>
              <a:t> CONCEPTION PLUS LARGE : « L</a:t>
            </a:r>
            <a:r>
              <a:rPr lang="ja-JP" altLang="fr-FR" sz="3400">
                <a:ea typeface="ＭＳ Ｐゴシック" charset="-128"/>
                <a:cs typeface="ＭＳ Ｐゴシック" charset="-128"/>
              </a:rPr>
              <a:t>’</a:t>
            </a:r>
            <a:r>
              <a:rPr lang="fr-FR" altLang="ja-JP" sz="3400">
                <a:ea typeface="ＭＳ Ｐゴシック" charset="-128"/>
                <a:cs typeface="ＭＳ Ｐゴシック" charset="-128"/>
              </a:rPr>
              <a:t>IMAGE INCONSCIENTE DU CORPS » (DOLTO, 1984) : « L</a:t>
            </a:r>
            <a:r>
              <a:rPr lang="ja-JP" altLang="fr-FR" sz="3400">
                <a:ea typeface="ＭＳ Ｐゴシック" charset="-128"/>
                <a:cs typeface="ＭＳ Ｐゴシック" charset="-128"/>
              </a:rPr>
              <a:t>’</a:t>
            </a:r>
            <a:r>
              <a:rPr lang="fr-FR" altLang="ja-JP" sz="3400">
                <a:ea typeface="ＭＳ Ｐゴシック" charset="-128"/>
                <a:cs typeface="ＭＳ Ｐゴシック" charset="-128"/>
              </a:rPr>
              <a:t>image du corps est à chaque moment mémoire inconsciente de tout le vécu relationnel et, en même temps, elle est actuelle, vivante en situation dynamique, à la fois narcissique et interrelationnelle. »</a:t>
            </a:r>
          </a:p>
          <a:p>
            <a:endParaRPr lang="fr-FR">
              <a:ea typeface="ＭＳ Ｐゴシック" charset="-128"/>
              <a:cs typeface="ＭＳ Ｐゴシック" charset="-128"/>
            </a:endParaRPr>
          </a:p>
        </p:txBody>
      </p:sp>
      <p:sp>
        <p:nvSpPr>
          <p:cNvPr id="18435" name="Espace réservé du numéro de diapositive 3"/>
          <p:cNvSpPr>
            <a:spLocks noGrp="1"/>
          </p:cNvSpPr>
          <p:nvPr>
            <p:ph type="sldNum" sz="quarter" idx="12"/>
          </p:nvPr>
        </p:nvSpPr>
        <p:spPr>
          <a:noFill/>
        </p:spPr>
        <p:txBody>
          <a:bodyPr/>
          <a:lstStyle/>
          <a:p>
            <a:fld id="{6E79C315-1ABB-A243-9C72-E11F58566533}" type="slidenum">
              <a:rPr lang="fr-FR"/>
              <a:pPr/>
              <a:t>4</a:t>
            </a:fld>
            <a:endParaRPr lang="fr-F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7" name="Titre 1"/>
          <p:cNvSpPr>
            <a:spLocks noGrp="1"/>
          </p:cNvSpPr>
          <p:nvPr>
            <p:ph type="title"/>
          </p:nvPr>
        </p:nvSpPr>
        <p:spPr/>
        <p:txBody>
          <a:bodyPr/>
          <a:lstStyle/>
          <a:p>
            <a:r>
              <a:rPr lang="fr-FR">
                <a:ea typeface="ＭＳ Ｐゴシック" charset="-128"/>
                <a:cs typeface="ＭＳ Ｐゴシック" charset="-128"/>
              </a:rPr>
              <a:t>IMAGE DU CORPS (3)</a:t>
            </a:r>
          </a:p>
        </p:txBody>
      </p:sp>
      <p:sp>
        <p:nvSpPr>
          <p:cNvPr id="19458" name="Espace réservé du contenu 2"/>
          <p:cNvSpPr>
            <a:spLocks noGrp="1"/>
          </p:cNvSpPr>
          <p:nvPr>
            <p:ph idx="1"/>
          </p:nvPr>
        </p:nvSpPr>
        <p:spPr>
          <a:xfrm>
            <a:off x="152400" y="1371600"/>
            <a:ext cx="8458200" cy="4525963"/>
          </a:xfrm>
        </p:spPr>
        <p:txBody>
          <a:bodyPr/>
          <a:lstStyle/>
          <a:p>
            <a:pPr algn="just">
              <a:buFontTx/>
              <a:buNone/>
            </a:pPr>
            <a:r>
              <a:rPr lang="fr-FR" sz="2600">
                <a:ea typeface="ＭＳ Ｐゴシック" charset="-128"/>
                <a:cs typeface="ＭＳ Ｐゴシック" charset="-128"/>
              </a:rPr>
              <a:t>  Proposition personnelle : importance de </a:t>
            </a:r>
            <a:r>
              <a:rPr lang="fr-FR" sz="2600" b="1">
                <a:ea typeface="ＭＳ Ｐゴシック" charset="-128"/>
                <a:cs typeface="ＭＳ Ｐゴシック" charset="-128"/>
              </a:rPr>
              <a:t>l</a:t>
            </a:r>
            <a:r>
              <a:rPr lang="ja-JP" altLang="fr-FR" sz="2600" b="1">
                <a:ea typeface="ＭＳ Ｐゴシック" charset="-128"/>
                <a:cs typeface="ＭＳ Ｐゴシック" charset="-128"/>
              </a:rPr>
              <a:t>’</a:t>
            </a:r>
            <a:r>
              <a:rPr lang="fr-FR" altLang="ja-JP" sz="2600" b="1">
                <a:ea typeface="ＭＳ Ｐゴシック" charset="-128"/>
                <a:cs typeface="ＭＳ Ｐゴシック" charset="-128"/>
              </a:rPr>
              <a:t>image spéculaire</a:t>
            </a:r>
            <a:r>
              <a:rPr lang="fr-FR" altLang="ja-JP" sz="2600">
                <a:ea typeface="ＭＳ Ｐゴシック" charset="-128"/>
                <a:cs typeface="ＭＳ Ｐゴシック" charset="-128"/>
              </a:rPr>
              <a:t> à partir du stade du miroir; difficile de penser une formation de représentation purement cognitive (schéma corporel dans la définition ci-dessus) dans la première année de la vie, où les échanges émotionnels sont intenses; mais considérer une </a:t>
            </a:r>
            <a:r>
              <a:rPr lang="fr-FR" altLang="ja-JP" sz="2600" b="1">
                <a:ea typeface="ＭＳ Ｐゴシック" charset="-128"/>
                <a:cs typeface="ＭＳ Ｐゴシック" charset="-128"/>
              </a:rPr>
              <a:t>image préspéculaire</a:t>
            </a:r>
            <a:r>
              <a:rPr lang="fr-FR" altLang="ja-JP" sz="2600">
                <a:ea typeface="ＭＳ Ｐゴシック" charset="-128"/>
                <a:cs typeface="ＭＳ Ｐゴシック" charset="-128"/>
              </a:rPr>
              <a:t> dans le cadre d</a:t>
            </a:r>
            <a:r>
              <a:rPr lang="ja-JP" altLang="fr-FR" sz="2600">
                <a:ea typeface="ＭＳ Ｐゴシック" charset="-128"/>
                <a:cs typeface="ＭＳ Ｐゴシック" charset="-128"/>
              </a:rPr>
              <a:t>’</a:t>
            </a:r>
            <a:r>
              <a:rPr lang="fr-FR" altLang="ja-JP" sz="2600">
                <a:ea typeface="ＭＳ Ｐゴシック" charset="-128"/>
                <a:cs typeface="ＭＳ Ｐゴシック" charset="-128"/>
              </a:rPr>
              <a:t>une symbolisation primaire non langagière; celle-ci fonde des représentations plastiques de type géométrique à partir de l</a:t>
            </a:r>
            <a:r>
              <a:rPr lang="ja-JP" altLang="fr-FR" sz="2600">
                <a:ea typeface="ＭＳ Ｐゴシック" charset="-128"/>
                <a:cs typeface="ＭＳ Ｐゴシック" charset="-128"/>
              </a:rPr>
              <a:t>’</a:t>
            </a:r>
            <a:r>
              <a:rPr lang="fr-FR" altLang="ja-JP" sz="2600">
                <a:ea typeface="ＭＳ Ｐゴシック" charset="-128"/>
                <a:cs typeface="ＭＳ Ｐゴシック" charset="-128"/>
              </a:rPr>
              <a:t>image motrice organisant des perceptions de formes (cf. plus loin schéma de contenance). Les précisions nous en sont données dans la clinique psychanalytique de l</a:t>
            </a:r>
            <a:r>
              <a:rPr lang="ja-JP" altLang="fr-FR" sz="2600">
                <a:ea typeface="ＭＳ Ｐゴシック" charset="-128"/>
                <a:cs typeface="ＭＳ Ｐゴシック" charset="-128"/>
              </a:rPr>
              <a:t>’</a:t>
            </a:r>
            <a:r>
              <a:rPr lang="fr-FR" altLang="ja-JP" sz="2600">
                <a:ea typeface="ＭＳ Ｐゴシック" charset="-128"/>
                <a:cs typeface="ＭＳ Ｐゴシック" charset="-128"/>
              </a:rPr>
              <a:t>autisme.</a:t>
            </a:r>
            <a:endParaRPr lang="fr-FR" sz="2600">
              <a:ea typeface="ＭＳ Ｐゴシック" charset="-128"/>
              <a:cs typeface="ＭＳ Ｐゴシック" charset="-128"/>
            </a:endParaRPr>
          </a:p>
        </p:txBody>
      </p:sp>
      <p:sp>
        <p:nvSpPr>
          <p:cNvPr id="19459" name="Espace réservé du numéro de diapositive 3"/>
          <p:cNvSpPr>
            <a:spLocks noGrp="1"/>
          </p:cNvSpPr>
          <p:nvPr>
            <p:ph type="sldNum" sz="quarter" idx="12"/>
          </p:nvPr>
        </p:nvSpPr>
        <p:spPr>
          <a:noFill/>
        </p:spPr>
        <p:txBody>
          <a:bodyPr/>
          <a:lstStyle/>
          <a:p>
            <a:fld id="{EB4F228E-32C9-F946-9104-E01307228029}" type="slidenum">
              <a:rPr lang="fr-FR"/>
              <a:pPr/>
              <a:t>5</a:t>
            </a:fld>
            <a:endParaRPr lang="fr-F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1" name="Espace réservé du numéro de diapositive 5"/>
          <p:cNvSpPr>
            <a:spLocks noGrp="1"/>
          </p:cNvSpPr>
          <p:nvPr>
            <p:ph type="sldNum" sz="quarter" idx="12"/>
          </p:nvPr>
        </p:nvSpPr>
        <p:spPr>
          <a:noFill/>
        </p:spPr>
        <p:txBody>
          <a:bodyPr/>
          <a:lstStyle/>
          <a:p>
            <a:fld id="{170D4AC7-5A66-E545-889E-7837E154DA60}" type="slidenum">
              <a:rPr lang="fr-FR"/>
              <a:pPr/>
              <a:t>6</a:t>
            </a:fld>
            <a:endParaRPr lang="fr-FR"/>
          </a:p>
        </p:txBody>
      </p:sp>
      <p:sp>
        <p:nvSpPr>
          <p:cNvPr id="20482" name="Rectangle 2"/>
          <p:cNvSpPr>
            <a:spLocks noGrp="1" noChangeArrowheads="1"/>
          </p:cNvSpPr>
          <p:nvPr>
            <p:ph type="body" idx="1"/>
          </p:nvPr>
        </p:nvSpPr>
        <p:spPr>
          <a:xfrm>
            <a:off x="381000" y="1052513"/>
            <a:ext cx="8388350" cy="5272087"/>
          </a:xfrm>
          <a:noFill/>
        </p:spPr>
        <p:txBody>
          <a:bodyPr/>
          <a:lstStyle/>
          <a:p>
            <a:pPr eaLnBrk="1" hangingPunct="1">
              <a:lnSpc>
                <a:spcPct val="80000"/>
              </a:lnSpc>
              <a:buFontTx/>
              <a:buNone/>
            </a:pPr>
            <a:r>
              <a:rPr lang="fr-FR" sz="2100">
                <a:latin typeface="Wingdings" charset="2"/>
                <a:ea typeface="ＭＳ Ｐゴシック" charset="-128"/>
                <a:cs typeface="ＭＳ Ｐゴシック" charset="-128"/>
              </a:rPr>
              <a:t>Ü</a:t>
            </a:r>
            <a:r>
              <a:rPr lang="fr-FR" sz="2100">
                <a:ea typeface="ＭＳ Ｐゴシック" charset="-128"/>
                <a:cs typeface="ＭＳ Ｐゴシック" charset="-128"/>
              </a:rPr>
              <a:t> </a:t>
            </a:r>
            <a:r>
              <a:rPr lang="fr-FR" sz="2100" b="1">
                <a:latin typeface="Times New Roman" charset="0"/>
                <a:ea typeface="ＭＳ Ｐゴシック" charset="-128"/>
                <a:cs typeface="ＭＳ Ｐゴシック" charset="-128"/>
              </a:rPr>
              <a:t>CE QUE LES ENFANTS AVEC AUTISME ONT R</a:t>
            </a:r>
            <a:r>
              <a:rPr lang="fr-FR" sz="2100" b="1">
                <a:latin typeface="Times New Roman" charset="0"/>
                <a:ea typeface="Arial Unicode MS" charset="0"/>
                <a:cs typeface="Arial Unicode MS" charset="0"/>
              </a:rPr>
              <a:t>É</a:t>
            </a:r>
            <a:r>
              <a:rPr lang="fr-FR" sz="2100" b="1">
                <a:latin typeface="Times New Roman" charset="0"/>
                <a:ea typeface="ＭＳ Ｐゴシック" charset="-128"/>
                <a:cs typeface="ＭＳ Ｐゴシック" charset="-128"/>
              </a:rPr>
              <a:t>V</a:t>
            </a:r>
            <a:r>
              <a:rPr lang="fr-FR" sz="2100" b="1">
                <a:latin typeface="Times New Roman" charset="0"/>
                <a:ea typeface="Arial Unicode MS" charset="0"/>
                <a:cs typeface="Arial Unicode MS" charset="0"/>
              </a:rPr>
              <a:t>É</a:t>
            </a:r>
            <a:r>
              <a:rPr lang="fr-FR" sz="2100" b="1">
                <a:latin typeface="Times New Roman" charset="0"/>
                <a:ea typeface="ＭＳ Ｐゴシック" charset="-128"/>
                <a:cs typeface="ＭＳ Ｐゴシック" charset="-128"/>
              </a:rPr>
              <a:t>L</a:t>
            </a:r>
            <a:r>
              <a:rPr lang="fr-FR" sz="2100" b="1">
                <a:latin typeface="Times New Roman" charset="0"/>
                <a:ea typeface="Arial Unicode MS" charset="0"/>
                <a:cs typeface="Arial Unicode MS" charset="0"/>
              </a:rPr>
              <a:t>É</a:t>
            </a:r>
            <a:r>
              <a:rPr lang="fr-FR" sz="2100" b="1">
                <a:latin typeface="Times New Roman" charset="0"/>
                <a:ea typeface="ＭＳ Ｐゴシック" charset="-128"/>
                <a:cs typeface="ＭＳ Ｐゴシック" charset="-128"/>
              </a:rPr>
              <a:t> au cours de leurs SÉANCES DE PSYCHOTHÉRAPIE</a:t>
            </a:r>
            <a:r>
              <a:rPr lang="fr-FR" sz="2100">
                <a:ea typeface="ＭＳ Ｐゴシック" charset="-128"/>
                <a:cs typeface="ＭＳ Ｐゴシック" charset="-128"/>
              </a:rPr>
              <a:t> </a:t>
            </a:r>
          </a:p>
          <a:p>
            <a:pPr eaLnBrk="1" hangingPunct="1">
              <a:lnSpc>
                <a:spcPct val="80000"/>
              </a:lnSpc>
              <a:buFontTx/>
              <a:buNone/>
            </a:pPr>
            <a:r>
              <a:rPr lang="fr-FR" sz="2100">
                <a:ea typeface="ＭＳ Ｐゴシック" charset="-128"/>
                <a:cs typeface="ＭＳ Ｐゴシック" charset="-128"/>
              </a:rPr>
              <a:t>  	 à partir de </a:t>
            </a:r>
            <a:r>
              <a:rPr lang="fr-FR" sz="2100" b="1">
                <a:ea typeface="ＭＳ Ｐゴシック" charset="-128"/>
                <a:cs typeface="ＭＳ Ｐゴシック" charset="-128"/>
              </a:rPr>
              <a:t>séquences de comportement répétitives</a:t>
            </a:r>
            <a:r>
              <a:rPr lang="fr-FR" sz="2100">
                <a:ea typeface="ＭＳ Ｐゴシック" charset="-128"/>
                <a:cs typeface="ＭＳ Ｐゴシック" charset="-128"/>
              </a:rPr>
              <a:t> insistantes</a:t>
            </a:r>
            <a:endParaRPr lang="fr-FR" sz="2100" b="1">
              <a:ea typeface="ＭＳ Ｐゴシック" charset="-128"/>
              <a:cs typeface="ＭＳ Ｐゴシック" charset="-128"/>
            </a:endParaRPr>
          </a:p>
          <a:p>
            <a:pPr eaLnBrk="1" hangingPunct="1">
              <a:lnSpc>
                <a:spcPct val="80000"/>
              </a:lnSpc>
              <a:buFontTx/>
              <a:buNone/>
            </a:pPr>
            <a:r>
              <a:rPr lang="fr-FR" sz="2100">
                <a:ea typeface="ＭＳ Ｐゴシック" charset="-128"/>
                <a:cs typeface="ＭＳ Ｐゴシック" charset="-128"/>
              </a:rPr>
              <a:t>		- similaires d</a:t>
            </a:r>
            <a:r>
              <a:rPr lang="ja-JP" altLang="fr-FR" sz="2100">
                <a:ea typeface="ＭＳ Ｐゴシック" charset="-128"/>
                <a:cs typeface="ＭＳ Ｐゴシック" charset="-128"/>
              </a:rPr>
              <a:t>’</a:t>
            </a:r>
            <a:r>
              <a:rPr lang="fr-FR" altLang="ja-JP" sz="2100">
                <a:ea typeface="ＭＳ Ｐゴシック" charset="-128"/>
                <a:cs typeface="ＭＳ Ｐゴシック" charset="-128"/>
              </a:rPr>
              <a:t>un cas à l</a:t>
            </a:r>
            <a:r>
              <a:rPr lang="ja-JP" altLang="fr-FR" sz="2100">
                <a:ea typeface="ＭＳ Ｐゴシック" charset="-128"/>
                <a:cs typeface="ＭＳ Ｐゴシック" charset="-128"/>
              </a:rPr>
              <a:t>’</a:t>
            </a:r>
            <a:r>
              <a:rPr lang="fr-FR" altLang="ja-JP" sz="2100">
                <a:ea typeface="ＭＳ Ｐゴシック" charset="-128"/>
                <a:cs typeface="ＭＳ Ｐゴシック" charset="-128"/>
              </a:rPr>
              <a:t>autre, prenant valeur de démonstrations pertinentes. 	</a:t>
            </a:r>
          </a:p>
          <a:p>
            <a:pPr eaLnBrk="1" hangingPunct="1">
              <a:lnSpc>
                <a:spcPct val="80000"/>
              </a:lnSpc>
              <a:buFontTx/>
              <a:buNone/>
            </a:pPr>
            <a:r>
              <a:rPr lang="fr-FR" sz="2100">
                <a:ea typeface="ＭＳ Ｐゴシック" charset="-128"/>
                <a:cs typeface="ＭＳ Ｐゴシック" charset="-128"/>
              </a:rPr>
              <a:t>		- véritable langage préverbal</a:t>
            </a:r>
          </a:p>
          <a:p>
            <a:pPr eaLnBrk="1" hangingPunct="1">
              <a:lnSpc>
                <a:spcPct val="80000"/>
              </a:lnSpc>
              <a:buFontTx/>
              <a:buNone/>
            </a:pPr>
            <a:endParaRPr lang="fr-FR" sz="2100">
              <a:ea typeface="ＭＳ Ｐゴシック" charset="-128"/>
              <a:cs typeface="ＭＳ Ｐゴシック" charset="-128"/>
            </a:endParaRPr>
          </a:p>
          <a:p>
            <a:pPr eaLnBrk="1" hangingPunct="1">
              <a:lnSpc>
                <a:spcPct val="80000"/>
              </a:lnSpc>
              <a:buFont typeface="Webdings" charset="2"/>
              <a:buChar char="g"/>
            </a:pPr>
            <a:r>
              <a:rPr lang="fr-FR" sz="2100" b="1">
                <a:latin typeface="Times New Roman" charset="0"/>
                <a:ea typeface="ＭＳ Ｐゴシック" charset="-128"/>
                <a:cs typeface="ＭＳ Ｐゴシック" charset="-128"/>
              </a:rPr>
              <a:t>LES ANXI</a:t>
            </a:r>
            <a:r>
              <a:rPr lang="fr-FR" sz="2100" b="1">
                <a:latin typeface="Times New Roman" charset="0"/>
                <a:ea typeface="Arial Unicode MS" charset="0"/>
                <a:cs typeface="Arial Unicode MS" charset="0"/>
              </a:rPr>
              <a:t>É</a:t>
            </a:r>
            <a:r>
              <a:rPr lang="fr-FR" sz="2100" b="1">
                <a:latin typeface="Times New Roman" charset="0"/>
                <a:ea typeface="ＭＳ Ｐゴシック" charset="-128"/>
                <a:cs typeface="ＭＳ Ｐゴシック" charset="-128"/>
              </a:rPr>
              <a:t>T</a:t>
            </a:r>
            <a:r>
              <a:rPr lang="fr-FR" sz="2100" b="1">
                <a:latin typeface="Times New Roman" charset="0"/>
                <a:ea typeface="Arial Unicode MS" charset="0"/>
                <a:cs typeface="Arial Unicode MS" charset="0"/>
              </a:rPr>
              <a:t>É</a:t>
            </a:r>
            <a:r>
              <a:rPr lang="fr-FR" sz="2100" b="1">
                <a:latin typeface="Times New Roman" charset="0"/>
                <a:ea typeface="ＭＳ Ｐゴシック" charset="-128"/>
                <a:cs typeface="ＭＳ Ｐゴシック" charset="-128"/>
              </a:rPr>
              <a:t>S CORPORELLES ET LES PEURS DU CONTACT</a:t>
            </a:r>
          </a:p>
          <a:p>
            <a:pPr eaLnBrk="1" hangingPunct="1">
              <a:lnSpc>
                <a:spcPct val="80000"/>
              </a:lnSpc>
              <a:buFontTx/>
              <a:buNone/>
            </a:pPr>
            <a:r>
              <a:rPr lang="fr-FR" sz="2100">
                <a:ea typeface="ＭＳ Ｐゴシック" charset="-128"/>
                <a:cs typeface="ＭＳ Ｐゴシック" charset="-128"/>
              </a:rPr>
              <a:t>	- TOMBER, SE RÉPANDRE</a:t>
            </a:r>
          </a:p>
          <a:p>
            <a:pPr eaLnBrk="1" hangingPunct="1">
              <a:lnSpc>
                <a:spcPct val="80000"/>
              </a:lnSpc>
              <a:buFontTx/>
              <a:buNone/>
            </a:pPr>
            <a:r>
              <a:rPr lang="fr-FR" sz="2100">
                <a:ea typeface="ＭＳ Ｐゴシック" charset="-128"/>
                <a:cs typeface="ＭＳ Ｐゴシック" charset="-128"/>
              </a:rPr>
              <a:t>	- PERDRE la PERCEPTION du POURTOUR de la BOUCHE (ZONE  ORALE), PARFOIS des MAINS</a:t>
            </a:r>
          </a:p>
          <a:p>
            <a:pPr eaLnBrk="1" hangingPunct="1">
              <a:lnSpc>
                <a:spcPct val="80000"/>
              </a:lnSpc>
              <a:buFontTx/>
              <a:buNone/>
            </a:pPr>
            <a:r>
              <a:rPr lang="fr-FR" sz="2100">
                <a:ea typeface="ＭＳ Ｐゴシック" charset="-128"/>
                <a:cs typeface="ＭＳ Ｐゴシック" charset="-128"/>
              </a:rPr>
              <a:t>	- NE PAS SE SENTIR les DEUX COTÉS du CORPS bien ATTACHÉS, ARTICUL</a:t>
            </a:r>
            <a:r>
              <a:rPr lang="fr-FR" sz="2100">
                <a:latin typeface="Arial Unicode MS" charset="0"/>
                <a:ea typeface="Arial Unicode MS" charset="0"/>
                <a:cs typeface="Arial Unicode MS" charset="0"/>
              </a:rPr>
              <a:t>É</a:t>
            </a:r>
            <a:r>
              <a:rPr lang="fr-FR" sz="2100">
                <a:ea typeface="ＭＳ Ｐゴシック" charset="-128"/>
                <a:cs typeface="ＭＳ Ｐゴシック" charset="-128"/>
              </a:rPr>
              <a:t>S (CLIVAGE VERTICAL, au maximum « HEMIPL</a:t>
            </a:r>
            <a:r>
              <a:rPr lang="fr-FR" sz="2100">
                <a:latin typeface="Arial Unicode MS" charset="0"/>
                <a:ea typeface="Arial Unicode MS" charset="0"/>
                <a:cs typeface="Arial Unicode MS" charset="0"/>
              </a:rPr>
              <a:t>É</a:t>
            </a:r>
            <a:r>
              <a:rPr lang="fr-FR" sz="2100">
                <a:ea typeface="ＭＳ Ｐゴシック" charset="-128"/>
                <a:cs typeface="ＭＳ Ｐゴシック" charset="-128"/>
              </a:rPr>
              <a:t>GIE  AUTISTIQUE »), </a:t>
            </a:r>
            <a:r>
              <a:rPr lang="fr-FR" sz="2000">
                <a:ea typeface="ＭＳ Ｐゴシック" charset="-128"/>
                <a:cs typeface="ＭＳ Ｐゴシック" charset="-128"/>
              </a:rPr>
              <a:t>( </a:t>
            </a:r>
            <a:r>
              <a:rPr lang="fr-CA" sz="2000">
                <a:ea typeface="ＭＳ Ｐゴシック" charset="-128"/>
                <a:cs typeface="ＭＳ Ｐゴシック" charset="-128"/>
              </a:rPr>
              <a:t>HAAG G.1985)</a:t>
            </a:r>
            <a:endParaRPr lang="fr-FR" sz="2100">
              <a:ea typeface="ＭＳ Ｐゴシック" charset="-128"/>
              <a:cs typeface="ＭＳ Ｐゴシック" charset="-128"/>
            </a:endParaRPr>
          </a:p>
          <a:p>
            <a:pPr eaLnBrk="1" hangingPunct="1">
              <a:lnSpc>
                <a:spcPct val="80000"/>
              </a:lnSpc>
              <a:buFontTx/>
              <a:buNone/>
            </a:pPr>
            <a:r>
              <a:rPr lang="fr-FR" sz="2100">
                <a:ea typeface="ＭＳ Ｐゴシック" charset="-128"/>
                <a:cs typeface="ＭＳ Ｐゴシック" charset="-128"/>
              </a:rPr>
              <a:t>    	- NE PAS SE SENTIR les MEMBRES INFÉRIEURS BIEN ATTACH</a:t>
            </a:r>
            <a:r>
              <a:rPr lang="fr-FR" sz="2100">
                <a:latin typeface="Arial Unicode MS" charset="0"/>
                <a:ea typeface="Arial Unicode MS" charset="0"/>
                <a:cs typeface="Arial Unicode MS" charset="0"/>
              </a:rPr>
              <a:t>É</a:t>
            </a:r>
            <a:r>
              <a:rPr lang="fr-FR" sz="2100">
                <a:ea typeface="ＭＳ Ｐゴシック" charset="-128"/>
                <a:cs typeface="ＭＳ Ｐゴシック" charset="-128"/>
              </a:rPr>
              <a:t>S/ARTICUL</a:t>
            </a:r>
            <a:r>
              <a:rPr lang="fr-FR" sz="2100">
                <a:latin typeface="Arial Unicode MS" charset="0"/>
                <a:ea typeface="Arial Unicode MS" charset="0"/>
                <a:cs typeface="Arial Unicode MS" charset="0"/>
              </a:rPr>
              <a:t>É</a:t>
            </a:r>
            <a:r>
              <a:rPr lang="fr-FR" sz="2100">
                <a:ea typeface="ＭＳ Ｐゴシック" charset="-128"/>
                <a:cs typeface="ＭＳ Ｐゴシック" charset="-128"/>
              </a:rPr>
              <a:t>S (CLIVAGE HORIZONTAL) (HAAG, 1997)</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29" name="Titre 3"/>
          <p:cNvSpPr>
            <a:spLocks noGrp="1"/>
          </p:cNvSpPr>
          <p:nvPr>
            <p:ph type="title"/>
          </p:nvPr>
        </p:nvSpPr>
        <p:spPr>
          <a:xfrm>
            <a:off x="457200" y="381000"/>
            <a:ext cx="8229600" cy="1143000"/>
          </a:xfrm>
        </p:spPr>
        <p:txBody>
          <a:bodyPr/>
          <a:lstStyle/>
          <a:p>
            <a:r>
              <a:rPr lang="fr-FR" sz="3600" b="1">
                <a:ea typeface="ＭＳ Ｐゴシック" charset="-128"/>
                <a:cs typeface="ＭＳ Ｐゴシック" charset="-128"/>
              </a:rPr>
              <a:t>NATURE des PEURS du REGARD</a:t>
            </a:r>
            <a:r>
              <a:rPr lang="fr-FR" b="1">
                <a:ea typeface="ＭＳ Ｐゴシック" charset="-128"/>
                <a:cs typeface="ＭＳ Ｐゴシック" charset="-128"/>
              </a:rPr>
              <a:t/>
            </a:r>
            <a:br>
              <a:rPr lang="fr-FR" b="1">
                <a:ea typeface="ＭＳ Ｐゴシック" charset="-128"/>
                <a:cs typeface="ＭＳ Ｐゴシック" charset="-128"/>
              </a:rPr>
            </a:br>
            <a:endParaRPr lang="fr-FR">
              <a:ea typeface="ＭＳ Ｐゴシック" charset="-128"/>
              <a:cs typeface="ＭＳ Ｐゴシック" charset="-128"/>
            </a:endParaRPr>
          </a:p>
        </p:txBody>
      </p:sp>
      <p:sp>
        <p:nvSpPr>
          <p:cNvPr id="22530" name="Espace réservé du numéro de diapositive 3"/>
          <p:cNvSpPr>
            <a:spLocks noGrp="1"/>
          </p:cNvSpPr>
          <p:nvPr>
            <p:ph type="sldNum" sz="quarter" idx="12"/>
          </p:nvPr>
        </p:nvSpPr>
        <p:spPr>
          <a:noFill/>
        </p:spPr>
        <p:txBody>
          <a:bodyPr/>
          <a:lstStyle/>
          <a:p>
            <a:fld id="{A51BA646-B87B-614F-A2CB-B9604A1C48AA}" type="slidenum">
              <a:rPr lang="fr-FR"/>
              <a:pPr/>
              <a:t>7</a:t>
            </a:fld>
            <a:endParaRPr lang="fr-FR"/>
          </a:p>
        </p:txBody>
      </p:sp>
      <p:sp>
        <p:nvSpPr>
          <p:cNvPr id="22531" name="Rectangle 2"/>
          <p:cNvSpPr>
            <a:spLocks noChangeArrowheads="1"/>
          </p:cNvSpPr>
          <p:nvPr/>
        </p:nvSpPr>
        <p:spPr bwMode="auto">
          <a:xfrm>
            <a:off x="457200" y="1828800"/>
            <a:ext cx="8229600" cy="4094163"/>
          </a:xfrm>
          <a:prstGeom prst="rect">
            <a:avLst/>
          </a:prstGeom>
          <a:noFill/>
          <a:ln w="9525">
            <a:noFill/>
            <a:miter lim="800000"/>
            <a:headEnd/>
            <a:tailEnd/>
          </a:ln>
        </p:spPr>
        <p:txBody>
          <a:bodyPr lIns="92075" tIns="46038" rIns="92075" bIns="46038">
            <a:prstTxWarp prst="textNoShape">
              <a:avLst/>
            </a:prstTxWarp>
            <a:spAutoFit/>
          </a:bodyPr>
          <a:lstStyle/>
          <a:p>
            <a:endParaRPr lang="fr-FR" sz="2600" b="1"/>
          </a:p>
          <a:p>
            <a:pPr>
              <a:buFont typeface="Arial" charset="0"/>
              <a:buChar char="•"/>
            </a:pPr>
            <a:r>
              <a:rPr lang="fr-FR" sz="2600"/>
              <a:t> PEURS PRÉDATRICES : AVOIR les YEUX PERCÉS</a:t>
            </a:r>
          </a:p>
          <a:p>
            <a:r>
              <a:rPr lang="fr-FR" sz="2600"/>
              <a:t>    ou risquer de PERCER par le REGARD.</a:t>
            </a:r>
          </a:p>
          <a:p>
            <a:pPr>
              <a:buFont typeface="Arial" charset="0"/>
              <a:buChar char="•"/>
            </a:pPr>
            <a:r>
              <a:rPr lang="fr-FR" sz="2600"/>
              <a:t> PEURS SPATIALES : risque de TOMBER dans un</a:t>
            </a:r>
          </a:p>
          <a:p>
            <a:pPr lvl="1"/>
            <a:r>
              <a:rPr lang="fr-FR" sz="2600"/>
              <a:t>ESPACE SANS FOND si l</a:t>
            </a:r>
            <a:r>
              <a:rPr lang="ja-JP" altLang="fr-FR" sz="2600"/>
              <a:t>’</a:t>
            </a:r>
            <a:r>
              <a:rPr lang="fr-FR" altLang="ja-JP" sz="2600"/>
              <a:t>on utilise la vision     binoculaire. Démonstration de TOMBER derrière la TÊTE de L</a:t>
            </a:r>
            <a:r>
              <a:rPr lang="ja-JP" altLang="fr-FR" sz="2600"/>
              <a:t>’</a:t>
            </a:r>
            <a:r>
              <a:rPr lang="fr-FR" altLang="ja-JP" sz="2600"/>
              <a:t>AUTRE.</a:t>
            </a:r>
          </a:p>
          <a:p>
            <a:pPr>
              <a:buFont typeface="Arial" charset="0"/>
              <a:buChar char="•"/>
            </a:pPr>
            <a:r>
              <a:rPr lang="fr-FR" sz="2600"/>
              <a:t> PEURS ORALES, mieux connues, apparaissant plus   tardivement dans l</a:t>
            </a:r>
            <a:r>
              <a:rPr lang="ja-JP" altLang="fr-FR" sz="2600"/>
              <a:t>’</a:t>
            </a:r>
            <a:r>
              <a:rPr lang="fr-FR" altLang="ja-JP" sz="2600"/>
              <a:t>évolution : </a:t>
            </a:r>
            <a:br>
              <a:rPr lang="fr-FR" altLang="ja-JP" sz="2600"/>
            </a:br>
            <a:r>
              <a:rPr lang="fr-FR" altLang="ja-JP" sz="2000"/>
              <a:t>DÉVORER ÊTRE DÉVORÉ</a:t>
            </a:r>
            <a:r>
              <a:rPr lang="fr-FR" altLang="ja-JP" sz="2600"/>
              <a:t>.</a:t>
            </a:r>
            <a:endParaRPr lang="fr-FR" sz="26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7" name="Espace réservé du numéro de diapositive 5"/>
          <p:cNvSpPr>
            <a:spLocks noGrp="1"/>
          </p:cNvSpPr>
          <p:nvPr>
            <p:ph type="sldNum" sz="quarter" idx="12"/>
          </p:nvPr>
        </p:nvSpPr>
        <p:spPr>
          <a:noFill/>
        </p:spPr>
        <p:txBody>
          <a:bodyPr/>
          <a:lstStyle/>
          <a:p>
            <a:fld id="{C63D612C-5616-AE41-ABD0-C378C7258892}" type="slidenum">
              <a:rPr lang="fr-FR"/>
              <a:pPr/>
              <a:t>8</a:t>
            </a:fld>
            <a:endParaRPr lang="fr-FR"/>
          </a:p>
        </p:txBody>
      </p:sp>
      <p:sp>
        <p:nvSpPr>
          <p:cNvPr id="24578" name="Rectangle 2"/>
          <p:cNvSpPr>
            <a:spLocks noGrp="1" noChangeArrowheads="1"/>
          </p:cNvSpPr>
          <p:nvPr>
            <p:ph type="body" idx="1"/>
          </p:nvPr>
        </p:nvSpPr>
        <p:spPr>
          <a:xfrm>
            <a:off x="457200" y="908050"/>
            <a:ext cx="8507413" cy="5689600"/>
          </a:xfrm>
          <a:noFill/>
        </p:spPr>
        <p:txBody>
          <a:bodyPr/>
          <a:lstStyle/>
          <a:p>
            <a:pPr eaLnBrk="1" hangingPunct="1">
              <a:buFont typeface="Webdings" charset="2"/>
              <a:buChar char="g"/>
            </a:pPr>
            <a:r>
              <a:rPr lang="fr-FR" sz="2000" b="1">
                <a:ea typeface="ＭＳ Ｐゴシック" charset="-128"/>
                <a:cs typeface="ＭＳ Ｐゴシック" charset="-128"/>
              </a:rPr>
              <a:t>CONSCIENCE du PROCESSUS de la CONSTRUCTION des PREMIÈRES REPRÉSENTATIONS de L</a:t>
            </a:r>
            <a:r>
              <a:rPr lang="ja-JP" altLang="fr-FR" sz="2000" b="1">
                <a:ea typeface="ＭＳ Ｐゴシック" charset="-128"/>
                <a:cs typeface="ＭＳ Ｐゴシック" charset="-128"/>
              </a:rPr>
              <a:t>’</a:t>
            </a:r>
            <a:r>
              <a:rPr lang="fr-FR" altLang="ja-JP" sz="2000" b="1">
                <a:ea typeface="ＭＳ Ｐゴシック" charset="-128"/>
                <a:cs typeface="ＭＳ Ｐゴシック" charset="-128"/>
              </a:rPr>
              <a:t>IMAGE du CORPS</a:t>
            </a:r>
          </a:p>
          <a:p>
            <a:pPr eaLnBrk="1" hangingPunct="1">
              <a:buFontTx/>
              <a:buNone/>
            </a:pPr>
            <a:endParaRPr lang="fr-FR" sz="2000">
              <a:ea typeface="ＭＳ Ｐゴシック" charset="-128"/>
              <a:cs typeface="ＭＳ Ｐゴシック" charset="-128"/>
            </a:endParaRPr>
          </a:p>
          <a:p>
            <a:pPr eaLnBrk="1" hangingPunct="1">
              <a:buFontTx/>
              <a:buNone/>
            </a:pPr>
            <a:r>
              <a:rPr lang="fr-FR" sz="2000">
                <a:ea typeface="ＭＳ Ｐゴシック" charset="-128"/>
                <a:cs typeface="ＭＳ Ｐゴシック" charset="-128"/>
              </a:rPr>
              <a:t>	Démonstrations en </a:t>
            </a:r>
            <a:r>
              <a:rPr lang="fr-FR" sz="2000" b="1">
                <a:ea typeface="ＭＳ Ｐゴシック" charset="-128"/>
                <a:cs typeface="ＭＳ Ｐゴシック" charset="-128"/>
              </a:rPr>
              <a:t>langage préverbal</a:t>
            </a:r>
            <a:r>
              <a:rPr lang="fr-FR" sz="2000">
                <a:ea typeface="ＭＳ Ｐゴシック" charset="-128"/>
                <a:cs typeface="ＭＳ Ｐゴシック" charset="-128"/>
              </a:rPr>
              <a:t>, </a:t>
            </a:r>
            <a:r>
              <a:rPr lang="fr-FR" sz="1800">
                <a:ea typeface="ＭＳ Ｐゴシック" charset="-128"/>
                <a:cs typeface="ＭＳ Ｐゴシック" charset="-128"/>
              </a:rPr>
              <a:t>expérimenté et théâtralisé en </a:t>
            </a:r>
            <a:r>
              <a:rPr lang="fr-FR" sz="1800" b="1">
                <a:ea typeface="ＭＳ Ｐゴシック" charset="-128"/>
                <a:cs typeface="ＭＳ Ｐゴシック" charset="-128"/>
              </a:rPr>
              <a:t>corps à corps</a:t>
            </a:r>
            <a:r>
              <a:rPr lang="fr-FR" sz="1800">
                <a:ea typeface="ＭＳ Ｐゴシック" charset="-128"/>
                <a:cs typeface="ＭＳ Ｐゴシック" charset="-128"/>
              </a:rPr>
              <a:t> : </a:t>
            </a:r>
          </a:p>
          <a:p>
            <a:pPr eaLnBrk="1" hangingPunct="1">
              <a:buFontTx/>
              <a:buNone/>
            </a:pPr>
            <a:endParaRPr lang="fr-FR" sz="1800">
              <a:ea typeface="ＭＳ Ｐゴシック" charset="-128"/>
              <a:cs typeface="ＭＳ Ｐゴシック" charset="-128"/>
            </a:endParaRPr>
          </a:p>
          <a:p>
            <a:pPr eaLnBrk="1" hangingPunct="1">
              <a:buFontTx/>
              <a:buNone/>
            </a:pPr>
            <a:r>
              <a:rPr lang="fr-FR" sz="1800">
                <a:ea typeface="ＭＳ Ｐゴシック" charset="-128"/>
                <a:cs typeface="ＭＳ Ｐゴシック" charset="-128"/>
              </a:rPr>
              <a:t>	</a:t>
            </a:r>
            <a:r>
              <a:rPr lang="fr-FR" sz="2000">
                <a:ea typeface="ＭＳ Ｐゴシック" charset="-128"/>
                <a:cs typeface="ＭＳ Ｐゴシック" charset="-128"/>
              </a:rPr>
              <a:t>- TACTILE PROFOND du DOS + RYTHMICIT</a:t>
            </a:r>
            <a:r>
              <a:rPr lang="fr-FR" sz="2000">
                <a:latin typeface="Arial Unicode MS" charset="0"/>
                <a:ea typeface="Arial Unicode MS" charset="0"/>
                <a:cs typeface="Arial Unicode MS" charset="0"/>
              </a:rPr>
              <a:t>É</a:t>
            </a:r>
            <a:r>
              <a:rPr lang="fr-FR" sz="2000">
                <a:ea typeface="ＭＳ Ｐゴシック" charset="-128"/>
                <a:cs typeface="ＭＳ Ｐゴシック" charset="-128"/>
              </a:rPr>
              <a:t>S SONORES + INTERP</a:t>
            </a:r>
            <a:r>
              <a:rPr lang="fr-FR" sz="2000">
                <a:latin typeface="Arial Unicode MS" charset="0"/>
                <a:ea typeface="Arial Unicode MS" charset="0"/>
                <a:cs typeface="Arial Unicode MS" charset="0"/>
              </a:rPr>
              <a:t>É</a:t>
            </a:r>
            <a:r>
              <a:rPr lang="fr-FR" sz="2000">
                <a:ea typeface="ＭＳ Ｐゴシック" charset="-128"/>
                <a:cs typeface="ＭＳ Ｐゴシック" charset="-128"/>
              </a:rPr>
              <a:t>N</a:t>
            </a:r>
            <a:r>
              <a:rPr lang="fr-FR" sz="2000">
                <a:latin typeface="Arial Unicode MS" charset="0"/>
                <a:ea typeface="Arial Unicode MS" charset="0"/>
                <a:cs typeface="Arial Unicode MS" charset="0"/>
              </a:rPr>
              <a:t>É</a:t>
            </a:r>
            <a:r>
              <a:rPr lang="fr-FR" sz="2000">
                <a:ea typeface="ＭＳ Ｐゴシック" charset="-128"/>
                <a:cs typeface="ＭＳ Ｐゴシック" charset="-128"/>
              </a:rPr>
              <a:t>TRATION des REGARDS portant </a:t>
            </a:r>
            <a:r>
              <a:rPr lang="fr-FR" sz="2000">
                <a:latin typeface="Arial Unicode MS" charset="0"/>
                <a:ea typeface="Arial Unicode MS" charset="0"/>
                <a:cs typeface="Arial Unicode MS" charset="0"/>
              </a:rPr>
              <a:t>É</a:t>
            </a:r>
            <a:r>
              <a:rPr lang="fr-FR" sz="2000">
                <a:ea typeface="ＭＳ Ｐゴシック" charset="-128"/>
                <a:cs typeface="ＭＳ Ｐゴシック" charset="-128"/>
              </a:rPr>
              <a:t>CHANGES </a:t>
            </a:r>
            <a:r>
              <a:rPr lang="fr-FR" sz="2000">
                <a:latin typeface="Arial Unicode MS" charset="0"/>
                <a:ea typeface="Arial Unicode MS" charset="0"/>
                <a:cs typeface="Arial Unicode MS" charset="0"/>
              </a:rPr>
              <a:t>É</a:t>
            </a:r>
            <a:r>
              <a:rPr lang="fr-FR" sz="2000">
                <a:ea typeface="ＭＳ Ｐゴシック" charset="-128"/>
                <a:cs typeface="ＭＳ Ｐゴシック" charset="-128"/>
              </a:rPr>
              <a:t>MOTIONNELS (jusqu</a:t>
            </a:r>
            <a:r>
              <a:rPr lang="ja-JP" altLang="fr-FR" sz="2000">
                <a:ea typeface="ＭＳ Ｐゴシック" charset="-128"/>
                <a:cs typeface="ＭＳ Ｐゴシック" charset="-128"/>
              </a:rPr>
              <a:t>’</a:t>
            </a:r>
            <a:r>
              <a:rPr lang="fr-FR" altLang="ja-JP" sz="2000">
                <a:ea typeface="ＭＳ Ｐゴシック" charset="-128"/>
                <a:cs typeface="ＭＳ Ｐゴシック" charset="-128"/>
              </a:rPr>
              <a:t>à l</a:t>
            </a:r>
            <a:r>
              <a:rPr lang="ja-JP" altLang="fr-FR" sz="2000">
                <a:ea typeface="ＭＳ Ｐゴシック" charset="-128"/>
                <a:cs typeface="ＭＳ Ｐゴシック" charset="-128"/>
              </a:rPr>
              <a:t>’</a:t>
            </a:r>
            <a:r>
              <a:rPr lang="fr-FR" altLang="ja-JP" sz="2000">
                <a:ea typeface="ＭＳ Ｐゴシック" charset="-128"/>
                <a:cs typeface="ＭＳ Ｐゴシック" charset="-128"/>
              </a:rPr>
              <a:t>effet CYCLOPE) = effet d</a:t>
            </a:r>
            <a:r>
              <a:rPr lang="ja-JP" altLang="fr-FR" sz="2000">
                <a:ea typeface="ＭＳ Ｐゴシック" charset="-128"/>
                <a:cs typeface="ＭＳ Ｐゴシック" charset="-128"/>
              </a:rPr>
              <a:t>’</a:t>
            </a:r>
            <a:r>
              <a:rPr lang="fr-FR" altLang="ja-JP" sz="2000">
                <a:ea typeface="ＭＳ Ｐゴシック" charset="-128"/>
                <a:cs typeface="ＭＳ Ｐゴシック" charset="-128"/>
              </a:rPr>
              <a:t>ENTOURANCE CIRCULAIRE ou SPH</a:t>
            </a:r>
            <a:r>
              <a:rPr lang="fr-FR" altLang="ja-JP" sz="2000">
                <a:latin typeface="Arial Unicode MS" charset="0"/>
                <a:ea typeface="Arial Unicode MS" charset="0"/>
                <a:cs typeface="Arial Unicode MS" charset="0"/>
              </a:rPr>
              <a:t>É</a:t>
            </a:r>
            <a:r>
              <a:rPr lang="fr-FR" altLang="ja-JP" sz="2000">
                <a:ea typeface="ＭＳ Ｐゴシック" charset="-128"/>
                <a:cs typeface="ＭＳ Ｐゴシック" charset="-128"/>
              </a:rPr>
              <a:t>RIQUE avec NOYAU CENTRAL dans la ZONE ORALE (axe LANGUE-MAMELON). C</a:t>
            </a:r>
            <a:r>
              <a:rPr lang="ja-JP" altLang="fr-FR" sz="2000">
                <a:ea typeface="ＭＳ Ｐゴシック" charset="-128"/>
                <a:cs typeface="ＭＳ Ｐゴシック" charset="-128"/>
              </a:rPr>
              <a:t>’</a:t>
            </a:r>
            <a:r>
              <a:rPr lang="fr-FR" altLang="ja-JP" sz="2000">
                <a:ea typeface="ＭＳ Ｐゴシック" charset="-128"/>
                <a:cs typeface="ＭＳ Ｐゴシック" charset="-128"/>
              </a:rPr>
              <a:t>est une REPR</a:t>
            </a:r>
            <a:r>
              <a:rPr lang="fr-FR" altLang="ja-JP" sz="2000">
                <a:latin typeface="Arial Unicode MS" charset="0"/>
                <a:ea typeface="Arial Unicode MS" charset="0"/>
                <a:cs typeface="Arial Unicode MS" charset="0"/>
              </a:rPr>
              <a:t>É</a:t>
            </a:r>
            <a:r>
              <a:rPr lang="fr-FR" altLang="ja-JP" sz="2000">
                <a:ea typeface="ＭＳ Ｐゴシック" charset="-128"/>
                <a:cs typeface="ＭＳ Ｐゴシック" charset="-128"/>
              </a:rPr>
              <a:t>SENTATION de FORME G</a:t>
            </a:r>
            <a:r>
              <a:rPr lang="fr-FR" altLang="ja-JP" sz="2000">
                <a:latin typeface="Arial Unicode MS" charset="0"/>
                <a:ea typeface="Arial Unicode MS" charset="0"/>
                <a:cs typeface="Arial Unicode MS" charset="0"/>
              </a:rPr>
              <a:t>É</a:t>
            </a:r>
            <a:r>
              <a:rPr lang="fr-FR" altLang="ja-JP" sz="2000">
                <a:ea typeface="ＭＳ Ｐゴシック" charset="-128"/>
                <a:cs typeface="ＭＳ Ｐゴシック" charset="-128"/>
              </a:rPr>
              <a:t>OM</a:t>
            </a:r>
            <a:r>
              <a:rPr lang="fr-FR" altLang="ja-JP" sz="2000">
                <a:latin typeface="Arial Unicode MS" charset="0"/>
                <a:ea typeface="Arial Unicode MS" charset="0"/>
                <a:cs typeface="Arial Unicode MS" charset="0"/>
              </a:rPr>
              <a:t>É</a:t>
            </a:r>
            <a:r>
              <a:rPr lang="fr-FR" altLang="ja-JP" sz="2000">
                <a:ea typeface="ＭＳ Ｐゴシック" charset="-128"/>
                <a:cs typeface="ＭＳ Ｐゴシック" charset="-128"/>
              </a:rPr>
              <a:t>TRIQUE</a:t>
            </a:r>
          </a:p>
          <a:p>
            <a:pPr eaLnBrk="1" hangingPunct="1">
              <a:buFontTx/>
              <a:buNone/>
            </a:pPr>
            <a:endParaRPr lang="fr-FR" sz="2000">
              <a:ea typeface="ＭＳ Ｐゴシック" charset="-128"/>
              <a:cs typeface="ＭＳ Ｐゴシック" charset="-128"/>
            </a:endParaRPr>
          </a:p>
          <a:p>
            <a:pPr eaLnBrk="1" hangingPunct="1">
              <a:buFontTx/>
              <a:buNone/>
            </a:pPr>
            <a:r>
              <a:rPr lang="fr-FR" sz="2000">
                <a:ea typeface="ＭＳ Ｐゴシック" charset="-128"/>
                <a:cs typeface="ＭＳ Ｐゴシック" charset="-128"/>
              </a:rPr>
              <a:t>	- PROJECTION IMM</a:t>
            </a:r>
            <a:r>
              <a:rPr lang="fr-FR" sz="2000">
                <a:latin typeface="Arial Unicode MS" charset="0"/>
                <a:ea typeface="Arial Unicode MS" charset="0"/>
                <a:cs typeface="Arial Unicode MS" charset="0"/>
              </a:rPr>
              <a:t>É</a:t>
            </a:r>
            <a:r>
              <a:rPr lang="fr-FR" sz="2000">
                <a:ea typeface="ＭＳ Ｐゴシック" charset="-128"/>
                <a:cs typeface="ＭＳ Ｐゴシック" charset="-128"/>
              </a:rPr>
              <a:t>DIATE sur L</a:t>
            </a:r>
            <a:r>
              <a:rPr lang="ja-JP" altLang="fr-FR" sz="2000">
                <a:ea typeface="ＭＳ Ｐゴシック" charset="-128"/>
                <a:cs typeface="ＭＳ Ｐゴシック" charset="-128"/>
              </a:rPr>
              <a:t>’</a:t>
            </a:r>
            <a:r>
              <a:rPr lang="fr-FR" altLang="ja-JP" sz="2000">
                <a:ea typeface="ＭＳ Ｐゴシック" charset="-128"/>
                <a:cs typeface="ＭＳ Ｐゴシック" charset="-128"/>
              </a:rPr>
              <a:t>ESPACE et les OBJETS : FORMES ARCHITECTURALES, OBJETS RONDS, OBJETS CONTENANTS</a:t>
            </a:r>
            <a:endParaRPr lang="fr-FR" sz="2000">
              <a:ea typeface="ＭＳ Ｐゴシック" charset="-128"/>
              <a:cs typeface="ＭＳ Ｐゴシック"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5" name="Titre 1"/>
          <p:cNvSpPr>
            <a:spLocks noGrp="1"/>
          </p:cNvSpPr>
          <p:nvPr>
            <p:ph type="title"/>
          </p:nvPr>
        </p:nvSpPr>
        <p:spPr/>
        <p:txBody>
          <a:bodyPr/>
          <a:lstStyle/>
          <a:p>
            <a:r>
              <a:rPr lang="fr-FR" sz="2400">
                <a:ea typeface="ＭＳ Ｐゴシック" charset="-128"/>
                <a:cs typeface="ＭＳ Ｐゴシック" charset="-128"/>
              </a:rPr>
              <a:t>DÉMONSTRATION DE L</a:t>
            </a:r>
            <a:r>
              <a:rPr lang="ja-JP" altLang="fr-FR" sz="2400">
                <a:ea typeface="ＭＳ Ｐゴシック" charset="-128"/>
                <a:cs typeface="ＭＳ Ｐゴシック" charset="-128"/>
              </a:rPr>
              <a:t>’</a:t>
            </a:r>
            <a:r>
              <a:rPr lang="fr-FR" altLang="ja-JP" sz="2400">
                <a:ea typeface="ＭＳ Ｐゴシック" charset="-128"/>
                <a:cs typeface="ＭＳ Ｐゴシック" charset="-128"/>
              </a:rPr>
              <a:t>ENFANT : ALLÉES ET VENUES DANS LE REGARD, plonge, puis fait un tour enFAboucle jusqu</a:t>
            </a:r>
            <a:r>
              <a:rPr lang="ja-JP" altLang="fr-FR" sz="2400">
                <a:ea typeface="ＭＳ Ｐゴシック" charset="-128"/>
                <a:cs typeface="ＭＳ Ｐゴシック" charset="-128"/>
              </a:rPr>
              <a:t>’</a:t>
            </a:r>
            <a:r>
              <a:rPr lang="fr-FR" altLang="ja-JP" sz="2400">
                <a:ea typeface="ＭＳ Ｐゴシック" charset="-128"/>
                <a:cs typeface="ＭＳ Ｐゴシック" charset="-128"/>
              </a:rPr>
              <a:t>au fond de la pièce PUIS INCLUSION DANS LE </a:t>
            </a:r>
            <a:br>
              <a:rPr lang="fr-FR" altLang="ja-JP" sz="2400">
                <a:ea typeface="ＭＳ Ｐゴシック" charset="-128"/>
                <a:cs typeface="ＭＳ Ｐゴシック" charset="-128"/>
              </a:rPr>
            </a:br>
            <a:r>
              <a:rPr lang="fr-FR" altLang="ja-JP" sz="2400">
                <a:ea typeface="ＭＳ Ｐゴシック" charset="-128"/>
                <a:cs typeface="ＭＳ Ｐゴシック" charset="-128"/>
              </a:rPr>
              <a:t> UTEUIL ROND, SOUS LE DESSIN DES BOUCLES</a:t>
            </a:r>
            <a:endParaRPr lang="fr-FR" sz="2400">
              <a:ea typeface="ＭＳ Ｐゴシック" charset="-128"/>
              <a:cs typeface="ＭＳ Ｐゴシック" charset="-128"/>
            </a:endParaRPr>
          </a:p>
        </p:txBody>
      </p:sp>
      <p:pic>
        <p:nvPicPr>
          <p:cNvPr id="26626" name="Espace réservé du contenu 4" descr="Sch. contenance+ Bruno.jpg"/>
          <p:cNvPicPr>
            <a:picLocks noGrp="1" noChangeAspect="1"/>
          </p:cNvPicPr>
          <p:nvPr>
            <p:ph idx="1"/>
          </p:nvPr>
        </p:nvPicPr>
        <p:blipFill>
          <a:blip r:embed="rId2"/>
          <a:srcRect/>
          <a:stretch>
            <a:fillRect/>
          </a:stretch>
        </p:blipFill>
        <p:spPr>
          <a:xfrm>
            <a:off x="5181600" y="1752600"/>
            <a:ext cx="3279775" cy="4525963"/>
          </a:xfrm>
        </p:spPr>
      </p:pic>
      <p:sp>
        <p:nvSpPr>
          <p:cNvPr id="26627" name="Espace réservé du numéro de diapositive 3"/>
          <p:cNvSpPr>
            <a:spLocks noGrp="1"/>
          </p:cNvSpPr>
          <p:nvPr>
            <p:ph type="sldNum" sz="quarter" idx="12"/>
          </p:nvPr>
        </p:nvSpPr>
        <p:spPr>
          <a:noFill/>
        </p:spPr>
        <p:txBody>
          <a:bodyPr/>
          <a:lstStyle/>
          <a:p>
            <a:fld id="{3E04717E-364E-E94A-A128-97413EDFCFF4}" type="slidenum">
              <a:rPr lang="fr-FR"/>
              <a:pPr/>
              <a:t>9</a:t>
            </a:fld>
            <a:endParaRPr lang="fr-FR"/>
          </a:p>
        </p:txBody>
      </p:sp>
      <p:sp>
        <p:nvSpPr>
          <p:cNvPr id="26628" name="Rectangle 4"/>
          <p:cNvSpPr>
            <a:spLocks noChangeArrowheads="1"/>
          </p:cNvSpPr>
          <p:nvPr/>
        </p:nvSpPr>
        <p:spPr bwMode="auto">
          <a:xfrm>
            <a:off x="4953000" y="1600200"/>
            <a:ext cx="582613" cy="461963"/>
          </a:xfrm>
          <a:prstGeom prst="rect">
            <a:avLst/>
          </a:prstGeom>
          <a:noFill/>
          <a:ln w="9525">
            <a:noFill/>
            <a:miter lim="800000"/>
            <a:headEnd/>
            <a:tailEnd/>
          </a:ln>
        </p:spPr>
        <p:txBody>
          <a:bodyPr wrap="none">
            <a:prstTxWarp prst="textNoShape">
              <a:avLst/>
            </a:prstTxWarp>
            <a:spAutoFit/>
          </a:bodyPr>
          <a:lstStyle/>
          <a:p>
            <a:r>
              <a:rPr lang="fr-FR" sz="2400">
                <a:solidFill>
                  <a:srgbClr val="000000"/>
                </a:solidFill>
              </a:rPr>
              <a:t>FA</a:t>
            </a:r>
            <a:endParaRPr lang="fr-FR"/>
          </a:p>
        </p:txBody>
      </p:sp>
      <p:sp>
        <p:nvSpPr>
          <p:cNvPr id="26629" name="Rectangle 5"/>
          <p:cNvSpPr>
            <a:spLocks noChangeArrowheads="1"/>
          </p:cNvSpPr>
          <p:nvPr/>
        </p:nvSpPr>
        <p:spPr bwMode="auto">
          <a:xfrm>
            <a:off x="3508375" y="1390650"/>
            <a:ext cx="581025" cy="460375"/>
          </a:xfrm>
          <a:prstGeom prst="rect">
            <a:avLst/>
          </a:prstGeom>
          <a:noFill/>
          <a:ln w="9525">
            <a:noFill/>
            <a:miter lim="800000"/>
            <a:headEnd/>
            <a:tailEnd/>
          </a:ln>
        </p:spPr>
        <p:txBody>
          <a:bodyPr wrap="none">
            <a:prstTxWarp prst="textNoShape">
              <a:avLst/>
            </a:prstTxWarp>
            <a:spAutoFit/>
          </a:bodyPr>
          <a:lstStyle/>
          <a:p>
            <a:r>
              <a:rPr lang="fr-FR" sz="2400">
                <a:solidFill>
                  <a:srgbClr val="000000"/>
                </a:solidFill>
              </a:rPr>
              <a:t>FA</a:t>
            </a:r>
            <a:endParaRPr lang="fr-F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49" name="Titre 1"/>
          <p:cNvSpPr>
            <a:spLocks noGrp="1"/>
          </p:cNvSpPr>
          <p:nvPr>
            <p:ph type="title"/>
          </p:nvPr>
        </p:nvSpPr>
        <p:spPr/>
        <p:txBody>
          <a:bodyPr/>
          <a:lstStyle/>
          <a:p>
            <a:r>
              <a:rPr lang="fr-FR" sz="2400">
                <a:ea typeface="ＭＳ Ｐゴシック" charset="-128"/>
                <a:cs typeface="ＭＳ Ｐゴシック" charset="-128"/>
              </a:rPr>
              <a:t>SCHÉMA  DÉDUIT DE LA DÉMONSTRATION ET  DU DESSIN SPONTANÉ DE L</a:t>
            </a:r>
            <a:r>
              <a:rPr lang="ja-JP" altLang="fr-FR" sz="2400">
                <a:ea typeface="ＭＳ Ｐゴシック" charset="-128"/>
                <a:cs typeface="ＭＳ Ｐゴシック" charset="-128"/>
              </a:rPr>
              <a:t>’</a:t>
            </a:r>
            <a:r>
              <a:rPr lang="fr-FR" altLang="ja-JP" sz="2400">
                <a:ea typeface="ＭＳ Ｐゴシック" charset="-128"/>
                <a:cs typeface="ＭＳ Ｐゴシック" charset="-128"/>
              </a:rPr>
              <a:t>ENFANT</a:t>
            </a:r>
            <a:endParaRPr lang="fr-FR" sz="2400">
              <a:ea typeface="ＭＳ Ｐゴシック" charset="-128"/>
              <a:cs typeface="ＭＳ Ｐゴシック" charset="-128"/>
            </a:endParaRPr>
          </a:p>
        </p:txBody>
      </p:sp>
      <p:pic>
        <p:nvPicPr>
          <p:cNvPr id="27650" name="Espace réservé du contenu 4" descr="Boucle.jpg"/>
          <p:cNvPicPr>
            <a:picLocks noGrp="1" noChangeAspect="1"/>
          </p:cNvPicPr>
          <p:nvPr>
            <p:ph idx="1"/>
          </p:nvPr>
        </p:nvPicPr>
        <p:blipFill>
          <a:blip r:embed="rId2"/>
          <a:srcRect/>
          <a:stretch>
            <a:fillRect/>
          </a:stretch>
        </p:blipFill>
        <p:spPr>
          <a:xfrm>
            <a:off x="1447800" y="1600200"/>
            <a:ext cx="6226175" cy="4525963"/>
          </a:xfrm>
        </p:spPr>
      </p:pic>
      <p:sp>
        <p:nvSpPr>
          <p:cNvPr id="27651" name="Espace réservé du numéro de diapositive 3"/>
          <p:cNvSpPr>
            <a:spLocks noGrp="1"/>
          </p:cNvSpPr>
          <p:nvPr>
            <p:ph type="sldNum" sz="quarter" idx="12"/>
          </p:nvPr>
        </p:nvSpPr>
        <p:spPr>
          <a:noFill/>
        </p:spPr>
        <p:txBody>
          <a:bodyPr/>
          <a:lstStyle/>
          <a:p>
            <a:fld id="{86A52B7D-59D5-BB44-8723-0F81D76EFD9D}" type="slidenum">
              <a:rPr lang="fr-FR"/>
              <a:pPr/>
              <a:t>10</a:t>
            </a:fld>
            <a:endParaRPr lang="fr-F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3" name="Titre 9"/>
          <p:cNvSpPr>
            <a:spLocks noGrp="1"/>
          </p:cNvSpPr>
          <p:nvPr>
            <p:ph type="title"/>
          </p:nvPr>
        </p:nvSpPr>
        <p:spPr>
          <a:xfrm>
            <a:off x="457200" y="228600"/>
            <a:ext cx="8229600" cy="1143000"/>
          </a:xfrm>
        </p:spPr>
        <p:txBody>
          <a:bodyPr/>
          <a:lstStyle/>
          <a:p>
            <a:pPr eaLnBrk="1" hangingPunct="1"/>
            <a:r>
              <a:rPr lang="fr-FR">
                <a:ea typeface="ＭＳ Ｐゴシック" charset="-128"/>
                <a:cs typeface="ＭＳ Ｐゴシック" charset="-128"/>
              </a:rPr>
              <a:t>LE POINT DE REBOND </a:t>
            </a:r>
          </a:p>
        </p:txBody>
      </p:sp>
      <p:sp>
        <p:nvSpPr>
          <p:cNvPr id="28674" name="Espace réservé du contenu 4"/>
          <p:cNvSpPr>
            <a:spLocks noGrp="1"/>
          </p:cNvSpPr>
          <p:nvPr>
            <p:ph sz="half" idx="1"/>
          </p:nvPr>
        </p:nvSpPr>
        <p:spPr>
          <a:xfrm>
            <a:off x="457200" y="1447800"/>
            <a:ext cx="5638800" cy="3429000"/>
          </a:xfrm>
        </p:spPr>
        <p:txBody>
          <a:bodyPr/>
          <a:lstStyle/>
          <a:p>
            <a:pPr algn="just"/>
            <a:r>
              <a:rPr lang="fr-FR" sz="2100">
                <a:ea typeface="ＭＳ Ｐゴシック" charset="-128"/>
                <a:cs typeface="ＭＳ Ｐゴシック" charset="-128"/>
              </a:rPr>
              <a:t>RENCONTRE SUFFISANTE DANS LA MÊMETÉ: PROFONDE RÉSONNANCE ÉMOTIONNELLE, DIALOGUE TONIQUE, EMPATHIE, IMITATION PRÉCOCE.</a:t>
            </a:r>
          </a:p>
          <a:p>
            <a:pPr algn="just"/>
            <a:endParaRPr lang="fr-FR" sz="2100">
              <a:ea typeface="ＭＳ Ｐゴシック" charset="-128"/>
              <a:cs typeface="ＭＳ Ｐゴシック" charset="-128"/>
            </a:endParaRPr>
          </a:p>
          <a:p>
            <a:pPr algn="just"/>
            <a:r>
              <a:rPr lang="fr-FR" sz="2100">
                <a:ea typeface="ＭＳ Ｐゴシック" charset="-128"/>
                <a:cs typeface="ＭＳ Ｐゴシック" charset="-128"/>
              </a:rPr>
              <a:t>PETIT PRÉCIPICE DE LA DIFFÉRENCE DANS LA RÉPONSE DU PARTENAIRE, EN COMPRÉHENSION MAIS TRANSFORMATION : TRANSMODAL, THÉATRALISATION, VERBALISATION.</a:t>
            </a:r>
          </a:p>
          <a:p>
            <a:pPr algn="just"/>
            <a:endParaRPr lang="fr-FR" sz="2100">
              <a:ea typeface="ＭＳ Ｐゴシック" charset="-128"/>
              <a:cs typeface="ＭＳ Ｐゴシック" charset="-128"/>
            </a:endParaRPr>
          </a:p>
        </p:txBody>
      </p:sp>
      <p:pic>
        <p:nvPicPr>
          <p:cNvPr id="28675" name="Espace réservé du contenu 7" descr="lucarne-pt-rebond.jpg"/>
          <p:cNvPicPr>
            <a:picLocks noGrp="1" noChangeAspect="1"/>
          </p:cNvPicPr>
          <p:nvPr>
            <p:ph sz="half" idx="2"/>
          </p:nvPr>
        </p:nvPicPr>
        <p:blipFill>
          <a:blip r:embed="rId3"/>
          <a:srcRect/>
          <a:stretch>
            <a:fillRect/>
          </a:stretch>
        </p:blipFill>
        <p:spPr>
          <a:xfrm>
            <a:off x="6227763" y="1905000"/>
            <a:ext cx="2916237" cy="2695575"/>
          </a:xfrm>
        </p:spPr>
      </p:pic>
      <p:sp>
        <p:nvSpPr>
          <p:cNvPr id="28676" name="Espace réservé du numéro de diapositive 3"/>
          <p:cNvSpPr>
            <a:spLocks noGrp="1"/>
          </p:cNvSpPr>
          <p:nvPr>
            <p:ph type="sldNum" sz="quarter" idx="12"/>
          </p:nvPr>
        </p:nvSpPr>
        <p:spPr>
          <a:noFill/>
        </p:spPr>
        <p:txBody>
          <a:bodyPr/>
          <a:lstStyle/>
          <a:p>
            <a:fld id="{EFCBDB4A-EDCB-8A4B-8AC2-7F05ED84F022}" type="slidenum">
              <a:rPr lang="fr-FR"/>
              <a:pPr/>
              <a:t>11</a:t>
            </a:fld>
            <a:endParaRPr lang="fr-FR"/>
          </a:p>
        </p:txBody>
      </p:sp>
      <p:sp>
        <p:nvSpPr>
          <p:cNvPr id="28677" name="ZoneTexte 8"/>
          <p:cNvSpPr txBox="1">
            <a:spLocks noChangeArrowheads="1"/>
          </p:cNvSpPr>
          <p:nvPr/>
        </p:nvSpPr>
        <p:spPr bwMode="auto">
          <a:xfrm>
            <a:off x="457200" y="4878388"/>
            <a:ext cx="8229600" cy="1384300"/>
          </a:xfrm>
          <a:prstGeom prst="rect">
            <a:avLst/>
          </a:prstGeom>
          <a:noFill/>
          <a:ln w="9525">
            <a:noFill/>
            <a:miter lim="800000"/>
            <a:headEnd/>
            <a:tailEnd/>
          </a:ln>
        </p:spPr>
        <p:txBody>
          <a:bodyPr>
            <a:prstTxWarp prst="textNoShape">
              <a:avLst/>
            </a:prstTxWarp>
            <a:spAutoFit/>
          </a:bodyPr>
          <a:lstStyle/>
          <a:p>
            <a:pPr>
              <a:buFont typeface="Wingdings" charset="2"/>
              <a:buChar char="§"/>
            </a:pPr>
            <a:r>
              <a:rPr lang="fr-FR"/>
              <a:t>   </a:t>
            </a:r>
            <a:r>
              <a:rPr lang="fr-FR" sz="2400">
                <a:latin typeface="Calibri" charset="0"/>
              </a:rPr>
              <a:t>RESSAISIE AU BORD DE LA CHUTE AVEC ACCROISSEMENT DU    SENTIMENT EXISTENTIEL REBONDISSANT VERS LE NOYAU DU SOI ÉMETTEUR DE L</a:t>
            </a:r>
            <a:r>
              <a:rPr lang="ja-JP" altLang="fr-FR" sz="2400">
                <a:latin typeface="Calibri" charset="0"/>
              </a:rPr>
              <a:t>’</a:t>
            </a:r>
            <a:r>
              <a:rPr lang="fr-FR" altLang="ja-JP" sz="2400">
                <a:latin typeface="Calibri" charset="0"/>
              </a:rPr>
              <a:t>ENVOI INITIAL</a:t>
            </a:r>
          </a:p>
          <a:p>
            <a:pPr>
              <a:buFont typeface="Arial" charset="0"/>
              <a:buChar char="•"/>
            </a:pPr>
            <a:endParaRPr lang="fr-F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1" name="Titre 1"/>
          <p:cNvSpPr>
            <a:spLocks noGrp="1"/>
          </p:cNvSpPr>
          <p:nvPr>
            <p:ph type="title"/>
          </p:nvPr>
        </p:nvSpPr>
        <p:spPr/>
        <p:txBody>
          <a:bodyPr/>
          <a:lstStyle/>
          <a:p>
            <a:r>
              <a:rPr lang="fr-FR">
                <a:ea typeface="ＭＳ Ｐゴシック" charset="-128"/>
                <a:cs typeface="ＭＳ Ｐゴシック" charset="-128"/>
              </a:rPr>
              <a:t>LA REPRÉSENTATION MAIN</a:t>
            </a:r>
          </a:p>
        </p:txBody>
      </p:sp>
      <p:sp>
        <p:nvSpPr>
          <p:cNvPr id="30722" name="Espace réservé du contenu 2"/>
          <p:cNvSpPr>
            <a:spLocks noGrp="1"/>
          </p:cNvSpPr>
          <p:nvPr>
            <p:ph idx="1"/>
          </p:nvPr>
        </p:nvSpPr>
        <p:spPr/>
        <p:txBody>
          <a:bodyPr/>
          <a:lstStyle/>
          <a:p>
            <a:r>
              <a:rPr lang="fr-FR">
                <a:ea typeface="ＭＳ Ｐゴシック" charset="-128"/>
                <a:cs typeface="ＭＳ Ｐゴシック" charset="-128"/>
              </a:rPr>
              <a:t>LA SYMBOLISATION PRIMAIRE DE LA FORME DE CONTENANCE « RÉSUMÉE » DANS LA MAIN :</a:t>
            </a:r>
          </a:p>
          <a:p>
            <a:pPr>
              <a:buFontTx/>
              <a:buNone/>
            </a:pPr>
            <a:r>
              <a:rPr lang="fr-FR">
                <a:ea typeface="ＭＳ Ｐゴシック" charset="-128"/>
                <a:cs typeface="ＭＳ Ｐゴシック" charset="-128"/>
              </a:rPr>
              <a:t>   En référence au schéma de contenance, la paume peut représenter le cercle de contenance et les doigts les boucles de retour dans les échanges. La forme boucle se simplifie en rayon dans la représentation solaire de la main.</a:t>
            </a:r>
          </a:p>
        </p:txBody>
      </p:sp>
      <p:sp>
        <p:nvSpPr>
          <p:cNvPr id="30723" name="Espace réservé du numéro de diapositive 3"/>
          <p:cNvSpPr>
            <a:spLocks noGrp="1"/>
          </p:cNvSpPr>
          <p:nvPr>
            <p:ph type="sldNum" sz="quarter" idx="12"/>
          </p:nvPr>
        </p:nvSpPr>
        <p:spPr>
          <a:noFill/>
        </p:spPr>
        <p:txBody>
          <a:bodyPr/>
          <a:lstStyle/>
          <a:p>
            <a:fld id="{861AF5FF-D8E7-A04D-953E-629847AFA30C}" type="slidenum">
              <a:rPr lang="fr-FR"/>
              <a:pPr/>
              <a:t>12</a:t>
            </a:fld>
            <a:endParaRPr lang="fr-F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5" name="Titre 1"/>
          <p:cNvSpPr>
            <a:spLocks noGrp="1"/>
          </p:cNvSpPr>
          <p:nvPr>
            <p:ph type="title"/>
          </p:nvPr>
        </p:nvSpPr>
        <p:spPr/>
        <p:txBody>
          <a:bodyPr/>
          <a:lstStyle/>
          <a:p>
            <a:r>
              <a:rPr lang="fr-FR">
                <a:ea typeface="ＭＳ Ｐゴシック" charset="-128"/>
                <a:cs typeface="ＭＳ Ｐゴシック" charset="-128"/>
              </a:rPr>
              <a:t>MAINS SOLAIRES</a:t>
            </a:r>
          </a:p>
        </p:txBody>
      </p:sp>
      <p:pic>
        <p:nvPicPr>
          <p:cNvPr id="31746" name="Espace réservé du contenu 4" descr="Mains solaires.jpg"/>
          <p:cNvPicPr>
            <a:picLocks noGrp="1" noChangeAspect="1"/>
          </p:cNvPicPr>
          <p:nvPr>
            <p:ph idx="1"/>
          </p:nvPr>
        </p:nvPicPr>
        <p:blipFill>
          <a:blip r:embed="rId2"/>
          <a:srcRect/>
          <a:stretch>
            <a:fillRect/>
          </a:stretch>
        </p:blipFill>
        <p:spPr>
          <a:xfrm rot="16574218">
            <a:off x="2971800" y="1676400"/>
            <a:ext cx="3414713" cy="4525963"/>
          </a:xfrm>
        </p:spPr>
      </p:pic>
      <p:sp>
        <p:nvSpPr>
          <p:cNvPr id="31747" name="Espace réservé du numéro de diapositive 3"/>
          <p:cNvSpPr>
            <a:spLocks noGrp="1"/>
          </p:cNvSpPr>
          <p:nvPr>
            <p:ph type="sldNum" sz="quarter" idx="12"/>
          </p:nvPr>
        </p:nvSpPr>
        <p:spPr>
          <a:noFill/>
        </p:spPr>
        <p:txBody>
          <a:bodyPr/>
          <a:lstStyle/>
          <a:p>
            <a:fld id="{AEA5E893-56F4-A245-BFD0-7C7C1B4A6CD7}" type="slidenum">
              <a:rPr lang="fr-FR"/>
              <a:pPr/>
              <a:t>13</a:t>
            </a:fld>
            <a:endParaRPr lang="fr-F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69" name="Titre 1"/>
          <p:cNvSpPr>
            <a:spLocks noGrp="1"/>
          </p:cNvSpPr>
          <p:nvPr>
            <p:ph type="title"/>
          </p:nvPr>
        </p:nvSpPr>
        <p:spPr/>
        <p:txBody>
          <a:bodyPr/>
          <a:lstStyle/>
          <a:p>
            <a:r>
              <a:rPr lang="fr-FR" sz="2400">
                <a:ea typeface="ＭＳ Ｐゴシック" charset="-128"/>
                <a:cs typeface="ＭＳ Ｐゴシック" charset="-128"/>
              </a:rPr>
              <a:t>LES ANOMALIES DE LA REPRÉSENTATION </a:t>
            </a:r>
            <a:br>
              <a:rPr lang="fr-FR" sz="2400">
                <a:ea typeface="ＭＳ Ｐゴシック" charset="-128"/>
                <a:cs typeface="ＭＳ Ｐゴシック" charset="-128"/>
              </a:rPr>
            </a:br>
            <a:r>
              <a:rPr lang="fr-FR" sz="2400">
                <a:ea typeface="ＭＳ Ｐゴシック" charset="-128"/>
                <a:cs typeface="ＭＳ Ｐゴシック" charset="-128"/>
              </a:rPr>
              <a:t>DE LA MAIN DANS L</a:t>
            </a:r>
            <a:r>
              <a:rPr lang="ja-JP" altLang="fr-FR" sz="2400">
                <a:ea typeface="ＭＳ Ｐゴシック" charset="-128"/>
                <a:cs typeface="ＭＳ Ｐゴシック" charset="-128"/>
              </a:rPr>
              <a:t>’</a:t>
            </a:r>
            <a:r>
              <a:rPr lang="fr-FR" altLang="ja-JP" sz="2400">
                <a:ea typeface="ＭＳ Ｐゴシック" charset="-128"/>
                <a:cs typeface="ＭＳ Ｐゴシック" charset="-128"/>
              </a:rPr>
              <a:t>AUTISME</a:t>
            </a:r>
            <a:endParaRPr lang="fr-FR" sz="2400">
              <a:ea typeface="ＭＳ Ｐゴシック" charset="-128"/>
              <a:cs typeface="ＭＳ Ｐゴシック" charset="-128"/>
            </a:endParaRPr>
          </a:p>
        </p:txBody>
      </p:sp>
      <p:sp>
        <p:nvSpPr>
          <p:cNvPr id="32770" name="Espace réservé du contenu 2"/>
          <p:cNvSpPr>
            <a:spLocks noGrp="1"/>
          </p:cNvSpPr>
          <p:nvPr>
            <p:ph idx="1"/>
          </p:nvPr>
        </p:nvSpPr>
        <p:spPr/>
        <p:txBody>
          <a:bodyPr/>
          <a:lstStyle/>
          <a:p>
            <a:r>
              <a:rPr lang="fr-FR" sz="1800">
                <a:ea typeface="ＭＳ Ｐゴシック" charset="-128"/>
                <a:cs typeface="ＭＳ Ｐゴシック" charset="-128"/>
              </a:rPr>
              <a:t>Les STÉRÉOTYPIES DES MAINS : </a:t>
            </a:r>
          </a:p>
          <a:p>
            <a:pPr>
              <a:buFontTx/>
              <a:buNone/>
            </a:pPr>
            <a:r>
              <a:rPr lang="fr-FR" sz="1800">
                <a:ea typeface="ＭＳ Ｐゴシック" charset="-128"/>
                <a:cs typeface="ＭＳ Ｐゴシック" charset="-128"/>
              </a:rPr>
              <a:t>	- la main pourvoyeuse de flux visuels </a:t>
            </a:r>
          </a:p>
          <a:p>
            <a:pPr>
              <a:buFontTx/>
              <a:buNone/>
            </a:pPr>
            <a:r>
              <a:rPr lang="fr-FR" sz="1800">
                <a:ea typeface="ＭＳ Ｐゴシック" charset="-128"/>
                <a:cs typeface="ＭＳ Ｐゴシック" charset="-128"/>
              </a:rPr>
              <a:t>	- le fidgetting: agitation des doigts devant les yeux : repère développemental vers 4 mois ½, compris comme une maîtrise animatrice des doigts en tant que représentants des êtres animés ; est-ce, dans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autisme, pure excitation visuelle ou exercice de maîtrise amplifiée ?  </a:t>
            </a:r>
          </a:p>
          <a:p>
            <a:r>
              <a:rPr lang="fr-FR" sz="1800">
                <a:ea typeface="ＭＳ Ｐゴシック" charset="-128"/>
                <a:cs typeface="ＭＳ Ｐゴシック" charset="-128"/>
              </a:rPr>
              <a:t>Les AMPUTATIONS DANS LA REPRÉSENTATION, phénomène d</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arrachement dans la précipitation d</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un sentiment de séparation corporelle découlant de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insuffisance de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exercice de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illusion auto-érotique de non séparation ; c</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est cette illusion qui permettrait progressivement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auto-appropriation de la zone corporelle tout d</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abord en confusion objet/self et progressivement « dédoublée » entre les moments d</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illusion, les jeux d</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imitation précoce (cf. dans le développement la participation active intense de la mère dans ce phénomène) et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exercice de la maîtrise de la préhension. On peut aussi parler de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absence de symbolisation primaire de la main dans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autoérotisme main-bouche et main-main ( le théâtre des  mains). Ces amputations sont des obstacles importants à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instrumentation.</a:t>
            </a:r>
            <a:endParaRPr lang="fr-FR" sz="1800">
              <a:ea typeface="ＭＳ Ｐゴシック" charset="-128"/>
              <a:cs typeface="ＭＳ Ｐゴシック" charset="-128"/>
            </a:endParaRPr>
          </a:p>
        </p:txBody>
      </p:sp>
      <p:sp>
        <p:nvSpPr>
          <p:cNvPr id="32771" name="Espace réservé du numéro de diapositive 3"/>
          <p:cNvSpPr>
            <a:spLocks noGrp="1"/>
          </p:cNvSpPr>
          <p:nvPr>
            <p:ph type="sldNum" sz="quarter" idx="12"/>
          </p:nvPr>
        </p:nvSpPr>
        <p:spPr>
          <a:noFill/>
        </p:spPr>
        <p:txBody>
          <a:bodyPr/>
          <a:lstStyle/>
          <a:p>
            <a:fld id="{534F8DBD-390F-374C-AF16-4C1730362D57}" type="slidenum">
              <a:rPr lang="fr-FR"/>
              <a:pPr/>
              <a:t>14</a:t>
            </a:fld>
            <a:endParaRPr lang="fr-F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3" name="Titre 1"/>
          <p:cNvSpPr>
            <a:spLocks noGrp="1"/>
          </p:cNvSpPr>
          <p:nvPr>
            <p:ph type="title"/>
          </p:nvPr>
        </p:nvSpPr>
        <p:spPr>
          <a:xfrm>
            <a:off x="533400" y="304800"/>
            <a:ext cx="8229600" cy="1143000"/>
          </a:xfrm>
        </p:spPr>
        <p:txBody>
          <a:bodyPr/>
          <a:lstStyle/>
          <a:p>
            <a:r>
              <a:rPr lang="fr-FR">
                <a:ea typeface="ＭＳ Ｐゴシック" charset="-128"/>
                <a:cs typeface="ＭＳ Ｐゴシック" charset="-128"/>
              </a:rPr>
              <a:t>LE THÉÂTRE DES MAINS </a:t>
            </a:r>
          </a:p>
        </p:txBody>
      </p:sp>
      <p:pic>
        <p:nvPicPr>
          <p:cNvPr id="33794" name="Espace réservé du contenu 4" descr="Rideau de mains.jpg"/>
          <p:cNvPicPr>
            <a:picLocks noGrp="1" noChangeAspect="1"/>
          </p:cNvPicPr>
          <p:nvPr>
            <p:ph idx="1"/>
          </p:nvPr>
        </p:nvPicPr>
        <p:blipFill>
          <a:blip r:embed="rId2"/>
          <a:srcRect/>
          <a:stretch>
            <a:fillRect/>
          </a:stretch>
        </p:blipFill>
        <p:spPr>
          <a:xfrm rot="16200000">
            <a:off x="4694238" y="792162"/>
            <a:ext cx="3214688" cy="4525963"/>
          </a:xfrm>
        </p:spPr>
      </p:pic>
      <p:sp>
        <p:nvSpPr>
          <p:cNvPr id="33795" name="Espace réservé du numéro de diapositive 3"/>
          <p:cNvSpPr>
            <a:spLocks noGrp="1"/>
          </p:cNvSpPr>
          <p:nvPr>
            <p:ph type="sldNum" sz="quarter" idx="12"/>
          </p:nvPr>
        </p:nvSpPr>
        <p:spPr>
          <a:noFill/>
        </p:spPr>
        <p:txBody>
          <a:bodyPr/>
          <a:lstStyle/>
          <a:p>
            <a:fld id="{6AA4655E-7D81-7343-9ADA-82F96945C2AC}" type="slidenum">
              <a:rPr lang="fr-FR"/>
              <a:pPr/>
              <a:t>15</a:t>
            </a:fld>
            <a:endParaRPr lang="fr-FR"/>
          </a:p>
        </p:txBody>
      </p:sp>
      <p:sp>
        <p:nvSpPr>
          <p:cNvPr id="33796" name="ZoneTexte 7"/>
          <p:cNvSpPr txBox="1">
            <a:spLocks noChangeArrowheads="1"/>
          </p:cNvSpPr>
          <p:nvPr/>
        </p:nvSpPr>
        <p:spPr bwMode="auto">
          <a:xfrm>
            <a:off x="381000" y="1447800"/>
            <a:ext cx="3505200" cy="2862263"/>
          </a:xfrm>
          <a:prstGeom prst="rect">
            <a:avLst/>
          </a:prstGeom>
          <a:noFill/>
          <a:ln w="9525">
            <a:noFill/>
            <a:miter lim="800000"/>
            <a:headEnd/>
            <a:tailEnd/>
          </a:ln>
        </p:spPr>
        <p:txBody>
          <a:bodyPr>
            <a:prstTxWarp prst="textNoShape">
              <a:avLst/>
            </a:prstTxWarp>
            <a:spAutoFit/>
          </a:bodyPr>
          <a:lstStyle/>
          <a:p>
            <a:r>
              <a:rPr lang="fr-FR" sz="2000"/>
              <a:t>Période d</a:t>
            </a:r>
            <a:r>
              <a:rPr lang="ja-JP" altLang="fr-FR" sz="2000"/>
              <a:t>’</a:t>
            </a:r>
            <a:r>
              <a:rPr lang="fr-FR" altLang="ja-JP" sz="2000"/>
              <a:t>une psychothérapie où l</a:t>
            </a:r>
            <a:r>
              <a:rPr lang="ja-JP" altLang="fr-FR" sz="2000"/>
              <a:t>’</a:t>
            </a:r>
            <a:r>
              <a:rPr lang="fr-FR" altLang="ja-JP" sz="2000"/>
              <a:t>enfant autiste fait faire le contour de ses mains qu</a:t>
            </a:r>
            <a:r>
              <a:rPr lang="ja-JP" altLang="fr-FR" sz="2000"/>
              <a:t>’</a:t>
            </a:r>
            <a:r>
              <a:rPr lang="fr-FR" altLang="ja-JP" sz="2000"/>
              <a:t>elle ne peut faire elle-même. Lorsqu</a:t>
            </a:r>
            <a:r>
              <a:rPr lang="ja-JP" altLang="fr-FR" sz="2000"/>
              <a:t>’</a:t>
            </a:r>
            <a:r>
              <a:rPr lang="fr-FR" altLang="ja-JP" sz="2000"/>
              <a:t>elle essaie, elle ne peut faire que les trois doigts médians qui se chevauchent, mais il n</a:t>
            </a:r>
            <a:r>
              <a:rPr lang="ja-JP" altLang="fr-FR" sz="2000"/>
              <a:t>’</a:t>
            </a:r>
            <a:r>
              <a:rPr lang="fr-FR" altLang="ja-JP" sz="2000"/>
              <a:t>y a pas de pouce ni d</a:t>
            </a:r>
            <a:r>
              <a:rPr lang="ja-JP" altLang="fr-FR" sz="2000"/>
              <a:t>’</a:t>
            </a:r>
            <a:r>
              <a:rPr lang="fr-FR" altLang="ja-JP" sz="2000"/>
              <a:t>auriculaire.</a:t>
            </a:r>
            <a:endParaRPr lang="fr-FR" sz="2000"/>
          </a:p>
        </p:txBody>
      </p:sp>
      <p:sp>
        <p:nvSpPr>
          <p:cNvPr id="33797" name="ZoneTexte 10"/>
          <p:cNvSpPr txBox="1">
            <a:spLocks noChangeArrowheads="1"/>
          </p:cNvSpPr>
          <p:nvPr/>
        </p:nvSpPr>
        <p:spPr bwMode="auto">
          <a:xfrm>
            <a:off x="381000" y="4648200"/>
            <a:ext cx="8153400" cy="1938338"/>
          </a:xfrm>
          <a:prstGeom prst="rect">
            <a:avLst/>
          </a:prstGeom>
          <a:noFill/>
          <a:ln w="9525">
            <a:noFill/>
            <a:miter lim="800000"/>
            <a:headEnd/>
            <a:tailEnd/>
          </a:ln>
        </p:spPr>
        <p:txBody>
          <a:bodyPr>
            <a:prstTxWarp prst="textNoShape">
              <a:avLst/>
            </a:prstTxWarp>
            <a:spAutoFit/>
          </a:bodyPr>
          <a:lstStyle/>
          <a:p>
            <a:r>
              <a:rPr lang="fr-FR" sz="2000"/>
              <a:t>Après des rideaux de mains non entrecroisées, on voit ici un commencement d</a:t>
            </a:r>
            <a:r>
              <a:rPr lang="ja-JP" altLang="fr-FR" sz="2000"/>
              <a:t>’</a:t>
            </a:r>
            <a:r>
              <a:rPr lang="fr-FR" altLang="ja-JP" sz="2000"/>
              <a:t>entrecroisement entre les mains droites et les mains gauches ; ces dernières semblent contenues entre les deux lignes de mains droites, probable représentation de jonctions entrecroisées droite/gauche (voir importance de ces jonctions et entrecroisement droite/gauche à l</a:t>
            </a:r>
            <a:r>
              <a:rPr lang="ja-JP" altLang="fr-FR" sz="2000"/>
              <a:t>’</a:t>
            </a:r>
            <a:r>
              <a:rPr lang="fr-FR" altLang="ja-JP" sz="2000"/>
              <a:t>étape de construction de l</a:t>
            </a:r>
            <a:r>
              <a:rPr lang="ja-JP" altLang="fr-FR" sz="2000"/>
              <a:t>’</a:t>
            </a:r>
            <a:r>
              <a:rPr lang="fr-FR" altLang="ja-JP" sz="2000"/>
              <a:t>axe corporel, Haag, 1985).</a:t>
            </a:r>
            <a:endParaRPr lang="fr-FR" sz="20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7" name="Titre 1"/>
          <p:cNvSpPr>
            <a:spLocks noGrp="1"/>
          </p:cNvSpPr>
          <p:nvPr>
            <p:ph type="title"/>
          </p:nvPr>
        </p:nvSpPr>
        <p:spPr/>
        <p:txBody>
          <a:bodyPr/>
          <a:lstStyle/>
          <a:p>
            <a:r>
              <a:rPr lang="fr-FR">
                <a:ea typeface="ＭＳ Ｐゴシック" charset="-128"/>
                <a:cs typeface="ＭＳ Ｐゴシック" charset="-128"/>
              </a:rPr>
              <a:t>LA COMMUNICATION SIXTINE</a:t>
            </a:r>
          </a:p>
        </p:txBody>
      </p:sp>
      <p:pic>
        <p:nvPicPr>
          <p:cNvPr id="34818" name="Espace réservé du contenu 4" descr="Communication Sixtine.jpg"/>
          <p:cNvPicPr>
            <a:picLocks noGrp="1" noChangeAspect="1"/>
          </p:cNvPicPr>
          <p:nvPr>
            <p:ph idx="1"/>
          </p:nvPr>
        </p:nvPicPr>
        <p:blipFill>
          <a:blip r:embed="rId3"/>
          <a:srcRect/>
          <a:stretch>
            <a:fillRect/>
          </a:stretch>
        </p:blipFill>
        <p:spPr>
          <a:xfrm>
            <a:off x="4876800" y="1600200"/>
            <a:ext cx="3575050" cy="4525963"/>
          </a:xfrm>
        </p:spPr>
      </p:pic>
      <p:sp>
        <p:nvSpPr>
          <p:cNvPr id="34819" name="Espace réservé du numéro de diapositive 3"/>
          <p:cNvSpPr>
            <a:spLocks noGrp="1"/>
          </p:cNvSpPr>
          <p:nvPr>
            <p:ph type="sldNum" sz="quarter" idx="12"/>
          </p:nvPr>
        </p:nvSpPr>
        <p:spPr>
          <a:noFill/>
        </p:spPr>
        <p:txBody>
          <a:bodyPr/>
          <a:lstStyle/>
          <a:p>
            <a:fld id="{5EC4075B-753C-2D4B-BB47-2AE1E7907ED6}" type="slidenum">
              <a:rPr lang="fr-FR"/>
              <a:pPr/>
              <a:t>16</a:t>
            </a:fld>
            <a:endParaRPr lang="fr-FR"/>
          </a:p>
        </p:txBody>
      </p:sp>
      <p:sp>
        <p:nvSpPr>
          <p:cNvPr id="34820" name="ZoneTexte 4"/>
          <p:cNvSpPr txBox="1">
            <a:spLocks noChangeArrowheads="1"/>
          </p:cNvSpPr>
          <p:nvPr/>
        </p:nvSpPr>
        <p:spPr bwMode="auto">
          <a:xfrm>
            <a:off x="533400" y="1447800"/>
            <a:ext cx="3886200" cy="5354638"/>
          </a:xfrm>
          <a:prstGeom prst="rect">
            <a:avLst/>
          </a:prstGeom>
          <a:noFill/>
          <a:ln w="9525">
            <a:noFill/>
            <a:miter lim="800000"/>
            <a:headEnd/>
            <a:tailEnd/>
          </a:ln>
        </p:spPr>
        <p:txBody>
          <a:bodyPr>
            <a:prstTxWarp prst="textNoShape">
              <a:avLst/>
            </a:prstTxWarp>
            <a:spAutoFit/>
          </a:bodyPr>
          <a:lstStyle/>
          <a:p>
            <a:pPr algn="just"/>
            <a:r>
              <a:rPr lang="fr-FR" sz="1800"/>
              <a:t>Après les entrecroisements de ses mains et parallèlement à l</a:t>
            </a:r>
            <a:r>
              <a:rPr lang="ja-JP" altLang="fr-FR" sz="1800"/>
              <a:t>’</a:t>
            </a:r>
            <a:r>
              <a:rPr lang="fr-FR" altLang="ja-JP" sz="1800"/>
              <a:t>amélioration de la communication, elle organisa, toujours dans le   faire dessiner le contour par moi, plusieurs sortes de jonctions entre sa main et la mienne, dont une jonction en vase communiquant entre l</a:t>
            </a:r>
            <a:r>
              <a:rPr lang="ja-JP" altLang="fr-FR" sz="1800"/>
              <a:t>’</a:t>
            </a:r>
            <a:r>
              <a:rPr lang="fr-FR" altLang="ja-JP" sz="1800"/>
              <a:t>index de ma main gauche et le médius de sa main droite, très émouvante. C</a:t>
            </a:r>
            <a:r>
              <a:rPr lang="ja-JP" altLang="fr-FR" sz="1800"/>
              <a:t>’</a:t>
            </a:r>
            <a:r>
              <a:rPr lang="fr-FR" altLang="ja-JP" sz="1800"/>
              <a:t>est à partir de là qu</a:t>
            </a:r>
            <a:r>
              <a:rPr lang="ja-JP" altLang="fr-FR" sz="1800"/>
              <a:t>’</a:t>
            </a:r>
            <a:r>
              <a:rPr lang="fr-FR" altLang="ja-JP" sz="1800"/>
              <a:t>elle put tenter de dessiner seule sa main gauche avec sa main droite, restaurant alors le pouce d</a:t>
            </a:r>
            <a:r>
              <a:rPr lang="ja-JP" altLang="fr-FR" sz="1800"/>
              <a:t>’</a:t>
            </a:r>
            <a:r>
              <a:rPr lang="fr-FR" altLang="ja-JP" sz="1800"/>
              <a:t>une manière particulière qui apporte une compréhension sur les aventures des amputations préalables dans la représentation-main.</a:t>
            </a:r>
            <a:endParaRPr lang="fr-FR" sz="180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5" name="Titre 1"/>
          <p:cNvSpPr>
            <a:spLocks noGrp="1"/>
          </p:cNvSpPr>
          <p:nvPr>
            <p:ph type="title"/>
          </p:nvPr>
        </p:nvSpPr>
        <p:spPr>
          <a:xfrm>
            <a:off x="304800" y="304800"/>
            <a:ext cx="8229600" cy="1143000"/>
          </a:xfrm>
        </p:spPr>
        <p:txBody>
          <a:bodyPr/>
          <a:lstStyle/>
          <a:p>
            <a:r>
              <a:rPr lang="fr-FR">
                <a:ea typeface="ＭＳ Ｐゴシック" charset="-128"/>
                <a:cs typeface="ＭＳ Ｐゴシック" charset="-128"/>
              </a:rPr>
              <a:t>RÉPARATION DU POUCE</a:t>
            </a:r>
          </a:p>
        </p:txBody>
      </p:sp>
      <p:pic>
        <p:nvPicPr>
          <p:cNvPr id="36866" name="Espace réservé du contenu 4" descr="POUCE dessinBschémaevolgrille.ppt.jpg"/>
          <p:cNvPicPr>
            <a:picLocks noGrp="1" noChangeAspect="1"/>
          </p:cNvPicPr>
          <p:nvPr>
            <p:ph idx="1"/>
          </p:nvPr>
        </p:nvPicPr>
        <p:blipFill>
          <a:blip r:embed="rId2">
            <a:lum bright="-2000" contrast="-8000"/>
          </a:blip>
          <a:srcRect/>
          <a:stretch>
            <a:fillRect/>
          </a:stretch>
        </p:blipFill>
        <p:spPr>
          <a:xfrm>
            <a:off x="5105400" y="1676400"/>
            <a:ext cx="3314700" cy="4525963"/>
          </a:xfrm>
        </p:spPr>
      </p:pic>
      <p:sp>
        <p:nvSpPr>
          <p:cNvPr id="36867" name="Espace réservé du numéro de diapositive 3"/>
          <p:cNvSpPr>
            <a:spLocks noGrp="1"/>
          </p:cNvSpPr>
          <p:nvPr>
            <p:ph type="sldNum" sz="quarter" idx="12"/>
          </p:nvPr>
        </p:nvSpPr>
        <p:spPr>
          <a:noFill/>
        </p:spPr>
        <p:txBody>
          <a:bodyPr/>
          <a:lstStyle/>
          <a:p>
            <a:fld id="{93E2F4B4-9B62-ED42-ACFA-515232E4074A}" type="slidenum">
              <a:rPr lang="fr-FR"/>
              <a:pPr/>
              <a:t>17</a:t>
            </a:fld>
            <a:endParaRPr lang="fr-FR"/>
          </a:p>
        </p:txBody>
      </p:sp>
      <p:sp>
        <p:nvSpPr>
          <p:cNvPr id="36868" name="ZoneTexte 5"/>
          <p:cNvSpPr txBox="1">
            <a:spLocks noChangeArrowheads="1"/>
          </p:cNvSpPr>
          <p:nvPr/>
        </p:nvSpPr>
        <p:spPr bwMode="auto">
          <a:xfrm>
            <a:off x="838200" y="1600200"/>
            <a:ext cx="3886200" cy="4616450"/>
          </a:xfrm>
          <a:prstGeom prst="rect">
            <a:avLst/>
          </a:prstGeom>
          <a:noFill/>
          <a:ln w="9525">
            <a:noFill/>
            <a:miter lim="800000"/>
            <a:headEnd/>
            <a:tailEnd/>
          </a:ln>
        </p:spPr>
        <p:txBody>
          <a:bodyPr>
            <a:prstTxWarp prst="textNoShape">
              <a:avLst/>
            </a:prstTxWarp>
            <a:spAutoFit/>
          </a:bodyPr>
          <a:lstStyle/>
          <a:p>
            <a:pPr algn="just"/>
            <a:r>
              <a:rPr lang="fr-FR" sz="2100"/>
              <a:t>Le pouce restauré est une masse proéminente qui ressemble à la fois à une bouche et à un sein. On peut faire l</a:t>
            </a:r>
            <a:r>
              <a:rPr lang="ja-JP" altLang="fr-FR" sz="2100"/>
              <a:t>’</a:t>
            </a:r>
            <a:r>
              <a:rPr lang="fr-FR" altLang="ja-JP" sz="2100"/>
              <a:t>hypothèse que ce qui avait été arraché dans l</a:t>
            </a:r>
            <a:r>
              <a:rPr lang="ja-JP" altLang="fr-FR" sz="2100"/>
              <a:t>’</a:t>
            </a:r>
            <a:r>
              <a:rPr lang="fr-FR" altLang="ja-JP" sz="2100"/>
              <a:t>image du corps au niveau de la main serait une condensation bouche/sein, correspondant à ce que P. Aulagnier a nommé objet/zone complémentaire. C</a:t>
            </a:r>
            <a:r>
              <a:rPr lang="ja-JP" altLang="fr-FR" sz="2100"/>
              <a:t>’</a:t>
            </a:r>
            <a:r>
              <a:rPr lang="fr-FR" altLang="ja-JP" sz="2100"/>
              <a:t>est bien cela qui est entretenu normalement dans l</a:t>
            </a:r>
            <a:r>
              <a:rPr lang="ja-JP" altLang="fr-FR" sz="2100"/>
              <a:t>’</a:t>
            </a:r>
            <a:r>
              <a:rPr lang="fr-FR" altLang="ja-JP" sz="2100"/>
              <a:t>autoérotisme</a:t>
            </a:r>
            <a:r>
              <a:rPr lang="fr-FR" altLang="ja-JP"/>
              <a:t>. </a:t>
            </a:r>
            <a:endParaRPr lang="fr-F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89" name="Espace réservé du numéro de diapositive 5"/>
          <p:cNvSpPr>
            <a:spLocks noGrp="1"/>
          </p:cNvSpPr>
          <p:nvPr>
            <p:ph type="sldNum" sz="quarter" idx="12"/>
          </p:nvPr>
        </p:nvSpPr>
        <p:spPr>
          <a:noFill/>
        </p:spPr>
        <p:txBody>
          <a:bodyPr/>
          <a:lstStyle/>
          <a:p>
            <a:fld id="{A0DAC142-1A7D-6C46-A1BD-540C6A502056}" type="slidenum">
              <a:rPr lang="fr-FR"/>
              <a:pPr/>
              <a:t>18</a:t>
            </a:fld>
            <a:endParaRPr lang="fr-FR"/>
          </a:p>
        </p:txBody>
      </p:sp>
      <p:sp>
        <p:nvSpPr>
          <p:cNvPr id="37890" name="Rectangle 2"/>
          <p:cNvSpPr>
            <a:spLocks noGrp="1" noChangeArrowheads="1"/>
          </p:cNvSpPr>
          <p:nvPr>
            <p:ph type="title"/>
          </p:nvPr>
        </p:nvSpPr>
        <p:spPr>
          <a:noFill/>
        </p:spPr>
        <p:txBody>
          <a:bodyPr/>
          <a:lstStyle/>
          <a:p>
            <a:pPr eaLnBrk="1" hangingPunct="1"/>
            <a:r>
              <a:rPr lang="fr-FR" sz="2400" b="1">
                <a:ea typeface="ＭＳ Ｐゴシック" charset="-128"/>
                <a:cs typeface="ＭＳ Ｐゴシック" charset="-128"/>
              </a:rPr>
              <a:t>CONSTRUCTION DE L</a:t>
            </a:r>
            <a:r>
              <a:rPr lang="ja-JP" altLang="fr-FR" sz="2400" b="1">
                <a:ea typeface="ＭＳ Ｐゴシック" charset="-128"/>
                <a:cs typeface="ＭＳ Ｐゴシック" charset="-128"/>
              </a:rPr>
              <a:t>’</a:t>
            </a:r>
            <a:r>
              <a:rPr lang="fr-FR" altLang="ja-JP" sz="2400" b="1">
                <a:ea typeface="ＭＳ Ｐゴシック" charset="-128"/>
                <a:cs typeface="ＭＳ Ｐゴシック" charset="-128"/>
              </a:rPr>
              <a:t>AXE VERTICAL DU CORPS</a:t>
            </a:r>
            <a:endParaRPr lang="fr-FR" sz="2400" b="1">
              <a:ea typeface="ＭＳ Ｐゴシック" charset="-128"/>
              <a:cs typeface="ＭＳ Ｐゴシック" charset="-128"/>
            </a:endParaRPr>
          </a:p>
        </p:txBody>
      </p:sp>
      <p:sp>
        <p:nvSpPr>
          <p:cNvPr id="37891" name="Rectangle 3"/>
          <p:cNvSpPr>
            <a:spLocks noGrp="1" noChangeArrowheads="1"/>
          </p:cNvSpPr>
          <p:nvPr>
            <p:ph type="body" idx="1"/>
          </p:nvPr>
        </p:nvSpPr>
        <p:spPr>
          <a:xfrm>
            <a:off x="0" y="1219200"/>
            <a:ext cx="8839200" cy="5638800"/>
          </a:xfrm>
          <a:noFill/>
        </p:spPr>
        <p:txBody>
          <a:bodyPr/>
          <a:lstStyle/>
          <a:p>
            <a:pPr eaLnBrk="1" hangingPunct="1">
              <a:buFont typeface="Wingdings" charset="2"/>
              <a:buChar char="Ÿ"/>
            </a:pPr>
            <a:r>
              <a:rPr lang="fr-FR" sz="2400">
                <a:ea typeface="ＭＳ Ｐゴシック" charset="-128"/>
                <a:cs typeface="ＭＳ Ｐゴシック" charset="-128"/>
              </a:rPr>
              <a:t>AVEC POURSUITE des ÉCHANGES EMOTIONNELS et APPUI en HÉMICORPS. PUIS DÉDOUBLEMENT PROGRESSIF de l</a:t>
            </a:r>
            <a:r>
              <a:rPr lang="ja-JP" altLang="fr-FR" sz="2400">
                <a:ea typeface="ＭＳ Ｐゴシック" charset="-128"/>
                <a:cs typeface="ＭＳ Ｐゴシック" charset="-128"/>
              </a:rPr>
              <a:t>’</a:t>
            </a:r>
            <a:r>
              <a:rPr lang="fr-FR" altLang="ja-JP" sz="2400">
                <a:ea typeface="ＭＳ Ｐゴシック" charset="-128"/>
                <a:cs typeface="ＭＳ Ｐゴシック" charset="-128"/>
              </a:rPr>
              <a:t>HÉMI-CORPS FUSIONNÉ et REPRISE AUTO-ÉROTIQUE dans les JONCTIONS entre les DEUX CÔTÉS du CORPS.</a:t>
            </a:r>
          </a:p>
          <a:p>
            <a:pPr eaLnBrk="1" hangingPunct="1">
              <a:buFont typeface="Wingdings" charset="2"/>
              <a:buChar char="Ÿ"/>
            </a:pPr>
            <a:endParaRPr lang="fr-FR" sz="2500">
              <a:ea typeface="ＭＳ Ｐゴシック" charset="-128"/>
              <a:cs typeface="ＭＳ Ｐゴシック" charset="-128"/>
            </a:endParaRPr>
          </a:p>
          <a:p>
            <a:pPr eaLnBrk="1" hangingPunct="1">
              <a:buFont typeface="Wingdings" charset="2"/>
              <a:buChar char="Ÿ"/>
            </a:pPr>
            <a:r>
              <a:rPr lang="fr-FR" sz="2400">
                <a:ea typeface="ＭＳ Ｐゴシック" charset="-128"/>
                <a:cs typeface="ＭＳ Ｐゴシック" charset="-128"/>
              </a:rPr>
              <a:t>PROJECTION dans l</a:t>
            </a:r>
            <a:r>
              <a:rPr lang="ja-JP" altLang="fr-FR" sz="2400">
                <a:ea typeface="ＭＳ Ｐゴシック" charset="-128"/>
                <a:cs typeface="ＭＳ Ｐゴシック" charset="-128"/>
              </a:rPr>
              <a:t>’</a:t>
            </a:r>
            <a:r>
              <a:rPr lang="fr-FR" altLang="ja-JP" sz="2400">
                <a:ea typeface="ＭＳ Ｐゴシック" charset="-128"/>
                <a:cs typeface="ＭＳ Ｐゴシック" charset="-128"/>
              </a:rPr>
              <a:t>ESPACE ARCHITECTURAL sur les ANGLES, les ENCOIGNURES, les ARÊTES SAILLANTES des JONCTIONS MURALES et des MEUBLES. CHARNIÈRES VERTICALES des OUVERTURES (HAAG 1998).</a:t>
            </a:r>
          </a:p>
          <a:p>
            <a:pPr eaLnBrk="1" hangingPunct="1">
              <a:buFont typeface="Wingdings" charset="2"/>
              <a:buChar char="Ÿ"/>
            </a:pPr>
            <a:endParaRPr lang="fr-FR" sz="2500">
              <a:ea typeface="ＭＳ Ｐゴシック" charset="-128"/>
              <a:cs typeface="ＭＳ Ｐゴシック" charset="-128"/>
            </a:endParaRPr>
          </a:p>
          <a:p>
            <a:pPr eaLnBrk="1" hangingPunct="1">
              <a:buFont typeface="Wingdings" charset="2"/>
              <a:buChar char="Ÿ"/>
            </a:pPr>
            <a:r>
              <a:rPr lang="fr-FR" sz="2400">
                <a:ea typeface="ＭＳ Ｐゴシック" charset="-128"/>
                <a:cs typeface="ＭＳ Ｐゴシック" charset="-128"/>
              </a:rPr>
              <a:t>SUR LES OBJETS : RELIURE des LIVRES CHARNIÈRES VERTICALES de CERTAINS OBJETS</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7" name="Titre 5"/>
          <p:cNvSpPr>
            <a:spLocks noGrp="1"/>
          </p:cNvSpPr>
          <p:nvPr>
            <p:ph type="title"/>
          </p:nvPr>
        </p:nvSpPr>
        <p:spPr/>
        <p:txBody>
          <a:bodyPr/>
          <a:lstStyle/>
          <a:p>
            <a:pPr eaLnBrk="1" hangingPunct="1"/>
            <a:r>
              <a:rPr lang="fr-FR">
                <a:ea typeface="ＭＳ Ｐゴシック" charset="-128"/>
                <a:cs typeface="ＭＳ Ｐゴシック" charset="-128"/>
              </a:rPr>
              <a:t>DEUX CORPS EN UN</a:t>
            </a:r>
          </a:p>
        </p:txBody>
      </p:sp>
      <p:pic>
        <p:nvPicPr>
          <p:cNvPr id="39938" name="Espace réservé du contenu 4" descr="2 corps en 1.jpg"/>
          <p:cNvPicPr>
            <a:picLocks noGrp="1" noChangeAspect="1"/>
          </p:cNvPicPr>
          <p:nvPr>
            <p:ph idx="1"/>
          </p:nvPr>
        </p:nvPicPr>
        <p:blipFill>
          <a:blip r:embed="rId2"/>
          <a:srcRect/>
          <a:stretch>
            <a:fillRect/>
          </a:stretch>
        </p:blipFill>
        <p:spPr>
          <a:xfrm>
            <a:off x="1663700" y="1954213"/>
            <a:ext cx="5816600" cy="3817937"/>
          </a:xfrm>
        </p:spPr>
      </p:pic>
      <p:sp>
        <p:nvSpPr>
          <p:cNvPr id="39939" name="Espace réservé du numéro de diapositive 3"/>
          <p:cNvSpPr>
            <a:spLocks noGrp="1"/>
          </p:cNvSpPr>
          <p:nvPr>
            <p:ph type="sldNum" sz="quarter" idx="12"/>
          </p:nvPr>
        </p:nvSpPr>
        <p:spPr>
          <a:noFill/>
        </p:spPr>
        <p:txBody>
          <a:bodyPr/>
          <a:lstStyle/>
          <a:p>
            <a:fld id="{54ACF91C-94EB-DB46-967F-8D53F6B09E12}" type="slidenum">
              <a:rPr lang="fr-FR"/>
              <a:pPr/>
              <a:t>19</a:t>
            </a:fld>
            <a:endParaRPr lang="fr-F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1" name="Titre 5"/>
          <p:cNvSpPr>
            <a:spLocks noGrp="1"/>
          </p:cNvSpPr>
          <p:nvPr>
            <p:ph type="title"/>
          </p:nvPr>
        </p:nvSpPr>
        <p:spPr/>
        <p:txBody>
          <a:bodyPr/>
          <a:lstStyle/>
          <a:p>
            <a:pPr eaLnBrk="1" hangingPunct="1"/>
            <a:r>
              <a:rPr lang="fr-FR">
                <a:ea typeface="ＭＳ Ｐゴシック" charset="-128"/>
                <a:cs typeface="ＭＳ Ｐゴシック" charset="-128"/>
              </a:rPr>
              <a:t>ATTERRISSAGE EN VERTICALITÉ VISAGE OUVERT</a:t>
            </a:r>
          </a:p>
        </p:txBody>
      </p:sp>
      <p:pic>
        <p:nvPicPr>
          <p:cNvPr id="40962" name="Espace réservé du contenu 7" descr="atterissage-dutheil.jpeg"/>
          <p:cNvPicPr>
            <a:picLocks noGrp="1" noChangeAspect="1"/>
          </p:cNvPicPr>
          <p:nvPr>
            <p:ph idx="1"/>
          </p:nvPr>
        </p:nvPicPr>
        <p:blipFill>
          <a:blip r:embed="rId2"/>
          <a:srcRect/>
          <a:stretch>
            <a:fillRect/>
          </a:stretch>
        </p:blipFill>
        <p:spPr>
          <a:xfrm>
            <a:off x="1176338" y="1943100"/>
            <a:ext cx="6824662" cy="4459288"/>
          </a:xfrm>
        </p:spPr>
      </p:pic>
      <p:sp>
        <p:nvSpPr>
          <p:cNvPr id="40963" name="Espace réservé du numéro de diapositive 4"/>
          <p:cNvSpPr>
            <a:spLocks noGrp="1"/>
          </p:cNvSpPr>
          <p:nvPr>
            <p:ph type="sldNum" sz="quarter" idx="12"/>
          </p:nvPr>
        </p:nvSpPr>
        <p:spPr>
          <a:noFill/>
        </p:spPr>
        <p:txBody>
          <a:bodyPr/>
          <a:lstStyle/>
          <a:p>
            <a:fld id="{8A93625D-969B-B649-A575-CA762D558ACE}" type="slidenum">
              <a:rPr lang="fr-FR"/>
              <a:pPr/>
              <a:t>20</a:t>
            </a:fld>
            <a:endParaRPr lang="fr-F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5" name="Titre 1"/>
          <p:cNvSpPr>
            <a:spLocks noGrp="1"/>
          </p:cNvSpPr>
          <p:nvPr>
            <p:ph type="title"/>
          </p:nvPr>
        </p:nvSpPr>
        <p:spPr/>
        <p:txBody>
          <a:bodyPr/>
          <a:lstStyle/>
          <a:p>
            <a:pPr eaLnBrk="1" hangingPunct="1"/>
            <a:r>
              <a:rPr lang="fr-FR">
                <a:ea typeface="ＭＳ Ｐゴシック" charset="-128"/>
                <a:cs typeface="ＭＳ Ｐゴシック" charset="-128"/>
              </a:rPr>
              <a:t>ATTERRISSAGE EN VERTICALITÉ VISAGE TRISTE</a:t>
            </a:r>
          </a:p>
        </p:txBody>
      </p:sp>
      <p:pic>
        <p:nvPicPr>
          <p:cNvPr id="41986" name="Espace réservé du contenu 4" descr="atterrissage-Aufray.jpeg"/>
          <p:cNvPicPr>
            <a:picLocks noGrp="1" noChangeAspect="1"/>
          </p:cNvPicPr>
          <p:nvPr>
            <p:ph idx="1"/>
          </p:nvPr>
        </p:nvPicPr>
        <p:blipFill>
          <a:blip r:embed="rId2"/>
          <a:srcRect/>
          <a:stretch>
            <a:fillRect/>
          </a:stretch>
        </p:blipFill>
        <p:spPr>
          <a:xfrm>
            <a:off x="1620838" y="2155825"/>
            <a:ext cx="5902325" cy="3414713"/>
          </a:xfrm>
        </p:spPr>
      </p:pic>
      <p:sp>
        <p:nvSpPr>
          <p:cNvPr id="41987" name="Espace réservé du numéro de diapositive 3"/>
          <p:cNvSpPr>
            <a:spLocks noGrp="1"/>
          </p:cNvSpPr>
          <p:nvPr>
            <p:ph type="sldNum" sz="quarter" idx="12"/>
          </p:nvPr>
        </p:nvSpPr>
        <p:spPr>
          <a:noFill/>
        </p:spPr>
        <p:txBody>
          <a:bodyPr/>
          <a:lstStyle/>
          <a:p>
            <a:fld id="{900E4B68-4088-0545-A801-17CEEDDFC891}" type="slidenum">
              <a:rPr lang="fr-FR"/>
              <a:pPr/>
              <a:t>21</a:t>
            </a:fld>
            <a:endParaRPr lang="fr-F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09" name="Titre 1"/>
          <p:cNvSpPr>
            <a:spLocks noGrp="1"/>
          </p:cNvSpPr>
          <p:nvPr>
            <p:ph type="title"/>
          </p:nvPr>
        </p:nvSpPr>
        <p:spPr/>
        <p:txBody>
          <a:bodyPr/>
          <a:lstStyle/>
          <a:p>
            <a:r>
              <a:rPr lang="fr-FR" sz="2400" b="1">
                <a:ea typeface="ＭＳ Ｐゴシック" charset="-128"/>
                <a:cs typeface="ＭＳ Ｐゴシック" charset="-128"/>
              </a:rPr>
              <a:t>CONSTRUCTION de L</a:t>
            </a:r>
            <a:r>
              <a:rPr lang="ja-JP" altLang="fr-FR" sz="2400" b="1">
                <a:ea typeface="ＭＳ Ｐゴシック" charset="-128"/>
                <a:cs typeface="ＭＳ Ｐゴシック" charset="-128"/>
              </a:rPr>
              <a:t>’</a:t>
            </a:r>
            <a:r>
              <a:rPr lang="fr-FR" altLang="ja-JP" sz="2400" b="1">
                <a:ea typeface="ＭＳ Ｐゴシック" charset="-128"/>
                <a:cs typeface="ＭＳ Ｐゴシック" charset="-128"/>
              </a:rPr>
              <a:t>AXE HORIZONTAL </a:t>
            </a:r>
            <a:endParaRPr lang="fr-FR" sz="2400" b="1">
              <a:ea typeface="ＭＳ Ｐゴシック" charset="-128"/>
              <a:cs typeface="ＭＳ Ｐゴシック" charset="-128"/>
            </a:endParaRPr>
          </a:p>
        </p:txBody>
      </p:sp>
      <p:sp>
        <p:nvSpPr>
          <p:cNvPr id="43010" name="Espace réservé du contenu 2"/>
          <p:cNvSpPr>
            <a:spLocks noGrp="1"/>
          </p:cNvSpPr>
          <p:nvPr>
            <p:ph idx="1"/>
          </p:nvPr>
        </p:nvSpPr>
        <p:spPr>
          <a:xfrm>
            <a:off x="457200" y="1219200"/>
            <a:ext cx="8686800" cy="5257800"/>
          </a:xfrm>
        </p:spPr>
        <p:txBody>
          <a:bodyPr/>
          <a:lstStyle/>
          <a:p>
            <a:r>
              <a:rPr lang="fr-FR" sz="1800">
                <a:ea typeface="ＭＳ Ｐゴシック" charset="-128"/>
                <a:cs typeface="ＭＳ Ｐゴシック" charset="-128"/>
              </a:rPr>
              <a:t>CONSTRUCTION de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AXE HORIZONTAL TOUJOURS AVEC POURSUITE des ÉCHANGES ÉMOTIONNELS. CONTACTS CORPORELS des MEMBRES INFÉRIEURS. DEMANDE D</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ÊTRE TOUCHÉ aux PIEDS.</a:t>
            </a:r>
          </a:p>
          <a:p>
            <a:pPr>
              <a:spcBef>
                <a:spcPts val="600"/>
              </a:spcBef>
            </a:pPr>
            <a:r>
              <a:rPr lang="fr-FR" sz="1800">
                <a:ea typeface="ＭＳ Ｐゴシック" charset="-128"/>
                <a:cs typeface="ＭＳ Ｐゴシック" charset="-128"/>
              </a:rPr>
              <a:t>PLIAGE des CUISSES et des JAMBES sur le TRONC. PLIAGE en DEUX du CORPS COUCHÉ-DEBOUT.</a:t>
            </a:r>
          </a:p>
          <a:p>
            <a:pPr>
              <a:spcBef>
                <a:spcPts val="600"/>
              </a:spcBef>
            </a:pPr>
            <a:r>
              <a:rPr lang="fr-FR" sz="1800">
                <a:ea typeface="ＭＳ Ｐゴシック" charset="-128"/>
                <a:cs typeface="ＭＳ Ｐゴシック" charset="-128"/>
              </a:rPr>
              <a:t>INVESTISSEMENT PLUS GRANDS des ZONES ANALE et SEXUELLE. DÉPLACEMENT des STÉRÉOTYPIES du HAUT du CORPS sur les MASTURBATIONS ANALE et GÉNITALE.</a:t>
            </a:r>
          </a:p>
          <a:p>
            <a:pPr>
              <a:spcBef>
                <a:spcPts val="600"/>
              </a:spcBef>
            </a:pPr>
            <a:r>
              <a:rPr lang="fr-FR" sz="1800">
                <a:ea typeface="ＭＳ Ｐゴシック" charset="-128"/>
                <a:cs typeface="ＭＳ Ｐゴシック" charset="-128"/>
              </a:rPr>
              <a:t>FOCALISATION POSSIBLE sur la MASTURBATION ANALE, avec les FANTASMES DESTRUCTEURS DANGEREUX s</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ils S</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ENCLAVENT en MÊME TEMPS dans la REPOSSESSION MAÎTRISANTE-EMPRISONNANTE (CLAUSTRUM BIEN DÉCRIT par MELTZER).</a:t>
            </a:r>
          </a:p>
          <a:p>
            <a:pPr>
              <a:spcBef>
                <a:spcPts val="600"/>
              </a:spcBef>
            </a:pPr>
            <a:r>
              <a:rPr lang="fr-FR" sz="1800">
                <a:ea typeface="ＭＳ Ｐゴシック" charset="-128"/>
                <a:cs typeface="ＭＳ Ｐゴシック" charset="-128"/>
              </a:rPr>
              <a:t>MASTURBATION GÉNITALE COMPULSIONNELLE POSSIBLE.</a:t>
            </a:r>
          </a:p>
          <a:p>
            <a:pPr>
              <a:spcBef>
                <a:spcPts val="600"/>
              </a:spcBef>
            </a:pPr>
            <a:r>
              <a:rPr lang="fr-FR" sz="1800">
                <a:ea typeface="ＭＳ Ｐゴシック" charset="-128"/>
                <a:cs typeface="ＭＳ Ｐゴシック" charset="-128"/>
              </a:rPr>
              <a:t>DU CÔTÉ des ÉLÉMENTS CONSTRUCTIFS de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ÉROTISME ANAL : DÉVELOPPEMENT et PLAISIR des ACTIVITÉS de SÉRIATION-TRIAGE-EMBOÎTAGE-EXPLORATION de PLUS en PLUS « SCIENTIFIQUE » des OBJETS.</a:t>
            </a:r>
            <a:endParaRPr lang="fr-FR" sz="1800">
              <a:ea typeface="ＭＳ Ｐゴシック" charset="-128"/>
              <a:cs typeface="ＭＳ Ｐゴシック" charset="-128"/>
            </a:endParaRPr>
          </a:p>
        </p:txBody>
      </p:sp>
      <p:sp>
        <p:nvSpPr>
          <p:cNvPr id="43011" name="Espace réservé du numéro de diapositive 3"/>
          <p:cNvSpPr>
            <a:spLocks noGrp="1"/>
          </p:cNvSpPr>
          <p:nvPr>
            <p:ph type="sldNum" sz="quarter" idx="12"/>
          </p:nvPr>
        </p:nvSpPr>
        <p:spPr>
          <a:noFill/>
        </p:spPr>
        <p:txBody>
          <a:bodyPr/>
          <a:lstStyle/>
          <a:p>
            <a:fld id="{E1517CEF-6FE4-5B46-A979-7907E6F1C34A}" type="slidenum">
              <a:rPr lang="fr-FR"/>
              <a:pPr/>
              <a:t>22</a:t>
            </a:fld>
            <a:endParaRPr lang="fr-F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3" name="Titre 1"/>
          <p:cNvSpPr>
            <a:spLocks noGrp="1"/>
          </p:cNvSpPr>
          <p:nvPr>
            <p:ph type="title"/>
          </p:nvPr>
        </p:nvSpPr>
        <p:spPr/>
        <p:txBody>
          <a:bodyPr/>
          <a:lstStyle/>
          <a:p>
            <a:r>
              <a:rPr lang="fr-FR" sz="2400" b="1">
                <a:ea typeface="ＭＳ Ｐゴシック" charset="-128"/>
                <a:cs typeface="ＭＳ Ｐゴシック" charset="-128"/>
              </a:rPr>
              <a:t>INDIVIDUATION</a:t>
            </a:r>
          </a:p>
        </p:txBody>
      </p:sp>
      <p:sp>
        <p:nvSpPr>
          <p:cNvPr id="44034" name="Espace réservé du contenu 2"/>
          <p:cNvSpPr>
            <a:spLocks noGrp="1"/>
          </p:cNvSpPr>
          <p:nvPr>
            <p:ph idx="1"/>
          </p:nvPr>
        </p:nvSpPr>
        <p:spPr>
          <a:xfrm>
            <a:off x="457200" y="1447800"/>
            <a:ext cx="8229600" cy="4678363"/>
          </a:xfrm>
        </p:spPr>
        <p:txBody>
          <a:bodyPr/>
          <a:lstStyle/>
          <a:p>
            <a:r>
              <a:rPr lang="fr-FR" sz="2100">
                <a:ea typeface="ＭＳ Ｐゴシック" charset="-128"/>
                <a:cs typeface="ＭＳ Ｐゴシック" charset="-128"/>
              </a:rPr>
              <a:t>SÉPARATION EN CORPS TOTAL SPHINCTÉRISÉ.</a:t>
            </a:r>
          </a:p>
          <a:p>
            <a:pPr>
              <a:spcBef>
                <a:spcPts val="600"/>
              </a:spcBef>
            </a:pPr>
            <a:r>
              <a:rPr lang="fr-FR" sz="2100">
                <a:ea typeface="ＭＳ Ｐゴシック" charset="-128"/>
                <a:cs typeface="ＭＳ Ｐゴシック" charset="-128"/>
              </a:rPr>
              <a:t>AGRESSIVITÉ À L</a:t>
            </a:r>
            <a:r>
              <a:rPr lang="ja-JP" altLang="fr-FR" sz="2100">
                <a:ea typeface="ＭＳ Ｐゴシック" charset="-128"/>
                <a:cs typeface="ＭＳ Ｐゴシック" charset="-128"/>
              </a:rPr>
              <a:t>’</a:t>
            </a:r>
            <a:r>
              <a:rPr lang="fr-FR" altLang="ja-JP" sz="2100">
                <a:ea typeface="ＭＳ Ｐゴシック" charset="-128"/>
                <a:cs typeface="ＭＳ Ｐゴシック" charset="-128"/>
              </a:rPr>
              <a:t>ÉGARD DES RIVAUX.</a:t>
            </a:r>
          </a:p>
          <a:p>
            <a:pPr>
              <a:spcBef>
                <a:spcPts val="600"/>
              </a:spcBef>
            </a:pPr>
            <a:r>
              <a:rPr lang="fr-FR" sz="2100">
                <a:ea typeface="ＭＳ Ｐゴシック" charset="-128"/>
                <a:cs typeface="ＭＳ Ｐゴシック" charset="-128"/>
              </a:rPr>
              <a:t>CONFIRMATION du STADE du MIROIR.</a:t>
            </a:r>
          </a:p>
          <a:p>
            <a:pPr>
              <a:spcBef>
                <a:spcPts val="600"/>
              </a:spcBef>
            </a:pPr>
            <a:r>
              <a:rPr lang="fr-FR" sz="2100">
                <a:ea typeface="ＭＳ Ｐゴシック" charset="-128"/>
                <a:cs typeface="ＭＳ Ｐゴシック" charset="-128"/>
              </a:rPr>
              <a:t>LANGAGE : STRUCTURATION GRAMMATICALE - PERFECTIONNEMENT de la PROSODIE.</a:t>
            </a:r>
          </a:p>
          <a:p>
            <a:r>
              <a:rPr lang="fr-FR" sz="2100">
                <a:ea typeface="ＭＳ Ｐゴシック" charset="-128"/>
                <a:cs typeface="ＭＳ Ｐゴシック" charset="-128"/>
              </a:rPr>
              <a:t>GRAPHISME : FERMETURE du CERCLE, DÉVELOPPEMENT des FORMES RADIAIRES (si âge de 3 ans atteint).</a:t>
            </a:r>
          </a:p>
          <a:p>
            <a:pPr>
              <a:spcBef>
                <a:spcPts val="600"/>
              </a:spcBef>
            </a:pPr>
            <a:r>
              <a:rPr lang="fr-FR" sz="2100">
                <a:ea typeface="ＭＳ Ｐゴシック" charset="-128"/>
                <a:cs typeface="ＭＳ Ｐゴシック" charset="-128"/>
              </a:rPr>
              <a:t>EXPLORATION des OBJETS : CONTENANT/CONTENU, TRANSVASEMENTS, ENFONCEMENTS, EMPAQUETAGES.</a:t>
            </a:r>
          </a:p>
          <a:p>
            <a:r>
              <a:rPr lang="fr-FR" sz="2100">
                <a:ea typeface="ＭＳ Ｐゴシック" charset="-128"/>
                <a:cs typeface="ＭＳ Ｐゴシック" charset="-128"/>
              </a:rPr>
              <a:t>JEU des PORTES et des COUVERCLES.</a:t>
            </a:r>
          </a:p>
          <a:p>
            <a:pPr>
              <a:spcBef>
                <a:spcPts val="600"/>
              </a:spcBef>
            </a:pPr>
            <a:r>
              <a:rPr lang="fr-FR" sz="2100">
                <a:ea typeface="ＭＳ Ｐゴシック" charset="-128"/>
                <a:cs typeface="ＭＳ Ｐゴシック" charset="-128"/>
              </a:rPr>
              <a:t>SÉQUELLES ANXIEUSES : TROP D</a:t>
            </a:r>
            <a:r>
              <a:rPr lang="ja-JP" altLang="fr-FR" sz="2100">
                <a:ea typeface="ＭＳ Ｐゴシック" charset="-128"/>
                <a:cs typeface="ＭＳ Ｐゴシック" charset="-128"/>
              </a:rPr>
              <a:t>’</a:t>
            </a:r>
            <a:r>
              <a:rPr lang="fr-FR" altLang="ja-JP" sz="2100">
                <a:ea typeface="ＭＳ Ｐゴシック" charset="-128"/>
                <a:cs typeface="ＭＳ Ｐゴシック" charset="-128"/>
              </a:rPr>
              <a:t>OBSESSIONNALITÉ.</a:t>
            </a:r>
          </a:p>
          <a:p>
            <a:pPr>
              <a:spcBef>
                <a:spcPts val="600"/>
              </a:spcBef>
            </a:pPr>
            <a:r>
              <a:rPr lang="fr-FR" sz="2100">
                <a:ea typeface="ＭＳ Ｐゴシック" charset="-128"/>
                <a:cs typeface="ＭＳ Ｐゴシック" charset="-128"/>
              </a:rPr>
              <a:t>TEMPS LINÉAIRE.</a:t>
            </a:r>
          </a:p>
        </p:txBody>
      </p:sp>
      <p:sp>
        <p:nvSpPr>
          <p:cNvPr id="44035" name="Espace réservé du numéro de diapositive 3"/>
          <p:cNvSpPr>
            <a:spLocks noGrp="1"/>
          </p:cNvSpPr>
          <p:nvPr>
            <p:ph type="sldNum" sz="quarter" idx="12"/>
          </p:nvPr>
        </p:nvSpPr>
        <p:spPr>
          <a:noFill/>
        </p:spPr>
        <p:txBody>
          <a:bodyPr/>
          <a:lstStyle/>
          <a:p>
            <a:fld id="{BCAE101F-7186-DD4B-BAE4-F18AF05810C3}" type="slidenum">
              <a:rPr lang="fr-FR"/>
              <a:pPr/>
              <a:t>23</a:t>
            </a:fld>
            <a:endParaRPr lang="fr-F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7" name="Espace réservé du numéro de diapositive 5"/>
          <p:cNvSpPr>
            <a:spLocks noGrp="1"/>
          </p:cNvSpPr>
          <p:nvPr>
            <p:ph type="sldNum" sz="quarter" idx="12"/>
          </p:nvPr>
        </p:nvSpPr>
        <p:spPr>
          <a:noFill/>
        </p:spPr>
        <p:txBody>
          <a:bodyPr/>
          <a:lstStyle/>
          <a:p>
            <a:fld id="{3A66D192-9B21-0A4D-B940-0610A6488136}" type="slidenum">
              <a:rPr lang="fr-FR"/>
              <a:pPr/>
              <a:t>24</a:t>
            </a:fld>
            <a:endParaRPr lang="fr-FR"/>
          </a:p>
        </p:txBody>
      </p:sp>
      <p:sp>
        <p:nvSpPr>
          <p:cNvPr id="45058" name="Rectangle 2"/>
          <p:cNvSpPr>
            <a:spLocks noGrp="1" noChangeArrowheads="1"/>
          </p:cNvSpPr>
          <p:nvPr>
            <p:ph type="title"/>
          </p:nvPr>
        </p:nvSpPr>
        <p:spPr>
          <a:noFill/>
        </p:spPr>
        <p:txBody>
          <a:bodyPr/>
          <a:lstStyle/>
          <a:p>
            <a:pPr eaLnBrk="1" hangingPunct="1"/>
            <a:r>
              <a:rPr lang="fr-FR" sz="2400" b="1">
                <a:ea typeface="ＭＳ Ｐゴシック" charset="-128"/>
                <a:cs typeface="ＭＳ Ｐゴシック" charset="-128"/>
              </a:rPr>
              <a:t>ÉVOLUTION SOUVENT NON HOMOGÈNE</a:t>
            </a:r>
            <a:br>
              <a:rPr lang="fr-FR" sz="2400" b="1">
                <a:ea typeface="ＭＳ Ｐゴシック" charset="-128"/>
                <a:cs typeface="ＭＳ Ｐゴシック" charset="-128"/>
              </a:rPr>
            </a:br>
            <a:r>
              <a:rPr lang="fr-FR" sz="2400" b="1">
                <a:ea typeface="ＭＳ Ｐゴシック" charset="-128"/>
                <a:cs typeface="ＭＳ Ｐゴシック" charset="-128"/>
              </a:rPr>
              <a:t>FRÉQUENCE et FACILITÉ des CLIVAGES</a:t>
            </a:r>
          </a:p>
        </p:txBody>
      </p:sp>
      <p:sp>
        <p:nvSpPr>
          <p:cNvPr id="45059" name="Rectangle 3"/>
          <p:cNvSpPr>
            <a:spLocks noGrp="1" noChangeArrowheads="1"/>
          </p:cNvSpPr>
          <p:nvPr>
            <p:ph type="body" idx="1"/>
          </p:nvPr>
        </p:nvSpPr>
        <p:spPr>
          <a:noFill/>
        </p:spPr>
        <p:txBody>
          <a:bodyPr/>
          <a:lstStyle/>
          <a:p>
            <a:pPr eaLnBrk="1" hangingPunct="1">
              <a:buFontTx/>
              <a:buNone/>
            </a:pPr>
            <a:endParaRPr lang="fr-FR" sz="2800">
              <a:ea typeface="ＭＳ Ｐゴシック" charset="-128"/>
              <a:cs typeface="ＭＳ Ｐゴシック" charset="-128"/>
            </a:endParaRPr>
          </a:p>
          <a:p>
            <a:pPr eaLnBrk="1" hangingPunct="1">
              <a:buFontTx/>
              <a:buNone/>
            </a:pPr>
            <a:endParaRPr lang="fr-FR" sz="2800">
              <a:ea typeface="ＭＳ Ｐゴシック" charset="-128"/>
              <a:cs typeface="ＭＳ Ｐゴシック" charset="-128"/>
            </a:endParaRPr>
          </a:p>
          <a:p>
            <a:pPr lvl="1" eaLnBrk="1" hangingPunct="1"/>
            <a:r>
              <a:rPr lang="fr-FR" sz="2400"/>
              <a:t>SENSORIELS</a:t>
            </a:r>
          </a:p>
          <a:p>
            <a:pPr lvl="1" eaLnBrk="1" hangingPunct="1"/>
            <a:r>
              <a:rPr lang="fr-FR" sz="2400"/>
              <a:t>CORPORELS</a:t>
            </a:r>
          </a:p>
          <a:p>
            <a:pPr lvl="1" eaLnBrk="1" hangingPunct="1"/>
            <a:r>
              <a:rPr lang="fr-FR" sz="2400"/>
              <a:t>LANGAGIERS</a:t>
            </a:r>
          </a:p>
          <a:p>
            <a:pPr lvl="1" eaLnBrk="1" hangingPunct="1"/>
            <a:r>
              <a:rPr lang="fr-FR" sz="2400"/>
              <a:t>COGNITIFS</a:t>
            </a:r>
          </a:p>
          <a:p>
            <a:pPr lvl="1" eaLnBrk="1" hangingPunct="1"/>
            <a:r>
              <a:rPr lang="fr-FR" sz="2400"/>
              <a:t>COGNITIFS / EMOTIONNELS</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5" name="Titre 1"/>
          <p:cNvSpPr>
            <a:spLocks noGrp="1"/>
          </p:cNvSpPr>
          <p:nvPr>
            <p:ph type="ctrTitle"/>
          </p:nvPr>
        </p:nvSpPr>
        <p:spPr>
          <a:xfrm>
            <a:off x="762000" y="2286000"/>
            <a:ext cx="7772400" cy="1470025"/>
          </a:xfrm>
        </p:spPr>
        <p:txBody>
          <a:bodyPr/>
          <a:lstStyle/>
          <a:p>
            <a:r>
              <a:rPr lang="fr-FR" sz="2400">
                <a:ea typeface="ＭＳ Ｐゴシック" charset="-128"/>
                <a:cs typeface="ＭＳ Ｐゴシック" charset="-128"/>
              </a:rPr>
              <a:t>GRILLE DE REPÉRAGE CLINIQUE DES ÉTAPES ÉVOLUTIVES DE L</a:t>
            </a:r>
            <a:r>
              <a:rPr lang="ja-JP" altLang="fr-FR" sz="2400">
                <a:ea typeface="ＭＳ Ｐゴシック" charset="-128"/>
                <a:cs typeface="ＭＳ Ｐゴシック" charset="-128"/>
              </a:rPr>
              <a:t>’</a:t>
            </a:r>
            <a:r>
              <a:rPr lang="fr-FR" altLang="ja-JP" sz="2400">
                <a:ea typeface="ＭＳ Ｐゴシック" charset="-128"/>
                <a:cs typeface="ＭＳ Ｐゴシック" charset="-128"/>
              </a:rPr>
              <a:t>AUTISME INFANTILE TRAITÉ</a:t>
            </a:r>
            <a:endParaRPr lang="fr-FR" sz="2400">
              <a:ea typeface="ＭＳ Ｐゴシック" charset="-128"/>
              <a:cs typeface="ＭＳ Ｐゴシック" charset="-128"/>
            </a:endParaRPr>
          </a:p>
        </p:txBody>
      </p:sp>
      <p:sp>
        <p:nvSpPr>
          <p:cNvPr id="47106" name="Sous-titre 2"/>
          <p:cNvSpPr>
            <a:spLocks noGrp="1"/>
          </p:cNvSpPr>
          <p:nvPr>
            <p:ph type="subTitle" idx="1"/>
          </p:nvPr>
        </p:nvSpPr>
        <p:spPr/>
        <p:txBody>
          <a:bodyPr/>
          <a:lstStyle/>
          <a:p>
            <a:r>
              <a:rPr lang="fr-FR" sz="1800">
                <a:ea typeface="ＭＳ Ｐゴシック" charset="-128"/>
                <a:cs typeface="ＭＳ Ｐゴシック" charset="-128"/>
              </a:rPr>
              <a:t>PARU SOUS CE TITRE EN 1995 DANS LA PSYCHIATRIE DE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ENFANT</a:t>
            </a:r>
            <a:endParaRPr lang="fr-FR" sz="1800">
              <a:ea typeface="ＭＳ Ｐゴシック" charset="-128"/>
              <a:cs typeface="ＭＳ Ｐゴシック" charset="-128"/>
            </a:endParaRPr>
          </a:p>
        </p:txBody>
      </p:sp>
      <p:sp>
        <p:nvSpPr>
          <p:cNvPr id="47107" name="Espace réservé du numéro de diapositive 3"/>
          <p:cNvSpPr>
            <a:spLocks noGrp="1"/>
          </p:cNvSpPr>
          <p:nvPr>
            <p:ph type="sldNum" sz="quarter" idx="12"/>
          </p:nvPr>
        </p:nvSpPr>
        <p:spPr>
          <a:noFill/>
        </p:spPr>
        <p:txBody>
          <a:bodyPr/>
          <a:lstStyle/>
          <a:p>
            <a:fld id="{8B6DC4E9-50FB-C943-8F3C-0385D91582E1}" type="slidenum">
              <a:rPr lang="fr-FR"/>
              <a:pPr/>
              <a:t>25</a:t>
            </a:fld>
            <a:endParaRPr lang="fr-F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29" name="Espace réservé du numéro de diapositive 5"/>
          <p:cNvSpPr>
            <a:spLocks noGrp="1"/>
          </p:cNvSpPr>
          <p:nvPr>
            <p:ph type="sldNum" sz="quarter" idx="12"/>
          </p:nvPr>
        </p:nvSpPr>
        <p:spPr>
          <a:noFill/>
        </p:spPr>
        <p:txBody>
          <a:bodyPr/>
          <a:lstStyle/>
          <a:p>
            <a:fld id="{270A55AD-23E8-CE44-B0A6-7CDEBEC7387E}" type="slidenum">
              <a:rPr lang="fr-FR"/>
              <a:pPr/>
              <a:t>26</a:t>
            </a:fld>
            <a:endParaRPr lang="fr-FR"/>
          </a:p>
        </p:txBody>
      </p:sp>
      <p:sp>
        <p:nvSpPr>
          <p:cNvPr id="48130" name="Rectangle 2"/>
          <p:cNvSpPr>
            <a:spLocks noGrp="1" noChangeArrowheads="1"/>
          </p:cNvSpPr>
          <p:nvPr>
            <p:ph type="body" idx="1"/>
          </p:nvPr>
        </p:nvSpPr>
        <p:spPr>
          <a:xfrm>
            <a:off x="323850" y="981075"/>
            <a:ext cx="8229600" cy="4525963"/>
          </a:xfrm>
          <a:noFill/>
        </p:spPr>
        <p:txBody>
          <a:bodyPr/>
          <a:lstStyle/>
          <a:p>
            <a:pPr eaLnBrk="1" hangingPunct="1">
              <a:lnSpc>
                <a:spcPct val="90000"/>
              </a:lnSpc>
              <a:buFontTx/>
              <a:buNone/>
            </a:pPr>
            <a:endParaRPr lang="fr-FR" sz="2400">
              <a:ea typeface="ＭＳ Ｐゴシック" charset="-128"/>
              <a:cs typeface="ＭＳ Ｐゴシック" charset="-128"/>
            </a:endParaRPr>
          </a:p>
          <a:p>
            <a:pPr algn="ctr" eaLnBrk="1" hangingPunct="1">
              <a:lnSpc>
                <a:spcPct val="90000"/>
              </a:lnSpc>
              <a:buFontTx/>
              <a:buNone/>
            </a:pPr>
            <a:r>
              <a:rPr lang="fr-FR" sz="2400" b="1">
                <a:ea typeface="ＭＳ Ｐゴシック" charset="-128"/>
                <a:cs typeface="ＭＳ Ｐゴシック" charset="-128"/>
              </a:rPr>
              <a:t>HISTORIQUE</a:t>
            </a:r>
          </a:p>
          <a:p>
            <a:pPr algn="ctr" eaLnBrk="1" hangingPunct="1">
              <a:lnSpc>
                <a:spcPct val="90000"/>
              </a:lnSpc>
              <a:buFontTx/>
              <a:buNone/>
            </a:pPr>
            <a:endParaRPr lang="fr-FR" sz="2400">
              <a:ea typeface="ＭＳ Ｐゴシック" charset="-128"/>
              <a:cs typeface="ＭＳ Ｐゴシック" charset="-128"/>
            </a:endParaRPr>
          </a:p>
          <a:p>
            <a:pPr eaLnBrk="1" hangingPunct="1">
              <a:lnSpc>
                <a:spcPct val="90000"/>
              </a:lnSpc>
              <a:buFontTx/>
              <a:buNone/>
            </a:pPr>
            <a:r>
              <a:rPr lang="fr-FR" sz="2400">
                <a:ea typeface="ＭＳ Ｐゴシック" charset="-128"/>
                <a:cs typeface="ＭＳ Ｐゴシック" charset="-128"/>
              </a:rPr>
              <a:t> </a:t>
            </a:r>
            <a:r>
              <a:rPr lang="fr-FR" sz="2400">
                <a:latin typeface="Wingdings" charset="2"/>
                <a:ea typeface="ＭＳ Ｐゴシック" charset="-128"/>
                <a:cs typeface="ＭＳ Ｐゴシック" charset="-128"/>
              </a:rPr>
              <a:t>Ü</a:t>
            </a:r>
            <a:r>
              <a:rPr lang="fr-FR" sz="2400">
                <a:ea typeface="ＭＳ Ｐゴシック" charset="-128"/>
                <a:cs typeface="ＭＳ Ｐゴシック" charset="-128"/>
              </a:rPr>
              <a:t>GROUPE DE 10 PSYCHOTHERAPEUTES</a:t>
            </a:r>
          </a:p>
          <a:p>
            <a:pPr eaLnBrk="1" hangingPunct="1">
              <a:lnSpc>
                <a:spcPct val="90000"/>
              </a:lnSpc>
              <a:buFontTx/>
              <a:buNone/>
            </a:pPr>
            <a:r>
              <a:rPr lang="fr-FR" sz="2400">
                <a:ea typeface="ＭＳ Ｐゴシック" charset="-128"/>
                <a:cs typeface="ＭＳ Ｐゴシック" charset="-128"/>
              </a:rPr>
              <a:t>     années 90</a:t>
            </a:r>
          </a:p>
          <a:p>
            <a:pPr eaLnBrk="1" hangingPunct="1">
              <a:lnSpc>
                <a:spcPct val="90000"/>
              </a:lnSpc>
            </a:pPr>
            <a:r>
              <a:rPr lang="fr-FR" sz="2400">
                <a:ea typeface="ＭＳ Ｐゴシック" charset="-128"/>
                <a:cs typeface="ＭＳ Ｐゴシック" charset="-128"/>
              </a:rPr>
              <a:t>Formation psychanalytique sillage travaux   anglais E.Bick, D. Meltzer, F. Tustin, </a:t>
            </a:r>
          </a:p>
          <a:p>
            <a:pPr eaLnBrk="1" hangingPunct="1">
              <a:lnSpc>
                <a:spcPct val="90000"/>
              </a:lnSpc>
              <a:buFontTx/>
              <a:buNone/>
            </a:pPr>
            <a:r>
              <a:rPr lang="fr-FR" sz="2400">
                <a:ea typeface="ＭＳ Ｐゴシック" charset="-128"/>
                <a:cs typeface="ＭＳ Ｐゴシック" charset="-128"/>
              </a:rPr>
              <a:t>    étrangère aux thèses étio-pathogéniques de</a:t>
            </a:r>
          </a:p>
          <a:p>
            <a:pPr eaLnBrk="1" hangingPunct="1">
              <a:lnSpc>
                <a:spcPct val="90000"/>
              </a:lnSpc>
              <a:buFontTx/>
              <a:buNone/>
            </a:pPr>
            <a:r>
              <a:rPr lang="fr-FR" sz="2400">
                <a:ea typeface="ＭＳ Ｐゴシック" charset="-128"/>
                <a:cs typeface="ＭＳ Ｐゴシック" charset="-128"/>
              </a:rPr>
              <a:t>    B.</a:t>
            </a:r>
            <a:r>
              <a:rPr lang="fr-FR" sz="2400">
                <a:solidFill>
                  <a:srgbClr val="FF3300"/>
                </a:solidFill>
                <a:ea typeface="ＭＳ Ｐゴシック" charset="-128"/>
                <a:cs typeface="ＭＳ Ｐゴシック" charset="-128"/>
              </a:rPr>
              <a:t> </a:t>
            </a:r>
            <a:r>
              <a:rPr lang="fr-FR" sz="2400">
                <a:ea typeface="ＭＳ Ｐゴシック" charset="-128"/>
                <a:cs typeface="ＭＳ Ｐゴシック" charset="-128"/>
              </a:rPr>
              <a:t>Bettelheim</a:t>
            </a:r>
          </a:p>
          <a:p>
            <a:pPr eaLnBrk="1" hangingPunct="1">
              <a:lnSpc>
                <a:spcPct val="90000"/>
              </a:lnSpc>
            </a:pPr>
            <a:r>
              <a:rPr lang="fr-FR" sz="2400">
                <a:ea typeface="ＭＳ Ｐゴシック" charset="-128"/>
                <a:cs typeface="ＭＳ Ｐゴシック" charset="-128"/>
              </a:rPr>
              <a:t>20 à 25 ans d</a:t>
            </a:r>
            <a:r>
              <a:rPr lang="ja-JP" altLang="fr-FR" sz="2400">
                <a:ea typeface="ＭＳ Ｐゴシック" charset="-128"/>
                <a:cs typeface="ＭＳ Ｐゴシック" charset="-128"/>
              </a:rPr>
              <a:t>’</a:t>
            </a:r>
            <a:r>
              <a:rPr lang="fr-FR" altLang="ja-JP" sz="2400">
                <a:ea typeface="ＭＳ Ｐゴシック" charset="-128"/>
                <a:cs typeface="ＭＳ Ｐゴシック" charset="-128"/>
              </a:rPr>
              <a:t>expérience avec enfants et adolescents autistes</a:t>
            </a:r>
            <a:endParaRPr lang="fr-FR" sz="2400">
              <a:ea typeface="ＭＳ Ｐゴシック" charset="-128"/>
              <a:cs typeface="ＭＳ Ｐゴシック"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7" name="Espace réservé du numéro de diapositive 5"/>
          <p:cNvSpPr>
            <a:spLocks noGrp="1"/>
          </p:cNvSpPr>
          <p:nvPr>
            <p:ph type="sldNum" sz="quarter" idx="12"/>
          </p:nvPr>
        </p:nvSpPr>
        <p:spPr>
          <a:noFill/>
        </p:spPr>
        <p:txBody>
          <a:bodyPr/>
          <a:lstStyle/>
          <a:p>
            <a:fld id="{3487F15B-98BB-E349-9420-C0C5C54A149B}" type="slidenum">
              <a:rPr lang="fr-FR"/>
              <a:pPr/>
              <a:t>27</a:t>
            </a:fld>
            <a:endParaRPr lang="fr-FR"/>
          </a:p>
        </p:txBody>
      </p:sp>
      <p:sp>
        <p:nvSpPr>
          <p:cNvPr id="50178" name="Rectangle 2"/>
          <p:cNvSpPr>
            <a:spLocks noGrp="1" noChangeArrowheads="1"/>
          </p:cNvSpPr>
          <p:nvPr>
            <p:ph type="body" idx="1"/>
          </p:nvPr>
        </p:nvSpPr>
        <p:spPr>
          <a:xfrm>
            <a:off x="395288" y="908050"/>
            <a:ext cx="8229600" cy="4525963"/>
          </a:xfrm>
          <a:noFill/>
        </p:spPr>
        <p:txBody>
          <a:bodyPr/>
          <a:lstStyle/>
          <a:p>
            <a:pPr eaLnBrk="1" hangingPunct="1">
              <a:lnSpc>
                <a:spcPct val="90000"/>
              </a:lnSpc>
              <a:buFontTx/>
              <a:buNone/>
            </a:pPr>
            <a:endParaRPr lang="fr-FR" sz="2800">
              <a:ea typeface="ＭＳ Ｐゴシック" charset="-128"/>
              <a:cs typeface="ＭＳ Ｐゴシック" charset="-128"/>
            </a:endParaRPr>
          </a:p>
          <a:p>
            <a:pPr eaLnBrk="1" hangingPunct="1">
              <a:lnSpc>
                <a:spcPct val="90000"/>
              </a:lnSpc>
            </a:pPr>
            <a:r>
              <a:rPr lang="fr-FR" sz="2800">
                <a:ea typeface="ＭＳ Ｐゴシック" charset="-128"/>
                <a:cs typeface="ＭＳ Ｐゴシック" charset="-128"/>
              </a:rPr>
              <a:t>Groupes de travail réguliers dans les années 70/80</a:t>
            </a:r>
          </a:p>
          <a:p>
            <a:pPr eaLnBrk="1" hangingPunct="1">
              <a:lnSpc>
                <a:spcPct val="90000"/>
              </a:lnSpc>
            </a:pPr>
            <a:r>
              <a:rPr lang="fr-FR" sz="2800">
                <a:ea typeface="ＭＳ Ｐゴシック" charset="-128"/>
                <a:cs typeface="ＭＳ Ｐゴシック" charset="-128"/>
              </a:rPr>
              <a:t>Participation à deux Réseaux INSERM autisme coordonnés par le Pr Ferrari entre 1987 et 1995 (RRC n° 487010 et RRC 492006).</a:t>
            </a:r>
          </a:p>
          <a:p>
            <a:pPr eaLnBrk="1" hangingPunct="1">
              <a:lnSpc>
                <a:spcPct val="90000"/>
              </a:lnSpc>
            </a:pPr>
            <a:r>
              <a:rPr lang="fr-FR" sz="2800">
                <a:ea typeface="ＭＳ Ｐゴシック" charset="-128"/>
                <a:cs typeface="ＭＳ Ｐゴシック" charset="-128"/>
              </a:rPr>
              <a:t>Suivi de l</a:t>
            </a:r>
            <a:r>
              <a:rPr lang="ja-JP" altLang="fr-FR" sz="2800">
                <a:ea typeface="ＭＳ Ｐゴシック" charset="-128"/>
                <a:cs typeface="ＭＳ Ｐゴシック" charset="-128"/>
              </a:rPr>
              <a:t>’</a:t>
            </a:r>
            <a:r>
              <a:rPr lang="fr-FR" altLang="ja-JP" sz="2800">
                <a:ea typeface="ＭＳ Ｐゴシック" charset="-128"/>
                <a:cs typeface="ＭＳ Ｐゴシック" charset="-128"/>
              </a:rPr>
              <a:t>évolution clinique de 68 enfants autistes dans le cadre d</a:t>
            </a:r>
            <a:r>
              <a:rPr lang="ja-JP" altLang="fr-FR" sz="2800">
                <a:ea typeface="ＭＳ Ｐゴシック" charset="-128"/>
                <a:cs typeface="ＭＳ Ｐゴシック" charset="-128"/>
              </a:rPr>
              <a:t>’</a:t>
            </a:r>
            <a:r>
              <a:rPr lang="fr-FR" altLang="ja-JP" sz="2800">
                <a:ea typeface="ＭＳ Ｐゴシック" charset="-128"/>
                <a:cs typeface="ＭＳ Ｐゴシック" charset="-128"/>
              </a:rPr>
              <a:t>une recherche clinico-biologique INSERM dirigée par S. Tordjman (CRE n° 931009)</a:t>
            </a:r>
            <a:endParaRPr lang="fr-FR" sz="2800">
              <a:ea typeface="ＭＳ Ｐゴシック" charset="-128"/>
              <a:cs typeface="ＭＳ Ｐゴシック"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5" name="Espace réservé du numéro de diapositive 5"/>
          <p:cNvSpPr>
            <a:spLocks noGrp="1"/>
          </p:cNvSpPr>
          <p:nvPr>
            <p:ph type="sldNum" sz="quarter" idx="12"/>
          </p:nvPr>
        </p:nvSpPr>
        <p:spPr>
          <a:noFill/>
        </p:spPr>
        <p:txBody>
          <a:bodyPr/>
          <a:lstStyle/>
          <a:p>
            <a:fld id="{BAE0676C-71B3-F244-A8BB-635E3F7DD10C}" type="slidenum">
              <a:rPr lang="fr-FR"/>
              <a:pPr/>
              <a:t>28</a:t>
            </a:fld>
            <a:endParaRPr lang="fr-FR"/>
          </a:p>
        </p:txBody>
      </p:sp>
      <p:sp>
        <p:nvSpPr>
          <p:cNvPr id="52226" name="Rectangle 2"/>
          <p:cNvSpPr>
            <a:spLocks noGrp="1" noChangeArrowheads="1"/>
          </p:cNvSpPr>
          <p:nvPr>
            <p:ph type="body" idx="1"/>
          </p:nvPr>
        </p:nvSpPr>
        <p:spPr>
          <a:xfrm>
            <a:off x="395288" y="908050"/>
            <a:ext cx="8507412" cy="5113338"/>
          </a:xfrm>
          <a:noFill/>
        </p:spPr>
        <p:txBody>
          <a:bodyPr/>
          <a:lstStyle/>
          <a:p>
            <a:pPr algn="ctr" eaLnBrk="1" hangingPunct="1">
              <a:lnSpc>
                <a:spcPct val="80000"/>
              </a:lnSpc>
              <a:buFontTx/>
              <a:buNone/>
            </a:pPr>
            <a:r>
              <a:rPr lang="fr-FR" sz="2400" b="1">
                <a:ea typeface="ＭＳ Ｐゴシック" charset="-128"/>
                <a:cs typeface="ＭＳ Ｐゴシック" charset="-128"/>
              </a:rPr>
              <a:t>CONSTRUCTION DE LA GRILLE</a:t>
            </a:r>
          </a:p>
          <a:p>
            <a:pPr algn="ctr" eaLnBrk="1" hangingPunct="1">
              <a:lnSpc>
                <a:spcPct val="80000"/>
              </a:lnSpc>
              <a:buFontTx/>
              <a:buNone/>
            </a:pPr>
            <a:endParaRPr lang="fr-FR" sz="2400" b="1">
              <a:ea typeface="ＭＳ Ｐゴシック" charset="-128"/>
              <a:cs typeface="ＭＳ Ｐゴシック" charset="-128"/>
            </a:endParaRPr>
          </a:p>
          <a:p>
            <a:pPr eaLnBrk="1" hangingPunct="1">
              <a:lnSpc>
                <a:spcPct val="80000"/>
              </a:lnSpc>
              <a:buFontTx/>
              <a:buNone/>
            </a:pPr>
            <a:r>
              <a:rPr lang="fr-FR" sz="1800">
                <a:ea typeface="ＭＳ Ｐゴシック" charset="-128"/>
                <a:cs typeface="ＭＳ Ｐゴシック" charset="-128"/>
              </a:rPr>
              <a:t>	</a:t>
            </a:r>
            <a:r>
              <a:rPr lang="fr-FR" sz="2000" b="1">
                <a:latin typeface="Times New Roman" charset="0"/>
                <a:ea typeface="ＭＳ Ｐゴシック" charset="-128"/>
                <a:cs typeface="ＭＳ Ｐゴシック" charset="-128"/>
              </a:rPr>
              <a:t>CINQ GRANDES ÉTAPES de la FORMATION de L</a:t>
            </a:r>
            <a:r>
              <a:rPr lang="ja-JP" altLang="fr-FR" sz="2000" b="1">
                <a:latin typeface="Times New Roman" charset="0"/>
                <a:ea typeface="ＭＳ Ｐゴシック" charset="-128"/>
                <a:cs typeface="ＭＳ Ｐゴシック" charset="-128"/>
              </a:rPr>
              <a:t>’</a:t>
            </a:r>
            <a:r>
              <a:rPr lang="fr-FR" altLang="ja-JP" sz="2000" b="1">
                <a:latin typeface="Times New Roman" charset="0"/>
                <a:ea typeface="ＭＳ Ｐゴシック" charset="-128"/>
                <a:cs typeface="ＭＳ Ｐゴシック" charset="-128"/>
              </a:rPr>
              <a:t>IMAGE du CORPS</a:t>
            </a:r>
          </a:p>
          <a:p>
            <a:pPr eaLnBrk="1" hangingPunct="1">
              <a:lnSpc>
                <a:spcPct val="80000"/>
              </a:lnSpc>
              <a:buFontTx/>
              <a:buNone/>
            </a:pPr>
            <a:endParaRPr lang="fr-FR" sz="2000" b="1">
              <a:latin typeface="Times New Roman" charset="0"/>
              <a:ea typeface="ＭＳ Ｐゴシック" charset="-128"/>
              <a:cs typeface="ＭＳ Ｐゴシック" charset="-128"/>
            </a:endParaRPr>
          </a:p>
          <a:p>
            <a:pPr eaLnBrk="1" hangingPunct="1">
              <a:lnSpc>
                <a:spcPct val="80000"/>
              </a:lnSpc>
              <a:buFontTx/>
              <a:buNone/>
            </a:pPr>
            <a:endParaRPr lang="fr-FR" sz="1800">
              <a:latin typeface="Times New Roman" charset="0"/>
              <a:ea typeface="ＭＳ Ｐゴシック" charset="-128"/>
              <a:cs typeface="ＭＳ Ｐゴシック" charset="-128"/>
            </a:endParaRPr>
          </a:p>
          <a:p>
            <a:pPr eaLnBrk="1" hangingPunct="1">
              <a:lnSpc>
                <a:spcPct val="80000"/>
              </a:lnSpc>
              <a:spcAft>
                <a:spcPct val="20000"/>
              </a:spcAft>
              <a:buFontTx/>
              <a:buNone/>
            </a:pPr>
            <a:r>
              <a:rPr lang="fr-FR" sz="1800">
                <a:latin typeface="Wingdings" charset="2"/>
                <a:ea typeface="ＭＳ Ｐゴシック" charset="-128"/>
                <a:cs typeface="ＭＳ Ｐゴシック" charset="-128"/>
              </a:rPr>
              <a:t>Ÿ</a:t>
            </a:r>
            <a:r>
              <a:rPr lang="fr-FR" sz="1800">
                <a:ea typeface="ＭＳ Ｐゴシック" charset="-128"/>
                <a:cs typeface="ＭＳ Ｐゴシック" charset="-128"/>
              </a:rPr>
              <a:t>  ÉTAT AUTISTIQUE SÉVÈRE : absence de représentation de la contenance corporelle</a:t>
            </a:r>
          </a:p>
          <a:p>
            <a:pPr eaLnBrk="1" hangingPunct="1">
              <a:lnSpc>
                <a:spcPct val="80000"/>
              </a:lnSpc>
              <a:spcAft>
                <a:spcPct val="20000"/>
              </a:spcAft>
              <a:buFontTx/>
              <a:buNone/>
            </a:pPr>
            <a:r>
              <a:rPr lang="fr-FR" sz="1800">
                <a:latin typeface="Wingdings" charset="2"/>
                <a:ea typeface="ＭＳ Ｐゴシック" charset="-128"/>
                <a:cs typeface="ＭＳ Ｐゴシック" charset="-128"/>
              </a:rPr>
              <a:t>Ÿ</a:t>
            </a:r>
            <a:r>
              <a:rPr lang="fr-FR" sz="1800">
                <a:ea typeface="ＭＳ Ｐゴシック" charset="-128"/>
                <a:cs typeface="ＭＳ Ｐゴシック" charset="-128"/>
              </a:rPr>
              <a:t>  FORMATION de la </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PEAU</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 ENVELOPPE / ENTOURANCE / CONTENANCE CIRCULAIRE OU SPHÉRIQUE</a:t>
            </a:r>
          </a:p>
          <a:p>
            <a:pPr eaLnBrk="1" hangingPunct="1">
              <a:lnSpc>
                <a:spcPct val="80000"/>
              </a:lnSpc>
              <a:spcAft>
                <a:spcPct val="20000"/>
              </a:spcAft>
              <a:buFontTx/>
              <a:buNone/>
            </a:pPr>
            <a:r>
              <a:rPr lang="fr-FR" sz="1800">
                <a:latin typeface="Wingdings" charset="2"/>
                <a:ea typeface="ＭＳ Ｐゴシック" charset="-128"/>
                <a:cs typeface="ＭＳ Ｐゴシック" charset="-128"/>
              </a:rPr>
              <a:t>Ÿ</a:t>
            </a:r>
            <a:r>
              <a:rPr lang="fr-FR" sz="1800">
                <a:ea typeface="ＭＳ Ｐゴシック" charset="-128"/>
                <a:cs typeface="ＭＳ Ｐゴシック" charset="-128"/>
              </a:rPr>
              <a:t>  ATTACHE des DEUX CÔTÉS du CORPS autour de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AXE VERTICAL (RÉDUCTION du CLIVAGE VERTICAL bien démontré par les enfants )</a:t>
            </a:r>
          </a:p>
          <a:p>
            <a:pPr eaLnBrk="1" hangingPunct="1">
              <a:lnSpc>
                <a:spcPct val="80000"/>
              </a:lnSpc>
              <a:spcAft>
                <a:spcPct val="20000"/>
              </a:spcAft>
              <a:buFontTx/>
              <a:buNone/>
            </a:pPr>
            <a:r>
              <a:rPr lang="fr-FR" sz="1800">
                <a:latin typeface="Wingdings" charset="2"/>
                <a:ea typeface="ＭＳ Ｐゴシック" charset="-128"/>
                <a:cs typeface="ＭＳ Ｐゴシック" charset="-128"/>
              </a:rPr>
              <a:t>Ÿ</a:t>
            </a:r>
            <a:r>
              <a:rPr lang="fr-FR" sz="1800">
                <a:ea typeface="ＭＳ Ｐゴシック" charset="-128"/>
                <a:cs typeface="ＭＳ Ｐゴシック" charset="-128"/>
              </a:rPr>
              <a:t>  ATTACHE des MEMBRES INFÉRIEURS autour de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AXE HORIZONTAL du BASSIN ( RÉDUCTION du CLIVAGE HORIZONTAL cliniquement bien repérable )</a:t>
            </a:r>
          </a:p>
          <a:p>
            <a:pPr eaLnBrk="1" hangingPunct="1">
              <a:lnSpc>
                <a:spcPct val="80000"/>
              </a:lnSpc>
              <a:buFontTx/>
              <a:buNone/>
            </a:pPr>
            <a:r>
              <a:rPr lang="fr-FR" sz="1800">
                <a:latin typeface="Wingdings" charset="2"/>
                <a:ea typeface="ＭＳ Ｐゴシック" charset="-128"/>
                <a:cs typeface="ＭＳ Ｐゴシック" charset="-128"/>
              </a:rPr>
              <a:t>Ÿ</a:t>
            </a:r>
            <a:r>
              <a:rPr lang="fr-FR" sz="1800">
                <a:ea typeface="ＭＳ Ｐゴシック" charset="-128"/>
                <a:cs typeface="ＭＳ Ｐゴシック" charset="-128"/>
              </a:rPr>
              <a:t>  SÉPARATION en CORPS TOTAL BIEN INTÉGRÉ ( cf. étape D</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INDIVIDUATION de M. Mahler)</a:t>
            </a:r>
            <a:endParaRPr lang="fr-FR" sz="1800">
              <a:ea typeface="ＭＳ Ｐゴシック" charset="-128"/>
              <a:cs typeface="ＭＳ Ｐゴシック"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3" name="Espace réservé du numéro de diapositive 5"/>
          <p:cNvSpPr>
            <a:spLocks noGrp="1"/>
          </p:cNvSpPr>
          <p:nvPr>
            <p:ph type="sldNum" sz="quarter" idx="12"/>
          </p:nvPr>
        </p:nvSpPr>
        <p:spPr>
          <a:noFill/>
        </p:spPr>
        <p:txBody>
          <a:bodyPr/>
          <a:lstStyle/>
          <a:p>
            <a:fld id="{1A5079AE-6446-6243-8821-AF60D55F0CC2}" type="slidenum">
              <a:rPr lang="fr-FR"/>
              <a:pPr/>
              <a:t>29</a:t>
            </a:fld>
            <a:endParaRPr lang="fr-FR"/>
          </a:p>
        </p:txBody>
      </p:sp>
      <p:sp>
        <p:nvSpPr>
          <p:cNvPr id="54274" name="Rectangle 2"/>
          <p:cNvSpPr>
            <a:spLocks noGrp="1" noChangeArrowheads="1"/>
          </p:cNvSpPr>
          <p:nvPr>
            <p:ph type="body" idx="1"/>
          </p:nvPr>
        </p:nvSpPr>
        <p:spPr>
          <a:xfrm>
            <a:off x="539750" y="1125538"/>
            <a:ext cx="8229600" cy="4818062"/>
          </a:xfrm>
          <a:noFill/>
        </p:spPr>
        <p:txBody>
          <a:bodyPr/>
          <a:lstStyle/>
          <a:p>
            <a:pPr algn="ctr" eaLnBrk="1" hangingPunct="1">
              <a:lnSpc>
                <a:spcPct val="80000"/>
              </a:lnSpc>
              <a:buFontTx/>
              <a:buNone/>
            </a:pPr>
            <a:r>
              <a:rPr lang="fr-FR" sz="1800">
                <a:ea typeface="ＭＳ Ｐゴシック" charset="-128"/>
                <a:cs typeface="ＭＳ Ｐゴシック" charset="-128"/>
              </a:rPr>
              <a:t>	</a:t>
            </a:r>
            <a:r>
              <a:rPr lang="fr-FR" sz="2400" b="1">
                <a:ea typeface="ＭＳ Ｐゴシック" charset="-128"/>
                <a:cs typeface="ＭＳ Ｐゴシック" charset="-128"/>
              </a:rPr>
              <a:t>HUIT DOMAINES EXPLORÉS à CHAQUE ÉTAPE</a:t>
            </a:r>
          </a:p>
          <a:p>
            <a:pPr eaLnBrk="1" hangingPunct="1">
              <a:lnSpc>
                <a:spcPct val="80000"/>
              </a:lnSpc>
              <a:buFontTx/>
              <a:buNone/>
            </a:pPr>
            <a:endParaRPr lang="fr-FR" sz="2000">
              <a:ea typeface="ＭＳ Ｐゴシック" charset="-128"/>
              <a:cs typeface="ＭＳ Ｐゴシック" charset="-128"/>
            </a:endParaRPr>
          </a:p>
          <a:p>
            <a:pPr eaLnBrk="1" hangingPunct="1">
              <a:lnSpc>
                <a:spcPct val="80000"/>
              </a:lnSpc>
              <a:buFontTx/>
              <a:buNone/>
            </a:pPr>
            <a:endParaRPr lang="fr-FR" sz="1800">
              <a:ea typeface="ＭＳ Ｐゴシック" charset="-128"/>
              <a:cs typeface="ＭＳ Ｐゴシック" charset="-128"/>
            </a:endParaRPr>
          </a:p>
          <a:p>
            <a:pPr eaLnBrk="1" hangingPunct="1">
              <a:lnSpc>
                <a:spcPct val="80000"/>
              </a:lnSpc>
            </a:pPr>
            <a:r>
              <a:rPr lang="fr-FR" sz="1800">
                <a:ea typeface="ＭＳ Ｐゴシック" charset="-128"/>
                <a:cs typeface="ＭＳ Ｐゴシック" charset="-128"/>
              </a:rPr>
              <a:t>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ÉTAT de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IMAGE du CORPS</a:t>
            </a:r>
          </a:p>
          <a:p>
            <a:pPr eaLnBrk="1" hangingPunct="1">
              <a:lnSpc>
                <a:spcPct val="80000"/>
              </a:lnSpc>
            </a:pPr>
            <a:r>
              <a:rPr lang="fr-FR" sz="1800">
                <a:ea typeface="ＭＳ Ｐゴシック" charset="-128"/>
                <a:cs typeface="ＭＳ Ｐゴシック" charset="-128"/>
              </a:rPr>
              <a:t>Les MANIFESTATIONS ÉMOTIONNELLES dans la RELATION</a:t>
            </a:r>
          </a:p>
          <a:p>
            <a:pPr eaLnBrk="1" hangingPunct="1">
              <a:lnSpc>
                <a:spcPct val="80000"/>
              </a:lnSpc>
            </a:pPr>
            <a:r>
              <a:rPr lang="fr-FR" sz="1800">
                <a:ea typeface="ＭＳ Ｐゴシック" charset="-128"/>
                <a:cs typeface="ＭＳ Ｐゴシック" charset="-128"/>
              </a:rPr>
              <a:t>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ÉTAT du REGARD</a:t>
            </a:r>
          </a:p>
          <a:p>
            <a:pPr eaLnBrk="1" hangingPunct="1">
              <a:lnSpc>
                <a:spcPct val="80000"/>
              </a:lnSpc>
            </a:pPr>
            <a:r>
              <a:rPr lang="fr-FR" sz="1800">
                <a:ea typeface="ＭＳ Ｐゴシック" charset="-128"/>
                <a:cs typeface="ＭＳ Ｐゴシック" charset="-128"/>
              </a:rPr>
              <a:t>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EXPLORATION de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ESPACE et des OBJETS</a:t>
            </a:r>
          </a:p>
          <a:p>
            <a:pPr eaLnBrk="1" hangingPunct="1">
              <a:lnSpc>
                <a:spcPct val="80000"/>
              </a:lnSpc>
            </a:pPr>
            <a:r>
              <a:rPr lang="fr-FR" sz="1800">
                <a:ea typeface="ＭＳ Ｐゴシック" charset="-128"/>
                <a:cs typeface="ＭＳ Ｐゴシック" charset="-128"/>
              </a:rPr>
              <a:t>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ÉTAT du LANGAGE</a:t>
            </a:r>
          </a:p>
          <a:p>
            <a:pPr eaLnBrk="1" hangingPunct="1">
              <a:lnSpc>
                <a:spcPct val="80000"/>
              </a:lnSpc>
            </a:pPr>
            <a:r>
              <a:rPr lang="fr-FR" sz="1800">
                <a:ea typeface="ＭＳ Ｐゴシック" charset="-128"/>
                <a:cs typeface="ＭＳ Ｐゴシック" charset="-128"/>
              </a:rPr>
              <a:t>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ÉTAT du GRAPHISME</a:t>
            </a:r>
          </a:p>
          <a:p>
            <a:pPr eaLnBrk="1" hangingPunct="1">
              <a:lnSpc>
                <a:spcPct val="80000"/>
              </a:lnSpc>
            </a:pPr>
            <a:r>
              <a:rPr lang="fr-FR" sz="1800">
                <a:ea typeface="ＭＳ Ｐゴシック" charset="-128"/>
                <a:cs typeface="ＭＳ Ｐゴシック" charset="-128"/>
              </a:rPr>
              <a:t>Le REPÉRAGE TEMPOREL</a:t>
            </a:r>
          </a:p>
          <a:p>
            <a:pPr eaLnBrk="1" hangingPunct="1">
              <a:lnSpc>
                <a:spcPct val="80000"/>
              </a:lnSpc>
            </a:pPr>
            <a:r>
              <a:rPr lang="fr-FR" sz="1800">
                <a:ea typeface="ＭＳ Ｐゴシック" charset="-128"/>
                <a:cs typeface="ＭＳ Ｐゴシック" charset="-128"/>
              </a:rPr>
              <a:t>Les MANIFESTATIONS AGRESSIVES </a:t>
            </a:r>
            <a:r>
              <a:rPr lang="fr-FR" sz="1200" baseline="30000">
                <a:ea typeface="ＭＳ Ｐゴシック" charset="-128"/>
                <a:cs typeface="ＭＳ Ｐゴシック" charset="-128"/>
              </a:rPr>
              <a:t>(1)</a:t>
            </a:r>
          </a:p>
          <a:p>
            <a:pPr eaLnBrk="1" hangingPunct="1">
              <a:lnSpc>
                <a:spcPct val="80000"/>
              </a:lnSpc>
              <a:buFontTx/>
              <a:buNone/>
            </a:pPr>
            <a:endParaRPr lang="fr-FR" sz="1200" baseline="30000">
              <a:ea typeface="ＭＳ Ｐゴシック" charset="-128"/>
              <a:cs typeface="ＭＳ Ｐゴシック" charset="-128"/>
            </a:endParaRPr>
          </a:p>
          <a:p>
            <a:pPr eaLnBrk="1" hangingPunct="1">
              <a:lnSpc>
                <a:spcPct val="80000"/>
              </a:lnSpc>
              <a:buFontTx/>
              <a:buNone/>
            </a:pPr>
            <a:endParaRPr lang="fr-FR" sz="1200" baseline="30000">
              <a:ea typeface="ＭＳ Ｐゴシック" charset="-128"/>
              <a:cs typeface="ＭＳ Ｐゴシック" charset="-128"/>
            </a:endParaRPr>
          </a:p>
          <a:p>
            <a:pPr eaLnBrk="1" hangingPunct="1">
              <a:lnSpc>
                <a:spcPct val="120000"/>
              </a:lnSpc>
              <a:buFontTx/>
              <a:buNone/>
            </a:pPr>
            <a:r>
              <a:rPr lang="fr-FR" sz="1200" baseline="30000">
                <a:ea typeface="ＭＳ Ｐゴシック" charset="-128"/>
                <a:cs typeface="ＭＳ Ｐゴシック" charset="-128"/>
              </a:rPr>
              <a:t>	(1)</a:t>
            </a:r>
            <a:r>
              <a:rPr lang="fr-FR" sz="1200">
                <a:ea typeface="ＭＳ Ｐゴシック" charset="-128"/>
                <a:cs typeface="ＭＳ Ｐゴシック" charset="-128"/>
              </a:rPr>
              <a:t> </a:t>
            </a:r>
            <a:r>
              <a:rPr lang="fr-FR" sz="1000">
                <a:ea typeface="ＭＳ Ｐゴシック" charset="-128"/>
                <a:cs typeface="ＭＳ Ｐゴシック" charset="-128"/>
              </a:rPr>
              <a:t>Elles sont indiquées dans leurs grandes lignes dans cette étude. Dans la recherche clinico-biologique de S.Tordjman, elles ont fait l</a:t>
            </a:r>
            <a:r>
              <a:rPr lang="ja-JP" altLang="fr-FR" sz="1000">
                <a:ea typeface="ＭＳ Ｐゴシック" charset="-128"/>
                <a:cs typeface="ＭＳ Ｐゴシック" charset="-128"/>
              </a:rPr>
              <a:t>’</a:t>
            </a:r>
            <a:r>
              <a:rPr lang="fr-FR" altLang="ja-JP" sz="1000">
                <a:ea typeface="ＭＳ Ｐゴシック" charset="-128"/>
                <a:cs typeface="ＭＳ Ｐゴシック" charset="-128"/>
              </a:rPr>
              <a:t>objet d</a:t>
            </a:r>
            <a:r>
              <a:rPr lang="ja-JP" altLang="fr-FR" sz="1000">
                <a:ea typeface="ＭＳ Ｐゴシック" charset="-128"/>
                <a:cs typeface="ＭＳ Ｐゴシック" charset="-128"/>
              </a:rPr>
              <a:t>’</a:t>
            </a:r>
            <a:r>
              <a:rPr lang="fr-FR" altLang="ja-JP" sz="1000">
                <a:ea typeface="ＭＳ Ｐゴシック" charset="-128"/>
                <a:cs typeface="ＭＳ Ｐゴシック" charset="-128"/>
              </a:rPr>
              <a:t>une « Echelle des conduites hétéro et auto agressives » validée et obtenable aux ECPEA.</a:t>
            </a:r>
            <a:endParaRPr lang="fr-FR" sz="1000">
              <a:ea typeface="ＭＳ Ｐゴシック" charset="-128"/>
              <a:cs typeface="ＭＳ Ｐゴシック"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1" name="Titre 1"/>
          <p:cNvSpPr>
            <a:spLocks noGrp="1"/>
          </p:cNvSpPr>
          <p:nvPr>
            <p:ph type="title"/>
          </p:nvPr>
        </p:nvSpPr>
        <p:spPr>
          <a:xfrm>
            <a:off x="457200" y="0"/>
            <a:ext cx="8229600" cy="1143000"/>
          </a:xfrm>
        </p:spPr>
        <p:txBody>
          <a:bodyPr/>
          <a:lstStyle/>
          <a:p>
            <a:r>
              <a:rPr lang="fr-FR" sz="3600">
                <a:ea typeface="ＭＳ Ｐゴシック" charset="-128"/>
                <a:cs typeface="ＭＳ Ｐゴシック" charset="-128"/>
              </a:rPr>
              <a:t>I – ETAT AUTISTIQUE SEVERE</a:t>
            </a:r>
          </a:p>
        </p:txBody>
      </p:sp>
      <p:sp>
        <p:nvSpPr>
          <p:cNvPr id="56322" name="Espace réservé du contenu 2"/>
          <p:cNvSpPr>
            <a:spLocks noGrp="1"/>
          </p:cNvSpPr>
          <p:nvPr>
            <p:ph idx="1"/>
          </p:nvPr>
        </p:nvSpPr>
        <p:spPr>
          <a:xfrm>
            <a:off x="152400" y="1600200"/>
            <a:ext cx="8763000" cy="4525963"/>
          </a:xfrm>
        </p:spPr>
        <p:txBody>
          <a:bodyPr/>
          <a:lstStyle/>
          <a:p>
            <a:pPr>
              <a:buFontTx/>
              <a:buNone/>
            </a:pPr>
            <a:r>
              <a:rPr lang="fr-FR" sz="1800">
                <a:ea typeface="ＭＳ Ｐゴシック" charset="-128"/>
                <a:cs typeface="ＭＳ Ｐゴシック" charset="-128"/>
              </a:rPr>
              <a:t>	</a:t>
            </a:r>
          </a:p>
          <a:p>
            <a:pPr>
              <a:buFontTx/>
              <a:buNone/>
            </a:pPr>
            <a:r>
              <a:rPr lang="fr-FR" sz="1800">
                <a:ea typeface="ＭＳ Ｐゴシック" charset="-128"/>
                <a:cs typeface="ＭＳ Ｐゴシック" charset="-128"/>
              </a:rPr>
              <a:t>		TOUS LES SIGNES SONT AU MAXIMUM :</a:t>
            </a:r>
          </a:p>
          <a:p>
            <a:pPr>
              <a:buFontTx/>
              <a:buNone/>
            </a:pPr>
            <a:r>
              <a:rPr lang="fr-FR" sz="1800">
                <a:ea typeface="ＭＳ Ｐゴシック" charset="-128"/>
                <a:cs typeface="ＭＳ Ｐゴシック" charset="-128"/>
              </a:rPr>
              <a:t> </a:t>
            </a:r>
          </a:p>
          <a:p>
            <a:r>
              <a:rPr lang="fr-FR" sz="1800">
                <a:ea typeface="ＭＳ Ｐゴシック" charset="-128"/>
                <a:cs typeface="ＭＳ Ｐゴシック" charset="-128"/>
              </a:rPr>
              <a:t>- STÉRÉOTYPIES QUASI PERMANENTES</a:t>
            </a:r>
          </a:p>
          <a:p>
            <a:r>
              <a:rPr lang="fr-FR" sz="1800">
                <a:ea typeface="ＭＳ Ｐゴシック" charset="-128"/>
                <a:cs typeface="ＭＳ Ｐゴシック" charset="-128"/>
              </a:rPr>
              <a:t>- ABSENCE DE COMMUNICATION PAR LE REGARD</a:t>
            </a:r>
          </a:p>
          <a:p>
            <a:r>
              <a:rPr lang="fr-FR" sz="1800">
                <a:ea typeface="ＭＳ Ｐゴシック" charset="-128"/>
                <a:cs typeface="ＭＳ Ｐゴシック" charset="-128"/>
              </a:rPr>
              <a:t>- ABSENCE OU GRAVES ANOMALIES DU LANGAGE</a:t>
            </a:r>
          </a:p>
          <a:p>
            <a:r>
              <a:rPr lang="fr-FR" sz="1800">
                <a:ea typeface="ＭＳ Ｐゴシック" charset="-128"/>
                <a:cs typeface="ＭＳ Ｐゴシック" charset="-128"/>
              </a:rPr>
              <a:t>- ABSENCE DE GRAPHISME</a:t>
            </a:r>
          </a:p>
          <a:p>
            <a:r>
              <a:rPr lang="fr-FR" sz="1800">
                <a:ea typeface="ＭＳ Ｐゴシック" charset="-128"/>
                <a:cs typeface="ＭＳ Ｐゴシック" charset="-128"/>
              </a:rPr>
              <a:t>- ABSENCE OU TRÈS GRANDE PAUVRETÉ DES MANIPULATIONS</a:t>
            </a:r>
          </a:p>
          <a:p>
            <a:pPr>
              <a:buFontTx/>
              <a:buNone/>
            </a:pPr>
            <a:r>
              <a:rPr lang="fr-FR" sz="1800">
                <a:ea typeface="ＭＳ Ｐゴシック" charset="-128"/>
                <a:cs typeface="ＭＳ Ｐゴシック" charset="-128"/>
              </a:rPr>
              <a:t>	  D</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OBJETS</a:t>
            </a:r>
          </a:p>
          <a:p>
            <a:r>
              <a:rPr lang="fr-FR" sz="1800">
                <a:ea typeface="ＭＳ Ｐゴシック" charset="-128"/>
                <a:cs typeface="ＭＳ Ｐゴシック" charset="-128"/>
              </a:rPr>
              <a:t>- OBJETS MANIPULÉS DE MANIÈRE AUTOSENSORIELLE ET NON</a:t>
            </a:r>
          </a:p>
          <a:p>
            <a:pPr>
              <a:buFontTx/>
              <a:buNone/>
            </a:pPr>
            <a:r>
              <a:rPr lang="fr-FR" sz="1800">
                <a:ea typeface="ＭＳ Ｐゴシック" charset="-128"/>
                <a:cs typeface="ＭＳ Ｐゴシック" charset="-128"/>
              </a:rPr>
              <a:t>	  EXPLORATOIRE DE LA FORME, DES FONCTIONS POSSIBLES</a:t>
            </a:r>
          </a:p>
          <a:p>
            <a:r>
              <a:rPr lang="fr-FR" sz="1800">
                <a:ea typeface="ＭＳ Ｐゴシック" charset="-128"/>
                <a:cs typeface="ＭＳ Ｐゴシック" charset="-128"/>
              </a:rPr>
              <a:t>- TEMPORALITÉ  « CLÔTURE » OU CIRCULAIRE</a:t>
            </a:r>
          </a:p>
          <a:p>
            <a:r>
              <a:rPr lang="fr-FR" sz="1800">
                <a:ea typeface="ＭＳ Ｐゴシック" charset="-128"/>
                <a:cs typeface="ＭＳ Ｐゴシック" charset="-128"/>
              </a:rPr>
              <a:t>- ANGOISSES CORPORELLES ET SPATIALES…</a:t>
            </a:r>
          </a:p>
          <a:p>
            <a:pPr>
              <a:buFontTx/>
              <a:buNone/>
            </a:pPr>
            <a:endParaRPr lang="fr-FR" sz="2800">
              <a:ea typeface="ＭＳ Ｐゴシック" charset="-128"/>
              <a:cs typeface="ＭＳ Ｐゴシック" charset="-128"/>
            </a:endParaRPr>
          </a:p>
        </p:txBody>
      </p:sp>
      <p:sp>
        <p:nvSpPr>
          <p:cNvPr id="56323" name="Espace réservé du numéro de diapositive 3"/>
          <p:cNvSpPr>
            <a:spLocks noGrp="1"/>
          </p:cNvSpPr>
          <p:nvPr>
            <p:ph type="sldNum" sz="quarter" idx="12"/>
          </p:nvPr>
        </p:nvSpPr>
        <p:spPr>
          <a:noFill/>
        </p:spPr>
        <p:txBody>
          <a:bodyPr/>
          <a:lstStyle/>
          <a:p>
            <a:fld id="{B1CA7BF1-820E-FD4C-B6B2-0C16FFC542AD}" type="slidenum">
              <a:rPr lang="fr-FR"/>
              <a:pPr/>
              <a:t>30</a:t>
            </a:fld>
            <a:endParaRPr lang="fr-F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5" name="Espace réservé du numéro de diapositive 3"/>
          <p:cNvSpPr>
            <a:spLocks noGrp="1"/>
          </p:cNvSpPr>
          <p:nvPr>
            <p:ph type="sldNum" sz="quarter" idx="12"/>
          </p:nvPr>
        </p:nvSpPr>
        <p:spPr>
          <a:noFill/>
        </p:spPr>
        <p:txBody>
          <a:bodyPr/>
          <a:lstStyle/>
          <a:p>
            <a:fld id="{1E4BAC55-FDC1-FF4B-9D25-0BF55E49DE6E}" type="slidenum">
              <a:rPr lang="fr-FR"/>
              <a:pPr/>
              <a:t>31</a:t>
            </a:fld>
            <a:endParaRPr lang="fr-FR"/>
          </a:p>
        </p:txBody>
      </p:sp>
      <p:sp>
        <p:nvSpPr>
          <p:cNvPr id="57346" name="Rectangle 2"/>
          <p:cNvSpPr>
            <a:spLocks noChangeArrowheads="1"/>
          </p:cNvSpPr>
          <p:nvPr/>
        </p:nvSpPr>
        <p:spPr bwMode="auto">
          <a:xfrm>
            <a:off x="611188" y="823913"/>
            <a:ext cx="8128000" cy="1201737"/>
          </a:xfrm>
          <a:prstGeom prst="rect">
            <a:avLst/>
          </a:prstGeom>
          <a:noFill/>
          <a:ln w="9525">
            <a:noFill/>
            <a:miter lim="800000"/>
            <a:headEnd/>
            <a:tailEnd/>
          </a:ln>
        </p:spPr>
        <p:txBody>
          <a:bodyPr lIns="92075" tIns="46038" rIns="92075" bIns="46038" anchor="ctr">
            <a:prstTxWarp prst="textNoShape">
              <a:avLst/>
            </a:prstTxWarp>
            <a:spAutoFit/>
          </a:bodyPr>
          <a:lstStyle/>
          <a:p>
            <a:pPr algn="ctr"/>
            <a:r>
              <a:rPr lang="fr-FR" sz="2400" b="1"/>
              <a:t>II - ÉTAPE DE RÉCUPÉRATION DE LA « PEAU »</a:t>
            </a:r>
            <a:endParaRPr lang="fr-FR" sz="2400"/>
          </a:p>
          <a:p>
            <a:pPr algn="ctr" eaLnBrk="0" hangingPunct="0"/>
            <a:r>
              <a:rPr lang="fr-FR" sz="2400" b="1"/>
              <a:t>(ENVELOPPE /CONTENANCE)</a:t>
            </a:r>
            <a:endParaRPr lang="fr-FR" sz="2400"/>
          </a:p>
          <a:p>
            <a:pPr algn="ctr" eaLnBrk="0" hangingPunct="0"/>
            <a:r>
              <a:rPr lang="fr-FR" sz="2400"/>
              <a:t>Exemple du tableau de cotation proposé</a:t>
            </a:r>
          </a:p>
        </p:txBody>
      </p:sp>
      <p:grpSp>
        <p:nvGrpSpPr>
          <p:cNvPr id="57347" name="Group 46"/>
          <p:cNvGrpSpPr>
            <a:grpSpLocks/>
          </p:cNvGrpSpPr>
          <p:nvPr/>
        </p:nvGrpSpPr>
        <p:grpSpPr bwMode="auto">
          <a:xfrm>
            <a:off x="323850" y="2387600"/>
            <a:ext cx="8640763" cy="3563938"/>
            <a:chOff x="204" y="1504"/>
            <a:chExt cx="5443" cy="2245"/>
          </a:xfrm>
        </p:grpSpPr>
        <p:sp>
          <p:nvSpPr>
            <p:cNvPr id="57348" name="Rectangle 3"/>
            <p:cNvSpPr>
              <a:spLocks noChangeArrowheads="1"/>
            </p:cNvSpPr>
            <p:nvPr/>
          </p:nvSpPr>
          <p:spPr bwMode="auto">
            <a:xfrm>
              <a:off x="5449" y="3519"/>
              <a:ext cx="198" cy="2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49" name="Rectangle 4"/>
            <p:cNvSpPr>
              <a:spLocks noChangeArrowheads="1"/>
            </p:cNvSpPr>
            <p:nvPr/>
          </p:nvSpPr>
          <p:spPr bwMode="auto">
            <a:xfrm>
              <a:off x="5250" y="3519"/>
              <a:ext cx="199" cy="2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50" name="Rectangle 5"/>
            <p:cNvSpPr>
              <a:spLocks noChangeArrowheads="1"/>
            </p:cNvSpPr>
            <p:nvPr/>
          </p:nvSpPr>
          <p:spPr bwMode="auto">
            <a:xfrm>
              <a:off x="5052" y="3519"/>
              <a:ext cx="198" cy="2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51" name="Rectangle 6"/>
            <p:cNvSpPr>
              <a:spLocks noChangeArrowheads="1"/>
            </p:cNvSpPr>
            <p:nvPr/>
          </p:nvSpPr>
          <p:spPr bwMode="auto">
            <a:xfrm>
              <a:off x="4854" y="3519"/>
              <a:ext cx="198" cy="2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52" name="Rectangle 7"/>
            <p:cNvSpPr>
              <a:spLocks noChangeArrowheads="1"/>
            </p:cNvSpPr>
            <p:nvPr/>
          </p:nvSpPr>
          <p:spPr bwMode="auto">
            <a:xfrm>
              <a:off x="204" y="3519"/>
              <a:ext cx="4650" cy="230"/>
            </a:xfrm>
            <a:prstGeom prst="rect">
              <a:avLst/>
            </a:prstGeom>
            <a:noFill/>
            <a:ln w="9525">
              <a:noFill/>
              <a:miter lim="800000"/>
              <a:headEnd/>
              <a:tailEnd/>
            </a:ln>
          </p:spPr>
          <p:txBody>
            <a:bodyPr lIns="92075" tIns="46038" rIns="92075" bIns="46038">
              <a:prstTxWarp prst="textNoShape">
                <a:avLst/>
              </a:prstTxWarp>
            </a:bodyPr>
            <a:lstStyle/>
            <a:p>
              <a:pPr algn="just"/>
              <a:r>
                <a:rPr lang="fr-FR" sz="1800" b="1">
                  <a:latin typeface="Times New Roman" charset="0"/>
                </a:rPr>
                <a:t>Alternance</a:t>
              </a:r>
              <a:r>
                <a:rPr lang="fr-FR" sz="1800">
                  <a:latin typeface="Times New Roman" charset="0"/>
                </a:rPr>
                <a:t> de jubilations et de craintes dans la retrouvaille du regard.</a:t>
              </a:r>
            </a:p>
          </p:txBody>
        </p:sp>
        <p:sp>
          <p:nvSpPr>
            <p:cNvPr id="57353" name="Rectangle 8"/>
            <p:cNvSpPr>
              <a:spLocks noChangeArrowheads="1"/>
            </p:cNvSpPr>
            <p:nvPr/>
          </p:nvSpPr>
          <p:spPr bwMode="auto">
            <a:xfrm>
              <a:off x="5449" y="3116"/>
              <a:ext cx="198"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54" name="Rectangle 9"/>
            <p:cNvSpPr>
              <a:spLocks noChangeArrowheads="1"/>
            </p:cNvSpPr>
            <p:nvPr/>
          </p:nvSpPr>
          <p:spPr bwMode="auto">
            <a:xfrm>
              <a:off x="5250" y="3116"/>
              <a:ext cx="199"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55" name="Rectangle 10"/>
            <p:cNvSpPr>
              <a:spLocks noChangeArrowheads="1"/>
            </p:cNvSpPr>
            <p:nvPr/>
          </p:nvSpPr>
          <p:spPr bwMode="auto">
            <a:xfrm>
              <a:off x="5052" y="3116"/>
              <a:ext cx="198"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56" name="Rectangle 11"/>
            <p:cNvSpPr>
              <a:spLocks noChangeArrowheads="1"/>
            </p:cNvSpPr>
            <p:nvPr/>
          </p:nvSpPr>
          <p:spPr bwMode="auto">
            <a:xfrm>
              <a:off x="4854" y="3116"/>
              <a:ext cx="198"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57" name="Rectangle 12"/>
            <p:cNvSpPr>
              <a:spLocks noChangeArrowheads="1"/>
            </p:cNvSpPr>
            <p:nvPr/>
          </p:nvSpPr>
          <p:spPr bwMode="auto">
            <a:xfrm>
              <a:off x="204" y="3116"/>
              <a:ext cx="4650" cy="403"/>
            </a:xfrm>
            <a:prstGeom prst="rect">
              <a:avLst/>
            </a:prstGeom>
            <a:noFill/>
            <a:ln w="9525">
              <a:noFill/>
              <a:miter lim="800000"/>
              <a:headEnd/>
              <a:tailEnd/>
            </a:ln>
          </p:spPr>
          <p:txBody>
            <a:bodyPr lIns="92075" tIns="46038" rIns="92075" bIns="46038">
              <a:prstTxWarp prst="textNoShape">
                <a:avLst/>
              </a:prstTxWarp>
            </a:bodyPr>
            <a:lstStyle/>
            <a:p>
              <a:pPr algn="just"/>
              <a:r>
                <a:rPr lang="fr-FR" sz="1800" b="1">
                  <a:latin typeface="Times New Roman" charset="0"/>
                </a:rPr>
                <a:t>Attaques possessives</a:t>
              </a:r>
              <a:r>
                <a:rPr lang="fr-FR" sz="1800">
                  <a:latin typeface="Times New Roman" charset="0"/>
                </a:rPr>
                <a:t> </a:t>
              </a:r>
              <a:r>
                <a:rPr lang="fr-FR" sz="1800" b="1">
                  <a:latin typeface="Times New Roman" charset="0"/>
                </a:rPr>
                <a:t>du visage</a:t>
              </a:r>
              <a:r>
                <a:rPr lang="fr-FR" sz="1800">
                  <a:latin typeface="Times New Roman" charset="0"/>
                </a:rPr>
                <a:t> généralement jubilatoires (tirer le nez, les cheveux, griffer, mordre, doigts dans les yeux).</a:t>
              </a:r>
            </a:p>
          </p:txBody>
        </p:sp>
        <p:sp>
          <p:nvSpPr>
            <p:cNvPr id="57358" name="Rectangle 13"/>
            <p:cNvSpPr>
              <a:spLocks noChangeArrowheads="1"/>
            </p:cNvSpPr>
            <p:nvPr/>
          </p:nvSpPr>
          <p:spPr bwMode="auto">
            <a:xfrm>
              <a:off x="5449" y="2540"/>
              <a:ext cx="198" cy="57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59" name="Rectangle 14"/>
            <p:cNvSpPr>
              <a:spLocks noChangeArrowheads="1"/>
            </p:cNvSpPr>
            <p:nvPr/>
          </p:nvSpPr>
          <p:spPr bwMode="auto">
            <a:xfrm>
              <a:off x="5250" y="2540"/>
              <a:ext cx="199" cy="57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60" name="Rectangle 15"/>
            <p:cNvSpPr>
              <a:spLocks noChangeArrowheads="1"/>
            </p:cNvSpPr>
            <p:nvPr/>
          </p:nvSpPr>
          <p:spPr bwMode="auto">
            <a:xfrm>
              <a:off x="5052" y="2540"/>
              <a:ext cx="198" cy="57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61" name="Rectangle 16"/>
            <p:cNvSpPr>
              <a:spLocks noChangeArrowheads="1"/>
            </p:cNvSpPr>
            <p:nvPr/>
          </p:nvSpPr>
          <p:spPr bwMode="auto">
            <a:xfrm>
              <a:off x="4854" y="2540"/>
              <a:ext cx="198" cy="57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62" name="Rectangle 17"/>
            <p:cNvSpPr>
              <a:spLocks noChangeArrowheads="1"/>
            </p:cNvSpPr>
            <p:nvPr/>
          </p:nvSpPr>
          <p:spPr bwMode="auto">
            <a:xfrm>
              <a:off x="204" y="2540"/>
              <a:ext cx="4650" cy="576"/>
            </a:xfrm>
            <a:prstGeom prst="rect">
              <a:avLst/>
            </a:prstGeom>
            <a:noFill/>
            <a:ln w="9525">
              <a:noFill/>
              <a:miter lim="800000"/>
              <a:headEnd/>
              <a:tailEnd/>
            </a:ln>
          </p:spPr>
          <p:txBody>
            <a:bodyPr lIns="92075" tIns="46038" rIns="92075" bIns="46038">
              <a:prstTxWarp prst="textNoShape">
                <a:avLst/>
              </a:prstTxWarp>
            </a:bodyPr>
            <a:lstStyle/>
            <a:p>
              <a:pPr algn="just"/>
              <a:r>
                <a:rPr lang="fr-FR" sz="1800" b="1">
                  <a:latin typeface="Times New Roman" charset="0"/>
                </a:rPr>
                <a:t>Crises de rage</a:t>
              </a:r>
              <a:r>
                <a:rPr lang="fr-FR" sz="1800">
                  <a:latin typeface="Times New Roman" charset="0"/>
                </a:rPr>
                <a:t> – </a:t>
              </a:r>
              <a:r>
                <a:rPr lang="fr-FR" sz="1800" b="1">
                  <a:latin typeface="Times New Roman" charset="0"/>
                </a:rPr>
                <a:t>angoisses corporelles</a:t>
              </a:r>
              <a:r>
                <a:rPr lang="fr-FR" sz="1800">
                  <a:latin typeface="Times New Roman" charset="0"/>
                </a:rPr>
                <a:t> (</a:t>
              </a:r>
              <a:r>
                <a:rPr lang="fr-FR" sz="1800" b="1">
                  <a:latin typeface="Times New Roman" charset="0"/>
                </a:rPr>
                <a:t>tantrum</a:t>
              </a:r>
              <a:r>
                <a:rPr lang="fr-FR" sz="1800">
                  <a:latin typeface="Times New Roman" charset="0"/>
                </a:rPr>
                <a:t> des anglo-saxons) : au moment où l</a:t>
              </a:r>
              <a:r>
                <a:rPr lang="ja-JP" altLang="fr-FR" sz="1800">
                  <a:latin typeface="Times New Roman" charset="0"/>
                </a:rPr>
                <a:t>’</a:t>
              </a:r>
              <a:r>
                <a:rPr lang="fr-FR" altLang="ja-JP" sz="1800">
                  <a:latin typeface="Times New Roman" charset="0"/>
                </a:rPr>
                <a:t>enfant quitte le corps de l</a:t>
              </a:r>
              <a:r>
                <a:rPr lang="ja-JP" altLang="fr-FR" sz="1800">
                  <a:latin typeface="Times New Roman" charset="0"/>
                </a:rPr>
                <a:t>’</a:t>
              </a:r>
              <a:r>
                <a:rPr lang="fr-FR" altLang="ja-JP" sz="1800">
                  <a:latin typeface="Times New Roman" charset="0"/>
                </a:rPr>
                <a:t>adulte, à la frustration de contacts ou de désirs pulsionnels (plus seulement au dérangement des stéréotypies).</a:t>
              </a:r>
              <a:endParaRPr lang="fr-FR" sz="1800">
                <a:latin typeface="Times New Roman" charset="0"/>
              </a:endParaRPr>
            </a:p>
          </p:txBody>
        </p:sp>
        <p:sp>
          <p:nvSpPr>
            <p:cNvPr id="57363" name="Rectangle 18"/>
            <p:cNvSpPr>
              <a:spLocks noChangeArrowheads="1"/>
            </p:cNvSpPr>
            <p:nvPr/>
          </p:nvSpPr>
          <p:spPr bwMode="auto">
            <a:xfrm>
              <a:off x="5449" y="2137"/>
              <a:ext cx="198"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64" name="Rectangle 19"/>
            <p:cNvSpPr>
              <a:spLocks noChangeArrowheads="1"/>
            </p:cNvSpPr>
            <p:nvPr/>
          </p:nvSpPr>
          <p:spPr bwMode="auto">
            <a:xfrm>
              <a:off x="5250" y="2137"/>
              <a:ext cx="199"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65" name="Rectangle 20"/>
            <p:cNvSpPr>
              <a:spLocks noChangeArrowheads="1"/>
            </p:cNvSpPr>
            <p:nvPr/>
          </p:nvSpPr>
          <p:spPr bwMode="auto">
            <a:xfrm>
              <a:off x="5052" y="2137"/>
              <a:ext cx="198"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66" name="Rectangle 21"/>
            <p:cNvSpPr>
              <a:spLocks noChangeArrowheads="1"/>
            </p:cNvSpPr>
            <p:nvPr/>
          </p:nvSpPr>
          <p:spPr bwMode="auto">
            <a:xfrm>
              <a:off x="4854" y="2137"/>
              <a:ext cx="198"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67" name="Rectangle 22"/>
            <p:cNvSpPr>
              <a:spLocks noChangeArrowheads="1"/>
            </p:cNvSpPr>
            <p:nvPr/>
          </p:nvSpPr>
          <p:spPr bwMode="auto">
            <a:xfrm>
              <a:off x="204" y="2137"/>
              <a:ext cx="4650" cy="403"/>
            </a:xfrm>
            <a:prstGeom prst="rect">
              <a:avLst/>
            </a:prstGeom>
            <a:noFill/>
            <a:ln w="9525">
              <a:noFill/>
              <a:miter lim="800000"/>
              <a:headEnd/>
              <a:tailEnd/>
            </a:ln>
          </p:spPr>
          <p:txBody>
            <a:bodyPr lIns="92075" tIns="46038" rIns="92075" bIns="46038">
              <a:prstTxWarp prst="textNoShape">
                <a:avLst/>
              </a:prstTxWarp>
            </a:bodyPr>
            <a:lstStyle/>
            <a:p>
              <a:pPr algn="just"/>
              <a:r>
                <a:rPr lang="fr-FR" sz="1800" b="1">
                  <a:latin typeface="Times New Roman" charset="0"/>
                </a:rPr>
                <a:t>Conduites de grattage/arrachage</a:t>
              </a:r>
              <a:r>
                <a:rPr lang="fr-FR" sz="1800">
                  <a:latin typeface="Times New Roman" charset="0"/>
                </a:rPr>
                <a:t> (démonstrations et communication d</a:t>
              </a:r>
              <a:r>
                <a:rPr lang="ja-JP" altLang="fr-FR" sz="1800">
                  <a:latin typeface="Times New Roman" charset="0"/>
                </a:rPr>
                <a:t>’</a:t>
              </a:r>
              <a:r>
                <a:rPr lang="fr-FR" altLang="ja-JP" sz="1800">
                  <a:latin typeface="Times New Roman" charset="0"/>
                </a:rPr>
                <a:t>angoisse de re-perte de l</a:t>
              </a:r>
              <a:r>
                <a:rPr lang="ja-JP" altLang="fr-FR" sz="1800">
                  <a:latin typeface="Times New Roman" charset="0"/>
                </a:rPr>
                <a:t>’</a:t>
              </a:r>
              <a:r>
                <a:rPr lang="fr-FR" altLang="ja-JP" sz="1800">
                  <a:latin typeface="Times New Roman" charset="0"/>
                </a:rPr>
                <a:t>enveloppe).</a:t>
              </a:r>
              <a:endParaRPr lang="fr-FR" sz="1800">
                <a:latin typeface="Times New Roman" charset="0"/>
              </a:endParaRPr>
            </a:p>
          </p:txBody>
        </p:sp>
        <p:sp>
          <p:nvSpPr>
            <p:cNvPr id="57368" name="Rectangle 23"/>
            <p:cNvSpPr>
              <a:spLocks noChangeArrowheads="1"/>
            </p:cNvSpPr>
            <p:nvPr/>
          </p:nvSpPr>
          <p:spPr bwMode="auto">
            <a:xfrm>
              <a:off x="5449" y="1734"/>
              <a:ext cx="198"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69" name="Rectangle 24"/>
            <p:cNvSpPr>
              <a:spLocks noChangeArrowheads="1"/>
            </p:cNvSpPr>
            <p:nvPr/>
          </p:nvSpPr>
          <p:spPr bwMode="auto">
            <a:xfrm>
              <a:off x="5250" y="1734"/>
              <a:ext cx="199"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70" name="Rectangle 25"/>
            <p:cNvSpPr>
              <a:spLocks noChangeArrowheads="1"/>
            </p:cNvSpPr>
            <p:nvPr/>
          </p:nvSpPr>
          <p:spPr bwMode="auto">
            <a:xfrm>
              <a:off x="5052" y="1734"/>
              <a:ext cx="198"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71" name="Rectangle 26"/>
            <p:cNvSpPr>
              <a:spLocks noChangeArrowheads="1"/>
            </p:cNvSpPr>
            <p:nvPr/>
          </p:nvSpPr>
          <p:spPr bwMode="auto">
            <a:xfrm>
              <a:off x="4854" y="1734"/>
              <a:ext cx="198"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7372" name="Rectangle 27"/>
            <p:cNvSpPr>
              <a:spLocks noChangeArrowheads="1"/>
            </p:cNvSpPr>
            <p:nvPr/>
          </p:nvSpPr>
          <p:spPr bwMode="auto">
            <a:xfrm>
              <a:off x="204" y="1734"/>
              <a:ext cx="4650" cy="403"/>
            </a:xfrm>
            <a:prstGeom prst="rect">
              <a:avLst/>
            </a:prstGeom>
            <a:noFill/>
            <a:ln w="9525">
              <a:noFill/>
              <a:miter lim="800000"/>
              <a:headEnd/>
              <a:tailEnd/>
            </a:ln>
          </p:spPr>
          <p:txBody>
            <a:bodyPr lIns="92075" tIns="46038" rIns="92075" bIns="46038">
              <a:prstTxWarp prst="textNoShape">
                <a:avLst/>
              </a:prstTxWarp>
            </a:bodyPr>
            <a:lstStyle/>
            <a:p>
              <a:pPr algn="just"/>
              <a:r>
                <a:rPr lang="fr-FR" sz="1800" b="1">
                  <a:latin typeface="Times New Roman" charset="0"/>
                </a:rPr>
                <a:t>Lien</a:t>
              </a:r>
              <a:r>
                <a:rPr lang="fr-FR" sz="1800">
                  <a:latin typeface="Times New Roman" charset="0"/>
                </a:rPr>
                <a:t> </a:t>
              </a:r>
              <a:r>
                <a:rPr lang="fr-FR" sz="1800" b="1">
                  <a:latin typeface="Times New Roman" charset="0"/>
                </a:rPr>
                <a:t>émotionnel</a:t>
              </a:r>
              <a:r>
                <a:rPr lang="fr-FR" sz="1800">
                  <a:latin typeface="Times New Roman" charset="0"/>
                </a:rPr>
                <a:t> dans les </a:t>
              </a:r>
              <a:r>
                <a:rPr lang="fr-FR" sz="1800" b="1">
                  <a:latin typeface="Times New Roman" charset="0"/>
                </a:rPr>
                <a:t>couleurs</a:t>
              </a:r>
              <a:r>
                <a:rPr lang="fr-FR" sz="1800">
                  <a:latin typeface="Times New Roman" charset="0"/>
                </a:rPr>
                <a:t>, la </a:t>
              </a:r>
              <a:r>
                <a:rPr lang="fr-FR" sz="1800" b="1">
                  <a:latin typeface="Times New Roman" charset="0"/>
                </a:rPr>
                <a:t>musique</a:t>
              </a:r>
              <a:r>
                <a:rPr lang="fr-FR" sz="1800">
                  <a:latin typeface="Times New Roman" charset="0"/>
                </a:rPr>
                <a:t>, liens émotionnels autres, dans </a:t>
              </a:r>
              <a:r>
                <a:rPr lang="fr-FR" sz="1800" b="1">
                  <a:latin typeface="Times New Roman" charset="0"/>
                </a:rPr>
                <a:t>l</a:t>
              </a:r>
              <a:r>
                <a:rPr lang="ja-JP" altLang="fr-FR" sz="1800" b="1">
                  <a:latin typeface="Times New Roman" charset="0"/>
                </a:rPr>
                <a:t>’</a:t>
              </a:r>
              <a:r>
                <a:rPr lang="fr-FR" altLang="ja-JP" sz="1800" b="1">
                  <a:latin typeface="Times New Roman" charset="0"/>
                </a:rPr>
                <a:t>imitation</a:t>
              </a:r>
              <a:r>
                <a:rPr lang="fr-FR" altLang="ja-JP" sz="1800">
                  <a:latin typeface="Times New Roman" charset="0"/>
                </a:rPr>
                <a:t> </a:t>
              </a:r>
              <a:r>
                <a:rPr lang="fr-FR" altLang="ja-JP" sz="1800" b="1">
                  <a:latin typeface="Times New Roman" charset="0"/>
                </a:rPr>
                <a:t>type</a:t>
              </a:r>
              <a:r>
                <a:rPr lang="fr-FR" altLang="ja-JP" sz="1800">
                  <a:latin typeface="Times New Roman" charset="0"/>
                </a:rPr>
                <a:t> </a:t>
              </a:r>
              <a:r>
                <a:rPr lang="fr-FR" altLang="ja-JP" sz="1800" b="1">
                  <a:latin typeface="Times New Roman" charset="0"/>
                </a:rPr>
                <a:t>précoce</a:t>
              </a:r>
              <a:r>
                <a:rPr lang="fr-FR" altLang="ja-JP" sz="1800">
                  <a:latin typeface="Times New Roman" charset="0"/>
                </a:rPr>
                <a:t>.</a:t>
              </a:r>
              <a:endParaRPr lang="fr-FR" sz="1800">
                <a:latin typeface="Times New Roman" charset="0"/>
              </a:endParaRPr>
            </a:p>
          </p:txBody>
        </p:sp>
        <p:sp>
          <p:nvSpPr>
            <p:cNvPr id="57373" name="Rectangle 28"/>
            <p:cNvSpPr>
              <a:spLocks noChangeArrowheads="1"/>
            </p:cNvSpPr>
            <p:nvPr/>
          </p:nvSpPr>
          <p:spPr bwMode="auto">
            <a:xfrm>
              <a:off x="5449" y="1504"/>
              <a:ext cx="198" cy="230"/>
            </a:xfrm>
            <a:prstGeom prst="rect">
              <a:avLst/>
            </a:prstGeom>
            <a:noFill/>
            <a:ln w="9525">
              <a:noFill/>
              <a:miter lim="800000"/>
              <a:headEnd/>
              <a:tailEnd/>
            </a:ln>
          </p:spPr>
          <p:txBody>
            <a:bodyPr lIns="92075" tIns="46038" rIns="92075" bIns="46038">
              <a:prstTxWarp prst="textNoShape">
                <a:avLst/>
              </a:prstTxWarp>
            </a:bodyPr>
            <a:lstStyle/>
            <a:p>
              <a:pPr algn="ctr"/>
              <a:r>
                <a:rPr lang="fr-FR" sz="1800">
                  <a:latin typeface="Times New Roman" charset="0"/>
                </a:rPr>
                <a:t>3</a:t>
              </a:r>
            </a:p>
          </p:txBody>
        </p:sp>
        <p:sp>
          <p:nvSpPr>
            <p:cNvPr id="57374" name="Rectangle 29"/>
            <p:cNvSpPr>
              <a:spLocks noChangeArrowheads="1"/>
            </p:cNvSpPr>
            <p:nvPr/>
          </p:nvSpPr>
          <p:spPr bwMode="auto">
            <a:xfrm>
              <a:off x="5250" y="1504"/>
              <a:ext cx="199" cy="230"/>
            </a:xfrm>
            <a:prstGeom prst="rect">
              <a:avLst/>
            </a:prstGeom>
            <a:noFill/>
            <a:ln w="9525">
              <a:noFill/>
              <a:miter lim="800000"/>
              <a:headEnd/>
              <a:tailEnd/>
            </a:ln>
          </p:spPr>
          <p:txBody>
            <a:bodyPr lIns="92075" tIns="46038" rIns="92075" bIns="46038">
              <a:prstTxWarp prst="textNoShape">
                <a:avLst/>
              </a:prstTxWarp>
            </a:bodyPr>
            <a:lstStyle/>
            <a:p>
              <a:pPr algn="ctr"/>
              <a:r>
                <a:rPr lang="fr-FR" sz="1800">
                  <a:latin typeface="Times New Roman" charset="0"/>
                </a:rPr>
                <a:t>2</a:t>
              </a:r>
            </a:p>
          </p:txBody>
        </p:sp>
        <p:sp>
          <p:nvSpPr>
            <p:cNvPr id="57375" name="Rectangle 30"/>
            <p:cNvSpPr>
              <a:spLocks noChangeArrowheads="1"/>
            </p:cNvSpPr>
            <p:nvPr/>
          </p:nvSpPr>
          <p:spPr bwMode="auto">
            <a:xfrm>
              <a:off x="5052" y="1504"/>
              <a:ext cx="198" cy="230"/>
            </a:xfrm>
            <a:prstGeom prst="rect">
              <a:avLst/>
            </a:prstGeom>
            <a:noFill/>
            <a:ln w="9525">
              <a:noFill/>
              <a:miter lim="800000"/>
              <a:headEnd/>
              <a:tailEnd/>
            </a:ln>
          </p:spPr>
          <p:txBody>
            <a:bodyPr lIns="92075" tIns="46038" rIns="92075" bIns="46038">
              <a:prstTxWarp prst="textNoShape">
                <a:avLst/>
              </a:prstTxWarp>
            </a:bodyPr>
            <a:lstStyle/>
            <a:p>
              <a:pPr algn="ctr"/>
              <a:r>
                <a:rPr lang="fr-FR" sz="1800">
                  <a:latin typeface="Times New Roman" charset="0"/>
                </a:rPr>
                <a:t>1</a:t>
              </a:r>
            </a:p>
          </p:txBody>
        </p:sp>
        <p:sp>
          <p:nvSpPr>
            <p:cNvPr id="57376" name="Rectangle 31"/>
            <p:cNvSpPr>
              <a:spLocks noChangeArrowheads="1"/>
            </p:cNvSpPr>
            <p:nvPr/>
          </p:nvSpPr>
          <p:spPr bwMode="auto">
            <a:xfrm>
              <a:off x="4854" y="1504"/>
              <a:ext cx="198" cy="230"/>
            </a:xfrm>
            <a:prstGeom prst="rect">
              <a:avLst/>
            </a:prstGeom>
            <a:noFill/>
            <a:ln w="9525">
              <a:noFill/>
              <a:miter lim="800000"/>
              <a:headEnd/>
              <a:tailEnd/>
            </a:ln>
          </p:spPr>
          <p:txBody>
            <a:bodyPr lIns="92075" tIns="46038" rIns="92075" bIns="46038">
              <a:prstTxWarp prst="textNoShape">
                <a:avLst/>
              </a:prstTxWarp>
            </a:bodyPr>
            <a:lstStyle/>
            <a:p>
              <a:pPr algn="ctr"/>
              <a:r>
                <a:rPr lang="fr-FR" sz="1800">
                  <a:latin typeface="Times New Roman" charset="0"/>
                </a:rPr>
                <a:t>0</a:t>
              </a:r>
            </a:p>
          </p:txBody>
        </p:sp>
        <p:sp>
          <p:nvSpPr>
            <p:cNvPr id="57377" name="Rectangle 32"/>
            <p:cNvSpPr>
              <a:spLocks noChangeArrowheads="1"/>
            </p:cNvSpPr>
            <p:nvPr/>
          </p:nvSpPr>
          <p:spPr bwMode="auto">
            <a:xfrm>
              <a:off x="204" y="1504"/>
              <a:ext cx="4650" cy="230"/>
            </a:xfrm>
            <a:prstGeom prst="rect">
              <a:avLst/>
            </a:prstGeom>
            <a:noFill/>
            <a:ln w="9525">
              <a:noFill/>
              <a:miter lim="800000"/>
              <a:headEnd/>
              <a:tailEnd/>
            </a:ln>
          </p:spPr>
          <p:txBody>
            <a:bodyPr lIns="92075" tIns="46038" rIns="92075" bIns="46038">
              <a:prstTxWarp prst="textNoShape">
                <a:avLst/>
              </a:prstTxWarp>
            </a:bodyPr>
            <a:lstStyle/>
            <a:p>
              <a:pPr algn="ctr"/>
              <a:r>
                <a:rPr lang="fr-FR" sz="1800" b="1">
                  <a:latin typeface="Times New Roman" charset="0"/>
                </a:rPr>
                <a:t>Expressions émotionnelles dans la relation</a:t>
              </a:r>
            </a:p>
          </p:txBody>
        </p:sp>
        <p:sp>
          <p:nvSpPr>
            <p:cNvPr id="57378" name="Line 33"/>
            <p:cNvSpPr>
              <a:spLocks noChangeShapeType="1"/>
            </p:cNvSpPr>
            <p:nvPr/>
          </p:nvSpPr>
          <p:spPr bwMode="auto">
            <a:xfrm>
              <a:off x="204" y="1504"/>
              <a:ext cx="5443"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7379" name="Line 34"/>
            <p:cNvSpPr>
              <a:spLocks noChangeShapeType="1"/>
            </p:cNvSpPr>
            <p:nvPr/>
          </p:nvSpPr>
          <p:spPr bwMode="auto">
            <a:xfrm>
              <a:off x="204" y="3749"/>
              <a:ext cx="5443"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7380" name="Line 35"/>
            <p:cNvSpPr>
              <a:spLocks noChangeShapeType="1"/>
            </p:cNvSpPr>
            <p:nvPr/>
          </p:nvSpPr>
          <p:spPr bwMode="auto">
            <a:xfrm>
              <a:off x="204" y="1504"/>
              <a:ext cx="0" cy="2245"/>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7381" name="Line 36"/>
            <p:cNvSpPr>
              <a:spLocks noChangeShapeType="1"/>
            </p:cNvSpPr>
            <p:nvPr/>
          </p:nvSpPr>
          <p:spPr bwMode="auto">
            <a:xfrm>
              <a:off x="5647" y="1504"/>
              <a:ext cx="0" cy="2245"/>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7382" name="Line 37"/>
            <p:cNvSpPr>
              <a:spLocks noChangeShapeType="1"/>
            </p:cNvSpPr>
            <p:nvPr/>
          </p:nvSpPr>
          <p:spPr bwMode="auto">
            <a:xfrm>
              <a:off x="204" y="1734"/>
              <a:ext cx="5443"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7383" name="Line 38"/>
            <p:cNvSpPr>
              <a:spLocks noChangeShapeType="1"/>
            </p:cNvSpPr>
            <p:nvPr/>
          </p:nvSpPr>
          <p:spPr bwMode="auto">
            <a:xfrm>
              <a:off x="4854" y="1504"/>
              <a:ext cx="0" cy="2245"/>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7384" name="Line 39"/>
            <p:cNvSpPr>
              <a:spLocks noChangeShapeType="1"/>
            </p:cNvSpPr>
            <p:nvPr/>
          </p:nvSpPr>
          <p:spPr bwMode="auto">
            <a:xfrm>
              <a:off x="5052" y="1504"/>
              <a:ext cx="0" cy="2245"/>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7385" name="Line 40"/>
            <p:cNvSpPr>
              <a:spLocks noChangeShapeType="1"/>
            </p:cNvSpPr>
            <p:nvPr/>
          </p:nvSpPr>
          <p:spPr bwMode="auto">
            <a:xfrm>
              <a:off x="5250" y="1504"/>
              <a:ext cx="0" cy="2245"/>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7386" name="Line 41"/>
            <p:cNvSpPr>
              <a:spLocks noChangeShapeType="1"/>
            </p:cNvSpPr>
            <p:nvPr/>
          </p:nvSpPr>
          <p:spPr bwMode="auto">
            <a:xfrm>
              <a:off x="5449" y="1504"/>
              <a:ext cx="0" cy="2245"/>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7387" name="Line 42"/>
            <p:cNvSpPr>
              <a:spLocks noChangeShapeType="1"/>
            </p:cNvSpPr>
            <p:nvPr/>
          </p:nvSpPr>
          <p:spPr bwMode="auto">
            <a:xfrm>
              <a:off x="204" y="2137"/>
              <a:ext cx="5443"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7388" name="Line 43"/>
            <p:cNvSpPr>
              <a:spLocks noChangeShapeType="1"/>
            </p:cNvSpPr>
            <p:nvPr/>
          </p:nvSpPr>
          <p:spPr bwMode="auto">
            <a:xfrm>
              <a:off x="204" y="2540"/>
              <a:ext cx="5443"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7389" name="Line 44"/>
            <p:cNvSpPr>
              <a:spLocks noChangeShapeType="1"/>
            </p:cNvSpPr>
            <p:nvPr/>
          </p:nvSpPr>
          <p:spPr bwMode="auto">
            <a:xfrm>
              <a:off x="204" y="3116"/>
              <a:ext cx="5443"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7390" name="Line 45"/>
            <p:cNvSpPr>
              <a:spLocks noChangeShapeType="1"/>
            </p:cNvSpPr>
            <p:nvPr/>
          </p:nvSpPr>
          <p:spPr bwMode="auto">
            <a:xfrm>
              <a:off x="204" y="3519"/>
              <a:ext cx="5443"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3" name="Espace réservé du numéro de diapositive 3"/>
          <p:cNvSpPr>
            <a:spLocks noGrp="1"/>
          </p:cNvSpPr>
          <p:nvPr>
            <p:ph type="sldNum" sz="quarter" idx="12"/>
          </p:nvPr>
        </p:nvSpPr>
        <p:spPr>
          <a:noFill/>
        </p:spPr>
        <p:txBody>
          <a:bodyPr/>
          <a:lstStyle/>
          <a:p>
            <a:fld id="{22DD7E47-0AF7-7043-A354-359FDC3AE36E}" type="slidenum">
              <a:rPr lang="fr-FR"/>
              <a:pPr/>
              <a:t>32</a:t>
            </a:fld>
            <a:endParaRPr lang="fr-FR"/>
          </a:p>
        </p:txBody>
      </p:sp>
      <p:sp>
        <p:nvSpPr>
          <p:cNvPr id="59394" name="Rectangle 2"/>
          <p:cNvSpPr>
            <a:spLocks noChangeArrowheads="1"/>
          </p:cNvSpPr>
          <p:nvPr/>
        </p:nvSpPr>
        <p:spPr bwMode="auto">
          <a:xfrm>
            <a:off x="971550" y="431800"/>
            <a:ext cx="7488238" cy="831850"/>
          </a:xfrm>
          <a:prstGeom prst="rect">
            <a:avLst/>
          </a:prstGeom>
          <a:noFill/>
          <a:ln w="9525">
            <a:noFill/>
            <a:miter lim="800000"/>
            <a:headEnd/>
            <a:tailEnd/>
          </a:ln>
        </p:spPr>
        <p:txBody>
          <a:bodyPr lIns="92075" tIns="46038" rIns="92075" bIns="46038" anchor="ctr">
            <a:prstTxWarp prst="textNoShape">
              <a:avLst/>
            </a:prstTxWarp>
            <a:spAutoFit/>
          </a:bodyPr>
          <a:lstStyle/>
          <a:p>
            <a:pPr algn="ctr"/>
            <a:r>
              <a:rPr lang="fr-FR" sz="2400" b="1"/>
              <a:t>ÉTAPE de RÉCUPÉRATION de la « PEAU » ENVELOPPE/CONTENANCE</a:t>
            </a:r>
          </a:p>
          <a:p>
            <a:pPr algn="ctr"/>
            <a:endParaRPr lang="fr-FR" sz="2400" b="1"/>
          </a:p>
        </p:txBody>
      </p:sp>
      <p:grpSp>
        <p:nvGrpSpPr>
          <p:cNvPr id="59395" name="Group 52"/>
          <p:cNvGrpSpPr>
            <a:grpSpLocks/>
          </p:cNvGrpSpPr>
          <p:nvPr/>
        </p:nvGrpSpPr>
        <p:grpSpPr bwMode="auto">
          <a:xfrm>
            <a:off x="539750" y="1700213"/>
            <a:ext cx="8208963" cy="4524375"/>
            <a:chOff x="340" y="1071"/>
            <a:chExt cx="5171" cy="2850"/>
          </a:xfrm>
        </p:grpSpPr>
        <p:sp>
          <p:nvSpPr>
            <p:cNvPr id="59396" name="Rectangle 3"/>
            <p:cNvSpPr>
              <a:spLocks noChangeArrowheads="1"/>
            </p:cNvSpPr>
            <p:nvPr/>
          </p:nvSpPr>
          <p:spPr bwMode="auto">
            <a:xfrm>
              <a:off x="5342" y="3590"/>
              <a:ext cx="169" cy="331"/>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397" name="Rectangle 4"/>
            <p:cNvSpPr>
              <a:spLocks noChangeArrowheads="1"/>
            </p:cNvSpPr>
            <p:nvPr/>
          </p:nvSpPr>
          <p:spPr bwMode="auto">
            <a:xfrm>
              <a:off x="5172" y="3590"/>
              <a:ext cx="170" cy="331"/>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398" name="Rectangle 5"/>
            <p:cNvSpPr>
              <a:spLocks noChangeArrowheads="1"/>
            </p:cNvSpPr>
            <p:nvPr/>
          </p:nvSpPr>
          <p:spPr bwMode="auto">
            <a:xfrm>
              <a:off x="5003" y="3590"/>
              <a:ext cx="169" cy="331"/>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399" name="Rectangle 6"/>
            <p:cNvSpPr>
              <a:spLocks noChangeArrowheads="1"/>
            </p:cNvSpPr>
            <p:nvPr/>
          </p:nvSpPr>
          <p:spPr bwMode="auto">
            <a:xfrm>
              <a:off x="4835" y="3590"/>
              <a:ext cx="168" cy="331"/>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00" name="Rectangle 7"/>
            <p:cNvSpPr>
              <a:spLocks noChangeArrowheads="1"/>
            </p:cNvSpPr>
            <p:nvPr/>
          </p:nvSpPr>
          <p:spPr bwMode="auto">
            <a:xfrm>
              <a:off x="340" y="3590"/>
              <a:ext cx="4495" cy="331"/>
            </a:xfrm>
            <a:prstGeom prst="rect">
              <a:avLst/>
            </a:prstGeom>
            <a:noFill/>
            <a:ln w="9525">
              <a:noFill/>
              <a:miter lim="800000"/>
              <a:headEnd/>
              <a:tailEnd/>
            </a:ln>
          </p:spPr>
          <p:txBody>
            <a:bodyPr lIns="92075" tIns="46038" rIns="92075" bIns="46038">
              <a:prstTxWarp prst="textNoShape">
                <a:avLst/>
              </a:prstTxWarp>
            </a:bodyPr>
            <a:lstStyle/>
            <a:p>
              <a:pPr algn="just"/>
              <a:r>
                <a:rPr lang="fr-FR" sz="1800" b="1">
                  <a:latin typeface="Times New Roman" charset="0"/>
                </a:rPr>
                <a:t>Pénétration/plongée avec appui-dos.</a:t>
              </a:r>
            </a:p>
          </p:txBody>
        </p:sp>
        <p:sp>
          <p:nvSpPr>
            <p:cNvPr id="59401" name="Rectangle 8"/>
            <p:cNvSpPr>
              <a:spLocks noChangeArrowheads="1"/>
            </p:cNvSpPr>
            <p:nvPr/>
          </p:nvSpPr>
          <p:spPr bwMode="auto">
            <a:xfrm>
              <a:off x="5342" y="3014"/>
              <a:ext cx="169" cy="57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02" name="Rectangle 9"/>
            <p:cNvSpPr>
              <a:spLocks noChangeArrowheads="1"/>
            </p:cNvSpPr>
            <p:nvPr/>
          </p:nvSpPr>
          <p:spPr bwMode="auto">
            <a:xfrm>
              <a:off x="5172" y="3014"/>
              <a:ext cx="170" cy="57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03" name="Rectangle 10"/>
            <p:cNvSpPr>
              <a:spLocks noChangeArrowheads="1"/>
            </p:cNvSpPr>
            <p:nvPr/>
          </p:nvSpPr>
          <p:spPr bwMode="auto">
            <a:xfrm>
              <a:off x="5003" y="3014"/>
              <a:ext cx="169" cy="57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04" name="Rectangle 11"/>
            <p:cNvSpPr>
              <a:spLocks noChangeArrowheads="1"/>
            </p:cNvSpPr>
            <p:nvPr/>
          </p:nvSpPr>
          <p:spPr bwMode="auto">
            <a:xfrm>
              <a:off x="4835" y="3014"/>
              <a:ext cx="168" cy="57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05" name="Rectangle 12"/>
            <p:cNvSpPr>
              <a:spLocks noChangeArrowheads="1"/>
            </p:cNvSpPr>
            <p:nvPr/>
          </p:nvSpPr>
          <p:spPr bwMode="auto">
            <a:xfrm>
              <a:off x="340" y="3014"/>
              <a:ext cx="4495" cy="576"/>
            </a:xfrm>
            <a:prstGeom prst="rect">
              <a:avLst/>
            </a:prstGeom>
            <a:noFill/>
            <a:ln w="9525">
              <a:noFill/>
              <a:miter lim="800000"/>
              <a:headEnd/>
              <a:tailEnd/>
            </a:ln>
          </p:spPr>
          <p:txBody>
            <a:bodyPr lIns="92075" tIns="46038" rIns="92075" bIns="46038">
              <a:prstTxWarp prst="textNoShape">
                <a:avLst/>
              </a:prstTxWarp>
            </a:bodyPr>
            <a:lstStyle/>
            <a:p>
              <a:pPr algn="just"/>
              <a:r>
                <a:rPr lang="fr-FR" sz="1800">
                  <a:latin typeface="Times New Roman" charset="0"/>
                </a:rPr>
                <a:t>Parfois indices indirects d</a:t>
              </a:r>
              <a:r>
                <a:rPr lang="ja-JP" altLang="fr-FR" sz="1800">
                  <a:latin typeface="Times New Roman" charset="0"/>
                </a:rPr>
                <a:t>’</a:t>
              </a:r>
              <a:r>
                <a:rPr lang="fr-FR" altLang="ja-JP" sz="1800">
                  <a:latin typeface="Times New Roman" charset="0"/>
                </a:rPr>
                <a:t>un désir de piquer dans l</a:t>
              </a:r>
              <a:r>
                <a:rPr lang="ja-JP" altLang="fr-FR" sz="1800">
                  <a:latin typeface="Times New Roman" charset="0"/>
                </a:rPr>
                <a:t>’</a:t>
              </a:r>
              <a:r>
                <a:rPr lang="fr-FR" altLang="ja-JP" sz="1800">
                  <a:latin typeface="Times New Roman" charset="0"/>
                </a:rPr>
                <a:t>œil pour traverser (œil-bec), par exemple pointe de crayon dans l</a:t>
              </a:r>
              <a:r>
                <a:rPr lang="ja-JP" altLang="fr-FR" sz="1800">
                  <a:latin typeface="Times New Roman" charset="0"/>
                </a:rPr>
                <a:t>’</a:t>
              </a:r>
              <a:r>
                <a:rPr lang="fr-FR" altLang="ja-JP" sz="1800">
                  <a:latin typeface="Times New Roman" charset="0"/>
                </a:rPr>
                <a:t>œil des poupées (</a:t>
              </a:r>
              <a:r>
                <a:rPr lang="fr-FR" altLang="ja-JP" sz="1800" b="1">
                  <a:latin typeface="Times New Roman" charset="0"/>
                </a:rPr>
                <a:t>pénétration indirecte</a:t>
              </a:r>
              <a:r>
                <a:rPr lang="fr-FR" altLang="ja-JP" sz="1800">
                  <a:latin typeface="Times New Roman" charset="0"/>
                </a:rPr>
                <a:t>).</a:t>
              </a:r>
              <a:endParaRPr lang="fr-FR" sz="1800">
                <a:latin typeface="Times New Roman" charset="0"/>
              </a:endParaRPr>
            </a:p>
          </p:txBody>
        </p:sp>
        <p:sp>
          <p:nvSpPr>
            <p:cNvPr id="59406" name="Rectangle 13"/>
            <p:cNvSpPr>
              <a:spLocks noChangeArrowheads="1"/>
            </p:cNvSpPr>
            <p:nvPr/>
          </p:nvSpPr>
          <p:spPr bwMode="auto">
            <a:xfrm>
              <a:off x="5342" y="2611"/>
              <a:ext cx="169"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07" name="Rectangle 14"/>
            <p:cNvSpPr>
              <a:spLocks noChangeArrowheads="1"/>
            </p:cNvSpPr>
            <p:nvPr/>
          </p:nvSpPr>
          <p:spPr bwMode="auto">
            <a:xfrm>
              <a:off x="5172" y="2611"/>
              <a:ext cx="170"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08" name="Rectangle 15"/>
            <p:cNvSpPr>
              <a:spLocks noChangeArrowheads="1"/>
            </p:cNvSpPr>
            <p:nvPr/>
          </p:nvSpPr>
          <p:spPr bwMode="auto">
            <a:xfrm>
              <a:off x="5003" y="2611"/>
              <a:ext cx="169"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09" name="Rectangle 16"/>
            <p:cNvSpPr>
              <a:spLocks noChangeArrowheads="1"/>
            </p:cNvSpPr>
            <p:nvPr/>
          </p:nvSpPr>
          <p:spPr bwMode="auto">
            <a:xfrm>
              <a:off x="4835" y="2611"/>
              <a:ext cx="168"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10" name="Rectangle 17"/>
            <p:cNvSpPr>
              <a:spLocks noChangeArrowheads="1"/>
            </p:cNvSpPr>
            <p:nvPr/>
          </p:nvSpPr>
          <p:spPr bwMode="auto">
            <a:xfrm>
              <a:off x="340" y="2611"/>
              <a:ext cx="4495" cy="403"/>
            </a:xfrm>
            <a:prstGeom prst="rect">
              <a:avLst/>
            </a:prstGeom>
            <a:noFill/>
            <a:ln w="9525">
              <a:noFill/>
              <a:miter lim="800000"/>
              <a:headEnd/>
              <a:tailEnd/>
            </a:ln>
          </p:spPr>
          <p:txBody>
            <a:bodyPr lIns="92075" tIns="46038" rIns="92075" bIns="46038">
              <a:prstTxWarp prst="textNoShape">
                <a:avLst/>
              </a:prstTxWarp>
            </a:bodyPr>
            <a:lstStyle/>
            <a:p>
              <a:pPr algn="just"/>
              <a:r>
                <a:rPr lang="fr-FR" sz="1800">
                  <a:latin typeface="Times New Roman" charset="0"/>
                </a:rPr>
                <a:t>Démonstration du fantasme de se coller au fond : </a:t>
              </a:r>
              <a:r>
                <a:rPr lang="fr-FR" sz="1800" b="1">
                  <a:latin typeface="Times New Roman" charset="0"/>
                </a:rPr>
                <a:t>se coller derrière la tête après être « rentré dans les yeux ».</a:t>
              </a:r>
            </a:p>
          </p:txBody>
        </p:sp>
        <p:sp>
          <p:nvSpPr>
            <p:cNvPr id="59411" name="Rectangle 18"/>
            <p:cNvSpPr>
              <a:spLocks noChangeArrowheads="1"/>
            </p:cNvSpPr>
            <p:nvPr/>
          </p:nvSpPr>
          <p:spPr bwMode="auto">
            <a:xfrm>
              <a:off x="5342" y="2208"/>
              <a:ext cx="169"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12" name="Rectangle 19"/>
            <p:cNvSpPr>
              <a:spLocks noChangeArrowheads="1"/>
            </p:cNvSpPr>
            <p:nvPr/>
          </p:nvSpPr>
          <p:spPr bwMode="auto">
            <a:xfrm>
              <a:off x="5172" y="2208"/>
              <a:ext cx="170"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13" name="Rectangle 20"/>
            <p:cNvSpPr>
              <a:spLocks noChangeArrowheads="1"/>
            </p:cNvSpPr>
            <p:nvPr/>
          </p:nvSpPr>
          <p:spPr bwMode="auto">
            <a:xfrm>
              <a:off x="5003" y="2208"/>
              <a:ext cx="169"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14" name="Rectangle 21"/>
            <p:cNvSpPr>
              <a:spLocks noChangeArrowheads="1"/>
            </p:cNvSpPr>
            <p:nvPr/>
          </p:nvSpPr>
          <p:spPr bwMode="auto">
            <a:xfrm>
              <a:off x="4835" y="2208"/>
              <a:ext cx="168"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15" name="Rectangle 22"/>
            <p:cNvSpPr>
              <a:spLocks noChangeArrowheads="1"/>
            </p:cNvSpPr>
            <p:nvPr/>
          </p:nvSpPr>
          <p:spPr bwMode="auto">
            <a:xfrm>
              <a:off x="340" y="2208"/>
              <a:ext cx="4495" cy="403"/>
            </a:xfrm>
            <a:prstGeom prst="rect">
              <a:avLst/>
            </a:prstGeom>
            <a:noFill/>
            <a:ln w="9525">
              <a:noFill/>
              <a:miter lim="800000"/>
              <a:headEnd/>
              <a:tailEnd/>
            </a:ln>
          </p:spPr>
          <p:txBody>
            <a:bodyPr lIns="92075" tIns="46038" rIns="92075" bIns="46038">
              <a:prstTxWarp prst="textNoShape">
                <a:avLst/>
              </a:prstTxWarp>
            </a:bodyPr>
            <a:lstStyle/>
            <a:p>
              <a:pPr algn="just"/>
              <a:r>
                <a:rPr lang="fr-FR" sz="1800" b="1">
                  <a:latin typeface="Times New Roman" charset="0"/>
                </a:rPr>
                <a:t>Souvent pénétration directe</a:t>
              </a:r>
              <a:r>
                <a:rPr lang="fr-FR" sz="1800">
                  <a:latin typeface="Times New Roman" charset="0"/>
                </a:rPr>
                <a:t> dans le regard de l</a:t>
              </a:r>
              <a:r>
                <a:rPr lang="ja-JP" altLang="fr-FR" sz="1800">
                  <a:latin typeface="Times New Roman" charset="0"/>
                </a:rPr>
                <a:t>’</a:t>
              </a:r>
              <a:r>
                <a:rPr lang="fr-FR" altLang="ja-JP" sz="1800">
                  <a:latin typeface="Times New Roman" charset="0"/>
                </a:rPr>
                <a:t>autre visage contre visage jusqu</a:t>
              </a:r>
              <a:r>
                <a:rPr lang="ja-JP" altLang="fr-FR" sz="1800">
                  <a:latin typeface="Times New Roman" charset="0"/>
                </a:rPr>
                <a:t>’</a:t>
              </a:r>
              <a:r>
                <a:rPr lang="fr-FR" altLang="ja-JP" sz="1800">
                  <a:latin typeface="Times New Roman" charset="0"/>
                </a:rPr>
                <a:t>à </a:t>
              </a:r>
              <a:r>
                <a:rPr lang="fr-FR" altLang="ja-JP" sz="1800" b="1">
                  <a:latin typeface="Times New Roman" charset="0"/>
                </a:rPr>
                <a:t>l</a:t>
              </a:r>
              <a:r>
                <a:rPr lang="ja-JP" altLang="fr-FR" sz="1800" b="1">
                  <a:latin typeface="Times New Roman" charset="0"/>
                </a:rPr>
                <a:t>’</a:t>
              </a:r>
              <a:r>
                <a:rPr lang="fr-FR" altLang="ja-JP" sz="1800" b="1">
                  <a:latin typeface="Times New Roman" charset="0"/>
                </a:rPr>
                <a:t>effet</a:t>
              </a:r>
              <a:r>
                <a:rPr lang="fr-FR" altLang="ja-JP" sz="1800">
                  <a:latin typeface="Times New Roman" charset="0"/>
                </a:rPr>
                <a:t> </a:t>
              </a:r>
              <a:r>
                <a:rPr lang="fr-FR" altLang="ja-JP" sz="1800" b="1">
                  <a:latin typeface="Times New Roman" charset="0"/>
                </a:rPr>
                <a:t>cyclope</a:t>
              </a:r>
              <a:r>
                <a:rPr lang="fr-FR" altLang="ja-JP" sz="1800">
                  <a:latin typeface="Times New Roman" charset="0"/>
                </a:rPr>
                <a:t> (impression d</a:t>
              </a:r>
              <a:r>
                <a:rPr lang="ja-JP" altLang="fr-FR" sz="1800">
                  <a:latin typeface="Times New Roman" charset="0"/>
                </a:rPr>
                <a:t>’</a:t>
              </a:r>
              <a:r>
                <a:rPr lang="fr-FR" altLang="ja-JP" sz="1800">
                  <a:latin typeface="Times New Roman" charset="0"/>
                </a:rPr>
                <a:t>3</a:t>
              </a:r>
              <a:r>
                <a:rPr lang="fr-FR" altLang="ja-JP" sz="1800" baseline="30000">
                  <a:latin typeface="Times New Roman" charset="0"/>
                </a:rPr>
                <a:t>e</a:t>
              </a:r>
              <a:r>
                <a:rPr lang="fr-FR" altLang="ja-JP" sz="1800">
                  <a:latin typeface="Times New Roman" charset="0"/>
                </a:rPr>
                <a:t> œil au milieu du front).</a:t>
              </a:r>
              <a:endParaRPr lang="fr-FR" sz="1800">
                <a:latin typeface="Times New Roman" charset="0"/>
              </a:endParaRPr>
            </a:p>
          </p:txBody>
        </p:sp>
        <p:sp>
          <p:nvSpPr>
            <p:cNvPr id="59416" name="Rectangle 23"/>
            <p:cNvSpPr>
              <a:spLocks noChangeArrowheads="1"/>
            </p:cNvSpPr>
            <p:nvPr/>
          </p:nvSpPr>
          <p:spPr bwMode="auto">
            <a:xfrm>
              <a:off x="5342" y="1805"/>
              <a:ext cx="169"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17" name="Rectangle 24"/>
            <p:cNvSpPr>
              <a:spLocks noChangeArrowheads="1"/>
            </p:cNvSpPr>
            <p:nvPr/>
          </p:nvSpPr>
          <p:spPr bwMode="auto">
            <a:xfrm>
              <a:off x="5172" y="1805"/>
              <a:ext cx="170"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18" name="Rectangle 25"/>
            <p:cNvSpPr>
              <a:spLocks noChangeArrowheads="1"/>
            </p:cNvSpPr>
            <p:nvPr/>
          </p:nvSpPr>
          <p:spPr bwMode="auto">
            <a:xfrm>
              <a:off x="5003" y="1805"/>
              <a:ext cx="169"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19" name="Rectangle 26"/>
            <p:cNvSpPr>
              <a:spLocks noChangeArrowheads="1"/>
            </p:cNvSpPr>
            <p:nvPr/>
          </p:nvSpPr>
          <p:spPr bwMode="auto">
            <a:xfrm>
              <a:off x="4835" y="1805"/>
              <a:ext cx="168"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20" name="Rectangle 27"/>
            <p:cNvSpPr>
              <a:spLocks noChangeArrowheads="1"/>
            </p:cNvSpPr>
            <p:nvPr/>
          </p:nvSpPr>
          <p:spPr bwMode="auto">
            <a:xfrm>
              <a:off x="340" y="1805"/>
              <a:ext cx="4495" cy="403"/>
            </a:xfrm>
            <a:prstGeom prst="rect">
              <a:avLst/>
            </a:prstGeom>
            <a:noFill/>
            <a:ln w="9525">
              <a:noFill/>
              <a:miter lim="800000"/>
              <a:headEnd/>
              <a:tailEnd/>
            </a:ln>
          </p:spPr>
          <p:txBody>
            <a:bodyPr lIns="92075" tIns="46038" rIns="92075" bIns="46038">
              <a:prstTxWarp prst="textNoShape">
                <a:avLst/>
              </a:prstTxWarp>
            </a:bodyPr>
            <a:lstStyle/>
            <a:p>
              <a:pPr algn="just"/>
              <a:r>
                <a:rPr lang="fr-FR" sz="1800" b="1">
                  <a:latin typeface="Times New Roman" charset="0"/>
                </a:rPr>
                <a:t>Va-et-vient </a:t>
              </a:r>
              <a:r>
                <a:rPr lang="fr-FR" sz="1800">
                  <a:latin typeface="Times New Roman" charset="0"/>
                </a:rPr>
                <a:t>entre</a:t>
              </a:r>
              <a:r>
                <a:rPr lang="fr-FR" sz="1800" b="1">
                  <a:latin typeface="Times New Roman" charset="0"/>
                </a:rPr>
                <a:t> l</a:t>
              </a:r>
              <a:r>
                <a:rPr lang="ja-JP" altLang="fr-FR" sz="1800" b="1">
                  <a:latin typeface="Times New Roman" charset="0"/>
                </a:rPr>
                <a:t>’</a:t>
              </a:r>
              <a:r>
                <a:rPr lang="fr-FR" altLang="ja-JP" sz="1800" b="1">
                  <a:latin typeface="Times New Roman" charset="0"/>
                </a:rPr>
                <a:t>hyperpénétration et le retrait</a:t>
              </a:r>
              <a:r>
                <a:rPr lang="fr-FR" altLang="ja-JP" sz="1800">
                  <a:latin typeface="Times New Roman" charset="0"/>
                </a:rPr>
                <a:t> : alternance regard de fuite et hyperpénétrant.</a:t>
              </a:r>
              <a:endParaRPr lang="fr-FR" sz="1800">
                <a:latin typeface="Times New Roman" charset="0"/>
              </a:endParaRPr>
            </a:p>
          </p:txBody>
        </p:sp>
        <p:sp>
          <p:nvSpPr>
            <p:cNvPr id="59421" name="Rectangle 28"/>
            <p:cNvSpPr>
              <a:spLocks noChangeArrowheads="1"/>
            </p:cNvSpPr>
            <p:nvPr/>
          </p:nvSpPr>
          <p:spPr bwMode="auto">
            <a:xfrm>
              <a:off x="5342" y="1474"/>
              <a:ext cx="169" cy="331"/>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22" name="Rectangle 29"/>
            <p:cNvSpPr>
              <a:spLocks noChangeArrowheads="1"/>
            </p:cNvSpPr>
            <p:nvPr/>
          </p:nvSpPr>
          <p:spPr bwMode="auto">
            <a:xfrm>
              <a:off x="5172" y="1474"/>
              <a:ext cx="170" cy="331"/>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23" name="Rectangle 30"/>
            <p:cNvSpPr>
              <a:spLocks noChangeArrowheads="1"/>
            </p:cNvSpPr>
            <p:nvPr/>
          </p:nvSpPr>
          <p:spPr bwMode="auto">
            <a:xfrm>
              <a:off x="5003" y="1474"/>
              <a:ext cx="169" cy="331"/>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24" name="Rectangle 31"/>
            <p:cNvSpPr>
              <a:spLocks noChangeArrowheads="1"/>
            </p:cNvSpPr>
            <p:nvPr/>
          </p:nvSpPr>
          <p:spPr bwMode="auto">
            <a:xfrm>
              <a:off x="4835" y="1474"/>
              <a:ext cx="168" cy="331"/>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25" name="Rectangle 32"/>
            <p:cNvSpPr>
              <a:spLocks noChangeArrowheads="1"/>
            </p:cNvSpPr>
            <p:nvPr/>
          </p:nvSpPr>
          <p:spPr bwMode="auto">
            <a:xfrm>
              <a:off x="340" y="1474"/>
              <a:ext cx="4495" cy="331"/>
            </a:xfrm>
            <a:prstGeom prst="rect">
              <a:avLst/>
            </a:prstGeom>
            <a:noFill/>
            <a:ln w="9525">
              <a:noFill/>
              <a:miter lim="800000"/>
              <a:headEnd/>
              <a:tailEnd/>
            </a:ln>
          </p:spPr>
          <p:txBody>
            <a:bodyPr lIns="92075" tIns="46038" rIns="92075" bIns="46038">
              <a:prstTxWarp prst="textNoShape">
                <a:avLst/>
              </a:prstTxWarp>
            </a:bodyPr>
            <a:lstStyle/>
            <a:p>
              <a:pPr algn="ctr"/>
              <a:r>
                <a:rPr lang="fr-FR" sz="1800" b="1">
                  <a:latin typeface="Times New Roman" charset="0"/>
                </a:rPr>
                <a:t>Regard</a:t>
              </a:r>
            </a:p>
          </p:txBody>
        </p:sp>
        <p:sp>
          <p:nvSpPr>
            <p:cNvPr id="59426" name="Rectangle 33"/>
            <p:cNvSpPr>
              <a:spLocks noChangeArrowheads="1"/>
            </p:cNvSpPr>
            <p:nvPr/>
          </p:nvSpPr>
          <p:spPr bwMode="auto">
            <a:xfrm>
              <a:off x="5342" y="1071"/>
              <a:ext cx="169" cy="403"/>
            </a:xfrm>
            <a:prstGeom prst="rect">
              <a:avLst/>
            </a:prstGeom>
            <a:noFill/>
            <a:ln w="9525">
              <a:noFill/>
              <a:miter lim="800000"/>
              <a:headEnd/>
              <a:tailEnd/>
            </a:ln>
          </p:spPr>
          <p:txBody>
            <a:bodyPr lIns="92075" tIns="46038" rIns="92075" bIns="46038">
              <a:prstTxWarp prst="textNoShape">
                <a:avLst/>
              </a:prstTxWarp>
            </a:bodyPr>
            <a:lstStyle/>
            <a:p>
              <a:pPr algn="ctr"/>
              <a:endParaRPr lang="fr-FR" sz="1800">
                <a:latin typeface="Times New Roman" charset="0"/>
              </a:endParaRPr>
            </a:p>
            <a:p>
              <a:pPr algn="ctr"/>
              <a:r>
                <a:rPr lang="fr-FR" sz="1800">
                  <a:latin typeface="Times New Roman" charset="0"/>
                </a:rPr>
                <a:t>3</a:t>
              </a:r>
            </a:p>
          </p:txBody>
        </p:sp>
        <p:sp>
          <p:nvSpPr>
            <p:cNvPr id="59427" name="Rectangle 34"/>
            <p:cNvSpPr>
              <a:spLocks noChangeArrowheads="1"/>
            </p:cNvSpPr>
            <p:nvPr/>
          </p:nvSpPr>
          <p:spPr bwMode="auto">
            <a:xfrm>
              <a:off x="5172" y="1071"/>
              <a:ext cx="170" cy="403"/>
            </a:xfrm>
            <a:prstGeom prst="rect">
              <a:avLst/>
            </a:prstGeom>
            <a:noFill/>
            <a:ln w="9525">
              <a:noFill/>
              <a:miter lim="800000"/>
              <a:headEnd/>
              <a:tailEnd/>
            </a:ln>
          </p:spPr>
          <p:txBody>
            <a:bodyPr lIns="92075" tIns="46038" rIns="92075" bIns="46038">
              <a:prstTxWarp prst="textNoShape">
                <a:avLst/>
              </a:prstTxWarp>
            </a:bodyPr>
            <a:lstStyle/>
            <a:p>
              <a:pPr algn="ctr"/>
              <a:endParaRPr lang="fr-FR" sz="1800">
                <a:latin typeface="Times New Roman" charset="0"/>
              </a:endParaRPr>
            </a:p>
            <a:p>
              <a:pPr algn="ctr"/>
              <a:r>
                <a:rPr lang="fr-FR" sz="1800">
                  <a:latin typeface="Times New Roman" charset="0"/>
                </a:rPr>
                <a:t>2</a:t>
              </a:r>
            </a:p>
          </p:txBody>
        </p:sp>
        <p:sp>
          <p:nvSpPr>
            <p:cNvPr id="59428" name="Rectangle 35"/>
            <p:cNvSpPr>
              <a:spLocks noChangeArrowheads="1"/>
            </p:cNvSpPr>
            <p:nvPr/>
          </p:nvSpPr>
          <p:spPr bwMode="auto">
            <a:xfrm>
              <a:off x="5003" y="1071"/>
              <a:ext cx="169" cy="403"/>
            </a:xfrm>
            <a:prstGeom prst="rect">
              <a:avLst/>
            </a:prstGeom>
            <a:noFill/>
            <a:ln w="9525">
              <a:noFill/>
              <a:miter lim="800000"/>
              <a:headEnd/>
              <a:tailEnd/>
            </a:ln>
          </p:spPr>
          <p:txBody>
            <a:bodyPr lIns="92075" tIns="46038" rIns="92075" bIns="46038">
              <a:prstTxWarp prst="textNoShape">
                <a:avLst/>
              </a:prstTxWarp>
            </a:bodyPr>
            <a:lstStyle/>
            <a:p>
              <a:pPr algn="ctr"/>
              <a:endParaRPr lang="fr-FR" sz="1800">
                <a:latin typeface="Times New Roman" charset="0"/>
              </a:endParaRPr>
            </a:p>
            <a:p>
              <a:pPr algn="ctr"/>
              <a:r>
                <a:rPr lang="fr-FR" sz="1800">
                  <a:latin typeface="Times New Roman" charset="0"/>
                </a:rPr>
                <a:t>1</a:t>
              </a:r>
            </a:p>
          </p:txBody>
        </p:sp>
        <p:sp>
          <p:nvSpPr>
            <p:cNvPr id="59429" name="Rectangle 36"/>
            <p:cNvSpPr>
              <a:spLocks noChangeArrowheads="1"/>
            </p:cNvSpPr>
            <p:nvPr/>
          </p:nvSpPr>
          <p:spPr bwMode="auto">
            <a:xfrm>
              <a:off x="4835" y="1071"/>
              <a:ext cx="168" cy="403"/>
            </a:xfrm>
            <a:prstGeom prst="rect">
              <a:avLst/>
            </a:prstGeom>
            <a:noFill/>
            <a:ln w="9525">
              <a:noFill/>
              <a:miter lim="800000"/>
              <a:headEnd/>
              <a:tailEnd/>
            </a:ln>
          </p:spPr>
          <p:txBody>
            <a:bodyPr lIns="92075" tIns="46038" rIns="92075" bIns="46038">
              <a:prstTxWarp prst="textNoShape">
                <a:avLst/>
              </a:prstTxWarp>
            </a:bodyPr>
            <a:lstStyle/>
            <a:p>
              <a:pPr algn="ctr"/>
              <a:endParaRPr lang="fr-FR" sz="1800">
                <a:latin typeface="Times New Roman" charset="0"/>
              </a:endParaRPr>
            </a:p>
            <a:p>
              <a:pPr algn="ctr"/>
              <a:r>
                <a:rPr lang="fr-FR" sz="1800">
                  <a:latin typeface="Times New Roman" charset="0"/>
                </a:rPr>
                <a:t>0</a:t>
              </a:r>
            </a:p>
          </p:txBody>
        </p:sp>
        <p:sp>
          <p:nvSpPr>
            <p:cNvPr id="59430" name="Rectangle 37"/>
            <p:cNvSpPr>
              <a:spLocks noChangeArrowheads="1"/>
            </p:cNvSpPr>
            <p:nvPr/>
          </p:nvSpPr>
          <p:spPr bwMode="auto">
            <a:xfrm>
              <a:off x="340" y="1071"/>
              <a:ext cx="4495"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59431" name="Line 38"/>
            <p:cNvSpPr>
              <a:spLocks noChangeShapeType="1"/>
            </p:cNvSpPr>
            <p:nvPr/>
          </p:nvSpPr>
          <p:spPr bwMode="auto">
            <a:xfrm>
              <a:off x="340" y="1071"/>
              <a:ext cx="5171"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9432" name="Line 39"/>
            <p:cNvSpPr>
              <a:spLocks noChangeShapeType="1"/>
            </p:cNvSpPr>
            <p:nvPr/>
          </p:nvSpPr>
          <p:spPr bwMode="auto">
            <a:xfrm>
              <a:off x="340" y="3921"/>
              <a:ext cx="5171"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9433" name="Line 40"/>
            <p:cNvSpPr>
              <a:spLocks noChangeShapeType="1"/>
            </p:cNvSpPr>
            <p:nvPr/>
          </p:nvSpPr>
          <p:spPr bwMode="auto">
            <a:xfrm>
              <a:off x="340" y="1071"/>
              <a:ext cx="0" cy="285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9434" name="Line 41"/>
            <p:cNvSpPr>
              <a:spLocks noChangeShapeType="1"/>
            </p:cNvSpPr>
            <p:nvPr/>
          </p:nvSpPr>
          <p:spPr bwMode="auto">
            <a:xfrm>
              <a:off x="5511" y="1071"/>
              <a:ext cx="0" cy="285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9435" name="Line 42"/>
            <p:cNvSpPr>
              <a:spLocks noChangeShapeType="1"/>
            </p:cNvSpPr>
            <p:nvPr/>
          </p:nvSpPr>
          <p:spPr bwMode="auto">
            <a:xfrm>
              <a:off x="340" y="1474"/>
              <a:ext cx="5171"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9436" name="Line 43"/>
            <p:cNvSpPr>
              <a:spLocks noChangeShapeType="1"/>
            </p:cNvSpPr>
            <p:nvPr/>
          </p:nvSpPr>
          <p:spPr bwMode="auto">
            <a:xfrm>
              <a:off x="4835" y="1071"/>
              <a:ext cx="0" cy="285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9437" name="Line 44"/>
            <p:cNvSpPr>
              <a:spLocks noChangeShapeType="1"/>
            </p:cNvSpPr>
            <p:nvPr/>
          </p:nvSpPr>
          <p:spPr bwMode="auto">
            <a:xfrm>
              <a:off x="5003" y="1071"/>
              <a:ext cx="0" cy="285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9438" name="Line 45"/>
            <p:cNvSpPr>
              <a:spLocks noChangeShapeType="1"/>
            </p:cNvSpPr>
            <p:nvPr/>
          </p:nvSpPr>
          <p:spPr bwMode="auto">
            <a:xfrm>
              <a:off x="5172" y="1071"/>
              <a:ext cx="0" cy="285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9439" name="Line 46"/>
            <p:cNvSpPr>
              <a:spLocks noChangeShapeType="1"/>
            </p:cNvSpPr>
            <p:nvPr/>
          </p:nvSpPr>
          <p:spPr bwMode="auto">
            <a:xfrm>
              <a:off x="5342" y="1071"/>
              <a:ext cx="0" cy="285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9440" name="Line 47"/>
            <p:cNvSpPr>
              <a:spLocks noChangeShapeType="1"/>
            </p:cNvSpPr>
            <p:nvPr/>
          </p:nvSpPr>
          <p:spPr bwMode="auto">
            <a:xfrm>
              <a:off x="340" y="1805"/>
              <a:ext cx="5171"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9441" name="Line 48"/>
            <p:cNvSpPr>
              <a:spLocks noChangeShapeType="1"/>
            </p:cNvSpPr>
            <p:nvPr/>
          </p:nvSpPr>
          <p:spPr bwMode="auto">
            <a:xfrm>
              <a:off x="340" y="2208"/>
              <a:ext cx="5171"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9442" name="Line 49"/>
            <p:cNvSpPr>
              <a:spLocks noChangeShapeType="1"/>
            </p:cNvSpPr>
            <p:nvPr/>
          </p:nvSpPr>
          <p:spPr bwMode="auto">
            <a:xfrm>
              <a:off x="340" y="2611"/>
              <a:ext cx="5171"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9443" name="Line 50"/>
            <p:cNvSpPr>
              <a:spLocks noChangeShapeType="1"/>
            </p:cNvSpPr>
            <p:nvPr/>
          </p:nvSpPr>
          <p:spPr bwMode="auto">
            <a:xfrm>
              <a:off x="340" y="3014"/>
              <a:ext cx="5171"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59444" name="Line 51"/>
            <p:cNvSpPr>
              <a:spLocks noChangeShapeType="1"/>
            </p:cNvSpPr>
            <p:nvPr/>
          </p:nvSpPr>
          <p:spPr bwMode="auto">
            <a:xfrm>
              <a:off x="340" y="3590"/>
              <a:ext cx="5171"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1" name="Espace réservé du numéro de diapositive 3"/>
          <p:cNvSpPr>
            <a:spLocks noGrp="1"/>
          </p:cNvSpPr>
          <p:nvPr>
            <p:ph type="sldNum" sz="quarter" idx="12"/>
          </p:nvPr>
        </p:nvSpPr>
        <p:spPr>
          <a:noFill/>
        </p:spPr>
        <p:txBody>
          <a:bodyPr/>
          <a:lstStyle/>
          <a:p>
            <a:fld id="{81799210-85D9-F744-B283-1BACD392ABDE}" type="slidenum">
              <a:rPr lang="fr-FR"/>
              <a:pPr/>
              <a:t>33</a:t>
            </a:fld>
            <a:endParaRPr lang="fr-FR"/>
          </a:p>
        </p:txBody>
      </p:sp>
      <p:sp>
        <p:nvSpPr>
          <p:cNvPr id="61442" name="Rectangle 2"/>
          <p:cNvSpPr>
            <a:spLocks noChangeArrowheads="1"/>
          </p:cNvSpPr>
          <p:nvPr/>
        </p:nvSpPr>
        <p:spPr bwMode="auto">
          <a:xfrm>
            <a:off x="684213" y="100013"/>
            <a:ext cx="7991475" cy="831850"/>
          </a:xfrm>
          <a:prstGeom prst="rect">
            <a:avLst/>
          </a:prstGeom>
          <a:noFill/>
          <a:ln w="9525">
            <a:noFill/>
            <a:miter lim="800000"/>
            <a:headEnd/>
            <a:tailEnd/>
          </a:ln>
        </p:spPr>
        <p:txBody>
          <a:bodyPr lIns="92075" tIns="46038" rIns="92075" bIns="46038" anchor="ctr">
            <a:prstTxWarp prst="textNoShape">
              <a:avLst/>
            </a:prstTxWarp>
            <a:spAutoFit/>
          </a:bodyPr>
          <a:lstStyle/>
          <a:p>
            <a:pPr algn="ctr"/>
            <a:r>
              <a:rPr lang="fr-FR" sz="2400" b="1"/>
              <a:t>ÉTAPE de RÉCUPÉRATION de la « PEAU » ENVELOPPE/CONTENANCE</a:t>
            </a:r>
            <a:endParaRPr lang="fr-FR" sz="2400"/>
          </a:p>
          <a:p>
            <a:pPr algn="ctr"/>
            <a:endParaRPr lang="fr-FR" sz="2400"/>
          </a:p>
        </p:txBody>
      </p:sp>
      <p:grpSp>
        <p:nvGrpSpPr>
          <p:cNvPr id="61443" name="Group 64"/>
          <p:cNvGrpSpPr>
            <a:grpSpLocks/>
          </p:cNvGrpSpPr>
          <p:nvPr/>
        </p:nvGrpSpPr>
        <p:grpSpPr bwMode="auto">
          <a:xfrm>
            <a:off x="539750" y="1557338"/>
            <a:ext cx="8280400" cy="4718050"/>
            <a:chOff x="340" y="981"/>
            <a:chExt cx="5216" cy="2972"/>
          </a:xfrm>
        </p:grpSpPr>
        <p:sp>
          <p:nvSpPr>
            <p:cNvPr id="61444" name="Rectangle 3"/>
            <p:cNvSpPr>
              <a:spLocks noChangeArrowheads="1"/>
            </p:cNvSpPr>
            <p:nvPr/>
          </p:nvSpPr>
          <p:spPr bwMode="auto">
            <a:xfrm>
              <a:off x="5385" y="3607"/>
              <a:ext cx="171" cy="34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45" name="Rectangle 4"/>
            <p:cNvSpPr>
              <a:spLocks noChangeArrowheads="1"/>
            </p:cNvSpPr>
            <p:nvPr/>
          </p:nvSpPr>
          <p:spPr bwMode="auto">
            <a:xfrm>
              <a:off x="5214" y="3607"/>
              <a:ext cx="171" cy="34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46" name="Rectangle 5"/>
            <p:cNvSpPr>
              <a:spLocks noChangeArrowheads="1"/>
            </p:cNvSpPr>
            <p:nvPr/>
          </p:nvSpPr>
          <p:spPr bwMode="auto">
            <a:xfrm>
              <a:off x="5044" y="3607"/>
              <a:ext cx="170" cy="34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47" name="Rectangle 6"/>
            <p:cNvSpPr>
              <a:spLocks noChangeArrowheads="1"/>
            </p:cNvSpPr>
            <p:nvPr/>
          </p:nvSpPr>
          <p:spPr bwMode="auto">
            <a:xfrm>
              <a:off x="4874" y="3607"/>
              <a:ext cx="170" cy="34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48" name="Rectangle 7"/>
            <p:cNvSpPr>
              <a:spLocks noChangeArrowheads="1"/>
            </p:cNvSpPr>
            <p:nvPr/>
          </p:nvSpPr>
          <p:spPr bwMode="auto">
            <a:xfrm>
              <a:off x="340" y="3607"/>
              <a:ext cx="4534" cy="346"/>
            </a:xfrm>
            <a:prstGeom prst="rect">
              <a:avLst/>
            </a:prstGeom>
            <a:noFill/>
            <a:ln w="9525">
              <a:noFill/>
              <a:miter lim="800000"/>
              <a:headEnd/>
              <a:tailEnd/>
            </a:ln>
          </p:spPr>
          <p:txBody>
            <a:bodyPr lIns="92075" tIns="46038" rIns="92075" bIns="46038">
              <a:prstTxWarp prst="textNoShape">
                <a:avLst/>
              </a:prstTxWarp>
            </a:bodyPr>
            <a:lstStyle/>
            <a:p>
              <a:pPr algn="just"/>
              <a:r>
                <a:rPr lang="fr-FR" sz="1400" b="1">
                  <a:latin typeface="Times New Roman" charset="0"/>
                </a:rPr>
                <a:t>Investissement</a:t>
              </a:r>
              <a:r>
                <a:rPr lang="fr-FR" sz="1400">
                  <a:latin typeface="Times New Roman" charset="0"/>
                </a:rPr>
                <a:t> des </a:t>
              </a:r>
              <a:r>
                <a:rPr lang="fr-FR" sz="1400" b="1">
                  <a:latin typeface="Times New Roman" charset="0"/>
                </a:rPr>
                <a:t>tuyaux</a:t>
              </a:r>
              <a:r>
                <a:rPr lang="fr-FR" sz="1400">
                  <a:latin typeface="Times New Roman" charset="0"/>
                </a:rPr>
                <a:t> en projection d</a:t>
              </a:r>
              <a:r>
                <a:rPr lang="ja-JP" altLang="fr-FR" sz="1400">
                  <a:latin typeface="Times New Roman" charset="0"/>
                </a:rPr>
                <a:t>’</a:t>
              </a:r>
              <a:r>
                <a:rPr lang="fr-FR" altLang="ja-JP" sz="1400">
                  <a:latin typeface="Times New Roman" charset="0"/>
                </a:rPr>
                <a:t>une perception du corps comme tuyau ou système de tuyaux</a:t>
              </a:r>
              <a:endParaRPr lang="fr-FR" sz="1400">
                <a:latin typeface="Times New Roman" charset="0"/>
              </a:endParaRPr>
            </a:p>
          </p:txBody>
        </p:sp>
        <p:sp>
          <p:nvSpPr>
            <p:cNvPr id="61449" name="Rectangle 8"/>
            <p:cNvSpPr>
              <a:spLocks noChangeArrowheads="1"/>
            </p:cNvSpPr>
            <p:nvPr/>
          </p:nvSpPr>
          <p:spPr bwMode="auto">
            <a:xfrm>
              <a:off x="5385" y="3404"/>
              <a:ext cx="171" cy="2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50" name="Rectangle 9"/>
            <p:cNvSpPr>
              <a:spLocks noChangeArrowheads="1"/>
            </p:cNvSpPr>
            <p:nvPr/>
          </p:nvSpPr>
          <p:spPr bwMode="auto">
            <a:xfrm>
              <a:off x="5214" y="3404"/>
              <a:ext cx="171" cy="2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51" name="Rectangle 10"/>
            <p:cNvSpPr>
              <a:spLocks noChangeArrowheads="1"/>
            </p:cNvSpPr>
            <p:nvPr/>
          </p:nvSpPr>
          <p:spPr bwMode="auto">
            <a:xfrm>
              <a:off x="5044" y="3404"/>
              <a:ext cx="170" cy="2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52" name="Rectangle 11"/>
            <p:cNvSpPr>
              <a:spLocks noChangeArrowheads="1"/>
            </p:cNvSpPr>
            <p:nvPr/>
          </p:nvSpPr>
          <p:spPr bwMode="auto">
            <a:xfrm>
              <a:off x="4874" y="3404"/>
              <a:ext cx="170" cy="2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53" name="Rectangle 12"/>
            <p:cNvSpPr>
              <a:spLocks noChangeArrowheads="1"/>
            </p:cNvSpPr>
            <p:nvPr/>
          </p:nvSpPr>
          <p:spPr bwMode="auto">
            <a:xfrm>
              <a:off x="340" y="3404"/>
              <a:ext cx="4534" cy="203"/>
            </a:xfrm>
            <a:prstGeom prst="rect">
              <a:avLst/>
            </a:prstGeom>
            <a:noFill/>
            <a:ln w="9525">
              <a:noFill/>
              <a:miter lim="800000"/>
              <a:headEnd/>
              <a:tailEnd/>
            </a:ln>
          </p:spPr>
          <p:txBody>
            <a:bodyPr lIns="92075" tIns="46038" rIns="92075" bIns="46038">
              <a:prstTxWarp prst="textNoShape">
                <a:avLst/>
              </a:prstTxWarp>
            </a:bodyPr>
            <a:lstStyle/>
            <a:p>
              <a:pPr algn="just"/>
              <a:r>
                <a:rPr lang="fr-FR" sz="1400">
                  <a:latin typeface="Times New Roman" charset="0"/>
                </a:rPr>
                <a:t>Investissement particulier de la </a:t>
              </a:r>
              <a:r>
                <a:rPr lang="fr-FR" sz="1400" b="1">
                  <a:latin typeface="Times New Roman" charset="0"/>
                </a:rPr>
                <a:t>main</a:t>
              </a:r>
              <a:r>
                <a:rPr lang="fr-FR" sz="1400">
                  <a:latin typeface="Times New Roman" charset="0"/>
                </a:rPr>
                <a:t>. Contemplation. Faire dessiner le contour</a:t>
              </a:r>
              <a:r>
                <a:rPr lang="fr-FR" sz="1400">
                  <a:solidFill>
                    <a:srgbClr val="FF0000"/>
                  </a:solidFill>
                  <a:latin typeface="Times New Roman" charset="0"/>
                </a:rPr>
                <a:t>. </a:t>
              </a:r>
            </a:p>
          </p:txBody>
        </p:sp>
        <p:sp>
          <p:nvSpPr>
            <p:cNvPr id="61454" name="Rectangle 13"/>
            <p:cNvSpPr>
              <a:spLocks noChangeArrowheads="1"/>
            </p:cNvSpPr>
            <p:nvPr/>
          </p:nvSpPr>
          <p:spPr bwMode="auto">
            <a:xfrm>
              <a:off x="5385" y="2629"/>
              <a:ext cx="171" cy="775"/>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55" name="Rectangle 14"/>
            <p:cNvSpPr>
              <a:spLocks noChangeArrowheads="1"/>
            </p:cNvSpPr>
            <p:nvPr/>
          </p:nvSpPr>
          <p:spPr bwMode="auto">
            <a:xfrm>
              <a:off x="5214" y="2629"/>
              <a:ext cx="171" cy="775"/>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56" name="Rectangle 15"/>
            <p:cNvSpPr>
              <a:spLocks noChangeArrowheads="1"/>
            </p:cNvSpPr>
            <p:nvPr/>
          </p:nvSpPr>
          <p:spPr bwMode="auto">
            <a:xfrm>
              <a:off x="5044" y="2629"/>
              <a:ext cx="170" cy="775"/>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57" name="Rectangle 16"/>
            <p:cNvSpPr>
              <a:spLocks noChangeArrowheads="1"/>
            </p:cNvSpPr>
            <p:nvPr/>
          </p:nvSpPr>
          <p:spPr bwMode="auto">
            <a:xfrm>
              <a:off x="4874" y="2629"/>
              <a:ext cx="170" cy="775"/>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58" name="Rectangle 17"/>
            <p:cNvSpPr>
              <a:spLocks noChangeArrowheads="1"/>
            </p:cNvSpPr>
            <p:nvPr/>
          </p:nvSpPr>
          <p:spPr bwMode="auto">
            <a:xfrm>
              <a:off x="340" y="2629"/>
              <a:ext cx="4534" cy="775"/>
            </a:xfrm>
            <a:prstGeom prst="rect">
              <a:avLst/>
            </a:prstGeom>
            <a:noFill/>
            <a:ln w="9525">
              <a:noFill/>
              <a:miter lim="800000"/>
              <a:headEnd/>
              <a:tailEnd/>
            </a:ln>
          </p:spPr>
          <p:txBody>
            <a:bodyPr lIns="92075" tIns="46038" rIns="92075" bIns="46038">
              <a:prstTxWarp prst="textNoShape">
                <a:avLst/>
              </a:prstTxWarp>
            </a:bodyPr>
            <a:lstStyle/>
            <a:p>
              <a:pPr algn="just"/>
              <a:r>
                <a:rPr lang="fr-FR" sz="1400" b="1">
                  <a:latin typeface="Times New Roman" charset="0"/>
                </a:rPr>
                <a:t>Signes de récupération du pourtour de la bouche</a:t>
              </a:r>
              <a:r>
                <a:rPr lang="fr-FR" sz="1400">
                  <a:latin typeface="Times New Roman" charset="0"/>
                </a:rPr>
                <a:t> :</a:t>
              </a:r>
            </a:p>
            <a:p>
              <a:pPr algn="just" eaLnBrk="0" hangingPunct="0"/>
              <a:r>
                <a:rPr lang="fr-FR" sz="1400">
                  <a:latin typeface="Wingdings" charset="2"/>
                </a:rPr>
                <a:t>Ÿ</a:t>
              </a:r>
              <a:r>
                <a:rPr lang="fr-FR" sz="1400">
                  <a:latin typeface="Times New Roman" charset="0"/>
                </a:rPr>
                <a:t> ils vérifient le ressenti du pourtour de la bouche en la plaquant partout sur l</a:t>
              </a:r>
              <a:r>
                <a:rPr lang="ja-JP" altLang="fr-FR" sz="1400">
                  <a:latin typeface="Times New Roman" charset="0"/>
                </a:rPr>
                <a:t>’</a:t>
              </a:r>
              <a:r>
                <a:rPr lang="fr-FR" altLang="ja-JP" sz="1400">
                  <a:latin typeface="Times New Roman" charset="0"/>
                </a:rPr>
                <a:t>environnement, en se palpant la bouche avec les doigts ; exploration du craché, bruits de bouche explosifs</a:t>
              </a:r>
            </a:p>
            <a:p>
              <a:pPr algn="just" eaLnBrk="0" hangingPunct="0"/>
              <a:r>
                <a:rPr lang="fr-FR" sz="1400">
                  <a:latin typeface="Wingdings" charset="2"/>
                </a:rPr>
                <a:t>Ÿ</a:t>
              </a:r>
              <a:r>
                <a:rPr lang="fr-FR" sz="1400">
                  <a:latin typeface="Times New Roman" charset="0"/>
                </a:rPr>
                <a:t> signes d</a:t>
              </a:r>
              <a:r>
                <a:rPr lang="ja-JP" altLang="fr-FR" sz="1400">
                  <a:latin typeface="Times New Roman" charset="0"/>
                </a:rPr>
                <a:t>’</a:t>
              </a:r>
              <a:r>
                <a:rPr lang="fr-FR" altLang="ja-JP" sz="1400">
                  <a:latin typeface="Times New Roman" charset="0"/>
                </a:rPr>
                <a:t>angoisse de  re-perte : se rattraper la bouche en hurlant, contorsions et grimaces intenses de la bouche.</a:t>
              </a:r>
              <a:endParaRPr lang="fr-FR" sz="1400">
                <a:latin typeface="Times New Roman" charset="0"/>
              </a:endParaRPr>
            </a:p>
          </p:txBody>
        </p:sp>
        <p:sp>
          <p:nvSpPr>
            <p:cNvPr id="61459" name="Rectangle 18"/>
            <p:cNvSpPr>
              <a:spLocks noChangeArrowheads="1"/>
            </p:cNvSpPr>
            <p:nvPr/>
          </p:nvSpPr>
          <p:spPr bwMode="auto">
            <a:xfrm>
              <a:off x="5385" y="2283"/>
              <a:ext cx="171" cy="34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60" name="Rectangle 19"/>
            <p:cNvSpPr>
              <a:spLocks noChangeArrowheads="1"/>
            </p:cNvSpPr>
            <p:nvPr/>
          </p:nvSpPr>
          <p:spPr bwMode="auto">
            <a:xfrm>
              <a:off x="5214" y="2283"/>
              <a:ext cx="171" cy="34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61" name="Rectangle 20"/>
            <p:cNvSpPr>
              <a:spLocks noChangeArrowheads="1"/>
            </p:cNvSpPr>
            <p:nvPr/>
          </p:nvSpPr>
          <p:spPr bwMode="auto">
            <a:xfrm>
              <a:off x="5044" y="2283"/>
              <a:ext cx="170" cy="34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62" name="Rectangle 21"/>
            <p:cNvSpPr>
              <a:spLocks noChangeArrowheads="1"/>
            </p:cNvSpPr>
            <p:nvPr/>
          </p:nvSpPr>
          <p:spPr bwMode="auto">
            <a:xfrm>
              <a:off x="4874" y="2283"/>
              <a:ext cx="170" cy="34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63" name="Rectangle 22"/>
            <p:cNvSpPr>
              <a:spLocks noChangeArrowheads="1"/>
            </p:cNvSpPr>
            <p:nvPr/>
          </p:nvSpPr>
          <p:spPr bwMode="auto">
            <a:xfrm>
              <a:off x="340" y="2283"/>
              <a:ext cx="4534" cy="346"/>
            </a:xfrm>
            <a:prstGeom prst="rect">
              <a:avLst/>
            </a:prstGeom>
            <a:noFill/>
            <a:ln w="9525">
              <a:noFill/>
              <a:miter lim="800000"/>
              <a:headEnd/>
              <a:tailEnd/>
            </a:ln>
          </p:spPr>
          <p:txBody>
            <a:bodyPr lIns="92075" tIns="46038" rIns="92075" bIns="46038">
              <a:prstTxWarp prst="textNoShape">
                <a:avLst/>
              </a:prstTxWarp>
            </a:bodyPr>
            <a:lstStyle/>
            <a:p>
              <a:pPr algn="just"/>
              <a:r>
                <a:rPr lang="fr-FR" sz="1400">
                  <a:latin typeface="Times New Roman" charset="0"/>
                </a:rPr>
                <a:t>Signes de </a:t>
              </a:r>
              <a:r>
                <a:rPr lang="fr-FR" sz="1400" b="1">
                  <a:latin typeface="Times New Roman" charset="0"/>
                </a:rPr>
                <a:t>claustrophobie</a:t>
              </a:r>
              <a:r>
                <a:rPr lang="fr-FR" sz="1400">
                  <a:latin typeface="Times New Roman" charset="0"/>
                </a:rPr>
                <a:t> : claustrophobie des </a:t>
              </a:r>
              <a:r>
                <a:rPr lang="fr-FR" sz="1400" b="1">
                  <a:latin typeface="Times New Roman" charset="0"/>
                </a:rPr>
                <a:t>vêtements</a:t>
              </a:r>
              <a:r>
                <a:rPr lang="fr-FR" sz="1400">
                  <a:latin typeface="Times New Roman" charset="0"/>
                </a:rPr>
                <a:t>, des </a:t>
              </a:r>
              <a:r>
                <a:rPr lang="fr-FR" sz="1400" b="1">
                  <a:latin typeface="Times New Roman" charset="0"/>
                </a:rPr>
                <a:t>contenants</a:t>
              </a:r>
              <a:r>
                <a:rPr lang="fr-FR" sz="1400">
                  <a:latin typeface="Times New Roman" charset="0"/>
                </a:rPr>
                <a:t>, des </a:t>
              </a:r>
              <a:r>
                <a:rPr lang="fr-FR" sz="1400" b="1">
                  <a:latin typeface="Times New Roman" charset="0"/>
                </a:rPr>
                <a:t>groupes</a:t>
              </a:r>
              <a:r>
                <a:rPr lang="fr-FR" sz="1400">
                  <a:latin typeface="Times New Roman" charset="0"/>
                </a:rPr>
                <a:t> (angoisse du serrage écrasant, étouffant.</a:t>
              </a:r>
            </a:p>
          </p:txBody>
        </p:sp>
        <p:sp>
          <p:nvSpPr>
            <p:cNvPr id="61464" name="Rectangle 23"/>
            <p:cNvSpPr>
              <a:spLocks noChangeArrowheads="1"/>
            </p:cNvSpPr>
            <p:nvPr/>
          </p:nvSpPr>
          <p:spPr bwMode="auto">
            <a:xfrm>
              <a:off x="5385" y="2080"/>
              <a:ext cx="171" cy="2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65" name="Rectangle 24"/>
            <p:cNvSpPr>
              <a:spLocks noChangeArrowheads="1"/>
            </p:cNvSpPr>
            <p:nvPr/>
          </p:nvSpPr>
          <p:spPr bwMode="auto">
            <a:xfrm>
              <a:off x="5214" y="2080"/>
              <a:ext cx="171" cy="2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66" name="Rectangle 25"/>
            <p:cNvSpPr>
              <a:spLocks noChangeArrowheads="1"/>
            </p:cNvSpPr>
            <p:nvPr/>
          </p:nvSpPr>
          <p:spPr bwMode="auto">
            <a:xfrm>
              <a:off x="5044" y="2080"/>
              <a:ext cx="170" cy="2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67" name="Rectangle 26"/>
            <p:cNvSpPr>
              <a:spLocks noChangeArrowheads="1"/>
            </p:cNvSpPr>
            <p:nvPr/>
          </p:nvSpPr>
          <p:spPr bwMode="auto">
            <a:xfrm>
              <a:off x="4874" y="2080"/>
              <a:ext cx="170" cy="2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68" name="Rectangle 27"/>
            <p:cNvSpPr>
              <a:spLocks noChangeArrowheads="1"/>
            </p:cNvSpPr>
            <p:nvPr/>
          </p:nvSpPr>
          <p:spPr bwMode="auto">
            <a:xfrm>
              <a:off x="340" y="2080"/>
              <a:ext cx="4534" cy="203"/>
            </a:xfrm>
            <a:prstGeom prst="rect">
              <a:avLst/>
            </a:prstGeom>
            <a:noFill/>
            <a:ln w="9525">
              <a:noFill/>
              <a:miter lim="800000"/>
              <a:headEnd/>
              <a:tailEnd/>
            </a:ln>
          </p:spPr>
          <p:txBody>
            <a:bodyPr lIns="92075" tIns="46038" rIns="92075" bIns="46038">
              <a:prstTxWarp prst="textNoShape">
                <a:avLst/>
              </a:prstTxWarp>
            </a:bodyPr>
            <a:lstStyle/>
            <a:p>
              <a:pPr algn="just"/>
              <a:r>
                <a:rPr lang="fr-FR" sz="1400" b="1">
                  <a:latin typeface="Times New Roman" charset="0"/>
                </a:rPr>
                <a:t>Recherche du serrage</a:t>
              </a:r>
              <a:r>
                <a:rPr lang="fr-FR" sz="1400">
                  <a:latin typeface="Times New Roman" charset="0"/>
                </a:rPr>
                <a:t> (être serré dans les bras, entre chaises et tables, dans les espaces étroits),</a:t>
              </a:r>
            </a:p>
          </p:txBody>
        </p:sp>
        <p:sp>
          <p:nvSpPr>
            <p:cNvPr id="61469" name="Rectangle 28"/>
            <p:cNvSpPr>
              <a:spLocks noChangeArrowheads="1"/>
            </p:cNvSpPr>
            <p:nvPr/>
          </p:nvSpPr>
          <p:spPr bwMode="auto">
            <a:xfrm>
              <a:off x="5385" y="1734"/>
              <a:ext cx="171" cy="34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70" name="Rectangle 29"/>
            <p:cNvSpPr>
              <a:spLocks noChangeArrowheads="1"/>
            </p:cNvSpPr>
            <p:nvPr/>
          </p:nvSpPr>
          <p:spPr bwMode="auto">
            <a:xfrm>
              <a:off x="5214" y="1734"/>
              <a:ext cx="171" cy="34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71" name="Rectangle 30"/>
            <p:cNvSpPr>
              <a:spLocks noChangeArrowheads="1"/>
            </p:cNvSpPr>
            <p:nvPr/>
          </p:nvSpPr>
          <p:spPr bwMode="auto">
            <a:xfrm>
              <a:off x="5044" y="1734"/>
              <a:ext cx="170" cy="34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72" name="Rectangle 31"/>
            <p:cNvSpPr>
              <a:spLocks noChangeArrowheads="1"/>
            </p:cNvSpPr>
            <p:nvPr/>
          </p:nvSpPr>
          <p:spPr bwMode="auto">
            <a:xfrm>
              <a:off x="4874" y="1734"/>
              <a:ext cx="170" cy="34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73" name="Rectangle 32"/>
            <p:cNvSpPr>
              <a:spLocks noChangeArrowheads="1"/>
            </p:cNvSpPr>
            <p:nvPr/>
          </p:nvSpPr>
          <p:spPr bwMode="auto">
            <a:xfrm>
              <a:off x="340" y="1734"/>
              <a:ext cx="4534" cy="346"/>
            </a:xfrm>
            <a:prstGeom prst="rect">
              <a:avLst/>
            </a:prstGeom>
            <a:noFill/>
            <a:ln w="9525">
              <a:noFill/>
              <a:miter lim="800000"/>
              <a:headEnd/>
              <a:tailEnd/>
            </a:ln>
          </p:spPr>
          <p:txBody>
            <a:bodyPr lIns="92075" tIns="46038" rIns="92075" bIns="46038">
              <a:prstTxWarp prst="textNoShape">
                <a:avLst/>
              </a:prstTxWarp>
            </a:bodyPr>
            <a:lstStyle/>
            <a:p>
              <a:pPr algn="just"/>
              <a:r>
                <a:rPr lang="fr-FR" sz="1400" b="1">
                  <a:latin typeface="Times New Roman" charset="0"/>
                </a:rPr>
                <a:t>Inclusion du corps</a:t>
              </a:r>
              <a:r>
                <a:rPr lang="fr-FR" sz="1400">
                  <a:latin typeface="Times New Roman" charset="0"/>
                </a:rPr>
                <a:t> propre </a:t>
              </a:r>
              <a:r>
                <a:rPr lang="fr-FR" sz="1400" b="1">
                  <a:latin typeface="Times New Roman" charset="0"/>
                </a:rPr>
                <a:t>dans des contenants circulaires</a:t>
              </a:r>
              <a:r>
                <a:rPr lang="fr-FR" sz="1400">
                  <a:latin typeface="Times New Roman" charset="0"/>
                </a:rPr>
                <a:t> (pneus, cerceaux, enroulement dans les rideaux) signant la récupération en cours du sentiment d</a:t>
              </a:r>
              <a:r>
                <a:rPr lang="ja-JP" altLang="fr-FR" sz="1400">
                  <a:latin typeface="Times New Roman" charset="0"/>
                </a:rPr>
                <a:t>’</a:t>
              </a:r>
              <a:r>
                <a:rPr lang="fr-FR" altLang="ja-JP" sz="1400">
                  <a:latin typeface="Times New Roman" charset="0"/>
                </a:rPr>
                <a:t>enveloppe.</a:t>
              </a:r>
              <a:endParaRPr lang="fr-FR" sz="1400">
                <a:latin typeface="Times New Roman" charset="0"/>
              </a:endParaRPr>
            </a:p>
          </p:txBody>
        </p:sp>
        <p:sp>
          <p:nvSpPr>
            <p:cNvPr id="61474" name="Rectangle 33"/>
            <p:cNvSpPr>
              <a:spLocks noChangeArrowheads="1"/>
            </p:cNvSpPr>
            <p:nvPr/>
          </p:nvSpPr>
          <p:spPr bwMode="auto">
            <a:xfrm>
              <a:off x="5385" y="1530"/>
              <a:ext cx="171" cy="204"/>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75" name="Rectangle 34"/>
            <p:cNvSpPr>
              <a:spLocks noChangeArrowheads="1"/>
            </p:cNvSpPr>
            <p:nvPr/>
          </p:nvSpPr>
          <p:spPr bwMode="auto">
            <a:xfrm>
              <a:off x="5214" y="1530"/>
              <a:ext cx="171" cy="204"/>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76" name="Rectangle 35"/>
            <p:cNvSpPr>
              <a:spLocks noChangeArrowheads="1"/>
            </p:cNvSpPr>
            <p:nvPr/>
          </p:nvSpPr>
          <p:spPr bwMode="auto">
            <a:xfrm>
              <a:off x="5044" y="1530"/>
              <a:ext cx="170" cy="204"/>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77" name="Rectangle 36"/>
            <p:cNvSpPr>
              <a:spLocks noChangeArrowheads="1"/>
            </p:cNvSpPr>
            <p:nvPr/>
          </p:nvSpPr>
          <p:spPr bwMode="auto">
            <a:xfrm>
              <a:off x="4874" y="1530"/>
              <a:ext cx="170" cy="204"/>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78" name="Rectangle 37"/>
            <p:cNvSpPr>
              <a:spLocks noChangeArrowheads="1"/>
            </p:cNvSpPr>
            <p:nvPr/>
          </p:nvSpPr>
          <p:spPr bwMode="auto">
            <a:xfrm>
              <a:off x="340" y="1530"/>
              <a:ext cx="4534" cy="204"/>
            </a:xfrm>
            <a:prstGeom prst="rect">
              <a:avLst/>
            </a:prstGeom>
            <a:noFill/>
            <a:ln w="9525">
              <a:noFill/>
              <a:miter lim="800000"/>
              <a:headEnd/>
              <a:tailEnd/>
            </a:ln>
          </p:spPr>
          <p:txBody>
            <a:bodyPr lIns="92075" tIns="46038" rIns="92075" bIns="46038">
              <a:prstTxWarp prst="textNoShape">
                <a:avLst/>
              </a:prstTxWarp>
            </a:bodyPr>
            <a:lstStyle/>
            <a:p>
              <a:pPr algn="just"/>
              <a:r>
                <a:rPr lang="fr-FR" sz="1400" b="1">
                  <a:latin typeface="Times New Roman" charset="0"/>
                </a:rPr>
                <a:t>Recherche de l</a:t>
              </a:r>
              <a:r>
                <a:rPr lang="ja-JP" altLang="fr-FR" sz="1400" b="1">
                  <a:latin typeface="Times New Roman" charset="0"/>
                </a:rPr>
                <a:t>’</a:t>
              </a:r>
              <a:r>
                <a:rPr lang="fr-FR" altLang="ja-JP" sz="1400" b="1">
                  <a:latin typeface="Times New Roman" charset="0"/>
                </a:rPr>
                <a:t>appui du dos</a:t>
              </a:r>
              <a:r>
                <a:rPr lang="fr-FR" altLang="ja-JP" sz="1400">
                  <a:latin typeface="Times New Roman" charset="0"/>
                </a:rPr>
                <a:t> (combiné ou non à la pénétration dans le regard).</a:t>
              </a:r>
              <a:endParaRPr lang="fr-FR" sz="1400">
                <a:latin typeface="Times New Roman" charset="0"/>
              </a:endParaRPr>
            </a:p>
          </p:txBody>
        </p:sp>
        <p:sp>
          <p:nvSpPr>
            <p:cNvPr id="61479" name="Rectangle 38"/>
            <p:cNvSpPr>
              <a:spLocks noChangeArrowheads="1"/>
            </p:cNvSpPr>
            <p:nvPr/>
          </p:nvSpPr>
          <p:spPr bwMode="auto">
            <a:xfrm>
              <a:off x="5385" y="1327"/>
              <a:ext cx="171" cy="2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80" name="Rectangle 39"/>
            <p:cNvSpPr>
              <a:spLocks noChangeArrowheads="1"/>
            </p:cNvSpPr>
            <p:nvPr/>
          </p:nvSpPr>
          <p:spPr bwMode="auto">
            <a:xfrm>
              <a:off x="5214" y="1327"/>
              <a:ext cx="171" cy="2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81" name="Rectangle 40"/>
            <p:cNvSpPr>
              <a:spLocks noChangeArrowheads="1"/>
            </p:cNvSpPr>
            <p:nvPr/>
          </p:nvSpPr>
          <p:spPr bwMode="auto">
            <a:xfrm>
              <a:off x="5044" y="1327"/>
              <a:ext cx="170" cy="2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82" name="Rectangle 41"/>
            <p:cNvSpPr>
              <a:spLocks noChangeArrowheads="1"/>
            </p:cNvSpPr>
            <p:nvPr/>
          </p:nvSpPr>
          <p:spPr bwMode="auto">
            <a:xfrm>
              <a:off x="4874" y="1327"/>
              <a:ext cx="170" cy="2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83" name="Rectangle 42"/>
            <p:cNvSpPr>
              <a:spLocks noChangeArrowheads="1"/>
            </p:cNvSpPr>
            <p:nvPr/>
          </p:nvSpPr>
          <p:spPr bwMode="auto">
            <a:xfrm>
              <a:off x="340" y="1327"/>
              <a:ext cx="4534" cy="203"/>
            </a:xfrm>
            <a:prstGeom prst="rect">
              <a:avLst/>
            </a:prstGeom>
            <a:noFill/>
            <a:ln w="9525">
              <a:noFill/>
              <a:miter lim="800000"/>
              <a:headEnd/>
              <a:tailEnd/>
            </a:ln>
          </p:spPr>
          <p:txBody>
            <a:bodyPr lIns="92075" tIns="46038" rIns="92075" bIns="46038">
              <a:prstTxWarp prst="textNoShape">
                <a:avLst/>
              </a:prstTxWarp>
            </a:bodyPr>
            <a:lstStyle/>
            <a:p>
              <a:pPr algn="ctr"/>
              <a:r>
                <a:rPr lang="fr-FR" sz="1400" b="1">
                  <a:latin typeface="Times New Roman" charset="0"/>
                </a:rPr>
                <a:t>Image du corps</a:t>
              </a:r>
            </a:p>
          </p:txBody>
        </p:sp>
        <p:sp>
          <p:nvSpPr>
            <p:cNvPr id="61484" name="Rectangle 43"/>
            <p:cNvSpPr>
              <a:spLocks noChangeArrowheads="1"/>
            </p:cNvSpPr>
            <p:nvPr/>
          </p:nvSpPr>
          <p:spPr bwMode="auto">
            <a:xfrm>
              <a:off x="5385" y="981"/>
              <a:ext cx="171" cy="346"/>
            </a:xfrm>
            <a:prstGeom prst="rect">
              <a:avLst/>
            </a:prstGeom>
            <a:noFill/>
            <a:ln w="9525">
              <a:noFill/>
              <a:miter lim="800000"/>
              <a:headEnd/>
              <a:tailEnd/>
            </a:ln>
          </p:spPr>
          <p:txBody>
            <a:bodyPr lIns="92075" tIns="46038" rIns="92075" bIns="46038">
              <a:prstTxWarp prst="textNoShape">
                <a:avLst/>
              </a:prstTxWarp>
            </a:bodyPr>
            <a:lstStyle/>
            <a:p>
              <a:pPr algn="ctr"/>
              <a:endParaRPr lang="fr-FR" sz="1400">
                <a:latin typeface="Times New Roman" charset="0"/>
              </a:endParaRPr>
            </a:p>
            <a:p>
              <a:pPr algn="ctr"/>
              <a:r>
                <a:rPr lang="fr-FR" sz="1400">
                  <a:latin typeface="Times New Roman" charset="0"/>
                </a:rPr>
                <a:t>3</a:t>
              </a:r>
            </a:p>
          </p:txBody>
        </p:sp>
        <p:sp>
          <p:nvSpPr>
            <p:cNvPr id="61485" name="Rectangle 44"/>
            <p:cNvSpPr>
              <a:spLocks noChangeArrowheads="1"/>
            </p:cNvSpPr>
            <p:nvPr/>
          </p:nvSpPr>
          <p:spPr bwMode="auto">
            <a:xfrm>
              <a:off x="5214" y="981"/>
              <a:ext cx="171" cy="346"/>
            </a:xfrm>
            <a:prstGeom prst="rect">
              <a:avLst/>
            </a:prstGeom>
            <a:noFill/>
            <a:ln w="9525">
              <a:noFill/>
              <a:miter lim="800000"/>
              <a:headEnd/>
              <a:tailEnd/>
            </a:ln>
          </p:spPr>
          <p:txBody>
            <a:bodyPr lIns="92075" tIns="46038" rIns="92075" bIns="46038">
              <a:prstTxWarp prst="textNoShape">
                <a:avLst/>
              </a:prstTxWarp>
            </a:bodyPr>
            <a:lstStyle/>
            <a:p>
              <a:pPr algn="ctr"/>
              <a:endParaRPr lang="fr-FR" sz="1400">
                <a:latin typeface="Times New Roman" charset="0"/>
              </a:endParaRPr>
            </a:p>
            <a:p>
              <a:pPr algn="ctr"/>
              <a:r>
                <a:rPr lang="fr-FR" sz="1400">
                  <a:latin typeface="Times New Roman" charset="0"/>
                </a:rPr>
                <a:t>2</a:t>
              </a:r>
            </a:p>
          </p:txBody>
        </p:sp>
        <p:sp>
          <p:nvSpPr>
            <p:cNvPr id="61486" name="Rectangle 45"/>
            <p:cNvSpPr>
              <a:spLocks noChangeArrowheads="1"/>
            </p:cNvSpPr>
            <p:nvPr/>
          </p:nvSpPr>
          <p:spPr bwMode="auto">
            <a:xfrm>
              <a:off x="5044" y="981"/>
              <a:ext cx="170" cy="346"/>
            </a:xfrm>
            <a:prstGeom prst="rect">
              <a:avLst/>
            </a:prstGeom>
            <a:noFill/>
            <a:ln w="9525">
              <a:noFill/>
              <a:miter lim="800000"/>
              <a:headEnd/>
              <a:tailEnd/>
            </a:ln>
          </p:spPr>
          <p:txBody>
            <a:bodyPr lIns="92075" tIns="46038" rIns="92075" bIns="46038">
              <a:prstTxWarp prst="textNoShape">
                <a:avLst/>
              </a:prstTxWarp>
            </a:bodyPr>
            <a:lstStyle/>
            <a:p>
              <a:pPr algn="ctr"/>
              <a:endParaRPr lang="fr-FR" sz="1400">
                <a:latin typeface="Times New Roman" charset="0"/>
              </a:endParaRPr>
            </a:p>
            <a:p>
              <a:pPr algn="ctr"/>
              <a:r>
                <a:rPr lang="fr-FR" sz="1400">
                  <a:latin typeface="Times New Roman" charset="0"/>
                </a:rPr>
                <a:t>1</a:t>
              </a:r>
            </a:p>
          </p:txBody>
        </p:sp>
        <p:sp>
          <p:nvSpPr>
            <p:cNvPr id="61487" name="Rectangle 46"/>
            <p:cNvSpPr>
              <a:spLocks noChangeArrowheads="1"/>
            </p:cNvSpPr>
            <p:nvPr/>
          </p:nvSpPr>
          <p:spPr bwMode="auto">
            <a:xfrm>
              <a:off x="4874" y="981"/>
              <a:ext cx="170" cy="346"/>
            </a:xfrm>
            <a:prstGeom prst="rect">
              <a:avLst/>
            </a:prstGeom>
            <a:noFill/>
            <a:ln w="9525">
              <a:noFill/>
              <a:miter lim="800000"/>
              <a:headEnd/>
              <a:tailEnd/>
            </a:ln>
          </p:spPr>
          <p:txBody>
            <a:bodyPr lIns="92075" tIns="46038" rIns="92075" bIns="46038">
              <a:prstTxWarp prst="textNoShape">
                <a:avLst/>
              </a:prstTxWarp>
            </a:bodyPr>
            <a:lstStyle/>
            <a:p>
              <a:pPr algn="ctr"/>
              <a:endParaRPr lang="fr-FR" sz="1400">
                <a:latin typeface="Times New Roman" charset="0"/>
              </a:endParaRPr>
            </a:p>
            <a:p>
              <a:pPr algn="ctr"/>
              <a:r>
                <a:rPr lang="fr-FR" sz="1400">
                  <a:latin typeface="Times New Roman" charset="0"/>
                </a:rPr>
                <a:t>0</a:t>
              </a:r>
            </a:p>
          </p:txBody>
        </p:sp>
        <p:sp>
          <p:nvSpPr>
            <p:cNvPr id="61488" name="Rectangle 47"/>
            <p:cNvSpPr>
              <a:spLocks noChangeArrowheads="1"/>
            </p:cNvSpPr>
            <p:nvPr/>
          </p:nvSpPr>
          <p:spPr bwMode="auto">
            <a:xfrm>
              <a:off x="340" y="981"/>
              <a:ext cx="4534" cy="34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1489" name="Line 48"/>
            <p:cNvSpPr>
              <a:spLocks noChangeShapeType="1"/>
            </p:cNvSpPr>
            <p:nvPr/>
          </p:nvSpPr>
          <p:spPr bwMode="auto">
            <a:xfrm>
              <a:off x="340" y="981"/>
              <a:ext cx="521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1490" name="Line 49"/>
            <p:cNvSpPr>
              <a:spLocks noChangeShapeType="1"/>
            </p:cNvSpPr>
            <p:nvPr/>
          </p:nvSpPr>
          <p:spPr bwMode="auto">
            <a:xfrm>
              <a:off x="340" y="3953"/>
              <a:ext cx="521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1491" name="Line 50"/>
            <p:cNvSpPr>
              <a:spLocks noChangeShapeType="1"/>
            </p:cNvSpPr>
            <p:nvPr/>
          </p:nvSpPr>
          <p:spPr bwMode="auto">
            <a:xfrm>
              <a:off x="340" y="981"/>
              <a:ext cx="0" cy="2972"/>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1492" name="Line 51"/>
            <p:cNvSpPr>
              <a:spLocks noChangeShapeType="1"/>
            </p:cNvSpPr>
            <p:nvPr/>
          </p:nvSpPr>
          <p:spPr bwMode="auto">
            <a:xfrm>
              <a:off x="5556" y="981"/>
              <a:ext cx="0" cy="2972"/>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1493" name="Line 52"/>
            <p:cNvSpPr>
              <a:spLocks noChangeShapeType="1"/>
            </p:cNvSpPr>
            <p:nvPr/>
          </p:nvSpPr>
          <p:spPr bwMode="auto">
            <a:xfrm>
              <a:off x="340" y="1327"/>
              <a:ext cx="521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1494" name="Line 53"/>
            <p:cNvSpPr>
              <a:spLocks noChangeShapeType="1"/>
            </p:cNvSpPr>
            <p:nvPr/>
          </p:nvSpPr>
          <p:spPr bwMode="auto">
            <a:xfrm>
              <a:off x="4874" y="981"/>
              <a:ext cx="0" cy="2972"/>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1495" name="Line 54"/>
            <p:cNvSpPr>
              <a:spLocks noChangeShapeType="1"/>
            </p:cNvSpPr>
            <p:nvPr/>
          </p:nvSpPr>
          <p:spPr bwMode="auto">
            <a:xfrm>
              <a:off x="5044" y="981"/>
              <a:ext cx="0" cy="2972"/>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1496" name="Line 55"/>
            <p:cNvSpPr>
              <a:spLocks noChangeShapeType="1"/>
            </p:cNvSpPr>
            <p:nvPr/>
          </p:nvSpPr>
          <p:spPr bwMode="auto">
            <a:xfrm>
              <a:off x="5214" y="981"/>
              <a:ext cx="0" cy="2972"/>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1497" name="Line 56"/>
            <p:cNvSpPr>
              <a:spLocks noChangeShapeType="1"/>
            </p:cNvSpPr>
            <p:nvPr/>
          </p:nvSpPr>
          <p:spPr bwMode="auto">
            <a:xfrm>
              <a:off x="5385" y="981"/>
              <a:ext cx="0" cy="2972"/>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1498" name="Line 57"/>
            <p:cNvSpPr>
              <a:spLocks noChangeShapeType="1"/>
            </p:cNvSpPr>
            <p:nvPr/>
          </p:nvSpPr>
          <p:spPr bwMode="auto">
            <a:xfrm>
              <a:off x="340" y="1530"/>
              <a:ext cx="521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1499" name="Line 58"/>
            <p:cNvSpPr>
              <a:spLocks noChangeShapeType="1"/>
            </p:cNvSpPr>
            <p:nvPr/>
          </p:nvSpPr>
          <p:spPr bwMode="auto">
            <a:xfrm>
              <a:off x="340" y="1734"/>
              <a:ext cx="521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1500" name="Line 59"/>
            <p:cNvSpPr>
              <a:spLocks noChangeShapeType="1"/>
            </p:cNvSpPr>
            <p:nvPr/>
          </p:nvSpPr>
          <p:spPr bwMode="auto">
            <a:xfrm>
              <a:off x="340" y="2080"/>
              <a:ext cx="521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1501" name="Line 60"/>
            <p:cNvSpPr>
              <a:spLocks noChangeShapeType="1"/>
            </p:cNvSpPr>
            <p:nvPr/>
          </p:nvSpPr>
          <p:spPr bwMode="auto">
            <a:xfrm>
              <a:off x="340" y="2283"/>
              <a:ext cx="521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1502" name="Line 61"/>
            <p:cNvSpPr>
              <a:spLocks noChangeShapeType="1"/>
            </p:cNvSpPr>
            <p:nvPr/>
          </p:nvSpPr>
          <p:spPr bwMode="auto">
            <a:xfrm>
              <a:off x="340" y="2629"/>
              <a:ext cx="521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1503" name="Line 62"/>
            <p:cNvSpPr>
              <a:spLocks noChangeShapeType="1"/>
            </p:cNvSpPr>
            <p:nvPr/>
          </p:nvSpPr>
          <p:spPr bwMode="auto">
            <a:xfrm>
              <a:off x="340" y="3404"/>
              <a:ext cx="521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1504" name="Line 63"/>
            <p:cNvSpPr>
              <a:spLocks noChangeShapeType="1"/>
            </p:cNvSpPr>
            <p:nvPr/>
          </p:nvSpPr>
          <p:spPr bwMode="auto">
            <a:xfrm>
              <a:off x="340" y="3607"/>
              <a:ext cx="521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89" name="Espace réservé du numéro de diapositive 3"/>
          <p:cNvSpPr>
            <a:spLocks noGrp="1"/>
          </p:cNvSpPr>
          <p:nvPr>
            <p:ph type="sldNum" sz="quarter" idx="12"/>
          </p:nvPr>
        </p:nvSpPr>
        <p:spPr>
          <a:noFill/>
        </p:spPr>
        <p:txBody>
          <a:bodyPr/>
          <a:lstStyle/>
          <a:p>
            <a:fld id="{59DD11DE-A5DB-A948-9754-39FE01F33DEE}" type="slidenum">
              <a:rPr lang="fr-FR"/>
              <a:pPr/>
              <a:t>34</a:t>
            </a:fld>
            <a:endParaRPr lang="fr-FR"/>
          </a:p>
        </p:txBody>
      </p:sp>
      <p:sp>
        <p:nvSpPr>
          <p:cNvPr id="63490" name="Rectangle 2"/>
          <p:cNvSpPr>
            <a:spLocks noChangeArrowheads="1"/>
          </p:cNvSpPr>
          <p:nvPr/>
        </p:nvSpPr>
        <p:spPr bwMode="auto">
          <a:xfrm>
            <a:off x="395288" y="404813"/>
            <a:ext cx="8424862" cy="831850"/>
          </a:xfrm>
          <a:prstGeom prst="rect">
            <a:avLst/>
          </a:prstGeom>
          <a:noFill/>
          <a:ln w="9525">
            <a:noFill/>
            <a:miter lim="800000"/>
            <a:headEnd/>
            <a:tailEnd/>
          </a:ln>
        </p:spPr>
        <p:txBody>
          <a:bodyPr lIns="92075" tIns="46038" rIns="92075" bIns="46038" anchor="ctr">
            <a:prstTxWarp prst="textNoShape">
              <a:avLst/>
            </a:prstTxWarp>
            <a:spAutoFit/>
          </a:bodyPr>
          <a:lstStyle/>
          <a:p>
            <a:pPr algn="ctr"/>
            <a:r>
              <a:rPr lang="fr-FR" sz="2400" b="1"/>
              <a:t>ETAPE de RECUPERATION de la « PEAU »/ ENVELOPPE/CONTENANCE</a:t>
            </a:r>
          </a:p>
          <a:p>
            <a:pPr algn="ctr"/>
            <a:endParaRPr lang="fr-FR" sz="2400" b="1"/>
          </a:p>
        </p:txBody>
      </p:sp>
      <p:grpSp>
        <p:nvGrpSpPr>
          <p:cNvPr id="63491" name="Group 34"/>
          <p:cNvGrpSpPr>
            <a:grpSpLocks/>
          </p:cNvGrpSpPr>
          <p:nvPr/>
        </p:nvGrpSpPr>
        <p:grpSpPr bwMode="auto">
          <a:xfrm>
            <a:off x="468313" y="1844675"/>
            <a:ext cx="8280400" cy="4105275"/>
            <a:chOff x="295" y="1162"/>
            <a:chExt cx="5216" cy="2586"/>
          </a:xfrm>
        </p:grpSpPr>
        <p:sp>
          <p:nvSpPr>
            <p:cNvPr id="63492" name="Rectangle 3"/>
            <p:cNvSpPr>
              <a:spLocks noChangeArrowheads="1"/>
            </p:cNvSpPr>
            <p:nvPr/>
          </p:nvSpPr>
          <p:spPr bwMode="auto">
            <a:xfrm>
              <a:off x="5320" y="2242"/>
              <a:ext cx="191" cy="150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3493" name="Rectangle 4"/>
            <p:cNvSpPr>
              <a:spLocks noChangeArrowheads="1"/>
            </p:cNvSpPr>
            <p:nvPr/>
          </p:nvSpPr>
          <p:spPr bwMode="auto">
            <a:xfrm>
              <a:off x="5131" y="2242"/>
              <a:ext cx="189" cy="150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3494" name="Rectangle 5"/>
            <p:cNvSpPr>
              <a:spLocks noChangeArrowheads="1"/>
            </p:cNvSpPr>
            <p:nvPr/>
          </p:nvSpPr>
          <p:spPr bwMode="auto">
            <a:xfrm>
              <a:off x="4940" y="2242"/>
              <a:ext cx="191" cy="150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3495" name="Rectangle 6"/>
            <p:cNvSpPr>
              <a:spLocks noChangeArrowheads="1"/>
            </p:cNvSpPr>
            <p:nvPr/>
          </p:nvSpPr>
          <p:spPr bwMode="auto">
            <a:xfrm>
              <a:off x="4751" y="2242"/>
              <a:ext cx="189" cy="150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3496" name="Rectangle 7"/>
            <p:cNvSpPr>
              <a:spLocks noChangeArrowheads="1"/>
            </p:cNvSpPr>
            <p:nvPr/>
          </p:nvSpPr>
          <p:spPr bwMode="auto">
            <a:xfrm>
              <a:off x="295" y="2242"/>
              <a:ext cx="4456" cy="1506"/>
            </a:xfrm>
            <a:prstGeom prst="rect">
              <a:avLst/>
            </a:prstGeom>
            <a:noFill/>
            <a:ln w="9525">
              <a:noFill/>
              <a:miter lim="800000"/>
              <a:headEnd/>
              <a:tailEnd/>
            </a:ln>
          </p:spPr>
          <p:txBody>
            <a:bodyPr lIns="92075" tIns="46038" rIns="92075" bIns="46038">
              <a:prstTxWarp prst="textNoShape">
                <a:avLst/>
              </a:prstTxWarp>
            </a:bodyPr>
            <a:lstStyle/>
            <a:p>
              <a:pPr algn="just">
                <a:buFont typeface="Wingdings" charset="2"/>
                <a:buChar char="Ÿ"/>
              </a:pPr>
              <a:r>
                <a:rPr lang="fr-FR" sz="1800" b="1">
                  <a:latin typeface="Times New Roman" charset="0"/>
                </a:rPr>
                <a:t> exploration</a:t>
              </a:r>
              <a:r>
                <a:rPr lang="fr-FR" sz="1800">
                  <a:latin typeface="Times New Roman" charset="0"/>
                </a:rPr>
                <a:t> avec l</a:t>
              </a:r>
              <a:r>
                <a:rPr lang="ja-JP" altLang="fr-FR" sz="1800">
                  <a:latin typeface="Times New Roman" charset="0"/>
                </a:rPr>
                <a:t>’</a:t>
              </a:r>
              <a:r>
                <a:rPr lang="fr-FR" altLang="ja-JP" sz="1800">
                  <a:latin typeface="Times New Roman" charset="0"/>
                </a:rPr>
                <a:t>index bien séparé des creux, plis, saillies et</a:t>
              </a:r>
            </a:p>
            <a:p>
              <a:pPr algn="just"/>
              <a:r>
                <a:rPr lang="fr-FR" sz="1800">
                  <a:latin typeface="Times New Roman" charset="0"/>
                </a:rPr>
                <a:t>   </a:t>
              </a:r>
              <a:r>
                <a:rPr lang="fr-FR" sz="1800" b="1">
                  <a:latin typeface="Times New Roman" charset="0"/>
                </a:rPr>
                <a:t>contenants</a:t>
              </a:r>
              <a:r>
                <a:rPr lang="fr-FR" sz="1800">
                  <a:latin typeface="Times New Roman" charset="0"/>
                </a:rPr>
                <a:t> ; début des activités d</a:t>
              </a:r>
              <a:r>
                <a:rPr lang="ja-JP" altLang="fr-FR" sz="1800">
                  <a:latin typeface="Times New Roman" charset="0"/>
                </a:rPr>
                <a:t>’</a:t>
              </a:r>
              <a:r>
                <a:rPr lang="fr-FR" altLang="ja-JP" sz="1800">
                  <a:latin typeface="Times New Roman" charset="0"/>
                </a:rPr>
                <a:t>encastrement.</a:t>
              </a:r>
            </a:p>
            <a:p>
              <a:pPr algn="just" eaLnBrk="0" hangingPunct="0">
                <a:buFont typeface="Wingdings" charset="2"/>
                <a:buChar char="Ÿ"/>
              </a:pPr>
              <a:r>
                <a:rPr lang="fr-FR" sz="1800">
                  <a:latin typeface="Times New Roman" charset="0"/>
                </a:rPr>
                <a:t> explorations de </a:t>
              </a:r>
              <a:r>
                <a:rPr lang="fr-FR" sz="1800" b="1">
                  <a:latin typeface="Times New Roman" charset="0"/>
                </a:rPr>
                <a:t>l</a:t>
              </a:r>
              <a:r>
                <a:rPr lang="ja-JP" altLang="fr-FR" sz="1800" b="1">
                  <a:latin typeface="Times New Roman" charset="0"/>
                </a:rPr>
                <a:t>’</a:t>
              </a:r>
              <a:r>
                <a:rPr lang="fr-FR" altLang="ja-JP" sz="1800" b="1">
                  <a:latin typeface="Times New Roman" charset="0"/>
                </a:rPr>
                <a:t>espace architectural</a:t>
              </a:r>
              <a:r>
                <a:rPr lang="fr-FR" altLang="ja-JP" sz="1800">
                  <a:latin typeface="Times New Roman" charset="0"/>
                </a:rPr>
                <a:t> : contour des pièces, rebords des</a:t>
              </a:r>
            </a:p>
            <a:p>
              <a:pPr algn="just" eaLnBrk="0" hangingPunct="0"/>
              <a:r>
                <a:rPr lang="fr-FR" sz="1800">
                  <a:latin typeface="Times New Roman" charset="0"/>
                </a:rPr>
                <a:t>   meubles</a:t>
              </a:r>
            </a:p>
            <a:p>
              <a:pPr algn="just" eaLnBrk="0" hangingPunct="0">
                <a:buFont typeface="Wingdings" charset="2"/>
                <a:buChar char="Ÿ"/>
              </a:pPr>
              <a:r>
                <a:rPr lang="fr-FR" sz="1800">
                  <a:latin typeface="Times New Roman" charset="0"/>
                </a:rPr>
                <a:t> fabrication de </a:t>
              </a:r>
              <a:r>
                <a:rPr lang="fr-FR" sz="1800" b="1">
                  <a:latin typeface="Times New Roman" charset="0"/>
                </a:rPr>
                <a:t>territoires</a:t>
              </a:r>
              <a:r>
                <a:rPr lang="fr-FR" sz="1800">
                  <a:latin typeface="Times New Roman" charset="0"/>
                </a:rPr>
                <a:t> : l</a:t>
              </a:r>
              <a:r>
                <a:rPr lang="ja-JP" altLang="fr-FR" sz="1800">
                  <a:latin typeface="Times New Roman" charset="0"/>
                </a:rPr>
                <a:t>’</a:t>
              </a:r>
              <a:r>
                <a:rPr lang="fr-FR" altLang="ja-JP" sz="1800">
                  <a:latin typeface="Times New Roman" charset="0"/>
                </a:rPr>
                <a:t>enfant s</a:t>
              </a:r>
              <a:r>
                <a:rPr lang="ja-JP" altLang="fr-FR" sz="1800">
                  <a:latin typeface="Times New Roman" charset="0"/>
                </a:rPr>
                <a:t>’</a:t>
              </a:r>
              <a:r>
                <a:rPr lang="fr-FR" altLang="ja-JP" sz="1800">
                  <a:latin typeface="Times New Roman" charset="0"/>
                </a:rPr>
                <a:t>encercle à l</a:t>
              </a:r>
              <a:r>
                <a:rPr lang="ja-JP" altLang="fr-FR" sz="1800">
                  <a:latin typeface="Times New Roman" charset="0"/>
                </a:rPr>
                <a:t>’</a:t>
              </a:r>
              <a:r>
                <a:rPr lang="fr-FR" altLang="ja-JP" sz="1800">
                  <a:latin typeface="Times New Roman" charset="0"/>
                </a:rPr>
                <a:t>aide d</a:t>
              </a:r>
              <a:r>
                <a:rPr lang="ja-JP" altLang="fr-FR" sz="1800">
                  <a:latin typeface="Times New Roman" charset="0"/>
                </a:rPr>
                <a:t>’</a:t>
              </a:r>
              <a:r>
                <a:rPr lang="fr-FR" altLang="ja-JP" sz="1800">
                  <a:latin typeface="Times New Roman" charset="0"/>
                </a:rPr>
                <a:t>objets ou de</a:t>
              </a:r>
            </a:p>
            <a:p>
              <a:pPr algn="just" eaLnBrk="0" hangingPunct="0"/>
              <a:r>
                <a:rPr lang="fr-FR" sz="1800">
                  <a:latin typeface="Times New Roman" charset="0"/>
                </a:rPr>
                <a:t>   pièces de mobilier. Fortes réactions si quelqu</a:t>
              </a:r>
              <a:r>
                <a:rPr lang="ja-JP" altLang="fr-FR" sz="1800">
                  <a:latin typeface="Times New Roman" charset="0"/>
                </a:rPr>
                <a:t>’</a:t>
              </a:r>
              <a:r>
                <a:rPr lang="fr-FR" altLang="ja-JP" sz="1800">
                  <a:latin typeface="Times New Roman" charset="0"/>
                </a:rPr>
                <a:t>un pénètre cette limite.</a:t>
              </a:r>
            </a:p>
            <a:p>
              <a:pPr algn="just" eaLnBrk="0" hangingPunct="0"/>
              <a:r>
                <a:rPr lang="fr-FR" sz="1800" b="1">
                  <a:latin typeface="Times New Roman" charset="0"/>
                </a:rPr>
                <a:t>Déplacement</a:t>
              </a:r>
              <a:r>
                <a:rPr lang="fr-FR" sz="1800">
                  <a:latin typeface="Times New Roman" charset="0"/>
                </a:rPr>
                <a:t> dans l</a:t>
              </a:r>
              <a:r>
                <a:rPr lang="ja-JP" altLang="fr-FR" sz="1800">
                  <a:latin typeface="Times New Roman" charset="0"/>
                </a:rPr>
                <a:t>’</a:t>
              </a:r>
              <a:r>
                <a:rPr lang="fr-FR" altLang="ja-JP" sz="1800">
                  <a:latin typeface="Times New Roman" charset="0"/>
                </a:rPr>
                <a:t>espace </a:t>
              </a:r>
              <a:r>
                <a:rPr lang="fr-FR" altLang="ja-JP" sz="1800" b="1">
                  <a:latin typeface="Times New Roman" charset="0"/>
                </a:rPr>
                <a:t>bras tendu en avant</a:t>
              </a:r>
              <a:r>
                <a:rPr lang="fr-FR" altLang="ja-JP" sz="1800">
                  <a:latin typeface="Times New Roman" charset="0"/>
                </a:rPr>
                <a:t>, </a:t>
              </a:r>
              <a:r>
                <a:rPr lang="fr-FR" altLang="ja-JP" sz="1800" b="1">
                  <a:latin typeface="Times New Roman" charset="0"/>
                </a:rPr>
                <a:t>main dressée</a:t>
              </a:r>
              <a:r>
                <a:rPr lang="fr-FR" altLang="ja-JP" sz="1800">
                  <a:latin typeface="Times New Roman" charset="0"/>
                </a:rPr>
                <a:t> en limite</a:t>
              </a:r>
            </a:p>
            <a:p>
              <a:pPr algn="just" eaLnBrk="0" hangingPunct="0"/>
              <a:r>
                <a:rPr lang="fr-FR" sz="1800">
                  <a:latin typeface="Times New Roman" charset="0"/>
                </a:rPr>
                <a:t>  de l</a:t>
              </a:r>
              <a:r>
                <a:rPr lang="ja-JP" altLang="fr-FR" sz="1800">
                  <a:latin typeface="Times New Roman" charset="0"/>
                </a:rPr>
                <a:t>’</a:t>
              </a:r>
              <a:r>
                <a:rPr lang="fr-FR" altLang="ja-JP" sz="1800">
                  <a:latin typeface="Times New Roman" charset="0"/>
                </a:rPr>
                <a:t>espace entourant.</a:t>
              </a:r>
              <a:endParaRPr lang="fr-FR" sz="1800">
                <a:latin typeface="Times New Roman" charset="0"/>
              </a:endParaRPr>
            </a:p>
          </p:txBody>
        </p:sp>
        <p:sp>
          <p:nvSpPr>
            <p:cNvPr id="63497" name="Rectangle 8"/>
            <p:cNvSpPr>
              <a:spLocks noChangeArrowheads="1"/>
            </p:cNvSpPr>
            <p:nvPr/>
          </p:nvSpPr>
          <p:spPr bwMode="auto">
            <a:xfrm>
              <a:off x="5320" y="1913"/>
              <a:ext cx="191" cy="329"/>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3498" name="Rectangle 9"/>
            <p:cNvSpPr>
              <a:spLocks noChangeArrowheads="1"/>
            </p:cNvSpPr>
            <p:nvPr/>
          </p:nvSpPr>
          <p:spPr bwMode="auto">
            <a:xfrm>
              <a:off x="5131" y="1913"/>
              <a:ext cx="189" cy="329"/>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3499" name="Rectangle 10"/>
            <p:cNvSpPr>
              <a:spLocks noChangeArrowheads="1"/>
            </p:cNvSpPr>
            <p:nvPr/>
          </p:nvSpPr>
          <p:spPr bwMode="auto">
            <a:xfrm>
              <a:off x="4940" y="1913"/>
              <a:ext cx="191" cy="329"/>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3500" name="Rectangle 11"/>
            <p:cNvSpPr>
              <a:spLocks noChangeArrowheads="1"/>
            </p:cNvSpPr>
            <p:nvPr/>
          </p:nvSpPr>
          <p:spPr bwMode="auto">
            <a:xfrm>
              <a:off x="4751" y="1913"/>
              <a:ext cx="189" cy="329"/>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3501" name="Rectangle 12"/>
            <p:cNvSpPr>
              <a:spLocks noChangeArrowheads="1"/>
            </p:cNvSpPr>
            <p:nvPr/>
          </p:nvSpPr>
          <p:spPr bwMode="auto">
            <a:xfrm>
              <a:off x="295" y="1913"/>
              <a:ext cx="4456" cy="329"/>
            </a:xfrm>
            <a:prstGeom prst="rect">
              <a:avLst/>
            </a:prstGeom>
            <a:noFill/>
            <a:ln w="9525">
              <a:noFill/>
              <a:miter lim="800000"/>
              <a:headEnd/>
              <a:tailEnd/>
            </a:ln>
          </p:spPr>
          <p:txBody>
            <a:bodyPr lIns="92075" tIns="46038" rIns="92075" bIns="46038">
              <a:prstTxWarp prst="textNoShape">
                <a:avLst/>
              </a:prstTxWarp>
            </a:bodyPr>
            <a:lstStyle/>
            <a:p>
              <a:pPr algn="just"/>
              <a:r>
                <a:rPr lang="fr-FR" sz="1800" b="1">
                  <a:latin typeface="Times New Roman" charset="0"/>
                </a:rPr>
                <a:t>Apparition d</a:t>
              </a:r>
              <a:r>
                <a:rPr lang="ja-JP" altLang="fr-FR" sz="1800" b="1">
                  <a:latin typeface="Times New Roman" charset="0"/>
                </a:rPr>
                <a:t>’</a:t>
              </a:r>
              <a:r>
                <a:rPr lang="fr-FR" altLang="ja-JP" sz="1800" b="1">
                  <a:latin typeface="Times New Roman" charset="0"/>
                </a:rPr>
                <a:t>un repérage de l</a:t>
              </a:r>
              <a:r>
                <a:rPr lang="ja-JP" altLang="fr-FR" sz="1800" b="1">
                  <a:latin typeface="Times New Roman" charset="0"/>
                </a:rPr>
                <a:t>’</a:t>
              </a:r>
              <a:r>
                <a:rPr lang="fr-FR" altLang="ja-JP" sz="1800" b="1">
                  <a:latin typeface="Times New Roman" charset="0"/>
                </a:rPr>
                <a:t>espace tridimensionnel :</a:t>
              </a:r>
              <a:endParaRPr lang="fr-FR" sz="1800" b="1">
                <a:latin typeface="Times New Roman" charset="0"/>
              </a:endParaRPr>
            </a:p>
          </p:txBody>
        </p:sp>
        <p:sp>
          <p:nvSpPr>
            <p:cNvPr id="63502" name="Rectangle 13"/>
            <p:cNvSpPr>
              <a:spLocks noChangeArrowheads="1"/>
            </p:cNvSpPr>
            <p:nvPr/>
          </p:nvSpPr>
          <p:spPr bwMode="auto">
            <a:xfrm>
              <a:off x="5320" y="1583"/>
              <a:ext cx="191" cy="3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3503" name="Rectangle 14"/>
            <p:cNvSpPr>
              <a:spLocks noChangeArrowheads="1"/>
            </p:cNvSpPr>
            <p:nvPr/>
          </p:nvSpPr>
          <p:spPr bwMode="auto">
            <a:xfrm>
              <a:off x="5131" y="1583"/>
              <a:ext cx="189" cy="3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3504" name="Rectangle 15"/>
            <p:cNvSpPr>
              <a:spLocks noChangeArrowheads="1"/>
            </p:cNvSpPr>
            <p:nvPr/>
          </p:nvSpPr>
          <p:spPr bwMode="auto">
            <a:xfrm>
              <a:off x="4940" y="1583"/>
              <a:ext cx="191" cy="3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3505" name="Rectangle 16"/>
            <p:cNvSpPr>
              <a:spLocks noChangeArrowheads="1"/>
            </p:cNvSpPr>
            <p:nvPr/>
          </p:nvSpPr>
          <p:spPr bwMode="auto">
            <a:xfrm>
              <a:off x="4751" y="1583"/>
              <a:ext cx="189" cy="3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3506" name="Rectangle 17"/>
            <p:cNvSpPr>
              <a:spLocks noChangeArrowheads="1"/>
            </p:cNvSpPr>
            <p:nvPr/>
          </p:nvSpPr>
          <p:spPr bwMode="auto">
            <a:xfrm>
              <a:off x="295" y="1583"/>
              <a:ext cx="4456" cy="330"/>
            </a:xfrm>
            <a:prstGeom prst="rect">
              <a:avLst/>
            </a:prstGeom>
            <a:noFill/>
            <a:ln w="9525">
              <a:noFill/>
              <a:miter lim="800000"/>
              <a:headEnd/>
              <a:tailEnd/>
            </a:ln>
          </p:spPr>
          <p:txBody>
            <a:bodyPr lIns="92075" tIns="46038" rIns="92075" bIns="46038">
              <a:prstTxWarp prst="textNoShape">
                <a:avLst/>
              </a:prstTxWarp>
            </a:bodyPr>
            <a:lstStyle/>
            <a:p>
              <a:pPr algn="ctr"/>
              <a:r>
                <a:rPr lang="fr-FR" sz="1800" b="1">
                  <a:latin typeface="Times New Roman" charset="0"/>
                </a:rPr>
                <a:t>Exploration de l</a:t>
              </a:r>
              <a:r>
                <a:rPr lang="ja-JP" altLang="fr-FR" sz="1800" b="1">
                  <a:latin typeface="Times New Roman" charset="0"/>
                </a:rPr>
                <a:t>’</a:t>
              </a:r>
              <a:r>
                <a:rPr lang="fr-FR" altLang="ja-JP" sz="1800" b="1">
                  <a:latin typeface="Times New Roman" charset="0"/>
                </a:rPr>
                <a:t>espace et des objets</a:t>
              </a:r>
              <a:endParaRPr lang="fr-FR" sz="1800" b="1">
                <a:latin typeface="Times New Roman" charset="0"/>
              </a:endParaRPr>
            </a:p>
          </p:txBody>
        </p:sp>
        <p:sp>
          <p:nvSpPr>
            <p:cNvPr id="63507" name="Rectangle 18"/>
            <p:cNvSpPr>
              <a:spLocks noChangeArrowheads="1"/>
            </p:cNvSpPr>
            <p:nvPr/>
          </p:nvSpPr>
          <p:spPr bwMode="auto">
            <a:xfrm>
              <a:off x="5320" y="1162"/>
              <a:ext cx="191" cy="421"/>
            </a:xfrm>
            <a:prstGeom prst="rect">
              <a:avLst/>
            </a:prstGeom>
            <a:noFill/>
            <a:ln w="9525">
              <a:noFill/>
              <a:miter lim="800000"/>
              <a:headEnd/>
              <a:tailEnd/>
            </a:ln>
          </p:spPr>
          <p:txBody>
            <a:bodyPr lIns="92075" tIns="46038" rIns="92075" bIns="46038">
              <a:prstTxWarp prst="textNoShape">
                <a:avLst/>
              </a:prstTxWarp>
            </a:bodyPr>
            <a:lstStyle/>
            <a:p>
              <a:pPr algn="ctr"/>
              <a:endParaRPr lang="fr-FR" sz="1800">
                <a:latin typeface="Times New Roman" charset="0"/>
              </a:endParaRPr>
            </a:p>
            <a:p>
              <a:pPr algn="ctr"/>
              <a:r>
                <a:rPr lang="fr-FR" sz="1800">
                  <a:latin typeface="Times New Roman" charset="0"/>
                </a:rPr>
                <a:t>3</a:t>
              </a:r>
            </a:p>
          </p:txBody>
        </p:sp>
        <p:sp>
          <p:nvSpPr>
            <p:cNvPr id="63508" name="Rectangle 19"/>
            <p:cNvSpPr>
              <a:spLocks noChangeArrowheads="1"/>
            </p:cNvSpPr>
            <p:nvPr/>
          </p:nvSpPr>
          <p:spPr bwMode="auto">
            <a:xfrm>
              <a:off x="5131" y="1162"/>
              <a:ext cx="189" cy="421"/>
            </a:xfrm>
            <a:prstGeom prst="rect">
              <a:avLst/>
            </a:prstGeom>
            <a:noFill/>
            <a:ln w="9525">
              <a:noFill/>
              <a:miter lim="800000"/>
              <a:headEnd/>
              <a:tailEnd/>
            </a:ln>
          </p:spPr>
          <p:txBody>
            <a:bodyPr lIns="92075" tIns="46038" rIns="92075" bIns="46038">
              <a:prstTxWarp prst="textNoShape">
                <a:avLst/>
              </a:prstTxWarp>
            </a:bodyPr>
            <a:lstStyle/>
            <a:p>
              <a:pPr algn="ctr"/>
              <a:endParaRPr lang="fr-FR" sz="1800">
                <a:latin typeface="Times New Roman" charset="0"/>
              </a:endParaRPr>
            </a:p>
            <a:p>
              <a:pPr algn="ctr"/>
              <a:r>
                <a:rPr lang="fr-FR" sz="1800">
                  <a:latin typeface="Times New Roman" charset="0"/>
                </a:rPr>
                <a:t>2</a:t>
              </a:r>
            </a:p>
          </p:txBody>
        </p:sp>
        <p:sp>
          <p:nvSpPr>
            <p:cNvPr id="63509" name="Rectangle 20"/>
            <p:cNvSpPr>
              <a:spLocks noChangeArrowheads="1"/>
            </p:cNvSpPr>
            <p:nvPr/>
          </p:nvSpPr>
          <p:spPr bwMode="auto">
            <a:xfrm>
              <a:off x="4940" y="1162"/>
              <a:ext cx="191" cy="421"/>
            </a:xfrm>
            <a:prstGeom prst="rect">
              <a:avLst/>
            </a:prstGeom>
            <a:noFill/>
            <a:ln w="9525">
              <a:noFill/>
              <a:miter lim="800000"/>
              <a:headEnd/>
              <a:tailEnd/>
            </a:ln>
          </p:spPr>
          <p:txBody>
            <a:bodyPr lIns="92075" tIns="46038" rIns="92075" bIns="46038">
              <a:prstTxWarp prst="textNoShape">
                <a:avLst/>
              </a:prstTxWarp>
            </a:bodyPr>
            <a:lstStyle/>
            <a:p>
              <a:pPr algn="ctr"/>
              <a:endParaRPr lang="fr-FR" sz="1800">
                <a:latin typeface="Times New Roman" charset="0"/>
              </a:endParaRPr>
            </a:p>
            <a:p>
              <a:pPr algn="ctr"/>
              <a:r>
                <a:rPr lang="fr-FR" sz="1800">
                  <a:latin typeface="Times New Roman" charset="0"/>
                </a:rPr>
                <a:t>1</a:t>
              </a:r>
            </a:p>
          </p:txBody>
        </p:sp>
        <p:sp>
          <p:nvSpPr>
            <p:cNvPr id="63510" name="Rectangle 21"/>
            <p:cNvSpPr>
              <a:spLocks noChangeArrowheads="1"/>
            </p:cNvSpPr>
            <p:nvPr/>
          </p:nvSpPr>
          <p:spPr bwMode="auto">
            <a:xfrm>
              <a:off x="4751" y="1162"/>
              <a:ext cx="189" cy="421"/>
            </a:xfrm>
            <a:prstGeom prst="rect">
              <a:avLst/>
            </a:prstGeom>
            <a:noFill/>
            <a:ln w="9525">
              <a:noFill/>
              <a:miter lim="800000"/>
              <a:headEnd/>
              <a:tailEnd/>
            </a:ln>
          </p:spPr>
          <p:txBody>
            <a:bodyPr lIns="92075" tIns="46038" rIns="92075" bIns="46038">
              <a:prstTxWarp prst="textNoShape">
                <a:avLst/>
              </a:prstTxWarp>
            </a:bodyPr>
            <a:lstStyle/>
            <a:p>
              <a:pPr algn="ctr"/>
              <a:endParaRPr lang="fr-FR" sz="1800">
                <a:latin typeface="Times New Roman" charset="0"/>
              </a:endParaRPr>
            </a:p>
            <a:p>
              <a:pPr algn="ctr"/>
              <a:r>
                <a:rPr lang="fr-FR" sz="1800">
                  <a:latin typeface="Times New Roman" charset="0"/>
                </a:rPr>
                <a:t>0</a:t>
              </a:r>
            </a:p>
          </p:txBody>
        </p:sp>
        <p:sp>
          <p:nvSpPr>
            <p:cNvPr id="63511" name="Rectangle 22"/>
            <p:cNvSpPr>
              <a:spLocks noChangeArrowheads="1"/>
            </p:cNvSpPr>
            <p:nvPr/>
          </p:nvSpPr>
          <p:spPr bwMode="auto">
            <a:xfrm>
              <a:off x="295" y="1162"/>
              <a:ext cx="4456" cy="421"/>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3512" name="Line 23"/>
            <p:cNvSpPr>
              <a:spLocks noChangeShapeType="1"/>
            </p:cNvSpPr>
            <p:nvPr/>
          </p:nvSpPr>
          <p:spPr bwMode="auto">
            <a:xfrm>
              <a:off x="295" y="1162"/>
              <a:ext cx="521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3513" name="Line 24"/>
            <p:cNvSpPr>
              <a:spLocks noChangeShapeType="1"/>
            </p:cNvSpPr>
            <p:nvPr/>
          </p:nvSpPr>
          <p:spPr bwMode="auto">
            <a:xfrm>
              <a:off x="295" y="3748"/>
              <a:ext cx="521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3514" name="Line 25"/>
            <p:cNvSpPr>
              <a:spLocks noChangeShapeType="1"/>
            </p:cNvSpPr>
            <p:nvPr/>
          </p:nvSpPr>
          <p:spPr bwMode="auto">
            <a:xfrm>
              <a:off x="295" y="1162"/>
              <a:ext cx="0" cy="2586"/>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3515" name="Line 26"/>
            <p:cNvSpPr>
              <a:spLocks noChangeShapeType="1"/>
            </p:cNvSpPr>
            <p:nvPr/>
          </p:nvSpPr>
          <p:spPr bwMode="auto">
            <a:xfrm>
              <a:off x="5511" y="1162"/>
              <a:ext cx="0" cy="2586"/>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3516" name="Line 27"/>
            <p:cNvSpPr>
              <a:spLocks noChangeShapeType="1"/>
            </p:cNvSpPr>
            <p:nvPr/>
          </p:nvSpPr>
          <p:spPr bwMode="auto">
            <a:xfrm>
              <a:off x="295" y="1583"/>
              <a:ext cx="521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3517" name="Line 28"/>
            <p:cNvSpPr>
              <a:spLocks noChangeShapeType="1"/>
            </p:cNvSpPr>
            <p:nvPr/>
          </p:nvSpPr>
          <p:spPr bwMode="auto">
            <a:xfrm>
              <a:off x="4751" y="1162"/>
              <a:ext cx="0" cy="2586"/>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3518" name="Line 29"/>
            <p:cNvSpPr>
              <a:spLocks noChangeShapeType="1"/>
            </p:cNvSpPr>
            <p:nvPr/>
          </p:nvSpPr>
          <p:spPr bwMode="auto">
            <a:xfrm>
              <a:off x="4940" y="1162"/>
              <a:ext cx="0" cy="2586"/>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3519" name="Line 30"/>
            <p:cNvSpPr>
              <a:spLocks noChangeShapeType="1"/>
            </p:cNvSpPr>
            <p:nvPr/>
          </p:nvSpPr>
          <p:spPr bwMode="auto">
            <a:xfrm>
              <a:off x="5131" y="1162"/>
              <a:ext cx="0" cy="2586"/>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3520" name="Line 31"/>
            <p:cNvSpPr>
              <a:spLocks noChangeShapeType="1"/>
            </p:cNvSpPr>
            <p:nvPr/>
          </p:nvSpPr>
          <p:spPr bwMode="auto">
            <a:xfrm>
              <a:off x="5320" y="1162"/>
              <a:ext cx="0" cy="2586"/>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3521" name="Line 32"/>
            <p:cNvSpPr>
              <a:spLocks noChangeShapeType="1"/>
            </p:cNvSpPr>
            <p:nvPr/>
          </p:nvSpPr>
          <p:spPr bwMode="auto">
            <a:xfrm>
              <a:off x="295" y="1913"/>
              <a:ext cx="521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3522" name="Line 33"/>
            <p:cNvSpPr>
              <a:spLocks noChangeShapeType="1"/>
            </p:cNvSpPr>
            <p:nvPr/>
          </p:nvSpPr>
          <p:spPr bwMode="auto">
            <a:xfrm>
              <a:off x="295" y="2242"/>
              <a:ext cx="521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7" name="Espace réservé du numéro de diapositive 3"/>
          <p:cNvSpPr>
            <a:spLocks noGrp="1"/>
          </p:cNvSpPr>
          <p:nvPr>
            <p:ph type="sldNum" sz="quarter" idx="12"/>
          </p:nvPr>
        </p:nvSpPr>
        <p:spPr>
          <a:noFill/>
        </p:spPr>
        <p:txBody>
          <a:bodyPr/>
          <a:lstStyle/>
          <a:p>
            <a:fld id="{40C35F78-AD5F-4946-9763-E57FF7D740D6}" type="slidenum">
              <a:rPr lang="fr-FR"/>
              <a:pPr/>
              <a:t>35</a:t>
            </a:fld>
            <a:endParaRPr lang="fr-FR"/>
          </a:p>
        </p:txBody>
      </p:sp>
      <p:sp>
        <p:nvSpPr>
          <p:cNvPr id="65538" name="Rectangle 2"/>
          <p:cNvSpPr>
            <a:spLocks noChangeArrowheads="1"/>
          </p:cNvSpPr>
          <p:nvPr/>
        </p:nvSpPr>
        <p:spPr bwMode="auto">
          <a:xfrm>
            <a:off x="468313" y="555625"/>
            <a:ext cx="8064500" cy="831850"/>
          </a:xfrm>
          <a:prstGeom prst="rect">
            <a:avLst/>
          </a:prstGeom>
          <a:noFill/>
          <a:ln w="9525">
            <a:noFill/>
            <a:miter lim="800000"/>
            <a:headEnd/>
            <a:tailEnd/>
          </a:ln>
        </p:spPr>
        <p:txBody>
          <a:bodyPr lIns="92075" tIns="46038" rIns="92075" bIns="46038" anchor="ctr">
            <a:prstTxWarp prst="textNoShape">
              <a:avLst/>
            </a:prstTxWarp>
            <a:spAutoFit/>
          </a:bodyPr>
          <a:lstStyle/>
          <a:p>
            <a:pPr algn="ctr"/>
            <a:r>
              <a:rPr lang="fr-FR" sz="2400" b="1"/>
              <a:t>ÉTAPE de RÉCUPÉRATION de la « PEAU » ENVELOPPE/CONTENANCE</a:t>
            </a:r>
            <a:endParaRPr lang="fr-FR" sz="2400"/>
          </a:p>
          <a:p>
            <a:pPr algn="ctr"/>
            <a:endParaRPr lang="fr-FR" sz="2400"/>
          </a:p>
        </p:txBody>
      </p:sp>
      <p:grpSp>
        <p:nvGrpSpPr>
          <p:cNvPr id="65539" name="Group 52"/>
          <p:cNvGrpSpPr>
            <a:grpSpLocks/>
          </p:cNvGrpSpPr>
          <p:nvPr/>
        </p:nvGrpSpPr>
        <p:grpSpPr bwMode="auto">
          <a:xfrm>
            <a:off x="611188" y="1892300"/>
            <a:ext cx="8137525" cy="4203700"/>
            <a:chOff x="385" y="1192"/>
            <a:chExt cx="5126" cy="2648"/>
          </a:xfrm>
        </p:grpSpPr>
        <p:sp>
          <p:nvSpPr>
            <p:cNvPr id="65540" name="Rectangle 3"/>
            <p:cNvSpPr>
              <a:spLocks noChangeArrowheads="1"/>
            </p:cNvSpPr>
            <p:nvPr/>
          </p:nvSpPr>
          <p:spPr bwMode="auto">
            <a:xfrm>
              <a:off x="5324" y="3437"/>
              <a:ext cx="187"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41" name="Rectangle 4"/>
            <p:cNvSpPr>
              <a:spLocks noChangeArrowheads="1"/>
            </p:cNvSpPr>
            <p:nvPr/>
          </p:nvSpPr>
          <p:spPr bwMode="auto">
            <a:xfrm>
              <a:off x="5137" y="3437"/>
              <a:ext cx="187"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42" name="Rectangle 5"/>
            <p:cNvSpPr>
              <a:spLocks noChangeArrowheads="1"/>
            </p:cNvSpPr>
            <p:nvPr/>
          </p:nvSpPr>
          <p:spPr bwMode="auto">
            <a:xfrm>
              <a:off x="4950" y="3437"/>
              <a:ext cx="187"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43" name="Rectangle 6"/>
            <p:cNvSpPr>
              <a:spLocks noChangeArrowheads="1"/>
            </p:cNvSpPr>
            <p:nvPr/>
          </p:nvSpPr>
          <p:spPr bwMode="auto">
            <a:xfrm>
              <a:off x="4764" y="3437"/>
              <a:ext cx="186"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44" name="Rectangle 7"/>
            <p:cNvSpPr>
              <a:spLocks noChangeArrowheads="1"/>
            </p:cNvSpPr>
            <p:nvPr/>
          </p:nvSpPr>
          <p:spPr bwMode="auto">
            <a:xfrm>
              <a:off x="385" y="3437"/>
              <a:ext cx="4379" cy="403"/>
            </a:xfrm>
            <a:prstGeom prst="rect">
              <a:avLst/>
            </a:prstGeom>
            <a:noFill/>
            <a:ln w="9525">
              <a:noFill/>
              <a:miter lim="800000"/>
              <a:headEnd/>
              <a:tailEnd/>
            </a:ln>
          </p:spPr>
          <p:txBody>
            <a:bodyPr lIns="92075" tIns="46038" rIns="92075" bIns="46038">
              <a:prstTxWarp prst="textNoShape">
                <a:avLst/>
              </a:prstTxWarp>
            </a:bodyPr>
            <a:lstStyle/>
            <a:p>
              <a:pPr algn="just"/>
              <a:r>
                <a:rPr lang="fr-FR" sz="1800" b="1">
                  <a:latin typeface="Times New Roman" charset="0"/>
                </a:rPr>
                <a:t>Balayages rythmés</a:t>
              </a:r>
              <a:r>
                <a:rPr lang="fr-FR" sz="1800">
                  <a:latin typeface="Times New Roman" charset="0"/>
                </a:rPr>
                <a:t> simples, </a:t>
              </a:r>
              <a:r>
                <a:rPr lang="fr-FR" sz="1800" b="1">
                  <a:latin typeface="Times New Roman" charset="0"/>
                </a:rPr>
                <a:t>pointillage</a:t>
              </a:r>
              <a:r>
                <a:rPr lang="fr-FR" sz="1800">
                  <a:latin typeface="Times New Roman" charset="0"/>
                </a:rPr>
                <a:t> et </a:t>
              </a:r>
              <a:r>
                <a:rPr lang="fr-FR" sz="1800" b="1">
                  <a:latin typeface="Times New Roman" charset="0"/>
                </a:rPr>
                <a:t>déroulement spiralés</a:t>
              </a:r>
              <a:r>
                <a:rPr lang="fr-FR" sz="1800">
                  <a:latin typeface="Times New Roman" charset="0"/>
                </a:rPr>
                <a:t> le plus souvent sur support plein.</a:t>
              </a:r>
            </a:p>
          </p:txBody>
        </p:sp>
        <p:sp>
          <p:nvSpPr>
            <p:cNvPr id="65545" name="Rectangle 8"/>
            <p:cNvSpPr>
              <a:spLocks noChangeArrowheads="1"/>
            </p:cNvSpPr>
            <p:nvPr/>
          </p:nvSpPr>
          <p:spPr bwMode="auto">
            <a:xfrm>
              <a:off x="5324" y="2861"/>
              <a:ext cx="187" cy="57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46" name="Rectangle 9"/>
            <p:cNvSpPr>
              <a:spLocks noChangeArrowheads="1"/>
            </p:cNvSpPr>
            <p:nvPr/>
          </p:nvSpPr>
          <p:spPr bwMode="auto">
            <a:xfrm>
              <a:off x="5137" y="2861"/>
              <a:ext cx="187" cy="57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47" name="Rectangle 10"/>
            <p:cNvSpPr>
              <a:spLocks noChangeArrowheads="1"/>
            </p:cNvSpPr>
            <p:nvPr/>
          </p:nvSpPr>
          <p:spPr bwMode="auto">
            <a:xfrm>
              <a:off x="4950" y="2861"/>
              <a:ext cx="187" cy="57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48" name="Rectangle 11"/>
            <p:cNvSpPr>
              <a:spLocks noChangeArrowheads="1"/>
            </p:cNvSpPr>
            <p:nvPr/>
          </p:nvSpPr>
          <p:spPr bwMode="auto">
            <a:xfrm>
              <a:off x="4764" y="2861"/>
              <a:ext cx="186" cy="57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49" name="Rectangle 12"/>
            <p:cNvSpPr>
              <a:spLocks noChangeArrowheads="1"/>
            </p:cNvSpPr>
            <p:nvPr/>
          </p:nvSpPr>
          <p:spPr bwMode="auto">
            <a:xfrm>
              <a:off x="385" y="2861"/>
              <a:ext cx="4379" cy="576"/>
            </a:xfrm>
            <a:prstGeom prst="rect">
              <a:avLst/>
            </a:prstGeom>
            <a:noFill/>
            <a:ln w="9525">
              <a:noFill/>
              <a:miter lim="800000"/>
              <a:headEnd/>
              <a:tailEnd/>
            </a:ln>
          </p:spPr>
          <p:txBody>
            <a:bodyPr lIns="92075" tIns="46038" rIns="92075" bIns="46038">
              <a:prstTxWarp prst="textNoShape">
                <a:avLst/>
              </a:prstTxWarp>
            </a:bodyPr>
            <a:lstStyle/>
            <a:p>
              <a:pPr algn="just"/>
              <a:r>
                <a:rPr lang="fr-FR" sz="1800" b="1">
                  <a:latin typeface="Times New Roman" charset="0"/>
                </a:rPr>
                <a:t>Traces</a:t>
              </a:r>
              <a:r>
                <a:rPr lang="fr-FR" sz="1800">
                  <a:latin typeface="Times New Roman" charset="0"/>
                </a:rPr>
                <a:t> devenant possibles sur un </a:t>
              </a:r>
              <a:r>
                <a:rPr lang="fr-FR" sz="1800" b="1">
                  <a:latin typeface="Times New Roman" charset="0"/>
                </a:rPr>
                <a:t>support dur</a:t>
              </a:r>
              <a:r>
                <a:rPr lang="fr-FR" sz="1800">
                  <a:latin typeface="Times New Roman" charset="0"/>
                </a:rPr>
                <a:t> ou quand </a:t>
              </a:r>
              <a:r>
                <a:rPr lang="fr-FR" sz="1800" b="1">
                  <a:latin typeface="Times New Roman" charset="0"/>
                </a:rPr>
                <a:t>contact physique</a:t>
              </a:r>
              <a:r>
                <a:rPr lang="fr-FR" sz="1800">
                  <a:latin typeface="Times New Roman" charset="0"/>
                </a:rPr>
                <a:t> (ex. soutien de sa main, de son dos). Contour de la main possible chez certains enfants plus évolués.</a:t>
              </a:r>
            </a:p>
          </p:txBody>
        </p:sp>
        <p:sp>
          <p:nvSpPr>
            <p:cNvPr id="65550" name="Rectangle 13"/>
            <p:cNvSpPr>
              <a:spLocks noChangeArrowheads="1"/>
            </p:cNvSpPr>
            <p:nvPr/>
          </p:nvSpPr>
          <p:spPr bwMode="auto">
            <a:xfrm>
              <a:off x="5324" y="2631"/>
              <a:ext cx="187" cy="2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51" name="Rectangle 14"/>
            <p:cNvSpPr>
              <a:spLocks noChangeArrowheads="1"/>
            </p:cNvSpPr>
            <p:nvPr/>
          </p:nvSpPr>
          <p:spPr bwMode="auto">
            <a:xfrm>
              <a:off x="5137" y="2631"/>
              <a:ext cx="187" cy="2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52" name="Rectangle 15"/>
            <p:cNvSpPr>
              <a:spLocks noChangeArrowheads="1"/>
            </p:cNvSpPr>
            <p:nvPr/>
          </p:nvSpPr>
          <p:spPr bwMode="auto">
            <a:xfrm>
              <a:off x="4950" y="2631"/>
              <a:ext cx="187" cy="2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53" name="Rectangle 16"/>
            <p:cNvSpPr>
              <a:spLocks noChangeArrowheads="1"/>
            </p:cNvSpPr>
            <p:nvPr/>
          </p:nvSpPr>
          <p:spPr bwMode="auto">
            <a:xfrm>
              <a:off x="4764" y="2631"/>
              <a:ext cx="186" cy="2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54" name="Rectangle 17"/>
            <p:cNvSpPr>
              <a:spLocks noChangeArrowheads="1"/>
            </p:cNvSpPr>
            <p:nvPr/>
          </p:nvSpPr>
          <p:spPr bwMode="auto">
            <a:xfrm>
              <a:off x="385" y="2631"/>
              <a:ext cx="4379" cy="230"/>
            </a:xfrm>
            <a:prstGeom prst="rect">
              <a:avLst/>
            </a:prstGeom>
            <a:noFill/>
            <a:ln w="9525">
              <a:noFill/>
              <a:miter lim="800000"/>
              <a:headEnd/>
              <a:tailEnd/>
            </a:ln>
          </p:spPr>
          <p:txBody>
            <a:bodyPr lIns="92075" tIns="46038" rIns="92075" bIns="46038">
              <a:prstTxWarp prst="textNoShape">
                <a:avLst/>
              </a:prstTxWarp>
            </a:bodyPr>
            <a:lstStyle/>
            <a:p>
              <a:pPr algn="just">
                <a:tabLst>
                  <a:tab pos="514350" algn="l"/>
                </a:tabLst>
              </a:pPr>
              <a:r>
                <a:rPr lang="fr-FR" sz="1800">
                  <a:latin typeface="Times New Roman" charset="0"/>
                </a:rPr>
                <a:t>Parfois</a:t>
              </a:r>
              <a:r>
                <a:rPr lang="fr-FR" sz="1800" b="1">
                  <a:latin typeface="Times New Roman" charset="0"/>
                </a:rPr>
                <a:t> inexistant.</a:t>
              </a:r>
            </a:p>
          </p:txBody>
        </p:sp>
        <p:sp>
          <p:nvSpPr>
            <p:cNvPr id="65555" name="Rectangle 18"/>
            <p:cNvSpPr>
              <a:spLocks noChangeArrowheads="1"/>
            </p:cNvSpPr>
            <p:nvPr/>
          </p:nvSpPr>
          <p:spPr bwMode="auto">
            <a:xfrm>
              <a:off x="5324" y="2401"/>
              <a:ext cx="187" cy="2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56" name="Rectangle 19"/>
            <p:cNvSpPr>
              <a:spLocks noChangeArrowheads="1"/>
            </p:cNvSpPr>
            <p:nvPr/>
          </p:nvSpPr>
          <p:spPr bwMode="auto">
            <a:xfrm>
              <a:off x="5137" y="2401"/>
              <a:ext cx="187" cy="2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57" name="Rectangle 20"/>
            <p:cNvSpPr>
              <a:spLocks noChangeArrowheads="1"/>
            </p:cNvSpPr>
            <p:nvPr/>
          </p:nvSpPr>
          <p:spPr bwMode="auto">
            <a:xfrm>
              <a:off x="4950" y="2401"/>
              <a:ext cx="187" cy="2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58" name="Rectangle 21"/>
            <p:cNvSpPr>
              <a:spLocks noChangeArrowheads="1"/>
            </p:cNvSpPr>
            <p:nvPr/>
          </p:nvSpPr>
          <p:spPr bwMode="auto">
            <a:xfrm>
              <a:off x="4764" y="2401"/>
              <a:ext cx="186" cy="2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59" name="Rectangle 22"/>
            <p:cNvSpPr>
              <a:spLocks noChangeArrowheads="1"/>
            </p:cNvSpPr>
            <p:nvPr/>
          </p:nvSpPr>
          <p:spPr bwMode="auto">
            <a:xfrm>
              <a:off x="385" y="2401"/>
              <a:ext cx="4379" cy="230"/>
            </a:xfrm>
            <a:prstGeom prst="rect">
              <a:avLst/>
            </a:prstGeom>
            <a:noFill/>
            <a:ln w="9525">
              <a:noFill/>
              <a:miter lim="800000"/>
              <a:headEnd/>
              <a:tailEnd/>
            </a:ln>
          </p:spPr>
          <p:txBody>
            <a:bodyPr lIns="92075" tIns="46038" rIns="92075" bIns="46038">
              <a:prstTxWarp prst="textNoShape">
                <a:avLst/>
              </a:prstTxWarp>
            </a:bodyPr>
            <a:lstStyle/>
            <a:p>
              <a:pPr algn="ctr"/>
              <a:r>
                <a:rPr lang="fr-FR" sz="1800" b="1">
                  <a:latin typeface="Times New Roman" charset="0"/>
                </a:rPr>
                <a:t>Graphisme</a:t>
              </a:r>
            </a:p>
          </p:txBody>
        </p:sp>
        <p:sp>
          <p:nvSpPr>
            <p:cNvPr id="65560" name="Rectangle 23"/>
            <p:cNvSpPr>
              <a:spLocks noChangeArrowheads="1"/>
            </p:cNvSpPr>
            <p:nvPr/>
          </p:nvSpPr>
          <p:spPr bwMode="auto">
            <a:xfrm>
              <a:off x="5324" y="1825"/>
              <a:ext cx="187" cy="57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61" name="Rectangle 24"/>
            <p:cNvSpPr>
              <a:spLocks noChangeArrowheads="1"/>
            </p:cNvSpPr>
            <p:nvPr/>
          </p:nvSpPr>
          <p:spPr bwMode="auto">
            <a:xfrm>
              <a:off x="5137" y="1825"/>
              <a:ext cx="187" cy="57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62" name="Rectangle 25"/>
            <p:cNvSpPr>
              <a:spLocks noChangeArrowheads="1"/>
            </p:cNvSpPr>
            <p:nvPr/>
          </p:nvSpPr>
          <p:spPr bwMode="auto">
            <a:xfrm>
              <a:off x="4950" y="1825"/>
              <a:ext cx="187" cy="57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63" name="Rectangle 26"/>
            <p:cNvSpPr>
              <a:spLocks noChangeArrowheads="1"/>
            </p:cNvSpPr>
            <p:nvPr/>
          </p:nvSpPr>
          <p:spPr bwMode="auto">
            <a:xfrm>
              <a:off x="4764" y="1825"/>
              <a:ext cx="186" cy="576"/>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64" name="Rectangle 27"/>
            <p:cNvSpPr>
              <a:spLocks noChangeArrowheads="1"/>
            </p:cNvSpPr>
            <p:nvPr/>
          </p:nvSpPr>
          <p:spPr bwMode="auto">
            <a:xfrm>
              <a:off x="385" y="1825"/>
              <a:ext cx="4379" cy="576"/>
            </a:xfrm>
            <a:prstGeom prst="rect">
              <a:avLst/>
            </a:prstGeom>
            <a:noFill/>
            <a:ln w="9525">
              <a:noFill/>
              <a:miter lim="800000"/>
              <a:headEnd/>
              <a:tailEnd/>
            </a:ln>
          </p:spPr>
          <p:txBody>
            <a:bodyPr lIns="92075" tIns="46038" rIns="92075" bIns="46038">
              <a:prstTxWarp prst="textNoShape">
                <a:avLst/>
              </a:prstTxWarp>
            </a:bodyPr>
            <a:lstStyle/>
            <a:p>
              <a:pPr algn="just"/>
              <a:r>
                <a:rPr lang="fr-FR" sz="1800" b="1">
                  <a:latin typeface="Times New Roman" charset="0"/>
                </a:rPr>
                <a:t>Exercice vocalique </a:t>
              </a:r>
              <a:r>
                <a:rPr lang="fr-FR" sz="1800">
                  <a:latin typeface="Times New Roman" charset="0"/>
                </a:rPr>
                <a:t>spontané avec très peu d</a:t>
              </a:r>
              <a:r>
                <a:rPr lang="ja-JP" altLang="fr-FR" sz="1800">
                  <a:latin typeface="Times New Roman" charset="0"/>
                </a:rPr>
                <a:t>’</a:t>
              </a:r>
              <a:r>
                <a:rPr lang="fr-FR" altLang="ja-JP" sz="1800">
                  <a:latin typeface="Times New Roman" charset="0"/>
                </a:rPr>
                <a:t>imitations : jeux vocaliques semblent exprimer l</a:t>
              </a:r>
              <a:r>
                <a:rPr lang="ja-JP" altLang="fr-FR" sz="1800">
                  <a:latin typeface="Times New Roman" charset="0"/>
                </a:rPr>
                <a:t>’</a:t>
              </a:r>
              <a:r>
                <a:rPr lang="fr-FR" altLang="ja-JP" sz="1800">
                  <a:latin typeface="Times New Roman" charset="0"/>
                </a:rPr>
                <a:t>intériorisation des « boucles de retour » relationnelles dans le théâtre de la bouche</a:t>
              </a:r>
              <a:endParaRPr lang="fr-FR" sz="1800">
                <a:latin typeface="Times New Roman" charset="0"/>
              </a:endParaRPr>
            </a:p>
          </p:txBody>
        </p:sp>
        <p:sp>
          <p:nvSpPr>
            <p:cNvPr id="65565" name="Rectangle 28"/>
            <p:cNvSpPr>
              <a:spLocks noChangeArrowheads="1"/>
            </p:cNvSpPr>
            <p:nvPr/>
          </p:nvSpPr>
          <p:spPr bwMode="auto">
            <a:xfrm>
              <a:off x="5324" y="1595"/>
              <a:ext cx="187" cy="2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66" name="Rectangle 29"/>
            <p:cNvSpPr>
              <a:spLocks noChangeArrowheads="1"/>
            </p:cNvSpPr>
            <p:nvPr/>
          </p:nvSpPr>
          <p:spPr bwMode="auto">
            <a:xfrm>
              <a:off x="5137" y="1595"/>
              <a:ext cx="187" cy="2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67" name="Rectangle 30"/>
            <p:cNvSpPr>
              <a:spLocks noChangeArrowheads="1"/>
            </p:cNvSpPr>
            <p:nvPr/>
          </p:nvSpPr>
          <p:spPr bwMode="auto">
            <a:xfrm>
              <a:off x="4950" y="1595"/>
              <a:ext cx="187" cy="2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68" name="Rectangle 31"/>
            <p:cNvSpPr>
              <a:spLocks noChangeArrowheads="1"/>
            </p:cNvSpPr>
            <p:nvPr/>
          </p:nvSpPr>
          <p:spPr bwMode="auto">
            <a:xfrm>
              <a:off x="4764" y="1595"/>
              <a:ext cx="186" cy="230"/>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69" name="Rectangle 32"/>
            <p:cNvSpPr>
              <a:spLocks noChangeArrowheads="1"/>
            </p:cNvSpPr>
            <p:nvPr/>
          </p:nvSpPr>
          <p:spPr bwMode="auto">
            <a:xfrm>
              <a:off x="385" y="1595"/>
              <a:ext cx="4379" cy="230"/>
            </a:xfrm>
            <a:prstGeom prst="rect">
              <a:avLst/>
            </a:prstGeom>
            <a:noFill/>
            <a:ln w="9525">
              <a:noFill/>
              <a:miter lim="800000"/>
              <a:headEnd/>
              <a:tailEnd/>
            </a:ln>
          </p:spPr>
          <p:txBody>
            <a:bodyPr lIns="92075" tIns="46038" rIns="92075" bIns="46038">
              <a:prstTxWarp prst="textNoShape">
                <a:avLst/>
              </a:prstTxWarp>
            </a:bodyPr>
            <a:lstStyle/>
            <a:p>
              <a:pPr algn="ctr"/>
              <a:r>
                <a:rPr lang="fr-FR" sz="1800" b="1">
                  <a:latin typeface="Times New Roman" charset="0"/>
                </a:rPr>
                <a:t>Langage verbal</a:t>
              </a:r>
            </a:p>
          </p:txBody>
        </p:sp>
        <p:sp>
          <p:nvSpPr>
            <p:cNvPr id="65570" name="Rectangle 33"/>
            <p:cNvSpPr>
              <a:spLocks noChangeArrowheads="1"/>
            </p:cNvSpPr>
            <p:nvPr/>
          </p:nvSpPr>
          <p:spPr bwMode="auto">
            <a:xfrm>
              <a:off x="5324" y="1192"/>
              <a:ext cx="187" cy="403"/>
            </a:xfrm>
            <a:prstGeom prst="rect">
              <a:avLst/>
            </a:prstGeom>
            <a:noFill/>
            <a:ln w="9525">
              <a:noFill/>
              <a:miter lim="800000"/>
              <a:headEnd/>
              <a:tailEnd/>
            </a:ln>
          </p:spPr>
          <p:txBody>
            <a:bodyPr lIns="92075" tIns="46038" rIns="92075" bIns="46038">
              <a:prstTxWarp prst="textNoShape">
                <a:avLst/>
              </a:prstTxWarp>
            </a:bodyPr>
            <a:lstStyle/>
            <a:p>
              <a:pPr algn="ctr"/>
              <a:endParaRPr lang="fr-FR" sz="1800">
                <a:latin typeface="Times New Roman" charset="0"/>
              </a:endParaRPr>
            </a:p>
            <a:p>
              <a:pPr algn="ctr"/>
              <a:r>
                <a:rPr lang="fr-FR" sz="1800">
                  <a:latin typeface="Times New Roman" charset="0"/>
                </a:rPr>
                <a:t>3</a:t>
              </a:r>
            </a:p>
          </p:txBody>
        </p:sp>
        <p:sp>
          <p:nvSpPr>
            <p:cNvPr id="65571" name="Rectangle 34"/>
            <p:cNvSpPr>
              <a:spLocks noChangeArrowheads="1"/>
            </p:cNvSpPr>
            <p:nvPr/>
          </p:nvSpPr>
          <p:spPr bwMode="auto">
            <a:xfrm>
              <a:off x="5137" y="1192"/>
              <a:ext cx="187" cy="403"/>
            </a:xfrm>
            <a:prstGeom prst="rect">
              <a:avLst/>
            </a:prstGeom>
            <a:noFill/>
            <a:ln w="9525">
              <a:noFill/>
              <a:miter lim="800000"/>
              <a:headEnd/>
              <a:tailEnd/>
            </a:ln>
          </p:spPr>
          <p:txBody>
            <a:bodyPr lIns="92075" tIns="46038" rIns="92075" bIns="46038">
              <a:prstTxWarp prst="textNoShape">
                <a:avLst/>
              </a:prstTxWarp>
            </a:bodyPr>
            <a:lstStyle/>
            <a:p>
              <a:pPr algn="ctr"/>
              <a:endParaRPr lang="fr-FR" sz="1800">
                <a:latin typeface="Times New Roman" charset="0"/>
              </a:endParaRPr>
            </a:p>
            <a:p>
              <a:pPr algn="ctr"/>
              <a:r>
                <a:rPr lang="fr-FR" sz="1800">
                  <a:latin typeface="Times New Roman" charset="0"/>
                </a:rPr>
                <a:t>2</a:t>
              </a:r>
            </a:p>
          </p:txBody>
        </p:sp>
        <p:sp>
          <p:nvSpPr>
            <p:cNvPr id="65572" name="Rectangle 35"/>
            <p:cNvSpPr>
              <a:spLocks noChangeArrowheads="1"/>
            </p:cNvSpPr>
            <p:nvPr/>
          </p:nvSpPr>
          <p:spPr bwMode="auto">
            <a:xfrm>
              <a:off x="4950" y="1192"/>
              <a:ext cx="187" cy="403"/>
            </a:xfrm>
            <a:prstGeom prst="rect">
              <a:avLst/>
            </a:prstGeom>
            <a:noFill/>
            <a:ln w="9525">
              <a:noFill/>
              <a:miter lim="800000"/>
              <a:headEnd/>
              <a:tailEnd/>
            </a:ln>
          </p:spPr>
          <p:txBody>
            <a:bodyPr lIns="92075" tIns="46038" rIns="92075" bIns="46038">
              <a:prstTxWarp prst="textNoShape">
                <a:avLst/>
              </a:prstTxWarp>
            </a:bodyPr>
            <a:lstStyle/>
            <a:p>
              <a:pPr algn="ctr"/>
              <a:endParaRPr lang="fr-FR" sz="1800">
                <a:latin typeface="Times New Roman" charset="0"/>
              </a:endParaRPr>
            </a:p>
            <a:p>
              <a:pPr algn="ctr"/>
              <a:r>
                <a:rPr lang="fr-FR" sz="1800">
                  <a:latin typeface="Times New Roman" charset="0"/>
                </a:rPr>
                <a:t>1</a:t>
              </a:r>
            </a:p>
          </p:txBody>
        </p:sp>
        <p:sp>
          <p:nvSpPr>
            <p:cNvPr id="65573" name="Rectangle 36"/>
            <p:cNvSpPr>
              <a:spLocks noChangeArrowheads="1"/>
            </p:cNvSpPr>
            <p:nvPr/>
          </p:nvSpPr>
          <p:spPr bwMode="auto">
            <a:xfrm>
              <a:off x="4764" y="1192"/>
              <a:ext cx="186" cy="403"/>
            </a:xfrm>
            <a:prstGeom prst="rect">
              <a:avLst/>
            </a:prstGeom>
            <a:noFill/>
            <a:ln w="9525">
              <a:noFill/>
              <a:miter lim="800000"/>
              <a:headEnd/>
              <a:tailEnd/>
            </a:ln>
          </p:spPr>
          <p:txBody>
            <a:bodyPr lIns="92075" tIns="46038" rIns="92075" bIns="46038">
              <a:prstTxWarp prst="textNoShape">
                <a:avLst/>
              </a:prstTxWarp>
            </a:bodyPr>
            <a:lstStyle/>
            <a:p>
              <a:pPr algn="ctr"/>
              <a:endParaRPr lang="fr-FR" sz="1800">
                <a:latin typeface="Times New Roman" charset="0"/>
              </a:endParaRPr>
            </a:p>
            <a:p>
              <a:pPr algn="ctr"/>
              <a:r>
                <a:rPr lang="fr-FR" sz="1800">
                  <a:latin typeface="Times New Roman" charset="0"/>
                </a:rPr>
                <a:t>0</a:t>
              </a:r>
            </a:p>
          </p:txBody>
        </p:sp>
        <p:sp>
          <p:nvSpPr>
            <p:cNvPr id="65574" name="Rectangle 37"/>
            <p:cNvSpPr>
              <a:spLocks noChangeArrowheads="1"/>
            </p:cNvSpPr>
            <p:nvPr/>
          </p:nvSpPr>
          <p:spPr bwMode="auto">
            <a:xfrm>
              <a:off x="385" y="1192"/>
              <a:ext cx="4379" cy="403"/>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5575" name="Line 38"/>
            <p:cNvSpPr>
              <a:spLocks noChangeShapeType="1"/>
            </p:cNvSpPr>
            <p:nvPr/>
          </p:nvSpPr>
          <p:spPr bwMode="auto">
            <a:xfrm>
              <a:off x="385" y="1192"/>
              <a:ext cx="512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5576" name="Line 39"/>
            <p:cNvSpPr>
              <a:spLocks noChangeShapeType="1"/>
            </p:cNvSpPr>
            <p:nvPr/>
          </p:nvSpPr>
          <p:spPr bwMode="auto">
            <a:xfrm>
              <a:off x="385" y="3840"/>
              <a:ext cx="512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5577" name="Line 40"/>
            <p:cNvSpPr>
              <a:spLocks noChangeShapeType="1"/>
            </p:cNvSpPr>
            <p:nvPr/>
          </p:nvSpPr>
          <p:spPr bwMode="auto">
            <a:xfrm>
              <a:off x="385" y="1192"/>
              <a:ext cx="0" cy="2648"/>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5578" name="Line 41"/>
            <p:cNvSpPr>
              <a:spLocks noChangeShapeType="1"/>
            </p:cNvSpPr>
            <p:nvPr/>
          </p:nvSpPr>
          <p:spPr bwMode="auto">
            <a:xfrm>
              <a:off x="5511" y="1192"/>
              <a:ext cx="0" cy="2648"/>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5579" name="Line 42"/>
            <p:cNvSpPr>
              <a:spLocks noChangeShapeType="1"/>
            </p:cNvSpPr>
            <p:nvPr/>
          </p:nvSpPr>
          <p:spPr bwMode="auto">
            <a:xfrm>
              <a:off x="385" y="1595"/>
              <a:ext cx="512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5580" name="Line 43"/>
            <p:cNvSpPr>
              <a:spLocks noChangeShapeType="1"/>
            </p:cNvSpPr>
            <p:nvPr/>
          </p:nvSpPr>
          <p:spPr bwMode="auto">
            <a:xfrm>
              <a:off x="4764" y="1192"/>
              <a:ext cx="0" cy="2648"/>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5581" name="Line 44"/>
            <p:cNvSpPr>
              <a:spLocks noChangeShapeType="1"/>
            </p:cNvSpPr>
            <p:nvPr/>
          </p:nvSpPr>
          <p:spPr bwMode="auto">
            <a:xfrm>
              <a:off x="4950" y="1192"/>
              <a:ext cx="0" cy="2648"/>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5582" name="Line 45"/>
            <p:cNvSpPr>
              <a:spLocks noChangeShapeType="1"/>
            </p:cNvSpPr>
            <p:nvPr/>
          </p:nvSpPr>
          <p:spPr bwMode="auto">
            <a:xfrm>
              <a:off x="5137" y="1192"/>
              <a:ext cx="0" cy="2648"/>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5583" name="Line 46"/>
            <p:cNvSpPr>
              <a:spLocks noChangeShapeType="1"/>
            </p:cNvSpPr>
            <p:nvPr/>
          </p:nvSpPr>
          <p:spPr bwMode="auto">
            <a:xfrm>
              <a:off x="5324" y="1192"/>
              <a:ext cx="0" cy="2648"/>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5584" name="Line 47"/>
            <p:cNvSpPr>
              <a:spLocks noChangeShapeType="1"/>
            </p:cNvSpPr>
            <p:nvPr/>
          </p:nvSpPr>
          <p:spPr bwMode="auto">
            <a:xfrm>
              <a:off x="385" y="1825"/>
              <a:ext cx="512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5585" name="Line 48"/>
            <p:cNvSpPr>
              <a:spLocks noChangeShapeType="1"/>
            </p:cNvSpPr>
            <p:nvPr/>
          </p:nvSpPr>
          <p:spPr bwMode="auto">
            <a:xfrm>
              <a:off x="385" y="2401"/>
              <a:ext cx="512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5586" name="Line 49"/>
            <p:cNvSpPr>
              <a:spLocks noChangeShapeType="1"/>
            </p:cNvSpPr>
            <p:nvPr/>
          </p:nvSpPr>
          <p:spPr bwMode="auto">
            <a:xfrm>
              <a:off x="385" y="2631"/>
              <a:ext cx="512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5587" name="Line 50"/>
            <p:cNvSpPr>
              <a:spLocks noChangeShapeType="1"/>
            </p:cNvSpPr>
            <p:nvPr/>
          </p:nvSpPr>
          <p:spPr bwMode="auto">
            <a:xfrm>
              <a:off x="385" y="2861"/>
              <a:ext cx="512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5588" name="Line 51"/>
            <p:cNvSpPr>
              <a:spLocks noChangeShapeType="1"/>
            </p:cNvSpPr>
            <p:nvPr/>
          </p:nvSpPr>
          <p:spPr bwMode="auto">
            <a:xfrm>
              <a:off x="385" y="3437"/>
              <a:ext cx="5126"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5" name="Espace réservé du numéro de diapositive 3"/>
          <p:cNvSpPr>
            <a:spLocks noGrp="1"/>
          </p:cNvSpPr>
          <p:nvPr>
            <p:ph type="sldNum" sz="quarter" idx="12"/>
          </p:nvPr>
        </p:nvSpPr>
        <p:spPr>
          <a:noFill/>
        </p:spPr>
        <p:txBody>
          <a:bodyPr/>
          <a:lstStyle/>
          <a:p>
            <a:fld id="{6670694F-FA61-E74C-AEF2-7C1450B9DB95}" type="slidenum">
              <a:rPr lang="fr-FR"/>
              <a:pPr/>
              <a:t>36</a:t>
            </a:fld>
            <a:endParaRPr lang="fr-FR"/>
          </a:p>
        </p:txBody>
      </p:sp>
      <p:sp>
        <p:nvSpPr>
          <p:cNvPr id="67586" name="Rectangle 2"/>
          <p:cNvSpPr>
            <a:spLocks noChangeArrowheads="1"/>
          </p:cNvSpPr>
          <p:nvPr/>
        </p:nvSpPr>
        <p:spPr bwMode="auto">
          <a:xfrm>
            <a:off x="684213" y="957263"/>
            <a:ext cx="7775575" cy="1187450"/>
          </a:xfrm>
          <a:prstGeom prst="rect">
            <a:avLst/>
          </a:prstGeom>
          <a:noFill/>
          <a:ln w="9525">
            <a:noFill/>
            <a:miter lim="800000"/>
            <a:headEnd/>
            <a:tailEnd/>
          </a:ln>
        </p:spPr>
        <p:txBody>
          <a:bodyPr lIns="92075" tIns="46038" rIns="92075" bIns="46038" anchor="ctr">
            <a:prstTxWarp prst="textNoShape">
              <a:avLst/>
            </a:prstTxWarp>
            <a:spAutoFit/>
          </a:bodyPr>
          <a:lstStyle/>
          <a:p>
            <a:pPr algn="ctr"/>
            <a:r>
              <a:rPr lang="fr-FR" sz="2400" b="1"/>
              <a:t>ETAPE de RECUPERATION de la « PEAU » ENVELOPPE/CONTENANCE</a:t>
            </a:r>
          </a:p>
          <a:p>
            <a:pPr algn="ctr"/>
            <a:endParaRPr lang="fr-FR" sz="2400" b="1"/>
          </a:p>
        </p:txBody>
      </p:sp>
      <p:grpSp>
        <p:nvGrpSpPr>
          <p:cNvPr id="67587" name="Group 28"/>
          <p:cNvGrpSpPr>
            <a:grpSpLocks/>
          </p:cNvGrpSpPr>
          <p:nvPr/>
        </p:nvGrpSpPr>
        <p:grpSpPr bwMode="auto">
          <a:xfrm>
            <a:off x="755650" y="2349500"/>
            <a:ext cx="7993063" cy="2954338"/>
            <a:chOff x="476" y="1480"/>
            <a:chExt cx="5035" cy="1861"/>
          </a:xfrm>
        </p:grpSpPr>
        <p:sp>
          <p:nvSpPr>
            <p:cNvPr id="67588" name="Rectangle 3"/>
            <p:cNvSpPr>
              <a:spLocks noChangeArrowheads="1"/>
            </p:cNvSpPr>
            <p:nvPr/>
          </p:nvSpPr>
          <p:spPr bwMode="auto">
            <a:xfrm>
              <a:off x="5327" y="2246"/>
              <a:ext cx="184" cy="1095"/>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7589" name="Rectangle 4"/>
            <p:cNvSpPr>
              <a:spLocks noChangeArrowheads="1"/>
            </p:cNvSpPr>
            <p:nvPr/>
          </p:nvSpPr>
          <p:spPr bwMode="auto">
            <a:xfrm>
              <a:off x="5144" y="2246"/>
              <a:ext cx="183" cy="1095"/>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7590" name="Rectangle 5"/>
            <p:cNvSpPr>
              <a:spLocks noChangeArrowheads="1"/>
            </p:cNvSpPr>
            <p:nvPr/>
          </p:nvSpPr>
          <p:spPr bwMode="auto">
            <a:xfrm>
              <a:off x="4960" y="2246"/>
              <a:ext cx="184" cy="1095"/>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7591" name="Rectangle 6"/>
            <p:cNvSpPr>
              <a:spLocks noChangeArrowheads="1"/>
            </p:cNvSpPr>
            <p:nvPr/>
          </p:nvSpPr>
          <p:spPr bwMode="auto">
            <a:xfrm>
              <a:off x="4777" y="2246"/>
              <a:ext cx="183" cy="1095"/>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7592" name="Rectangle 7"/>
            <p:cNvSpPr>
              <a:spLocks noChangeArrowheads="1"/>
            </p:cNvSpPr>
            <p:nvPr/>
          </p:nvSpPr>
          <p:spPr bwMode="auto">
            <a:xfrm>
              <a:off x="476" y="2246"/>
              <a:ext cx="4301" cy="1095"/>
            </a:xfrm>
            <a:prstGeom prst="rect">
              <a:avLst/>
            </a:prstGeom>
            <a:noFill/>
            <a:ln w="9525">
              <a:noFill/>
              <a:miter lim="800000"/>
              <a:headEnd/>
              <a:tailEnd/>
            </a:ln>
          </p:spPr>
          <p:txBody>
            <a:bodyPr lIns="92075" tIns="46038" rIns="92075" bIns="46038">
              <a:prstTxWarp prst="textNoShape">
                <a:avLst/>
              </a:prstTxWarp>
            </a:bodyPr>
            <a:lstStyle/>
            <a:p>
              <a:pPr algn="just"/>
              <a:r>
                <a:rPr lang="fr-FR" sz="1800" b="1">
                  <a:latin typeface="Times New Roman" charset="0"/>
                </a:rPr>
                <a:t>Le temps circulaire : </a:t>
              </a:r>
              <a:r>
                <a:rPr lang="fr-FR" sz="1800">
                  <a:latin typeface="Times New Roman" charset="0"/>
                </a:rPr>
                <a:t>Retour du même </a:t>
              </a:r>
            </a:p>
            <a:p>
              <a:pPr algn="just"/>
              <a:endParaRPr lang="fr-FR" sz="1800">
                <a:latin typeface="Times New Roman" charset="0"/>
              </a:endParaRPr>
            </a:p>
            <a:p>
              <a:pPr algn="just" eaLnBrk="0" hangingPunct="0"/>
              <a:r>
                <a:rPr lang="fr-FR" sz="1800" b="1">
                  <a:latin typeface="Times New Roman" charset="0"/>
                </a:rPr>
                <a:t>Début du temps oscillant</a:t>
              </a:r>
              <a:r>
                <a:rPr lang="fr-FR" sz="1800">
                  <a:latin typeface="Times New Roman" charset="0"/>
                </a:rPr>
                <a:t> : tentative de maîtrise du recommencement, croyance en la réversibilité du temps avec sentiment de maîtrise et mégalomanie.</a:t>
              </a:r>
            </a:p>
            <a:p>
              <a:pPr algn="just" eaLnBrk="0" hangingPunct="0"/>
              <a:endParaRPr lang="fr-FR" sz="1800">
                <a:latin typeface="Times New Roman" charset="0"/>
              </a:endParaRPr>
            </a:p>
          </p:txBody>
        </p:sp>
        <p:sp>
          <p:nvSpPr>
            <p:cNvPr id="67593" name="Rectangle 8"/>
            <p:cNvSpPr>
              <a:spLocks noChangeArrowheads="1"/>
            </p:cNvSpPr>
            <p:nvPr/>
          </p:nvSpPr>
          <p:spPr bwMode="auto">
            <a:xfrm>
              <a:off x="5327" y="1968"/>
              <a:ext cx="184" cy="278"/>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7594" name="Rectangle 9"/>
            <p:cNvSpPr>
              <a:spLocks noChangeArrowheads="1"/>
            </p:cNvSpPr>
            <p:nvPr/>
          </p:nvSpPr>
          <p:spPr bwMode="auto">
            <a:xfrm>
              <a:off x="5144" y="1968"/>
              <a:ext cx="183" cy="278"/>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7595" name="Rectangle 10"/>
            <p:cNvSpPr>
              <a:spLocks noChangeArrowheads="1"/>
            </p:cNvSpPr>
            <p:nvPr/>
          </p:nvSpPr>
          <p:spPr bwMode="auto">
            <a:xfrm>
              <a:off x="4960" y="1968"/>
              <a:ext cx="184" cy="278"/>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7596" name="Rectangle 11"/>
            <p:cNvSpPr>
              <a:spLocks noChangeArrowheads="1"/>
            </p:cNvSpPr>
            <p:nvPr/>
          </p:nvSpPr>
          <p:spPr bwMode="auto">
            <a:xfrm>
              <a:off x="4777" y="1968"/>
              <a:ext cx="183" cy="278"/>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7597" name="Rectangle 12"/>
            <p:cNvSpPr>
              <a:spLocks noChangeArrowheads="1"/>
            </p:cNvSpPr>
            <p:nvPr/>
          </p:nvSpPr>
          <p:spPr bwMode="auto">
            <a:xfrm>
              <a:off x="476" y="1968"/>
              <a:ext cx="4301" cy="278"/>
            </a:xfrm>
            <a:prstGeom prst="rect">
              <a:avLst/>
            </a:prstGeom>
            <a:noFill/>
            <a:ln w="9525">
              <a:noFill/>
              <a:miter lim="800000"/>
              <a:headEnd/>
              <a:tailEnd/>
            </a:ln>
          </p:spPr>
          <p:txBody>
            <a:bodyPr lIns="92075" tIns="46038" rIns="92075" bIns="46038">
              <a:prstTxWarp prst="textNoShape">
                <a:avLst/>
              </a:prstTxWarp>
            </a:bodyPr>
            <a:lstStyle/>
            <a:p>
              <a:pPr algn="ctr"/>
              <a:r>
                <a:rPr lang="fr-FR" sz="1800" b="1">
                  <a:latin typeface="Times New Roman" charset="0"/>
                </a:rPr>
                <a:t>Repérage temporel</a:t>
              </a:r>
            </a:p>
          </p:txBody>
        </p:sp>
        <p:sp>
          <p:nvSpPr>
            <p:cNvPr id="67598" name="Rectangle 13"/>
            <p:cNvSpPr>
              <a:spLocks noChangeArrowheads="1"/>
            </p:cNvSpPr>
            <p:nvPr/>
          </p:nvSpPr>
          <p:spPr bwMode="auto">
            <a:xfrm>
              <a:off x="5327" y="1480"/>
              <a:ext cx="184" cy="488"/>
            </a:xfrm>
            <a:prstGeom prst="rect">
              <a:avLst/>
            </a:prstGeom>
            <a:noFill/>
            <a:ln w="9525">
              <a:noFill/>
              <a:miter lim="800000"/>
              <a:headEnd/>
              <a:tailEnd/>
            </a:ln>
          </p:spPr>
          <p:txBody>
            <a:bodyPr lIns="92075" tIns="46038" rIns="92075" bIns="46038">
              <a:prstTxWarp prst="textNoShape">
                <a:avLst/>
              </a:prstTxWarp>
            </a:bodyPr>
            <a:lstStyle/>
            <a:p>
              <a:pPr algn="ctr"/>
              <a:endParaRPr lang="fr-FR" sz="1800">
                <a:latin typeface="Times New Roman" charset="0"/>
              </a:endParaRPr>
            </a:p>
            <a:p>
              <a:pPr algn="ctr"/>
              <a:r>
                <a:rPr lang="fr-FR" sz="1800">
                  <a:latin typeface="Times New Roman" charset="0"/>
                </a:rPr>
                <a:t>3</a:t>
              </a:r>
            </a:p>
          </p:txBody>
        </p:sp>
        <p:sp>
          <p:nvSpPr>
            <p:cNvPr id="67599" name="Rectangle 14"/>
            <p:cNvSpPr>
              <a:spLocks noChangeArrowheads="1"/>
            </p:cNvSpPr>
            <p:nvPr/>
          </p:nvSpPr>
          <p:spPr bwMode="auto">
            <a:xfrm>
              <a:off x="5144" y="1480"/>
              <a:ext cx="183" cy="488"/>
            </a:xfrm>
            <a:prstGeom prst="rect">
              <a:avLst/>
            </a:prstGeom>
            <a:noFill/>
            <a:ln w="9525">
              <a:noFill/>
              <a:miter lim="800000"/>
              <a:headEnd/>
              <a:tailEnd/>
            </a:ln>
          </p:spPr>
          <p:txBody>
            <a:bodyPr lIns="92075" tIns="46038" rIns="92075" bIns="46038">
              <a:prstTxWarp prst="textNoShape">
                <a:avLst/>
              </a:prstTxWarp>
            </a:bodyPr>
            <a:lstStyle/>
            <a:p>
              <a:pPr algn="ctr"/>
              <a:endParaRPr lang="fr-FR" sz="1800">
                <a:latin typeface="Times New Roman" charset="0"/>
              </a:endParaRPr>
            </a:p>
            <a:p>
              <a:pPr algn="ctr"/>
              <a:r>
                <a:rPr lang="fr-FR" sz="1800">
                  <a:latin typeface="Times New Roman" charset="0"/>
                </a:rPr>
                <a:t>2</a:t>
              </a:r>
            </a:p>
          </p:txBody>
        </p:sp>
        <p:sp>
          <p:nvSpPr>
            <p:cNvPr id="67600" name="Rectangle 15"/>
            <p:cNvSpPr>
              <a:spLocks noChangeArrowheads="1"/>
            </p:cNvSpPr>
            <p:nvPr/>
          </p:nvSpPr>
          <p:spPr bwMode="auto">
            <a:xfrm>
              <a:off x="4960" y="1480"/>
              <a:ext cx="184" cy="488"/>
            </a:xfrm>
            <a:prstGeom prst="rect">
              <a:avLst/>
            </a:prstGeom>
            <a:noFill/>
            <a:ln w="9525">
              <a:noFill/>
              <a:miter lim="800000"/>
              <a:headEnd/>
              <a:tailEnd/>
            </a:ln>
          </p:spPr>
          <p:txBody>
            <a:bodyPr lIns="92075" tIns="46038" rIns="92075" bIns="46038">
              <a:prstTxWarp prst="textNoShape">
                <a:avLst/>
              </a:prstTxWarp>
            </a:bodyPr>
            <a:lstStyle/>
            <a:p>
              <a:pPr algn="ctr"/>
              <a:endParaRPr lang="fr-FR" sz="1800">
                <a:latin typeface="Times New Roman" charset="0"/>
              </a:endParaRPr>
            </a:p>
            <a:p>
              <a:pPr algn="ctr"/>
              <a:r>
                <a:rPr lang="fr-FR" sz="1800">
                  <a:latin typeface="Times New Roman" charset="0"/>
                </a:rPr>
                <a:t>1</a:t>
              </a:r>
            </a:p>
          </p:txBody>
        </p:sp>
        <p:sp>
          <p:nvSpPr>
            <p:cNvPr id="67601" name="Rectangle 16"/>
            <p:cNvSpPr>
              <a:spLocks noChangeArrowheads="1"/>
            </p:cNvSpPr>
            <p:nvPr/>
          </p:nvSpPr>
          <p:spPr bwMode="auto">
            <a:xfrm>
              <a:off x="4777" y="1480"/>
              <a:ext cx="183" cy="488"/>
            </a:xfrm>
            <a:prstGeom prst="rect">
              <a:avLst/>
            </a:prstGeom>
            <a:noFill/>
            <a:ln w="9525">
              <a:noFill/>
              <a:miter lim="800000"/>
              <a:headEnd/>
              <a:tailEnd/>
            </a:ln>
          </p:spPr>
          <p:txBody>
            <a:bodyPr lIns="92075" tIns="46038" rIns="92075" bIns="46038">
              <a:prstTxWarp prst="textNoShape">
                <a:avLst/>
              </a:prstTxWarp>
            </a:bodyPr>
            <a:lstStyle/>
            <a:p>
              <a:pPr algn="ctr"/>
              <a:endParaRPr lang="fr-FR" sz="1800">
                <a:latin typeface="Times New Roman" charset="0"/>
              </a:endParaRPr>
            </a:p>
            <a:p>
              <a:pPr algn="ctr"/>
              <a:r>
                <a:rPr lang="fr-FR" sz="1800">
                  <a:latin typeface="Times New Roman" charset="0"/>
                </a:rPr>
                <a:t>0</a:t>
              </a:r>
            </a:p>
          </p:txBody>
        </p:sp>
        <p:sp>
          <p:nvSpPr>
            <p:cNvPr id="67602" name="Rectangle 17"/>
            <p:cNvSpPr>
              <a:spLocks noChangeArrowheads="1"/>
            </p:cNvSpPr>
            <p:nvPr/>
          </p:nvSpPr>
          <p:spPr bwMode="auto">
            <a:xfrm>
              <a:off x="476" y="1480"/>
              <a:ext cx="4301" cy="488"/>
            </a:xfrm>
            <a:prstGeom prst="rect">
              <a:avLst/>
            </a:prstGeom>
            <a:noFill/>
            <a:ln w="9525">
              <a:noFill/>
              <a:miter lim="800000"/>
              <a:headEnd/>
              <a:tailEnd/>
            </a:ln>
          </p:spPr>
          <p:txBody>
            <a:bodyPr lIns="92075" tIns="46038" rIns="92075" bIns="46038">
              <a:prstTxWarp prst="textNoShape">
                <a:avLst/>
              </a:prstTxWarp>
            </a:bodyPr>
            <a:lstStyle/>
            <a:p>
              <a:pPr>
                <a:spcBef>
                  <a:spcPct val="20000"/>
                </a:spcBef>
              </a:pPr>
              <a:endParaRPr lang="fr-FR" sz="1800"/>
            </a:p>
          </p:txBody>
        </p:sp>
        <p:sp>
          <p:nvSpPr>
            <p:cNvPr id="67603" name="Line 18"/>
            <p:cNvSpPr>
              <a:spLocks noChangeShapeType="1"/>
            </p:cNvSpPr>
            <p:nvPr/>
          </p:nvSpPr>
          <p:spPr bwMode="auto">
            <a:xfrm>
              <a:off x="476" y="1480"/>
              <a:ext cx="5035"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7604" name="Line 19"/>
            <p:cNvSpPr>
              <a:spLocks noChangeShapeType="1"/>
            </p:cNvSpPr>
            <p:nvPr/>
          </p:nvSpPr>
          <p:spPr bwMode="auto">
            <a:xfrm>
              <a:off x="476" y="3341"/>
              <a:ext cx="5035"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7605" name="Line 20"/>
            <p:cNvSpPr>
              <a:spLocks noChangeShapeType="1"/>
            </p:cNvSpPr>
            <p:nvPr/>
          </p:nvSpPr>
          <p:spPr bwMode="auto">
            <a:xfrm>
              <a:off x="476" y="1480"/>
              <a:ext cx="0" cy="1861"/>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7606" name="Line 21"/>
            <p:cNvSpPr>
              <a:spLocks noChangeShapeType="1"/>
            </p:cNvSpPr>
            <p:nvPr/>
          </p:nvSpPr>
          <p:spPr bwMode="auto">
            <a:xfrm>
              <a:off x="5511" y="1480"/>
              <a:ext cx="0" cy="1861"/>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7607" name="Line 22"/>
            <p:cNvSpPr>
              <a:spLocks noChangeShapeType="1"/>
            </p:cNvSpPr>
            <p:nvPr/>
          </p:nvSpPr>
          <p:spPr bwMode="auto">
            <a:xfrm>
              <a:off x="476" y="1968"/>
              <a:ext cx="5035"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7608" name="Line 23"/>
            <p:cNvSpPr>
              <a:spLocks noChangeShapeType="1"/>
            </p:cNvSpPr>
            <p:nvPr/>
          </p:nvSpPr>
          <p:spPr bwMode="auto">
            <a:xfrm>
              <a:off x="4777" y="1480"/>
              <a:ext cx="0" cy="1861"/>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7609" name="Line 24"/>
            <p:cNvSpPr>
              <a:spLocks noChangeShapeType="1"/>
            </p:cNvSpPr>
            <p:nvPr/>
          </p:nvSpPr>
          <p:spPr bwMode="auto">
            <a:xfrm>
              <a:off x="4960" y="1480"/>
              <a:ext cx="0" cy="1861"/>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7610" name="Line 25"/>
            <p:cNvSpPr>
              <a:spLocks noChangeShapeType="1"/>
            </p:cNvSpPr>
            <p:nvPr/>
          </p:nvSpPr>
          <p:spPr bwMode="auto">
            <a:xfrm>
              <a:off x="5144" y="1480"/>
              <a:ext cx="0" cy="1861"/>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7611" name="Line 26"/>
            <p:cNvSpPr>
              <a:spLocks noChangeShapeType="1"/>
            </p:cNvSpPr>
            <p:nvPr/>
          </p:nvSpPr>
          <p:spPr bwMode="auto">
            <a:xfrm>
              <a:off x="5327" y="1480"/>
              <a:ext cx="0" cy="1861"/>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sp>
          <p:nvSpPr>
            <p:cNvPr id="67612" name="Line 27"/>
            <p:cNvSpPr>
              <a:spLocks noChangeShapeType="1"/>
            </p:cNvSpPr>
            <p:nvPr/>
          </p:nvSpPr>
          <p:spPr bwMode="auto">
            <a:xfrm>
              <a:off x="476" y="2246"/>
              <a:ext cx="5035" cy="0"/>
            </a:xfrm>
            <a:prstGeom prst="line">
              <a:avLst/>
            </a:prstGeom>
            <a:noFill/>
            <a:ln w="12700">
              <a:solidFill>
                <a:srgbClr val="000000"/>
              </a:solidFill>
              <a:round/>
              <a:headEnd type="none" w="sm" len="sm"/>
              <a:tailEnd type="none" w="sm" len="sm"/>
            </a:ln>
          </p:spPr>
          <p:txBody>
            <a:bodyPr>
              <a:prstTxWarp prst="textNoShape">
                <a:avLst/>
              </a:prstTxWarp>
            </a:bodyPr>
            <a:lstStyle/>
            <a:p>
              <a:endParaRPr lang="fr-FR"/>
            </a:p>
          </p:txBody>
        </p:sp>
      </p:gr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3" name="Espace réservé du numéro de diapositive 5"/>
          <p:cNvSpPr>
            <a:spLocks noGrp="1"/>
          </p:cNvSpPr>
          <p:nvPr>
            <p:ph type="sldNum" sz="quarter" idx="12"/>
          </p:nvPr>
        </p:nvSpPr>
        <p:spPr>
          <a:noFill/>
        </p:spPr>
        <p:txBody>
          <a:bodyPr/>
          <a:lstStyle/>
          <a:p>
            <a:fld id="{8B28E672-2B32-6A41-8EC6-5414F620F7B7}" type="slidenum">
              <a:rPr lang="fr-FR"/>
              <a:pPr/>
              <a:t>37</a:t>
            </a:fld>
            <a:endParaRPr lang="fr-FR"/>
          </a:p>
        </p:txBody>
      </p:sp>
      <p:sp>
        <p:nvSpPr>
          <p:cNvPr id="69634" name="Rectangle 2"/>
          <p:cNvSpPr>
            <a:spLocks noGrp="1" noChangeArrowheads="1"/>
          </p:cNvSpPr>
          <p:nvPr>
            <p:ph type="title"/>
          </p:nvPr>
        </p:nvSpPr>
        <p:spPr>
          <a:noFill/>
        </p:spPr>
        <p:txBody>
          <a:bodyPr/>
          <a:lstStyle/>
          <a:p>
            <a:pPr eaLnBrk="1" hangingPunct="1"/>
            <a:r>
              <a:rPr lang="fr-FR" sz="2400" b="1">
                <a:ea typeface="ＭＳ Ｐゴシック" charset="-128"/>
                <a:cs typeface="ＭＳ Ｐゴシック" charset="-128"/>
              </a:rPr>
              <a:t>EVOLUTION</a:t>
            </a:r>
          </a:p>
        </p:txBody>
      </p:sp>
      <p:sp>
        <p:nvSpPr>
          <p:cNvPr id="69635" name="Rectangle 3"/>
          <p:cNvSpPr>
            <a:spLocks noGrp="1" noChangeArrowheads="1"/>
          </p:cNvSpPr>
          <p:nvPr>
            <p:ph type="body" idx="1"/>
          </p:nvPr>
        </p:nvSpPr>
        <p:spPr>
          <a:noFill/>
        </p:spPr>
        <p:txBody>
          <a:bodyPr/>
          <a:lstStyle/>
          <a:p>
            <a:pPr algn="just" eaLnBrk="1" hangingPunct="1">
              <a:lnSpc>
                <a:spcPct val="80000"/>
              </a:lnSpc>
              <a:buFontTx/>
              <a:buNone/>
            </a:pPr>
            <a:endParaRPr lang="fr-FR" sz="1800">
              <a:ea typeface="ＭＳ Ｐゴシック" charset="-128"/>
              <a:cs typeface="ＭＳ Ｐゴシック" charset="-128"/>
            </a:endParaRPr>
          </a:p>
          <a:p>
            <a:pPr eaLnBrk="1" hangingPunct="1">
              <a:lnSpc>
                <a:spcPct val="80000"/>
              </a:lnSpc>
            </a:pPr>
            <a:r>
              <a:rPr lang="fr-FR" sz="2000">
                <a:ea typeface="ＭＳ Ｐゴシック" charset="-128"/>
                <a:cs typeface="ＭＳ Ｐゴシック" charset="-128"/>
              </a:rPr>
              <a:t>ÉVOLUTION NON LINÉAIRE, plutôt HÉLICOÏDALE avec RÉÉLABORATION par VAGUES SUCCESSIVES des PRINCIPALES ANXIÉTÉS et CONSTRUCTIONS de REPRÉSENTATIONS CORPORELLES à des NIVEAUX de SYMBOLISATION de plus en plus ÉVOLUÉS</a:t>
            </a:r>
            <a:r>
              <a:rPr lang="fr-FR" sz="1800">
                <a:ea typeface="ＭＳ Ｐゴシック" charset="-128"/>
                <a:cs typeface="ＭＳ Ｐゴシック" charset="-128"/>
              </a:rPr>
              <a:t>.</a:t>
            </a:r>
          </a:p>
          <a:p>
            <a:pPr eaLnBrk="1" hangingPunct="1">
              <a:lnSpc>
                <a:spcPct val="80000"/>
              </a:lnSpc>
              <a:buFontTx/>
              <a:buNone/>
            </a:pPr>
            <a:endParaRPr lang="fr-FR" sz="1800">
              <a:ea typeface="ＭＳ Ｐゴシック" charset="-128"/>
              <a:cs typeface="ＭＳ Ｐゴシック" charset="-128"/>
            </a:endParaRPr>
          </a:p>
          <a:p>
            <a:pPr eaLnBrk="1" hangingPunct="1">
              <a:lnSpc>
                <a:spcPct val="80000"/>
              </a:lnSpc>
            </a:pPr>
            <a:r>
              <a:rPr lang="fr-FR" sz="2000">
                <a:ea typeface="ＭＳ Ｐゴシック" charset="-128"/>
                <a:cs typeface="ＭＳ Ｐゴシック" charset="-128"/>
              </a:rPr>
              <a:t>Exemple de la CONSTRUCTION de l</a:t>
            </a:r>
            <a:r>
              <a:rPr lang="ja-JP" altLang="fr-FR" sz="2000">
                <a:ea typeface="ＭＳ Ｐゴシック" charset="-128"/>
                <a:cs typeface="ＭＳ Ｐゴシック" charset="-128"/>
              </a:rPr>
              <a:t>’</a:t>
            </a:r>
            <a:r>
              <a:rPr lang="fr-FR" altLang="ja-JP" sz="2000">
                <a:ea typeface="ＭＳ Ｐゴシック" charset="-128"/>
                <a:cs typeface="ＭＳ Ｐゴシック" charset="-128"/>
              </a:rPr>
              <a:t>ENVELOPPE</a:t>
            </a:r>
            <a:r>
              <a:rPr lang="fr-FR" altLang="ja-JP" sz="1800">
                <a:ea typeface="ＭＳ Ｐゴシック" charset="-128"/>
                <a:cs typeface="ＭＳ Ｐゴシック" charset="-128"/>
              </a:rPr>
              <a:t>. Expression :</a:t>
            </a:r>
          </a:p>
          <a:p>
            <a:pPr eaLnBrk="1" hangingPunct="1">
              <a:lnSpc>
                <a:spcPct val="80000"/>
              </a:lnSpc>
              <a:buFontTx/>
              <a:buNone/>
            </a:pPr>
            <a:r>
              <a:rPr lang="fr-FR" sz="1800">
                <a:ea typeface="ＭＳ Ｐゴシック" charset="-128"/>
                <a:cs typeface="ＭＳ Ｐゴシック" charset="-128"/>
              </a:rPr>
              <a:t>	 - avec LE CORPS PROPRE et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ESPACE : faire le tour de la pièce après le</a:t>
            </a:r>
          </a:p>
          <a:p>
            <a:pPr eaLnBrk="1" hangingPunct="1">
              <a:lnSpc>
                <a:spcPct val="80000"/>
              </a:lnSpc>
              <a:buFontTx/>
              <a:buNone/>
            </a:pPr>
            <a:r>
              <a:rPr lang="fr-FR" sz="1800">
                <a:ea typeface="ＭＳ Ｐゴシック" charset="-128"/>
                <a:cs typeface="ＭＳ Ｐゴシック" charset="-128"/>
              </a:rPr>
              <a:t>        moment de communication regard-psyché</a:t>
            </a:r>
          </a:p>
          <a:p>
            <a:pPr eaLnBrk="1" hangingPunct="1">
              <a:lnSpc>
                <a:spcPct val="80000"/>
              </a:lnSpc>
              <a:buFontTx/>
              <a:buNone/>
            </a:pPr>
            <a:r>
              <a:rPr lang="fr-FR" sz="1800">
                <a:ea typeface="ＭＳ Ｐゴシック" charset="-128"/>
                <a:cs typeface="ＭＳ Ｐゴシック" charset="-128"/>
              </a:rPr>
              <a:t>	- avec les OBJETS : inclusion dans un CERCEAU ou une bassine RONDE</a:t>
            </a:r>
          </a:p>
          <a:p>
            <a:pPr eaLnBrk="1" hangingPunct="1">
              <a:lnSpc>
                <a:spcPct val="80000"/>
              </a:lnSpc>
              <a:buFontTx/>
              <a:buNone/>
            </a:pPr>
            <a:r>
              <a:rPr lang="fr-FR" sz="1800">
                <a:ea typeface="ＭＳ Ｐゴシック" charset="-128"/>
                <a:cs typeface="ＭＳ Ｐゴシック" charset="-128"/>
              </a:rPr>
              <a:t>        de préférence.</a:t>
            </a:r>
          </a:p>
          <a:p>
            <a:pPr eaLnBrk="1" hangingPunct="1">
              <a:lnSpc>
                <a:spcPct val="80000"/>
              </a:lnSpc>
              <a:buFontTx/>
              <a:buNone/>
            </a:pPr>
            <a:r>
              <a:rPr lang="fr-FR" sz="1800">
                <a:ea typeface="ＭＳ Ｐゴシック" charset="-128"/>
                <a:cs typeface="ＭＳ Ｐゴシック" charset="-128"/>
              </a:rPr>
              <a:t>	- avec les VÊTEMENTS propres.</a:t>
            </a:r>
          </a:p>
          <a:p>
            <a:pPr eaLnBrk="1" hangingPunct="1">
              <a:lnSpc>
                <a:spcPct val="80000"/>
              </a:lnSpc>
              <a:buFontTx/>
              <a:buNone/>
            </a:pPr>
            <a:r>
              <a:rPr lang="fr-FR" sz="1800">
                <a:ea typeface="ＭＳ Ｐゴシック" charset="-128"/>
                <a:cs typeface="ＭＳ Ｐゴシック" charset="-128"/>
              </a:rPr>
              <a:t>	- en utilisant les POUPÉES, les FIGURINES</a:t>
            </a:r>
          </a:p>
          <a:p>
            <a:pPr eaLnBrk="1" hangingPunct="1">
              <a:lnSpc>
                <a:spcPct val="80000"/>
              </a:lnSpc>
              <a:buFontTx/>
              <a:buNone/>
            </a:pPr>
            <a:r>
              <a:rPr lang="fr-FR" sz="1800">
                <a:ea typeface="ＭＳ Ｐゴシック" charset="-128"/>
                <a:cs typeface="ＭＳ Ｐゴシック" charset="-128"/>
              </a:rPr>
              <a:t>	- en DÉSIGNANT sur IMAGES</a:t>
            </a:r>
          </a:p>
          <a:p>
            <a:pPr eaLnBrk="1" hangingPunct="1">
              <a:lnSpc>
                <a:spcPct val="80000"/>
              </a:lnSpc>
              <a:buFontTx/>
              <a:buNone/>
            </a:pPr>
            <a:r>
              <a:rPr lang="fr-FR" sz="1800">
                <a:ea typeface="ＭＳ Ｐゴシック" charset="-128"/>
                <a:cs typeface="ＭＳ Ｐゴシック" charset="-128"/>
              </a:rPr>
              <a:t>	- dans les RÊVES</a:t>
            </a: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1" name="Titre 1"/>
          <p:cNvSpPr>
            <a:spLocks noGrp="1"/>
          </p:cNvSpPr>
          <p:nvPr>
            <p:ph type="title"/>
          </p:nvPr>
        </p:nvSpPr>
        <p:spPr>
          <a:xfrm>
            <a:off x="457200" y="274638"/>
            <a:ext cx="8266113" cy="1143000"/>
          </a:xfrm>
        </p:spPr>
        <p:txBody>
          <a:bodyPr/>
          <a:lstStyle/>
          <a:p>
            <a:endParaRPr lang="fr-FR">
              <a:ea typeface="ＭＳ Ｐゴシック" charset="-128"/>
              <a:cs typeface="ＭＳ Ｐゴシック" charset="-128"/>
            </a:endParaRPr>
          </a:p>
        </p:txBody>
      </p:sp>
      <p:sp>
        <p:nvSpPr>
          <p:cNvPr id="71682" name="Espace réservé du numéro de diapositive 3"/>
          <p:cNvSpPr>
            <a:spLocks noGrp="1"/>
          </p:cNvSpPr>
          <p:nvPr>
            <p:ph type="sldNum" sz="quarter" idx="12"/>
          </p:nvPr>
        </p:nvSpPr>
        <p:spPr>
          <a:noFill/>
        </p:spPr>
        <p:txBody>
          <a:bodyPr/>
          <a:lstStyle/>
          <a:p>
            <a:fld id="{FDD53EA9-69D9-E04B-93EA-10ED48E8978F}" type="slidenum">
              <a:rPr lang="fr-FR"/>
              <a:pPr/>
              <a:t>38</a:t>
            </a:fld>
            <a:endParaRPr lang="fr-FR"/>
          </a:p>
        </p:txBody>
      </p:sp>
      <p:pic>
        <p:nvPicPr>
          <p:cNvPr id="71683" name="Espace réservé du contenu 3" descr="Schémas d'ensemble Grille.jpg"/>
          <p:cNvPicPr>
            <a:picLocks noGrp="1" noChangeAspect="1"/>
          </p:cNvPicPr>
          <p:nvPr>
            <p:ph idx="1"/>
          </p:nvPr>
        </p:nvPicPr>
        <p:blipFill>
          <a:blip r:embed="rId2"/>
          <a:srcRect l="-74788" r="-74788"/>
          <a:stretch>
            <a:fillRect/>
          </a:stretch>
        </p:blipFill>
        <p:spPr>
          <a:xfrm rot="16200000">
            <a:off x="450849" y="966788"/>
            <a:ext cx="9931401" cy="4737100"/>
          </a:xfrm>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5" name="Espace réservé du numéro de diapositive 5"/>
          <p:cNvSpPr>
            <a:spLocks noGrp="1"/>
          </p:cNvSpPr>
          <p:nvPr>
            <p:ph type="sldNum" sz="quarter" idx="12"/>
          </p:nvPr>
        </p:nvSpPr>
        <p:spPr>
          <a:noFill/>
        </p:spPr>
        <p:txBody>
          <a:bodyPr/>
          <a:lstStyle/>
          <a:p>
            <a:fld id="{E6865040-E3B9-454F-8C00-204104E7DF57}" type="slidenum">
              <a:rPr lang="fr-FR"/>
              <a:pPr/>
              <a:t>39</a:t>
            </a:fld>
            <a:endParaRPr lang="fr-FR"/>
          </a:p>
        </p:txBody>
      </p:sp>
      <p:sp>
        <p:nvSpPr>
          <p:cNvPr id="72706" name="Rectangle 2"/>
          <p:cNvSpPr>
            <a:spLocks noGrp="1" noChangeArrowheads="1"/>
          </p:cNvSpPr>
          <p:nvPr>
            <p:ph type="title"/>
          </p:nvPr>
        </p:nvSpPr>
        <p:spPr>
          <a:noFill/>
        </p:spPr>
        <p:txBody>
          <a:bodyPr/>
          <a:lstStyle/>
          <a:p>
            <a:pPr eaLnBrk="1" hangingPunct="1"/>
            <a:r>
              <a:rPr lang="fr-FR" sz="2400" b="1">
                <a:ea typeface="ＭＳ Ｐゴシック" charset="-128"/>
                <a:cs typeface="ＭＳ Ｐゴシック" charset="-128"/>
              </a:rPr>
              <a:t>USAGE de la GRILLE depuis 1995</a:t>
            </a:r>
          </a:p>
        </p:txBody>
      </p:sp>
      <p:sp>
        <p:nvSpPr>
          <p:cNvPr id="72707" name="Rectangle 3"/>
          <p:cNvSpPr>
            <a:spLocks noGrp="1" noChangeArrowheads="1"/>
          </p:cNvSpPr>
          <p:nvPr>
            <p:ph type="body" idx="1"/>
          </p:nvPr>
        </p:nvSpPr>
        <p:spPr>
          <a:xfrm>
            <a:off x="457200" y="1447800"/>
            <a:ext cx="8534400" cy="5105400"/>
          </a:xfrm>
          <a:noFill/>
        </p:spPr>
        <p:txBody>
          <a:bodyPr/>
          <a:lstStyle/>
          <a:p>
            <a:pPr eaLnBrk="1" hangingPunct="1">
              <a:lnSpc>
                <a:spcPct val="80000"/>
              </a:lnSpc>
            </a:pPr>
            <a:r>
              <a:rPr lang="fr-FR" sz="1800">
                <a:ea typeface="ＭＳ Ｐゴシック" charset="-128"/>
                <a:cs typeface="ＭＳ Ｐゴシック" charset="-128"/>
              </a:rPr>
              <a:t>Dans de NOMBREUSES ÉQUIPES, a servi et sert pour SUIVRE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ÉVOLUTION des ENFANTS et ADOLESCENTS, particulièrement dans ce REGISTRE de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IMAGE du CORPS, c</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est-à-dire du MOI CORPOREL, considéré comme PREMIER MOI. Nous sommes FONDAMENTALEMENT en même temps SOME</a:t>
            </a:r>
            <a:r>
              <a:rPr lang="fr-FR" altLang="ja-JP" sz="1800" b="1">
                <a:ea typeface="ＭＳ Ｐゴシック" charset="-128"/>
                <a:cs typeface="ＭＳ Ｐゴシック" charset="-128"/>
              </a:rPr>
              <a:t>BODY</a:t>
            </a:r>
            <a:r>
              <a:rPr lang="fr-FR" altLang="ja-JP" sz="1800">
                <a:ea typeface="ＭＳ Ｐゴシック" charset="-128"/>
                <a:cs typeface="ＭＳ Ｐゴシック" charset="-128"/>
              </a:rPr>
              <a:t> et QUELQU</a:t>
            </a:r>
            <a:r>
              <a:rPr lang="ja-JP" altLang="fr-FR" sz="1800">
                <a:ea typeface="ＭＳ Ｐゴシック" charset="-128"/>
                <a:cs typeface="ＭＳ Ｐゴシック" charset="-128"/>
              </a:rPr>
              <a:t>’</a:t>
            </a:r>
            <a:r>
              <a:rPr lang="fr-FR" altLang="ja-JP" sz="1800" b="1">
                <a:ea typeface="ＭＳ Ｐゴシック" charset="-128"/>
                <a:cs typeface="ＭＳ Ｐゴシック" charset="-128"/>
              </a:rPr>
              <a:t>UN</a:t>
            </a:r>
            <a:r>
              <a:rPr lang="fr-FR" altLang="ja-JP" sz="1800">
                <a:ea typeface="ＭＳ Ｐゴシック" charset="-128"/>
                <a:cs typeface="ＭＳ Ｐゴシック" charset="-128"/>
              </a:rPr>
              <a:t>. Les deux langues ont raison. La GRILLE peut être utilisée comme test de PERSONNALITÉ en deçà de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utilisation des PROJECTIFS.</a:t>
            </a:r>
          </a:p>
          <a:p>
            <a:pPr eaLnBrk="1" hangingPunct="1">
              <a:lnSpc>
                <a:spcPct val="80000"/>
              </a:lnSpc>
              <a:buFontTx/>
              <a:buNone/>
            </a:pPr>
            <a:endParaRPr lang="fr-FR" sz="1800">
              <a:ea typeface="ＭＳ Ｐゴシック" charset="-128"/>
              <a:cs typeface="ＭＳ Ｐゴシック" charset="-128"/>
            </a:endParaRPr>
          </a:p>
          <a:p>
            <a:pPr eaLnBrk="1" hangingPunct="1">
              <a:lnSpc>
                <a:spcPct val="80000"/>
              </a:lnSpc>
            </a:pPr>
            <a:r>
              <a:rPr lang="fr-FR" sz="1800">
                <a:ea typeface="ＭＳ Ｐゴシック" charset="-128"/>
                <a:cs typeface="ＭＳ Ｐゴシック" charset="-128"/>
              </a:rPr>
              <a:t>La « COHÉRENCE CENTRALE » corporelle et psychique semble</a:t>
            </a:r>
            <a:r>
              <a:rPr lang="fr-FR" sz="1800">
                <a:solidFill>
                  <a:srgbClr val="FF3300"/>
                </a:solidFill>
                <a:ea typeface="ＭＳ Ｐゴシック" charset="-128"/>
                <a:cs typeface="ＭＳ Ｐゴシック" charset="-128"/>
              </a:rPr>
              <a:t> </a:t>
            </a:r>
            <a:r>
              <a:rPr lang="fr-FR" sz="1800">
                <a:ea typeface="ＭＳ Ｐゴシック" charset="-128"/>
                <a:cs typeface="ＭＳ Ｐゴシック" charset="-128"/>
              </a:rPr>
              <a:t>se confondre dans la base commune de la PERCEPTION CONSENSUELLE, nécessitant un FERMENT ÉMOTIONNEL bien dosé dans la communication ; problème crucial chez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autiste.</a:t>
            </a:r>
          </a:p>
          <a:p>
            <a:pPr eaLnBrk="1" hangingPunct="1">
              <a:lnSpc>
                <a:spcPct val="80000"/>
              </a:lnSpc>
              <a:buFontTx/>
              <a:buNone/>
            </a:pPr>
            <a:endParaRPr lang="fr-FR" sz="1800">
              <a:ea typeface="ＭＳ Ｐゴシック" charset="-128"/>
              <a:cs typeface="ＭＳ Ｐゴシック" charset="-128"/>
            </a:endParaRPr>
          </a:p>
          <a:p>
            <a:pPr eaLnBrk="1" hangingPunct="1">
              <a:lnSpc>
                <a:spcPct val="80000"/>
              </a:lnSpc>
            </a:pPr>
            <a:r>
              <a:rPr lang="fr-FR" sz="1800">
                <a:ea typeface="ＭＳ Ｐゴシック" charset="-128"/>
                <a:cs typeface="ＭＳ Ｐゴシック" charset="-128"/>
              </a:rPr>
              <a:t>Dans PLUSIEURS THÈSES de DOCTORAT de PSYCHOLOGIE et mémoires divers. Le dernier en date, de Frank BONELLI, propose une meilleure adaptation des items pour la compréhension des équipes.</a:t>
            </a:r>
          </a:p>
          <a:p>
            <a:pPr eaLnBrk="1" hangingPunct="1">
              <a:lnSpc>
                <a:spcPct val="80000"/>
              </a:lnSpc>
              <a:buFontTx/>
              <a:buNone/>
            </a:pPr>
            <a:endParaRPr lang="fr-FR" sz="1800">
              <a:ea typeface="ＭＳ Ｐゴシック" charset="-128"/>
              <a:cs typeface="ＭＳ Ｐゴシック" charset="-128"/>
            </a:endParaRPr>
          </a:p>
          <a:p>
            <a:pPr eaLnBrk="1" hangingPunct="1">
              <a:lnSpc>
                <a:spcPct val="80000"/>
              </a:lnSpc>
            </a:pPr>
            <a:r>
              <a:rPr lang="fr-FR" sz="1800">
                <a:ea typeface="ＭＳ Ｐゴシック" charset="-128"/>
                <a:cs typeface="ＭＳ Ｐゴシック" charset="-128"/>
              </a:rPr>
              <a:t>Dans LE DIALOGUE INTERDISCIPLINAIRE : ses observations, repérages, interrogations qui en découlent, rejoignent un certain nombre de travaux des sciences cognitives et neuro-physiologiques, portant par exemple sur le regard et l</a:t>
            </a:r>
            <a:r>
              <a:rPr lang="ja-JP" altLang="fr-FR" sz="1800">
                <a:ea typeface="ＭＳ Ｐゴシック" charset="-128"/>
                <a:cs typeface="ＭＳ Ｐゴシック" charset="-128"/>
              </a:rPr>
              <a:t>’</a:t>
            </a:r>
            <a:r>
              <a:rPr lang="fr-FR" altLang="ja-JP" sz="1800">
                <a:ea typeface="ＭＳ Ｐゴシック" charset="-128"/>
                <a:cs typeface="ＭＳ Ｐゴシック" charset="-128"/>
              </a:rPr>
              <a:t>Image du corps.</a:t>
            </a:r>
            <a:endParaRPr lang="fr-FR" sz="1800">
              <a:ea typeface="ＭＳ Ｐゴシック" charset="-128"/>
              <a:cs typeface="ＭＳ Ｐゴシック"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3" name="Espace réservé du numéro de diapositive 5"/>
          <p:cNvSpPr>
            <a:spLocks noGrp="1"/>
          </p:cNvSpPr>
          <p:nvPr>
            <p:ph type="sldNum" sz="quarter" idx="12"/>
          </p:nvPr>
        </p:nvSpPr>
        <p:spPr>
          <a:noFill/>
        </p:spPr>
        <p:txBody>
          <a:bodyPr/>
          <a:lstStyle/>
          <a:p>
            <a:fld id="{DA413C04-DD1D-ED45-9FC5-2BF76B1346B0}" type="slidenum">
              <a:rPr lang="fr-FR"/>
              <a:pPr/>
              <a:t>40</a:t>
            </a:fld>
            <a:endParaRPr lang="fr-FR"/>
          </a:p>
        </p:txBody>
      </p:sp>
      <p:sp>
        <p:nvSpPr>
          <p:cNvPr id="74754" name="Rectangle 2"/>
          <p:cNvSpPr>
            <a:spLocks noGrp="1" noChangeArrowheads="1"/>
          </p:cNvSpPr>
          <p:nvPr>
            <p:ph type="title"/>
          </p:nvPr>
        </p:nvSpPr>
        <p:spPr>
          <a:noFill/>
        </p:spPr>
        <p:txBody>
          <a:bodyPr/>
          <a:lstStyle/>
          <a:p>
            <a:pPr eaLnBrk="1" hangingPunct="1"/>
            <a:r>
              <a:rPr lang="fr-FR" sz="2400" b="1">
                <a:ea typeface="ＭＳ Ｐゴシック" charset="-128"/>
                <a:cs typeface="ＭＳ Ｐゴシック" charset="-128"/>
              </a:rPr>
              <a:t>UTILITÉ de la GRILLE depuis 1995</a:t>
            </a:r>
          </a:p>
        </p:txBody>
      </p:sp>
      <p:sp>
        <p:nvSpPr>
          <p:cNvPr id="74755" name="Rectangle 3"/>
          <p:cNvSpPr>
            <a:spLocks noGrp="1" noChangeArrowheads="1"/>
          </p:cNvSpPr>
          <p:nvPr>
            <p:ph type="body" idx="1"/>
          </p:nvPr>
        </p:nvSpPr>
        <p:spPr>
          <a:noFill/>
        </p:spPr>
        <p:txBody>
          <a:bodyPr/>
          <a:lstStyle/>
          <a:p>
            <a:pPr eaLnBrk="1" hangingPunct="1">
              <a:lnSpc>
                <a:spcPct val="90000"/>
              </a:lnSpc>
              <a:buFontTx/>
              <a:buNone/>
            </a:pPr>
            <a:endParaRPr lang="fr-FR" sz="2200">
              <a:ea typeface="ＭＳ Ｐゴシック" charset="-128"/>
              <a:cs typeface="ＭＳ Ｐゴシック" charset="-128"/>
            </a:endParaRPr>
          </a:p>
          <a:p>
            <a:pPr eaLnBrk="1" hangingPunct="1">
              <a:lnSpc>
                <a:spcPct val="90000"/>
              </a:lnSpc>
            </a:pPr>
            <a:r>
              <a:rPr lang="fr-FR" sz="2200">
                <a:ea typeface="ＭＳ Ｐゴシック" charset="-128"/>
                <a:cs typeface="ＭＳ Ｐゴシック" charset="-128"/>
              </a:rPr>
              <a:t>MIEUX COMPRENDRE BEAUCOUP d</a:t>
            </a:r>
            <a:r>
              <a:rPr lang="ja-JP" altLang="fr-FR" sz="2200">
                <a:ea typeface="ＭＳ Ｐゴシック" charset="-128"/>
                <a:cs typeface="ＭＳ Ｐゴシック" charset="-128"/>
              </a:rPr>
              <a:t>’</a:t>
            </a:r>
            <a:r>
              <a:rPr lang="fr-FR" altLang="ja-JP" sz="2200">
                <a:ea typeface="ＭＳ Ｐゴシック" charset="-128"/>
                <a:cs typeface="ＭＳ Ｐゴシック" charset="-128"/>
              </a:rPr>
              <a:t>EXPRESSIONS TONIQUES et PSYCHOMOTRICES. POUVOIR COMMUNIQUER à l</a:t>
            </a:r>
            <a:r>
              <a:rPr lang="ja-JP" altLang="fr-FR" sz="2200">
                <a:ea typeface="ＭＳ Ｐゴシック" charset="-128"/>
                <a:cs typeface="ＭＳ Ｐゴシック" charset="-128"/>
              </a:rPr>
              <a:t>’</a:t>
            </a:r>
            <a:r>
              <a:rPr lang="fr-FR" altLang="ja-JP" sz="2200">
                <a:ea typeface="ＭＳ Ｐゴシック" charset="-128"/>
                <a:cs typeface="ＭＳ Ｐゴシック" charset="-128"/>
              </a:rPr>
              <a:t>ENFANT la COMPRÉHENSION des ANGOISSES SPATIALES, des vécus CORPORELS PÉNIBLES.</a:t>
            </a:r>
          </a:p>
          <a:p>
            <a:pPr eaLnBrk="1" hangingPunct="1">
              <a:lnSpc>
                <a:spcPct val="90000"/>
              </a:lnSpc>
              <a:buFontTx/>
              <a:buNone/>
            </a:pPr>
            <a:endParaRPr lang="fr-FR" sz="2200">
              <a:ea typeface="ＭＳ Ｐゴシック" charset="-128"/>
              <a:cs typeface="ＭＳ Ｐゴシック" charset="-128"/>
            </a:endParaRPr>
          </a:p>
          <a:p>
            <a:pPr eaLnBrk="1" hangingPunct="1">
              <a:lnSpc>
                <a:spcPct val="90000"/>
              </a:lnSpc>
            </a:pPr>
            <a:r>
              <a:rPr lang="fr-FR" sz="2200">
                <a:ea typeface="ＭＳ Ｐゴシック" charset="-128"/>
                <a:cs typeface="ＭＳ Ｐゴシック" charset="-128"/>
              </a:rPr>
              <a:t>ACCOMPAGNER les REPRISES DÉVELOPPEMENTALES sans confondre les manifestations pathologiques et les expérimentations relationnelles, en décalage, mais sur une voie développementale (par ex. effet cyclope – collage latéral).</a:t>
            </a: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801" name="Espace réservé du numéro de diapositive 5"/>
          <p:cNvSpPr>
            <a:spLocks noGrp="1"/>
          </p:cNvSpPr>
          <p:nvPr>
            <p:ph type="sldNum" sz="quarter" idx="12"/>
          </p:nvPr>
        </p:nvSpPr>
        <p:spPr>
          <a:noFill/>
        </p:spPr>
        <p:txBody>
          <a:bodyPr/>
          <a:lstStyle/>
          <a:p>
            <a:fld id="{0C57C1B1-D04D-B44A-A3FC-9A35DA194023}" type="slidenum">
              <a:rPr lang="fr-FR"/>
              <a:pPr/>
              <a:t>41</a:t>
            </a:fld>
            <a:endParaRPr lang="fr-FR"/>
          </a:p>
        </p:txBody>
      </p:sp>
      <p:sp>
        <p:nvSpPr>
          <p:cNvPr id="76802" name="Rectangle 2"/>
          <p:cNvSpPr>
            <a:spLocks noGrp="1" noChangeArrowheads="1"/>
          </p:cNvSpPr>
          <p:nvPr>
            <p:ph type="title"/>
          </p:nvPr>
        </p:nvSpPr>
        <p:spPr>
          <a:noFill/>
        </p:spPr>
        <p:txBody>
          <a:bodyPr/>
          <a:lstStyle/>
          <a:p>
            <a:pPr eaLnBrk="1" hangingPunct="1"/>
            <a:r>
              <a:rPr lang="fr-FR" sz="2800">
                <a:ea typeface="ＭＳ Ｐゴシック" charset="-128"/>
                <a:cs typeface="ＭＳ Ｐゴシック" charset="-128"/>
              </a:rPr>
              <a:t>PUBLICATIONS de la GRILLE</a:t>
            </a:r>
          </a:p>
        </p:txBody>
      </p:sp>
      <p:sp>
        <p:nvSpPr>
          <p:cNvPr id="76803" name="Rectangle 3"/>
          <p:cNvSpPr>
            <a:spLocks noGrp="1" noChangeArrowheads="1"/>
          </p:cNvSpPr>
          <p:nvPr>
            <p:ph type="body" idx="1"/>
          </p:nvPr>
        </p:nvSpPr>
        <p:spPr>
          <a:xfrm>
            <a:off x="352425" y="1371600"/>
            <a:ext cx="8439150" cy="4754563"/>
          </a:xfrm>
          <a:noFill/>
        </p:spPr>
        <p:txBody>
          <a:bodyPr/>
          <a:lstStyle/>
          <a:p>
            <a:pPr eaLnBrk="1" hangingPunct="1">
              <a:lnSpc>
                <a:spcPct val="80000"/>
              </a:lnSpc>
              <a:buFontTx/>
              <a:buNone/>
            </a:pPr>
            <a:endParaRPr lang="fr-FR" sz="2000">
              <a:ea typeface="ＭＳ Ｐゴシック" charset="-128"/>
              <a:cs typeface="ＭＳ Ｐゴシック" charset="-128"/>
            </a:endParaRPr>
          </a:p>
          <a:p>
            <a:pPr eaLnBrk="1" hangingPunct="1">
              <a:lnSpc>
                <a:spcPct val="80000"/>
              </a:lnSpc>
              <a:buFontTx/>
              <a:buNone/>
            </a:pPr>
            <a:r>
              <a:rPr lang="fr-FR" sz="1800">
                <a:ea typeface="ＭＳ Ｐゴシック" charset="-128"/>
                <a:cs typeface="ＭＳ Ｐゴシック" charset="-128"/>
              </a:rPr>
              <a:t>(1995) Haag G., Tordjman S., Clément M.-C., Cukierman A., Druon C., Duprat A., Jardin F., Maufras du Châtellier A., Tricaud J., Urwand S. : Grille de repérage clinique des étapes évolutives de l'autisme infantile traité, </a:t>
            </a:r>
            <a:r>
              <a:rPr lang="fr-FR" sz="1800" i="1">
                <a:ea typeface="ＭＳ Ｐゴシック" charset="-128"/>
                <a:cs typeface="ＭＳ Ｐゴシック" charset="-128"/>
              </a:rPr>
              <a:t>Psychiatrie de l'enfant</a:t>
            </a:r>
            <a:r>
              <a:rPr lang="fr-FR" sz="1800">
                <a:ea typeface="ＭＳ Ｐゴシック" charset="-128"/>
                <a:cs typeface="ＭＳ Ｐゴシック" charset="-128"/>
              </a:rPr>
              <a:t>, 38, 2., p. 495-527.</a:t>
            </a:r>
          </a:p>
          <a:p>
            <a:pPr eaLnBrk="1" hangingPunct="1">
              <a:lnSpc>
                <a:spcPct val="80000"/>
              </a:lnSpc>
              <a:buFontTx/>
              <a:buNone/>
            </a:pPr>
            <a:r>
              <a:rPr lang="fr-FR" sz="1800">
                <a:ea typeface="ＭＳ Ｐゴシック" charset="-128"/>
                <a:cs typeface="ＭＳ Ｐゴシック" charset="-128"/>
              </a:rPr>
              <a:t>(2005) Haag G. and coll., Psychodynamic Assessment of Changes in Children with Autism under Psychoanalytic Treatment, </a:t>
            </a:r>
            <a:r>
              <a:rPr lang="fr-FR" sz="1800" i="1">
                <a:ea typeface="ＭＳ Ｐゴシック" charset="-128"/>
                <a:cs typeface="ＭＳ Ｐゴシック" charset="-128"/>
              </a:rPr>
              <a:t>Int J Psychoanal</a:t>
            </a:r>
            <a:r>
              <a:rPr lang="fr-FR" sz="1800">
                <a:ea typeface="ＭＳ Ｐゴシック" charset="-128"/>
                <a:cs typeface="ＭＳ Ｐゴシック" charset="-128"/>
              </a:rPr>
              <a:t> ; 86: 335-52</a:t>
            </a:r>
          </a:p>
          <a:p>
            <a:pPr eaLnBrk="1" hangingPunct="1">
              <a:lnSpc>
                <a:spcPct val="80000"/>
              </a:lnSpc>
              <a:buFontTx/>
              <a:buNone/>
            </a:pPr>
            <a:r>
              <a:rPr lang="fr-FR" sz="1800">
                <a:ea typeface="ＭＳ Ｐゴシック" charset="-128"/>
                <a:cs typeface="ＭＳ Ｐゴシック" charset="-128"/>
              </a:rPr>
              <a:t>(2007) Haag G., Résumé d'une grille de repérage clinique de l'évolution de la personnalité chez l'enfant autiste </a:t>
            </a:r>
            <a:r>
              <a:rPr lang="fr-FR" sz="1800" i="1">
                <a:ea typeface="ＭＳ Ｐゴシック" charset="-128"/>
                <a:cs typeface="ＭＳ Ｐゴシック" charset="-128"/>
              </a:rPr>
              <a:t>Contraste</a:t>
            </a:r>
            <a:r>
              <a:rPr lang="fr-FR" sz="1800">
                <a:ea typeface="ＭＳ Ｐゴシック" charset="-128"/>
                <a:cs typeface="ＭＳ Ｐゴシック" charset="-128"/>
              </a:rPr>
              <a:t> n° 25 (2e semestre 2006), p. 313-325 ; republication du même texte paru dans </a:t>
            </a:r>
            <a:r>
              <a:rPr lang="fr-FR" sz="1800" i="1">
                <a:ea typeface="ＭＳ Ｐゴシック" charset="-128"/>
                <a:cs typeface="ＭＳ Ｐゴシック" charset="-128"/>
              </a:rPr>
              <a:t>Le Carnet psy</a:t>
            </a:r>
            <a:r>
              <a:rPr lang="fr-FR" sz="1800">
                <a:ea typeface="ＭＳ Ｐゴシック" charset="-128"/>
                <a:cs typeface="ＭＳ Ｐゴシック" charset="-128"/>
              </a:rPr>
              <a:t>, dossier 	Autisme hors série 2003, p. 26-32.</a:t>
            </a:r>
          </a:p>
          <a:p>
            <a:pPr eaLnBrk="1" hangingPunct="1">
              <a:lnSpc>
                <a:spcPct val="80000"/>
              </a:lnSpc>
              <a:buFontTx/>
              <a:buNone/>
            </a:pPr>
            <a:r>
              <a:rPr lang="fr-FR" sz="1800">
                <a:ea typeface="ＭＳ Ｐゴシック" charset="-128"/>
                <a:cs typeface="ＭＳ Ｐゴシック" charset="-128"/>
              </a:rPr>
              <a:t>(2011) à paraître :Haag G., Botbol M., Graignic R.,Perez- Diaz F., Bronsard G., Kermarrec S.,, Clément M.-C., Cukierman A., Druon C., Duprat A., Jardin F., Maufras du Châtellier A., Tricaud J., Urwand S. : Haag G., Tordjman S., Clément M.-C., Cukierman A., Druon C., Duprat A., Jardin F., Maufras du Châtellier A., Tricaud J., Urwand S, Guilé J.M., Cohen D., Tordjman S., </a:t>
            </a:r>
          </a:p>
          <a:p>
            <a:pPr eaLnBrk="1" hangingPunct="1">
              <a:lnSpc>
                <a:spcPct val="80000"/>
              </a:lnSpc>
              <a:buFontTx/>
              <a:buNone/>
            </a:pPr>
            <a:r>
              <a:rPr lang="fr-FR" sz="1800">
                <a:ea typeface="ＭＳ Ｐゴシック" charset="-128"/>
                <a:cs typeface="ＭＳ Ｐゴシック" charset="-128"/>
              </a:rPr>
              <a:t>	The Autism Psychodynamic Evaluation of Changes (APEC) scale : a reliability and validity study, </a:t>
            </a:r>
            <a:r>
              <a:rPr lang="fr-FR" sz="1800" i="1">
                <a:ea typeface="ＭＳ Ｐゴシック" charset="-128"/>
                <a:cs typeface="ＭＳ Ｐゴシック" charset="-128"/>
              </a:rPr>
              <a:t>Journal of Physiology</a:t>
            </a:r>
          </a:p>
          <a:p>
            <a:pPr eaLnBrk="1" hangingPunct="1">
              <a:lnSpc>
                <a:spcPct val="80000"/>
              </a:lnSpc>
              <a:buFontTx/>
              <a:buNone/>
            </a:pPr>
            <a:r>
              <a:rPr lang="fr-CA" sz="1800">
                <a:ea typeface="ＭＳ Ｐゴシック" charset="-128"/>
                <a:cs typeface="ＭＳ Ｐゴシック" charset="-128"/>
              </a:rPr>
              <a:t>(2009), Haag G. Place de la structuration de l’image du corps et grille de repérage clinique des étapes évolutives de l’autisme infantile, </a:t>
            </a:r>
            <a:r>
              <a:rPr lang="fr-CA" sz="1800" i="1">
                <a:ea typeface="ＭＳ Ｐゴシック" charset="-128"/>
                <a:cs typeface="ＭＳ Ｐゴシック" charset="-128"/>
              </a:rPr>
              <a:t>Enfance,</a:t>
            </a:r>
            <a:r>
              <a:rPr lang="fr-CA" sz="1800">
                <a:ea typeface="ＭＳ Ｐゴシック" charset="-128"/>
                <a:cs typeface="ＭＳ Ｐゴシック" charset="-128"/>
              </a:rPr>
              <a:t> 1-2009 (Numéro thématique coordonné par J. Nadel : Le diagnostic d’autisme : quoi de neuf ?), p. 121-132.</a:t>
            </a:r>
            <a:r>
              <a:rPr lang="fr-FR" sz="1800">
                <a:ea typeface="ＭＳ Ｐゴシック" charset="-128"/>
                <a:cs typeface="ＭＳ Ｐゴシック" charset="-128"/>
              </a:rPr>
              <a:t> </a:t>
            </a:r>
            <a:endParaRPr lang="fr-FR" sz="1800" i="1">
              <a:ea typeface="ＭＳ Ｐゴシック" charset="-128"/>
              <a:cs typeface="ＭＳ Ｐゴシック" charset="-128"/>
            </a:endParaRPr>
          </a:p>
        </p:txBody>
      </p:sp>
      <p:sp>
        <p:nvSpPr>
          <p:cNvPr id="76804" name="Rectangle 4"/>
          <p:cNvSpPr>
            <a:spLocks noChangeArrowheads="1"/>
          </p:cNvSpPr>
          <p:nvPr/>
        </p:nvSpPr>
        <p:spPr bwMode="auto">
          <a:xfrm>
            <a:off x="228600" y="1752600"/>
            <a:ext cx="8229600" cy="4525963"/>
          </a:xfrm>
          <a:prstGeom prst="rect">
            <a:avLst/>
          </a:prstGeom>
          <a:noFill/>
          <a:ln w="9525">
            <a:noFill/>
            <a:miter lim="800000"/>
            <a:headEnd/>
            <a:tailEnd/>
          </a:ln>
        </p:spPr>
        <p:txBody>
          <a:bodyPr lIns="92075" tIns="46038" rIns="92075" bIns="46038">
            <a:prstTxWarp prst="textNoShape">
              <a:avLst/>
            </a:prstTxWarp>
          </a:bodyPr>
          <a:lstStyle/>
          <a:p>
            <a:pPr marL="342900" indent="-342900">
              <a:spcBef>
                <a:spcPct val="20000"/>
              </a:spcBef>
              <a:buFontTx/>
              <a:buChar char="•"/>
            </a:pPr>
            <a:endParaRPr lang="fr-FR" sz="18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849" name="Titre 1"/>
          <p:cNvSpPr>
            <a:spLocks noGrp="1"/>
          </p:cNvSpPr>
          <p:nvPr>
            <p:ph type="title"/>
          </p:nvPr>
        </p:nvSpPr>
        <p:spPr>
          <a:xfrm>
            <a:off x="533400" y="228600"/>
            <a:ext cx="8229600" cy="1143000"/>
          </a:xfrm>
        </p:spPr>
        <p:txBody>
          <a:bodyPr/>
          <a:lstStyle/>
          <a:p>
            <a:r>
              <a:rPr lang="fr-FR" sz="3000">
                <a:ea typeface="ＭＳ Ｐゴシック" charset="-128"/>
                <a:cs typeface="ＭＳ Ｐゴシック" charset="-128"/>
              </a:rPr>
              <a:t>Articles contenant les observations détaillées prélude à la construction de la Grille</a:t>
            </a:r>
          </a:p>
        </p:txBody>
      </p:sp>
      <p:sp>
        <p:nvSpPr>
          <p:cNvPr id="78850" name="Espace réservé du contenu 2"/>
          <p:cNvSpPr>
            <a:spLocks noGrp="1"/>
          </p:cNvSpPr>
          <p:nvPr>
            <p:ph idx="1"/>
          </p:nvPr>
        </p:nvSpPr>
        <p:spPr>
          <a:xfrm>
            <a:off x="381000" y="1524000"/>
            <a:ext cx="8229600" cy="5105400"/>
          </a:xfrm>
        </p:spPr>
        <p:txBody>
          <a:bodyPr/>
          <a:lstStyle/>
          <a:p>
            <a:r>
              <a:rPr lang="fr-CA" sz="2400">
                <a:ea typeface="ＭＳ Ｐゴシック" charset="-128"/>
                <a:cs typeface="ＭＳ Ｐゴシック" charset="-128"/>
              </a:rPr>
              <a:t>HAAG G.(1985), La mère et le bébé dans les deux moitiés du corps, </a:t>
            </a:r>
            <a:r>
              <a:rPr lang="fr-CA" sz="2400" i="1">
                <a:ea typeface="ＭＳ Ｐゴシック" charset="-128"/>
                <a:cs typeface="ＭＳ Ｐゴシック" charset="-128"/>
              </a:rPr>
              <a:t>Neuropsychiatrie de l’enfance, </a:t>
            </a:r>
            <a:r>
              <a:rPr lang="fr-CA" sz="2400">
                <a:ea typeface="ＭＳ Ｐゴシック" charset="-128"/>
                <a:cs typeface="ＭＳ Ｐゴシック" charset="-128"/>
              </a:rPr>
              <a:t>33 (2-3), 107-114.</a:t>
            </a:r>
          </a:p>
          <a:p>
            <a:r>
              <a:rPr lang="fr-CA" sz="2400">
                <a:ea typeface="ＭＳ Ｐゴシック" charset="-128"/>
                <a:cs typeface="ＭＳ Ｐゴシック" charset="-128"/>
              </a:rPr>
              <a:t>(1988 a), Réflexions sur quelques jonctions psycho-toniques et psycho-motrices dans la première année de la vie, </a:t>
            </a:r>
            <a:r>
              <a:rPr lang="fr-CA" sz="2400" i="1">
                <a:ea typeface="ＭＳ Ｐゴシック" charset="-128"/>
                <a:cs typeface="ＭＳ Ｐゴシック" charset="-128"/>
              </a:rPr>
              <a:t>Neuropsychiatrie de l'enfance</a:t>
            </a:r>
            <a:r>
              <a:rPr lang="fr-CA" sz="2400">
                <a:ea typeface="ＭＳ Ｐゴシック" charset="-128"/>
                <a:cs typeface="ＭＳ Ｐゴシック" charset="-128"/>
              </a:rPr>
              <a:t>, 36, (1), 1-8.</a:t>
            </a:r>
            <a:r>
              <a:rPr lang="fr-FR" sz="2400">
                <a:ea typeface="ＭＳ Ｐゴシック" charset="-128"/>
                <a:cs typeface="ＭＳ Ｐゴシック" charset="-128"/>
              </a:rPr>
              <a:t> </a:t>
            </a:r>
            <a:endParaRPr lang="fr-CA" sz="2400">
              <a:ea typeface="ＭＳ Ｐゴシック" charset="-128"/>
              <a:cs typeface="ＭＳ Ｐゴシック" charset="-128"/>
            </a:endParaRPr>
          </a:p>
          <a:p>
            <a:r>
              <a:rPr lang="fr-CA" sz="2400">
                <a:ea typeface="ＭＳ Ｐゴシック" charset="-128"/>
                <a:cs typeface="ＭＳ Ｐゴシック" charset="-128"/>
              </a:rPr>
              <a:t>HAAG G.(1997), Contribution à la compréhension des identifications en jeu dans le moi corporel, </a:t>
            </a:r>
            <a:r>
              <a:rPr lang="fr-CA" sz="2400" i="1">
                <a:ea typeface="ＭＳ Ｐゴシック" charset="-128"/>
                <a:cs typeface="ＭＳ Ｐゴシック" charset="-128"/>
              </a:rPr>
              <a:t>Journal de la psychanalyse de l'Enfant</a:t>
            </a:r>
            <a:r>
              <a:rPr lang="fr-CA" sz="2400">
                <a:ea typeface="ＭＳ Ｐゴシック" charset="-128"/>
                <a:cs typeface="ＭＳ Ｐゴシック" charset="-128"/>
              </a:rPr>
              <a:t>, n° 20, p. 111-131.</a:t>
            </a:r>
          </a:p>
          <a:p>
            <a:r>
              <a:rPr lang="fr-CA" sz="2400">
                <a:ea typeface="ＭＳ Ｐゴシック" charset="-128"/>
                <a:cs typeface="ＭＳ Ｐゴシック" charset="-128"/>
              </a:rPr>
              <a:t>(Haag G.1998), Travail avec les représentants spatiaux et architecturaux dans les groupes de jeunes enfants autistes et psychotiques, </a:t>
            </a:r>
            <a:r>
              <a:rPr lang="fr-CA" sz="2400" i="1">
                <a:ea typeface="ＭＳ Ｐゴシック" charset="-128"/>
                <a:cs typeface="ＭＳ Ｐゴシック" charset="-128"/>
              </a:rPr>
              <a:t>Revue de psychothérapie psychanalytique de</a:t>
            </a:r>
            <a:r>
              <a:rPr lang="fr-CA" sz="2400" u="sng">
                <a:ea typeface="ＭＳ Ｐゴシック" charset="-128"/>
                <a:cs typeface="ＭＳ Ｐゴシック" charset="-128"/>
              </a:rPr>
              <a:t> </a:t>
            </a:r>
            <a:r>
              <a:rPr lang="fr-CA" sz="2400" i="1">
                <a:ea typeface="ＭＳ Ｐゴシック" charset="-128"/>
                <a:cs typeface="ＭＳ Ｐゴシック" charset="-128"/>
              </a:rPr>
              <a:t>groupe</a:t>
            </a:r>
            <a:r>
              <a:rPr lang="fr-CA" sz="2400">
                <a:ea typeface="ＭＳ Ｐゴシック" charset="-128"/>
                <a:cs typeface="ＭＳ Ｐゴシック" charset="-128"/>
              </a:rPr>
              <a:t>, n° 30, p. 47-63.</a:t>
            </a:r>
            <a:r>
              <a:rPr lang="fr-FR" sz="2400">
                <a:ea typeface="ＭＳ Ｐゴシック" charset="-128"/>
                <a:cs typeface="ＭＳ Ｐゴシック" charset="-128"/>
              </a:rPr>
              <a:t> </a:t>
            </a:r>
          </a:p>
          <a:p>
            <a:pPr>
              <a:buFontTx/>
              <a:buNone/>
            </a:pPr>
            <a:r>
              <a:rPr lang="fr-FR" sz="2400">
                <a:ea typeface="ＭＳ Ｐゴシック" charset="-128"/>
                <a:cs typeface="ＭＳ Ｐゴシック" charset="-128"/>
              </a:rPr>
              <a:t> </a:t>
            </a:r>
            <a:r>
              <a:rPr lang="fr-FR" sz="2800">
                <a:ea typeface="ＭＳ Ｐゴシック" charset="-128"/>
                <a:cs typeface="ＭＳ Ｐゴシック" charset="-128"/>
              </a:rPr>
              <a:t> </a:t>
            </a:r>
          </a:p>
        </p:txBody>
      </p:sp>
      <p:sp>
        <p:nvSpPr>
          <p:cNvPr id="78851" name="Espace réservé du numéro de diapositive 3"/>
          <p:cNvSpPr>
            <a:spLocks noGrp="1"/>
          </p:cNvSpPr>
          <p:nvPr>
            <p:ph type="sldNum" sz="quarter" idx="12"/>
          </p:nvPr>
        </p:nvSpPr>
        <p:spPr>
          <a:xfrm>
            <a:off x="6477000" y="6381750"/>
            <a:ext cx="2133600" cy="476250"/>
          </a:xfrm>
          <a:noFill/>
        </p:spPr>
        <p:txBody>
          <a:bodyPr/>
          <a:lstStyle/>
          <a:p>
            <a:fld id="{96A9E7C5-1A49-ED4A-AECB-C110C6A8C14E}" type="slidenum">
              <a:rPr lang="fr-FR"/>
              <a:pPr/>
              <a:t>42</a:t>
            </a:fld>
            <a:endParaRPr lang="fr-F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7" name="Titre 6"/>
          <p:cNvSpPr>
            <a:spLocks noGrp="1"/>
          </p:cNvSpPr>
          <p:nvPr>
            <p:ph type="title"/>
          </p:nvPr>
        </p:nvSpPr>
        <p:spPr/>
        <p:txBody>
          <a:bodyPr/>
          <a:lstStyle/>
          <a:p>
            <a:r>
              <a:rPr lang="fr-FR" sz="3700">
                <a:ea typeface="ＭＳ Ｐゴシック" charset="-128"/>
                <a:cs typeface="ＭＳ Ｐゴシック" charset="-128"/>
              </a:rPr>
              <a:t/>
            </a:r>
            <a:br>
              <a:rPr lang="fr-FR" sz="3700">
                <a:ea typeface="ＭＳ Ｐゴシック" charset="-128"/>
                <a:cs typeface="ＭＳ Ｐゴシック" charset="-128"/>
              </a:rPr>
            </a:br>
            <a:r>
              <a:rPr lang="fr-FR" sz="3700">
                <a:ea typeface="ＭＳ Ｐゴシック" charset="-128"/>
                <a:cs typeface="ＭＳ Ｐゴシック" charset="-128"/>
              </a:rPr>
              <a:t/>
            </a:r>
            <a:br>
              <a:rPr lang="fr-FR" sz="3700">
                <a:ea typeface="ＭＳ Ｐゴシック" charset="-128"/>
                <a:cs typeface="ＭＳ Ｐゴシック" charset="-128"/>
              </a:rPr>
            </a:br>
            <a:r>
              <a:rPr lang="fr-FR" sz="3700">
                <a:ea typeface="ＭＳ Ｐゴシック" charset="-128"/>
                <a:cs typeface="ＭＳ Ｐゴシック" charset="-128"/>
              </a:rPr>
              <a:t>OUVRAGES DE BASE CITÉS CONCERNANT L</a:t>
            </a:r>
            <a:r>
              <a:rPr lang="ja-JP" altLang="fr-FR" sz="3700">
                <a:ea typeface="ＭＳ Ｐゴシック" charset="-128"/>
                <a:cs typeface="ＭＳ Ｐゴシック" charset="-128"/>
              </a:rPr>
              <a:t>’</a:t>
            </a:r>
            <a:r>
              <a:rPr lang="fr-FR" altLang="ja-JP" sz="3700">
                <a:ea typeface="ＭＳ Ｐゴシック" charset="-128"/>
                <a:cs typeface="ＭＳ Ｐゴシック" charset="-128"/>
              </a:rPr>
              <a:t>IMAGE DU CORPS</a:t>
            </a:r>
            <a:r>
              <a:rPr lang="fr-FR" altLang="ja-JP">
                <a:ea typeface="ＭＳ Ｐゴシック" charset="-128"/>
                <a:cs typeface="ＭＳ Ｐゴシック" charset="-128"/>
              </a:rPr>
              <a:t/>
            </a:r>
            <a:br>
              <a:rPr lang="fr-FR" altLang="ja-JP">
                <a:ea typeface="ＭＳ Ｐゴシック" charset="-128"/>
                <a:cs typeface="ＭＳ Ｐゴシック" charset="-128"/>
              </a:rPr>
            </a:br>
            <a:endParaRPr lang="fr-FR">
              <a:ea typeface="ＭＳ Ｐゴシック" charset="-128"/>
              <a:cs typeface="ＭＳ Ｐゴシック" charset="-128"/>
            </a:endParaRPr>
          </a:p>
        </p:txBody>
      </p:sp>
      <p:sp>
        <p:nvSpPr>
          <p:cNvPr id="80898" name="Espace réservé du contenu 2"/>
          <p:cNvSpPr>
            <a:spLocks noGrp="1"/>
          </p:cNvSpPr>
          <p:nvPr>
            <p:ph idx="1"/>
          </p:nvPr>
        </p:nvSpPr>
        <p:spPr/>
        <p:txBody>
          <a:bodyPr/>
          <a:lstStyle/>
          <a:p>
            <a:pPr>
              <a:buFontTx/>
              <a:buNone/>
            </a:pPr>
            <a:endParaRPr lang="fr-CA">
              <a:ea typeface="ＭＳ Ｐゴシック" charset="-128"/>
              <a:cs typeface="ＭＳ Ｐゴシック" charset="-128"/>
            </a:endParaRPr>
          </a:p>
          <a:p>
            <a:endParaRPr lang="fr-CA">
              <a:ea typeface="ＭＳ Ｐゴシック" charset="-128"/>
              <a:cs typeface="ＭＳ Ｐゴシック" charset="-128"/>
            </a:endParaRPr>
          </a:p>
          <a:p>
            <a:r>
              <a:rPr lang="fr-CA">
                <a:ea typeface="ＭＳ Ｐゴシック" charset="-128"/>
                <a:cs typeface="ＭＳ Ｐゴシック" charset="-128"/>
              </a:rPr>
              <a:t>DOLTO F. (1984), </a:t>
            </a:r>
            <a:r>
              <a:rPr lang="fr-CA" i="1">
                <a:ea typeface="ＭＳ Ｐゴシック" charset="-128"/>
                <a:cs typeface="ＭＳ Ｐゴシック" charset="-128"/>
              </a:rPr>
              <a:t>L’image inconsciente du corps</a:t>
            </a:r>
            <a:r>
              <a:rPr lang="fr-CA">
                <a:ea typeface="ＭＳ Ｐゴシック" charset="-128"/>
                <a:cs typeface="ＭＳ Ｐゴシック" charset="-128"/>
              </a:rPr>
              <a:t>, Paris, Seuil</a:t>
            </a:r>
          </a:p>
          <a:p>
            <a:endParaRPr lang="fr-CA">
              <a:ea typeface="ＭＳ Ｐゴシック" charset="-128"/>
              <a:cs typeface="ＭＳ Ｐゴシック" charset="-128"/>
            </a:endParaRPr>
          </a:p>
          <a:p>
            <a:r>
              <a:rPr lang="fr-CA">
                <a:ea typeface="ＭＳ Ｐゴシック" charset="-128"/>
                <a:cs typeface="ＭＳ Ｐゴシック" charset="-128"/>
              </a:rPr>
              <a:t>SCHILDER P. (1935), trad. fr. </a:t>
            </a:r>
            <a:r>
              <a:rPr lang="fr-CA" i="1">
                <a:ea typeface="ＭＳ Ｐゴシック" charset="-128"/>
                <a:cs typeface="ＭＳ Ｐゴシック" charset="-128"/>
              </a:rPr>
              <a:t>L'image du Corps</a:t>
            </a:r>
            <a:r>
              <a:rPr lang="fr-CA">
                <a:ea typeface="ＭＳ Ｐゴシック" charset="-128"/>
                <a:cs typeface="ＭＳ Ｐゴシック" charset="-128"/>
              </a:rPr>
              <a:t>, Paris, Gallimard, 1968.</a:t>
            </a:r>
            <a:r>
              <a:rPr lang="fr-FR">
                <a:ea typeface="ＭＳ Ｐゴシック" charset="-128"/>
                <a:cs typeface="ＭＳ Ｐゴシック" charset="-128"/>
              </a:rPr>
              <a:t>  </a:t>
            </a:r>
          </a:p>
        </p:txBody>
      </p:sp>
      <p:sp>
        <p:nvSpPr>
          <p:cNvPr id="80899" name="Espace réservé du numéro de diapositive 3"/>
          <p:cNvSpPr>
            <a:spLocks noGrp="1"/>
          </p:cNvSpPr>
          <p:nvPr>
            <p:ph type="sldNum" sz="quarter" idx="12"/>
          </p:nvPr>
        </p:nvSpPr>
        <p:spPr>
          <a:noFill/>
        </p:spPr>
        <p:txBody>
          <a:bodyPr/>
          <a:lstStyle/>
          <a:p>
            <a:fld id="{33FC51F4-788E-CD4C-BE9D-E887226FBC76}" type="slidenum">
              <a:rPr lang="fr-FR"/>
              <a:pPr/>
              <a:t>43</a:t>
            </a:fld>
            <a:endParaRPr lang="fr-FR"/>
          </a:p>
        </p:txBody>
      </p:sp>
    </p:spTree>
  </p:cSld>
  <p:clrMapOvr>
    <a:masterClrMapping/>
  </p:clrMapOvr>
</p:sld>
</file>

<file path=ppt/theme/theme1.xml><?xml version="1.0" encoding="utf-8"?>
<a:theme xmlns:a="http://schemas.openxmlformats.org/drawingml/2006/main" name="GRILLE d’ÉVALUATION">
  <a:themeElements>
    <a:clrScheme name="GRILLE d’ÉVALU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RILLE d’ÉVALUATION">
      <a:majorFont>
        <a:latin typeface="Arial"/>
        <a:ea typeface=""/>
        <a:cs typeface=""/>
      </a:majorFont>
      <a:minorFont>
        <a:latin typeface="Arial"/>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200" b="0" i="0" u="none" strike="noStrike" cap="none" normalizeH="0" baseline="0">
            <a:ln>
              <a:noFill/>
            </a:ln>
            <a:solidFill>
              <a:schemeClr val="tx1"/>
            </a:solidFill>
            <a:effectLst/>
            <a:latin typeface="Arial" pitchFamily="-111"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200" b="0" i="0" u="none" strike="noStrike" cap="none" normalizeH="0" baseline="0">
            <a:ln>
              <a:noFill/>
            </a:ln>
            <a:solidFill>
              <a:schemeClr val="tx1"/>
            </a:solidFill>
            <a:effectLst/>
            <a:latin typeface="Arial" pitchFamily="-111" charset="0"/>
          </a:defRPr>
        </a:defPPr>
      </a:lstStyle>
    </a:lnDef>
  </a:objectDefaults>
  <a:extraClrSchemeLst>
    <a:extraClrScheme>
      <a:clrScheme name="GRILLE d’ÉVALU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RILLE d’ÉVALU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RILLE d’ÉVALU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RILLE d’ÉVALU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RILLE d’ÉVALU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RILLE d’ÉVALU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RILLE d’ÉVALUATIO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RILLE d’ÉVALU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RILLE d’ÉVALU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RILLE d’ÉVALU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RILLE d’ÉVALU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RILLE d’ÉVALU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GRILLE d’ÉVALUATION.ppt</Template>
  <TotalTime>3606</TotalTime>
  <Words>3869</Words>
  <Application>Microsoft Macintosh PowerPoint</Application>
  <PresentationFormat>Présentation à l'écran (4:3)</PresentationFormat>
  <Paragraphs>355</Paragraphs>
  <Slides>43</Slides>
  <Notes>22</Notes>
  <HiddenSlides>0</HiddenSlides>
  <MMClips>0</MMClips>
  <ScaleCrop>false</ScaleCrop>
  <HeadingPairs>
    <vt:vector size="6" baseType="variant">
      <vt:variant>
        <vt:lpstr>Polices utilisées</vt:lpstr>
      </vt:variant>
      <vt:variant>
        <vt:i4>7</vt:i4>
      </vt:variant>
      <vt:variant>
        <vt:lpstr>Modèle de conception</vt:lpstr>
      </vt:variant>
      <vt:variant>
        <vt:i4>1</vt:i4>
      </vt:variant>
      <vt:variant>
        <vt:lpstr>Titres des diapositives</vt:lpstr>
      </vt:variant>
      <vt:variant>
        <vt:i4>43</vt:i4>
      </vt:variant>
    </vt:vector>
  </HeadingPairs>
  <TitlesOfParts>
    <vt:vector size="51" baseType="lpstr">
      <vt:lpstr>Arial</vt:lpstr>
      <vt:lpstr>ＭＳ Ｐゴシック</vt:lpstr>
      <vt:lpstr>Wingdings</vt:lpstr>
      <vt:lpstr>Times New Roman</vt:lpstr>
      <vt:lpstr>Arial Unicode MS</vt:lpstr>
      <vt:lpstr>Webdings</vt:lpstr>
      <vt:lpstr>Calibri</vt:lpstr>
      <vt:lpstr>GRILLE d’ÉVALUATION</vt:lpstr>
      <vt:lpstr>     DÉVELOPPEMENT DE L’IMAGE DU CORPS  Etat provisoire, non publié. Ne pas utiliser dans publication sans en référer à Geneviève Haag   Geneviève HAAG Séminaire du RRFPP du 4 décembre 2010  </vt:lpstr>
      <vt:lpstr>SCHÉMA CORPOREL</vt:lpstr>
      <vt:lpstr>IMAGE DU CORPS (1)</vt:lpstr>
      <vt:lpstr>IMAGE DU CORPS (2)</vt:lpstr>
      <vt:lpstr>IMAGE DU CORPS (3)</vt:lpstr>
      <vt:lpstr>Diapositive 6</vt:lpstr>
      <vt:lpstr>NATURE des PEURS du REGARD </vt:lpstr>
      <vt:lpstr>Diapositive 8</vt:lpstr>
      <vt:lpstr>DÉMONSTRATION DE L’ENFANT : ALLÉES ET VENUES DANS LE REGARD, plonge, puis fait un tour enFAboucle jusqu’au fond de la pièce PUIS INCLUSION DANS LE   UTEUIL ROND, SOUS LE DESSIN DES BOUCLES</vt:lpstr>
      <vt:lpstr>SCHÉMA  DÉDUIT DE LA DÉMONSTRATION ET  DU DESSIN SPONTANÉ DE L’ENFANT</vt:lpstr>
      <vt:lpstr>LE POINT DE REBOND </vt:lpstr>
      <vt:lpstr>LA REPRÉSENTATION MAIN</vt:lpstr>
      <vt:lpstr>MAINS SOLAIRES</vt:lpstr>
      <vt:lpstr>LES ANOMALIES DE LA REPRÉSENTATION  DE LA MAIN DANS L’AUTISME</vt:lpstr>
      <vt:lpstr>LE THÉÂTRE DES MAINS </vt:lpstr>
      <vt:lpstr>LA COMMUNICATION SIXTINE</vt:lpstr>
      <vt:lpstr>RÉPARATION DU POUCE</vt:lpstr>
      <vt:lpstr>CONSTRUCTION DE L’AXE VERTICAL DU CORPS</vt:lpstr>
      <vt:lpstr>DEUX CORPS EN UN</vt:lpstr>
      <vt:lpstr>ATTERRISSAGE EN VERTICALITÉ VISAGE OUVERT</vt:lpstr>
      <vt:lpstr>ATTERRISSAGE EN VERTICALITÉ VISAGE TRISTE</vt:lpstr>
      <vt:lpstr>CONSTRUCTION de L’AXE HORIZONTAL </vt:lpstr>
      <vt:lpstr>INDIVIDUATION</vt:lpstr>
      <vt:lpstr>ÉVOLUTION SOUVENT NON HOMOGÈNE FRÉQUENCE et FACILITÉ des CLIVAGES</vt:lpstr>
      <vt:lpstr>GRILLE DE REPÉRAGE CLINIQUE DES ÉTAPES ÉVOLUTIVES DE L’AUTISME INFANTILE TRAITÉ</vt:lpstr>
      <vt:lpstr>Diapositive 26</vt:lpstr>
      <vt:lpstr>Diapositive 27</vt:lpstr>
      <vt:lpstr>Diapositive 28</vt:lpstr>
      <vt:lpstr>Diapositive 29</vt:lpstr>
      <vt:lpstr>I – ETAT AUTISTIQUE SEVERE</vt:lpstr>
      <vt:lpstr>Diapositive 31</vt:lpstr>
      <vt:lpstr>Diapositive 32</vt:lpstr>
      <vt:lpstr>Diapositive 33</vt:lpstr>
      <vt:lpstr>Diapositive 34</vt:lpstr>
      <vt:lpstr>Diapositive 35</vt:lpstr>
      <vt:lpstr>Diapositive 36</vt:lpstr>
      <vt:lpstr>EVOLUTION</vt:lpstr>
      <vt:lpstr>Diapositive 38</vt:lpstr>
      <vt:lpstr>USAGE de la GRILLE depuis 1995</vt:lpstr>
      <vt:lpstr>UTILITÉ de la GRILLE depuis 1995</vt:lpstr>
      <vt:lpstr>PUBLICATIONS de la GRILLE</vt:lpstr>
      <vt:lpstr>Articles contenant les observations détaillées prélude à la construction de la Grille</vt:lpstr>
      <vt:lpstr>  OUVRAGES DE BASE CITÉS CONCERNANT L’IMAGE DU CORPS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GRILLE d’ÉVALUATION PSYCHODYNAMIQUE de l’IMAGE du CORPS et de ses CHANGEMENTS dans l’AUTISME   </dc:title>
  <dc:creator>admin</dc:creator>
  <cp:keywords/>
  <cp:lastModifiedBy>Jean-Michel THURIN</cp:lastModifiedBy>
  <cp:revision>295</cp:revision>
  <cp:lastPrinted>2009-11-09T13:05:31Z</cp:lastPrinted>
  <dcterms:created xsi:type="dcterms:W3CDTF">2010-12-04T19:11:00Z</dcterms:created>
  <dcterms:modified xsi:type="dcterms:W3CDTF">2010-12-04T19:12:08Z</dcterms:modified>
</cp:coreProperties>
</file>