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21.xml" ContentType="application/vnd.openxmlformats-officedocument.presentationml.slideLayout+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7.xml" ContentType="application/vnd.openxmlformats-officedocument.presentationml.slideLayout+xml"/>
  <Override PartName="/ppt/slideLayouts/slideLayout22.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Default Extension="doc" ContentType="application/msword"/>
  <Override PartName="/ppt/slides/slide13.xml" ContentType="application/vnd.openxmlformats-officedocument.presentationml.slide+xml"/>
  <Override PartName="/ppt/slides/slide14.xml" ContentType="application/vnd.openxmlformats-officedocument.presentationml.slide+xml"/>
  <Override PartName="/ppt/slideLayouts/slideLayout18.xml" ContentType="application/vnd.openxmlformats-officedocument.presentationml.slideLayout+xml"/>
  <Override PartName="/ppt/theme/themeOverride6.xml" ContentType="application/vnd.openxmlformats-officedocument.themeOverride+xml"/>
  <Default Extension="pict" ContentType="image/pict"/>
  <Override PartName="/ppt/notesSlides/notesSlide6.xml" ContentType="application/vnd.openxmlformats-officedocument.presentationml.notesSlide+xml"/>
  <Override PartName="/ppt/theme/themeOverride3.xml" ContentType="application/vnd.openxmlformats-officedocument.themeOverr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theme/themeOverride5.xml" ContentType="application/vnd.openxmlformats-officedocument.themeOverride+xml"/>
  <Override PartName="/ppt/presProps.xml" ContentType="application/vnd.openxmlformats-officedocument.presentationml.presProps+xml"/>
  <Default Extension="jpeg" ContentType="image/jpeg"/>
  <Default Extension="vml" ContentType="application/vnd.openxmlformats-officedocument.vmlDrawin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theme/themeOverride2.xml" ContentType="application/vnd.openxmlformats-officedocument.themeOverride+xml"/>
  <Override PartName="/ppt/theme/themeOverride4.xml" ContentType="application/vnd.openxmlformats-officedocument.themeOverride+xml"/>
  <Override PartName="/ppt/slideLayouts/slideLayout11.xml" ContentType="application/vnd.openxmlformats-officedocument.presentationml.slideLayout+xml"/>
  <Override PartName="/docProps/core.xml" ContentType="application/vnd.openxmlformats-package.core-properties+xml"/>
  <Override PartName="/ppt/slideLayouts/slideLayout16.xml" ContentType="application/vnd.openxmlformats-officedocument.presentationml.slideLayout+xml"/>
  <Override PartName="/ppt/slideLayouts/slideLayout13.xml" ContentType="application/vnd.openxmlformats-officedocument.presentationml.slideLayout+xml"/>
  <Override PartName="/ppt/slides/slide8.xml" ContentType="application/vnd.openxmlformats-officedocument.presentationml.slide+xml"/>
  <Override PartName="/ppt/theme/themeOverride1.xml" ContentType="application/vnd.openxmlformats-officedocument.themeOverride+xml"/>
  <Override PartName="/ppt/slides/slide15.xml" ContentType="application/vnd.openxmlformats-officedocument.presentationml.slide+xml"/>
  <Default Extension="bin" ContentType="application/vnd.openxmlformats-officedocument.presentationml.printerSettings"/>
  <Override PartName="/ppt/slideMasters/slideMaster2.xml" ContentType="application/vnd.openxmlformats-officedocument.presentationml.slideMaster+xml"/>
  <Override PartName="/ppt/slideLayouts/slideLayout15.xml" ContentType="application/vnd.openxmlformats-officedocument.presentationml.slideLayout+xml"/>
  <Override PartName="/ppt/slides/slide9.xml" ContentType="application/vnd.openxmlformats-officedocument.presentationml.slide+xml"/>
  <Default Extension="rels" ContentType="application/vnd.openxmlformats-package.relationships+xml"/>
  <Override PartName="/ppt/slideLayouts/slideLayout19.xml" ContentType="application/vnd.openxmlformats-officedocument.presentationml.slideLayout+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8" r:id="rId1"/>
    <p:sldMasterId id="2147483649" r:id="rId2"/>
  </p:sldMasterIdLst>
  <p:notesMasterIdLst>
    <p:notesMasterId r:id="rId21"/>
  </p:notesMasterIdLst>
  <p:sldIdLst>
    <p:sldId id="257" r:id="rId3"/>
    <p:sldId id="275" r:id="rId4"/>
    <p:sldId id="264" r:id="rId5"/>
    <p:sldId id="274" r:id="rId6"/>
    <p:sldId id="277" r:id="rId7"/>
    <p:sldId id="281" r:id="rId8"/>
    <p:sldId id="282" r:id="rId9"/>
    <p:sldId id="278" r:id="rId10"/>
    <p:sldId id="279" r:id="rId11"/>
    <p:sldId id="280" r:id="rId12"/>
    <p:sldId id="266" r:id="rId13"/>
    <p:sldId id="268" r:id="rId14"/>
    <p:sldId id="269" r:id="rId15"/>
    <p:sldId id="270" r:id="rId16"/>
    <p:sldId id="271" r:id="rId17"/>
    <p:sldId id="272" r:id="rId18"/>
    <p:sldId id="273" r:id="rId19"/>
    <p:sldId id="276" r:id="rId20"/>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clrMru>
    <a:srgbClr val="95B2DB"/>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06" d="100"/>
          <a:sy n="106" d="100"/>
        </p:scale>
        <p:origin x="-59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5.xml"/><Relationship Id="rId1" Type="http://schemas.openxmlformats.org/officeDocument/2006/relationships/slideMaster" Target="slideMasters/slideMaster1.xml"/><Relationship Id="rId24" Type="http://schemas.openxmlformats.org/officeDocument/2006/relationships/viewProps" Target="viewProps.xml"/><Relationship Id="rId25" Type="http://schemas.openxmlformats.org/officeDocument/2006/relationships/theme" Target="theme/theme1.xml"/><Relationship Id="rId8" Type="http://schemas.openxmlformats.org/officeDocument/2006/relationships/slide" Target="slides/slide6.xml"/><Relationship Id="rId13" Type="http://schemas.openxmlformats.org/officeDocument/2006/relationships/slide" Target="slides/slide11.xml"/><Relationship Id="rId10" Type="http://schemas.openxmlformats.org/officeDocument/2006/relationships/slide" Target="slides/slide8.xml"/><Relationship Id="rId12" Type="http://schemas.openxmlformats.org/officeDocument/2006/relationships/slide" Target="slides/slide10.xml"/><Relationship Id="rId17" Type="http://schemas.openxmlformats.org/officeDocument/2006/relationships/slide" Target="slides/slide15.xml"/><Relationship Id="rId9" Type="http://schemas.openxmlformats.org/officeDocument/2006/relationships/slide" Target="slides/slide7.xml"/><Relationship Id="rId18" Type="http://schemas.openxmlformats.org/officeDocument/2006/relationships/slide" Target="slides/slide16.xml"/><Relationship Id="rId3" Type="http://schemas.openxmlformats.org/officeDocument/2006/relationships/slide" Target="slides/slide1.xml"/><Relationship Id="rId14" Type="http://schemas.openxmlformats.org/officeDocument/2006/relationships/slide" Target="slides/slide12.xml"/><Relationship Id="rId23" Type="http://schemas.openxmlformats.org/officeDocument/2006/relationships/presProps" Target="presProps.xml"/><Relationship Id="rId4" Type="http://schemas.openxmlformats.org/officeDocument/2006/relationships/slide" Target="slides/slide2.xml"/><Relationship Id="rId26" Type="http://schemas.openxmlformats.org/officeDocument/2006/relationships/tableStyles" Target="tableStyles.xml"/><Relationship Id="rId11" Type="http://schemas.openxmlformats.org/officeDocument/2006/relationships/slide" Target="slides/slide9.xml"/><Relationship Id="rId6" Type="http://schemas.openxmlformats.org/officeDocument/2006/relationships/slide" Target="slides/slide4.xml"/><Relationship Id="rId16" Type="http://schemas.openxmlformats.org/officeDocument/2006/relationships/slide" Target="slides/slide14.xml"/><Relationship Id="rId5" Type="http://schemas.openxmlformats.org/officeDocument/2006/relationships/slide" Target="slides/slide3.xml"/><Relationship Id="rId15" Type="http://schemas.openxmlformats.org/officeDocument/2006/relationships/slide" Target="slides/slide13.xml"/><Relationship Id="rId19" Type="http://schemas.openxmlformats.org/officeDocument/2006/relationships/slide" Target="slides/slide17.xml"/><Relationship Id="rId20" Type="http://schemas.openxmlformats.org/officeDocument/2006/relationships/slide" Target="slides/slide18.xml"/><Relationship Id="rId22" Type="http://schemas.openxmlformats.org/officeDocument/2006/relationships/printerSettings" Target="printerSettings/printerSettings1.bin"/><Relationship Id="rId21" Type="http://schemas.openxmlformats.org/officeDocument/2006/relationships/notesMaster" Target="notesMasters/notesMaster1.xml"/><Relationship Id="rId2" Type="http://schemas.openxmlformats.org/officeDocument/2006/relationships/slideMaster" Target="slideMasters/slideMaster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pict"/><Relationship Id="rId1" Type="http://schemas.openxmlformats.org/officeDocument/2006/relationships/image" Target="../media/image6.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charset="0"/>
              </a:defRPr>
            </a:lvl1pPr>
          </a:lstStyle>
          <a:p>
            <a:pPr>
              <a:defRPr/>
            </a:pPr>
            <a:endParaRPr lang="fr-FR"/>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charset="0"/>
              </a:defRPr>
            </a:lvl1pPr>
          </a:lstStyle>
          <a:p>
            <a:pPr>
              <a:defRPr/>
            </a:pPr>
            <a:endParaRPr lang="fr-FR"/>
          </a:p>
        </p:txBody>
      </p:sp>
      <p:sp>
        <p:nvSpPr>
          <p:cNvPr id="25604"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charset="0"/>
              </a:defRPr>
            </a:lvl1pPr>
          </a:lstStyle>
          <a:p>
            <a:pPr>
              <a:defRPr/>
            </a:pPr>
            <a:endParaRPr lang="fr-FR"/>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pPr>
              <a:defRPr/>
            </a:pPr>
            <a:fld id="{8528E86D-9B8B-6C41-B037-2339DD02459D}"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pitchFamily="-105" charset="-128"/>
        <a:cs typeface="ＭＳ Ｐゴシック" pitchFamily="-105"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F2A175E7-B9F3-D147-91C9-DC31CF660948}" type="slidenum">
              <a:rPr lang="fr-FR"/>
              <a:pPr/>
              <a:t>1</a:t>
            </a:fld>
            <a:endParaRPr lang="fr-FR"/>
          </a:p>
        </p:txBody>
      </p:sp>
      <p:sp>
        <p:nvSpPr>
          <p:cNvPr id="27651" name="Rectangle 2"/>
          <p:cNvSpPr>
            <a:spLocks noChangeArrowheads="1"/>
          </p:cNvSpPr>
          <p:nvPr>
            <p:ph type="sldImg"/>
          </p:nvPr>
        </p:nvSpPr>
        <p:spPr>
          <a:solidFill>
            <a:srgbClr val="FFFFFF"/>
          </a:solidFill>
          <a:ln/>
        </p:spPr>
      </p:sp>
      <p:sp>
        <p:nvSpPr>
          <p:cNvPr id="27652" name="Rectangle 3"/>
          <p:cNvSpPr>
            <a:spLocks noChangeArrowheads="1"/>
          </p:cNvSpPr>
          <p:nvPr>
            <p:ph type="body" idx="1"/>
          </p:nvPr>
        </p:nvSpPr>
        <p:spPr>
          <a:solidFill>
            <a:srgbClr val="FFFFFF"/>
          </a:solidFill>
          <a:ln>
            <a:solidFill>
              <a:srgbClr val="000000"/>
            </a:solidFill>
          </a:ln>
        </p:spPr>
        <p:txBody>
          <a:bodyPr/>
          <a:lstStyle/>
          <a:p>
            <a:pPr eaLnBrk="1" hangingPunct="1"/>
            <a:endParaRPr lang="fr-FR">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D4B7F974-B9F9-F243-AC01-56406BCAD774}" type="slidenum">
              <a:rPr lang="fr-FR"/>
              <a:pPr/>
              <a:t>12</a:t>
            </a:fld>
            <a:endParaRPr lang="fr-FR"/>
          </a:p>
        </p:txBody>
      </p:sp>
      <p:sp>
        <p:nvSpPr>
          <p:cNvPr id="39939" name="Rectangle 2"/>
          <p:cNvSpPr>
            <a:spLocks noChangeArrowheads="1"/>
          </p:cNvSpPr>
          <p:nvPr>
            <p:ph type="sldImg"/>
          </p:nvPr>
        </p:nvSpPr>
        <p:spPr>
          <a:solidFill>
            <a:srgbClr val="FFFFFF"/>
          </a:solidFill>
          <a:ln/>
        </p:spPr>
      </p:sp>
      <p:sp>
        <p:nvSpPr>
          <p:cNvPr id="39940" name="Rectangle 3"/>
          <p:cNvSpPr>
            <a:spLocks noChangeArrowheads="1"/>
          </p:cNvSpPr>
          <p:nvPr>
            <p:ph type="body" idx="1"/>
          </p:nvPr>
        </p:nvSpPr>
        <p:spPr>
          <a:solidFill>
            <a:srgbClr val="FFFFFF"/>
          </a:solidFill>
          <a:ln>
            <a:solidFill>
              <a:srgbClr val="000000"/>
            </a:solidFill>
          </a:ln>
        </p:spPr>
        <p:txBody>
          <a:bodyPr/>
          <a:lstStyle/>
          <a:p>
            <a:pPr eaLnBrk="1" hangingPunct="1"/>
            <a:r>
              <a:rPr lang="fr-FR">
                <a:ea typeface="ＭＳ Ｐゴシック" charset="-128"/>
                <a:cs typeface="ＭＳ Ｐゴシック" charset="-128"/>
              </a:rPr>
              <a:t>Echelle discriminative par rapport à l’identification des symptômes principaux, ce qui permet non seulement une évaluation plus fine mais également d’appréhender certains facteurs qui peuvent contribuer à l’apparition des symptômes par exemple perturbations des relations personnelles, absence de tolérance affective (vulnérabilité élevée). Elle est plus spécifique aux psychothérapies psychodynamiques.</a:t>
            </a:r>
          </a:p>
          <a:p>
            <a:pPr eaLnBrk="1" hangingPunct="1"/>
            <a:r>
              <a:rPr lang="fr-FR">
                <a:ea typeface="ＭＳ Ｐゴシック" charset="-128"/>
                <a:cs typeface="ＭＳ Ｐゴシック" charset="-128"/>
              </a:rPr>
              <a:t>L’objectif de l’échelle est de proposer une évaluation du changement au cours et après psychothérapie qui soit plus large que celle du seul symptôme. En effet, les auteurs postulent que parfois, nous pouvons voir une disparition du symptôme ou une diminution de celui-ci, mais qui s’accompagne d’une restriction plus grande du fonctionnement du sujet dans sa vie quotidienne, ou alors sans qu’il y ait d’amélioration dans d’autres domaines comme dans la tolérance des affects. De même parfois, les symptômes existent toujours, mais sont mieux tolérés et le fonctionnement plus global du sujet s’améliore. Les évaluations de changement portant seules sur le symptôme sont ainsi considérées insuffisantes.</a:t>
            </a:r>
          </a:p>
          <a:p>
            <a:pPr eaLnBrk="1" hangingPunct="1"/>
            <a:r>
              <a:rPr lang="fr-FR">
                <a:ea typeface="ＭＳ Ｐゴシック" charset="-128"/>
                <a:cs typeface="ＭＳ Ｐゴシック" charset="-128"/>
              </a:rPr>
              <a:t>Les 5 échelles inventées ne mesurent ni les traits de la personnalité ni les typologies. « </a:t>
            </a:r>
            <a:r>
              <a:rPr lang="fr-FR" i="1">
                <a:ea typeface="ＭＳ Ｐゴシック" charset="-128"/>
                <a:cs typeface="ＭＳ Ｐゴシック" charset="-128"/>
              </a:rPr>
              <a:t>Elles décrivent les dispositions internes, les ressources psychologiques, les capacités ou les aptitudes qui peuvent être mobilisées par l’individu afin d’atteindre un fonctionnement adapté et une satisfaction dans la vie </a:t>
            </a:r>
            <a:r>
              <a:rPr lang="fr-FR">
                <a:ea typeface="ＭＳ Ｐゴシック" charset="-128"/>
                <a:cs typeface="ＭＳ Ｐゴシック" charset="-128"/>
              </a:rPr>
              <a:t>». </a:t>
            </a:r>
          </a:p>
          <a:p>
            <a:pPr eaLnBrk="1" hangingPunct="1"/>
            <a:endParaRPr lang="fr-FR">
              <a:ea typeface="ＭＳ Ｐゴシック" charset="-128"/>
              <a:cs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48EB314A-AA7F-664B-85C7-8C68CC356BC1}" type="slidenum">
              <a:rPr lang="fr-FR"/>
              <a:pPr/>
              <a:t>13</a:t>
            </a:fld>
            <a:endParaRPr lang="fr-FR"/>
          </a:p>
        </p:txBody>
      </p:sp>
      <p:sp>
        <p:nvSpPr>
          <p:cNvPr id="41987" name="Rectangle 2"/>
          <p:cNvSpPr>
            <a:spLocks noChangeArrowheads="1"/>
          </p:cNvSpPr>
          <p:nvPr>
            <p:ph type="sldImg"/>
          </p:nvPr>
        </p:nvSpPr>
        <p:spPr>
          <a:solidFill>
            <a:srgbClr val="FFFFFF"/>
          </a:solidFill>
          <a:ln/>
        </p:spPr>
      </p:sp>
      <p:sp>
        <p:nvSpPr>
          <p:cNvPr id="41988" name="Rectangle 3"/>
          <p:cNvSpPr>
            <a:spLocks noChangeArrowheads="1"/>
          </p:cNvSpPr>
          <p:nvPr>
            <p:ph type="body" idx="1"/>
          </p:nvPr>
        </p:nvSpPr>
        <p:spPr>
          <a:solidFill>
            <a:srgbClr val="FFFFFF"/>
          </a:solidFill>
          <a:ln>
            <a:solidFill>
              <a:srgbClr val="000000"/>
            </a:solidFill>
          </a:ln>
        </p:spPr>
        <p:txBody>
          <a:bodyPr/>
          <a:lstStyle/>
          <a:p>
            <a:pPr eaLnBrk="1" hangingPunct="1"/>
            <a:r>
              <a:rPr lang="fr-FR" sz="1000" i="1">
                <a:solidFill>
                  <a:srgbClr val="FC0A22"/>
                </a:solidFill>
                <a:latin typeface="Helvetica" charset="0"/>
                <a:ea typeface="ＭＳ Ｐゴシック" charset="-128"/>
                <a:cs typeface="ＭＳ Ｐゴシック" charset="-128"/>
              </a:rPr>
              <a:t>1. Qualité des relations amicales et familiales</a:t>
            </a:r>
            <a:endParaRPr lang="fr-FR" sz="1000" i="1">
              <a:latin typeface="Helvetica" charset="0"/>
              <a:ea typeface="ＭＳ Ｐゴシック" charset="-128"/>
              <a:cs typeface="ＭＳ Ｐゴシック" charset="-128"/>
            </a:endParaRPr>
          </a:p>
          <a:p>
            <a:pPr eaLnBrk="1" hangingPunct="1"/>
            <a:r>
              <a:rPr lang="fr-FR" sz="1000" i="1">
                <a:solidFill>
                  <a:srgbClr val="FC0A22"/>
                </a:solidFill>
                <a:latin typeface="Helvetica" charset="0"/>
                <a:ea typeface="ＭＳ Ｐゴシック" charset="-128"/>
                <a:cs typeface="ＭＳ Ｐゴシック" charset="-128"/>
              </a:rPr>
              <a:t> Dans l’évolution de cette échelle on peut voir que Mme S n’a pas une qualité encore confiante de ses relations amicales et familiales et qu’elle s’approche de l’autre avec moins de crainte.  </a:t>
            </a:r>
          </a:p>
          <a:p>
            <a:pPr eaLnBrk="1" hangingPunct="1"/>
            <a:r>
              <a:rPr lang="fr-FR" sz="1000" i="1">
                <a:solidFill>
                  <a:srgbClr val="FC0A22"/>
                </a:solidFill>
                <a:latin typeface="Helvetica" charset="0"/>
                <a:ea typeface="ＭＳ Ｐゴシック" charset="-128"/>
                <a:cs typeface="ＭＳ Ｐゴシック" charset="-128"/>
              </a:rPr>
              <a:t>Va dans le sens du diagnostic : personnalité évitante</a:t>
            </a:r>
            <a:endParaRPr lang="fr-FR">
              <a:ea typeface="ＭＳ Ｐゴシック" charset="-128"/>
              <a:cs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6B157A09-78A6-6A4D-BF91-30BD3903CA63}" type="slidenum">
              <a:rPr lang="fr-FR"/>
              <a:pPr/>
              <a:t>14</a:t>
            </a:fld>
            <a:endParaRPr lang="fr-FR"/>
          </a:p>
        </p:txBody>
      </p:sp>
      <p:sp>
        <p:nvSpPr>
          <p:cNvPr id="44035" name="Rectangle 2"/>
          <p:cNvSpPr>
            <a:spLocks noChangeArrowheads="1"/>
          </p:cNvSpPr>
          <p:nvPr>
            <p:ph type="sldImg"/>
          </p:nvPr>
        </p:nvSpPr>
        <p:spPr>
          <a:solidFill>
            <a:srgbClr val="FFFFFF"/>
          </a:solidFill>
          <a:ln/>
        </p:spPr>
      </p:sp>
      <p:sp>
        <p:nvSpPr>
          <p:cNvPr id="44036" name="Rectangle 3"/>
          <p:cNvSpPr>
            <a:spLocks noChangeArrowheads="1"/>
          </p:cNvSpPr>
          <p:nvPr>
            <p:ph type="body" idx="1"/>
          </p:nvPr>
        </p:nvSpPr>
        <p:spPr>
          <a:solidFill>
            <a:srgbClr val="FFFFFF"/>
          </a:solidFill>
          <a:ln>
            <a:solidFill>
              <a:srgbClr val="000000"/>
            </a:solidFill>
          </a:ln>
        </p:spPr>
        <p:txBody>
          <a:bodyPr/>
          <a:lstStyle/>
          <a:p>
            <a:pPr>
              <a:spcBef>
                <a:spcPct val="0"/>
              </a:spcBef>
            </a:pPr>
            <a:r>
              <a:rPr lang="fr-FR" sz="1000">
                <a:latin typeface="Helvetica" charset="0"/>
                <a:ea typeface="ＭＳ Ｐゴシック" charset="-128"/>
                <a:cs typeface="ＭＳ Ｐゴシック" charset="-128"/>
              </a:rPr>
              <a:t>Les relations sentimentales ont fait un saut qualitatif non négligeable puisqu’elle est capable d’établir une relation  durable bien toujours non satisfaisante au niveau sexuel.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27C96812-62D6-A243-B801-73D61BEF909F}" type="slidenum">
              <a:rPr lang="fr-FR"/>
              <a:pPr/>
              <a:t>15</a:t>
            </a:fld>
            <a:endParaRPr lang="fr-FR"/>
          </a:p>
        </p:txBody>
      </p:sp>
      <p:sp>
        <p:nvSpPr>
          <p:cNvPr id="46083" name="Rectangle 2"/>
          <p:cNvSpPr>
            <a:spLocks noChangeArrowheads="1"/>
          </p:cNvSpPr>
          <p:nvPr>
            <p:ph type="sldImg"/>
          </p:nvPr>
        </p:nvSpPr>
        <p:spPr>
          <a:solidFill>
            <a:srgbClr val="FFFFFF"/>
          </a:solidFill>
          <a:ln/>
        </p:spPr>
      </p:sp>
      <p:sp>
        <p:nvSpPr>
          <p:cNvPr id="46084" name="Rectangle 3"/>
          <p:cNvSpPr>
            <a:spLocks noChangeArrowheads="1"/>
          </p:cNvSpPr>
          <p:nvPr>
            <p:ph type="body" idx="1"/>
          </p:nvPr>
        </p:nvSpPr>
        <p:spPr>
          <a:solidFill>
            <a:srgbClr val="FFFFFF"/>
          </a:solidFill>
          <a:ln>
            <a:solidFill>
              <a:srgbClr val="000000"/>
            </a:solidFill>
          </a:ln>
        </p:spPr>
        <p:txBody>
          <a:bodyPr/>
          <a:lstStyle/>
          <a:p>
            <a:pPr eaLnBrk="1" hangingPunct="1">
              <a:lnSpc>
                <a:spcPct val="90000"/>
              </a:lnSpc>
            </a:pPr>
            <a:r>
              <a:rPr lang="fr-FR" sz="1000">
                <a:solidFill>
                  <a:srgbClr val="FC0A22"/>
                </a:solidFill>
                <a:latin typeface="Helvetica" charset="0"/>
                <a:ea typeface="ＭＳ Ｐゴシック" charset="-128"/>
                <a:cs typeface="ＭＳ Ｐゴシック" charset="-128"/>
              </a:rPr>
              <a:t>La tolérance affective est marquée par les passages à l’actes dans la première et dernière évaluation pour éviter de se confronter à l’autre comme à elle-même, la seconde évaluation montrait aussi un évitement comme caractérisant cette patiente.</a:t>
            </a:r>
            <a:endParaRPr lang="fr-FR" sz="1000">
              <a:latin typeface="Helvetica" charset="0"/>
              <a:ea typeface="ＭＳ Ｐゴシック" charset="-128"/>
              <a:cs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A74AC8D-CE56-614D-9DC8-09639BE643E6}" type="slidenum">
              <a:rPr lang="fr-FR"/>
              <a:pPr/>
              <a:t>16</a:t>
            </a:fld>
            <a:endParaRPr lang="fr-FR"/>
          </a:p>
        </p:txBody>
      </p:sp>
      <p:sp>
        <p:nvSpPr>
          <p:cNvPr id="48131" name="Rectangle 2"/>
          <p:cNvSpPr>
            <a:spLocks noChangeArrowheads="1"/>
          </p:cNvSpPr>
          <p:nvPr>
            <p:ph type="sldImg"/>
          </p:nvPr>
        </p:nvSpPr>
        <p:spPr>
          <a:solidFill>
            <a:srgbClr val="FFFFFF"/>
          </a:solidFill>
          <a:ln/>
        </p:spPr>
      </p:sp>
      <p:sp>
        <p:nvSpPr>
          <p:cNvPr id="48132" name="Rectangle 3"/>
          <p:cNvSpPr>
            <a:spLocks noChangeArrowheads="1"/>
          </p:cNvSpPr>
          <p:nvPr>
            <p:ph type="body" idx="1"/>
          </p:nvPr>
        </p:nvSpPr>
        <p:spPr>
          <a:solidFill>
            <a:srgbClr val="FFFFFF"/>
          </a:solidFill>
          <a:ln>
            <a:solidFill>
              <a:srgbClr val="000000"/>
            </a:solidFill>
          </a:ln>
        </p:spPr>
        <p:txBody>
          <a:bodyPr/>
          <a:lstStyle/>
          <a:p>
            <a:pPr eaLnBrk="1" hangingPunct="1"/>
            <a:r>
              <a:rPr lang="fr-FR" sz="1000">
                <a:latin typeface="Helvetica" charset="0"/>
                <a:ea typeface="ＭＳ Ｐゴシック" charset="-128"/>
                <a:cs typeface="ＭＳ Ｐゴシック" charset="-128"/>
              </a:rPr>
              <a:t>Ici on a un bel exemple qui introduit la fluctuation d’une évolution. En effet, la capacité d’insight était coté chez cette personne assez haut dès le départ mais vous voyez qu’il y a une hausse à la seconde séances puis une baisse à lun an. Evidemment, il serait idiot de conclure que sa capacité d’ insight se détériore mais seulement que la séance évaluée montrait spécifiquement une description  d’un de ces comportement, notamment il s’agissait de sa sexualité qui renvoyait à une capacité à comprendre de façon profonde ce qui se passait sans toutefois atteindre un insight proprement dit.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5585534B-8EA0-2A4B-8C12-50E1BBC629E9}" type="slidenum">
              <a:rPr lang="fr-FR"/>
              <a:pPr/>
              <a:t>17</a:t>
            </a:fld>
            <a:endParaRPr lang="fr-FR"/>
          </a:p>
        </p:txBody>
      </p:sp>
      <p:sp>
        <p:nvSpPr>
          <p:cNvPr id="50179" name="Rectangle 2"/>
          <p:cNvSpPr>
            <a:spLocks noChangeArrowheads="1"/>
          </p:cNvSpPr>
          <p:nvPr>
            <p:ph type="sldImg"/>
          </p:nvPr>
        </p:nvSpPr>
        <p:spPr>
          <a:solidFill>
            <a:srgbClr val="FFFFFF"/>
          </a:solidFill>
          <a:ln/>
        </p:spPr>
      </p:sp>
      <p:sp>
        <p:nvSpPr>
          <p:cNvPr id="50180" name="Rectangle 3"/>
          <p:cNvSpPr>
            <a:spLocks noChangeArrowheads="1"/>
          </p:cNvSpPr>
          <p:nvPr>
            <p:ph type="body" idx="1"/>
          </p:nvPr>
        </p:nvSpPr>
        <p:spPr>
          <a:solidFill>
            <a:srgbClr val="FFFFFF"/>
          </a:solidFill>
          <a:ln>
            <a:solidFill>
              <a:srgbClr val="000000"/>
            </a:solidFill>
          </a:ln>
        </p:spPr>
        <p:txBody>
          <a:bodyPr/>
          <a:lstStyle/>
          <a:p>
            <a:pPr eaLnBrk="1" hangingPunct="1"/>
            <a:r>
              <a:rPr lang="fr-FR">
                <a:ea typeface="ＭＳ Ｐゴシック" charset="-128"/>
                <a:cs typeface="ＭＳ Ｐゴシック" charset="-128"/>
              </a:rPr>
              <a:t>Ici on voit une progression de la résolution des problèmes et de ses capacités adaptatives. En effet, cette personne se cloîtrait facilement dans son appartement lorsqu’il fallait par exemple s’habiller pour rejoindre des amis, elles changeait de vêtements dix fois et finalement renonçait à sa sortie, puis elle sortait mais quelquefois habillée de façon baroque, elle a aussi améliorer sa capacité à solliciter du travail et ce n’est pas rien car elle a de  faibles ressources malgré ses compétences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8D777EFF-D705-8A4C-9846-FAAE405FAC8C}"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F217BEDA-3E3F-4A43-A081-FF6E3680AA7B}"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669E53CF-38B4-B246-B336-4FA1A208A585}"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DED6819F-0FEF-974C-80D3-11893F40FE8D}"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7EC93269-1806-1542-83B7-6D476E2C2D48}"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BAA4D89E-AD9B-D04A-83F3-B91177ABF86A}"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61278CC9-8784-4F4A-991D-53CB4AB432A6}"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7888B4EF-C55C-504B-AF05-9000873A47C2}"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54F23774-4DF3-1749-94FA-E03ABCCE734D}"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48C66F5D-2191-BE4B-ABD8-CEF946D0EE1C}"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F1A0FC02-AE48-CC40-9488-2D42642A0658}" type="slidenum">
              <a:rPr lang="fr-FR"/>
              <a:pPr>
                <a:defRP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560B1351-6829-A949-BEA0-C72FB794681A}" type="slidenum">
              <a:rPr lang="fr-FR"/>
              <a:pPr>
                <a:defRPr/>
              </a:pPr>
              <a:t>‹#›</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774E959A-FB23-F047-9EAA-C3167C945FD8}" type="slidenum">
              <a:rPr lang="fr-FR"/>
              <a:pPr>
                <a:defRPr/>
              </a:pPr>
              <a:t>‹#›</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2DD287EB-6DED-F747-830E-2A90BF7919C2}" type="slidenum">
              <a:rPr lang="fr-FR"/>
              <a:pPr>
                <a:defRPr/>
              </a:pPr>
              <a:t>‹#›</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3FB14928-B6CE-974B-8FCC-1AEC97D68D97}" type="slidenum">
              <a:rPr lang="fr-FR"/>
              <a:pPr>
                <a:defRPr/>
              </a:pPr>
              <a:t>‹#›</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7313047A-D161-B542-8CE1-5217E3DA61BF}" type="slidenum">
              <a:rPr lang="fr-FR"/>
              <a:pPr>
                <a:defRPr/>
              </a:pPr>
              <a:t>‹#›</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95E08F19-8AC7-374F-9C46-C0FE4830888F}" type="slidenum">
              <a:rPr lang="fr-FR"/>
              <a:pPr>
                <a:defRPr/>
              </a:pPr>
              <a:t>‹#›</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E70DB5D2-F85B-2040-A6C4-5C5441876D27}" type="slidenum">
              <a:rPr lang="fr-FR"/>
              <a:pPr>
                <a:defRPr/>
              </a:pPr>
              <a:t>‹#›</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330F6AC9-7429-0742-8D82-2313799E0ADC}" type="slidenum">
              <a:rPr lang="fr-FR"/>
              <a:pPr>
                <a:defRPr/>
              </a:pPr>
              <a:t>‹#›</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9732CB51-C811-2243-A1FB-841F1EEA285E}" type="slidenum">
              <a:rPr lang="fr-FR"/>
              <a:pPr>
                <a:defRPr/>
              </a:pPr>
              <a:t>‹#›</a:t>
            </a:fld>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5D7A88CF-5B0D-F346-8DB8-0E3690F55CBC}" type="slidenum">
              <a:rPr lang="fr-FR"/>
              <a:pPr>
                <a:defRPr/>
              </a:pPr>
              <a:t>‹#›</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17364186-4903-0F47-B808-BDB57C6C3E97}" type="slidenum">
              <a:rPr lang="fr-FR"/>
              <a:pPr>
                <a:defRPr/>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4" Type="http://schemas.openxmlformats.org/officeDocument/2006/relationships/slideLayout" Target="../slideLayouts/slideLayout15.xml"/><Relationship Id="rId10" Type="http://schemas.openxmlformats.org/officeDocument/2006/relationships/slideLayout" Target="../slideLayouts/slideLayout21.xml"/><Relationship Id="rId5" Type="http://schemas.openxmlformats.org/officeDocument/2006/relationships/slideLayout" Target="../slideLayouts/slideLayout16.xml"/><Relationship Id="rId7" Type="http://schemas.openxmlformats.org/officeDocument/2006/relationships/slideLayout" Target="../slideLayouts/slideLayout18.xml"/><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9" Type="http://schemas.openxmlformats.org/officeDocument/2006/relationships/slideLayout" Target="../slideLayouts/slideLayout20.xml"/><Relationship Id="rId3" Type="http://schemas.openxmlformats.org/officeDocument/2006/relationships/slideLayout" Target="../slideLayouts/slideLayout14.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mn-lt"/>
              </a:defRPr>
            </a:lvl1pPr>
          </a:lstStyle>
          <a:p>
            <a:pPr>
              <a:defRPr/>
            </a:pPr>
            <a:endParaRPr lang="fr-F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mn-lt"/>
              </a:defRPr>
            </a:lvl1pPr>
          </a:lstStyle>
          <a:p>
            <a:pPr>
              <a:defRPr/>
            </a:pPr>
            <a:endParaRPr lang="fr-F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mn-lt"/>
              </a:defRPr>
            </a:lvl1pPr>
          </a:lstStyle>
          <a:p>
            <a:pPr>
              <a:defRPr/>
            </a:pPr>
            <a:fld id="{B0E125C4-8FB2-E24B-9097-B702BA78CDCC}"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05" charset="-128"/>
          <a:cs typeface="ＭＳ Ｐゴシック" pitchFamily="-105" charset="-128"/>
        </a:defRPr>
      </a:lvl1pPr>
      <a:lvl2pPr algn="ctr" rtl="0" eaLnBrk="0" fontAlgn="base" hangingPunct="0">
        <a:spcBef>
          <a:spcPct val="0"/>
        </a:spcBef>
        <a:spcAft>
          <a:spcPct val="0"/>
        </a:spcAft>
        <a:defRPr sz="4400">
          <a:solidFill>
            <a:schemeClr val="tx2"/>
          </a:solidFill>
          <a:latin typeface="Calibri" charset="0"/>
          <a:ea typeface="ＭＳ Ｐゴシック" pitchFamily="-105" charset="-128"/>
          <a:cs typeface="ＭＳ Ｐゴシック" pitchFamily="-105" charset="-128"/>
        </a:defRPr>
      </a:lvl2pPr>
      <a:lvl3pPr algn="ctr" rtl="0" eaLnBrk="0" fontAlgn="base" hangingPunct="0">
        <a:spcBef>
          <a:spcPct val="0"/>
        </a:spcBef>
        <a:spcAft>
          <a:spcPct val="0"/>
        </a:spcAft>
        <a:defRPr sz="4400">
          <a:solidFill>
            <a:schemeClr val="tx2"/>
          </a:solidFill>
          <a:latin typeface="Calibri" charset="0"/>
          <a:ea typeface="ＭＳ Ｐゴシック" pitchFamily="-105" charset="-128"/>
          <a:cs typeface="ＭＳ Ｐゴシック" pitchFamily="-105" charset="-128"/>
        </a:defRPr>
      </a:lvl3pPr>
      <a:lvl4pPr algn="ctr" rtl="0" eaLnBrk="0" fontAlgn="base" hangingPunct="0">
        <a:spcBef>
          <a:spcPct val="0"/>
        </a:spcBef>
        <a:spcAft>
          <a:spcPct val="0"/>
        </a:spcAft>
        <a:defRPr sz="4400">
          <a:solidFill>
            <a:schemeClr val="tx2"/>
          </a:solidFill>
          <a:latin typeface="Calibri" charset="0"/>
          <a:ea typeface="ＭＳ Ｐゴシック" pitchFamily="-105" charset="-128"/>
          <a:cs typeface="ＭＳ Ｐゴシック" pitchFamily="-105" charset="-128"/>
        </a:defRPr>
      </a:lvl4pPr>
      <a:lvl5pPr algn="ctr" rtl="0" eaLnBrk="0" fontAlgn="base" hangingPunct="0">
        <a:spcBef>
          <a:spcPct val="0"/>
        </a:spcBef>
        <a:spcAft>
          <a:spcPct val="0"/>
        </a:spcAft>
        <a:defRPr sz="4400">
          <a:solidFill>
            <a:schemeClr val="tx2"/>
          </a:solidFill>
          <a:latin typeface="Calibri" charset="0"/>
          <a:ea typeface="ＭＳ Ｐゴシック" pitchFamily="-105" charset="-128"/>
          <a:cs typeface="ＭＳ Ｐゴシック" pitchFamily="-105"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5" charset="-128"/>
          <a:cs typeface="ＭＳ Ｐゴシック" pitchFamily="-10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331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55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charset="0"/>
              </a:defRPr>
            </a:lvl1pPr>
          </a:lstStyle>
          <a:p>
            <a:pPr>
              <a:defRPr/>
            </a:pPr>
            <a:endParaRPr lang="fr-FR"/>
          </a:p>
        </p:txBody>
      </p:sp>
      <p:sp>
        <p:nvSpPr>
          <p:cNvPr id="2355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charset="0"/>
              </a:defRPr>
            </a:lvl1pPr>
          </a:lstStyle>
          <a:p>
            <a:pPr>
              <a:defRPr/>
            </a:pPr>
            <a:endParaRPr lang="fr-FR"/>
          </a:p>
        </p:txBody>
      </p:sp>
      <p:sp>
        <p:nvSpPr>
          <p:cNvPr id="2355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pPr>
              <a:defRPr/>
            </a:pPr>
            <a:fld id="{753E234C-FD99-EB46-94D3-4325AA78BE73}"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05" charset="-128"/>
          <a:cs typeface="ＭＳ Ｐゴシック" pitchFamily="-105" charset="-128"/>
        </a:defRPr>
      </a:lvl1pPr>
      <a:lvl2pPr algn="ctr" rtl="0" eaLnBrk="0" fontAlgn="base" hangingPunct="0">
        <a:spcBef>
          <a:spcPct val="0"/>
        </a:spcBef>
        <a:spcAft>
          <a:spcPct val="0"/>
        </a:spcAft>
        <a:defRPr sz="4400">
          <a:solidFill>
            <a:schemeClr val="tx2"/>
          </a:solidFill>
          <a:latin typeface="Times" charset="0"/>
          <a:ea typeface="ＭＳ Ｐゴシック" pitchFamily="-105" charset="-128"/>
          <a:cs typeface="ＭＳ Ｐゴシック" pitchFamily="-105" charset="-128"/>
        </a:defRPr>
      </a:lvl2pPr>
      <a:lvl3pPr algn="ctr" rtl="0" eaLnBrk="0" fontAlgn="base" hangingPunct="0">
        <a:spcBef>
          <a:spcPct val="0"/>
        </a:spcBef>
        <a:spcAft>
          <a:spcPct val="0"/>
        </a:spcAft>
        <a:defRPr sz="4400">
          <a:solidFill>
            <a:schemeClr val="tx2"/>
          </a:solidFill>
          <a:latin typeface="Times" charset="0"/>
          <a:ea typeface="ＭＳ Ｐゴシック" pitchFamily="-105" charset="-128"/>
          <a:cs typeface="ＭＳ Ｐゴシック" pitchFamily="-105" charset="-128"/>
        </a:defRPr>
      </a:lvl3pPr>
      <a:lvl4pPr algn="ctr" rtl="0" eaLnBrk="0" fontAlgn="base" hangingPunct="0">
        <a:spcBef>
          <a:spcPct val="0"/>
        </a:spcBef>
        <a:spcAft>
          <a:spcPct val="0"/>
        </a:spcAft>
        <a:defRPr sz="4400">
          <a:solidFill>
            <a:schemeClr val="tx2"/>
          </a:solidFill>
          <a:latin typeface="Times" charset="0"/>
          <a:ea typeface="ＭＳ Ｐゴシック" pitchFamily="-105" charset="-128"/>
          <a:cs typeface="ＭＳ Ｐゴシック" pitchFamily="-105" charset="-128"/>
        </a:defRPr>
      </a:lvl4pPr>
      <a:lvl5pPr algn="ctr" rtl="0" eaLnBrk="0" fontAlgn="base" hangingPunct="0">
        <a:spcBef>
          <a:spcPct val="0"/>
        </a:spcBef>
        <a:spcAft>
          <a:spcPct val="0"/>
        </a:spcAft>
        <a:defRPr sz="4400">
          <a:solidFill>
            <a:schemeClr val="tx2"/>
          </a:solidFill>
          <a:latin typeface="Times" charset="0"/>
          <a:ea typeface="ＭＳ Ｐゴシック" pitchFamily="-105" charset="-128"/>
          <a:cs typeface="ＭＳ Ｐゴシック" pitchFamily="-105" charset="-128"/>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5" charset="-128"/>
          <a:cs typeface="ＭＳ Ｐゴシック" pitchFamily="-10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2.jpeg"/><Relationship Id="rId5" Type="http://schemas.openxmlformats.org/officeDocument/2006/relationships/image" Target="../media/image3.png"/><Relationship Id="rId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6"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hyperlink" Target="http://www.techniques-psychotherapiques.org/fmi/xsl/psycho/browserecord.xsl?-lay=PsychoXSL&amp;numfiche=329&amp;-find=-find"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techniques-psychotherapiques.org/Pratiques/EPP/DocPedagogique/Instruments/EFP/default.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oleObject" Target="../embeddings/Document_Microsoft_Word_97_-_20042.doc"/><Relationship Id="rId1" Type="http://schemas.openxmlformats.org/officeDocument/2006/relationships/vmlDrawing" Target="../drawings/vmlDrawing1.vml"/><Relationship Id="rId2" Type="http://schemas.openxmlformats.org/officeDocument/2006/relationships/slideLayout" Target="../slideLayouts/slideLayout6.xml"/><Relationship Id="rId3" Type="http://schemas.openxmlformats.org/officeDocument/2006/relationships/oleObject" Target="../embeddings/Document_Microsoft_Word_97_-_20041.doc"/></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5.xml"/><Relationship Id="rId3" Type="http://schemas.openxmlformats.org/officeDocument/2006/relationships/notesSlide" Target="../notesSlides/notesSlide2.xml"/><Relationship Id="rId1" Type="http://schemas.openxmlformats.org/officeDocument/2006/relationships/themeOverride" Target="../theme/themeOverride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5.xml"/><Relationship Id="rId3" Type="http://schemas.openxmlformats.org/officeDocument/2006/relationships/notesSlide" Target="../notesSlides/notesSlide3.xml"/><Relationship Id="rId1" Type="http://schemas.openxmlformats.org/officeDocument/2006/relationships/themeOverride" Target="../theme/themeOverride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5.xml"/><Relationship Id="rId3" Type="http://schemas.openxmlformats.org/officeDocument/2006/relationships/notesSlide" Target="../notesSlides/notesSlide4.xml"/><Relationship Id="rId1" Type="http://schemas.openxmlformats.org/officeDocument/2006/relationships/themeOverride" Target="../theme/themeOverride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5.xml"/><Relationship Id="rId3" Type="http://schemas.openxmlformats.org/officeDocument/2006/relationships/notesSlide" Target="../notesSlides/notesSlide5.xml"/><Relationship Id="rId1" Type="http://schemas.openxmlformats.org/officeDocument/2006/relationships/themeOverride" Target="../theme/themeOverride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5.xml"/><Relationship Id="rId3" Type="http://schemas.openxmlformats.org/officeDocument/2006/relationships/notesSlide" Target="../notesSlides/notesSlide6.xml"/><Relationship Id="rId1" Type="http://schemas.openxmlformats.org/officeDocument/2006/relationships/themeOverride" Target="../theme/themeOverride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5.xml"/><Relationship Id="rId3" Type="http://schemas.openxmlformats.org/officeDocument/2006/relationships/notesSlide" Target="../notesSlides/notesSlide7.xml"/><Relationship Id="rId1" Type="http://schemas.openxmlformats.org/officeDocument/2006/relationships/themeOverride" Target="../theme/themeOverride6.xml"/></Relationships>
</file>

<file path=ppt/slides/_rels/slide18.xml.rels><?xml version="1.0" encoding="UTF-8" standalone="yes"?>
<Relationships xmlns="http://schemas.openxmlformats.org/package/2006/relationships"><Relationship Id="rId2" Type="http://schemas.openxmlformats.org/officeDocument/2006/relationships/hyperlink" Target="http://www.techniques-psychotherapiques.org/Reseau/PoleBorderline/Instruments/EFP/EFP_Fran.doc"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228600" y="2286000"/>
            <a:ext cx="8915400" cy="1143000"/>
          </a:xfrm>
        </p:spPr>
        <p:txBody>
          <a:bodyPr/>
          <a:lstStyle/>
          <a:p>
            <a:pPr eaLnBrk="1" hangingPunct="1"/>
            <a:r>
              <a:rPr lang="fr-FR" sz="3200">
                <a:solidFill>
                  <a:srgbClr val="1F497D"/>
                </a:solidFill>
                <a:latin typeface="Helvetica" charset="0"/>
                <a:ea typeface="ＭＳ Ｐゴシック" charset="-128"/>
                <a:cs typeface="ＭＳ Ｐゴシック" charset="-128"/>
              </a:rPr>
              <a:t>Échelles de changements psychodynamiques</a:t>
            </a:r>
            <a:r>
              <a:rPr lang="fr-FR">
                <a:solidFill>
                  <a:srgbClr val="1F497D"/>
                </a:solidFill>
                <a:latin typeface="Helvetica" charset="0"/>
                <a:ea typeface="ＭＳ Ｐゴシック" charset="-128"/>
                <a:cs typeface="ＭＳ Ｐゴシック" charset="-128"/>
              </a:rPr>
              <a:t/>
            </a:r>
            <a:br>
              <a:rPr lang="fr-FR">
                <a:solidFill>
                  <a:srgbClr val="1F497D"/>
                </a:solidFill>
                <a:latin typeface="Helvetica" charset="0"/>
                <a:ea typeface="ＭＳ Ｐゴシック" charset="-128"/>
                <a:cs typeface="ＭＳ Ｐゴシック" charset="-128"/>
              </a:rPr>
            </a:br>
            <a:r>
              <a:rPr lang="fr-FR">
                <a:solidFill>
                  <a:srgbClr val="1F497D"/>
                </a:solidFill>
                <a:latin typeface="Helvetica" charset="0"/>
                <a:ea typeface="ＭＳ Ｐゴシック" charset="-128"/>
                <a:cs typeface="ＭＳ Ｐゴシック" charset="-128"/>
              </a:rPr>
              <a:t> </a:t>
            </a:r>
            <a:r>
              <a:rPr lang="fr-FR" sz="2400">
                <a:solidFill>
                  <a:srgbClr val="1F497D"/>
                </a:solidFill>
                <a:latin typeface="Helvetica" charset="0"/>
                <a:ea typeface="ＭＳ Ｐゴシック" charset="-128"/>
                <a:cs typeface="ＭＳ Ｐゴシック" charset="-128"/>
              </a:rPr>
              <a:t>Hoglend et col.</a:t>
            </a:r>
            <a:endParaRPr lang="fr-FR">
              <a:solidFill>
                <a:srgbClr val="1F497D"/>
              </a:solidFill>
              <a:latin typeface="Helvetica" charset="0"/>
              <a:ea typeface="ＭＳ Ｐゴシック" charset="-128"/>
              <a:cs typeface="ＭＳ Ｐゴシック" charset="-128"/>
            </a:endParaRPr>
          </a:p>
        </p:txBody>
      </p:sp>
      <p:sp>
        <p:nvSpPr>
          <p:cNvPr id="26627" name="Rectangle 3"/>
          <p:cNvSpPr>
            <a:spLocks noGrp="1" noChangeArrowheads="1"/>
          </p:cNvSpPr>
          <p:nvPr>
            <p:ph type="subTitle" idx="1"/>
          </p:nvPr>
        </p:nvSpPr>
        <p:spPr/>
        <p:txBody>
          <a:bodyPr/>
          <a:lstStyle/>
          <a:p>
            <a:pPr eaLnBrk="1" hangingPunct="1"/>
            <a:endParaRPr lang="fr-FR" sz="2000">
              <a:solidFill>
                <a:srgbClr val="898989"/>
              </a:solidFill>
              <a:ea typeface="Calibri" charset="0"/>
              <a:cs typeface="Calibri" charset="0"/>
            </a:endParaRPr>
          </a:p>
          <a:p>
            <a:pPr eaLnBrk="1" hangingPunct="1"/>
            <a:r>
              <a:rPr lang="fr-FR" sz="2800">
                <a:solidFill>
                  <a:srgbClr val="898989"/>
                </a:solidFill>
                <a:ea typeface="Calibri" charset="0"/>
                <a:cs typeface="Calibri" charset="0"/>
              </a:rPr>
              <a:t>Jean-Michel Thurin (présentation)</a:t>
            </a:r>
          </a:p>
          <a:p>
            <a:pPr eaLnBrk="1" hangingPunct="1"/>
            <a:r>
              <a:rPr lang="fr-FR" sz="2800">
                <a:solidFill>
                  <a:srgbClr val="898989"/>
                </a:solidFill>
                <a:ea typeface="Calibri" charset="0"/>
                <a:cs typeface="Calibri" charset="0"/>
              </a:rPr>
              <a:t>Monique Thurin (application)</a:t>
            </a:r>
          </a:p>
        </p:txBody>
      </p:sp>
      <p:sp>
        <p:nvSpPr>
          <p:cNvPr id="26628" name="Rectangle 4"/>
          <p:cNvSpPr>
            <a:spLocks noChangeArrowheads="1"/>
          </p:cNvSpPr>
          <p:nvPr/>
        </p:nvSpPr>
        <p:spPr bwMode="auto">
          <a:xfrm>
            <a:off x="5943600" y="6127750"/>
            <a:ext cx="2971800" cy="523875"/>
          </a:xfrm>
          <a:prstGeom prst="rect">
            <a:avLst/>
          </a:prstGeom>
          <a:noFill/>
          <a:ln w="9525">
            <a:noFill/>
            <a:miter lim="800000"/>
            <a:headEnd/>
            <a:tailEnd/>
          </a:ln>
        </p:spPr>
        <p:txBody>
          <a:bodyPr>
            <a:prstTxWarp prst="textNoShape">
              <a:avLst/>
            </a:prstTxWarp>
            <a:spAutoFit/>
          </a:bodyPr>
          <a:lstStyle/>
          <a:p>
            <a:pPr algn="ctr"/>
            <a:r>
              <a:rPr lang="fr-FR" sz="1400">
                <a:latin typeface="Calibri" charset="0"/>
                <a:ea typeface="Calibri" charset="0"/>
                <a:cs typeface="Calibri" charset="0"/>
              </a:rPr>
              <a:t>Journée de formation du RRFPP </a:t>
            </a:r>
          </a:p>
          <a:p>
            <a:pPr algn="ctr"/>
            <a:r>
              <a:rPr lang="fr-FR" sz="1400">
                <a:latin typeface="Calibri" charset="0"/>
                <a:ea typeface="Calibri" charset="0"/>
                <a:cs typeface="Calibri" charset="0"/>
              </a:rPr>
              <a:t> Pôle Borderline</a:t>
            </a:r>
          </a:p>
        </p:txBody>
      </p:sp>
      <p:pic>
        <p:nvPicPr>
          <p:cNvPr id="26629" name="Image 5" descr="Logo3RRFPP.gif"/>
          <p:cNvPicPr>
            <a:picLocks noChangeAspect="1"/>
          </p:cNvPicPr>
          <p:nvPr/>
        </p:nvPicPr>
        <p:blipFill>
          <a:blip r:embed="rId3"/>
          <a:srcRect/>
          <a:stretch>
            <a:fillRect/>
          </a:stretch>
        </p:blipFill>
        <p:spPr bwMode="auto">
          <a:xfrm>
            <a:off x="228600" y="5410200"/>
            <a:ext cx="1235075" cy="1241425"/>
          </a:xfrm>
          <a:prstGeom prst="rect">
            <a:avLst/>
          </a:prstGeom>
          <a:noFill/>
          <a:ln w="6350">
            <a:solidFill>
              <a:srgbClr val="FF6600"/>
            </a:solidFill>
            <a:miter lim="800000"/>
            <a:headEnd/>
            <a:tailEnd/>
          </a:ln>
        </p:spPr>
      </p:pic>
      <p:pic>
        <p:nvPicPr>
          <p:cNvPr id="26630" name="Image 6" descr="MiniInserm.jpg"/>
          <p:cNvPicPr>
            <a:picLocks noChangeAspect="1"/>
          </p:cNvPicPr>
          <p:nvPr/>
        </p:nvPicPr>
        <p:blipFill>
          <a:blip r:embed="rId4"/>
          <a:srcRect/>
          <a:stretch>
            <a:fillRect/>
          </a:stretch>
        </p:blipFill>
        <p:spPr bwMode="auto">
          <a:xfrm>
            <a:off x="1752600" y="6327775"/>
            <a:ext cx="1219200" cy="323850"/>
          </a:xfrm>
          <a:prstGeom prst="rect">
            <a:avLst/>
          </a:prstGeom>
          <a:noFill/>
          <a:ln w="9525">
            <a:noFill/>
            <a:miter lim="800000"/>
            <a:headEnd/>
            <a:tailEnd/>
          </a:ln>
        </p:spPr>
      </p:pic>
      <p:pic>
        <p:nvPicPr>
          <p:cNvPr id="26631" name="Image 7" descr="logoFFP.tiff"/>
          <p:cNvPicPr>
            <a:picLocks noChangeAspect="1"/>
          </p:cNvPicPr>
          <p:nvPr/>
        </p:nvPicPr>
        <p:blipFill>
          <a:blip r:embed="rId5"/>
          <a:srcRect/>
          <a:stretch>
            <a:fillRect/>
          </a:stretch>
        </p:blipFill>
        <p:spPr bwMode="auto">
          <a:xfrm>
            <a:off x="3271838" y="6226175"/>
            <a:ext cx="690562" cy="425450"/>
          </a:xfrm>
          <a:prstGeom prst="rect">
            <a:avLst/>
          </a:prstGeom>
          <a:noFill/>
          <a:ln w="9525">
            <a:noFill/>
            <a:miter lim="800000"/>
            <a:headEnd/>
            <a:tailEnd/>
          </a:ln>
        </p:spPr>
      </p:pic>
      <p:pic>
        <p:nvPicPr>
          <p:cNvPr id="26632" name="Image 8" descr="TechPsyTitre.jpg"/>
          <p:cNvPicPr>
            <a:picLocks noChangeAspect="1"/>
          </p:cNvPicPr>
          <p:nvPr/>
        </p:nvPicPr>
        <p:blipFill>
          <a:blip r:embed="rId6"/>
          <a:srcRect/>
          <a:stretch>
            <a:fillRect/>
          </a:stretch>
        </p:blipFill>
        <p:spPr bwMode="auto">
          <a:xfrm>
            <a:off x="4191000" y="6283325"/>
            <a:ext cx="828675" cy="368300"/>
          </a:xfrm>
          <a:prstGeom prst="rect">
            <a:avLst/>
          </a:prstGeom>
          <a:noFill/>
          <a:ln w="9525">
            <a:noFill/>
            <a:miter lim="800000"/>
            <a:headEnd/>
            <a:tailEnd/>
          </a:ln>
        </p:spPr>
      </p:pic>
      <p:pic>
        <p:nvPicPr>
          <p:cNvPr id="26633" name="Image 9" descr="Image 2.png"/>
          <p:cNvPicPr>
            <a:picLocks noChangeAspect="1"/>
          </p:cNvPicPr>
          <p:nvPr/>
        </p:nvPicPr>
        <p:blipFill>
          <a:blip r:embed="rId7"/>
          <a:srcRect/>
          <a:stretch>
            <a:fillRect/>
          </a:stretch>
        </p:blipFill>
        <p:spPr bwMode="auto">
          <a:xfrm>
            <a:off x="5192713" y="6256338"/>
            <a:ext cx="598487" cy="395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fr-FR">
                <a:ea typeface="ＭＳ Ｐゴシック" charset="-128"/>
                <a:cs typeface="ＭＳ Ｐゴシック" charset="-128"/>
              </a:rPr>
              <a:t>Objectifs de l’instrument</a:t>
            </a:r>
          </a:p>
        </p:txBody>
      </p:sp>
      <p:sp>
        <p:nvSpPr>
          <p:cNvPr id="28675" name="Rectangle 3"/>
          <p:cNvSpPr>
            <a:spLocks noGrp="1" noChangeArrowheads="1"/>
          </p:cNvSpPr>
          <p:nvPr>
            <p:ph type="body" idx="1"/>
          </p:nvPr>
        </p:nvSpPr>
        <p:spPr/>
        <p:txBody>
          <a:bodyPr/>
          <a:lstStyle/>
          <a:p>
            <a:pPr eaLnBrk="1" hangingPunct="1">
              <a:lnSpc>
                <a:spcPct val="90000"/>
              </a:lnSpc>
            </a:pPr>
            <a:r>
              <a:rPr lang="fr-FR" sz="2000">
                <a:ea typeface="ＭＳ Ｐゴシック" charset="-128"/>
                <a:cs typeface="ＭＳ Ｐゴシック" charset="-128"/>
              </a:rPr>
              <a:t>L’objectif de cet instrument est d’abord d’apporter une réponse à deux critiques qui sont souvent faite aux évaluations des psychothérapies :</a:t>
            </a:r>
          </a:p>
          <a:p>
            <a:pPr lvl="1" eaLnBrk="1" hangingPunct="1">
              <a:lnSpc>
                <a:spcPct val="90000"/>
              </a:lnSpc>
            </a:pPr>
            <a:r>
              <a:rPr lang="fr-FR" sz="1800"/>
              <a:t>Elles sont centrées sur les </a:t>
            </a:r>
            <a:r>
              <a:rPr lang="fr-FR" sz="1800" i="1"/>
              <a:t>symptômes </a:t>
            </a:r>
            <a:r>
              <a:rPr lang="fr-FR" sz="1800"/>
              <a:t>principaux et ne prennent pas en compte le </a:t>
            </a:r>
            <a:r>
              <a:rPr lang="fr-FR" sz="1800" i="1"/>
              <a:t>fonctionnement </a:t>
            </a:r>
            <a:r>
              <a:rPr lang="fr-FR" sz="1800"/>
              <a:t>de la personne dans des domaines tout à fait essentiels comme : les relations interpersonnelles, l’insight, l’aptitude à éprouver, exprimer, différencier et supporter des affects, …</a:t>
            </a:r>
          </a:p>
          <a:p>
            <a:pPr lvl="1" eaLnBrk="1" hangingPunct="1">
              <a:lnSpc>
                <a:spcPct val="90000"/>
              </a:lnSpc>
            </a:pPr>
            <a:r>
              <a:rPr lang="fr-FR" sz="1800"/>
              <a:t>Elles méconnaissent l’importance des « </a:t>
            </a:r>
            <a:r>
              <a:rPr lang="fr-FR" sz="1800" i="1"/>
              <a:t>symptômes négatifs</a:t>
            </a:r>
            <a:r>
              <a:rPr lang="fr-FR" sz="1800"/>
              <a:t> » qui se traduisent par une réduction symptomatique obtenue par des restrictions de vie comme le retrait et l’isolement.</a:t>
            </a:r>
          </a:p>
          <a:p>
            <a:pPr eaLnBrk="1" hangingPunct="1">
              <a:lnSpc>
                <a:spcPct val="90000"/>
              </a:lnSpc>
            </a:pPr>
            <a:r>
              <a:rPr lang="fr-FR" sz="2000">
                <a:ea typeface="ＭＳ Ｐゴシック" charset="-128"/>
                <a:cs typeface="ＭＳ Ｐゴシック" charset="-128"/>
              </a:rPr>
              <a:t>C’est aussi de constituer une amélioration par rapport aux outils existants de même type (PICS, SPC, Karolinska)</a:t>
            </a:r>
            <a:r>
              <a:rPr lang="fr-FR" sz="2800">
                <a:ea typeface="ＭＳ Ｐゴシック" charset="-128"/>
                <a:cs typeface="ＭＳ Ｐゴシック" charset="-128"/>
              </a:rPr>
              <a:t> </a:t>
            </a:r>
          </a:p>
          <a:p>
            <a:pPr eaLnBrk="1" hangingPunct="1">
              <a:lnSpc>
                <a:spcPct val="90000"/>
              </a:lnSpc>
            </a:pPr>
            <a:r>
              <a:rPr lang="fr-FR" sz="2000">
                <a:ea typeface="ＭＳ Ｐゴシック" charset="-128"/>
                <a:cs typeface="ＭＳ Ｐゴシック" charset="-128"/>
              </a:rPr>
              <a:t>Pour des éléments complémentaires voir</a:t>
            </a:r>
            <a:br>
              <a:rPr lang="fr-FR" sz="2000">
                <a:ea typeface="ＭＳ Ｐゴシック" charset="-128"/>
                <a:cs typeface="ＭＳ Ｐゴシック" charset="-128"/>
              </a:rPr>
            </a:br>
            <a:r>
              <a:rPr lang="fr-FR" sz="1000">
                <a:ea typeface="ＭＳ Ｐゴシック" charset="-128"/>
                <a:cs typeface="ＭＳ Ｐゴシック" charset="-128"/>
                <a:hlinkClick r:id="rId2"/>
              </a:rPr>
              <a:t>http://www.techniques-psychotherapiques.org/fmi/xsl/psycho/browserecord.xsl?-lay=PsychoXSL&amp;numfiche=329&amp;-find=-find</a:t>
            </a:r>
            <a:endParaRPr lang="fr-FR" sz="1000">
              <a:ea typeface="ＭＳ Ｐゴシック" charset="-128"/>
              <a:cs typeface="ＭＳ Ｐゴシック" charset="-128"/>
            </a:endParaRPr>
          </a:p>
          <a:p>
            <a:pPr eaLnBrk="1" hangingPunct="1">
              <a:lnSpc>
                <a:spcPct val="90000"/>
              </a:lnSpc>
            </a:pPr>
            <a:endParaRPr lang="fr-FR" sz="280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fr-FR">
                <a:ea typeface="ＭＳ Ｐゴシック" charset="-128"/>
                <a:cs typeface="ＭＳ Ｐゴシック" charset="-128"/>
              </a:rPr>
              <a:t>Échelles de changement psychodynamique</a:t>
            </a:r>
          </a:p>
        </p:txBody>
      </p:sp>
      <p:sp>
        <p:nvSpPr>
          <p:cNvPr id="29699" name="Rectangle 3"/>
          <p:cNvSpPr>
            <a:spLocks noGrp="1" noChangeArrowheads="1"/>
          </p:cNvSpPr>
          <p:nvPr>
            <p:ph type="body" idx="1"/>
          </p:nvPr>
        </p:nvSpPr>
        <p:spPr/>
        <p:txBody>
          <a:bodyPr/>
          <a:lstStyle/>
          <a:p>
            <a:pPr eaLnBrk="1" hangingPunct="1">
              <a:lnSpc>
                <a:spcPct val="90000"/>
              </a:lnSpc>
            </a:pPr>
            <a:r>
              <a:rPr lang="fr-FR" sz="2800">
                <a:ea typeface="ＭＳ Ｐゴシック" charset="-128"/>
                <a:cs typeface="ＭＳ Ｐゴシック" charset="-128"/>
              </a:rPr>
              <a:t>Entretien semi-structuré [analyse de corpus] explorant six dimensions : </a:t>
            </a:r>
          </a:p>
          <a:p>
            <a:pPr lvl="1" eaLnBrk="1" hangingPunct="1">
              <a:lnSpc>
                <a:spcPct val="90000"/>
              </a:lnSpc>
            </a:pPr>
            <a:r>
              <a:rPr lang="fr-FR" sz="2400"/>
              <a:t>Qualité des relations familiales</a:t>
            </a:r>
          </a:p>
          <a:p>
            <a:pPr lvl="1" eaLnBrk="1" hangingPunct="1">
              <a:lnSpc>
                <a:spcPct val="90000"/>
              </a:lnSpc>
            </a:pPr>
            <a:r>
              <a:rPr lang="fr-FR" sz="2400"/>
              <a:t>Qualité des relations amicales</a:t>
            </a:r>
          </a:p>
          <a:p>
            <a:pPr lvl="1" eaLnBrk="1" hangingPunct="1">
              <a:lnSpc>
                <a:spcPct val="90000"/>
              </a:lnSpc>
            </a:pPr>
            <a:r>
              <a:rPr lang="fr-FR" sz="2400"/>
              <a:t>Relations sentimentales/sexuelles</a:t>
            </a:r>
          </a:p>
          <a:p>
            <a:pPr lvl="1" eaLnBrk="1" hangingPunct="1">
              <a:lnSpc>
                <a:spcPct val="90000"/>
              </a:lnSpc>
            </a:pPr>
            <a:r>
              <a:rPr lang="fr-FR" sz="2400"/>
              <a:t>Tolérance [différenciation et expression] affective</a:t>
            </a:r>
          </a:p>
          <a:p>
            <a:pPr lvl="1" eaLnBrk="1" hangingPunct="1">
              <a:lnSpc>
                <a:spcPct val="90000"/>
              </a:lnSpc>
            </a:pPr>
            <a:r>
              <a:rPr lang="fr-FR" sz="2400"/>
              <a:t>Insight</a:t>
            </a:r>
          </a:p>
          <a:p>
            <a:pPr lvl="1" eaLnBrk="1" hangingPunct="1">
              <a:lnSpc>
                <a:spcPct val="90000"/>
              </a:lnSpc>
            </a:pPr>
            <a:r>
              <a:rPr lang="fr-FR" sz="2400"/>
              <a:t>Résolution de problème, capacité d’adaptation, [d’exploration et de signification de la vie]</a:t>
            </a:r>
          </a:p>
          <a:p>
            <a:pPr lvl="1" eaLnBrk="1" hangingPunct="1">
              <a:lnSpc>
                <a:spcPct val="90000"/>
              </a:lnSpc>
            </a:pPr>
            <a:endParaRPr lang="fr-FR" sz="2400"/>
          </a:p>
          <a:p>
            <a:pPr eaLnBrk="1" hangingPunct="1">
              <a:lnSpc>
                <a:spcPct val="90000"/>
              </a:lnSpc>
            </a:pPr>
            <a:r>
              <a:rPr lang="fr-FR" sz="2000" b="1" i="1">
                <a:ea typeface="ＭＳ Ｐゴシック" charset="-128"/>
                <a:cs typeface="ＭＳ Ｐゴシック" charset="-128"/>
              </a:rPr>
              <a:t>Cotation de 1 à 100 pour chaque échelle, par paliers de 10, chacun définissant un  niveau de fonctionnement.</a:t>
            </a:r>
          </a:p>
          <a:p>
            <a:pPr eaLnBrk="1" hangingPunct="1">
              <a:lnSpc>
                <a:spcPct val="90000"/>
              </a:lnSpc>
              <a:buFontTx/>
              <a:buNone/>
            </a:pPr>
            <a:r>
              <a:rPr lang="fr-FR" sz="1200">
                <a:ea typeface="ＭＳ Ｐゴシック" charset="-128"/>
                <a:cs typeface="ＭＳ Ｐゴシック" charset="-128"/>
                <a:hlinkClick r:id="rId2"/>
              </a:rPr>
              <a:t>http://www.techniques-psychotherapiques.org/Pratiques/EPP/DocPedagogique/Instruments/EFP/default.html</a:t>
            </a:r>
            <a:r>
              <a:rPr lang="fr-FR" sz="1200">
                <a:ea typeface="ＭＳ Ｐゴシック" charset="-128"/>
                <a:cs typeface="ＭＳ Ｐゴシック" charset="-128"/>
              </a:rPr>
              <a:t> </a:t>
            </a:r>
            <a:endParaRPr lang="fr-FR" sz="280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fr-FR" sz="3600" smtClean="0">
                <a:ea typeface="ＭＳ Ｐゴシック" charset="-128"/>
                <a:cs typeface="ＭＳ Ｐゴシック" charset="-128"/>
              </a:rPr>
              <a:t>Recommandations pour la cotation</a:t>
            </a:r>
            <a:endParaRPr lang="fr-FR" smtClean="0">
              <a:ea typeface="ＭＳ Ｐゴシック" charset="-128"/>
              <a:cs typeface="ＭＳ Ｐゴシック" charset="-128"/>
            </a:endParaRPr>
          </a:p>
        </p:txBody>
      </p:sp>
      <p:sp>
        <p:nvSpPr>
          <p:cNvPr id="30723" name="Rectangle 3"/>
          <p:cNvSpPr>
            <a:spLocks noGrp="1" noChangeArrowheads="1"/>
          </p:cNvSpPr>
          <p:nvPr>
            <p:ph type="body" idx="1"/>
          </p:nvPr>
        </p:nvSpPr>
        <p:spPr/>
        <p:txBody>
          <a:bodyPr/>
          <a:lstStyle/>
          <a:p>
            <a:pPr marL="282575" indent="-282575" algn="just" eaLnBrk="1" hangingPunct="1">
              <a:buFont typeface="Times" charset="0"/>
              <a:buAutoNum type="arabicPeriod"/>
            </a:pPr>
            <a:r>
              <a:rPr lang="fr-FR" sz="1400" smtClean="0">
                <a:ea typeface="ＭＳ Ｐゴシック" charset="-128"/>
                <a:cs typeface="ＭＳ Ｐゴシック" charset="-128"/>
              </a:rPr>
              <a:t>Lire chaque échelle, écrire le score au niveau descriptif approprié dans la marge. </a:t>
            </a:r>
          </a:p>
          <a:p>
            <a:pPr marL="282575" indent="-282575" eaLnBrk="1" hangingPunct="1">
              <a:buFontTx/>
              <a:buAutoNum type="arabicPeriod"/>
            </a:pPr>
            <a:r>
              <a:rPr lang="fr-FR" sz="1400" smtClean="0">
                <a:ea typeface="ＭＳ Ｐゴシック" charset="-128"/>
                <a:cs typeface="ＭＳ Ｐゴシック" charset="-128"/>
              </a:rPr>
              <a:t>Si vous n’êtes pas capable de réaliser une évaluation ou si l’échelle n’est pas applicable, écrire 0.</a:t>
            </a:r>
          </a:p>
          <a:p>
            <a:pPr marL="282575" indent="-282575" eaLnBrk="1" hangingPunct="1">
              <a:buFontTx/>
              <a:buAutoNum type="arabicPeriod"/>
            </a:pPr>
            <a:r>
              <a:rPr lang="fr-FR" sz="1400" smtClean="0">
                <a:ea typeface="ＭＳ Ｐゴシック" charset="-128"/>
                <a:cs typeface="ＭＳ Ｐゴシック" charset="-128"/>
              </a:rPr>
              <a:t>Baser le score sur le fonctionnement moyen durant les trois ou quatre derniers mois.</a:t>
            </a:r>
          </a:p>
          <a:p>
            <a:pPr marL="282575" indent="-282575" eaLnBrk="1" hangingPunct="1">
              <a:buFontTx/>
              <a:buAutoNum type="arabicPeriod"/>
            </a:pPr>
            <a:r>
              <a:rPr lang="fr-FR" sz="1400" smtClean="0">
                <a:ea typeface="ＭＳ Ｐゴシック" charset="-128"/>
                <a:cs typeface="ＭＳ Ｐゴシック" charset="-128"/>
              </a:rPr>
              <a:t>Les compétences, aptitudes et capacités personnelles qui sont accessibles au sujet sont cotées, pas simplement les comportements de surface.</a:t>
            </a:r>
          </a:p>
          <a:p>
            <a:pPr marL="282575" indent="-282575" eaLnBrk="1" hangingPunct="1">
              <a:buFontTx/>
              <a:buAutoNum type="arabicPeriod"/>
            </a:pPr>
            <a:r>
              <a:rPr lang="fr-FR" sz="1400" smtClean="0">
                <a:ea typeface="ＭＳ Ｐゴシック" charset="-128"/>
                <a:cs typeface="ＭＳ Ｐゴシック" charset="-128"/>
              </a:rPr>
              <a:t>Les attitudes, insights, planifications, compétences relationnelles, etc., peuvent changer (ou ne pas changer) indépendamment de la psychopathologie.</a:t>
            </a:r>
          </a:p>
          <a:p>
            <a:pPr marL="282575" indent="-282575" eaLnBrk="1" hangingPunct="1">
              <a:buFontTx/>
              <a:buAutoNum type="arabicPeriod"/>
            </a:pPr>
            <a:r>
              <a:rPr lang="fr-FR" sz="1400" smtClean="0">
                <a:ea typeface="ＭＳ Ｐゴシック" charset="-128"/>
                <a:cs typeface="ＭＳ Ｐゴシック" charset="-128"/>
              </a:rPr>
              <a:t>Ne pas utiliser uniquement les cotations situées au milieu de l’échelle.</a:t>
            </a:r>
          </a:p>
          <a:p>
            <a:pPr marL="282575" indent="-282575" eaLnBrk="1" hangingPunct="1">
              <a:buFontTx/>
              <a:buAutoNum type="arabicPeriod"/>
            </a:pPr>
            <a:r>
              <a:rPr lang="fr-FR" sz="1400" smtClean="0">
                <a:ea typeface="ＭＳ Ｐゴシック" charset="-128"/>
                <a:cs typeface="ＭＳ Ｐゴシック" charset="-128"/>
              </a:rPr>
              <a:t>Évitez les effets de halo (la pathologie sévère dans un domaine contamine la cotation de l’item suivant).</a:t>
            </a:r>
          </a:p>
          <a:p>
            <a:pPr marL="282575" indent="-282575" eaLnBrk="1" hangingPunct="1">
              <a:buFontTx/>
              <a:buAutoNum type="arabicPeriod"/>
            </a:pPr>
            <a:r>
              <a:rPr lang="fr-FR" sz="1400" smtClean="0">
                <a:ea typeface="ＭＳ Ｐゴシック" charset="-128"/>
                <a:cs typeface="ＭＳ Ｐゴシック" charset="-128"/>
              </a:rPr>
              <a:t>Évitez de coter une pathologie sévère en restant en surface.</a:t>
            </a:r>
          </a:p>
          <a:p>
            <a:pPr marL="282575" indent="-282575" eaLnBrk="1" hangingPunct="1">
              <a:buFontTx/>
              <a:buAutoNum type="arabicPeriod"/>
            </a:pPr>
            <a:r>
              <a:rPr lang="fr-FR" sz="1400" smtClean="0">
                <a:ea typeface="ＭＳ Ｐゴシック" charset="-128"/>
                <a:cs typeface="ＭＳ Ｐゴシック" charset="-128"/>
              </a:rPr>
              <a:t>Réfléchissez sur vos propres traits et attitudes afin d’éviter de donner au patient «  de sévères » cotations pour des traits opposés aux vôtres, ou des cotations « hautes» pour des traits qui gratifient vos besoins.</a:t>
            </a:r>
          </a:p>
          <a:p>
            <a:pPr marL="282575" indent="-282575" eaLnBrk="1" hangingPunct="1">
              <a:buFontTx/>
              <a:buAutoNum type="arabicPeriod"/>
            </a:pPr>
            <a:r>
              <a:rPr lang="fr-FR" sz="1400" smtClean="0">
                <a:ea typeface="ＭＳ Ｐゴシック" charset="-128"/>
                <a:cs typeface="ＭＳ Ｐゴシック" charset="-128"/>
              </a:rPr>
              <a:t>Soyez explicites sur les jugements de valeur inévitables.</a:t>
            </a:r>
            <a:endParaRPr lang="fr-FR" sz="280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Titre 1"/>
          <p:cNvSpPr>
            <a:spLocks noGrp="1"/>
          </p:cNvSpPr>
          <p:nvPr>
            <p:ph type="title"/>
          </p:nvPr>
        </p:nvSpPr>
        <p:spPr/>
        <p:txBody>
          <a:bodyPr/>
          <a:lstStyle/>
          <a:p>
            <a:r>
              <a:rPr lang="fr-FR" smtClean="0">
                <a:solidFill>
                  <a:srgbClr val="1F497D"/>
                </a:solidFill>
                <a:latin typeface="Helvetica" charset="0"/>
                <a:ea typeface="ＭＳ Ｐゴシック" charset="-128"/>
                <a:cs typeface="ＭＳ Ｐゴシック" charset="-128"/>
              </a:rPr>
              <a:t>Qualité des relations familiales</a:t>
            </a:r>
            <a:r>
              <a:rPr lang="fr-FR" i="1" smtClean="0">
                <a:solidFill>
                  <a:srgbClr val="1F497D"/>
                </a:solidFill>
                <a:latin typeface="Helvetica" charset="0"/>
                <a:ea typeface="ＭＳ Ｐゴシック" charset="-128"/>
                <a:cs typeface="ＭＳ Ｐゴシック" charset="-128"/>
              </a:rPr>
              <a:t> </a:t>
            </a:r>
            <a:endParaRPr lang="fr-FR" smtClean="0">
              <a:solidFill>
                <a:srgbClr val="1F497D"/>
              </a:solidFill>
              <a:ea typeface="ＭＳ Ｐゴシック" charset="-128"/>
              <a:cs typeface="ＭＳ Ｐゴシック" charset="-128"/>
            </a:endParaRPr>
          </a:p>
        </p:txBody>
      </p:sp>
      <p:sp>
        <p:nvSpPr>
          <p:cNvPr id="31747" name="Espace réservé du contenu 2"/>
          <p:cNvSpPr>
            <a:spLocks noGrp="1"/>
          </p:cNvSpPr>
          <p:nvPr>
            <p:ph idx="1"/>
          </p:nvPr>
        </p:nvSpPr>
        <p:spPr/>
        <p:txBody>
          <a:bodyPr/>
          <a:lstStyle/>
          <a:p>
            <a:pPr algn="just"/>
            <a:r>
              <a:rPr lang="fr-FR" sz="2000" smtClean="0">
                <a:solidFill>
                  <a:srgbClr val="1F497D"/>
                </a:solidFill>
                <a:ea typeface="Calibri" charset="0"/>
                <a:cs typeface="Calibri" charset="0"/>
              </a:rPr>
              <a:t>La qualité des relations à la famille ou à ses substituts importants (si les parents ne sont pas disponibles). Une bonne qualité implique une réciprocité appropriée, une aptitude à donner et à recevoir, un engagement adéquat, une aptitude à faire confiance et à être digne de confiance, une sensibilité émotionnelle, une aptitude à considérer la perspective de l’autre, une aptitude à décrire de façon vivante les proches dans leurs dimensions externes et internes. Elle implique un sentiment d’être nécessaire et un sens de l’appartenance. Si les parents proches ne sont pas vivants, évaluer les relations à partir du souvenir/de la relation d’objet internalisée. La capacité de concilier les imperfections des parents et de tirer le meilleur des relations devrait être considérée.</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Titre 1"/>
          <p:cNvSpPr>
            <a:spLocks noGrp="1"/>
          </p:cNvSpPr>
          <p:nvPr>
            <p:ph type="title"/>
          </p:nvPr>
        </p:nvSpPr>
        <p:spPr/>
        <p:txBody>
          <a:bodyPr/>
          <a:lstStyle/>
          <a:p>
            <a:r>
              <a:rPr lang="fr-FR" smtClean="0">
                <a:solidFill>
                  <a:srgbClr val="1F497D"/>
                </a:solidFill>
                <a:ea typeface="ＭＳ Ｐゴシック" charset="-128"/>
                <a:cs typeface="ＭＳ Ｐゴシック" charset="-128"/>
              </a:rPr>
              <a:t>Qualité des relations amicales</a:t>
            </a:r>
          </a:p>
        </p:txBody>
      </p:sp>
      <p:sp>
        <p:nvSpPr>
          <p:cNvPr id="32771" name="Espace réservé du contenu 2"/>
          <p:cNvSpPr>
            <a:spLocks noGrp="1"/>
          </p:cNvSpPr>
          <p:nvPr>
            <p:ph idx="1"/>
          </p:nvPr>
        </p:nvSpPr>
        <p:spPr/>
        <p:txBody>
          <a:bodyPr/>
          <a:lstStyle/>
          <a:p>
            <a:pPr algn="just"/>
            <a:r>
              <a:rPr lang="fr-FR" sz="2400" smtClean="0">
                <a:solidFill>
                  <a:srgbClr val="1F497D"/>
                </a:solidFill>
                <a:ea typeface="ＭＳ Ｐゴシック" charset="-128"/>
                <a:cs typeface="ＭＳ Ｐゴシック" charset="-128"/>
              </a:rPr>
              <a:t>La qualité des relations interpersonnelles non sexuelles implique une réciprocité appropriée comme l’aptitude à donner et à recevoir des autres, un engagement adéquat, une aptitude à faire confiance et à être digne de confiance, une sensibilité émotionnelle, une aptitude à prendre en compte la vision de l’autre, une aptitude à décrire de façon vivante les autres dans leurs dimensions externe et interne. Implique un sentiment d’être nécessaire et un sens d’appartenance.</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Titre 1"/>
          <p:cNvSpPr>
            <a:spLocks noGrp="1"/>
          </p:cNvSpPr>
          <p:nvPr>
            <p:ph type="title"/>
          </p:nvPr>
        </p:nvSpPr>
        <p:spPr/>
        <p:txBody>
          <a:bodyPr/>
          <a:lstStyle/>
          <a:p>
            <a:r>
              <a:rPr lang="fr-FR" sz="3600" smtClean="0">
                <a:solidFill>
                  <a:srgbClr val="1F497D"/>
                </a:solidFill>
                <a:ea typeface="ＭＳ Ｐゴシック" charset="-128"/>
                <a:cs typeface="ＭＳ Ｐゴシック" charset="-128"/>
              </a:rPr>
              <a:t>Relations sentimentales / sexuelles</a:t>
            </a:r>
          </a:p>
        </p:txBody>
      </p:sp>
      <p:sp>
        <p:nvSpPr>
          <p:cNvPr id="33795" name="Espace réservé du contenu 2"/>
          <p:cNvSpPr>
            <a:spLocks noGrp="1"/>
          </p:cNvSpPr>
          <p:nvPr>
            <p:ph idx="1"/>
          </p:nvPr>
        </p:nvSpPr>
        <p:spPr/>
        <p:txBody>
          <a:bodyPr/>
          <a:lstStyle/>
          <a:p>
            <a:pPr algn="just"/>
            <a:r>
              <a:rPr lang="fr-FR" sz="2000" smtClean="0">
                <a:solidFill>
                  <a:srgbClr val="1F497D"/>
                </a:solidFill>
                <a:ea typeface="ＭＳ Ｐゴシック" charset="-128"/>
                <a:cs typeface="ＭＳ Ｐゴシック" charset="-128"/>
              </a:rPr>
              <a:t>S’il n’y a pas de relation sentimentale actuelle du fait d’une mort ou d’un divorce, la capacité du patient d’établir des relations devrait être évaluée à partir d’expériences antérieures. La qualité des relations sentimentales implique l’intérêt sexuel, l’éveil, le plaisir, l’initiative et la souplesse. Un sentiment de base de sécurité, de signification émotionnelle et de confiance. La dépendance mature implique l’aptitude à devenir émotionnellement dépendant de son partenaire, mais également l’aptitude à faire le deuil des pertes. Voir le partenaire comme une personnalité unique implique une aptitude à décrire l’autre à travers un large éventail de dimensions internes et externes et un développement dans le temps.</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Titre 1"/>
          <p:cNvSpPr>
            <a:spLocks noGrp="1"/>
          </p:cNvSpPr>
          <p:nvPr>
            <p:ph type="title"/>
          </p:nvPr>
        </p:nvSpPr>
        <p:spPr>
          <a:xfrm>
            <a:off x="457200" y="609600"/>
            <a:ext cx="8382000" cy="1143000"/>
          </a:xfrm>
        </p:spPr>
        <p:txBody>
          <a:bodyPr/>
          <a:lstStyle/>
          <a:p>
            <a:pPr marL="24161750" indent="-24161750"/>
            <a:r>
              <a:rPr lang="fr-FR" sz="3200" smtClean="0">
                <a:solidFill>
                  <a:srgbClr val="1F497D"/>
                </a:solidFill>
                <a:ea typeface="Calibri" charset="0"/>
                <a:cs typeface="Calibri" charset="0"/>
              </a:rPr>
              <a:t>Tolérance [différenciation et expression] affective</a:t>
            </a:r>
            <a:r>
              <a:rPr lang="fr-FR" sz="2400" smtClean="0">
                <a:solidFill>
                  <a:srgbClr val="1F497D"/>
                </a:solidFill>
                <a:latin typeface="Arial" charset="0"/>
                <a:ea typeface="ＭＳ Ｐゴシック" charset="-128"/>
                <a:cs typeface="ＭＳ Ｐゴシック" charset="-128"/>
              </a:rPr>
              <a:t/>
            </a:r>
            <a:br>
              <a:rPr lang="fr-FR" sz="2400" smtClean="0">
                <a:solidFill>
                  <a:srgbClr val="1F497D"/>
                </a:solidFill>
                <a:latin typeface="Arial" charset="0"/>
                <a:ea typeface="ＭＳ Ｐゴシック" charset="-128"/>
                <a:cs typeface="ＭＳ Ｐゴシック" charset="-128"/>
              </a:rPr>
            </a:br>
            <a:endParaRPr lang="fr-FR" smtClean="0">
              <a:solidFill>
                <a:srgbClr val="1F497D"/>
              </a:solidFill>
              <a:latin typeface="Arial" charset="0"/>
              <a:ea typeface="ＭＳ Ｐゴシック" charset="-128"/>
              <a:cs typeface="ＭＳ Ｐゴシック" charset="-128"/>
            </a:endParaRPr>
          </a:p>
        </p:txBody>
      </p:sp>
      <p:sp>
        <p:nvSpPr>
          <p:cNvPr id="34819" name="Espace réservé du contenu 2"/>
          <p:cNvSpPr>
            <a:spLocks noGrp="1"/>
          </p:cNvSpPr>
          <p:nvPr>
            <p:ph idx="1"/>
          </p:nvPr>
        </p:nvSpPr>
        <p:spPr/>
        <p:txBody>
          <a:bodyPr/>
          <a:lstStyle/>
          <a:p>
            <a:r>
              <a:rPr lang="fr-FR" sz="2000" smtClean="0">
                <a:solidFill>
                  <a:srgbClr val="1F497D"/>
                </a:solidFill>
                <a:ea typeface="ＭＳ Ｐゴシック" charset="-128"/>
                <a:cs typeface="ＭＳ Ｐゴシック" charset="-128"/>
              </a:rPr>
              <a:t>Cette dimension recouvre l’aptitude à éprouver, différencier et exprimer (verbalement et non verbalement) des affects variés. Elle inclut l’aptitude à établir un espace de temps entre les sentiments et l’exécution de défenses et de comportements automatiques. Le contrôle de l’impulsivité et la tolérance à la frustration font partie de cette dimension. Des variables telles que l’alexithymie et l’inauthenticité sont partiellement associées à cette dimension.</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Titre 1"/>
          <p:cNvSpPr>
            <a:spLocks noGrp="1"/>
          </p:cNvSpPr>
          <p:nvPr>
            <p:ph type="title"/>
          </p:nvPr>
        </p:nvSpPr>
        <p:spPr/>
        <p:txBody>
          <a:bodyPr/>
          <a:lstStyle/>
          <a:p>
            <a:r>
              <a:rPr lang="fr-FR" smtClean="0">
                <a:solidFill>
                  <a:srgbClr val="1F497D"/>
                </a:solidFill>
                <a:ea typeface="ＭＳ Ｐゴシック" charset="-128"/>
                <a:cs typeface="ＭＳ Ｐゴシック" charset="-128"/>
              </a:rPr>
              <a:t>Insight</a:t>
            </a:r>
          </a:p>
        </p:txBody>
      </p:sp>
      <p:sp>
        <p:nvSpPr>
          <p:cNvPr id="35843" name="Espace réservé du contenu 2"/>
          <p:cNvSpPr>
            <a:spLocks noGrp="1"/>
          </p:cNvSpPr>
          <p:nvPr>
            <p:ph idx="1"/>
          </p:nvPr>
        </p:nvSpPr>
        <p:spPr/>
        <p:txBody>
          <a:bodyPr/>
          <a:lstStyle/>
          <a:p>
            <a:r>
              <a:rPr lang="fr-FR" sz="2400" smtClean="0">
                <a:solidFill>
                  <a:srgbClr val="1F497D"/>
                </a:solidFill>
                <a:ea typeface="ＭＳ Ｐゴシック" charset="-128"/>
                <a:cs typeface="ＭＳ Ｐゴシック" charset="-128"/>
              </a:rPr>
              <a:t>Cette dimension recouvre la compréhension cognitive et émotionnelle des principales dynamiques de conflits internes, des configurations interpersonnelles associées et des comportements répétés qui leur sont relatifs et leur connexion à des expériences passées. Aptitude à comprendre et à décrire sa propre vulnérabilité, ses réactions au stress et ses aptitudes d'adaptation.</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Titre 1"/>
          <p:cNvSpPr>
            <a:spLocks noGrp="1"/>
          </p:cNvSpPr>
          <p:nvPr>
            <p:ph type="title"/>
          </p:nvPr>
        </p:nvSpPr>
        <p:spPr/>
        <p:txBody>
          <a:bodyPr/>
          <a:lstStyle/>
          <a:p>
            <a:r>
              <a:rPr lang="fr-FR" smtClean="0">
                <a:solidFill>
                  <a:srgbClr val="1F497D"/>
                </a:solidFill>
                <a:ea typeface="ＭＳ Ｐゴシック" charset="-128"/>
                <a:cs typeface="ＭＳ Ｐゴシック" charset="-128"/>
              </a:rPr>
              <a:t>Résolution de problèmes, capacité d’adaptation et de vie</a:t>
            </a:r>
          </a:p>
        </p:txBody>
      </p:sp>
      <p:sp>
        <p:nvSpPr>
          <p:cNvPr id="36867" name="Espace réservé du contenu 2"/>
          <p:cNvSpPr>
            <a:spLocks noGrp="1"/>
          </p:cNvSpPr>
          <p:nvPr>
            <p:ph idx="1"/>
          </p:nvPr>
        </p:nvSpPr>
        <p:spPr/>
        <p:txBody>
          <a:bodyPr/>
          <a:lstStyle/>
          <a:p>
            <a:r>
              <a:rPr lang="fr-FR" sz="2400" smtClean="0">
                <a:solidFill>
                  <a:srgbClr val="1F497D"/>
                </a:solidFill>
                <a:ea typeface="ＭＳ Ｐゴシック" charset="-128"/>
                <a:cs typeface="ＭＳ Ｐゴシック" charset="-128"/>
              </a:rPr>
              <a:t>Cette dimension recouvre l’aptitude à prendre en main de façon souple toute situation difficile et à s’affirmer sans développer de symptômes, un évitement ou des actions inadaptées. L’auto-observation et la planification peuvent ou ne peuvent pas être utilisées pour renforcer la performance. L’aptitude à intégrer les domaines habituels et aussi à en explorer de nouveaux s’accorde avec le plaisir dans des activités enjouées et de récréation et la poursuite de buts ayant une signification. </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p:txBody>
          <a:bodyPr/>
          <a:lstStyle/>
          <a:p>
            <a:pPr eaLnBrk="1" hangingPunct="1"/>
            <a:r>
              <a:rPr lang="fr-FR">
                <a:ea typeface="ＭＳ Ｐゴシック" charset="-128"/>
                <a:cs typeface="ＭＳ Ｐゴシック" charset="-128"/>
              </a:rPr>
              <a:t>Fiche de cotation</a:t>
            </a:r>
          </a:p>
        </p:txBody>
      </p:sp>
      <p:graphicFrame>
        <p:nvGraphicFramePr>
          <p:cNvPr id="37890" name="Object 2"/>
          <p:cNvGraphicFramePr>
            <a:graphicFrameLocks noChangeAspect="1"/>
          </p:cNvGraphicFramePr>
          <p:nvPr/>
        </p:nvGraphicFramePr>
        <p:xfrm>
          <a:off x="1536700" y="3786188"/>
          <a:ext cx="6069013" cy="1573212"/>
        </p:xfrm>
        <a:graphic>
          <a:graphicData uri="http://schemas.openxmlformats.org/presentationml/2006/ole">
            <p:oleObj spid="_x0000_s37890" name="Document" r:id="rId3" imgW="6068568" imgH="1572768" progId="Word.Document.8">
              <p:embed/>
            </p:oleObj>
          </a:graphicData>
        </a:graphic>
      </p:graphicFrame>
      <p:graphicFrame>
        <p:nvGraphicFramePr>
          <p:cNvPr id="37891" name="Object 3"/>
          <p:cNvGraphicFramePr>
            <a:graphicFrameLocks noChangeAspect="1"/>
          </p:cNvGraphicFramePr>
          <p:nvPr/>
        </p:nvGraphicFramePr>
        <p:xfrm>
          <a:off x="990600" y="2133600"/>
          <a:ext cx="5761038" cy="1441450"/>
        </p:xfrm>
        <a:graphic>
          <a:graphicData uri="http://schemas.openxmlformats.org/presentationml/2006/ole">
            <p:oleObj spid="_x0000_s37891" name="Document" r:id="rId4" imgW="5760720" imgH="1441704" progId="Word.Document.8">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fr-FR" sz="4000">
                <a:latin typeface="Calibri" charset="0"/>
                <a:ea typeface="Calibri" charset="0"/>
                <a:cs typeface="Calibri" charset="0"/>
              </a:rPr>
              <a:t>Un exemple d’évaluation</a:t>
            </a:r>
            <a:br>
              <a:rPr lang="fr-FR" sz="4000">
                <a:latin typeface="Calibri" charset="0"/>
                <a:ea typeface="Calibri" charset="0"/>
                <a:cs typeface="Calibri" charset="0"/>
              </a:rPr>
            </a:br>
            <a:r>
              <a:rPr lang="fr-FR" sz="2800">
                <a:latin typeface="Calibri" charset="0"/>
                <a:ea typeface="Calibri" charset="0"/>
                <a:cs typeface="Calibri" charset="0"/>
              </a:rPr>
              <a:t>Résultats Mme S 2 mois, 6 mois, 1 an</a:t>
            </a:r>
            <a:endParaRPr lang="fr-FR">
              <a:latin typeface="Calibri" charset="0"/>
              <a:ea typeface="Calibri" charset="0"/>
              <a:cs typeface="Calibri" charset="0"/>
            </a:endParaRPr>
          </a:p>
        </p:txBody>
      </p:sp>
      <p:graphicFrame>
        <p:nvGraphicFramePr>
          <p:cNvPr id="26668" name="Group 44"/>
          <p:cNvGraphicFramePr>
            <a:graphicFrameLocks noGrp="1"/>
          </p:cNvGraphicFramePr>
          <p:nvPr/>
        </p:nvGraphicFramePr>
        <p:xfrm>
          <a:off x="533400" y="2163763"/>
          <a:ext cx="8305800" cy="3857944"/>
        </p:xfrm>
        <a:graphic>
          <a:graphicData uri="http://schemas.openxmlformats.org/drawingml/2006/table">
            <a:tbl>
              <a:tblPr/>
              <a:tblGrid>
                <a:gridCol w="4957763"/>
                <a:gridCol w="1146175"/>
                <a:gridCol w="1144587"/>
                <a:gridCol w="1057275"/>
              </a:tblGrid>
              <a:tr h="5984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1" i="0" u="none" strike="noStrike" cap="none" normalizeH="0" baseline="0">
                          <a:ln>
                            <a:noFill/>
                          </a:ln>
                          <a:solidFill>
                            <a:srgbClr val="FC0A22"/>
                          </a:solidFill>
                          <a:effectLst/>
                          <a:latin typeface="Arial" charset="0"/>
                        </a:rPr>
                        <a:t>Échelles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Arial" charset="0"/>
                        </a:rPr>
                        <a:t>2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Arial" charset="0"/>
                        </a:rPr>
                        <a:t>6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Arial" charset="0"/>
                        </a:rPr>
                        <a:t>1 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1" u="none" strike="noStrike" cap="none" normalizeH="0" baseline="0">
                          <a:ln>
                            <a:noFill/>
                          </a:ln>
                          <a:solidFill>
                            <a:schemeClr val="tx1"/>
                          </a:solidFill>
                          <a:effectLst/>
                          <a:latin typeface="Arial" charset="0"/>
                        </a:rPr>
                        <a:t>1. Qualité des relations amicales et familiales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50-41</a:t>
                      </a:r>
                      <a:endParaRPr kumimoji="0" lang="fr-FR" sz="24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70-61</a:t>
                      </a:r>
                      <a:endParaRPr kumimoji="0" lang="fr-FR" sz="24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70-61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1" u="none" strike="noStrike" cap="none" normalizeH="0" baseline="0">
                          <a:ln>
                            <a:noFill/>
                          </a:ln>
                          <a:solidFill>
                            <a:schemeClr val="tx1"/>
                          </a:solidFill>
                          <a:effectLst/>
                          <a:latin typeface="Arial" charset="0"/>
                        </a:rPr>
                        <a:t>2. Relations sentimentales/ Sexuelles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50-41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60-51</a:t>
                      </a:r>
                      <a:endParaRPr kumimoji="0" lang="fr-FR" sz="24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60-51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1" u="none" strike="noStrike" cap="none" normalizeH="0" baseline="0">
                          <a:ln>
                            <a:noFill/>
                          </a:ln>
                          <a:solidFill>
                            <a:schemeClr val="tx1"/>
                          </a:solidFill>
                          <a:effectLst/>
                          <a:latin typeface="Arial" charset="0"/>
                        </a:rPr>
                        <a:t>3. Tolérance affective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40-31</a:t>
                      </a:r>
                      <a:endParaRPr kumimoji="0" lang="fr-FR" sz="2400" b="0" i="0" u="none" strike="noStrike" cap="none" normalizeH="0" baseline="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60-51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50-41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1" u="none" strike="noStrike" cap="none" normalizeH="0" baseline="0">
                          <a:ln>
                            <a:noFill/>
                          </a:ln>
                          <a:solidFill>
                            <a:schemeClr val="tx1"/>
                          </a:solidFill>
                          <a:effectLst/>
                          <a:latin typeface="Arial" charset="0"/>
                        </a:rPr>
                        <a:t>4. Insight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70-61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80-71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70-61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1" u="none" strike="noStrike" cap="none" normalizeH="0" baseline="0">
                          <a:ln>
                            <a:noFill/>
                          </a:ln>
                          <a:solidFill>
                            <a:schemeClr val="tx1"/>
                          </a:solidFill>
                          <a:effectLst/>
                          <a:latin typeface="Arial" charset="0"/>
                        </a:rPr>
                        <a:t>5. Résolution des problèmes et capacité adaptative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40-31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60-51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000" b="0" i="0" u="none" strike="noStrike" cap="none" normalizeH="0" baseline="0">
                          <a:ln>
                            <a:noFill/>
                          </a:ln>
                          <a:solidFill>
                            <a:schemeClr val="tx1"/>
                          </a:solidFill>
                          <a:effectLst/>
                          <a:latin typeface="Arial" charset="0"/>
                        </a:rPr>
                        <a:t>70-61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body" sz="half" idx="1"/>
          </p:nvPr>
        </p:nvSpPr>
        <p:spPr>
          <a:xfrm>
            <a:off x="457200" y="1676400"/>
            <a:ext cx="8610600" cy="4572000"/>
          </a:xfrm>
        </p:spPr>
        <p:txBody>
          <a:bodyPr/>
          <a:lstStyle/>
          <a:p>
            <a:pPr lvl="1" eaLnBrk="1" hangingPunct="1"/>
            <a:r>
              <a:rPr lang="fr-FR" sz="2000">
                <a:solidFill>
                  <a:srgbClr val="FC0A22"/>
                </a:solidFill>
                <a:latin typeface="Calibri" charset="0"/>
                <a:ea typeface="Calibri" charset="0"/>
                <a:cs typeface="Calibri" charset="0"/>
              </a:rPr>
              <a:t>50-41</a:t>
            </a:r>
            <a:r>
              <a:rPr lang="fr-FR" sz="2000">
                <a:latin typeface="Calibri" charset="0"/>
                <a:ea typeface="Calibri" charset="0"/>
                <a:cs typeface="Calibri" charset="0"/>
              </a:rPr>
              <a:t> Dans l’auto-sacrifice ou l’exploitation, nettement soupçonneux ou crédule, très facilement dérangé par des demandes. Décrit les autres superficiellement, ou de façon contradictoire.</a:t>
            </a:r>
            <a:endParaRPr lang="fr-FR" sz="1600">
              <a:latin typeface="Calibri" charset="0"/>
              <a:ea typeface="Calibri" charset="0"/>
              <a:cs typeface="Calibri" charset="0"/>
            </a:endParaRPr>
          </a:p>
          <a:p>
            <a:pPr eaLnBrk="1" hangingPunct="1"/>
            <a:r>
              <a:rPr lang="fr-FR" sz="2400" b="1">
                <a:solidFill>
                  <a:schemeClr val="tx2"/>
                </a:solidFill>
                <a:latin typeface="Calibri" charset="0"/>
                <a:ea typeface="Calibri" charset="0"/>
                <a:cs typeface="Calibri" charset="0"/>
              </a:rPr>
              <a:t>Ici manque de confiance : mode défensif</a:t>
            </a:r>
            <a:endParaRPr lang="fr-FR" sz="2400">
              <a:latin typeface="Calibri" charset="0"/>
              <a:ea typeface="Calibri" charset="0"/>
              <a:cs typeface="Calibri" charset="0"/>
            </a:endParaRPr>
          </a:p>
          <a:p>
            <a:pPr eaLnBrk="1" hangingPunct="1">
              <a:buFontTx/>
              <a:buNone/>
            </a:pPr>
            <a:endParaRPr lang="fr-FR" sz="2400">
              <a:latin typeface="Calibri" charset="0"/>
              <a:ea typeface="Calibri" charset="0"/>
              <a:cs typeface="Calibri" charset="0"/>
            </a:endParaRPr>
          </a:p>
          <a:p>
            <a:pPr lvl="1" eaLnBrk="1" hangingPunct="1"/>
            <a:r>
              <a:rPr lang="fr-FR" sz="2000">
                <a:solidFill>
                  <a:srgbClr val="FC0A22"/>
                </a:solidFill>
                <a:latin typeface="Calibri" charset="0"/>
                <a:ea typeface="Calibri" charset="0"/>
                <a:cs typeface="Calibri" charset="0"/>
              </a:rPr>
              <a:t>70-61</a:t>
            </a:r>
            <a:r>
              <a:rPr lang="fr-FR" sz="2000">
                <a:latin typeface="Calibri" charset="0"/>
                <a:ea typeface="Calibri" charset="0"/>
                <a:cs typeface="Calibri" charset="0"/>
              </a:rPr>
              <a:t> Quelques relations éprouvées comme problématiques par le sujet mais qui peuvent sembler normales à d'autres. Peut décrire les autres significatifs comme des êtres séparés en termes de fonctions et également leurs sentiments, attitudes, et valeurs. Peut être préoccupé par le fait de parvenir à être accepté par quelques autres.</a:t>
            </a:r>
            <a:endParaRPr lang="fr-FR" sz="1600" i="1">
              <a:latin typeface="Calibri" charset="0"/>
              <a:ea typeface="Calibri" charset="0"/>
              <a:cs typeface="Calibri" charset="0"/>
            </a:endParaRPr>
          </a:p>
          <a:p>
            <a:pPr eaLnBrk="1" hangingPunct="1"/>
            <a:r>
              <a:rPr lang="fr-FR" sz="2400" b="1">
                <a:solidFill>
                  <a:schemeClr val="tx2"/>
                </a:solidFill>
                <a:latin typeface="Calibri" charset="0"/>
                <a:ea typeface="Calibri" charset="0"/>
                <a:cs typeface="Calibri" charset="0"/>
              </a:rPr>
              <a:t>Ici rapprochement et distinction de soi/l’autre</a:t>
            </a:r>
          </a:p>
        </p:txBody>
      </p:sp>
      <p:graphicFrame>
        <p:nvGraphicFramePr>
          <p:cNvPr id="28675" name="Group 3"/>
          <p:cNvGraphicFramePr>
            <a:graphicFrameLocks noGrp="1"/>
          </p:cNvGraphicFramePr>
          <p:nvPr>
            <p:ph type="title"/>
          </p:nvPr>
        </p:nvGraphicFramePr>
        <p:xfrm>
          <a:off x="228600" y="152400"/>
          <a:ext cx="8915400" cy="1341119"/>
        </p:xfrm>
        <a:graphic>
          <a:graphicData uri="http://schemas.openxmlformats.org/drawingml/2006/table">
            <a:tbl>
              <a:tblPr/>
              <a:tblGrid>
                <a:gridCol w="5321300"/>
                <a:gridCol w="1230313"/>
                <a:gridCol w="1228725"/>
                <a:gridCol w="1135062"/>
              </a:tblGrid>
              <a:tr h="1746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1" i="0" u="none" strike="noStrike" cap="none" normalizeH="0" baseline="0">
                          <a:ln>
                            <a:noFill/>
                          </a:ln>
                          <a:solidFill>
                            <a:srgbClr val="FC0A22"/>
                          </a:solidFill>
                          <a:effectLst/>
                          <a:latin typeface="Times" charset="0"/>
                        </a:rPr>
                        <a:t>Échelles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2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6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1 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7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1" u="none" strike="noStrike" cap="none" normalizeH="0" baseline="0">
                          <a:ln>
                            <a:noFill/>
                          </a:ln>
                          <a:solidFill>
                            <a:schemeClr val="tx1"/>
                          </a:solidFill>
                          <a:effectLst/>
                          <a:latin typeface="Helvetica" charset="0"/>
                        </a:rPr>
                        <a:t>1. Qualité des relations amicales et familiales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50-41</a:t>
                      </a:r>
                      <a:endParaRPr kumimoji="0" lang="fr-FR" sz="2800" b="0" i="0" u="none" strike="noStrike" cap="none" normalizeH="0" baseline="0">
                        <a:ln>
                          <a:noFill/>
                        </a:ln>
                        <a:solidFill>
                          <a:schemeClr val="tx1"/>
                        </a:solidFill>
                        <a:effectLst/>
                        <a:latin typeface="Times"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70-61</a:t>
                      </a:r>
                      <a:endParaRPr kumimoji="0" lang="fr-FR" sz="2800" b="0" i="0" u="none" strike="noStrike" cap="none" normalizeH="0" baseline="0">
                        <a:ln>
                          <a:noFill/>
                        </a:ln>
                        <a:solidFill>
                          <a:schemeClr val="tx1"/>
                        </a:solidFill>
                        <a:effectLst/>
                        <a:latin typeface="Times"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dirty="0">
                          <a:ln>
                            <a:noFill/>
                          </a:ln>
                          <a:solidFill>
                            <a:schemeClr val="tx1"/>
                          </a:solidFill>
                          <a:effectLst/>
                          <a:latin typeface="Times" charset="0"/>
                        </a:rPr>
                        <a:t>70-61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body" sz="half" idx="1"/>
          </p:nvPr>
        </p:nvSpPr>
        <p:spPr>
          <a:xfrm>
            <a:off x="533400" y="2057400"/>
            <a:ext cx="8610600" cy="4572000"/>
          </a:xfrm>
        </p:spPr>
        <p:txBody>
          <a:bodyPr/>
          <a:lstStyle/>
          <a:p>
            <a:pPr lvl="1" eaLnBrk="1" hangingPunct="1">
              <a:lnSpc>
                <a:spcPct val="90000"/>
              </a:lnSpc>
            </a:pPr>
            <a:r>
              <a:rPr lang="fr-FR" sz="2000">
                <a:solidFill>
                  <a:srgbClr val="FC0A22"/>
                </a:solidFill>
                <a:latin typeface="Calibri" charset="0"/>
                <a:ea typeface="Calibri" charset="0"/>
                <a:cs typeface="Calibri" charset="0"/>
              </a:rPr>
              <a:t>50-41</a:t>
            </a:r>
            <a:r>
              <a:rPr lang="fr-FR" sz="2000">
                <a:latin typeface="Calibri" charset="0"/>
                <a:ea typeface="Calibri" charset="0"/>
                <a:cs typeface="Calibri" charset="0"/>
              </a:rPr>
              <a:t> Difficulté à établir des relations sexuelles à long terme. Manque d'engagement, de confiance, et de réciprocité. Intérêt sexuel uniquement occasionnel ou comportement de promiscuité. Cherche à l’extérieur des partenaires inadéquats. Tentative (à court terme), relations non réciproques. </a:t>
            </a:r>
          </a:p>
          <a:p>
            <a:pPr eaLnBrk="1" hangingPunct="1">
              <a:lnSpc>
                <a:spcPct val="90000"/>
              </a:lnSpc>
            </a:pPr>
            <a:r>
              <a:rPr lang="fr-FR" sz="2400" b="1">
                <a:solidFill>
                  <a:schemeClr val="tx2"/>
                </a:solidFill>
                <a:latin typeface="Calibri" charset="0"/>
                <a:ea typeface="Calibri" charset="0"/>
                <a:cs typeface="Calibri" charset="0"/>
              </a:rPr>
              <a:t>Ici difficulté à établir des relations sexuelles à long terme</a:t>
            </a:r>
          </a:p>
          <a:p>
            <a:pPr eaLnBrk="1" hangingPunct="1">
              <a:lnSpc>
                <a:spcPct val="90000"/>
              </a:lnSpc>
            </a:pPr>
            <a:endParaRPr lang="fr-FR" sz="2400">
              <a:latin typeface="Calibri" charset="0"/>
              <a:ea typeface="Calibri" charset="0"/>
              <a:cs typeface="Calibri" charset="0"/>
            </a:endParaRPr>
          </a:p>
          <a:p>
            <a:pPr lvl="1" eaLnBrk="1" hangingPunct="1">
              <a:lnSpc>
                <a:spcPct val="90000"/>
              </a:lnSpc>
            </a:pPr>
            <a:r>
              <a:rPr lang="fr-FR" sz="2000">
                <a:solidFill>
                  <a:srgbClr val="FC0A22"/>
                </a:solidFill>
                <a:latin typeface="Calibri" charset="0"/>
                <a:ea typeface="Calibri" charset="0"/>
                <a:cs typeface="Calibri" charset="0"/>
              </a:rPr>
              <a:t>60-51</a:t>
            </a:r>
            <a:r>
              <a:rPr lang="fr-FR" sz="2000">
                <a:latin typeface="Calibri" charset="0"/>
                <a:ea typeface="Calibri" charset="0"/>
                <a:cs typeface="Calibri" charset="0"/>
              </a:rPr>
              <a:t> Peut établir des relations à long terme. Désir, fonction, ou initiative sexuelle inhibées. Partenaire décrit en tant qu'être séparé, mais peut être moins amoureux de lui / elle en tant qu’individu unique.</a:t>
            </a:r>
            <a:r>
              <a:rPr lang="fr-FR" sz="1800">
                <a:latin typeface="Calibri" charset="0"/>
                <a:ea typeface="Calibri" charset="0"/>
                <a:cs typeface="Calibri" charset="0"/>
              </a:rPr>
              <a:t> </a:t>
            </a:r>
          </a:p>
          <a:p>
            <a:pPr eaLnBrk="1" hangingPunct="1">
              <a:lnSpc>
                <a:spcPct val="90000"/>
              </a:lnSpc>
            </a:pPr>
            <a:r>
              <a:rPr lang="fr-FR" sz="2400" b="1">
                <a:solidFill>
                  <a:schemeClr val="tx2"/>
                </a:solidFill>
                <a:latin typeface="Calibri" charset="0"/>
                <a:ea typeface="Calibri" charset="0"/>
                <a:cs typeface="Calibri" charset="0"/>
              </a:rPr>
              <a:t>Ici peut établir une relation à long terme bien qu’au niveau sexuel cela ne soit pas satisfaisant</a:t>
            </a:r>
            <a:endParaRPr lang="fr-FR" sz="2000">
              <a:latin typeface="Calibri" charset="0"/>
              <a:ea typeface="Calibri" charset="0"/>
              <a:cs typeface="Calibri" charset="0"/>
            </a:endParaRPr>
          </a:p>
          <a:p>
            <a:pPr eaLnBrk="1" hangingPunct="1">
              <a:lnSpc>
                <a:spcPct val="90000"/>
              </a:lnSpc>
            </a:pPr>
            <a:endParaRPr lang="fr-FR" sz="2000" i="1">
              <a:latin typeface="Calibri" charset="0"/>
              <a:ea typeface="Calibri" charset="0"/>
              <a:cs typeface="Calibri" charset="0"/>
            </a:endParaRPr>
          </a:p>
        </p:txBody>
      </p:sp>
      <p:graphicFrame>
        <p:nvGraphicFramePr>
          <p:cNvPr id="30723" name="Group 3"/>
          <p:cNvGraphicFramePr>
            <a:graphicFrameLocks noGrp="1"/>
          </p:cNvGraphicFramePr>
          <p:nvPr>
            <p:ph type="title"/>
          </p:nvPr>
        </p:nvGraphicFramePr>
        <p:xfrm>
          <a:off x="685800" y="457200"/>
          <a:ext cx="7772400" cy="1341119"/>
        </p:xfrm>
        <a:graphic>
          <a:graphicData uri="http://schemas.openxmlformats.org/drawingml/2006/table">
            <a:tbl>
              <a:tblPr/>
              <a:tblGrid>
                <a:gridCol w="4638675"/>
                <a:gridCol w="1073150"/>
                <a:gridCol w="1071563"/>
                <a:gridCol w="989012"/>
              </a:tblGrid>
              <a:tr h="1746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1" i="0" u="none" strike="noStrike" cap="none" normalizeH="0" baseline="0">
                          <a:ln>
                            <a:noFill/>
                          </a:ln>
                          <a:solidFill>
                            <a:srgbClr val="FC0A22"/>
                          </a:solidFill>
                          <a:effectLst/>
                          <a:latin typeface="Times" charset="0"/>
                        </a:rPr>
                        <a:t>Échelles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2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6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1 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7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1" u="none" strike="noStrike" cap="none" normalizeH="0" baseline="0">
                          <a:ln>
                            <a:noFill/>
                          </a:ln>
                          <a:solidFill>
                            <a:schemeClr val="tx1"/>
                          </a:solidFill>
                          <a:effectLst/>
                          <a:latin typeface="Helvetica" charset="0"/>
                        </a:rPr>
                        <a:t>2. Relations sentimentales/ Sexuelles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50-41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60-51</a:t>
                      </a:r>
                      <a:endParaRPr kumimoji="0" lang="fr-FR" sz="2800" b="0" i="0" u="none" strike="noStrike" cap="none" normalizeH="0" baseline="0">
                        <a:ln>
                          <a:noFill/>
                        </a:ln>
                        <a:solidFill>
                          <a:schemeClr val="tx1"/>
                        </a:solidFill>
                        <a:effectLst/>
                        <a:latin typeface="Times"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dirty="0">
                          <a:ln>
                            <a:noFill/>
                          </a:ln>
                          <a:solidFill>
                            <a:schemeClr val="tx1"/>
                          </a:solidFill>
                          <a:effectLst/>
                          <a:latin typeface="Times" charset="0"/>
                        </a:rPr>
                        <a:t>60-51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sz="half" idx="1"/>
          </p:nvPr>
        </p:nvSpPr>
        <p:spPr>
          <a:xfrm>
            <a:off x="228600" y="1828800"/>
            <a:ext cx="8915400" cy="4572000"/>
          </a:xfrm>
        </p:spPr>
        <p:txBody>
          <a:bodyPr/>
          <a:lstStyle/>
          <a:p>
            <a:pPr lvl="1" algn="just" eaLnBrk="1" hangingPunct="1">
              <a:lnSpc>
                <a:spcPct val="90000"/>
              </a:lnSpc>
            </a:pPr>
            <a:r>
              <a:rPr lang="fr-FR" sz="2000">
                <a:solidFill>
                  <a:srgbClr val="FC0A22"/>
                </a:solidFill>
                <a:latin typeface="Calibri" charset="0"/>
                <a:ea typeface="Calibri" charset="0"/>
                <a:cs typeface="Calibri" charset="0"/>
              </a:rPr>
              <a:t>40-31</a:t>
            </a:r>
            <a:r>
              <a:rPr lang="fr-FR" sz="2000">
                <a:latin typeface="Calibri" charset="0"/>
                <a:ea typeface="Calibri" charset="0"/>
                <a:cs typeface="Calibri" charset="0"/>
              </a:rPr>
              <a:t> Les déceptions conduisent régulièrement au désespoir, au </a:t>
            </a:r>
            <a:r>
              <a:rPr lang="fr-FR" sz="2000">
                <a:solidFill>
                  <a:schemeClr val="hlink"/>
                </a:solidFill>
                <a:latin typeface="Calibri" charset="0"/>
                <a:ea typeface="Calibri" charset="0"/>
                <a:cs typeface="Calibri" charset="0"/>
              </a:rPr>
              <a:t>passage à l’acte</a:t>
            </a:r>
            <a:r>
              <a:rPr lang="fr-FR" sz="2000">
                <a:latin typeface="Calibri" charset="0"/>
                <a:ea typeface="Calibri" charset="0"/>
                <a:cs typeface="Calibri" charset="0"/>
              </a:rPr>
              <a:t> ou à des symptômes sévères. Manque de capacité à différencier les affects.</a:t>
            </a:r>
          </a:p>
          <a:p>
            <a:pPr algn="just" eaLnBrk="1" hangingPunct="1">
              <a:lnSpc>
                <a:spcPct val="40000"/>
              </a:lnSpc>
            </a:pPr>
            <a:endParaRPr lang="fr-FR" sz="2400">
              <a:latin typeface="Calibri" charset="0"/>
              <a:ea typeface="Calibri" charset="0"/>
              <a:cs typeface="Calibri" charset="0"/>
            </a:endParaRPr>
          </a:p>
          <a:p>
            <a:pPr lvl="1" algn="just" eaLnBrk="1" hangingPunct="1">
              <a:lnSpc>
                <a:spcPct val="90000"/>
              </a:lnSpc>
            </a:pPr>
            <a:r>
              <a:rPr lang="fr-FR" sz="2000">
                <a:solidFill>
                  <a:srgbClr val="FC0A22"/>
                </a:solidFill>
                <a:latin typeface="Calibri" charset="0"/>
                <a:ea typeface="Calibri" charset="0"/>
                <a:cs typeface="Calibri" charset="0"/>
              </a:rPr>
              <a:t>60-51</a:t>
            </a:r>
            <a:r>
              <a:rPr lang="fr-FR" sz="2000">
                <a:latin typeface="Calibri" charset="0"/>
                <a:ea typeface="Calibri" charset="0"/>
                <a:cs typeface="Calibri" charset="0"/>
              </a:rPr>
              <a:t> Les déceptions conduisent relativement souvent à une restriction ou à une négation des affects. Surviennent un évitement de l’expression et/ou une </a:t>
            </a:r>
            <a:r>
              <a:rPr lang="fr-FR" sz="2000">
                <a:solidFill>
                  <a:schemeClr val="hlink"/>
                </a:solidFill>
                <a:latin typeface="Calibri" charset="0"/>
                <a:ea typeface="Calibri" charset="0"/>
                <a:cs typeface="Calibri" charset="0"/>
              </a:rPr>
              <a:t>restriction des buts</a:t>
            </a:r>
            <a:r>
              <a:rPr lang="fr-FR" sz="2000">
                <a:latin typeface="Calibri" charset="0"/>
                <a:ea typeface="Calibri" charset="0"/>
                <a:cs typeface="Calibri" charset="0"/>
              </a:rPr>
              <a:t>.</a:t>
            </a:r>
          </a:p>
          <a:p>
            <a:pPr algn="just" eaLnBrk="1" hangingPunct="1">
              <a:lnSpc>
                <a:spcPct val="20000"/>
              </a:lnSpc>
            </a:pPr>
            <a:endParaRPr lang="fr-FR" sz="2400">
              <a:latin typeface="Calibri" charset="0"/>
              <a:ea typeface="Calibri" charset="0"/>
              <a:cs typeface="Calibri" charset="0"/>
            </a:endParaRPr>
          </a:p>
          <a:p>
            <a:pPr lvl="1" algn="just" eaLnBrk="1" hangingPunct="1">
              <a:lnSpc>
                <a:spcPct val="90000"/>
              </a:lnSpc>
            </a:pPr>
            <a:r>
              <a:rPr lang="fr-FR" sz="2000">
                <a:solidFill>
                  <a:schemeClr val="hlink"/>
                </a:solidFill>
                <a:latin typeface="Calibri" charset="0"/>
                <a:ea typeface="Calibri" charset="0"/>
                <a:cs typeface="Calibri" charset="0"/>
              </a:rPr>
              <a:t>50-41</a:t>
            </a:r>
            <a:r>
              <a:rPr lang="fr-FR" sz="2000">
                <a:latin typeface="Calibri" charset="0"/>
                <a:ea typeface="Calibri" charset="0"/>
                <a:cs typeface="Calibri" charset="0"/>
              </a:rPr>
              <a:t> Des déceptions potentielles, des revers ou des changements conduisent souvent à un évitement, à une </a:t>
            </a:r>
            <a:r>
              <a:rPr lang="fr-FR" sz="2000">
                <a:solidFill>
                  <a:schemeClr val="hlink"/>
                </a:solidFill>
                <a:latin typeface="Calibri" charset="0"/>
                <a:ea typeface="Calibri" charset="0"/>
                <a:cs typeface="Calibri" charset="0"/>
              </a:rPr>
              <a:t>restriction des buts</a:t>
            </a:r>
            <a:r>
              <a:rPr lang="fr-FR" sz="2000">
                <a:latin typeface="Calibri" charset="0"/>
                <a:ea typeface="Calibri" charset="0"/>
                <a:cs typeface="Calibri" charset="0"/>
              </a:rPr>
              <a:t> et à des symptômes plus sévères et durables. Surviennent un éprouvé relativement indifférencié des sentiments et une expression inadaptée comme la plainte désespérée, des crises inappropriées fréquentes ou des </a:t>
            </a:r>
            <a:r>
              <a:rPr lang="fr-FR" sz="2000">
                <a:solidFill>
                  <a:schemeClr val="hlink"/>
                </a:solidFill>
                <a:latin typeface="Calibri" charset="0"/>
                <a:ea typeface="Calibri" charset="0"/>
                <a:cs typeface="Calibri" charset="0"/>
              </a:rPr>
              <a:t>passages à l’acte</a:t>
            </a:r>
            <a:r>
              <a:rPr lang="fr-FR" sz="2000">
                <a:latin typeface="Calibri" charset="0"/>
                <a:ea typeface="Calibri" charset="0"/>
                <a:cs typeface="Calibri" charset="0"/>
              </a:rPr>
              <a:t>.</a:t>
            </a:r>
            <a:endParaRPr lang="fr-FR" sz="1600" i="1">
              <a:latin typeface="Calibri" charset="0"/>
              <a:ea typeface="Calibri" charset="0"/>
              <a:cs typeface="Calibri" charset="0"/>
            </a:endParaRPr>
          </a:p>
          <a:p>
            <a:pPr eaLnBrk="1" hangingPunct="1">
              <a:lnSpc>
                <a:spcPct val="90000"/>
              </a:lnSpc>
              <a:buFontTx/>
              <a:buNone/>
            </a:pPr>
            <a:endParaRPr lang="fr-FR" sz="1800">
              <a:latin typeface="Calibri" charset="0"/>
              <a:ea typeface="Calibri" charset="0"/>
              <a:cs typeface="Calibri" charset="0"/>
            </a:endParaRPr>
          </a:p>
          <a:p>
            <a:pPr eaLnBrk="1" hangingPunct="1">
              <a:lnSpc>
                <a:spcPct val="90000"/>
              </a:lnSpc>
            </a:pPr>
            <a:r>
              <a:rPr lang="fr-FR" sz="2400" b="1">
                <a:solidFill>
                  <a:schemeClr val="tx2"/>
                </a:solidFill>
                <a:latin typeface="Calibri" charset="0"/>
                <a:ea typeface="Calibri" charset="0"/>
                <a:cs typeface="Calibri" charset="0"/>
              </a:rPr>
              <a:t>Ici domination du passage à l’acte et de l’évitement </a:t>
            </a:r>
            <a:r>
              <a:rPr lang="fr-FR" sz="2400" b="1">
                <a:solidFill>
                  <a:schemeClr val="hlink"/>
                </a:solidFill>
                <a:latin typeface="Calibri" charset="0"/>
                <a:ea typeface="Calibri" charset="0"/>
                <a:cs typeface="Calibri" charset="0"/>
              </a:rPr>
              <a:t>qui demeure</a:t>
            </a:r>
            <a:r>
              <a:rPr lang="fr-FR" sz="2400" b="1">
                <a:solidFill>
                  <a:schemeClr val="tx2"/>
                </a:solidFill>
                <a:latin typeface="Calibri" charset="0"/>
                <a:ea typeface="Calibri" charset="0"/>
                <a:cs typeface="Calibri" charset="0"/>
              </a:rPr>
              <a:t> caractéristique de cette patiente</a:t>
            </a:r>
            <a:endParaRPr lang="fr-FR" sz="1800" b="1">
              <a:solidFill>
                <a:schemeClr val="tx2"/>
              </a:solidFill>
              <a:latin typeface="Calibri" charset="0"/>
              <a:ea typeface="Calibri" charset="0"/>
              <a:cs typeface="Calibri" charset="0"/>
            </a:endParaRPr>
          </a:p>
        </p:txBody>
      </p:sp>
      <p:graphicFrame>
        <p:nvGraphicFramePr>
          <p:cNvPr id="32771" name="Group 3"/>
          <p:cNvGraphicFramePr>
            <a:graphicFrameLocks noGrp="1"/>
          </p:cNvGraphicFramePr>
          <p:nvPr>
            <p:ph type="title"/>
          </p:nvPr>
        </p:nvGraphicFramePr>
        <p:xfrm>
          <a:off x="685800" y="457200"/>
          <a:ext cx="7772400" cy="975359"/>
        </p:xfrm>
        <a:graphic>
          <a:graphicData uri="http://schemas.openxmlformats.org/drawingml/2006/table">
            <a:tbl>
              <a:tblPr/>
              <a:tblGrid>
                <a:gridCol w="4638675"/>
                <a:gridCol w="1073150"/>
                <a:gridCol w="1071563"/>
                <a:gridCol w="989012"/>
              </a:tblGrid>
              <a:tr h="1746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1" i="0" u="none" strike="noStrike" cap="none" normalizeH="0" baseline="0">
                          <a:ln>
                            <a:noFill/>
                          </a:ln>
                          <a:solidFill>
                            <a:srgbClr val="FC0A22"/>
                          </a:solidFill>
                          <a:effectLst/>
                          <a:latin typeface="Times" charset="0"/>
                        </a:rPr>
                        <a:t>Échelles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2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6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1 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3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1" u="none" strike="noStrike" cap="none" normalizeH="0" baseline="0">
                          <a:ln>
                            <a:noFill/>
                          </a:ln>
                          <a:solidFill>
                            <a:schemeClr val="tx1"/>
                          </a:solidFill>
                          <a:effectLst/>
                          <a:latin typeface="Helvetica" charset="0"/>
                        </a:rPr>
                        <a:t>3. Aptitude affective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40-31</a:t>
                      </a:r>
                      <a:endParaRPr kumimoji="0" lang="fr-FR" sz="2800" b="0" i="0" u="none" strike="noStrike" cap="none" normalizeH="0" baseline="0">
                        <a:ln>
                          <a:noFill/>
                        </a:ln>
                        <a:solidFill>
                          <a:schemeClr val="tx1"/>
                        </a:solidFill>
                        <a:effectLst/>
                        <a:latin typeface="Times"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60-51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dirty="0">
                          <a:ln>
                            <a:noFill/>
                          </a:ln>
                          <a:solidFill>
                            <a:schemeClr val="tx1"/>
                          </a:solidFill>
                          <a:effectLst/>
                          <a:latin typeface="Times" charset="0"/>
                        </a:rPr>
                        <a:t>50-41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body" sz="half" idx="1"/>
          </p:nvPr>
        </p:nvSpPr>
        <p:spPr>
          <a:xfrm>
            <a:off x="533400" y="1371600"/>
            <a:ext cx="8610600" cy="4572000"/>
          </a:xfrm>
        </p:spPr>
        <p:txBody>
          <a:bodyPr/>
          <a:lstStyle/>
          <a:p>
            <a:pPr eaLnBrk="1" hangingPunct="1">
              <a:lnSpc>
                <a:spcPct val="90000"/>
              </a:lnSpc>
            </a:pPr>
            <a:endParaRPr lang="fr-FR" sz="2000" i="1">
              <a:latin typeface="Calibri" charset="0"/>
              <a:ea typeface="Calibri" charset="0"/>
              <a:cs typeface="Calibri" charset="0"/>
            </a:endParaRPr>
          </a:p>
          <a:p>
            <a:pPr lvl="1" eaLnBrk="1" hangingPunct="1">
              <a:lnSpc>
                <a:spcPct val="90000"/>
              </a:lnSpc>
            </a:pPr>
            <a:r>
              <a:rPr lang="fr-FR" sz="1800">
                <a:solidFill>
                  <a:srgbClr val="FC0A22"/>
                </a:solidFill>
                <a:latin typeface="Calibri" charset="0"/>
                <a:ea typeface="Calibri" charset="0"/>
                <a:cs typeface="Calibri" charset="0"/>
              </a:rPr>
              <a:t>70-61</a:t>
            </a:r>
            <a:r>
              <a:rPr lang="fr-FR" sz="1800">
                <a:latin typeface="Calibri" charset="0"/>
                <a:ea typeface="Calibri" charset="0"/>
                <a:cs typeface="Calibri" charset="0"/>
              </a:rPr>
              <a:t> Reconnaît, mais ne peut pas clairement décrire l’association complexe entre l’expérience passée, les conflits internes et les problèmes présents et les modes répétitifs. Assez conscient de sa propre vulnérabilité, de sa force et de ses réactions au stress. Tendance à faire des reproches excessifs à soi ou aux autres dans les conflits. Occasionnellement un comportement ou une attitude peuvent ne pas être reconnus, mais réfléchit et s’observe dans d’autres domaines. </a:t>
            </a:r>
          </a:p>
          <a:p>
            <a:pPr lvl="1" eaLnBrk="1" hangingPunct="1">
              <a:lnSpc>
                <a:spcPct val="90000"/>
              </a:lnSpc>
            </a:pPr>
            <a:endParaRPr lang="fr-FR" sz="1800">
              <a:latin typeface="Calibri" charset="0"/>
              <a:ea typeface="Calibri" charset="0"/>
              <a:cs typeface="Calibri" charset="0"/>
            </a:endParaRPr>
          </a:p>
          <a:p>
            <a:pPr lvl="1" eaLnBrk="1" hangingPunct="1">
              <a:lnSpc>
                <a:spcPct val="90000"/>
              </a:lnSpc>
            </a:pPr>
            <a:r>
              <a:rPr lang="fr-FR" sz="1800">
                <a:solidFill>
                  <a:schemeClr val="hlink"/>
                </a:solidFill>
                <a:latin typeface="Calibri" charset="0"/>
                <a:ea typeface="Calibri" charset="0"/>
                <a:cs typeface="Calibri" charset="0"/>
              </a:rPr>
              <a:t>80-71</a:t>
            </a:r>
            <a:r>
              <a:rPr lang="fr-FR" sz="1800">
                <a:latin typeface="Calibri" charset="0"/>
                <a:ea typeface="Calibri" charset="0"/>
                <a:cs typeface="Calibri" charset="0"/>
              </a:rPr>
              <a:t> Peut rendre compte pour les conflits internes les plus importants, des problèmes et des modes de comportements répétitifs associés, et des attitudes personnelles. Des liens à l’expérience antérieure peuvent être en partie oubliés. Conscient de sa propre vulnérabilité, des réactions de stress et des capacités d’adaptation. Peut se faire des reproches excessifs ou en faire aux autres dans les conflits interpersonnels, mais réfléchit librement, observe ses propres réactions et apprend d’elles (intégration). Généralement curieux et tolérant. Attentes réalistes du futur.</a:t>
            </a:r>
          </a:p>
          <a:p>
            <a:pPr lvl="1" eaLnBrk="1" hangingPunct="1">
              <a:lnSpc>
                <a:spcPct val="90000"/>
              </a:lnSpc>
            </a:pPr>
            <a:endParaRPr lang="fr-FR" sz="2000">
              <a:latin typeface="Calibri" charset="0"/>
              <a:ea typeface="Calibri" charset="0"/>
              <a:cs typeface="Calibri" charset="0"/>
            </a:endParaRPr>
          </a:p>
          <a:p>
            <a:pPr eaLnBrk="1" hangingPunct="1">
              <a:lnSpc>
                <a:spcPct val="90000"/>
              </a:lnSpc>
              <a:buFontTx/>
              <a:buNone/>
            </a:pPr>
            <a:r>
              <a:rPr lang="fr-FR" sz="2400" b="1">
                <a:solidFill>
                  <a:schemeClr val="tx2"/>
                </a:solidFill>
                <a:latin typeface="Calibri" charset="0"/>
                <a:ea typeface="Calibri" charset="0"/>
                <a:cs typeface="Calibri" charset="0"/>
              </a:rPr>
              <a:t>	Ici la légère fluctuation de la capacité d’insight est reliée à un thème particulier</a:t>
            </a:r>
            <a:endParaRPr lang="fr-FR" sz="2400">
              <a:latin typeface="Calibri" charset="0"/>
              <a:ea typeface="Calibri" charset="0"/>
              <a:cs typeface="Calibri" charset="0"/>
            </a:endParaRPr>
          </a:p>
          <a:p>
            <a:pPr eaLnBrk="1" hangingPunct="1">
              <a:lnSpc>
                <a:spcPct val="90000"/>
              </a:lnSpc>
            </a:pPr>
            <a:endParaRPr lang="fr-FR" sz="2400">
              <a:latin typeface="Calibri" charset="0"/>
              <a:ea typeface="Calibri" charset="0"/>
              <a:cs typeface="Calibri" charset="0"/>
            </a:endParaRPr>
          </a:p>
        </p:txBody>
      </p:sp>
      <p:graphicFrame>
        <p:nvGraphicFramePr>
          <p:cNvPr id="34819" name="Group 3"/>
          <p:cNvGraphicFramePr>
            <a:graphicFrameLocks noGrp="1"/>
          </p:cNvGraphicFramePr>
          <p:nvPr>
            <p:ph type="title"/>
          </p:nvPr>
        </p:nvGraphicFramePr>
        <p:xfrm>
          <a:off x="685800" y="609600"/>
          <a:ext cx="7772400" cy="975359"/>
        </p:xfrm>
        <a:graphic>
          <a:graphicData uri="http://schemas.openxmlformats.org/drawingml/2006/table">
            <a:tbl>
              <a:tblPr/>
              <a:tblGrid>
                <a:gridCol w="4638675"/>
                <a:gridCol w="1073150"/>
                <a:gridCol w="1071563"/>
                <a:gridCol w="989012"/>
              </a:tblGrid>
              <a:tr h="1746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1" i="0" u="none" strike="noStrike" cap="none" normalizeH="0" baseline="0">
                          <a:ln>
                            <a:noFill/>
                          </a:ln>
                          <a:solidFill>
                            <a:srgbClr val="FC0A22"/>
                          </a:solidFill>
                          <a:effectLst/>
                          <a:latin typeface="Times" charset="0"/>
                        </a:rPr>
                        <a:t>Échelles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2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6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1 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1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1" u="none" strike="noStrike" cap="none" normalizeH="0" baseline="0">
                          <a:ln>
                            <a:noFill/>
                          </a:ln>
                          <a:solidFill>
                            <a:schemeClr val="tx1"/>
                          </a:solidFill>
                          <a:effectLst/>
                          <a:latin typeface="Helvetica" charset="0"/>
                        </a:rPr>
                        <a:t>4. Insight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70-61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80-71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dirty="0">
                          <a:ln>
                            <a:noFill/>
                          </a:ln>
                          <a:solidFill>
                            <a:schemeClr val="tx1"/>
                          </a:solidFill>
                          <a:effectLst/>
                          <a:latin typeface="Times" charset="0"/>
                        </a:rPr>
                        <a:t>70-61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body" sz="half" idx="1"/>
          </p:nvPr>
        </p:nvSpPr>
        <p:spPr>
          <a:xfrm>
            <a:off x="533400" y="1676400"/>
            <a:ext cx="8610600" cy="4572000"/>
          </a:xfrm>
        </p:spPr>
        <p:txBody>
          <a:bodyPr/>
          <a:lstStyle/>
          <a:p>
            <a:pPr lvl="1" eaLnBrk="1" hangingPunct="1">
              <a:lnSpc>
                <a:spcPct val="90000"/>
              </a:lnSpc>
            </a:pPr>
            <a:r>
              <a:rPr lang="fr-FR" sz="1800">
                <a:solidFill>
                  <a:srgbClr val="FC0A22"/>
                </a:solidFill>
                <a:latin typeface="Calibri" charset="0"/>
                <a:ea typeface="Calibri" charset="0"/>
                <a:cs typeface="Calibri" charset="0"/>
              </a:rPr>
              <a:t>40-31</a:t>
            </a:r>
            <a:r>
              <a:rPr lang="fr-FR" sz="1800">
                <a:latin typeface="Calibri" charset="0"/>
                <a:ea typeface="Calibri" charset="0"/>
                <a:cs typeface="Calibri" charset="0"/>
              </a:rPr>
              <a:t> Accablé par des défis ordinaires de la vie dans plusieurs domaines. Se retire de la plupart des situations difficiles et ne prend pratiquement aucune responsabilité. </a:t>
            </a:r>
          </a:p>
          <a:p>
            <a:pPr lvl="1" eaLnBrk="1" hangingPunct="1">
              <a:lnSpc>
                <a:spcPct val="90000"/>
              </a:lnSpc>
            </a:pPr>
            <a:endParaRPr lang="fr-FR" sz="1800">
              <a:solidFill>
                <a:srgbClr val="FC0A22"/>
              </a:solidFill>
              <a:latin typeface="Calibri" charset="0"/>
              <a:ea typeface="Calibri" charset="0"/>
              <a:cs typeface="Calibri" charset="0"/>
            </a:endParaRPr>
          </a:p>
          <a:p>
            <a:pPr lvl="1" eaLnBrk="1" hangingPunct="1">
              <a:lnSpc>
                <a:spcPct val="90000"/>
              </a:lnSpc>
            </a:pPr>
            <a:r>
              <a:rPr lang="fr-FR" sz="1800">
                <a:solidFill>
                  <a:srgbClr val="FC0A22"/>
                </a:solidFill>
                <a:latin typeface="Calibri" charset="0"/>
                <a:ea typeface="Calibri" charset="0"/>
                <a:cs typeface="Calibri" charset="0"/>
              </a:rPr>
              <a:t>60-51</a:t>
            </a:r>
            <a:r>
              <a:rPr lang="fr-FR" sz="1800">
                <a:latin typeface="Calibri" charset="0"/>
                <a:ea typeface="Calibri" charset="0"/>
                <a:cs typeface="Calibri" charset="0"/>
              </a:rPr>
              <a:t> Développe des symptômes, évite ou agit de façon inappropriée ou ne parvient pas à poursuivre des buts significatifs. N'ose pas initier des relations sentimentales désirées ou ne parvient pas à poursuivre des buts réalistes de carrière. </a:t>
            </a:r>
          </a:p>
          <a:p>
            <a:pPr lvl="1" eaLnBrk="1" hangingPunct="1">
              <a:lnSpc>
                <a:spcPct val="90000"/>
              </a:lnSpc>
            </a:pPr>
            <a:endParaRPr lang="fr-FR" sz="1800">
              <a:solidFill>
                <a:schemeClr val="hlink"/>
              </a:solidFill>
              <a:latin typeface="Calibri" charset="0"/>
              <a:ea typeface="Calibri" charset="0"/>
              <a:cs typeface="Calibri" charset="0"/>
            </a:endParaRPr>
          </a:p>
          <a:p>
            <a:pPr lvl="1" eaLnBrk="1" hangingPunct="1">
              <a:lnSpc>
                <a:spcPct val="90000"/>
              </a:lnSpc>
            </a:pPr>
            <a:r>
              <a:rPr lang="fr-FR" sz="1800">
                <a:solidFill>
                  <a:schemeClr val="hlink"/>
                </a:solidFill>
                <a:latin typeface="Calibri" charset="0"/>
                <a:ea typeface="Calibri" charset="0"/>
                <a:cs typeface="Calibri" charset="0"/>
              </a:rPr>
              <a:t>70-61</a:t>
            </a:r>
            <a:r>
              <a:rPr lang="fr-FR" sz="1800">
                <a:latin typeface="Calibri" charset="0"/>
                <a:ea typeface="Calibri" charset="0"/>
                <a:cs typeface="Calibri" charset="0"/>
              </a:rPr>
              <a:t> Parfois anxieux ou déprimé dans des situations critiques. Actions occasionnellement inadéquates en réponse au stress. Peut éviter un ou deux domaines, par exemple, ne parvient pas à demander des promotions ou est  incapable de changer une relation intime insatisfaisante.</a:t>
            </a:r>
            <a:r>
              <a:rPr lang="fr-FR" sz="1200">
                <a:latin typeface="Calibri" charset="0"/>
                <a:ea typeface="Calibri" charset="0"/>
                <a:cs typeface="Calibri" charset="0"/>
              </a:rPr>
              <a:t> </a:t>
            </a:r>
          </a:p>
          <a:p>
            <a:pPr lvl="1" eaLnBrk="1" hangingPunct="1">
              <a:lnSpc>
                <a:spcPct val="90000"/>
              </a:lnSpc>
            </a:pPr>
            <a:endParaRPr lang="fr-FR" sz="1200">
              <a:latin typeface="Calibri" charset="0"/>
              <a:ea typeface="Calibri" charset="0"/>
              <a:cs typeface="Calibri" charset="0"/>
            </a:endParaRPr>
          </a:p>
          <a:p>
            <a:pPr lvl="1" eaLnBrk="1" hangingPunct="1">
              <a:lnSpc>
                <a:spcPct val="90000"/>
              </a:lnSpc>
            </a:pPr>
            <a:r>
              <a:rPr lang="fr-FR" b="1">
                <a:solidFill>
                  <a:schemeClr val="tx2"/>
                </a:solidFill>
                <a:latin typeface="Calibri" charset="0"/>
                <a:ea typeface="Calibri" charset="0"/>
                <a:cs typeface="Calibri" charset="0"/>
              </a:rPr>
              <a:t>Ici on observe une progression avec la réduction des comportements d’évitement, une capacité à solliciter du travail…</a:t>
            </a:r>
            <a:endParaRPr lang="fr-FR" sz="2800" b="1">
              <a:solidFill>
                <a:schemeClr val="tx2"/>
              </a:solidFill>
              <a:latin typeface="Calibri" charset="0"/>
              <a:ea typeface="Calibri" charset="0"/>
              <a:cs typeface="Calibri" charset="0"/>
            </a:endParaRPr>
          </a:p>
        </p:txBody>
      </p:sp>
      <p:graphicFrame>
        <p:nvGraphicFramePr>
          <p:cNvPr id="36867" name="Group 3"/>
          <p:cNvGraphicFramePr>
            <a:graphicFrameLocks noGrp="1"/>
          </p:cNvGraphicFramePr>
          <p:nvPr>
            <p:ph type="title"/>
          </p:nvPr>
        </p:nvGraphicFramePr>
        <p:xfrm>
          <a:off x="152400" y="152400"/>
          <a:ext cx="8915400" cy="1341119"/>
        </p:xfrm>
        <a:graphic>
          <a:graphicData uri="http://schemas.openxmlformats.org/drawingml/2006/table">
            <a:tbl>
              <a:tblPr/>
              <a:tblGrid>
                <a:gridCol w="5321300"/>
                <a:gridCol w="1230313"/>
                <a:gridCol w="1228725"/>
                <a:gridCol w="1135062"/>
              </a:tblGrid>
              <a:tr h="1746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800" b="1" i="0" u="none" strike="noStrike" cap="none" normalizeH="0" baseline="0">
                          <a:ln>
                            <a:noFill/>
                          </a:ln>
                          <a:solidFill>
                            <a:srgbClr val="FC0A22"/>
                          </a:solidFill>
                          <a:effectLst/>
                          <a:latin typeface="Times" charset="0"/>
                        </a:rPr>
                        <a:t>Échelles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2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6 mois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2000" b="1" i="0" u="none" strike="noStrike" cap="none" normalizeH="0" baseline="0">
                          <a:ln>
                            <a:noFill/>
                          </a:ln>
                          <a:solidFill>
                            <a:srgbClr val="FC0A22"/>
                          </a:solidFill>
                          <a:effectLst/>
                          <a:latin typeface="Times" charset="0"/>
                        </a:rPr>
                        <a:t>1 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7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1" u="none" strike="noStrike" cap="none" normalizeH="0" baseline="0">
                          <a:ln>
                            <a:noFill/>
                          </a:ln>
                          <a:solidFill>
                            <a:schemeClr val="tx1"/>
                          </a:solidFill>
                          <a:effectLst/>
                          <a:latin typeface="Helvetica" charset="0"/>
                        </a:rPr>
                        <a:t>5. Résolution des problèmes et capacité adaptative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40-31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a:ln>
                            <a:noFill/>
                          </a:ln>
                          <a:solidFill>
                            <a:schemeClr val="tx1"/>
                          </a:solidFill>
                          <a:effectLst/>
                          <a:latin typeface="Times" charset="0"/>
                        </a:rPr>
                        <a:t>60-51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FR" sz="2400" b="0" i="0" u="none" strike="noStrike" cap="none" normalizeH="0" baseline="0" dirty="0">
                          <a:ln>
                            <a:noFill/>
                          </a:ln>
                          <a:solidFill>
                            <a:schemeClr val="tx1"/>
                          </a:solidFill>
                          <a:effectLst/>
                          <a:latin typeface="Times" charset="0"/>
                        </a:rPr>
                        <a:t>70-61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fr-FR">
                <a:solidFill>
                  <a:srgbClr val="1F497D"/>
                </a:solidFill>
                <a:latin typeface="Calibri" charset="0"/>
                <a:ea typeface="Calibri" charset="0"/>
                <a:cs typeface="Calibri" charset="0"/>
              </a:rPr>
              <a:t>En conclusion</a:t>
            </a:r>
          </a:p>
        </p:txBody>
      </p:sp>
      <p:sp>
        <p:nvSpPr>
          <p:cNvPr id="51203" name="Rectangle 3"/>
          <p:cNvSpPr>
            <a:spLocks noGrp="1" noChangeArrowheads="1"/>
          </p:cNvSpPr>
          <p:nvPr>
            <p:ph type="body" idx="1"/>
          </p:nvPr>
        </p:nvSpPr>
        <p:spPr/>
        <p:txBody>
          <a:bodyPr/>
          <a:lstStyle/>
          <a:p>
            <a:pPr eaLnBrk="1" hangingPunct="1">
              <a:lnSpc>
                <a:spcPct val="90000"/>
              </a:lnSpc>
            </a:pPr>
            <a:r>
              <a:rPr lang="fr-FR" sz="2000">
                <a:solidFill>
                  <a:srgbClr val="1F497D"/>
                </a:solidFill>
                <a:latin typeface="Calibri" charset="0"/>
                <a:ea typeface="Calibri" charset="0"/>
                <a:cs typeface="Calibri" charset="0"/>
              </a:rPr>
              <a:t>Ces échelles permettent une appréciation assez fine du fonctionnement dans le registre interpersonnel, de la relation à la réalité et de l’expression des affects. </a:t>
            </a:r>
          </a:p>
          <a:p>
            <a:pPr eaLnBrk="1" hangingPunct="1">
              <a:lnSpc>
                <a:spcPct val="90000"/>
              </a:lnSpc>
            </a:pPr>
            <a:r>
              <a:rPr lang="fr-FR" sz="2000">
                <a:solidFill>
                  <a:srgbClr val="1F497D"/>
                </a:solidFill>
                <a:latin typeface="Calibri" charset="0"/>
                <a:ea typeface="Calibri" charset="0"/>
                <a:cs typeface="Calibri" charset="0"/>
              </a:rPr>
              <a:t>Elles concernent donc le sujet en interaction</a:t>
            </a:r>
          </a:p>
          <a:p>
            <a:pPr eaLnBrk="1" hangingPunct="1">
              <a:lnSpc>
                <a:spcPct val="90000"/>
              </a:lnSpc>
            </a:pPr>
            <a:r>
              <a:rPr lang="fr-FR" sz="2000">
                <a:solidFill>
                  <a:srgbClr val="1F497D"/>
                </a:solidFill>
                <a:latin typeface="Calibri" charset="0"/>
                <a:ea typeface="Calibri" charset="0"/>
                <a:cs typeface="Calibri" charset="0"/>
              </a:rPr>
              <a:t>Leur construction est aussi intéressante au niveau de l’intégration que suppose un bon fonctionnement, impliquant les perspectives de la subjectivité, de l’altérité, du vécu affectif, des acquisitions cognitives et relationnelles, etc.</a:t>
            </a:r>
          </a:p>
          <a:p>
            <a:pPr eaLnBrk="1" hangingPunct="1">
              <a:lnSpc>
                <a:spcPct val="90000"/>
              </a:lnSpc>
            </a:pPr>
            <a:r>
              <a:rPr lang="fr-FR" sz="2000">
                <a:solidFill>
                  <a:srgbClr val="1F497D"/>
                </a:solidFill>
                <a:latin typeface="Calibri" charset="0"/>
                <a:ea typeface="Calibri" charset="0"/>
                <a:cs typeface="Calibri" charset="0"/>
              </a:rPr>
              <a:t>En ce sens, il s’agit d’un instrument qui répond bien à l’appréciation clinique psychodynamique</a:t>
            </a:r>
          </a:p>
          <a:p>
            <a:pPr eaLnBrk="1" hangingPunct="1">
              <a:lnSpc>
                <a:spcPct val="90000"/>
              </a:lnSpc>
            </a:pPr>
            <a:endParaRPr lang="fr-FR" sz="2000">
              <a:solidFill>
                <a:srgbClr val="1F497D"/>
              </a:solidFill>
              <a:latin typeface="Calibri" charset="0"/>
              <a:ea typeface="Calibri" charset="0"/>
              <a:cs typeface="Calibri" charset="0"/>
            </a:endParaRPr>
          </a:p>
          <a:p>
            <a:pPr eaLnBrk="1" hangingPunct="1">
              <a:lnSpc>
                <a:spcPct val="90000"/>
              </a:lnSpc>
            </a:pPr>
            <a:r>
              <a:rPr lang="fr-FR" sz="2000">
                <a:solidFill>
                  <a:srgbClr val="1F497D"/>
                </a:solidFill>
                <a:latin typeface="Calibri" charset="0"/>
                <a:ea typeface="Calibri" charset="0"/>
                <a:cs typeface="Calibri" charset="0"/>
                <a:hlinkClick r:id="rId2"/>
              </a:rPr>
              <a:t>Télécharger</a:t>
            </a:r>
            <a:r>
              <a:rPr lang="fr-FR" sz="2000">
                <a:solidFill>
                  <a:srgbClr val="1F497D"/>
                </a:solidFill>
                <a:latin typeface="Calibri" charset="0"/>
                <a:ea typeface="Calibri" charset="0"/>
                <a:cs typeface="Calibri" charset="0"/>
              </a:rPr>
              <a:t> Échelles de Fonctionnement Psychodynamique (accès réservé aux groupes de pairs)</a:t>
            </a:r>
            <a:endParaRPr lang="fr-FR" sz="2800">
              <a:solidFill>
                <a:srgbClr val="1F497D"/>
              </a:solidFill>
              <a:latin typeface="Calibri" charset="0"/>
              <a:ea typeface="Calibri" charset="0"/>
              <a:cs typeface="Calibri"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résentationArial">
  <a:themeElements>
    <a:clrScheme name="PrésentationAri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Times" charset="0"/>
          </a:defRPr>
        </a:defPPr>
      </a:lstStyle>
    </a:lnDef>
  </a:objectDefaults>
  <a:extraClrSchemeLst>
    <a:extraClrScheme>
      <a:clrScheme name="PrésentationAri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ésentationAri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ésentationAri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ésentationAri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ésentationAri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ésentationAri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ésentationAria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ésentationAri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ésentationAri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ésentationAri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ésentationAri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ésentationAri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Nouvelle présentation">
  <a:themeElements>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Times"/>
        <a:ea typeface=""/>
        <a:cs typeface=""/>
      </a:majorFont>
      <a:minorFont>
        <a:latin typeface="Times"/>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Times"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ppt/theme/themeOverride2.xml><?xml version="1.0" encoding="utf-8"?>
<a:themeOverride xmlns:a="http://schemas.openxmlformats.org/drawingml/2006/main">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ppt/theme/themeOverride3.xml><?xml version="1.0" encoding="utf-8"?>
<a:themeOverride xmlns:a="http://schemas.openxmlformats.org/drawingml/2006/main">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ppt/theme/themeOverride4.xml><?xml version="1.0" encoding="utf-8"?>
<a:themeOverride xmlns:a="http://schemas.openxmlformats.org/drawingml/2006/main">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ppt/theme/themeOverride5.xml><?xml version="1.0" encoding="utf-8"?>
<a:themeOverride xmlns:a="http://schemas.openxmlformats.org/drawingml/2006/main">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ppt/theme/themeOverride6.xml><?xml version="1.0" encoding="utf-8"?>
<a:themeOverride xmlns:a="http://schemas.openxmlformats.org/drawingml/2006/main">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themeOverride>
</file>

<file path=docProps/app.xml><?xml version="1.0" encoding="utf-8"?>
<Properties xmlns="http://schemas.openxmlformats.org/officeDocument/2006/extended-properties" xmlns:vt="http://schemas.openxmlformats.org/officeDocument/2006/docPropsVTypes">
  <Template>Macintosh HD:Applications:Microsoft Office X:Modèles:Mes modèles:PrésentationArial.pot</Template>
  <TotalTime>2841</TotalTime>
  <Words>2586</Words>
  <Application>Microsoft PowerPoint</Application>
  <PresentationFormat>Présentation à l'écran (4:3)</PresentationFormat>
  <Paragraphs>166</Paragraphs>
  <Slides>18</Slides>
  <Notes>7</Notes>
  <HiddenSlides>0</HiddenSlides>
  <MMClips>0</MMClips>
  <ScaleCrop>false</ScaleCrop>
  <HeadingPairs>
    <vt:vector size="8" baseType="variant">
      <vt:variant>
        <vt:lpstr>Polices utilisées</vt:lpstr>
      </vt:variant>
      <vt:variant>
        <vt:i4>5</vt:i4>
      </vt:variant>
      <vt:variant>
        <vt:lpstr>Modèle de conception</vt:lpstr>
      </vt:variant>
      <vt:variant>
        <vt:i4>2</vt:i4>
      </vt:variant>
      <vt:variant>
        <vt:lpstr>Serveurs OLE incorporés</vt:lpstr>
      </vt:variant>
      <vt:variant>
        <vt:i4>1</vt:i4>
      </vt:variant>
      <vt:variant>
        <vt:lpstr>Titres des diapositives</vt:lpstr>
      </vt:variant>
      <vt:variant>
        <vt:i4>18</vt:i4>
      </vt:variant>
    </vt:vector>
  </HeadingPairs>
  <TitlesOfParts>
    <vt:vector size="26" baseType="lpstr">
      <vt:lpstr>Times</vt:lpstr>
      <vt:lpstr>ＭＳ Ｐゴシック</vt:lpstr>
      <vt:lpstr>Arial</vt:lpstr>
      <vt:lpstr>Calibri</vt:lpstr>
      <vt:lpstr>Helvetica</vt:lpstr>
      <vt:lpstr>PrésentationArial</vt:lpstr>
      <vt:lpstr>Nouvelle présentation</vt:lpstr>
      <vt:lpstr>Document Microsoft Word</vt:lpstr>
      <vt:lpstr>Échelles de changements psychodynamiques  Hoglend et col.</vt:lpstr>
      <vt:lpstr>Objectifs de l’instrument</vt:lpstr>
      <vt:lpstr>Échelles de changement psychodynamique</vt:lpstr>
      <vt:lpstr>Recommandations pour la cotation</vt:lpstr>
      <vt:lpstr>Qualité des relations familiales </vt:lpstr>
      <vt:lpstr>Qualité des relations amicales</vt:lpstr>
      <vt:lpstr>Relations sentimentales / sexuelles</vt:lpstr>
      <vt:lpstr>Tolérance [différenciation et expression] affective </vt:lpstr>
      <vt:lpstr>Insight</vt:lpstr>
      <vt:lpstr>Résolution de problèmes, capacité d’adaptation et de vie</vt:lpstr>
      <vt:lpstr>Fiche de cotation</vt:lpstr>
      <vt:lpstr>Un exemple d’évaluation Résultats Mme S 2 mois, 6 mois, 1 an</vt:lpstr>
      <vt:lpstr>Diapositive 13</vt:lpstr>
      <vt:lpstr>Diapositive 14</vt:lpstr>
      <vt:lpstr>Diapositive 15</vt:lpstr>
      <vt:lpstr>Diapositive 16</vt:lpstr>
      <vt:lpstr>Diapositive 17</vt:lpstr>
      <vt:lpstr>En conclusion</vt:lpstr>
    </vt:vector>
  </TitlesOfParts>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Échelles de Fonctionnement Psychodynamique</dc:title>
  <dc:creator>JM THURIN</dc:creator>
  <cp:keywords>évaluation des psychothérapies, échelle de fonctionnement, insight, relations interpersonnelles, expression, tolérance et gestion du stress, résolution de problèmes et adaptation à la réalité</cp:keywords>
  <cp:lastModifiedBy>Jean-Michel THURIN</cp:lastModifiedBy>
  <cp:revision>67</cp:revision>
  <dcterms:created xsi:type="dcterms:W3CDTF">2008-09-26T06:59:45Z</dcterms:created>
  <dcterms:modified xsi:type="dcterms:W3CDTF">2008-09-26T07:02:07Z</dcterms:modified>
</cp:coreProperties>
</file>