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Layouts/slideLayout12.xml" ContentType="application/vnd.openxmlformats-officedocument.presentationml.slideLayout+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801" r:id="rId1"/>
  </p:sldMasterIdLst>
  <p:notesMasterIdLst>
    <p:notesMasterId r:id="rId16"/>
  </p:notesMasterIdLst>
  <p:sldIdLst>
    <p:sldId id="256" r:id="rId2"/>
    <p:sldId id="266" r:id="rId3"/>
    <p:sldId id="268" r:id="rId4"/>
    <p:sldId id="257" r:id="rId5"/>
    <p:sldId id="258" r:id="rId6"/>
    <p:sldId id="259" r:id="rId7"/>
    <p:sldId id="260" r:id="rId8"/>
    <p:sldId id="261" r:id="rId9"/>
    <p:sldId id="262" r:id="rId10"/>
    <p:sldId id="263" r:id="rId11"/>
    <p:sldId id="264" r:id="rId12"/>
    <p:sldId id="267" r:id="rId13"/>
    <p:sldId id="265" r:id="rId14"/>
    <p:sldId id="269" r:id="rId15"/>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notes"/>
  <p:clrMru>
    <a:srgbClr val="5D1905"/>
    <a:srgbClr val="3B996E"/>
  </p:clrMru>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theme" Target="theme/theme1.xml"/><Relationship Id="rId4" Type="http://schemas.openxmlformats.org/officeDocument/2006/relationships/slide" Target="slides/slide3.xml"/><Relationship Id="rId21"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printerSettings" Target="printerSettings/printerSettings1.bin"/><Relationship Id="rId19" Type="http://schemas.openxmlformats.org/officeDocument/2006/relationships/viewProps" Target="view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a:defRPr>
            </a:lvl1pPr>
          </a:lstStyle>
          <a:p>
            <a:pPr>
              <a:defRPr/>
            </a:pPr>
            <a:endParaRPr lang="fr-FR"/>
          </a:p>
        </p:txBody>
      </p:sp>
      <p:sp>
        <p:nvSpPr>
          <p:cNvPr id="14339"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a:defRPr>
            </a:lvl1pPr>
          </a:lstStyle>
          <a:p>
            <a:pPr>
              <a:defRPr/>
            </a:pPr>
            <a:endParaRPr lang="fr-FR"/>
          </a:p>
        </p:txBody>
      </p:sp>
      <p:sp>
        <p:nvSpPr>
          <p:cNvPr id="14340" name="Rectangle 1028"/>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41"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dirty="0"/>
              <a:t>Cliquez pour modifier les styles du texte du masque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p:txBody>
      </p:sp>
      <p:sp>
        <p:nvSpPr>
          <p:cNvPr id="14342"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a:defRPr>
            </a:lvl1pPr>
          </a:lstStyle>
          <a:p>
            <a:pPr>
              <a:defRPr/>
            </a:pPr>
            <a:endParaRPr lang="fr-FR"/>
          </a:p>
        </p:txBody>
      </p:sp>
      <p:sp>
        <p:nvSpPr>
          <p:cNvPr id="14343"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a:defRPr>
            </a:lvl1pPr>
          </a:lstStyle>
          <a:p>
            <a:pPr>
              <a:defRPr/>
            </a:pPr>
            <a:fld id="{DA61FCD1-BA27-C944-9059-EE8F0BB9B8A4}" type="slidenum">
              <a:rPr lang="fr-FR"/>
              <a:pPr>
                <a:defRPr/>
              </a:pPr>
              <a:t>‹#›</a:t>
            </a:fld>
            <a:endParaRPr lang="fr-F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ＭＳ Ｐゴシック" pitchFamily="-110" charset="-128"/>
        <a:cs typeface="ＭＳ Ｐゴシック" pitchFamily="-110" charset="-128"/>
      </a:defRPr>
    </a:lvl1pPr>
    <a:lvl2pPr marL="4572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Arial"/>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1031"/>
          <p:cNvSpPr>
            <a:spLocks noGrp="1" noChangeArrowheads="1"/>
          </p:cNvSpPr>
          <p:nvPr>
            <p:ph type="sldNum" sz="quarter" idx="5"/>
          </p:nvPr>
        </p:nvSpPr>
        <p:spPr>
          <a:noFill/>
        </p:spPr>
        <p:txBody>
          <a:bodyPr/>
          <a:lstStyle/>
          <a:p>
            <a:fld id="{BBE4792E-52A3-154A-BD44-6F1DB78E4FAB}" type="slidenum">
              <a:rPr lang="fr-FR">
                <a:latin typeface="Arial" charset="0"/>
              </a:rPr>
              <a:pPr/>
              <a:t>1</a:t>
            </a:fld>
            <a:endParaRPr lang="fr-FR">
              <a:latin typeface="Arial" charset="0"/>
            </a:endParaRPr>
          </a:p>
        </p:txBody>
      </p:sp>
      <p:sp>
        <p:nvSpPr>
          <p:cNvPr id="16387" name="Rectangle 2"/>
          <p:cNvSpPr>
            <a:spLocks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fr-FR">
              <a:latin typeface="Arial" charset="0"/>
              <a:ea typeface="ＭＳ Ｐゴシック" charset="-128"/>
              <a:cs typeface="ＭＳ Ｐゴシック" charset="-128"/>
            </a:endParaRPr>
          </a:p>
          <a:p>
            <a:pPr eaLnBrk="1" hangingPunct="1"/>
            <a:r>
              <a:rPr lang="fr-FR">
                <a:latin typeface="Arial" charset="0"/>
                <a:ea typeface="ＭＳ Ｐゴシック" charset="-128"/>
                <a:cs typeface="ＭＳ Ｐゴシック" charset="-128"/>
              </a:rPr>
              <a:t>Échelle d’hétéro-évaluation dimensionnelle</a:t>
            </a:r>
          </a:p>
          <a:p>
            <a:pPr eaLnBrk="1" hangingPunct="1"/>
            <a:r>
              <a:rPr lang="fr-FR">
                <a:latin typeface="Arial" charset="0"/>
                <a:ea typeface="ＭＳ Ｐゴシック" charset="-128"/>
                <a:cs typeface="ＭＳ Ｐゴシック" charset="-128"/>
              </a:rPr>
              <a:t>L’E.S.M. est à la fois un outil quantitatif puisqu’il mesure un niveau et qualitatif car cette mesure est construite en référence à des cas-types et à différents critères qui les caractérisent. Cette caractéristique implique d’être très attentif aux sous-échelles qui déterminent le fonctionnement du sujet suivant des mesures qui ne sont pas forcément uniformes à un moment donné. </a:t>
            </a:r>
          </a:p>
          <a:p>
            <a:pPr algn="just" eaLnBrk="1" hangingPunct="1"/>
            <a:r>
              <a:rPr lang="fr-FR">
                <a:latin typeface="Arial" charset="0"/>
                <a:ea typeface="ＭＳ Ｐゴシック" charset="-128"/>
                <a:cs typeface="ＭＳ Ｐゴシック" charset="-128"/>
              </a:rPr>
              <a:t>L’E.S.M. est un instrument d’évaluation globale, c’est-à-dire qu’il mesure le niveau de santé et de handicap fonctionnel de la personne (alors que les échelles d’anxiété, de dépression mesurent une dimension sur un symptôme ou d’autres échelles pluridimensionnelles comme l’échelle abrégée d’appréciation psychiatrique ou BPRS).</a:t>
            </a:r>
          </a:p>
          <a:p>
            <a:pPr eaLnBrk="1" hangingPunct="1"/>
            <a:endParaRPr lang="fr-FR">
              <a:latin typeface="Arial" charset="0"/>
              <a:ea typeface="ＭＳ Ｐゴシック" charset="-128"/>
              <a:cs typeface="ＭＳ Ｐゴシック" charset="-128"/>
            </a:endParaRPr>
          </a:p>
          <a:p>
            <a:pPr eaLnBrk="1" hangingPunct="1"/>
            <a:r>
              <a:rPr lang="fr-FR">
                <a:latin typeface="Arial" charset="0"/>
                <a:ea typeface="ＭＳ Ｐゴシック" charset="-128"/>
                <a:cs typeface="ＭＳ Ｐゴシック" charset="-128"/>
              </a:rPr>
              <a:t>Fiabilité inter-juge statistiquement significative (0.05)</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Espace réservé de l'image des diapositives 1"/>
          <p:cNvSpPr>
            <a:spLocks noGrp="1" noRot="1" noChangeAspect="1"/>
          </p:cNvSpPr>
          <p:nvPr>
            <p:ph type="sldImg"/>
          </p:nvPr>
        </p:nvSpPr>
        <p:spPr>
          <a:ln/>
        </p:spPr>
      </p:sp>
      <p:sp>
        <p:nvSpPr>
          <p:cNvPr id="18435"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18436" name="Espace réservé du numéro de diapositive 3"/>
          <p:cNvSpPr>
            <a:spLocks noGrp="1"/>
          </p:cNvSpPr>
          <p:nvPr>
            <p:ph type="sldNum" sz="quarter" idx="5"/>
          </p:nvPr>
        </p:nvSpPr>
        <p:spPr>
          <a:noFill/>
        </p:spPr>
        <p:txBody>
          <a:bodyPr/>
          <a:lstStyle/>
          <a:p>
            <a:fld id="{66008BBA-F2D6-3D4F-9142-5AC351010ADB}" type="slidenum">
              <a:rPr lang="fr-FR" smtClean="0">
                <a:latin typeface="Arial" charset="0"/>
              </a:rPr>
              <a:pPr/>
              <a:t>2</a:t>
            </a:fld>
            <a:endParaRPr lang="fr-FR"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Espace réservé de l'image des diapositives 1"/>
          <p:cNvSpPr>
            <a:spLocks noGrp="1" noRot="1" noChangeAspect="1"/>
          </p:cNvSpPr>
          <p:nvPr>
            <p:ph type="sldImg"/>
          </p:nvPr>
        </p:nvSpPr>
        <p:spPr>
          <a:ln/>
        </p:spPr>
      </p:sp>
      <p:sp>
        <p:nvSpPr>
          <p:cNvPr id="20483"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20484" name="Espace réservé du numéro de diapositive 3"/>
          <p:cNvSpPr>
            <a:spLocks noGrp="1"/>
          </p:cNvSpPr>
          <p:nvPr>
            <p:ph type="sldNum" sz="quarter" idx="5"/>
          </p:nvPr>
        </p:nvSpPr>
        <p:spPr>
          <a:noFill/>
        </p:spPr>
        <p:txBody>
          <a:bodyPr/>
          <a:lstStyle/>
          <a:p>
            <a:fld id="{33FA773A-5515-1E44-8285-A8CA2991332A}" type="slidenum">
              <a:rPr lang="fr-FR" smtClean="0">
                <a:latin typeface="Arial" charset="0"/>
              </a:rPr>
              <a:pPr/>
              <a:t>3</a:t>
            </a:fld>
            <a:endParaRPr lang="fr-FR"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Espace réservé de l'image des diapositives 1"/>
          <p:cNvSpPr>
            <a:spLocks noGrp="1" noRot="1" noChangeAspect="1"/>
          </p:cNvSpPr>
          <p:nvPr>
            <p:ph type="sldImg"/>
          </p:nvPr>
        </p:nvSpPr>
        <p:spPr>
          <a:ln/>
        </p:spPr>
      </p:sp>
      <p:sp>
        <p:nvSpPr>
          <p:cNvPr id="22531"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22532" name="Espace réservé du numéro de diapositive 3"/>
          <p:cNvSpPr>
            <a:spLocks noGrp="1"/>
          </p:cNvSpPr>
          <p:nvPr>
            <p:ph type="sldNum" sz="quarter" idx="5"/>
          </p:nvPr>
        </p:nvSpPr>
        <p:spPr>
          <a:noFill/>
        </p:spPr>
        <p:txBody>
          <a:bodyPr/>
          <a:lstStyle/>
          <a:p>
            <a:fld id="{4B940B6D-EFC4-294B-B5CD-BE249AA24574}" type="slidenum">
              <a:rPr lang="fr-FR" smtClean="0">
                <a:latin typeface="Arial" charset="0"/>
              </a:rPr>
              <a:pPr/>
              <a:t>4</a:t>
            </a:fld>
            <a:endParaRPr lang="fr-FR"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Espace réservé de l'image des diapositives 1"/>
          <p:cNvSpPr>
            <a:spLocks noGrp="1" noRot="1" noChangeAspect="1"/>
          </p:cNvSpPr>
          <p:nvPr>
            <p:ph type="sldImg"/>
          </p:nvPr>
        </p:nvSpPr>
        <p:spPr>
          <a:ln/>
        </p:spPr>
      </p:sp>
      <p:sp>
        <p:nvSpPr>
          <p:cNvPr id="24579"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24580" name="Espace réservé du numéro de diapositive 3"/>
          <p:cNvSpPr>
            <a:spLocks noGrp="1"/>
          </p:cNvSpPr>
          <p:nvPr>
            <p:ph type="sldNum" sz="quarter" idx="5"/>
          </p:nvPr>
        </p:nvSpPr>
        <p:spPr>
          <a:noFill/>
        </p:spPr>
        <p:txBody>
          <a:bodyPr/>
          <a:lstStyle/>
          <a:p>
            <a:fld id="{A5DC4F96-5117-BE48-ABAE-FD396ACCDAB6}" type="slidenum">
              <a:rPr lang="fr-FR" smtClean="0">
                <a:latin typeface="Arial" charset="0"/>
              </a:rPr>
              <a:pPr/>
              <a:t>5</a:t>
            </a:fld>
            <a:endParaRPr lang="fr-FR"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Espace réservé de l'image des diapositives 1"/>
          <p:cNvSpPr>
            <a:spLocks noGrp="1" noRot="1" noChangeAspect="1"/>
          </p:cNvSpPr>
          <p:nvPr>
            <p:ph type="sldImg"/>
          </p:nvPr>
        </p:nvSpPr>
        <p:spPr>
          <a:ln/>
        </p:spPr>
      </p:sp>
      <p:sp>
        <p:nvSpPr>
          <p:cNvPr id="26627"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26628" name="Espace réservé du numéro de diapositive 3"/>
          <p:cNvSpPr>
            <a:spLocks noGrp="1"/>
          </p:cNvSpPr>
          <p:nvPr>
            <p:ph type="sldNum" sz="quarter" idx="5"/>
          </p:nvPr>
        </p:nvSpPr>
        <p:spPr>
          <a:noFill/>
        </p:spPr>
        <p:txBody>
          <a:bodyPr/>
          <a:lstStyle/>
          <a:p>
            <a:fld id="{BF5D01B9-07E6-B04E-B6B2-25C34D87FCF9}" type="slidenum">
              <a:rPr lang="fr-FR" smtClean="0">
                <a:latin typeface="Arial" charset="0"/>
              </a:rPr>
              <a:pPr/>
              <a:t>6</a:t>
            </a:fld>
            <a:endParaRPr lang="fr-FR"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Espace réservé de l'image des diapositives 1"/>
          <p:cNvSpPr>
            <a:spLocks noGrp="1" noRot="1" noChangeAspect="1"/>
          </p:cNvSpPr>
          <p:nvPr>
            <p:ph type="sldImg"/>
          </p:nvPr>
        </p:nvSpPr>
        <p:spPr>
          <a:ln/>
        </p:spPr>
      </p:sp>
      <p:sp>
        <p:nvSpPr>
          <p:cNvPr id="28675"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28676" name="Espace réservé du numéro de diapositive 3"/>
          <p:cNvSpPr>
            <a:spLocks noGrp="1"/>
          </p:cNvSpPr>
          <p:nvPr>
            <p:ph type="sldNum" sz="quarter" idx="5"/>
          </p:nvPr>
        </p:nvSpPr>
        <p:spPr>
          <a:noFill/>
        </p:spPr>
        <p:txBody>
          <a:bodyPr/>
          <a:lstStyle/>
          <a:p>
            <a:fld id="{8AA7B45F-C122-5545-8331-CBE48DA6547F}" type="slidenum">
              <a:rPr lang="fr-FR" smtClean="0">
                <a:latin typeface="Arial" charset="0"/>
              </a:rPr>
              <a:pPr/>
              <a:t>7</a:t>
            </a:fld>
            <a:endParaRPr lang="fr-FR"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Espace réservé de l'image des diapositives 1"/>
          <p:cNvSpPr>
            <a:spLocks noGrp="1" noRot="1" noChangeAspect="1"/>
          </p:cNvSpPr>
          <p:nvPr>
            <p:ph type="sldImg"/>
          </p:nvPr>
        </p:nvSpPr>
        <p:spPr>
          <a:ln/>
        </p:spPr>
      </p:sp>
      <p:sp>
        <p:nvSpPr>
          <p:cNvPr id="30723"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30724" name="Espace réservé du numéro de diapositive 3"/>
          <p:cNvSpPr>
            <a:spLocks noGrp="1"/>
          </p:cNvSpPr>
          <p:nvPr>
            <p:ph type="sldNum" sz="quarter" idx="5"/>
          </p:nvPr>
        </p:nvSpPr>
        <p:spPr>
          <a:noFill/>
        </p:spPr>
        <p:txBody>
          <a:bodyPr/>
          <a:lstStyle/>
          <a:p>
            <a:fld id="{F9767D46-86A6-E946-B148-541F8295635B}" type="slidenum">
              <a:rPr lang="fr-FR" smtClean="0">
                <a:latin typeface="Arial" charset="0"/>
              </a:rPr>
              <a:pPr/>
              <a:t>8</a:t>
            </a:fld>
            <a:endParaRPr lang="fr-FR"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Espace réservé de l'image des diapositives 1"/>
          <p:cNvSpPr>
            <a:spLocks noGrp="1" noRot="1" noChangeAspect="1"/>
          </p:cNvSpPr>
          <p:nvPr>
            <p:ph type="sldImg"/>
          </p:nvPr>
        </p:nvSpPr>
        <p:spPr>
          <a:ln/>
        </p:spPr>
      </p:sp>
      <p:sp>
        <p:nvSpPr>
          <p:cNvPr id="32771"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32772" name="Espace réservé du numéro de diapositive 3"/>
          <p:cNvSpPr>
            <a:spLocks noGrp="1"/>
          </p:cNvSpPr>
          <p:nvPr>
            <p:ph type="sldNum" sz="quarter" idx="5"/>
          </p:nvPr>
        </p:nvSpPr>
        <p:spPr>
          <a:noFill/>
        </p:spPr>
        <p:txBody>
          <a:bodyPr/>
          <a:lstStyle/>
          <a:p>
            <a:fld id="{A808BBBC-3068-6842-A621-E1D73A949AB1}" type="slidenum">
              <a:rPr lang="fr-FR" smtClean="0">
                <a:latin typeface="Arial" charset="0"/>
              </a:rPr>
              <a:pPr/>
              <a:t>9</a:t>
            </a:fld>
            <a:endParaRPr lang="fr-FR"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Espace réservé de l'image des diapositives 1"/>
          <p:cNvSpPr>
            <a:spLocks noGrp="1" noRot="1" noChangeAspect="1"/>
          </p:cNvSpPr>
          <p:nvPr>
            <p:ph type="sldImg"/>
          </p:nvPr>
        </p:nvSpPr>
        <p:spPr>
          <a:ln/>
        </p:spPr>
      </p:sp>
      <p:sp>
        <p:nvSpPr>
          <p:cNvPr id="34819"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34820" name="Espace réservé du numéro de diapositive 3"/>
          <p:cNvSpPr>
            <a:spLocks noGrp="1"/>
          </p:cNvSpPr>
          <p:nvPr>
            <p:ph type="sldNum" sz="quarter" idx="5"/>
          </p:nvPr>
        </p:nvSpPr>
        <p:spPr>
          <a:noFill/>
        </p:spPr>
        <p:txBody>
          <a:bodyPr/>
          <a:lstStyle/>
          <a:p>
            <a:fld id="{554D7731-9F42-6E43-900B-51B1B7FB3118}" type="slidenum">
              <a:rPr lang="fr-FR" smtClean="0">
                <a:latin typeface="Arial" charset="0"/>
              </a:rPr>
              <a:pPr/>
              <a:t>10</a:t>
            </a:fld>
            <a:endParaRPr lang="fr-FR"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Espace réservé de l'image des diapositives 1"/>
          <p:cNvSpPr>
            <a:spLocks noGrp="1" noRot="1" noChangeAspect="1"/>
          </p:cNvSpPr>
          <p:nvPr>
            <p:ph type="sldImg"/>
          </p:nvPr>
        </p:nvSpPr>
        <p:spPr>
          <a:ln/>
        </p:spPr>
      </p:sp>
      <p:sp>
        <p:nvSpPr>
          <p:cNvPr id="36867"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36868" name="Espace réservé du numéro de diapositive 3"/>
          <p:cNvSpPr>
            <a:spLocks noGrp="1"/>
          </p:cNvSpPr>
          <p:nvPr>
            <p:ph type="sldNum" sz="quarter" idx="5"/>
          </p:nvPr>
        </p:nvSpPr>
        <p:spPr>
          <a:noFill/>
        </p:spPr>
        <p:txBody>
          <a:bodyPr/>
          <a:lstStyle/>
          <a:p>
            <a:fld id="{4E1DEB66-E57E-ED48-BEAA-C4D13AE792A5}" type="slidenum">
              <a:rPr lang="fr-FR" smtClean="0">
                <a:latin typeface="Arial" charset="0"/>
              </a:rPr>
              <a:pPr/>
              <a:t>11</a:t>
            </a:fld>
            <a:endParaRPr lang="fr-FR"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Espace réservé de l'image des diapositives 1"/>
          <p:cNvSpPr>
            <a:spLocks noGrp="1" noRot="1" noChangeAspect="1"/>
          </p:cNvSpPr>
          <p:nvPr>
            <p:ph type="sldImg"/>
          </p:nvPr>
        </p:nvSpPr>
        <p:spPr>
          <a:ln/>
        </p:spPr>
      </p:sp>
      <p:sp>
        <p:nvSpPr>
          <p:cNvPr id="38915"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38916" name="Espace réservé du numéro de diapositive 3"/>
          <p:cNvSpPr>
            <a:spLocks noGrp="1"/>
          </p:cNvSpPr>
          <p:nvPr>
            <p:ph type="sldNum" sz="quarter" idx="5"/>
          </p:nvPr>
        </p:nvSpPr>
        <p:spPr>
          <a:noFill/>
        </p:spPr>
        <p:txBody>
          <a:bodyPr/>
          <a:lstStyle/>
          <a:p>
            <a:fld id="{3F56BA08-12FD-D64D-809A-A6337B70A36A}" type="slidenum">
              <a:rPr lang="fr-FR" smtClean="0">
                <a:latin typeface="Arial" charset="0"/>
              </a:rPr>
              <a:pPr/>
              <a:t>12</a:t>
            </a:fld>
            <a:endParaRPr lang="fr-FR"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1031"/>
          <p:cNvSpPr>
            <a:spLocks noGrp="1" noChangeArrowheads="1"/>
          </p:cNvSpPr>
          <p:nvPr>
            <p:ph type="sldNum" sz="quarter" idx="5"/>
          </p:nvPr>
        </p:nvSpPr>
        <p:spPr>
          <a:noFill/>
        </p:spPr>
        <p:txBody>
          <a:bodyPr/>
          <a:lstStyle/>
          <a:p>
            <a:fld id="{BE513012-DF7F-A842-9FAE-3B375FABA37A}" type="slidenum">
              <a:rPr lang="fr-FR">
                <a:latin typeface="Arial" charset="0"/>
              </a:rPr>
              <a:pPr/>
              <a:t>13</a:t>
            </a:fld>
            <a:endParaRPr lang="fr-FR">
              <a:latin typeface="Arial" charset="0"/>
            </a:endParaRPr>
          </a:p>
        </p:txBody>
      </p:sp>
      <p:sp>
        <p:nvSpPr>
          <p:cNvPr id="40963" name="Rectangle 2"/>
          <p:cNvSpPr>
            <a:spLocks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fr-FR" b="1">
                <a:latin typeface="Arial" charset="0"/>
                <a:ea typeface="ＭＳ Ｐゴシック" charset="-128"/>
                <a:cs typeface="ＭＳ Ｐゴシック" charset="-128"/>
              </a:rPr>
              <a:t>Intérêts :</a:t>
            </a:r>
            <a:endParaRPr lang="fr-FR" sz="1000">
              <a:latin typeface="Arial" charset="0"/>
              <a:ea typeface="ＭＳ Ｐゴシック" charset="-128"/>
              <a:cs typeface="ＭＳ Ｐゴシック" charset="-128"/>
            </a:endParaRPr>
          </a:p>
          <a:p>
            <a:pPr lvl="1" eaLnBrk="1" hangingPunct="1"/>
            <a:r>
              <a:rPr lang="fr-FR" sz="1000">
                <a:latin typeface="Arial" charset="0"/>
              </a:rPr>
              <a:t>Facilité d’utilisation</a:t>
            </a:r>
          </a:p>
          <a:p>
            <a:pPr lvl="1" eaLnBrk="1" hangingPunct="1"/>
            <a:r>
              <a:rPr lang="fr-FR" sz="1000">
                <a:latin typeface="Arial" charset="0"/>
              </a:rPr>
              <a:t>Repères généraux de santé-handicap fonctionnel</a:t>
            </a:r>
          </a:p>
          <a:p>
            <a:pPr lvl="1" eaLnBrk="1" hangingPunct="1"/>
            <a:r>
              <a:rPr lang="fr-FR" sz="1000">
                <a:latin typeface="Arial" charset="0"/>
              </a:rPr>
              <a:t>Donne une idée du fonctionnement global de la personne</a:t>
            </a:r>
          </a:p>
          <a:p>
            <a:pPr lvl="1" eaLnBrk="1" hangingPunct="1"/>
            <a:endParaRPr lang="fr-FR" sz="1000">
              <a:latin typeface="Arial" charset="0"/>
            </a:endParaRPr>
          </a:p>
          <a:p>
            <a:pPr eaLnBrk="1" hangingPunct="1"/>
            <a:r>
              <a:rPr lang="fr-FR" b="1">
                <a:latin typeface="Arial" charset="0"/>
                <a:ea typeface="ＭＳ Ｐゴシック" charset="-128"/>
                <a:cs typeface="ＭＳ Ｐゴシック" charset="-128"/>
              </a:rPr>
              <a:t>Limites :</a:t>
            </a:r>
            <a:endParaRPr lang="fr-FR" sz="1000">
              <a:latin typeface="Arial" charset="0"/>
              <a:ea typeface="ＭＳ Ｐゴシック" charset="-128"/>
              <a:cs typeface="ＭＳ Ｐゴシック" charset="-128"/>
            </a:endParaRPr>
          </a:p>
          <a:p>
            <a:pPr lvl="1" eaLnBrk="1" hangingPunct="1"/>
            <a:endParaRPr lang="fr-FR" sz="1000">
              <a:latin typeface="Arial" charset="0"/>
            </a:endParaRPr>
          </a:p>
          <a:p>
            <a:pPr lvl="1" eaLnBrk="1" hangingPunct="1"/>
            <a:r>
              <a:rPr lang="fr-FR" sz="1000">
                <a:latin typeface="Arial" charset="0"/>
              </a:rPr>
              <a:t>Ne permet pas de refléter l’organisation de la personnalité</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Espace réservé de l'image des diapositives 1"/>
          <p:cNvSpPr>
            <a:spLocks noGrp="1" noRot="1" noChangeAspect="1"/>
          </p:cNvSpPr>
          <p:nvPr>
            <p:ph type="sldImg"/>
          </p:nvPr>
        </p:nvSpPr>
        <p:spPr>
          <a:ln/>
        </p:spPr>
      </p:sp>
      <p:sp>
        <p:nvSpPr>
          <p:cNvPr id="43011" name="Espace réservé des commentaires 2"/>
          <p:cNvSpPr>
            <a:spLocks noGrp="1"/>
          </p:cNvSpPr>
          <p:nvPr>
            <p:ph type="body" idx="1"/>
          </p:nvPr>
        </p:nvSpPr>
        <p:spPr>
          <a:noFill/>
          <a:ln/>
        </p:spPr>
        <p:txBody>
          <a:bodyPr/>
          <a:lstStyle/>
          <a:p>
            <a:endParaRPr lang="fr-FR">
              <a:latin typeface="Arial" charset="0"/>
              <a:ea typeface="ＭＳ Ｐゴシック" charset="-128"/>
              <a:cs typeface="ＭＳ Ｐゴシック" charset="-128"/>
            </a:endParaRPr>
          </a:p>
        </p:txBody>
      </p:sp>
      <p:sp>
        <p:nvSpPr>
          <p:cNvPr id="43012" name="Espace réservé du numéro de diapositive 3"/>
          <p:cNvSpPr>
            <a:spLocks noGrp="1"/>
          </p:cNvSpPr>
          <p:nvPr>
            <p:ph type="sldNum" sz="quarter" idx="5"/>
          </p:nvPr>
        </p:nvSpPr>
        <p:spPr>
          <a:noFill/>
        </p:spPr>
        <p:txBody>
          <a:bodyPr/>
          <a:lstStyle/>
          <a:p>
            <a:fld id="{481437BA-E4B1-C74A-A851-1233541C0A55}" type="slidenum">
              <a:rPr lang="fr-FR" smtClean="0">
                <a:latin typeface="Arial" charset="0"/>
              </a:rPr>
              <a:pPr/>
              <a:t>14</a:t>
            </a:fld>
            <a:endParaRPr lang="fr-FR"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eaLnBrk="1" hangingPunct="1">
              <a:spcBef>
                <a:spcPts val="2000"/>
              </a:spcBef>
              <a:buClr>
                <a:schemeClr val="accent1">
                  <a:lumMod val="60000"/>
                  <a:lumOff val="40000"/>
                </a:schemeClr>
              </a:buClr>
              <a:buSzPct val="110000"/>
              <a:buFont typeface="Wingdings 2" pitchFamily="18" charset="2"/>
              <a:buNone/>
              <a:defRPr/>
            </a:pPr>
            <a:endParaRPr sz="3200">
              <a:solidFill>
                <a:schemeClr val="tx1">
                  <a:lumMod val="65000"/>
                  <a:lumOff val="35000"/>
                </a:schemeClr>
              </a:solidFill>
              <a:latin typeface="+mn-lt"/>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fr-FR" smtClean="0"/>
              <a:t>Cliquez et modifiez le titre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a:p>
        </p:txBody>
      </p:sp>
      <p:sp>
        <p:nvSpPr>
          <p:cNvPr id="5" name="Date Placeholder 3"/>
          <p:cNvSpPr>
            <a:spLocks noGrp="1"/>
          </p:cNvSpPr>
          <p:nvPr>
            <p:ph type="dt" sz="half" idx="10"/>
          </p:nvPr>
        </p:nvSpPr>
        <p:spPr/>
        <p:txBody>
          <a:bodyPr/>
          <a:lstStyle>
            <a:lvl1pPr>
              <a:defRPr/>
            </a:lvl1pPr>
          </a:lstStyle>
          <a:p>
            <a:pPr>
              <a:defRPr/>
            </a:pPr>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1D89792D-026D-0F4F-A393-9CADCAC378C8}"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0CFF1E3A-F5AE-F54C-9883-B02B92031B06}" type="slidenum">
              <a:rPr lang="fr-FR"/>
              <a:pPr>
                <a:defRPr/>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Diapositive de titre avec imag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fr-FR" smtClean="0"/>
              <a:t>Cliquez et modifiez le titre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noProof="0"/>
          </a:p>
        </p:txBody>
      </p:sp>
      <p:sp>
        <p:nvSpPr>
          <p:cNvPr id="5" name="Date Placeholder 3"/>
          <p:cNvSpPr>
            <a:spLocks noGrp="1"/>
          </p:cNvSpPr>
          <p:nvPr>
            <p:ph type="dt" sz="half" idx="14"/>
          </p:nvPr>
        </p:nvSpPr>
        <p:spPr/>
        <p:txBody>
          <a:bodyPr/>
          <a:lstStyle>
            <a:lvl1pPr>
              <a:defRPr/>
            </a:lvl1pPr>
          </a:lstStyle>
          <a:p>
            <a:pPr>
              <a:defRPr/>
            </a:pPr>
            <a:endParaRPr lang="fr-FR"/>
          </a:p>
        </p:txBody>
      </p:sp>
      <p:sp>
        <p:nvSpPr>
          <p:cNvPr id="6" name="Footer Placeholder 4"/>
          <p:cNvSpPr>
            <a:spLocks noGrp="1"/>
          </p:cNvSpPr>
          <p:nvPr>
            <p:ph type="ftr" sz="quarter" idx="15"/>
          </p:nvPr>
        </p:nvSpPr>
        <p:spPr/>
        <p:txBody>
          <a:bodyPr/>
          <a:lstStyle>
            <a:lvl1pPr>
              <a:defRPr/>
            </a:lvl1pPr>
          </a:lstStyle>
          <a:p>
            <a:pPr>
              <a:defRPr/>
            </a:pPr>
            <a:endParaRPr lang="fr-FR"/>
          </a:p>
        </p:txBody>
      </p:sp>
      <p:sp>
        <p:nvSpPr>
          <p:cNvPr id="7" name="Slide Number Placeholder 5"/>
          <p:cNvSpPr>
            <a:spLocks noGrp="1"/>
          </p:cNvSpPr>
          <p:nvPr>
            <p:ph type="sldNum" sz="quarter" idx="16"/>
          </p:nvPr>
        </p:nvSpPr>
        <p:spPr/>
        <p:txBody>
          <a:bodyPr/>
          <a:lstStyle>
            <a:lvl1pPr>
              <a:defRPr/>
            </a:lvl1pPr>
          </a:lstStyle>
          <a:p>
            <a:pPr>
              <a:defRPr/>
            </a:pPr>
            <a:fld id="{AE890300-76B7-1548-846C-E75D918AF5C1}" type="slidenum">
              <a:rPr lang="fr-FR"/>
              <a:pPr>
                <a:defRPr/>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fr-FR" smtClean="0"/>
              <a:t>Cliquez et modifiez le titre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lvl1pPr>
              <a:defRPr/>
            </a:lvl1pPr>
          </a:lstStyle>
          <a:p>
            <a:pPr>
              <a:defRPr/>
            </a:pPr>
            <a:fld id="{461A34EC-718A-1D43-9E92-13A8EDD23B46}" type="datetime1">
              <a:rPr lang="en-US"/>
              <a:pPr>
                <a:defRPr/>
              </a:pPr>
              <a:t>26/09/08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4E127C-F5CC-D247-84CA-1BCB8450300E}" type="slidenum">
              <a:rPr lang="en-US"/>
              <a:pPr>
                <a:defRPr/>
              </a:pPr>
              <a:t>‹#›</a:t>
            </a:fld>
            <a:endParaRPr lang="en-US" dirty="0">
              <a:solidFill>
                <a:schemeClr val="accent3">
                  <a:shade val="75000"/>
                </a:scheme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fr-FR" smtClean="0"/>
              <a:t>Cliquez et modifiez le titre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Date Placeholder 3"/>
          <p:cNvSpPr>
            <a:spLocks noGrp="1"/>
          </p:cNvSpPr>
          <p:nvPr>
            <p:ph type="dt" sz="half" idx="10"/>
          </p:nvPr>
        </p:nvSpPr>
        <p:spPr/>
        <p:txBody>
          <a:bodyPr/>
          <a:lstStyle>
            <a:lvl1pPr>
              <a:defRPr/>
            </a:lvl1pPr>
          </a:lstStyle>
          <a:p>
            <a:pPr>
              <a:defRPr/>
            </a:pPr>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C3A63E38-95D1-4F4B-ADF6-B51DEA776620}" type="slidenum">
              <a:rPr lang="fr-FR"/>
              <a:pPr>
                <a:defRPr/>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fr-FR" smtClean="0"/>
              <a:t>Cliquez et modifiez le titre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7" name="Date Placeholder 3"/>
          <p:cNvSpPr>
            <a:spLocks noGrp="1"/>
          </p:cNvSpPr>
          <p:nvPr>
            <p:ph type="dt" sz="half" idx="10"/>
          </p:nvPr>
        </p:nvSpPr>
        <p:spPr/>
        <p:txBody>
          <a:bodyPr/>
          <a:lstStyle>
            <a:lvl1pPr>
              <a:defRPr/>
            </a:lvl1pPr>
          </a:lstStyle>
          <a:p>
            <a:pPr>
              <a:defRPr/>
            </a:pPr>
            <a:endParaRPr lang="fr-FR"/>
          </a:p>
        </p:txBody>
      </p:sp>
      <p:sp>
        <p:nvSpPr>
          <p:cNvPr id="8" name="Footer Placeholder 4"/>
          <p:cNvSpPr>
            <a:spLocks noGrp="1"/>
          </p:cNvSpPr>
          <p:nvPr>
            <p:ph type="ftr" sz="quarter" idx="11"/>
          </p:nvPr>
        </p:nvSpPr>
        <p:spPr/>
        <p:txBody>
          <a:bodyPr/>
          <a:lstStyle>
            <a:lvl1pPr>
              <a:defRPr/>
            </a:lvl1pPr>
          </a:lstStyle>
          <a:p>
            <a:pPr>
              <a:defRPr/>
            </a:pPr>
            <a:endParaRPr lang="fr-FR"/>
          </a:p>
        </p:txBody>
      </p:sp>
      <p:sp>
        <p:nvSpPr>
          <p:cNvPr id="9" name="Slide Number Placeholder 5"/>
          <p:cNvSpPr>
            <a:spLocks noGrp="1"/>
          </p:cNvSpPr>
          <p:nvPr>
            <p:ph type="sldNum" sz="quarter" idx="12"/>
          </p:nvPr>
        </p:nvSpPr>
        <p:spPr/>
        <p:txBody>
          <a:bodyPr/>
          <a:lstStyle>
            <a:lvl1pPr>
              <a:defRPr/>
            </a:lvl1pPr>
          </a:lstStyle>
          <a:p>
            <a:pPr>
              <a:defRPr/>
            </a:pPr>
            <a:fld id="{FB669D04-9D18-7948-86B7-FC2ECD279C02}" type="slidenum">
              <a:rPr lang="fr-FR"/>
              <a:pPr>
                <a:defRPr/>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Date Placeholder 3"/>
          <p:cNvSpPr>
            <a:spLocks noGrp="1"/>
          </p:cNvSpPr>
          <p:nvPr>
            <p:ph type="dt" sz="half" idx="10"/>
          </p:nvPr>
        </p:nvSpPr>
        <p:spPr/>
        <p:txBody>
          <a:bodyPr/>
          <a:lstStyle>
            <a:lvl1pPr>
              <a:defRPr/>
            </a:lvl1pPr>
          </a:lstStyle>
          <a:p>
            <a:pPr>
              <a:defRPr/>
            </a:pPr>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pPr>
              <a:defRPr/>
            </a:pPr>
            <a:fld id="{7C628C4B-A1D0-7D44-B508-FBC90F9FEBBE}" type="slidenum">
              <a:rPr lang="fr-FR"/>
              <a:pPr>
                <a:defRPr/>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fr-FR"/>
          </a:p>
        </p:txBody>
      </p:sp>
      <p:sp>
        <p:nvSpPr>
          <p:cNvPr id="3" name="Footer Placeholder 4"/>
          <p:cNvSpPr>
            <a:spLocks noGrp="1"/>
          </p:cNvSpPr>
          <p:nvPr>
            <p:ph type="ftr" sz="quarter" idx="11"/>
          </p:nvPr>
        </p:nvSpPr>
        <p:spPr/>
        <p:txBody>
          <a:bodyPr/>
          <a:lstStyle>
            <a:lvl1pPr>
              <a:defRPr/>
            </a:lvl1pPr>
          </a:lstStyle>
          <a:p>
            <a:pPr>
              <a:defRPr/>
            </a:pPr>
            <a:endParaRPr lang="fr-FR"/>
          </a:p>
        </p:txBody>
      </p:sp>
      <p:sp>
        <p:nvSpPr>
          <p:cNvPr id="4" name="Slide Number Placeholder 5"/>
          <p:cNvSpPr>
            <a:spLocks noGrp="1"/>
          </p:cNvSpPr>
          <p:nvPr>
            <p:ph type="sldNum" sz="quarter" idx="12"/>
          </p:nvPr>
        </p:nvSpPr>
        <p:spPr/>
        <p:txBody>
          <a:bodyPr/>
          <a:lstStyle>
            <a:lvl1pPr>
              <a:defRPr/>
            </a:lvl1pPr>
          </a:lstStyle>
          <a:p>
            <a:pPr>
              <a:defRPr/>
            </a:pPr>
            <a:fld id="{5C779F8B-3555-B340-B3B8-DADD67D67AF1}"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fr-FR" smtClean="0"/>
              <a:t>Cliquez et modifiez le titre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3"/>
          <p:cNvSpPr>
            <a:spLocks noGrp="1"/>
          </p:cNvSpPr>
          <p:nvPr>
            <p:ph type="dt" sz="half" idx="10"/>
          </p:nvPr>
        </p:nvSpPr>
        <p:spPr/>
        <p:txBody>
          <a:bodyPr/>
          <a:lstStyle>
            <a:lvl1pPr>
              <a:defRPr/>
            </a:lvl1pPr>
          </a:lstStyle>
          <a:p>
            <a:pPr>
              <a:defRPr/>
            </a:pPr>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B63ACEEB-D7A7-D949-B8ED-C374FF9E244C}" type="slidenum">
              <a:rPr lang="fr-FR"/>
              <a:pPr>
                <a:defRPr/>
              </a:pPr>
              <a:t>‹#›</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fr-FR" smtClean="0"/>
              <a:t>Cliquez et modifiez le titre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noProof="0"/>
          </a:p>
        </p:txBody>
      </p:sp>
      <p:sp>
        <p:nvSpPr>
          <p:cNvPr id="5" name="Date Placeholder 3"/>
          <p:cNvSpPr>
            <a:spLocks noGrp="1"/>
          </p:cNvSpPr>
          <p:nvPr>
            <p:ph type="dt" sz="half" idx="10"/>
          </p:nvPr>
        </p:nvSpPr>
        <p:spPr/>
        <p:txBody>
          <a:bodyPr/>
          <a:lstStyle>
            <a:lvl1pPr>
              <a:defRPr/>
            </a:lvl1pPr>
          </a:lstStyle>
          <a:p>
            <a:pPr>
              <a:defRPr/>
            </a:pPr>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Slide Number Placeholder 5"/>
          <p:cNvSpPr>
            <a:spLocks noGrp="1"/>
          </p:cNvSpPr>
          <p:nvPr>
            <p:ph type="sldNum" sz="quarter" idx="12"/>
          </p:nvPr>
        </p:nvSpPr>
        <p:spPr/>
        <p:txBody>
          <a:bodyPr/>
          <a:lstStyle>
            <a:lvl1pPr>
              <a:defRPr/>
            </a:lvl1pPr>
          </a:lstStyle>
          <a:p>
            <a:pPr>
              <a:defRPr/>
            </a:pPr>
            <a:fld id="{3BD5AE41-867C-B44A-99BA-F31ED74C7274}" type="slidenum">
              <a:rPr lang="fr-FR"/>
              <a:pPr>
                <a:defRPr/>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F3FF199E-BDA7-B842-B8CC-C42ED76E23D0}" type="slidenum">
              <a:rPr lang="fr-FR"/>
              <a:pPr>
                <a:defRPr/>
              </a:pPr>
              <a:t>‹#›</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fr-FR" smtClean="0"/>
              <a:t>Cliquez et modifiez le titre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fr-FR"/>
          </a:p>
        </p:txBody>
      </p:sp>
      <p:sp>
        <p:nvSpPr>
          <p:cNvPr id="5" name="Footer Placeholder 4"/>
          <p:cNvSpPr>
            <a:spLocks noGrp="1"/>
          </p:cNvSpPr>
          <p:nvPr>
            <p:ph type="ftr" sz="quarter" idx="11"/>
          </p:nvPr>
        </p:nvSpPr>
        <p:spPr/>
        <p:txBody>
          <a:bodyPr/>
          <a:lstStyle>
            <a:lvl1pPr>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70667C63-BEAE-C141-837F-AB8025CBE005}" type="slidenum">
              <a:rPr lang="fr-FR"/>
              <a:pPr>
                <a:defRPr/>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9275" y="107950"/>
            <a:ext cx="8042275" cy="13366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FR"/>
              <a:t>Cliquez et modifiez le titre</a:t>
            </a:r>
          </a:p>
        </p:txBody>
      </p:sp>
      <p:sp>
        <p:nvSpPr>
          <p:cNvPr id="1027" name="Text Placeholder 2"/>
          <p:cNvSpPr>
            <a:spLocks noGrp="1"/>
          </p:cNvSpPr>
          <p:nvPr>
            <p:ph type="body" idx="1"/>
          </p:nvPr>
        </p:nvSpPr>
        <p:spPr bwMode="auto">
          <a:xfrm>
            <a:off x="549275" y="1600200"/>
            <a:ext cx="8042275"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schemeClr val="bg1"/>
                </a:solidFill>
                <a:latin typeface="Times" pitchFamily="-110" charset="0"/>
              </a:defRPr>
            </a:lvl1pPr>
          </a:lstStyle>
          <a:p>
            <a:pPr>
              <a:defRPr/>
            </a:pPr>
            <a:endParaRPr lang="fr-FR"/>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schemeClr val="bg1"/>
                </a:solidFill>
                <a:latin typeface="Times" pitchFamily="-110" charset="0"/>
              </a:defRPr>
            </a:lvl1pPr>
          </a:lstStyle>
          <a:p>
            <a:pPr>
              <a:defRPr/>
            </a:pPr>
            <a:endParaRPr lang="fr-FR"/>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lIns="91440" tIns="45720" rIns="91440" bIns="45720" rtlCol="0" anchor="ctr"/>
          <a:lstStyle>
            <a:lvl1pPr algn="r">
              <a:defRPr sz="3600">
                <a:solidFill>
                  <a:schemeClr val="bg1"/>
                </a:solidFill>
                <a:latin typeface="Times" pitchFamily="-110" charset="0"/>
              </a:defRPr>
            </a:lvl1pPr>
          </a:lstStyle>
          <a:p>
            <a:pPr>
              <a:defRPr/>
            </a:pPr>
            <a:fld id="{C947EF23-1D27-1747-84B3-44B122DD9735}" type="slidenum">
              <a:rPr lang="fr-FR"/>
              <a:pPr>
                <a:defRPr/>
              </a:pPr>
              <a:t>‹#›</a:t>
            </a:fld>
            <a:endParaRPr lang="fr-FR" dirty="0"/>
          </a:p>
        </p:txBody>
      </p:sp>
    </p:spTree>
  </p:cSld>
  <p:clrMap bg1="lt1" tx1="dk1" bg2="lt2" tx2="dk2" accent1="accent1" accent2="accent2" accent3="accent3" accent4="accent4" accent5="accent5" accent6="accent6" hlink="hlink" folHlink="folHlink"/>
  <p:sldLayoutIdLst>
    <p:sldLayoutId id="2147483896" r:id="rId1"/>
    <p:sldLayoutId id="2147483886" r:id="rId2"/>
    <p:sldLayoutId id="2147483887" r:id="rId3"/>
    <p:sldLayoutId id="214748389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txStyles>
    <p:titleStyle>
      <a:lvl1pPr algn="ctr" rtl="0" eaLnBrk="0" fontAlgn="base" hangingPunct="0">
        <a:spcBef>
          <a:spcPct val="0"/>
        </a:spcBef>
        <a:spcAft>
          <a:spcPct val="0"/>
        </a:spcAft>
        <a:defRPr sz="4600" kern="1200">
          <a:solidFill>
            <a:schemeClr val="accent1"/>
          </a:solidFill>
          <a:latin typeface="+mj-lt"/>
          <a:ea typeface="ＭＳ Ｐゴシック" pitchFamily="-110" charset="-128"/>
          <a:cs typeface="ＭＳ Ｐゴシック" pitchFamily="-110" charset="-128"/>
        </a:defRPr>
      </a:lvl1pPr>
      <a:lvl2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2pPr>
      <a:lvl3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3pPr>
      <a:lvl4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4pPr>
      <a:lvl5pPr algn="ctr" rtl="0" eaLnBrk="0" fontAlgn="base" hangingPunct="0">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5pPr>
      <a:lvl6pPr marL="4572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6pPr>
      <a:lvl7pPr marL="9144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7pPr>
      <a:lvl8pPr marL="13716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8pPr>
      <a:lvl9pPr marL="1828800" algn="ctr" rtl="0" fontAlgn="base">
        <a:spcBef>
          <a:spcPct val="0"/>
        </a:spcBef>
        <a:spcAft>
          <a:spcPct val="0"/>
        </a:spcAft>
        <a:defRPr sz="4600">
          <a:solidFill>
            <a:schemeClr val="accent1"/>
          </a:solidFill>
          <a:latin typeface="News Gothic MT" pitchFamily="-110" charset="0"/>
          <a:ea typeface="ＭＳ Ｐゴシック" pitchFamily="-110" charset="-128"/>
          <a:cs typeface="ＭＳ Ｐゴシック" pitchFamily="-110" charset="-128"/>
        </a:defRPr>
      </a:lvl9pPr>
    </p:titleStyle>
    <p:bodyStyle>
      <a:lvl1pPr marL="349250" indent="-349250" algn="l" rtl="0" eaLnBrk="0" fontAlgn="base" hangingPunct="0">
        <a:spcBef>
          <a:spcPts val="2000"/>
        </a:spcBef>
        <a:spcAft>
          <a:spcPct val="0"/>
        </a:spcAft>
        <a:buClr>
          <a:srgbClr val="6FB7D7"/>
        </a:buClr>
        <a:buSzPct val="110000"/>
        <a:buFont typeface="Wingdings 2" charset="2"/>
        <a:buChar char=""/>
        <a:defRPr sz="2400" kern="1200">
          <a:solidFill>
            <a:srgbClr val="595959"/>
          </a:solidFill>
          <a:latin typeface="+mn-lt"/>
          <a:ea typeface="ＭＳ Ｐゴシック" pitchFamily="-110" charset="-128"/>
          <a:cs typeface="ＭＳ Ｐゴシック" pitchFamily="-110" charset="-128"/>
        </a:defRPr>
      </a:lvl1pPr>
      <a:lvl2pPr marL="685800" indent="-336550" algn="l" rtl="0" eaLnBrk="0" fontAlgn="base" hangingPunct="0">
        <a:spcBef>
          <a:spcPts val="600"/>
        </a:spcBef>
        <a:spcAft>
          <a:spcPct val="0"/>
        </a:spcAft>
        <a:buClr>
          <a:srgbClr val="215D77"/>
        </a:buClr>
        <a:buSzPct val="110000"/>
        <a:buFont typeface="Wingdings 2" charset="2"/>
        <a:buChar char=""/>
        <a:defRPr sz="2200" kern="1200">
          <a:solidFill>
            <a:srgbClr val="595959"/>
          </a:solidFill>
          <a:latin typeface="+mn-lt"/>
          <a:ea typeface="ＭＳ Ｐゴシック" pitchFamily="-110" charset="-128"/>
          <a:cs typeface="+mn-cs"/>
        </a:defRPr>
      </a:lvl2pPr>
      <a:lvl3pPr marL="968375" indent="-282575" algn="l" rtl="0" eaLnBrk="0" fontAlgn="base" hangingPunct="0">
        <a:spcBef>
          <a:spcPts val="600"/>
        </a:spcBef>
        <a:spcAft>
          <a:spcPct val="0"/>
        </a:spcAft>
        <a:buClr>
          <a:srgbClr val="6FB7D7"/>
        </a:buClr>
        <a:buSzPct val="110000"/>
        <a:buFont typeface="Wingdings 2" charset="2"/>
        <a:buChar char=""/>
        <a:defRPr sz="2000" kern="1200">
          <a:solidFill>
            <a:srgbClr val="595959"/>
          </a:solidFill>
          <a:latin typeface="+mn-lt"/>
          <a:ea typeface="ＭＳ Ｐゴシック" pitchFamily="-110" charset="-128"/>
          <a:cs typeface="+mn-cs"/>
        </a:defRPr>
      </a:lvl3pPr>
      <a:lvl4pPr marL="1263650" indent="-295275" algn="l" rtl="0" eaLnBrk="0" fontAlgn="base" hangingPunct="0">
        <a:spcBef>
          <a:spcPts val="600"/>
        </a:spcBef>
        <a:spcAft>
          <a:spcPct val="0"/>
        </a:spcAft>
        <a:buClr>
          <a:srgbClr val="215D77"/>
        </a:buClr>
        <a:buSzPct val="110000"/>
        <a:buFont typeface="Wingdings 2" charset="2"/>
        <a:buChar char=""/>
        <a:defRPr kern="1200">
          <a:solidFill>
            <a:srgbClr val="595959"/>
          </a:solidFill>
          <a:latin typeface="+mn-lt"/>
          <a:ea typeface="ＭＳ Ｐゴシック" pitchFamily="-110" charset="-128"/>
          <a:cs typeface="+mn-cs"/>
        </a:defRPr>
      </a:lvl4pPr>
      <a:lvl5pPr marL="1546225" indent="-282575" algn="l" rtl="0" eaLnBrk="0" fontAlgn="base" hangingPunct="0">
        <a:spcBef>
          <a:spcPts val="600"/>
        </a:spcBef>
        <a:spcAft>
          <a:spcPct val="0"/>
        </a:spcAft>
        <a:buClr>
          <a:srgbClr val="6FB7D7"/>
        </a:buClr>
        <a:buSzPct val="110000"/>
        <a:buFont typeface="Wingdings 2" charset="2"/>
        <a:buChar char=""/>
        <a:defRPr kern="1200">
          <a:solidFill>
            <a:srgbClr val="595959"/>
          </a:solidFill>
          <a:latin typeface="+mn-lt"/>
          <a:ea typeface="ＭＳ Ｐゴシック" pitchFamily="-110"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3.jpeg"/><Relationship Id="rId5" Type="http://schemas.openxmlformats.org/officeDocument/2006/relationships/image" Target="../media/image4.png"/><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6"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hyperlink" Target="file:///Library/WebServer/Documents/Techniques-psychotherapiques/Documentation/Methodes/Instruments/ESM/decriptioncas.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088" name="Group 16"/>
          <p:cNvGraphicFramePr>
            <a:graphicFrameLocks noGrp="1"/>
          </p:cNvGraphicFramePr>
          <p:nvPr/>
        </p:nvGraphicFramePr>
        <p:xfrm>
          <a:off x="381000" y="457200"/>
          <a:ext cx="8153400" cy="5334000"/>
        </p:xfrm>
        <a:graphic>
          <a:graphicData uri="http://schemas.openxmlformats.org/drawingml/2006/table">
            <a:tbl>
              <a:tblPr/>
              <a:tblGrid>
                <a:gridCol w="8153400"/>
              </a:tblGrid>
              <a:tr h="5334000">
                <a:tc>
                  <a:txBody>
                    <a:bodyPr/>
                    <a:lstStyle/>
                    <a:p>
                      <a:pPr marL="0" marR="0" lvl="0" indent="0" algn="ctr" defTabSz="914400" rtl="0" eaLnBrk="1" fontAlgn="base" latinLnBrk="0" hangingPunct="1">
                        <a:lnSpc>
                          <a:spcPct val="100000"/>
                        </a:lnSpc>
                        <a:spcBef>
                          <a:spcPct val="20000"/>
                        </a:spcBef>
                        <a:spcAft>
                          <a:spcPts val="1800"/>
                        </a:spcAft>
                        <a:buClrTx/>
                        <a:buSzTx/>
                        <a:buFontTx/>
                        <a:buNone/>
                        <a:tabLst/>
                      </a:pPr>
                      <a:endParaRPr kumimoji="0" lang="fr-FR" sz="2800" b="1" i="0" u="none" strike="noStrike" cap="none" normalizeH="0" baseline="0" dirty="0" smtClean="0">
                        <a:ln>
                          <a:noFill/>
                        </a:ln>
                        <a:solidFill>
                          <a:srgbClr val="07192C"/>
                        </a:solidFill>
                        <a:effectLst/>
                        <a:latin typeface="Arial" pitchFamily="-110" charset="0"/>
                        <a:ea typeface="Arial" pitchFamily="-110" charset="0"/>
                        <a:cs typeface="Arial" pitchFamily="-110" charset="0"/>
                      </a:endParaRP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sz="2800" b="1" i="0" u="none" strike="noStrike" cap="none" normalizeH="0" baseline="0" dirty="0" smtClean="0">
                          <a:ln>
                            <a:noFill/>
                          </a:ln>
                          <a:solidFill>
                            <a:srgbClr val="18579B"/>
                          </a:solidFill>
                          <a:effectLst/>
                          <a:latin typeface="Arial" pitchFamily="-110" charset="0"/>
                          <a:ea typeface="Arial" pitchFamily="-110" charset="0"/>
                          <a:cs typeface="Arial" pitchFamily="-110" charset="0"/>
                        </a:rPr>
                        <a:t>Échelle d’Évaluation </a:t>
                      </a:r>
                      <a:r>
                        <a:rPr kumimoji="0" lang="fr-FR" sz="2800" b="1" i="0" u="none" strike="noStrike" cap="none" normalizeH="0" baseline="0" dirty="0" err="1" smtClean="0">
                          <a:ln>
                            <a:noFill/>
                          </a:ln>
                          <a:solidFill>
                            <a:srgbClr val="18579B"/>
                          </a:solidFill>
                          <a:effectLst/>
                          <a:latin typeface="Arial" pitchFamily="-110" charset="0"/>
                          <a:ea typeface="Arial" pitchFamily="-110" charset="0"/>
                          <a:cs typeface="Arial" pitchFamily="-110" charset="0"/>
                        </a:rPr>
                        <a:t>Sante-Maladie</a:t>
                      </a:r>
                      <a:r>
                        <a:rPr kumimoji="0" lang="fr-FR" sz="2800" b="1" i="0" u="none" strike="noStrike" cap="none" normalizeH="0" baseline="0" dirty="0" smtClean="0">
                          <a:ln>
                            <a:noFill/>
                          </a:ln>
                          <a:solidFill>
                            <a:srgbClr val="18579B"/>
                          </a:solidFill>
                          <a:effectLst/>
                          <a:latin typeface="Arial" pitchFamily="-110" charset="0"/>
                          <a:ea typeface="Arial" pitchFamily="-110" charset="0"/>
                          <a:cs typeface="Arial" pitchFamily="-110" charset="0"/>
                        </a:rPr>
                        <a:t> (E.S.M.)</a:t>
                      </a: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sz="2800" b="0" i="1" u="none" strike="noStrike" cap="none" normalizeH="0" baseline="0" dirty="0" err="1" smtClean="0">
                          <a:ln>
                            <a:noFill/>
                          </a:ln>
                          <a:solidFill>
                            <a:srgbClr val="18579B"/>
                          </a:solidFill>
                          <a:effectLst/>
                          <a:latin typeface="Arial" pitchFamily="-110" charset="0"/>
                          <a:ea typeface="Arial" pitchFamily="-110" charset="0"/>
                          <a:cs typeface="Arial" pitchFamily="-110" charset="0"/>
                        </a:rPr>
                        <a:t>Health-Sickness</a:t>
                      </a:r>
                      <a:r>
                        <a:rPr kumimoji="0" lang="fr-FR" sz="2800" b="0" i="1" u="none" strike="noStrike" cap="none" normalizeH="0" baseline="0" dirty="0" smtClean="0">
                          <a:ln>
                            <a:noFill/>
                          </a:ln>
                          <a:solidFill>
                            <a:srgbClr val="18579B"/>
                          </a:solidFill>
                          <a:effectLst/>
                          <a:latin typeface="Arial" pitchFamily="-110" charset="0"/>
                          <a:ea typeface="Arial" pitchFamily="-110" charset="0"/>
                          <a:cs typeface="Arial" pitchFamily="-110" charset="0"/>
                        </a:rPr>
                        <a:t> Rating </a:t>
                      </a:r>
                      <a:r>
                        <a:rPr kumimoji="0" lang="fr-FR" sz="2800" b="0" i="1" u="none" strike="noStrike" cap="none" normalizeH="0" baseline="0" dirty="0" err="1" smtClean="0">
                          <a:ln>
                            <a:noFill/>
                          </a:ln>
                          <a:solidFill>
                            <a:srgbClr val="18579B"/>
                          </a:solidFill>
                          <a:effectLst/>
                          <a:latin typeface="Arial" pitchFamily="-110" charset="0"/>
                          <a:ea typeface="Arial" pitchFamily="-110" charset="0"/>
                          <a:cs typeface="Arial" pitchFamily="-110" charset="0"/>
                        </a:rPr>
                        <a:t>Scale</a:t>
                      </a:r>
                      <a:endParaRPr kumimoji="0" lang="fr-FR" sz="2800" b="0" i="1" u="none" strike="noStrike" cap="none" normalizeH="0" baseline="0" dirty="0" smtClean="0">
                        <a:ln>
                          <a:noFill/>
                        </a:ln>
                        <a:solidFill>
                          <a:srgbClr val="18579B"/>
                        </a:solidFill>
                        <a:effectLst/>
                        <a:latin typeface="Arial" pitchFamily="-110" charset="0"/>
                        <a:ea typeface="Arial" pitchFamily="-110" charset="0"/>
                        <a:cs typeface="Arial" pitchFamily="-110" charset="0"/>
                      </a:endParaRP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sz="2000" b="0" i="0" u="none" strike="noStrike" cap="none" normalizeH="0" baseline="0" dirty="0" err="1" smtClean="0">
                          <a:ln>
                            <a:noFill/>
                          </a:ln>
                          <a:solidFill>
                            <a:srgbClr val="18579B"/>
                          </a:solidFill>
                          <a:effectLst/>
                          <a:latin typeface="Arial" pitchFamily="-110" charset="0"/>
                          <a:ea typeface="Arial" pitchFamily="-110" charset="0"/>
                          <a:cs typeface="Arial" pitchFamily="-110" charset="0"/>
                        </a:rPr>
                        <a:t>Luborsky</a:t>
                      </a:r>
                      <a:r>
                        <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rPr>
                        <a:t> 1975 (1962</a:t>
                      </a:r>
                      <a:r>
                        <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rPr>
                        <a:t>)  </a:t>
                      </a:r>
                      <a:br>
                        <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rPr>
                      </a:br>
                      <a:r>
                        <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rPr>
                        <a:t>Traduction - Adaptation </a:t>
                      </a:r>
                      <a:r>
                        <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rPr>
                        <a:t>1982</a:t>
                      </a:r>
                      <a:r>
                        <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rPr>
                        <a:t> Gerin</a:t>
                      </a:r>
                      <a:r>
                        <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rPr>
                        <a:t>, </a:t>
                      </a:r>
                      <a:r>
                        <a:rPr kumimoji="0" lang="fr-FR" sz="2000" b="0" i="0" u="none" strike="noStrike" cap="none" normalizeH="0" baseline="0" dirty="0" err="1" smtClean="0">
                          <a:ln>
                            <a:noFill/>
                          </a:ln>
                          <a:solidFill>
                            <a:srgbClr val="18579B"/>
                          </a:solidFill>
                          <a:effectLst/>
                          <a:latin typeface="Arial" pitchFamily="-110" charset="0"/>
                          <a:ea typeface="Arial" pitchFamily="-110" charset="0"/>
                          <a:cs typeface="Arial" pitchFamily="-110" charset="0"/>
                        </a:rPr>
                        <a:t>Peyras,</a:t>
                      </a:r>
                      <a:r>
                        <a:rPr kumimoji="0" lang="fr-FR" sz="2000" b="0" i="0" u="none" strike="noStrike" cap="none" normalizeH="0" baseline="0" dirty="0" err="1" smtClean="0">
                          <a:ln>
                            <a:noFill/>
                          </a:ln>
                          <a:solidFill>
                            <a:srgbClr val="18579B"/>
                          </a:solidFill>
                          <a:effectLst/>
                          <a:latin typeface="Arial" pitchFamily="-110" charset="0"/>
                          <a:ea typeface="Arial" pitchFamily="-110" charset="0"/>
                          <a:cs typeface="Arial" pitchFamily="-110" charset="0"/>
                        </a:rPr>
                        <a:t>Tissot</a:t>
                      </a:r>
                      <a:endParaRPr kumimoji="0" lang="fr-FR" sz="2000" b="0" i="0" u="none" strike="noStrike" cap="none" normalizeH="0" baseline="0" dirty="0" smtClean="0">
                        <a:ln>
                          <a:noFill/>
                        </a:ln>
                        <a:solidFill>
                          <a:srgbClr val="18579B"/>
                        </a:solidFill>
                        <a:effectLst/>
                        <a:latin typeface="Arial" pitchFamily="-110" charset="0"/>
                        <a:ea typeface="Arial" pitchFamily="-110" charset="0"/>
                        <a:cs typeface="Arial" pitchFamily="-110" charset="0"/>
                      </a:endParaRPr>
                    </a:p>
                    <a:p>
                      <a:pPr marL="0" marR="0" lvl="0" indent="0" algn="ctr" defTabSz="914400" rtl="0" eaLnBrk="1" fontAlgn="base" latinLnBrk="0" hangingPunct="1">
                        <a:lnSpc>
                          <a:spcPct val="100000"/>
                        </a:lnSpc>
                        <a:spcBef>
                          <a:spcPct val="20000"/>
                        </a:spcBef>
                        <a:spcAft>
                          <a:spcPts val="1800"/>
                        </a:spcAft>
                        <a:buClrTx/>
                        <a:buSzTx/>
                        <a:buFontTx/>
                        <a:buNone/>
                        <a:tabLst/>
                      </a:pPr>
                      <a:endParaRPr kumimoji="0" lang="fr-FR" sz="2400" b="0" i="0" u="none" strike="noStrike" cap="none" normalizeH="0" baseline="0" dirty="0" smtClean="0">
                        <a:ln>
                          <a:noFill/>
                        </a:ln>
                        <a:solidFill>
                          <a:schemeClr val="bg1">
                            <a:lumMod val="65000"/>
                          </a:schemeClr>
                        </a:solidFill>
                        <a:effectLst/>
                        <a:latin typeface="Calibri"/>
                        <a:ea typeface="Arial" pitchFamily="-110" charset="0"/>
                        <a:cs typeface="Calibri"/>
                      </a:endParaRPr>
                    </a:p>
                    <a:p>
                      <a:pPr marL="0" marR="0" lvl="0" indent="0" algn="ctr" defTabSz="914400" rtl="0" eaLnBrk="1" fontAlgn="base" latinLnBrk="0" hangingPunct="1">
                        <a:lnSpc>
                          <a:spcPct val="100000"/>
                        </a:lnSpc>
                        <a:spcBef>
                          <a:spcPct val="20000"/>
                        </a:spcBef>
                        <a:spcAft>
                          <a:spcPts val="1800"/>
                        </a:spcAft>
                        <a:buClrTx/>
                        <a:buSzTx/>
                        <a:buFontTx/>
                        <a:buNone/>
                        <a:tabLst/>
                      </a:pPr>
                      <a:r>
                        <a:rPr kumimoji="0" lang="fr-FR" sz="2800" b="0" i="0" u="none" strike="noStrike" cap="none" normalizeH="0" baseline="0" dirty="0" smtClean="0">
                          <a:ln>
                            <a:noFill/>
                          </a:ln>
                          <a:solidFill>
                            <a:schemeClr val="bg1">
                              <a:lumMod val="65000"/>
                            </a:schemeClr>
                          </a:solidFill>
                          <a:effectLst/>
                          <a:latin typeface="Calibri"/>
                          <a:ea typeface="Arial" pitchFamily="-110" charset="0"/>
                          <a:cs typeface="Calibri"/>
                        </a:rPr>
                        <a:t>Monique Thurin (présentation)</a:t>
                      </a:r>
                      <a:endParaRPr kumimoji="0" lang="fr-FR" sz="2800" b="0" i="0" u="none" strike="noStrike" cap="none" normalizeH="0" baseline="0" dirty="0" smtClean="0">
                        <a:ln>
                          <a:noFill/>
                        </a:ln>
                        <a:solidFill>
                          <a:schemeClr val="bg1">
                            <a:lumMod val="65000"/>
                          </a:schemeClr>
                        </a:solidFill>
                        <a:effectLst/>
                        <a:latin typeface="Calibri"/>
                        <a:ea typeface="Arial" pitchFamily="-110" charset="0"/>
                        <a:cs typeface="Calibri"/>
                      </a:endParaRP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
        <p:nvSpPr>
          <p:cNvPr id="15368" name="Rectangle 4"/>
          <p:cNvSpPr>
            <a:spLocks noChangeArrowheads="1"/>
          </p:cNvSpPr>
          <p:nvPr/>
        </p:nvSpPr>
        <p:spPr bwMode="auto">
          <a:xfrm>
            <a:off x="5943600" y="6127750"/>
            <a:ext cx="2971800" cy="523875"/>
          </a:xfrm>
          <a:prstGeom prst="rect">
            <a:avLst/>
          </a:prstGeom>
          <a:noFill/>
          <a:ln w="9525">
            <a:noFill/>
            <a:miter lim="800000"/>
            <a:headEnd/>
            <a:tailEnd/>
          </a:ln>
        </p:spPr>
        <p:txBody>
          <a:bodyPr>
            <a:prstTxWarp prst="textNoShape">
              <a:avLst/>
            </a:prstTxWarp>
            <a:spAutoFit/>
          </a:bodyPr>
          <a:lstStyle/>
          <a:p>
            <a:pPr algn="ctr"/>
            <a:r>
              <a:rPr lang="fr-FR" sz="1400">
                <a:latin typeface="Calibri" charset="0"/>
                <a:ea typeface="Calibri" charset="0"/>
                <a:cs typeface="Calibri" charset="0"/>
              </a:rPr>
              <a:t>Journée de formation du RRFPP </a:t>
            </a:r>
          </a:p>
          <a:p>
            <a:pPr algn="ctr"/>
            <a:r>
              <a:rPr lang="fr-FR" sz="1400">
                <a:latin typeface="Calibri" charset="0"/>
                <a:ea typeface="Calibri" charset="0"/>
                <a:cs typeface="Calibri" charset="0"/>
              </a:rPr>
              <a:t> Pôle Borderline</a:t>
            </a:r>
          </a:p>
        </p:txBody>
      </p:sp>
      <p:pic>
        <p:nvPicPr>
          <p:cNvPr id="15369" name="Image 5" descr="Logo3RRFPP.gif"/>
          <p:cNvPicPr>
            <a:picLocks noChangeAspect="1"/>
          </p:cNvPicPr>
          <p:nvPr/>
        </p:nvPicPr>
        <p:blipFill>
          <a:blip r:embed="rId3"/>
          <a:srcRect/>
          <a:stretch>
            <a:fillRect/>
          </a:stretch>
        </p:blipFill>
        <p:spPr bwMode="auto">
          <a:xfrm>
            <a:off x="228600" y="5410200"/>
            <a:ext cx="1235075" cy="1241425"/>
          </a:xfrm>
          <a:prstGeom prst="rect">
            <a:avLst/>
          </a:prstGeom>
          <a:noFill/>
          <a:ln w="6350">
            <a:solidFill>
              <a:srgbClr val="FF6600"/>
            </a:solidFill>
            <a:miter lim="800000"/>
            <a:headEnd/>
            <a:tailEnd/>
          </a:ln>
        </p:spPr>
      </p:pic>
      <p:pic>
        <p:nvPicPr>
          <p:cNvPr id="15370" name="Image 6" descr="MiniInserm.jpg"/>
          <p:cNvPicPr>
            <a:picLocks noChangeAspect="1"/>
          </p:cNvPicPr>
          <p:nvPr/>
        </p:nvPicPr>
        <p:blipFill>
          <a:blip r:embed="rId4"/>
          <a:srcRect/>
          <a:stretch>
            <a:fillRect/>
          </a:stretch>
        </p:blipFill>
        <p:spPr bwMode="auto">
          <a:xfrm>
            <a:off x="1752600" y="6327775"/>
            <a:ext cx="1219200" cy="323850"/>
          </a:xfrm>
          <a:prstGeom prst="rect">
            <a:avLst/>
          </a:prstGeom>
          <a:noFill/>
          <a:ln w="9525">
            <a:noFill/>
            <a:miter lim="800000"/>
            <a:headEnd/>
            <a:tailEnd/>
          </a:ln>
        </p:spPr>
      </p:pic>
      <p:pic>
        <p:nvPicPr>
          <p:cNvPr id="15371" name="Image 7" descr="logoFFP.tiff"/>
          <p:cNvPicPr>
            <a:picLocks noChangeAspect="1"/>
          </p:cNvPicPr>
          <p:nvPr/>
        </p:nvPicPr>
        <p:blipFill>
          <a:blip r:embed="rId5"/>
          <a:srcRect/>
          <a:stretch>
            <a:fillRect/>
          </a:stretch>
        </p:blipFill>
        <p:spPr bwMode="auto">
          <a:xfrm>
            <a:off x="3271838" y="6226175"/>
            <a:ext cx="690562" cy="425450"/>
          </a:xfrm>
          <a:prstGeom prst="rect">
            <a:avLst/>
          </a:prstGeom>
          <a:noFill/>
          <a:ln w="9525">
            <a:noFill/>
            <a:miter lim="800000"/>
            <a:headEnd/>
            <a:tailEnd/>
          </a:ln>
        </p:spPr>
      </p:pic>
      <p:pic>
        <p:nvPicPr>
          <p:cNvPr id="15372" name="Image 8" descr="TechPsyTitre.jpg"/>
          <p:cNvPicPr>
            <a:picLocks noChangeAspect="1"/>
          </p:cNvPicPr>
          <p:nvPr/>
        </p:nvPicPr>
        <p:blipFill>
          <a:blip r:embed="rId6"/>
          <a:srcRect/>
          <a:stretch>
            <a:fillRect/>
          </a:stretch>
        </p:blipFill>
        <p:spPr bwMode="auto">
          <a:xfrm>
            <a:off x="4191000" y="6283325"/>
            <a:ext cx="828675" cy="368300"/>
          </a:xfrm>
          <a:prstGeom prst="rect">
            <a:avLst/>
          </a:prstGeom>
          <a:noFill/>
          <a:ln w="9525">
            <a:noFill/>
            <a:miter lim="800000"/>
            <a:headEnd/>
            <a:tailEnd/>
          </a:ln>
        </p:spPr>
      </p:pic>
      <p:pic>
        <p:nvPicPr>
          <p:cNvPr id="15373" name="Image 9" descr="Image 2.png"/>
          <p:cNvPicPr>
            <a:picLocks noChangeAspect="1"/>
          </p:cNvPicPr>
          <p:nvPr/>
        </p:nvPicPr>
        <p:blipFill>
          <a:blip r:embed="rId7"/>
          <a:srcRect/>
          <a:stretch>
            <a:fillRect/>
          </a:stretch>
        </p:blipFill>
        <p:spPr bwMode="auto">
          <a:xfrm>
            <a:off x="5192713" y="6256338"/>
            <a:ext cx="598487" cy="3952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549275" y="107950"/>
            <a:ext cx="8042275" cy="1076325"/>
          </a:xfrm>
        </p:spPr>
        <p:style>
          <a:lnRef idx="2">
            <a:schemeClr val="accent1"/>
          </a:lnRef>
          <a:fillRef idx="1">
            <a:schemeClr val="lt1"/>
          </a:fillRef>
          <a:effectRef idx="0">
            <a:schemeClr val="accent1"/>
          </a:effectRef>
          <a:fontRef idx="minor">
            <a:schemeClr val="dk1"/>
          </a:fontRef>
        </p:style>
        <p:txBody>
          <a:bodyPr>
            <a:spAutoFit/>
          </a:bodyPr>
          <a:lstStyle/>
          <a:p>
            <a:pPr eaLnBrk="1" hangingPunct="1">
              <a:defRPr/>
            </a:pPr>
            <a:r>
              <a:rPr lang="fr-FR" sz="3200" smtClean="0">
                <a:solidFill>
                  <a:srgbClr val="18579B"/>
                </a:solidFill>
                <a:latin typeface="Arial" pitchFamily="-110" charset="0"/>
                <a:ea typeface="Arial" pitchFamily="-110" charset="0"/>
                <a:cs typeface="Arial" pitchFamily="-110" charset="0"/>
              </a:rPr>
              <a:t>Evaluation globale du fonctionnement : ESM, GAS, GAF</a:t>
            </a:r>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just" eaLnBrk="1" hangingPunct="1">
              <a:spcBef>
                <a:spcPts val="1200"/>
              </a:spcBef>
              <a:buFont typeface="Wingdings 2" pitchFamily="-110" charset="2"/>
              <a:buChar char=""/>
              <a:defRPr/>
            </a:pPr>
            <a:r>
              <a:rPr lang="fr-FR" sz="1500" smtClean="0">
                <a:solidFill>
                  <a:srgbClr val="595959"/>
                </a:solidFill>
                <a:latin typeface="Arial" pitchFamily="-110" charset="0"/>
                <a:ea typeface="Arial" pitchFamily="-110" charset="0"/>
                <a:cs typeface="Arial" pitchFamily="-110" charset="0"/>
              </a:rPr>
              <a:t>L'évaluation globale de fonctionnement psychologique sur une échelle de 1 à 100 a été mise au point par Luborsky dans </a:t>
            </a:r>
            <a:r>
              <a:rPr lang="fr-FR" sz="1500" b="1" smtClean="0">
                <a:solidFill>
                  <a:srgbClr val="595959"/>
                </a:solidFill>
                <a:latin typeface="Arial" pitchFamily="-110" charset="0"/>
                <a:ea typeface="Arial" pitchFamily="-110" charset="0"/>
                <a:cs typeface="Arial" pitchFamily="-110" charset="0"/>
              </a:rPr>
              <a:t>l'Echelle d'Evaluation Santé-Maladie </a:t>
            </a:r>
            <a:r>
              <a:rPr lang="fr-FR" sz="1500" smtClean="0">
                <a:solidFill>
                  <a:srgbClr val="595959"/>
                </a:solidFill>
                <a:latin typeface="Arial" pitchFamily="-110" charset="0"/>
                <a:ea typeface="Arial" pitchFamily="-110" charset="0"/>
                <a:cs typeface="Arial" pitchFamily="-110" charset="0"/>
              </a:rPr>
              <a:t> - Luborsky L. "Clinician's Judgments of Mental Health", </a:t>
            </a:r>
            <a:r>
              <a:rPr lang="fr-FR" sz="1500" i="1" smtClean="0">
                <a:solidFill>
                  <a:srgbClr val="595959"/>
                </a:solidFill>
                <a:latin typeface="Arial" pitchFamily="-110" charset="0"/>
                <a:ea typeface="Arial" pitchFamily="-110" charset="0"/>
                <a:cs typeface="Arial" pitchFamily="-110" charset="0"/>
              </a:rPr>
              <a:t>Archives of General Psychiatry, </a:t>
            </a:r>
            <a:r>
              <a:rPr lang="fr-FR" sz="1500" smtClean="0">
                <a:solidFill>
                  <a:srgbClr val="595959"/>
                </a:solidFill>
                <a:latin typeface="Arial" pitchFamily="-110" charset="0"/>
                <a:ea typeface="Arial" pitchFamily="-110" charset="0"/>
                <a:cs typeface="Arial" pitchFamily="-110" charset="0"/>
              </a:rPr>
              <a:t>7 : 407-417, 1962.</a:t>
            </a:r>
          </a:p>
          <a:p>
            <a:pPr algn="just" eaLnBrk="1" hangingPunct="1">
              <a:spcBef>
                <a:spcPts val="1200"/>
              </a:spcBef>
              <a:buFont typeface="Wingdings 2" pitchFamily="-110" charset="2"/>
              <a:buChar char=""/>
              <a:defRPr/>
            </a:pPr>
            <a:r>
              <a:rPr lang="fr-FR" sz="1500" smtClean="0">
                <a:solidFill>
                  <a:srgbClr val="595959"/>
                </a:solidFill>
                <a:latin typeface="Arial" pitchFamily="-110" charset="0"/>
                <a:ea typeface="Arial" pitchFamily="-110" charset="0"/>
                <a:cs typeface="Arial" pitchFamily="-110" charset="0"/>
              </a:rPr>
              <a:t>Spitzer et </a:t>
            </a:r>
            <a:r>
              <a:rPr lang="fr-FR" sz="1500" i="1" smtClean="0">
                <a:solidFill>
                  <a:srgbClr val="595959"/>
                </a:solidFill>
                <a:latin typeface="Arial" pitchFamily="-110" charset="0"/>
                <a:ea typeface="Arial" pitchFamily="-110" charset="0"/>
                <a:cs typeface="Arial" pitchFamily="-110" charset="0"/>
              </a:rPr>
              <a:t>al </a:t>
            </a:r>
            <a:r>
              <a:rPr lang="fr-FR" sz="1500" smtClean="0">
                <a:solidFill>
                  <a:srgbClr val="595959"/>
                </a:solidFill>
                <a:latin typeface="Arial" pitchFamily="-110" charset="0"/>
                <a:ea typeface="Arial" pitchFamily="-110" charset="0"/>
                <a:cs typeface="Arial" pitchFamily="-110" charset="0"/>
              </a:rPr>
              <a:t>ont développé une révision de l'Echelle d'Evaluation Santé-Maladie intitulée l'</a:t>
            </a:r>
            <a:r>
              <a:rPr lang="fr-FR" sz="1500" b="1" smtClean="0">
                <a:solidFill>
                  <a:srgbClr val="595959"/>
                </a:solidFill>
                <a:latin typeface="Arial" pitchFamily="-110" charset="0"/>
                <a:ea typeface="Arial" pitchFamily="-110" charset="0"/>
                <a:cs typeface="Arial" pitchFamily="-110" charset="0"/>
              </a:rPr>
              <a:t>Echelle d'Evaluation Globale </a:t>
            </a:r>
            <a:r>
              <a:rPr lang="fr-FR" sz="1500" smtClean="0">
                <a:solidFill>
                  <a:srgbClr val="595959"/>
                </a:solidFill>
                <a:latin typeface="Arial" pitchFamily="-110" charset="0"/>
                <a:ea typeface="Arial" pitchFamily="-110" charset="0"/>
                <a:cs typeface="Arial" pitchFamily="-110" charset="0"/>
              </a:rPr>
              <a:t>(Global Assessment Scale ou GAS) (Endicott J, Spitzer RL, Fleiss JL, Cohen J : "The Global Assessment Scale : A Procedure for Measuring Overall Severity of Psychiatric Disturbance", </a:t>
            </a:r>
            <a:r>
              <a:rPr lang="fr-FR" sz="1500" i="1" smtClean="0">
                <a:solidFill>
                  <a:srgbClr val="595959"/>
                </a:solidFill>
                <a:latin typeface="Arial" pitchFamily="-110" charset="0"/>
                <a:ea typeface="Arial" pitchFamily="-110" charset="0"/>
                <a:cs typeface="Arial" pitchFamily="-110" charset="0"/>
              </a:rPr>
              <a:t>Archives of General Psychiatry,</a:t>
            </a:r>
            <a:r>
              <a:rPr lang="fr-FR" sz="1500" smtClean="0">
                <a:solidFill>
                  <a:srgbClr val="595959"/>
                </a:solidFill>
                <a:latin typeface="Arial" pitchFamily="-110" charset="0"/>
                <a:ea typeface="Arial" pitchFamily="-110" charset="0"/>
                <a:cs typeface="Arial" pitchFamily="-110" charset="0"/>
              </a:rPr>
              <a:t> 33 : 766-771, 1976).</a:t>
            </a:r>
          </a:p>
          <a:p>
            <a:pPr lvl="1" algn="just" eaLnBrk="1" hangingPunct="1">
              <a:spcBef>
                <a:spcPts val="1200"/>
              </a:spcBef>
              <a:buFont typeface="Wingdings 2" pitchFamily="-110" charset="2"/>
              <a:buChar char=""/>
              <a:defRPr/>
            </a:pPr>
            <a:r>
              <a:rPr lang="fr-FR" sz="1400" smtClean="0">
                <a:solidFill>
                  <a:srgbClr val="595959"/>
                </a:solidFill>
                <a:latin typeface="Arial" pitchFamily="-110" charset="0"/>
                <a:ea typeface="Arial" pitchFamily="-110" charset="0"/>
                <a:cs typeface="Arial" pitchFamily="-110" charset="0"/>
              </a:rPr>
              <a:t>Évaluation du  fonctionnement global d'un sujet au cours d'une période spécifique sur un continuum santé-maladie. </a:t>
            </a:r>
          </a:p>
          <a:p>
            <a:pPr algn="just" eaLnBrk="1" hangingPunct="1">
              <a:spcBef>
                <a:spcPts val="1200"/>
              </a:spcBef>
              <a:buFont typeface="Wingdings 2" pitchFamily="-110" charset="2"/>
              <a:buChar char=""/>
              <a:defRPr/>
            </a:pPr>
            <a:r>
              <a:rPr lang="fr-FR" sz="1500" smtClean="0">
                <a:solidFill>
                  <a:srgbClr val="595959"/>
                </a:solidFill>
                <a:latin typeface="Arial" pitchFamily="-110" charset="0"/>
                <a:ea typeface="Arial" pitchFamily="-110" charset="0"/>
                <a:cs typeface="Arial" pitchFamily="-110" charset="0"/>
              </a:rPr>
              <a:t>Une version modifiée de la GAS a été incluse dans le DSM-III-R sous le nom d'Echelle d'</a:t>
            </a:r>
            <a:r>
              <a:rPr lang="fr-FR" sz="1500" b="1" smtClean="0">
                <a:solidFill>
                  <a:srgbClr val="595959"/>
                </a:solidFill>
                <a:latin typeface="Arial" pitchFamily="-110" charset="0"/>
                <a:ea typeface="Arial" pitchFamily="-110" charset="0"/>
                <a:cs typeface="Arial" pitchFamily="-110" charset="0"/>
              </a:rPr>
              <a:t>Evaluation globale du fonctionnement </a:t>
            </a:r>
            <a:r>
              <a:rPr lang="fr-FR" sz="1500" smtClean="0">
                <a:solidFill>
                  <a:srgbClr val="595959"/>
                </a:solidFill>
                <a:latin typeface="Arial" pitchFamily="-110" charset="0"/>
                <a:ea typeface="Arial" pitchFamily="-110" charset="0"/>
                <a:cs typeface="Arial" pitchFamily="-110" charset="0"/>
              </a:rPr>
              <a:t>EGF (Global Assessment of Functionning - GAF Scale). Cette dernière échelle est largement utilisée dans les différentes recherches portant sur les psychothérapies.</a:t>
            </a:r>
          </a:p>
          <a:p>
            <a:pPr algn="just" eaLnBrk="1" hangingPunct="1">
              <a:spcBef>
                <a:spcPts val="1200"/>
              </a:spcBef>
              <a:buFont typeface="Wingdings 2" pitchFamily="-110" charset="2"/>
              <a:buChar char=""/>
              <a:defRPr/>
            </a:pPr>
            <a:r>
              <a:rPr lang="fr-FR" sz="1500" smtClean="0">
                <a:solidFill>
                  <a:srgbClr val="595959"/>
                </a:solidFill>
                <a:latin typeface="Arial" pitchFamily="-110" charset="0"/>
                <a:ea typeface="Arial" pitchFamily="-110" charset="0"/>
                <a:cs typeface="Arial" pitchFamily="-110" charset="0"/>
              </a:rPr>
              <a:t>http://depts.washington.edu/washinst/Training/CGAS/Index.htm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pPr eaLnBrk="1" hangingPunct="1"/>
            <a:r>
              <a:rPr lang="fr-FR" smtClean="0">
                <a:ea typeface="ＭＳ Ｐゴシック" charset="-128"/>
                <a:cs typeface="ＭＳ Ｐゴシック" charset="-128"/>
              </a:rPr>
              <a:t>≠</a:t>
            </a:r>
          </a:p>
        </p:txBody>
      </p:sp>
      <p:sp>
        <p:nvSpPr>
          <p:cNvPr id="19459" name="Espace réservé du contenu 2"/>
          <p:cNvSpPr>
            <a:spLocks noGrp="1"/>
          </p:cNvSpPr>
          <p:nvPr>
            <p:ph idx="1"/>
          </p:nvPr>
        </p:nvSpPr>
        <p:spPr/>
        <p:txBody>
          <a:bodyPr/>
          <a:lstStyle/>
          <a:p>
            <a:pPr eaLnBrk="1" hangingPunct="1"/>
            <a:r>
              <a:rPr lang="fr-FR" smtClean="0">
                <a:ea typeface="ＭＳ Ｐゴシック" charset="-128"/>
                <a:cs typeface="ＭＳ Ｐゴシック" charset="-128"/>
              </a:rPr>
              <a:t>GAF et GAS = évaluation globale de fonctionnement</a:t>
            </a:r>
          </a:p>
          <a:p>
            <a:pPr eaLnBrk="1" hangingPunct="1"/>
            <a:r>
              <a:rPr lang="fr-FR" smtClean="0">
                <a:ea typeface="ＭＳ Ｐゴシック" charset="-128"/>
                <a:cs typeface="ＭＳ Ｐゴシック" charset="-128"/>
              </a:rPr>
              <a:t>ESM = évaluation globale de fonctionnement + évaluation dimensionnelle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304800"/>
            <a:ext cx="7772400" cy="1219200"/>
          </a:xfrm>
        </p:spPr>
        <p:style>
          <a:lnRef idx="2">
            <a:schemeClr val="accent1"/>
          </a:lnRef>
          <a:fillRef idx="1">
            <a:schemeClr val="lt1"/>
          </a:fillRef>
          <a:effectRef idx="0">
            <a:schemeClr val="accent1"/>
          </a:effectRef>
          <a:fontRef idx="minor">
            <a:schemeClr val="dk1"/>
          </a:fontRef>
        </p:style>
        <p:txBody>
          <a:bodyPr rtlCol="0">
            <a:normAutofit fontScale="90000"/>
          </a:bodyPr>
          <a:lstStyle/>
          <a:p>
            <a:pPr eaLnBrk="1" fontAlgn="auto" hangingPunct="1">
              <a:spcAft>
                <a:spcPts val="0"/>
              </a:spcAft>
              <a:defRPr/>
            </a:pPr>
            <a:r>
              <a:rPr lang="fr-FR" b="1" dirty="0">
                <a:solidFill>
                  <a:schemeClr val="tx2">
                    <a:lumMod val="75000"/>
                    <a:lumOff val="25000"/>
                  </a:schemeClr>
                </a:solidFill>
                <a:latin typeface="Arial"/>
                <a:cs typeface="Arial"/>
              </a:rPr>
              <a:t>Présentation de l'échelle</a:t>
            </a:r>
            <a:br>
              <a:rPr lang="fr-FR" b="1" dirty="0">
                <a:solidFill>
                  <a:schemeClr val="tx2">
                    <a:lumMod val="75000"/>
                    <a:lumOff val="25000"/>
                  </a:schemeClr>
                </a:solidFill>
                <a:latin typeface="Arial"/>
                <a:cs typeface="Arial"/>
              </a:rPr>
            </a:br>
            <a:r>
              <a:rPr lang="fr-FR" sz="3600" b="1" dirty="0">
                <a:solidFill>
                  <a:schemeClr val="tx2">
                    <a:lumMod val="75000"/>
                    <a:lumOff val="25000"/>
                  </a:schemeClr>
                </a:solidFill>
                <a:latin typeface="Arial"/>
                <a:cs typeface="Arial"/>
              </a:rPr>
              <a:t>outil quantitatif et qualitatif</a:t>
            </a:r>
            <a:endParaRPr lang="fr-FR" b="1" dirty="0">
              <a:solidFill>
                <a:schemeClr val="tx2">
                  <a:lumMod val="75000"/>
                  <a:lumOff val="25000"/>
                </a:schemeClr>
              </a:solidFill>
              <a:latin typeface="Arial"/>
              <a:cs typeface="Arial"/>
            </a:endParaRPr>
          </a:p>
        </p:txBody>
      </p:sp>
      <p:sp>
        <p:nvSpPr>
          <p:cNvPr id="16387" name="Rectangle 3"/>
          <p:cNvSpPr>
            <a:spLocks noGrp="1" noChangeArrowheads="1"/>
          </p:cNvSpPr>
          <p:nvPr>
            <p:ph idx="1"/>
          </p:nvPr>
        </p:nvSpPr>
        <p:spPr>
          <a:xfrm>
            <a:off x="304800" y="1981200"/>
            <a:ext cx="8610600" cy="4114800"/>
          </a:xfrm>
        </p:spPr>
        <p:style>
          <a:lnRef idx="2">
            <a:schemeClr val="accent1"/>
          </a:lnRef>
          <a:fillRef idx="1">
            <a:schemeClr val="lt1"/>
          </a:fillRef>
          <a:effectRef idx="0">
            <a:schemeClr val="accent1"/>
          </a:effectRef>
          <a:fontRef idx="minor">
            <a:schemeClr val="dk1"/>
          </a:fontRef>
        </p:style>
        <p:txBody>
          <a:bodyPr rtlCol="0">
            <a:normAutofit/>
          </a:bodyPr>
          <a:lstStyle/>
          <a:p>
            <a:pPr eaLnBrk="1" fontAlgn="auto" hangingPunct="1">
              <a:spcAft>
                <a:spcPts val="0"/>
              </a:spcAft>
              <a:buClr>
                <a:schemeClr val="accent1">
                  <a:lumMod val="60000"/>
                  <a:lumOff val="40000"/>
                </a:schemeClr>
              </a:buClr>
              <a:buFont typeface="Wingdings 2" pitchFamily="18" charset="2"/>
              <a:buChar char=""/>
              <a:defRPr/>
            </a:pPr>
            <a:r>
              <a:rPr lang="fr-FR" sz="2800" dirty="0">
                <a:solidFill>
                  <a:schemeClr val="tx1">
                    <a:lumMod val="65000"/>
                    <a:lumOff val="35000"/>
                  </a:schemeClr>
                </a:solidFill>
                <a:latin typeface="Arial"/>
                <a:cs typeface="Arial"/>
              </a:rPr>
              <a:t>Le contexte est celui de la recherche sur la psychothérapie. </a:t>
            </a:r>
          </a:p>
          <a:p>
            <a:pPr lvl="1" eaLnBrk="1" fontAlgn="auto" hangingPunct="1">
              <a:spcAft>
                <a:spcPts val="0"/>
              </a:spcAft>
              <a:buClr>
                <a:schemeClr val="accent1">
                  <a:lumMod val="75000"/>
                </a:schemeClr>
              </a:buClr>
              <a:buFont typeface="Wingdings 2" pitchFamily="18" charset="2"/>
              <a:buChar char=""/>
              <a:defRPr/>
            </a:pPr>
            <a:r>
              <a:rPr lang="fr-FR" sz="2400" dirty="0">
                <a:solidFill>
                  <a:schemeClr val="tx1">
                    <a:lumMod val="65000"/>
                    <a:lumOff val="35000"/>
                  </a:schemeClr>
                </a:solidFill>
                <a:latin typeface="Arial"/>
                <a:ea typeface="ＭＳ Ｐゴシック" pitchFamily="-110" charset="-128"/>
                <a:cs typeface="Arial"/>
              </a:rPr>
              <a:t>La Fondation </a:t>
            </a:r>
            <a:r>
              <a:rPr lang="fr-FR" sz="2400" dirty="0" err="1">
                <a:solidFill>
                  <a:schemeClr val="tx1">
                    <a:lumMod val="65000"/>
                    <a:lumOff val="35000"/>
                  </a:schemeClr>
                </a:solidFill>
                <a:latin typeface="Arial"/>
                <a:ea typeface="ＭＳ Ｐゴシック" pitchFamily="-110" charset="-128"/>
                <a:cs typeface="Arial"/>
              </a:rPr>
              <a:t>Menninger</a:t>
            </a:r>
            <a:r>
              <a:rPr lang="fr-FR" sz="2400" dirty="0">
                <a:solidFill>
                  <a:schemeClr val="tx1">
                    <a:lumMod val="65000"/>
                    <a:lumOff val="35000"/>
                  </a:schemeClr>
                </a:solidFill>
                <a:latin typeface="Arial"/>
                <a:ea typeface="ＭＳ Ｐゴシック" pitchFamily="-110" charset="-128"/>
                <a:cs typeface="Arial"/>
              </a:rPr>
              <a:t> pose des questions : comment et avec quel degré de qualité, des cliniciens qualifiés appréhendent le concept de "santé mentale »</a:t>
            </a:r>
          </a:p>
          <a:p>
            <a:pPr lvl="2" eaLnBrk="1" fontAlgn="auto" hangingPunct="1">
              <a:spcAft>
                <a:spcPts val="0"/>
              </a:spcAft>
              <a:buClr>
                <a:schemeClr val="accent1">
                  <a:lumMod val="60000"/>
                  <a:lumOff val="40000"/>
                </a:schemeClr>
              </a:buClr>
              <a:buFont typeface="Wingdings 2" pitchFamily="18" charset="2"/>
              <a:buChar char=""/>
              <a:defRPr/>
            </a:pPr>
            <a:r>
              <a:rPr lang="fr-FR" dirty="0">
                <a:solidFill>
                  <a:schemeClr val="tx1">
                    <a:lumMod val="65000"/>
                    <a:lumOff val="35000"/>
                  </a:schemeClr>
                </a:solidFill>
                <a:latin typeface="Arial"/>
                <a:ea typeface="ＭＳ Ｐゴシック" pitchFamily="-110" charset="-128"/>
                <a:cs typeface="Arial"/>
              </a:rPr>
              <a:t>Nous sommes en 1951-52.- Quelques vingt années plus tard l'usage de l'ESM montra que la santé mentale pouvait être valablement appréciée et située sur une échelle linéaire simple par des observateurs cliniques expérimentés.</a:t>
            </a:r>
          </a:p>
          <a:p>
            <a:pPr lvl="2" eaLnBrk="1" fontAlgn="auto" hangingPunct="1">
              <a:spcAft>
                <a:spcPts val="0"/>
              </a:spcAft>
              <a:buClr>
                <a:schemeClr val="accent1">
                  <a:lumMod val="60000"/>
                  <a:lumOff val="40000"/>
                </a:schemeClr>
              </a:buClr>
              <a:buFont typeface="Wingdings 2" pitchFamily="18" charset="2"/>
              <a:buChar char=""/>
              <a:defRPr/>
            </a:pPr>
            <a:r>
              <a:rPr lang="fr-FR" dirty="0">
                <a:solidFill>
                  <a:schemeClr val="tx1">
                    <a:lumMod val="65000"/>
                    <a:lumOff val="35000"/>
                  </a:schemeClr>
                </a:solidFill>
                <a:latin typeface="Arial"/>
                <a:ea typeface="ＭＳ Ｐゴシック" pitchFamily="-110" charset="-128"/>
                <a:cs typeface="Arial"/>
              </a:rPr>
              <a:t>18 projets de recherche confirme la fiabilité et la validité de l'échelle (durée 12 années)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57200" y="457200"/>
            <a:ext cx="7772400" cy="5791200"/>
          </a:xfrm>
        </p:spPr>
        <p:style>
          <a:lnRef idx="2">
            <a:schemeClr val="accent1"/>
          </a:lnRef>
          <a:fillRef idx="1">
            <a:schemeClr val="lt1"/>
          </a:fillRef>
          <a:effectRef idx="0">
            <a:schemeClr val="accent1"/>
          </a:effectRef>
          <a:fontRef idx="minor">
            <a:schemeClr val="dk1"/>
          </a:fontRef>
        </p:style>
        <p:txBody>
          <a:bodyPr rtlCol="0">
            <a:normAutofit/>
          </a:bodyPr>
          <a:lstStyle/>
          <a:p>
            <a:pPr algn="just" eaLnBrk="1" fontAlgn="auto" hangingPunct="1">
              <a:spcAft>
                <a:spcPts val="0"/>
              </a:spcAft>
              <a:buClr>
                <a:schemeClr val="accent1">
                  <a:lumMod val="60000"/>
                  <a:lumOff val="40000"/>
                </a:schemeClr>
              </a:buClr>
              <a:buFont typeface="Wingdings 2" pitchFamily="18" charset="2"/>
              <a:buChar char=""/>
              <a:defRPr/>
            </a:pPr>
            <a:r>
              <a:rPr lang="fr-FR" dirty="0">
                <a:solidFill>
                  <a:schemeClr val="accent2"/>
                </a:solidFill>
                <a:latin typeface="Arial"/>
                <a:cs typeface="Arial"/>
              </a:rPr>
              <a:t>Le nom de Karl </a:t>
            </a:r>
            <a:r>
              <a:rPr lang="fr-FR" dirty="0" err="1">
                <a:solidFill>
                  <a:schemeClr val="accent2"/>
                </a:solidFill>
                <a:latin typeface="Arial"/>
                <a:cs typeface="Arial"/>
              </a:rPr>
              <a:t>Menninger</a:t>
            </a:r>
            <a:r>
              <a:rPr lang="fr-FR" dirty="0">
                <a:solidFill>
                  <a:schemeClr val="accent2"/>
                </a:solidFill>
                <a:latin typeface="Arial"/>
                <a:cs typeface="Arial"/>
              </a:rPr>
              <a:t> (1893-1990) est bien  connu de ceux qui se sont intéressés à la santé mentale. Par le biais de la célèbre  clinique qu'il a fondée, </a:t>
            </a:r>
            <a:r>
              <a:rPr lang="fr-FR" dirty="0" err="1">
                <a:solidFill>
                  <a:schemeClr val="accent2"/>
                </a:solidFill>
                <a:latin typeface="Arial"/>
                <a:cs typeface="Arial"/>
              </a:rPr>
              <a:t>Menninger</a:t>
            </a:r>
            <a:r>
              <a:rPr lang="fr-FR" dirty="0">
                <a:solidFill>
                  <a:schemeClr val="accent2"/>
                </a:solidFill>
                <a:latin typeface="Arial"/>
                <a:cs typeface="Arial"/>
              </a:rPr>
              <a:t> est passé à la postérité. Il a fait une psychanalyse avec Franz à l’Institut de Chicago dont il fut le premier  gradué.      </a:t>
            </a:r>
          </a:p>
          <a:p>
            <a:pPr algn="just" eaLnBrk="1" fontAlgn="auto" hangingPunct="1">
              <a:spcAft>
                <a:spcPts val="0"/>
              </a:spcAft>
              <a:buClr>
                <a:schemeClr val="accent1">
                  <a:lumMod val="60000"/>
                  <a:lumOff val="40000"/>
                </a:schemeClr>
              </a:buClr>
              <a:buFont typeface="Wingdings 2" pitchFamily="18" charset="2"/>
              <a:buChar char=""/>
              <a:defRPr/>
            </a:pPr>
            <a:r>
              <a:rPr lang="fr-FR" dirty="0">
                <a:solidFill>
                  <a:schemeClr val="accent2"/>
                </a:solidFill>
                <a:latin typeface="Arial"/>
                <a:cs typeface="Arial"/>
              </a:rPr>
              <a:t>Avec son père et un de ses frères,  tous médecin, ils achètent un bâtiment et fondent la clinique </a:t>
            </a:r>
            <a:r>
              <a:rPr lang="fr-FR" dirty="0" err="1">
                <a:solidFill>
                  <a:schemeClr val="accent2"/>
                </a:solidFill>
                <a:latin typeface="Arial"/>
                <a:cs typeface="Arial"/>
              </a:rPr>
              <a:t>Menninger</a:t>
            </a:r>
            <a:r>
              <a:rPr lang="fr-FR" dirty="0">
                <a:solidFill>
                  <a:schemeClr val="accent2"/>
                </a:solidFill>
                <a:latin typeface="Arial"/>
                <a:cs typeface="Arial"/>
              </a:rPr>
              <a:t> dont Karl  assumera la direction pendant l'essentiel de sa vie. </a:t>
            </a:r>
          </a:p>
          <a:p>
            <a:pPr algn="just" eaLnBrk="1" fontAlgn="auto" hangingPunct="1">
              <a:spcAft>
                <a:spcPts val="0"/>
              </a:spcAft>
              <a:buClr>
                <a:schemeClr val="accent1">
                  <a:lumMod val="60000"/>
                  <a:lumOff val="40000"/>
                </a:schemeClr>
              </a:buClr>
              <a:buFont typeface="Wingdings 2" pitchFamily="18" charset="2"/>
              <a:buChar char=""/>
              <a:defRPr/>
            </a:pPr>
            <a:r>
              <a:rPr lang="fr-FR" dirty="0">
                <a:solidFill>
                  <a:schemeClr val="accent2"/>
                </a:solidFill>
                <a:latin typeface="Arial"/>
                <a:cs typeface="Arial"/>
              </a:rPr>
              <a:t>La clinique </a:t>
            </a:r>
            <a:r>
              <a:rPr lang="fr-FR" dirty="0" err="1">
                <a:solidFill>
                  <a:schemeClr val="accent2"/>
                </a:solidFill>
                <a:latin typeface="Arial"/>
                <a:cs typeface="Arial"/>
              </a:rPr>
              <a:t>Menninger</a:t>
            </a:r>
            <a:r>
              <a:rPr lang="fr-FR" dirty="0">
                <a:solidFill>
                  <a:schemeClr val="accent2"/>
                </a:solidFill>
                <a:latin typeface="Arial"/>
                <a:cs typeface="Arial"/>
              </a:rPr>
              <a:t> deviendra l'un des centres de recherche les plus réputés dans le domaine de la  psychanalyse et de la psychiatrie. </a:t>
            </a:r>
            <a:endParaRPr lang="fr-FR" sz="2800" dirty="0">
              <a:latin typeface="Arial"/>
              <a:cs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rtlCol="0">
            <a:noAutofit/>
          </a:bodyPr>
          <a:lstStyle/>
          <a:p>
            <a:pPr eaLnBrk="1" fontAlgn="auto" hangingPunct="1">
              <a:spcAft>
                <a:spcPts val="0"/>
              </a:spcAft>
              <a:defRPr/>
            </a:pPr>
            <a:r>
              <a:rPr lang="fr-FR" b="1" dirty="0">
                <a:solidFill>
                  <a:schemeClr val="tx2">
                    <a:lumMod val="75000"/>
                    <a:lumOff val="25000"/>
                  </a:schemeClr>
                </a:solidFill>
                <a:latin typeface="Arial"/>
                <a:cs typeface="Arial"/>
              </a:rPr>
              <a:t>Niveau description</a:t>
            </a:r>
          </a:p>
        </p:txBody>
      </p:sp>
      <p:sp>
        <p:nvSpPr>
          <p:cNvPr id="18435" name="Rectangle 3"/>
          <p:cNvSpPr>
            <a:spLocks noGrp="1" noChangeArrowheads="1"/>
          </p:cNvSpPr>
          <p:nvPr>
            <p:ph idx="1"/>
          </p:nvPr>
        </p:nvSpPr>
        <p:spPr>
          <a:xfrm>
            <a:off x="762000" y="2286000"/>
            <a:ext cx="7772400" cy="4114800"/>
          </a:xfrm>
        </p:spPr>
        <p:style>
          <a:lnRef idx="2">
            <a:schemeClr val="accent1"/>
          </a:lnRef>
          <a:fillRef idx="1">
            <a:schemeClr val="lt1"/>
          </a:fillRef>
          <a:effectRef idx="0">
            <a:schemeClr val="accent1"/>
          </a:effectRef>
          <a:fontRef idx="minor">
            <a:schemeClr val="dk1"/>
          </a:fontRef>
        </p:style>
        <p:txBody>
          <a:bodyPr>
            <a:normAutofit/>
          </a:bodyPr>
          <a:lstStyle/>
          <a:p>
            <a:pPr eaLnBrk="1" hangingPunct="1">
              <a:defRPr/>
            </a:pPr>
            <a:r>
              <a:rPr lang="fr-FR" smtClean="0">
                <a:solidFill>
                  <a:srgbClr val="595959"/>
                </a:solidFill>
                <a:latin typeface="Arial" charset="0"/>
                <a:ea typeface="Arial" charset="0"/>
                <a:cs typeface="Arial" charset="0"/>
              </a:rPr>
              <a:t>Une définition des degrés de l’échelle </a:t>
            </a:r>
            <a:r>
              <a:rPr lang="fr-FR" sz="2000" smtClean="0">
                <a:solidFill>
                  <a:srgbClr val="595959"/>
                </a:solidFill>
                <a:latin typeface="Arial" charset="0"/>
                <a:ea typeface="Arial" charset="0"/>
                <a:cs typeface="Arial" charset="0"/>
              </a:rPr>
              <a:t>(p 3 du doc)</a:t>
            </a:r>
            <a:endParaRPr lang="fr-FR" u="sng" smtClean="0">
              <a:solidFill>
                <a:srgbClr val="595959"/>
              </a:solidFill>
              <a:latin typeface="Arial" charset="0"/>
              <a:ea typeface="Arial" charset="0"/>
              <a:cs typeface="Arial" charset="0"/>
              <a:hlinkClick r:id="rId3" action="ppaction://hlinkfile"/>
            </a:endParaRPr>
          </a:p>
          <a:p>
            <a:pPr eaLnBrk="1" hangingPunct="1">
              <a:defRPr/>
            </a:pPr>
            <a:r>
              <a:rPr lang="fr-FR" u="sng" smtClean="0">
                <a:solidFill>
                  <a:srgbClr val="595959"/>
                </a:solidFill>
                <a:latin typeface="Arial" charset="0"/>
                <a:ea typeface="Arial" charset="0"/>
                <a:cs typeface="Arial" charset="0"/>
                <a:hlinkClick r:id="rId3" action="ppaction://hlinkfile"/>
              </a:rPr>
              <a:t>34 descriptions de cas types</a:t>
            </a:r>
            <a:r>
              <a:rPr lang="fr-FR" smtClean="0">
                <a:solidFill>
                  <a:srgbClr val="595959"/>
                </a:solidFill>
                <a:latin typeface="Arial" charset="0"/>
                <a:ea typeface="Arial" charset="0"/>
                <a:cs typeface="Arial" charset="0"/>
              </a:rPr>
              <a:t> servent de support à l'évaluation </a:t>
            </a:r>
            <a:r>
              <a:rPr lang="fr-FR" sz="2000" smtClean="0">
                <a:solidFill>
                  <a:srgbClr val="595959"/>
                </a:solidFill>
                <a:latin typeface="Arial" charset="0"/>
                <a:ea typeface="Arial" charset="0"/>
                <a:cs typeface="Arial" charset="0"/>
              </a:rPr>
              <a:t>(p.4 du doc).</a:t>
            </a:r>
            <a:r>
              <a:rPr lang="fr-FR" smtClean="0">
                <a:solidFill>
                  <a:srgbClr val="595959"/>
                </a:solidFill>
                <a:latin typeface="Arial" charset="0"/>
                <a:ea typeface="Arial" charset="0"/>
                <a:cs typeface="Arial" charset="0"/>
              </a:rPr>
              <a:t> </a:t>
            </a:r>
          </a:p>
          <a:p>
            <a:pPr lvl="1" eaLnBrk="1" hangingPunct="1">
              <a:defRPr/>
            </a:pPr>
            <a:r>
              <a:rPr lang="fr-FR" smtClean="0">
                <a:solidFill>
                  <a:srgbClr val="595959"/>
                </a:solidFill>
                <a:latin typeface="Arial" charset="0"/>
                <a:ea typeface="Arial" charset="0"/>
                <a:cs typeface="Arial" charset="0"/>
              </a:rPr>
              <a:t>16 hommes et 18 femmes représentant une variété de diagnostics </a:t>
            </a:r>
            <a:r>
              <a:rPr lang="fr-FR" sz="2000" smtClean="0">
                <a:solidFill>
                  <a:srgbClr val="595959"/>
                </a:solidFill>
                <a:latin typeface="Arial" charset="0"/>
                <a:ea typeface="Arial" charset="0"/>
                <a:cs typeface="Arial" charset="0"/>
              </a:rPr>
              <a:t>(évalués de 5 à 95)</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rtlCol="0">
            <a:noAutofit/>
          </a:bodyPr>
          <a:lstStyle/>
          <a:p>
            <a:pPr eaLnBrk="1" fontAlgn="auto" hangingPunct="1">
              <a:spcAft>
                <a:spcPts val="0"/>
              </a:spcAft>
              <a:defRPr/>
            </a:pPr>
            <a:r>
              <a:rPr lang="fr-FR" sz="3600" b="1" dirty="0">
                <a:solidFill>
                  <a:schemeClr val="tx2">
                    <a:lumMod val="75000"/>
                    <a:lumOff val="25000"/>
                  </a:schemeClr>
                </a:solidFill>
                <a:latin typeface="Arial"/>
                <a:ea typeface="+mj-ea"/>
                <a:cs typeface="Arial"/>
              </a:rPr>
              <a:t>Utilisation de l'échelle (1)</a:t>
            </a:r>
          </a:p>
        </p:txBody>
      </p:sp>
      <p:sp>
        <p:nvSpPr>
          <p:cNvPr id="19459" name="Rectangle 3"/>
          <p:cNvSpPr>
            <a:spLocks noGrp="1" noChangeArrowheads="1"/>
          </p:cNvSpPr>
          <p:nvPr>
            <p:ph idx="1"/>
          </p:nvPr>
        </p:nvSpPr>
        <p:spPr>
          <a:xfrm>
            <a:off x="457200" y="1752600"/>
            <a:ext cx="8001000" cy="4800600"/>
          </a:xfrm>
        </p:spPr>
        <p:style>
          <a:lnRef idx="2">
            <a:schemeClr val="accent1"/>
          </a:lnRef>
          <a:fillRef idx="1">
            <a:schemeClr val="lt1"/>
          </a:fillRef>
          <a:effectRef idx="0">
            <a:schemeClr val="accent1"/>
          </a:effectRef>
          <a:fontRef idx="minor">
            <a:schemeClr val="dk1"/>
          </a:fontRef>
        </p:style>
        <p:txBody>
          <a:bodyPr rtlCol="0">
            <a:normAutofit/>
          </a:bodyPr>
          <a:lstStyle/>
          <a:p>
            <a:pPr marL="514350" indent="-514350" eaLnBrk="1" fontAlgn="auto" hangingPunct="1">
              <a:lnSpc>
                <a:spcPct val="90000"/>
              </a:lnSpc>
              <a:spcAft>
                <a:spcPts val="0"/>
              </a:spcAft>
              <a:buClr>
                <a:schemeClr val="accent1">
                  <a:lumMod val="60000"/>
                  <a:lumOff val="40000"/>
                </a:schemeClr>
              </a:buClr>
              <a:buFont typeface="+mj-lt"/>
              <a:buAutoNum type="arabicPeriod"/>
              <a:defRPr/>
            </a:pPr>
            <a:r>
              <a:rPr lang="fr-FR" sz="2800" dirty="0" smtClean="0">
                <a:solidFill>
                  <a:schemeClr val="tx1">
                    <a:lumMod val="65000"/>
                    <a:lumOff val="35000"/>
                  </a:schemeClr>
                </a:solidFill>
                <a:latin typeface="Arial"/>
                <a:cs typeface="Arial"/>
              </a:rPr>
              <a:t>Parcourir </a:t>
            </a:r>
            <a:r>
              <a:rPr lang="fr-FR" sz="2800" dirty="0">
                <a:solidFill>
                  <a:schemeClr val="tx1">
                    <a:lumMod val="65000"/>
                    <a:lumOff val="35000"/>
                  </a:schemeClr>
                </a:solidFill>
                <a:latin typeface="Arial"/>
                <a:cs typeface="Arial"/>
              </a:rPr>
              <a:t>la définition des points (degrés) de l'échelle</a:t>
            </a:r>
            <a:r>
              <a:rPr lang="fr-FR" sz="2800" dirty="0" smtClean="0">
                <a:solidFill>
                  <a:schemeClr val="tx1">
                    <a:lumMod val="65000"/>
                    <a:lumOff val="35000"/>
                  </a:schemeClr>
                </a:solidFill>
                <a:latin typeface="Arial"/>
                <a:cs typeface="Arial"/>
              </a:rPr>
              <a:t> à </a:t>
            </a:r>
            <a:r>
              <a:rPr lang="fr-FR" sz="2800" dirty="0">
                <a:solidFill>
                  <a:schemeClr val="tx1">
                    <a:lumMod val="65000"/>
                    <a:lumOff val="35000"/>
                  </a:schemeClr>
                </a:solidFill>
                <a:latin typeface="Arial"/>
                <a:cs typeface="Arial"/>
              </a:rPr>
              <a:t>chaque point.</a:t>
            </a:r>
            <a:endParaRPr lang="fr-FR" sz="2800" dirty="0" smtClean="0">
              <a:solidFill>
                <a:schemeClr val="tx1">
                  <a:lumMod val="65000"/>
                  <a:lumOff val="35000"/>
                </a:schemeClr>
              </a:solidFill>
              <a:latin typeface="Arial"/>
              <a:cs typeface="Arial"/>
            </a:endParaRPr>
          </a:p>
          <a:p>
            <a:pPr marL="514350" indent="-514350" eaLnBrk="1" fontAlgn="auto" hangingPunct="1">
              <a:lnSpc>
                <a:spcPct val="90000"/>
              </a:lnSpc>
              <a:spcAft>
                <a:spcPts val="0"/>
              </a:spcAft>
              <a:buClr>
                <a:schemeClr val="accent1">
                  <a:lumMod val="60000"/>
                  <a:lumOff val="40000"/>
                </a:schemeClr>
              </a:buClr>
              <a:buFont typeface="+mj-lt"/>
              <a:buAutoNum type="arabicPeriod"/>
              <a:defRPr/>
            </a:pPr>
            <a:r>
              <a:rPr lang="fr-FR" sz="2800" dirty="0" smtClean="0">
                <a:solidFill>
                  <a:schemeClr val="tx1">
                    <a:lumMod val="65000"/>
                    <a:lumOff val="35000"/>
                  </a:schemeClr>
                </a:solidFill>
                <a:latin typeface="Arial"/>
                <a:cs typeface="Arial"/>
              </a:rPr>
              <a:t>Décider </a:t>
            </a:r>
            <a:r>
              <a:rPr lang="fr-FR" sz="2800" dirty="0">
                <a:solidFill>
                  <a:schemeClr val="tx1">
                    <a:lumMod val="65000"/>
                    <a:lumOff val="35000"/>
                  </a:schemeClr>
                </a:solidFill>
                <a:latin typeface="Arial"/>
                <a:cs typeface="Arial"/>
              </a:rPr>
              <a:t>en gros du </a:t>
            </a:r>
            <a:r>
              <a:rPr lang="fr-FR" sz="2800" dirty="0" smtClean="0">
                <a:solidFill>
                  <a:schemeClr val="tx1">
                    <a:lumMod val="65000"/>
                    <a:lumOff val="35000"/>
                  </a:schemeClr>
                </a:solidFill>
                <a:latin typeface="Arial"/>
                <a:cs typeface="Arial"/>
              </a:rPr>
              <a:t>degrés </a:t>
            </a:r>
            <a:r>
              <a:rPr lang="fr-FR" sz="2800" dirty="0">
                <a:solidFill>
                  <a:schemeClr val="tx1">
                    <a:lumMod val="65000"/>
                    <a:lumOff val="35000"/>
                  </a:schemeClr>
                </a:solidFill>
                <a:latin typeface="Arial"/>
                <a:cs typeface="Arial"/>
              </a:rPr>
              <a:t>dans lequel se trouve le cas de la personne que vous évaluez.</a:t>
            </a:r>
            <a:endParaRPr lang="fr-FR" sz="2800" dirty="0" smtClean="0">
              <a:solidFill>
                <a:schemeClr val="tx1">
                  <a:lumMod val="65000"/>
                  <a:lumOff val="35000"/>
                </a:schemeClr>
              </a:solidFill>
              <a:latin typeface="Arial"/>
              <a:cs typeface="Arial"/>
            </a:endParaRPr>
          </a:p>
          <a:p>
            <a:pPr marL="514350" indent="-514350" eaLnBrk="1" fontAlgn="auto" hangingPunct="1">
              <a:lnSpc>
                <a:spcPct val="90000"/>
              </a:lnSpc>
              <a:spcAft>
                <a:spcPts val="0"/>
              </a:spcAft>
              <a:buClr>
                <a:schemeClr val="accent1">
                  <a:lumMod val="60000"/>
                  <a:lumOff val="40000"/>
                </a:schemeClr>
              </a:buClr>
              <a:buFont typeface="+mj-lt"/>
              <a:buAutoNum type="arabicPeriod"/>
              <a:defRPr/>
            </a:pPr>
            <a:r>
              <a:rPr lang="fr-FR" sz="2800" dirty="0" smtClean="0">
                <a:solidFill>
                  <a:schemeClr val="tx1">
                    <a:lumMod val="65000"/>
                    <a:lumOff val="35000"/>
                  </a:schemeClr>
                </a:solidFill>
                <a:latin typeface="Arial"/>
                <a:cs typeface="Arial"/>
              </a:rPr>
              <a:t>Lire </a:t>
            </a:r>
            <a:r>
              <a:rPr lang="fr-FR" sz="2800" dirty="0">
                <a:solidFill>
                  <a:schemeClr val="tx1">
                    <a:lumMod val="65000"/>
                    <a:lumOff val="35000"/>
                  </a:schemeClr>
                </a:solidFill>
                <a:latin typeface="Arial"/>
                <a:cs typeface="Arial"/>
              </a:rPr>
              <a:t>les " cas type" relatifs au </a:t>
            </a:r>
            <a:r>
              <a:rPr lang="fr-FR" sz="2800" dirty="0" smtClean="0">
                <a:solidFill>
                  <a:schemeClr val="tx1">
                    <a:lumMod val="65000"/>
                    <a:lumOff val="35000"/>
                  </a:schemeClr>
                </a:solidFill>
                <a:latin typeface="Arial"/>
                <a:cs typeface="Arial"/>
              </a:rPr>
              <a:t>degrés </a:t>
            </a:r>
            <a:r>
              <a:rPr lang="fr-FR" sz="2800" dirty="0">
                <a:solidFill>
                  <a:schemeClr val="tx1">
                    <a:lumMod val="65000"/>
                    <a:lumOff val="35000"/>
                  </a:schemeClr>
                </a:solidFill>
                <a:latin typeface="Arial"/>
                <a:cs typeface="Arial"/>
              </a:rPr>
              <a:t>que vous avez estimez.</a:t>
            </a:r>
          </a:p>
          <a:p>
            <a:pPr marL="806450" lvl="1" indent="-457200" eaLnBrk="1" fontAlgn="auto" hangingPunct="1">
              <a:lnSpc>
                <a:spcPct val="90000"/>
              </a:lnSpc>
              <a:spcAft>
                <a:spcPts val="0"/>
              </a:spcAft>
              <a:buClr>
                <a:schemeClr val="accent1">
                  <a:lumMod val="75000"/>
                </a:schemeClr>
              </a:buClr>
              <a:buFont typeface="Wingdings 2" pitchFamily="18" charset="2"/>
              <a:buChar char=""/>
              <a:defRPr/>
            </a:pPr>
            <a:r>
              <a:rPr lang="fr-FR" sz="2400" dirty="0">
                <a:solidFill>
                  <a:schemeClr val="tx1">
                    <a:lumMod val="65000"/>
                    <a:lumOff val="35000"/>
                  </a:schemeClr>
                </a:solidFill>
                <a:latin typeface="Arial"/>
                <a:ea typeface="ＭＳ Ｐゴシック" pitchFamily="-110" charset="-128"/>
                <a:cs typeface="Arial"/>
              </a:rPr>
              <a:t>Votre cas peut correspondre à l'un d'eux ou à l'interface d'une paire de cas type.</a:t>
            </a:r>
          </a:p>
          <a:p>
            <a:pPr marL="806450" lvl="1" indent="-457200" eaLnBrk="1" fontAlgn="auto" hangingPunct="1">
              <a:lnSpc>
                <a:spcPct val="90000"/>
              </a:lnSpc>
              <a:spcAft>
                <a:spcPts val="0"/>
              </a:spcAft>
              <a:buClr>
                <a:schemeClr val="accent1">
                  <a:lumMod val="75000"/>
                </a:schemeClr>
              </a:buClr>
              <a:buFont typeface="Wingdings 2" pitchFamily="18" charset="2"/>
              <a:buChar char=""/>
              <a:defRPr/>
            </a:pPr>
            <a:r>
              <a:rPr lang="fr-FR" sz="2400" dirty="0">
                <a:solidFill>
                  <a:schemeClr val="tx1">
                    <a:lumMod val="65000"/>
                    <a:lumOff val="35000"/>
                  </a:schemeClr>
                </a:solidFill>
                <a:latin typeface="Arial"/>
                <a:ea typeface="ＭＳ Ｐゴシック" pitchFamily="-110" charset="-128"/>
                <a:cs typeface="Arial"/>
              </a:rPr>
              <a:t> Faites votre estimation aussi précisément que </a:t>
            </a:r>
            <a:r>
              <a:rPr lang="fr-FR" sz="2400" dirty="0" smtClean="0">
                <a:solidFill>
                  <a:schemeClr val="tx1">
                    <a:lumMod val="65000"/>
                    <a:lumOff val="35000"/>
                  </a:schemeClr>
                </a:solidFill>
                <a:latin typeface="Arial"/>
                <a:ea typeface="ＭＳ Ｐゴシック" pitchFamily="-110" charset="-128"/>
                <a:cs typeface="Arial"/>
              </a:rPr>
              <a:t>possible (estimation globale)</a:t>
            </a:r>
            <a:endParaRPr lang="fr-FR" sz="2400" dirty="0">
              <a:solidFill>
                <a:schemeClr val="tx1">
                  <a:lumMod val="65000"/>
                  <a:lumOff val="35000"/>
                </a:schemeClr>
              </a:solidFill>
              <a:latin typeface="Arial"/>
              <a:ea typeface="ＭＳ Ｐゴシック" pitchFamily="-110" charset="-128"/>
              <a:cs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49275" y="107950"/>
            <a:ext cx="8042275" cy="958850"/>
          </a:xfrm>
        </p:spPr>
        <p:style>
          <a:lnRef idx="2">
            <a:schemeClr val="accent1"/>
          </a:lnRef>
          <a:fillRef idx="1">
            <a:schemeClr val="lt1"/>
          </a:fillRef>
          <a:effectRef idx="0">
            <a:schemeClr val="accent1"/>
          </a:effectRef>
          <a:fontRef idx="minor">
            <a:schemeClr val="dk1"/>
          </a:fontRef>
        </p:style>
        <p:txBody>
          <a:bodyPr rtlCol="0">
            <a:noAutofit/>
          </a:bodyPr>
          <a:lstStyle/>
          <a:p>
            <a:pPr eaLnBrk="1" fontAlgn="auto" hangingPunct="1">
              <a:spcAft>
                <a:spcPts val="0"/>
              </a:spcAft>
              <a:defRPr/>
            </a:pPr>
            <a:r>
              <a:rPr lang="fr-FR" sz="3600" b="1" dirty="0">
                <a:solidFill>
                  <a:schemeClr val="bg2">
                    <a:lumMod val="50000"/>
                  </a:schemeClr>
                </a:solidFill>
                <a:latin typeface="Arial"/>
                <a:cs typeface="Arial"/>
              </a:rPr>
              <a:t>Utilisation de l'échelle (2)</a:t>
            </a:r>
          </a:p>
        </p:txBody>
      </p:sp>
      <p:sp>
        <p:nvSpPr>
          <p:cNvPr id="20483" name="Rectangle 3"/>
          <p:cNvSpPr>
            <a:spLocks noGrp="1" noChangeArrowheads="1"/>
          </p:cNvSpPr>
          <p:nvPr>
            <p:ph idx="1"/>
          </p:nvPr>
        </p:nvSpPr>
        <p:spPr/>
        <p:style>
          <a:lnRef idx="2">
            <a:schemeClr val="accent1"/>
          </a:lnRef>
          <a:fillRef idx="1">
            <a:schemeClr val="lt1"/>
          </a:fillRef>
          <a:effectRef idx="0">
            <a:schemeClr val="accent1"/>
          </a:effectRef>
          <a:fontRef idx="minor">
            <a:schemeClr val="dk1"/>
          </a:fontRef>
        </p:style>
        <p:txBody>
          <a:bodyPr rtlCol="0">
            <a:normAutofit lnSpcReduction="10000"/>
          </a:bodyPr>
          <a:lstStyle/>
          <a:p>
            <a:pPr eaLnBrk="1" fontAlgn="auto" hangingPunct="1">
              <a:lnSpc>
                <a:spcPct val="90000"/>
              </a:lnSpc>
              <a:spcAft>
                <a:spcPts val="0"/>
              </a:spcAft>
              <a:buClr>
                <a:schemeClr val="accent1">
                  <a:lumMod val="60000"/>
                  <a:lumOff val="40000"/>
                </a:schemeClr>
              </a:buClr>
              <a:buFont typeface="Wingdings 2" pitchFamily="18" charset="2"/>
              <a:buChar char=""/>
              <a:defRPr/>
            </a:pPr>
            <a:r>
              <a:rPr lang="fr-FR" sz="2800" dirty="0">
                <a:solidFill>
                  <a:schemeClr val="tx1">
                    <a:lumMod val="65000"/>
                    <a:lumOff val="35000"/>
                  </a:schemeClr>
                </a:solidFill>
                <a:latin typeface="Arial"/>
                <a:cs typeface="Arial"/>
              </a:rPr>
              <a:t>Vous aurez ensuite à faire une évaluation autour de 7 échelles </a:t>
            </a:r>
            <a:r>
              <a:rPr lang="fr-FR" sz="2800" dirty="0" smtClean="0">
                <a:solidFill>
                  <a:schemeClr val="tx1">
                    <a:lumMod val="65000"/>
                    <a:lumOff val="35000"/>
                  </a:schemeClr>
                </a:solidFill>
                <a:latin typeface="Arial"/>
                <a:cs typeface="Arial"/>
              </a:rPr>
              <a:t>analogiques (critères de santé).</a:t>
            </a:r>
          </a:p>
          <a:p>
            <a:pPr eaLnBrk="1" fontAlgn="auto" hangingPunct="1">
              <a:lnSpc>
                <a:spcPct val="90000"/>
              </a:lnSpc>
              <a:spcAft>
                <a:spcPts val="0"/>
              </a:spcAft>
              <a:buClr>
                <a:schemeClr val="accent1">
                  <a:lumMod val="60000"/>
                  <a:lumOff val="40000"/>
                </a:schemeClr>
              </a:buClr>
              <a:buFont typeface="Wingdings 2" pitchFamily="18" charset="2"/>
              <a:buChar char=""/>
              <a:defRPr/>
            </a:pPr>
            <a:r>
              <a:rPr lang="fr-FR" sz="2800" dirty="0" smtClean="0">
                <a:solidFill>
                  <a:schemeClr val="tx1">
                    <a:lumMod val="65000"/>
                    <a:lumOff val="35000"/>
                  </a:schemeClr>
                </a:solidFill>
                <a:latin typeface="Arial"/>
                <a:cs typeface="Arial"/>
              </a:rPr>
              <a:t>Vous </a:t>
            </a:r>
            <a:r>
              <a:rPr lang="fr-FR" sz="2800" dirty="0">
                <a:solidFill>
                  <a:schemeClr val="tx1">
                    <a:lumMod val="65000"/>
                    <a:lumOff val="35000"/>
                  </a:schemeClr>
                </a:solidFill>
                <a:latin typeface="Arial"/>
                <a:cs typeface="Arial"/>
              </a:rPr>
              <a:t>avez à votre disposition 8 fiches d’évaluation </a:t>
            </a:r>
            <a:r>
              <a:rPr lang="fr-FR" sz="2000" dirty="0">
                <a:solidFill>
                  <a:schemeClr val="tx1">
                    <a:lumMod val="65000"/>
                    <a:lumOff val="35000"/>
                  </a:schemeClr>
                </a:solidFill>
                <a:latin typeface="Arial"/>
                <a:cs typeface="Arial"/>
              </a:rPr>
              <a:t>(p 14)</a:t>
            </a:r>
            <a:endParaRPr lang="fr-FR" sz="2800" dirty="0" smtClean="0">
              <a:solidFill>
                <a:schemeClr val="tx1">
                  <a:lumMod val="65000"/>
                  <a:lumOff val="35000"/>
                </a:schemeClr>
              </a:solidFill>
              <a:latin typeface="Arial"/>
              <a:cs typeface="Arial"/>
            </a:endParaRPr>
          </a:p>
          <a:p>
            <a:pPr marL="806450" lvl="1" indent="-457200" eaLnBrk="1" fontAlgn="auto" hangingPunct="1">
              <a:lnSpc>
                <a:spcPct val="90000"/>
              </a:lnSpc>
              <a:spcAft>
                <a:spcPts val="0"/>
              </a:spcAft>
              <a:buClr>
                <a:schemeClr val="accent1">
                  <a:lumMod val="75000"/>
                </a:schemeClr>
              </a:buClr>
              <a:buFont typeface="+mj-lt"/>
              <a:buAutoNum type="arabicPeriod"/>
              <a:defRPr/>
            </a:pPr>
            <a:r>
              <a:rPr lang="fr-FR" sz="2400" dirty="0" smtClean="0">
                <a:solidFill>
                  <a:schemeClr val="tx1">
                    <a:lumMod val="65000"/>
                    <a:lumOff val="35000"/>
                  </a:schemeClr>
                </a:solidFill>
                <a:latin typeface="Arial"/>
                <a:ea typeface="ＭＳ Ｐゴシック" pitchFamily="-110" charset="-128"/>
                <a:cs typeface="Arial"/>
              </a:rPr>
              <a:t>Estimation </a:t>
            </a:r>
            <a:r>
              <a:rPr lang="fr-FR" sz="2400" dirty="0">
                <a:solidFill>
                  <a:schemeClr val="tx1">
                    <a:lumMod val="65000"/>
                    <a:lumOff val="35000"/>
                  </a:schemeClr>
                </a:solidFill>
                <a:latin typeface="Arial"/>
                <a:ea typeface="ＭＳ Ｐゴシック" pitchFamily="-110" charset="-128"/>
                <a:cs typeface="Arial"/>
              </a:rPr>
              <a:t>globale (coté de 0 à 100)</a:t>
            </a:r>
            <a:endParaRPr lang="fr-FR" sz="2400" dirty="0" smtClean="0">
              <a:solidFill>
                <a:schemeClr val="tx1">
                  <a:lumMod val="65000"/>
                  <a:lumOff val="35000"/>
                </a:schemeClr>
              </a:solidFill>
              <a:latin typeface="Arial"/>
              <a:ea typeface="ＭＳ Ｐゴシック" pitchFamily="-110" charset="-128"/>
              <a:cs typeface="Arial"/>
            </a:endParaRPr>
          </a:p>
          <a:p>
            <a:pPr marL="806450" lvl="1" indent="-457200" eaLnBrk="1" fontAlgn="auto" hangingPunct="1">
              <a:lnSpc>
                <a:spcPct val="90000"/>
              </a:lnSpc>
              <a:spcAft>
                <a:spcPts val="0"/>
              </a:spcAft>
              <a:buClr>
                <a:schemeClr val="accent1">
                  <a:lumMod val="75000"/>
                </a:schemeClr>
              </a:buClr>
              <a:buFont typeface="+mj-lt"/>
              <a:buAutoNum type="arabicPeriod"/>
              <a:defRPr/>
            </a:pPr>
            <a:r>
              <a:rPr lang="fr-FR" sz="2400" dirty="0" smtClean="0">
                <a:solidFill>
                  <a:schemeClr val="tx1">
                    <a:lumMod val="65000"/>
                    <a:lumOff val="35000"/>
                  </a:schemeClr>
                </a:solidFill>
                <a:latin typeface="Arial"/>
                <a:ea typeface="ＭＳ Ｐゴシック" pitchFamily="-110" charset="-128"/>
                <a:cs typeface="Arial"/>
              </a:rPr>
              <a:t>Le </a:t>
            </a:r>
            <a:r>
              <a:rPr lang="fr-FR" sz="2400" dirty="0">
                <a:solidFill>
                  <a:schemeClr val="tx1">
                    <a:lumMod val="65000"/>
                    <a:lumOff val="35000"/>
                  </a:schemeClr>
                </a:solidFill>
                <a:latin typeface="Arial"/>
                <a:ea typeface="ＭＳ Ｐゴシック" pitchFamily="-110" charset="-128"/>
                <a:cs typeface="Arial"/>
              </a:rPr>
              <a:t>besoin du patient d'être protégé et/ou aidé par le thérapeute ou l'hôpital, et à l'opposé, la capacité du patient de fonctionner de façon autonome.</a:t>
            </a:r>
            <a:endParaRPr lang="fr-FR" sz="2400" dirty="0" smtClean="0">
              <a:solidFill>
                <a:schemeClr val="tx1">
                  <a:lumMod val="65000"/>
                  <a:lumOff val="35000"/>
                </a:schemeClr>
              </a:solidFill>
              <a:latin typeface="Arial"/>
              <a:ea typeface="ＭＳ Ｐゴシック" pitchFamily="-110" charset="-128"/>
              <a:cs typeface="Arial"/>
            </a:endParaRPr>
          </a:p>
          <a:p>
            <a:pPr marL="806450" lvl="1" indent="-457200" eaLnBrk="1" fontAlgn="auto" hangingPunct="1">
              <a:lnSpc>
                <a:spcPct val="90000"/>
              </a:lnSpc>
              <a:spcAft>
                <a:spcPts val="0"/>
              </a:spcAft>
              <a:buClr>
                <a:schemeClr val="accent1">
                  <a:lumMod val="75000"/>
                </a:schemeClr>
              </a:buClr>
              <a:buFont typeface="+mj-lt"/>
              <a:buAutoNum type="arabicPeriod"/>
              <a:defRPr/>
            </a:pPr>
            <a:r>
              <a:rPr lang="fr-FR" sz="2400" dirty="0" smtClean="0">
                <a:solidFill>
                  <a:schemeClr val="tx1">
                    <a:lumMod val="65000"/>
                    <a:lumOff val="35000"/>
                  </a:schemeClr>
                </a:solidFill>
                <a:latin typeface="Arial"/>
                <a:ea typeface="ＭＳ Ｐゴシック" pitchFamily="-110" charset="-128"/>
                <a:cs typeface="Arial"/>
              </a:rPr>
              <a:t>La </a:t>
            </a:r>
            <a:r>
              <a:rPr lang="fr-FR" sz="2400" dirty="0">
                <a:solidFill>
                  <a:schemeClr val="tx1">
                    <a:lumMod val="65000"/>
                    <a:lumOff val="35000"/>
                  </a:schemeClr>
                </a:solidFill>
                <a:latin typeface="Arial"/>
                <a:ea typeface="ＭＳ Ｐゴシック" pitchFamily="-110" charset="-128"/>
                <a:cs typeface="Arial"/>
              </a:rPr>
              <a:t>gravité des symptômes du patient (le degré de désorganisation de la personnalité qu'ils traduisent).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685800" y="381000"/>
            <a:ext cx="7772400" cy="5715000"/>
          </a:xfrm>
        </p:spPr>
        <p:style>
          <a:lnRef idx="2">
            <a:schemeClr val="accent1"/>
          </a:lnRef>
          <a:fillRef idx="1">
            <a:schemeClr val="lt1"/>
          </a:fillRef>
          <a:effectRef idx="0">
            <a:schemeClr val="accent1"/>
          </a:effectRef>
          <a:fontRef idx="minor">
            <a:schemeClr val="dk1"/>
          </a:fontRef>
        </p:style>
        <p:txBody>
          <a:bodyPr rtlCol="0">
            <a:normAutofit/>
          </a:bodyPr>
          <a:lstStyle/>
          <a:p>
            <a:pPr marL="806450" lvl="1" indent="-457200" eaLnBrk="1" fontAlgn="auto" hangingPunct="1">
              <a:spcAft>
                <a:spcPts val="0"/>
              </a:spcAft>
              <a:buClr>
                <a:schemeClr val="accent1">
                  <a:lumMod val="75000"/>
                </a:schemeClr>
              </a:buClr>
              <a:buFont typeface="+mj-lt"/>
              <a:buAutoNum type="arabicPeriod" startAt="4"/>
              <a:defRPr/>
            </a:pPr>
            <a:r>
              <a:rPr lang="fr-FR" sz="2400" dirty="0" smtClean="0">
                <a:solidFill>
                  <a:schemeClr val="tx1">
                    <a:lumMod val="65000"/>
                    <a:lumOff val="35000"/>
                  </a:schemeClr>
                </a:solidFill>
                <a:latin typeface="Arial"/>
                <a:ea typeface="ＭＳ Ｐゴシック" pitchFamily="-110" charset="-128"/>
                <a:cs typeface="Arial"/>
              </a:rPr>
              <a:t>Le </a:t>
            </a:r>
            <a:r>
              <a:rPr lang="fr-FR" sz="2400" dirty="0">
                <a:solidFill>
                  <a:schemeClr val="tx1">
                    <a:lumMod val="65000"/>
                    <a:lumOff val="35000"/>
                  </a:schemeClr>
                </a:solidFill>
                <a:latin typeface="Arial"/>
                <a:ea typeface="ＭＳ Ｐゴシック" pitchFamily="-110" charset="-128"/>
                <a:cs typeface="Arial"/>
              </a:rPr>
              <a:t>degré du malaise et de la détresse subjectifs du patient.</a:t>
            </a:r>
            <a:endParaRPr lang="fr-FR" sz="2400" dirty="0" smtClean="0">
              <a:solidFill>
                <a:schemeClr val="tx1">
                  <a:lumMod val="65000"/>
                  <a:lumOff val="35000"/>
                </a:schemeClr>
              </a:solidFill>
              <a:latin typeface="Arial"/>
              <a:ea typeface="ＭＳ Ｐゴシック" pitchFamily="-110" charset="-128"/>
              <a:cs typeface="Arial"/>
            </a:endParaRPr>
          </a:p>
          <a:p>
            <a:pPr marL="806450" lvl="1" indent="-457200" eaLnBrk="1" fontAlgn="auto" hangingPunct="1">
              <a:spcAft>
                <a:spcPts val="0"/>
              </a:spcAft>
              <a:buClr>
                <a:schemeClr val="accent1">
                  <a:lumMod val="75000"/>
                </a:schemeClr>
              </a:buClr>
              <a:buFont typeface="+mj-lt"/>
              <a:buAutoNum type="arabicPeriod" startAt="4"/>
              <a:defRPr/>
            </a:pPr>
            <a:r>
              <a:rPr lang="fr-FR" sz="2400" dirty="0" smtClean="0">
                <a:solidFill>
                  <a:schemeClr val="tx1">
                    <a:lumMod val="65000"/>
                    <a:lumOff val="35000"/>
                  </a:schemeClr>
                </a:solidFill>
                <a:latin typeface="Arial"/>
                <a:ea typeface="ＭＳ Ｐゴシック" pitchFamily="-110" charset="-128"/>
                <a:cs typeface="Arial"/>
              </a:rPr>
              <a:t>Les </a:t>
            </a:r>
            <a:r>
              <a:rPr lang="fr-FR" sz="2400" dirty="0">
                <a:solidFill>
                  <a:schemeClr val="tx1">
                    <a:lumMod val="65000"/>
                    <a:lumOff val="35000"/>
                  </a:schemeClr>
                </a:solidFill>
                <a:latin typeface="Arial"/>
                <a:ea typeface="ＭＳ Ｐゴシック" pitchFamily="-110" charset="-128"/>
                <a:cs typeface="Arial"/>
              </a:rPr>
              <a:t>conséquences de l'état du patient sur son entourage (danger, malaise, etc ... ).</a:t>
            </a:r>
            <a:endParaRPr lang="fr-FR" sz="2400" dirty="0" smtClean="0">
              <a:solidFill>
                <a:schemeClr val="tx1">
                  <a:lumMod val="65000"/>
                  <a:lumOff val="35000"/>
                </a:schemeClr>
              </a:solidFill>
              <a:latin typeface="Arial"/>
              <a:ea typeface="ＭＳ Ｐゴシック" pitchFamily="-110" charset="-128"/>
              <a:cs typeface="Arial"/>
            </a:endParaRPr>
          </a:p>
          <a:p>
            <a:pPr marL="806450" lvl="1" indent="-457200" eaLnBrk="1" fontAlgn="auto" hangingPunct="1">
              <a:spcAft>
                <a:spcPts val="0"/>
              </a:spcAft>
              <a:buClr>
                <a:schemeClr val="accent1">
                  <a:lumMod val="75000"/>
                </a:schemeClr>
              </a:buClr>
              <a:buFont typeface="+mj-lt"/>
              <a:buAutoNum type="arabicPeriod" startAt="4"/>
              <a:defRPr/>
            </a:pPr>
            <a:r>
              <a:rPr lang="fr-FR" sz="2400" dirty="0" smtClean="0">
                <a:solidFill>
                  <a:schemeClr val="tx1">
                    <a:lumMod val="65000"/>
                    <a:lumOff val="35000"/>
                  </a:schemeClr>
                </a:solidFill>
                <a:latin typeface="Arial"/>
                <a:ea typeface="ＭＳ Ｐゴシック" pitchFamily="-110" charset="-128"/>
                <a:cs typeface="Arial"/>
              </a:rPr>
              <a:t>Le </a:t>
            </a:r>
            <a:r>
              <a:rPr lang="fr-FR" sz="2400" dirty="0">
                <a:solidFill>
                  <a:schemeClr val="tx1">
                    <a:lumMod val="65000"/>
                    <a:lumOff val="35000"/>
                  </a:schemeClr>
                </a:solidFill>
                <a:latin typeface="Arial"/>
                <a:ea typeface="ＭＳ Ｐゴシック" pitchFamily="-110" charset="-128"/>
                <a:cs typeface="Arial"/>
              </a:rPr>
              <a:t>degré d'utilisation de ses capacités par le patient, notamment dans le travail.</a:t>
            </a:r>
            <a:endParaRPr lang="fr-FR" sz="2400" dirty="0" smtClean="0">
              <a:solidFill>
                <a:schemeClr val="tx1">
                  <a:lumMod val="65000"/>
                  <a:lumOff val="35000"/>
                </a:schemeClr>
              </a:solidFill>
              <a:latin typeface="Arial"/>
              <a:ea typeface="ＭＳ Ｐゴシック" pitchFamily="-110" charset="-128"/>
              <a:cs typeface="Arial"/>
            </a:endParaRPr>
          </a:p>
          <a:p>
            <a:pPr marL="806450" lvl="1" indent="-457200" eaLnBrk="1" fontAlgn="auto" hangingPunct="1">
              <a:spcAft>
                <a:spcPts val="0"/>
              </a:spcAft>
              <a:buClr>
                <a:schemeClr val="accent1">
                  <a:lumMod val="75000"/>
                </a:schemeClr>
              </a:buClr>
              <a:buFont typeface="+mj-lt"/>
              <a:buAutoNum type="arabicPeriod" startAt="4"/>
              <a:defRPr/>
            </a:pPr>
            <a:r>
              <a:rPr lang="fr-FR" sz="2400" dirty="0" smtClean="0">
                <a:solidFill>
                  <a:schemeClr val="tx1">
                    <a:lumMod val="65000"/>
                    <a:lumOff val="35000"/>
                  </a:schemeClr>
                </a:solidFill>
                <a:latin typeface="Arial"/>
                <a:ea typeface="ＭＳ Ｐゴシック" pitchFamily="-110" charset="-128"/>
                <a:cs typeface="Arial"/>
              </a:rPr>
              <a:t>La </a:t>
            </a:r>
            <a:r>
              <a:rPr lang="fr-FR" sz="2400" dirty="0">
                <a:solidFill>
                  <a:schemeClr val="tx1">
                    <a:lumMod val="65000"/>
                    <a:lumOff val="35000"/>
                  </a:schemeClr>
                </a:solidFill>
                <a:latin typeface="Arial"/>
                <a:ea typeface="ＭＳ Ｐゴシック" pitchFamily="-110" charset="-128"/>
                <a:cs typeface="Arial"/>
              </a:rPr>
              <a:t>qualité des relations interpersonnelles du patient (chaleur, intimité, authenticité, proximité, degré de distorsion de sa perception de la relation, contrôle de l'impulsivité dans la relation).</a:t>
            </a:r>
            <a:endParaRPr lang="fr-FR" sz="2400" dirty="0" smtClean="0">
              <a:solidFill>
                <a:schemeClr val="tx1">
                  <a:lumMod val="65000"/>
                  <a:lumOff val="35000"/>
                </a:schemeClr>
              </a:solidFill>
              <a:latin typeface="Arial"/>
              <a:ea typeface="ＭＳ Ｐゴシック" pitchFamily="-110" charset="-128"/>
              <a:cs typeface="Arial"/>
            </a:endParaRPr>
          </a:p>
          <a:p>
            <a:pPr marL="806450" lvl="1" indent="-457200" eaLnBrk="1" fontAlgn="auto" hangingPunct="1">
              <a:spcAft>
                <a:spcPts val="0"/>
              </a:spcAft>
              <a:buClr>
                <a:schemeClr val="accent1">
                  <a:lumMod val="75000"/>
                </a:schemeClr>
              </a:buClr>
              <a:buFont typeface="+mj-lt"/>
              <a:buAutoNum type="arabicPeriod" startAt="4"/>
              <a:defRPr/>
            </a:pPr>
            <a:r>
              <a:rPr lang="fr-FR" sz="2400" dirty="0" smtClean="0">
                <a:solidFill>
                  <a:schemeClr val="tx1">
                    <a:lumMod val="65000"/>
                    <a:lumOff val="35000"/>
                  </a:schemeClr>
                </a:solidFill>
                <a:latin typeface="Arial"/>
                <a:ea typeface="ＭＳ Ｐゴシック" pitchFamily="-110" charset="-128"/>
                <a:cs typeface="Arial"/>
              </a:rPr>
              <a:t>L'ampleur </a:t>
            </a:r>
            <a:r>
              <a:rPr lang="fr-FR" sz="2400" dirty="0">
                <a:solidFill>
                  <a:schemeClr val="tx1">
                    <a:lumMod val="65000"/>
                    <a:lumOff val="35000"/>
                  </a:schemeClr>
                </a:solidFill>
                <a:latin typeface="Arial"/>
                <a:ea typeface="ＭＳ Ｐゴシック" pitchFamily="-110" charset="-128"/>
                <a:cs typeface="Arial"/>
              </a:rPr>
              <a:t>et la profondeur des intérêts du patient.</a:t>
            </a:r>
          </a:p>
          <a:p>
            <a:pPr eaLnBrk="1" fontAlgn="auto" hangingPunct="1">
              <a:spcAft>
                <a:spcPts val="0"/>
              </a:spcAft>
              <a:buClr>
                <a:schemeClr val="accent1">
                  <a:lumMod val="60000"/>
                  <a:lumOff val="40000"/>
                </a:schemeClr>
              </a:buClr>
              <a:buFont typeface="Wingdings 2" pitchFamily="18" charset="2"/>
              <a:buChar char=""/>
              <a:defRPr/>
            </a:pPr>
            <a:endParaRPr lang="fr-FR"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304800"/>
            <a:ext cx="7772400" cy="533400"/>
          </a:xfrm>
        </p:spPr>
        <p:txBody>
          <a:bodyPr rtlCol="0">
            <a:noAutofit/>
          </a:bodyPr>
          <a:lstStyle/>
          <a:p>
            <a:pPr eaLnBrk="1" fontAlgn="auto" hangingPunct="1">
              <a:spcAft>
                <a:spcPts val="0"/>
              </a:spcAft>
              <a:defRPr/>
            </a:pPr>
            <a:r>
              <a:rPr lang="fr-FR" sz="2400" dirty="0">
                <a:solidFill>
                  <a:schemeClr val="tx2">
                    <a:lumMod val="75000"/>
                    <a:lumOff val="25000"/>
                  </a:schemeClr>
                </a:solidFill>
                <a:ea typeface="+mj-ea"/>
                <a:cs typeface="+mj-cs"/>
              </a:rPr>
              <a:t>Fiche récapitulative - ESM</a:t>
            </a:r>
            <a:endParaRPr lang="fr-FR" dirty="0">
              <a:solidFill>
                <a:schemeClr val="tx2">
                  <a:lumMod val="75000"/>
                  <a:lumOff val="25000"/>
                </a:schemeClr>
              </a:solidFill>
              <a:ea typeface="+mj-ea"/>
              <a:cs typeface="+mj-cs"/>
            </a:endParaRPr>
          </a:p>
        </p:txBody>
      </p:sp>
      <p:sp>
        <p:nvSpPr>
          <p:cNvPr id="22531" name="Rectangle 3"/>
          <p:cNvSpPr>
            <a:spLocks noGrp="1" noChangeArrowheads="1"/>
          </p:cNvSpPr>
          <p:nvPr>
            <p:ph idx="1"/>
          </p:nvPr>
        </p:nvSpPr>
        <p:spPr>
          <a:xfrm>
            <a:off x="0" y="990600"/>
            <a:ext cx="9144000" cy="5562600"/>
          </a:xfrm>
        </p:spPr>
        <p:style>
          <a:lnRef idx="2">
            <a:schemeClr val="accent1"/>
          </a:lnRef>
          <a:fillRef idx="1">
            <a:schemeClr val="lt1"/>
          </a:fillRef>
          <a:effectRef idx="0">
            <a:schemeClr val="accent1"/>
          </a:effectRef>
          <a:fontRef idx="minor">
            <a:schemeClr val="dk1"/>
          </a:fontRef>
        </p:style>
        <p:txBody>
          <a:bodyPr rtlCol="0">
            <a:normAutofit fontScale="92500" lnSpcReduction="20000"/>
          </a:bodyPr>
          <a:lstStyle/>
          <a:p>
            <a:pPr algn="just" eaLnBrk="1" fontAlgn="auto" hangingPunct="1">
              <a:lnSpc>
                <a:spcPct val="90000"/>
              </a:lnSpc>
              <a:spcAft>
                <a:spcPts val="0"/>
              </a:spcAft>
              <a:buClr>
                <a:schemeClr val="accent1">
                  <a:lumMod val="60000"/>
                  <a:lumOff val="40000"/>
                </a:schemeClr>
              </a:buClr>
              <a:buFontTx/>
              <a:buNone/>
              <a:defRPr/>
            </a:pPr>
            <a:r>
              <a:rPr lang="fr-FR" sz="1400" b="1" dirty="0"/>
              <a:t>* Pour chaque évaluation une fiche récapitulative avec quelques renseignements complémentaires (p 22</a:t>
            </a:r>
            <a:r>
              <a:rPr lang="fr-FR" sz="1400" dirty="0"/>
              <a:t>)</a:t>
            </a:r>
          </a:p>
          <a:p>
            <a:pPr algn="just" eaLnBrk="1" fontAlgn="auto" hangingPunct="1">
              <a:lnSpc>
                <a:spcPct val="90000"/>
              </a:lnSpc>
              <a:spcAft>
                <a:spcPts val="0"/>
              </a:spcAft>
              <a:buClr>
                <a:schemeClr val="accent1">
                  <a:lumMod val="60000"/>
                  <a:lumOff val="40000"/>
                </a:schemeClr>
              </a:buClr>
              <a:buFontTx/>
              <a:buNone/>
              <a:defRPr/>
            </a:pPr>
            <a:endParaRPr lang="fr-FR" sz="1400" dirty="0"/>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Date :</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Année de naissance du patient : ..</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Sexe du patient</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Evaluateur (codé) :.... .. .. .. .. ..</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Evaluation basée sur : dossier    //</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Connaissance du patient en tant que soignant    / /</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                                            Psychothérapeute   / /</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                                                        Entretien    / /</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Stade	avant psychothérapie</a:t>
            </a:r>
          </a:p>
          <a:p>
            <a:pPr marL="768350" lvl="1" algn="just" eaLnBrk="1" fontAlgn="auto" hangingPunct="1">
              <a:lnSpc>
                <a:spcPct val="90000"/>
              </a:lnSpc>
              <a:spcAft>
                <a:spcPts val="0"/>
              </a:spcAft>
              <a:buClr>
                <a:schemeClr val="accent1">
                  <a:lumMod val="75000"/>
                </a:schemeClr>
              </a:buClr>
              <a:buFont typeface="Wingdings 2" pitchFamily="18" charset="2"/>
              <a:buChar char=""/>
              <a:defRPr/>
            </a:pPr>
            <a:r>
              <a:rPr lang="fr-FR" sz="1400" dirty="0" smtClean="0">
                <a:ea typeface="ＭＳ Ｐゴシック" pitchFamily="-110" charset="-128"/>
              </a:rPr>
              <a:t>		fin </a:t>
            </a:r>
            <a:r>
              <a:rPr lang="fr-FR" sz="1400" dirty="0">
                <a:ea typeface="ＭＳ Ｐゴシック" pitchFamily="-110" charset="-128"/>
              </a:rPr>
              <a:t>de psychothérapie</a:t>
            </a:r>
            <a:endParaRPr lang="fr-FR" sz="1400" dirty="0" smtClean="0">
              <a:ea typeface="ＭＳ Ｐゴシック" pitchFamily="-110" charset="-128"/>
            </a:endParaRPr>
          </a:p>
          <a:p>
            <a:pPr marL="1606550" lvl="3" algn="just" eaLnBrk="1" fontAlgn="auto" hangingPunct="1">
              <a:lnSpc>
                <a:spcPct val="90000"/>
              </a:lnSpc>
              <a:spcAft>
                <a:spcPts val="0"/>
              </a:spcAft>
              <a:buClr>
                <a:schemeClr val="accent1">
                  <a:lumMod val="75000"/>
                </a:schemeClr>
              </a:buClr>
              <a:buFontTx/>
              <a:buNone/>
              <a:defRPr/>
            </a:pPr>
            <a:r>
              <a:rPr lang="fr-FR" sz="1400" dirty="0" smtClean="0">
                <a:ea typeface="ＭＳ Ｐゴシック" pitchFamily="-110" charset="-128"/>
              </a:rPr>
              <a:t>		suivi </a:t>
            </a:r>
            <a:r>
              <a:rPr lang="fr-FR" sz="1400" dirty="0">
                <a:ea typeface="ＭＳ Ｐゴシック" pitchFamily="-110" charset="-128"/>
              </a:rPr>
              <a:t>ultérieur après psychothérapie</a:t>
            </a:r>
            <a:endParaRPr lang="fr-FR" sz="1400" dirty="0" smtClean="0">
              <a:ea typeface="ＭＳ Ｐゴシック" pitchFamily="-110" charset="-128"/>
            </a:endParaRPr>
          </a:p>
          <a:p>
            <a:pPr marL="1606550" lvl="3" algn="just" eaLnBrk="1" fontAlgn="auto" hangingPunct="1">
              <a:lnSpc>
                <a:spcPct val="90000"/>
              </a:lnSpc>
              <a:spcAft>
                <a:spcPts val="0"/>
              </a:spcAft>
              <a:buClr>
                <a:schemeClr val="accent1">
                  <a:lumMod val="75000"/>
                </a:schemeClr>
              </a:buClr>
              <a:buFontTx/>
              <a:buNone/>
              <a:defRPr/>
            </a:pPr>
            <a:r>
              <a:rPr lang="fr-FR" sz="1400" dirty="0" smtClean="0">
                <a:ea typeface="ＭＳ Ｐゴシック" pitchFamily="-110" charset="-128"/>
              </a:rPr>
              <a:t>		autre</a:t>
            </a:r>
            <a:endParaRPr lang="fr-FR" sz="1400" dirty="0">
              <a:ea typeface="ＭＳ Ｐゴシック" pitchFamily="-110" charset="-128"/>
            </a:endParaRPr>
          </a:p>
          <a:p>
            <a:pPr marL="1606550" lvl="3" algn="just" eaLnBrk="1" fontAlgn="auto" hangingPunct="1">
              <a:lnSpc>
                <a:spcPct val="90000"/>
              </a:lnSpc>
              <a:spcAft>
                <a:spcPts val="0"/>
              </a:spcAft>
              <a:buClr>
                <a:schemeClr val="accent1">
                  <a:lumMod val="75000"/>
                </a:schemeClr>
              </a:buClr>
              <a:buFontTx/>
              <a:buNone/>
              <a:defRPr/>
            </a:pPr>
            <a:endParaRPr lang="fr-FR" sz="1400" dirty="0">
              <a:ea typeface="ＭＳ Ｐゴシック" pitchFamily="-110" charset="-128"/>
            </a:endParaRP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1 - Estimation globale </a:t>
            </a:r>
            <a:r>
              <a:rPr lang="fr-FR" sz="1400" dirty="0" err="1">
                <a:ea typeface="ＭＳ Ｐゴシック" pitchFamily="-110" charset="-128"/>
              </a:rPr>
              <a:t>Santé-Maladie</a:t>
            </a:r>
            <a:r>
              <a:rPr lang="fr-FR" sz="1400" dirty="0">
                <a:ea typeface="ＭＳ Ｐゴシック" pitchFamily="-110" charset="-128"/>
              </a:rPr>
              <a:t> :</a:t>
            </a: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2 - Capacité d'autonomie :</a:t>
            </a: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3 - Gravité des symptômes : 	</a:t>
            </a: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4 - Malaise subjectif :</a:t>
            </a: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5 - Effets sur l'entourage :</a:t>
            </a: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 6 - Utilisation des capacités :</a:t>
            </a: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7 - Relations interpersonnelles :</a:t>
            </a:r>
          </a:p>
          <a:p>
            <a:pPr marL="1606550" lvl="3" algn="just" eaLnBrk="1" fontAlgn="auto" hangingPunct="1">
              <a:lnSpc>
                <a:spcPct val="90000"/>
              </a:lnSpc>
              <a:spcAft>
                <a:spcPts val="0"/>
              </a:spcAft>
              <a:buClr>
                <a:schemeClr val="accent1">
                  <a:lumMod val="75000"/>
                </a:schemeClr>
              </a:buClr>
              <a:buFont typeface="Wingdings 2" pitchFamily="18" charset="2"/>
              <a:buChar char=""/>
              <a:defRPr/>
            </a:pPr>
            <a:r>
              <a:rPr lang="fr-FR" sz="1400" dirty="0">
                <a:ea typeface="ＭＳ Ｐゴシック" pitchFamily="-110" charset="-128"/>
              </a:rPr>
              <a:t>8 - Sources d'intérêts</a:t>
            </a:r>
            <a:r>
              <a:rPr lang="fr-FR" dirty="0">
                <a:ea typeface="ＭＳ Ｐゴシック" pitchFamily="-110" charset="-128"/>
              </a:rPr>
              <a:t> </a:t>
            </a:r>
            <a:r>
              <a:rPr lang="fr-FR" sz="1400" dirty="0">
                <a:ea typeface="ＭＳ Ｐゴシック" pitchFamily="-110" charset="-128"/>
              </a:rPr>
              <a:t>:</a:t>
            </a:r>
          </a:p>
          <a:p>
            <a:pPr marL="1187450" lvl="2" algn="just" eaLnBrk="1" fontAlgn="auto" hangingPunct="1">
              <a:lnSpc>
                <a:spcPct val="90000"/>
              </a:lnSpc>
              <a:spcAft>
                <a:spcPts val="0"/>
              </a:spcAft>
              <a:buClr>
                <a:schemeClr val="accent1">
                  <a:lumMod val="60000"/>
                  <a:lumOff val="40000"/>
                </a:schemeClr>
              </a:buClr>
              <a:buFont typeface="Wingdings 2" pitchFamily="18" charset="2"/>
              <a:buChar char=""/>
              <a:defRPr/>
            </a:pPr>
            <a:endParaRPr lang="fr-FR" sz="1600" dirty="0">
              <a:solidFill>
                <a:srgbClr val="000000"/>
              </a:solidFill>
              <a:ea typeface="ＭＳ Ｐゴシック" pitchFamily="-110"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52400" y="107950"/>
            <a:ext cx="8439150" cy="1111250"/>
          </a:xfrm>
        </p:spPr>
        <p:txBody>
          <a:bodyPr rtlCol="0">
            <a:normAutofit/>
          </a:bodyPr>
          <a:lstStyle/>
          <a:p>
            <a:pPr eaLnBrk="1" fontAlgn="auto" hangingPunct="1">
              <a:spcAft>
                <a:spcPts val="0"/>
              </a:spcAft>
              <a:defRPr/>
            </a:pPr>
            <a:r>
              <a:rPr lang="fr-FR" sz="3200" dirty="0">
                <a:solidFill>
                  <a:schemeClr val="tx2">
                    <a:lumMod val="75000"/>
                    <a:lumOff val="25000"/>
                  </a:schemeClr>
                </a:solidFill>
                <a:ea typeface="+mj-ea"/>
                <a:cs typeface="+mj-cs"/>
              </a:rPr>
              <a:t>Utilisation de l’échelle en groupe de pairs</a:t>
            </a:r>
            <a:endParaRPr lang="fr-FR" dirty="0">
              <a:solidFill>
                <a:schemeClr val="tx2">
                  <a:lumMod val="75000"/>
                  <a:lumOff val="25000"/>
                </a:schemeClr>
              </a:solidFill>
              <a:ea typeface="+mj-ea"/>
              <a:cs typeface="+mj-cs"/>
            </a:endParaRPr>
          </a:p>
        </p:txBody>
      </p:sp>
      <p:sp>
        <p:nvSpPr>
          <p:cNvPr id="23555" name="Rectangle 3"/>
          <p:cNvSpPr>
            <a:spLocks noGrp="1" noChangeArrowheads="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eaLnBrk="1" hangingPunct="1">
              <a:buFont typeface="Wingdings 2" pitchFamily="-110" charset="2"/>
              <a:buChar char=""/>
              <a:defRPr/>
            </a:pPr>
            <a:r>
              <a:rPr lang="fr-FR">
                <a:solidFill>
                  <a:schemeClr val="accent2"/>
                </a:solidFill>
                <a:ea typeface="ＭＳ Ｐゴシック" pitchFamily="-110" charset="-128"/>
                <a:cs typeface="ＭＳ Ｐゴシック" pitchFamily="-110" charset="-128"/>
              </a:rPr>
              <a:t>Chacun des membres du groupe de pairs fait sa propre cotation. </a:t>
            </a:r>
          </a:p>
          <a:p>
            <a:pPr eaLnBrk="1" hangingPunct="1">
              <a:buFont typeface="Wingdings 2" pitchFamily="-110" charset="2"/>
              <a:buChar char=""/>
              <a:defRPr/>
            </a:pPr>
            <a:r>
              <a:rPr lang="fr-FR">
                <a:solidFill>
                  <a:schemeClr val="accent2"/>
                </a:solidFill>
                <a:ea typeface="ＭＳ Ｐゴシック" pitchFamily="-110" charset="-128"/>
                <a:cs typeface="ＭＳ Ｐゴシック" pitchFamily="-110" charset="-128"/>
              </a:rPr>
              <a:t>Réunion du groupe de pairs pour comparaison et discussion pour la validation</a:t>
            </a:r>
          </a:p>
          <a:p>
            <a:pPr eaLnBrk="1" hangingPunct="1">
              <a:buFont typeface="Wingdings 2" pitchFamily="-110" charset="2"/>
              <a:buChar char=""/>
              <a:defRPr/>
            </a:pPr>
            <a:endParaRPr lang="fr-FR">
              <a:solidFill>
                <a:schemeClr val="accent2"/>
              </a:solidFill>
              <a:ea typeface="ＭＳ Ｐゴシック" pitchFamily="-110" charset="-128"/>
              <a:cs typeface="ＭＳ Ｐゴシック" pitchFamily="-110" charset="-128"/>
            </a:endParaRPr>
          </a:p>
          <a:p>
            <a:pPr eaLnBrk="1" hangingPunct="1">
              <a:buFont typeface="Wingdings 2" pitchFamily="-110" charset="2"/>
              <a:buChar char=""/>
              <a:defRPr/>
            </a:pPr>
            <a:endParaRPr lang="fr-FR">
              <a:solidFill>
                <a:schemeClr val="accent2"/>
              </a:solidFill>
              <a:ea typeface="ＭＳ Ｐゴシック" pitchFamily="-110" charset="-128"/>
              <a:cs typeface="ＭＳ Ｐゴシック" pitchFamily="-110" charset="-128"/>
            </a:endParaRPr>
          </a:p>
          <a:p>
            <a:pPr eaLnBrk="1" hangingPunct="1">
              <a:buFont typeface="Wingdings 2" pitchFamily="-110" charset="2"/>
              <a:buNone/>
              <a:defRPr/>
            </a:pPr>
            <a:r>
              <a:rPr lang="fr-FR" sz="2000">
                <a:solidFill>
                  <a:schemeClr val="accent2"/>
                </a:solidFill>
                <a:ea typeface="ＭＳ Ｐゴシック" pitchFamily="-110" charset="-128"/>
                <a:cs typeface="ＭＳ Ｐゴシック" pitchFamily="-110" charset="-128"/>
              </a:rPr>
              <a:t>* </a:t>
            </a:r>
            <a:r>
              <a:rPr lang="fr-FR" sz="2000">
                <a:solidFill>
                  <a:srgbClr val="5D1905"/>
                </a:solidFill>
                <a:ea typeface="ＭＳ Ｐゴシック" pitchFamily="-110" charset="-128"/>
                <a:cs typeface="ＭＳ Ｐゴシック" pitchFamily="-110" charset="-128"/>
              </a:rPr>
              <a:t>Cotation et validation de l’échelle très rapide.</a:t>
            </a:r>
            <a:r>
              <a:rPr lang="fr-FR" sz="2000">
                <a:solidFill>
                  <a:srgbClr val="000000"/>
                </a:solidFill>
                <a:ea typeface="ＭＳ Ｐゴシック" pitchFamily="-110" charset="-128"/>
                <a:cs typeface="ＭＳ Ｐゴシック" pitchFamily="-110" charset="-128"/>
              </a:rPr>
              <a:t> </a:t>
            </a:r>
          </a:p>
          <a:p>
            <a:pPr eaLnBrk="1" hangingPunct="1">
              <a:buFont typeface="Wingdings 2" pitchFamily="-110" charset="2"/>
              <a:buChar char=""/>
              <a:defRPr/>
            </a:pPr>
            <a:endParaRPr lang="fr-FR">
              <a:solidFill>
                <a:srgbClr val="000000"/>
              </a:solidFill>
              <a:ea typeface="ＭＳ Ｐゴシック" pitchFamily="-110" charset="-128"/>
              <a:cs typeface="ＭＳ Ｐゴシック" pitchFamily="-110"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Titre 1"/>
          <p:cNvSpPr>
            <a:spLocks noGrp="1"/>
          </p:cNvSpPr>
          <p:nvPr>
            <p:ph type="title"/>
          </p:nvPr>
        </p:nvSpPr>
        <p:spPr/>
        <p:txBody>
          <a:bodyPr/>
          <a:lstStyle/>
          <a:p>
            <a:pPr eaLnBrk="1" hangingPunct="1"/>
            <a:r>
              <a:rPr lang="fr-FR" sz="3600" smtClean="0">
                <a:ea typeface="ＭＳ Ｐゴシック" charset="-128"/>
                <a:cs typeface="ＭＳ Ｐゴシック" charset="-128"/>
              </a:rPr>
              <a:t>Cotations ESM Mme x – 2 mois </a:t>
            </a:r>
          </a:p>
        </p:txBody>
      </p:sp>
      <p:graphicFrame>
        <p:nvGraphicFramePr>
          <p:cNvPr id="4" name="Espace réservé du contenu 3"/>
          <p:cNvGraphicFramePr>
            <a:graphicFrameLocks noGrp="1"/>
          </p:cNvGraphicFramePr>
          <p:nvPr>
            <p:ph idx="1"/>
          </p:nvPr>
        </p:nvGraphicFramePr>
        <p:xfrm>
          <a:off x="549275" y="1600200"/>
          <a:ext cx="8042275" cy="3769994"/>
        </p:xfrm>
        <a:graphic>
          <a:graphicData uri="http://schemas.openxmlformats.org/drawingml/2006/table">
            <a:tbl>
              <a:tblPr/>
              <a:tblGrid>
                <a:gridCol w="3717925"/>
                <a:gridCol w="1143000"/>
                <a:gridCol w="1066800"/>
                <a:gridCol w="1066800"/>
                <a:gridCol w="104775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FFFFFF"/>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49263" algn="l"/>
                        </a:tabLst>
                      </a:pPr>
                      <a:r>
                        <a:rPr kumimoji="0" lang="fr-FR" sz="1400" b="1" i="0" u="none" strike="noStrike" cap="none" normalizeH="0" baseline="0" smtClean="0">
                          <a:ln>
                            <a:noFill/>
                          </a:ln>
                          <a:solidFill>
                            <a:srgbClr val="FFFFFF"/>
                          </a:solidFill>
                          <a:effectLst/>
                          <a:latin typeface="Arial" pitchFamily="-111" charset="0"/>
                          <a:ea typeface="Times" pitchFamily="-111" charset="0"/>
                          <a:cs typeface="Times" pitchFamily="-111" charset="0"/>
                        </a:rPr>
                        <a:t>Cotateur 1</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FFFFFF"/>
                          </a:solidFill>
                          <a:effectLst/>
                          <a:latin typeface="Arial" pitchFamily="-111" charset="0"/>
                          <a:ea typeface="Times" pitchFamily="-111" charset="0"/>
                          <a:cs typeface="Times" pitchFamily="-111" charset="0"/>
                        </a:rPr>
                        <a:t>Cotateur 2</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smtClean="0">
                        <a:ln>
                          <a:noFill/>
                        </a:ln>
                        <a:solidFill>
                          <a:srgbClr val="FFFFFF"/>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FFFFFF"/>
                          </a:solidFill>
                          <a:effectLst/>
                          <a:latin typeface="Arial" pitchFamily="-111" charset="0"/>
                          <a:ea typeface="Times" pitchFamily="-111" charset="0"/>
                          <a:cs typeface="Times" pitchFamily="-111" charset="0"/>
                        </a:rPr>
                        <a:t>Cotateur 3</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smtClean="0">
                        <a:ln>
                          <a:noFill/>
                        </a:ln>
                        <a:solidFill>
                          <a:srgbClr val="FFFFFF"/>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449263" algn="l"/>
                        </a:tabLst>
                      </a:pPr>
                      <a:r>
                        <a:rPr kumimoji="0" lang="fr-FR" sz="1400" b="1" i="0" u="none" strike="noStrike" cap="none" normalizeH="0" baseline="0" smtClean="0">
                          <a:ln>
                            <a:noFill/>
                          </a:ln>
                          <a:solidFill>
                            <a:srgbClr val="FFFFFF"/>
                          </a:solidFill>
                          <a:effectLst/>
                          <a:latin typeface="Arial" pitchFamily="-111" charset="0"/>
                          <a:ea typeface="Times" pitchFamily="-111" charset="0"/>
                          <a:cs typeface="Times" pitchFamily="-111" charset="0"/>
                        </a:rPr>
                        <a:t>Cotations</a:t>
                      </a:r>
                    </a:p>
                    <a:p>
                      <a:pPr marL="0" marR="0" lvl="0" indent="0" algn="ctr" defTabSz="914400" rtl="0" eaLnBrk="1" fontAlgn="base" latinLnBrk="0" hangingPunct="1">
                        <a:lnSpc>
                          <a:spcPct val="100000"/>
                        </a:lnSpc>
                        <a:spcBef>
                          <a:spcPct val="0"/>
                        </a:spcBef>
                        <a:spcAft>
                          <a:spcPct val="0"/>
                        </a:spcAft>
                        <a:buClrTx/>
                        <a:buSzTx/>
                        <a:buFontTx/>
                        <a:buNone/>
                        <a:tabLst>
                          <a:tab pos="449263" algn="l"/>
                        </a:tabLst>
                      </a:pPr>
                      <a:r>
                        <a:rPr kumimoji="0" lang="fr-FR" sz="1400" b="1" i="0" u="none" strike="noStrike" cap="none" normalizeH="0" baseline="0" smtClean="0">
                          <a:ln>
                            <a:noFill/>
                          </a:ln>
                          <a:solidFill>
                            <a:srgbClr val="FFFFFF"/>
                          </a:solidFill>
                          <a:effectLst/>
                          <a:latin typeface="Arial" pitchFamily="-111" charset="0"/>
                          <a:ea typeface="Times" pitchFamily="-111" charset="0"/>
                          <a:cs typeface="Times" pitchFamily="-111" charset="0"/>
                        </a:rPr>
                        <a:t>validation</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1 - Estimation globale Santé-Maladie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49263" algn="l"/>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60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0000"/>
                          </a:solidFill>
                          <a:effectLst/>
                          <a:latin typeface="Arial" pitchFamily="-111" charset="0"/>
                          <a:ea typeface="Times" pitchFamily="-111" charset="0"/>
                          <a:cs typeface="Times" pitchFamily="-111" charset="0"/>
                        </a:rPr>
                        <a:t>50</a:t>
                      </a:r>
                      <a:endParaRPr kumimoji="0" lang="fr-FR" sz="1400" b="0" i="0" u="none" strike="noStrike" cap="none" normalizeH="0" baseline="0">
                        <a:ln>
                          <a:noFill/>
                        </a:ln>
                        <a:solidFill>
                          <a:srgbClr val="FF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2 - Capacité d'autonomie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Arial" pitchFamily="-111" charset="0"/>
                          <a:ea typeface="Times" pitchFamily="-111" charset="0"/>
                          <a:cs typeface="Times" pitchFamily="-111" charset="0"/>
                        </a:rPr>
                        <a:t>50</a:t>
                      </a: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3 - Gravité des symptômes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Arial" pitchFamily="-111" charset="0"/>
                          <a:ea typeface="Times" pitchFamily="-111" charset="0"/>
                          <a:cs typeface="Times" pitchFamily="-111" charset="0"/>
                        </a:rPr>
                        <a:t>40</a:t>
                      </a: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4 - Malaise subjectif</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30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Arial" pitchFamily="-111" charset="0"/>
                          <a:ea typeface="Times" pitchFamily="-111" charset="0"/>
                          <a:cs typeface="Times" pitchFamily="-111" charset="0"/>
                        </a:rPr>
                        <a:t>40</a:t>
                      </a: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5 - Effets sur l'entourage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75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Arial" pitchFamily="-111" charset="0"/>
                          <a:ea typeface="Times" pitchFamily="-111" charset="0"/>
                          <a:cs typeface="Times" pitchFamily="-111" charset="0"/>
                        </a:rPr>
                        <a:t>50</a:t>
                      </a: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6 - Utilisation des capacités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65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Arial" pitchFamily="-111" charset="0"/>
                          <a:ea typeface="Times" pitchFamily="-111" charset="0"/>
                          <a:cs typeface="Times" pitchFamily="-111" charset="0"/>
                        </a:rPr>
                        <a:t>60</a:t>
                      </a: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7 - Relations interpersonnelles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35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35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Arial" pitchFamily="-111" charset="0"/>
                          <a:ea typeface="Times" pitchFamily="-111" charset="0"/>
                          <a:cs typeface="Times" pitchFamily="-111" charset="0"/>
                        </a:rPr>
                        <a:t>40</a:t>
                      </a: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8 – Sources d’intérêt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75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Arial" pitchFamily="-111" charset="0"/>
                          <a:ea typeface="Times" pitchFamily="-111" charset="0"/>
                          <a:cs typeface="Times" pitchFamily="-111" charset="0"/>
                        </a:rPr>
                        <a:t>45</a:t>
                      </a: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CF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rPr>
                        <a:t>Total 2 à 7</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0000"/>
                          </a:solidFill>
                          <a:effectLst/>
                          <a:latin typeface="Arial" pitchFamily="-111" charset="0"/>
                          <a:ea typeface="Times" pitchFamily="-111" charset="0"/>
                          <a:cs typeface="Times" pitchFamily="-111" charset="0"/>
                        </a:rPr>
                        <a:t>46,4</a:t>
                      </a:r>
                      <a:endParaRPr kumimoji="0" lang="fr-FR" sz="1400" b="0" i="0" u="none" strike="noStrike" cap="none" normalizeH="0" baseline="0">
                        <a:ln>
                          <a:noFill/>
                        </a:ln>
                        <a:solidFill>
                          <a:srgbClr val="FF0000"/>
                        </a:solidFill>
                        <a:effectLst/>
                        <a:latin typeface="Arial" pitchFamily="-111" charset="0"/>
                        <a:ea typeface="Times" pitchFamily="-111" charset="0"/>
                        <a:cs typeface="Times" pitchFamily="-111"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7DF"/>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533400"/>
            <a:ext cx="7772400" cy="457200"/>
          </a:xfrm>
        </p:spPr>
        <p:txBody>
          <a:bodyPr>
            <a:normAutofit fontScale="90000"/>
          </a:bodyPr>
          <a:lstStyle/>
          <a:p>
            <a:pPr eaLnBrk="1" hangingPunct="1">
              <a:defRPr/>
            </a:pPr>
            <a:r>
              <a:rPr lang="fr-FR" sz="2900" smtClean="0">
                <a:solidFill>
                  <a:schemeClr val="accent2"/>
                </a:solidFill>
              </a:rPr>
              <a:t/>
            </a:r>
            <a:br>
              <a:rPr lang="fr-FR" sz="2900" smtClean="0">
                <a:solidFill>
                  <a:schemeClr val="accent2"/>
                </a:solidFill>
              </a:rPr>
            </a:br>
            <a:r>
              <a:rPr lang="fr-FR" sz="2900" smtClean="0">
                <a:solidFill>
                  <a:schemeClr val="accent2"/>
                </a:solidFill>
              </a:rPr>
              <a:t>Comparaison : 2 mois et 1 an - Mme X</a:t>
            </a:r>
            <a:endParaRPr lang="fr-FR" sz="4100" smtClean="0"/>
          </a:p>
        </p:txBody>
      </p:sp>
      <p:graphicFrame>
        <p:nvGraphicFramePr>
          <p:cNvPr id="12361" name="Group 73"/>
          <p:cNvGraphicFramePr>
            <a:graphicFrameLocks noGrp="1"/>
          </p:cNvGraphicFramePr>
          <p:nvPr/>
        </p:nvGraphicFramePr>
        <p:xfrm>
          <a:off x="381000" y="1290638"/>
          <a:ext cx="8077200" cy="4706941"/>
        </p:xfrm>
        <a:graphic>
          <a:graphicData uri="http://schemas.openxmlformats.org/drawingml/2006/table">
            <a:tbl>
              <a:tblPr/>
              <a:tblGrid>
                <a:gridCol w="4724400"/>
                <a:gridCol w="1066800"/>
                <a:gridCol w="990600"/>
                <a:gridCol w="609600"/>
                <a:gridCol w="685800"/>
              </a:tblGrid>
              <a:tr h="671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chemeClr val="bg1"/>
                          </a:solidFill>
                          <a:effectLst/>
                          <a:latin typeface="Arial" pitchFamily="-110" charset="0"/>
                        </a:rPr>
                        <a:t>Évaluations</a:t>
                      </a: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chemeClr val="bg1"/>
                          </a:solidFill>
                          <a:effectLst/>
                          <a:latin typeface="News Gothic MT" pitchFamily="-110" charset="0"/>
                        </a:rPr>
                        <a:t>2 mois</a:t>
                      </a:r>
                      <a:endParaRPr kumimoji="0" lang="fr-FR" sz="1800" b="0" i="0" u="none" strike="noStrike" cap="none" normalizeH="0" baseline="0">
                        <a:ln>
                          <a:noFill/>
                        </a:ln>
                        <a:solidFill>
                          <a:schemeClr val="bg1"/>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chemeClr val="bg1"/>
                          </a:solidFill>
                          <a:effectLst/>
                          <a:latin typeface="News Gothic MT" pitchFamily="-110" charset="0"/>
                        </a:rPr>
                        <a:t>1 an</a:t>
                      </a:r>
                      <a:endParaRPr kumimoji="0" lang="fr-FR" sz="1800" b="0" i="0" u="none" strike="noStrike" cap="none" normalizeH="0" baseline="0">
                        <a:ln>
                          <a:noFill/>
                        </a:ln>
                        <a:solidFill>
                          <a:schemeClr val="bg1"/>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chemeClr val="bg1"/>
                          </a:solidFill>
                          <a:effectLst/>
                          <a:latin typeface="News Gothic MT" pitchFamily="-110" charset="0"/>
                        </a:rPr>
                        <a:t>+</a:t>
                      </a:r>
                      <a:endParaRPr kumimoji="0" lang="fr-FR" sz="1800" b="1" i="0" u="none" strike="noStrike" cap="none" normalizeH="0" baseline="0">
                        <a:ln>
                          <a:noFill/>
                        </a:ln>
                        <a:solidFill>
                          <a:schemeClr val="bg1"/>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chemeClr val="bg1"/>
                          </a:solidFill>
                          <a:effectLst/>
                          <a:latin typeface="News Gothic MT" pitchFamily="-110" charset="0"/>
                        </a:rPr>
                        <a:t>-</a:t>
                      </a:r>
                      <a:endParaRPr kumimoji="0" lang="fr-FR" sz="1800" b="0" i="0" u="none" strike="noStrike" cap="none" normalizeH="0" baseline="0">
                        <a:ln>
                          <a:noFill/>
                        </a:ln>
                        <a:solidFill>
                          <a:schemeClr val="bg1"/>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accent1"/>
                    </a:solidFill>
                  </a:tcPr>
                </a:tc>
              </a:tr>
              <a:tr h="552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smtClean="0">
                          <a:ln>
                            <a:noFill/>
                          </a:ln>
                          <a:solidFill>
                            <a:srgbClr val="000000"/>
                          </a:solidFill>
                          <a:effectLst/>
                          <a:latin typeface="News Gothic MT" pitchFamily="-110" charset="0"/>
                        </a:rPr>
                        <a:t>Estimation globale </a:t>
                      </a:r>
                      <a:r>
                        <a:rPr kumimoji="0" lang="fr-FR" sz="1800" b="0" i="0" u="none" strike="noStrike" cap="none" normalizeH="0" baseline="0" dirty="0" err="1" smtClean="0">
                          <a:ln>
                            <a:noFill/>
                          </a:ln>
                          <a:solidFill>
                            <a:srgbClr val="000000"/>
                          </a:solidFill>
                          <a:effectLst/>
                          <a:latin typeface="News Gothic MT" pitchFamily="-110" charset="0"/>
                        </a:rPr>
                        <a:t>santé-maladie</a:t>
                      </a:r>
                      <a:endParaRPr kumimoji="0" lang="fr-FR" sz="1800" b="1" i="0" u="none" strike="noStrike" cap="none" normalizeH="0" baseline="0" dirty="0" smtClean="0">
                        <a:ln>
                          <a:noFill/>
                        </a:ln>
                        <a:solidFill>
                          <a:srgbClr val="5D1905"/>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50</a:t>
                      </a:r>
                      <a:endParaRPr kumimoji="0" lang="fr-FR" sz="1800" b="1" i="0" u="none" strike="noStrike" cap="none" normalizeH="0" baseline="0">
                        <a:ln>
                          <a:noFill/>
                        </a:ln>
                        <a:solidFill>
                          <a:srgbClr val="5D1905"/>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60</a:t>
                      </a:r>
                      <a:endParaRPr kumimoji="0" lang="fr-FR" sz="1800" b="1" i="0" u="none" strike="noStrike" cap="none" normalizeH="0" baseline="0">
                        <a:ln>
                          <a:noFill/>
                        </a:ln>
                        <a:solidFill>
                          <a:srgbClr val="5D1905"/>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10</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r h="496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000000"/>
                          </a:solidFill>
                          <a:effectLst/>
                          <a:latin typeface="News Gothic MT" pitchFamily="-110" charset="0"/>
                        </a:rPr>
                        <a:t>1. Capacité d’autonomie</a:t>
                      </a:r>
                      <a:endParaRPr kumimoji="0" lang="fr-FR" sz="1800" b="0" i="0" u="none" strike="noStrike" cap="none" normalizeH="0" baseline="0" dirty="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50</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55</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r h="496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000000"/>
                          </a:solidFill>
                          <a:effectLst/>
                          <a:latin typeface="News Gothic MT" pitchFamily="-110" charset="0"/>
                        </a:rPr>
                        <a:t>2. Gravité des symptômes</a:t>
                      </a:r>
                      <a:endParaRPr kumimoji="0" lang="fr-FR" sz="1800" b="0" i="0" u="none" strike="noStrike" cap="none" normalizeH="0" baseline="0" dirty="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40</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50</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10</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r h="501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3. Malaise subjectif</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000000"/>
                          </a:solidFill>
                          <a:effectLst/>
                          <a:latin typeface="News Gothic MT" pitchFamily="-110" charset="0"/>
                        </a:rPr>
                        <a:t>40</a:t>
                      </a:r>
                      <a:endParaRPr kumimoji="0" lang="fr-FR" sz="1800" b="0" i="0" u="none" strike="noStrike" cap="none" normalizeH="0" baseline="0" dirty="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55</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15</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r h="496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4. Effets sur l’entourage</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000000"/>
                          </a:solidFill>
                          <a:effectLst/>
                          <a:latin typeface="News Gothic MT" pitchFamily="-110" charset="0"/>
                        </a:rPr>
                        <a:t>50</a:t>
                      </a:r>
                      <a:endParaRPr kumimoji="0" lang="fr-FR" sz="1800" b="0" i="0" u="none" strike="noStrike" cap="none" normalizeH="0" baseline="0" dirty="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55</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r h="496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 Utilisation des capacités</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60</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dirty="0">
                          <a:ln>
                            <a:noFill/>
                          </a:ln>
                          <a:solidFill>
                            <a:srgbClr val="000000"/>
                          </a:solidFill>
                          <a:effectLst/>
                          <a:latin typeface="News Gothic MT" pitchFamily="-110" charset="0"/>
                        </a:rPr>
                        <a:t>60</a:t>
                      </a:r>
                      <a:endParaRPr kumimoji="0" lang="fr-FR" sz="1800" b="0" i="0" u="none" strike="noStrike" cap="none" normalizeH="0" baseline="0" dirty="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r h="496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6. Relations interpersonnelles</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40</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55</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15</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dirty="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r h="496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7. Sources d’intérêts</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45</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55</a:t>
                      </a:r>
                      <a:endParaRPr kumimoji="0" lang="fr-FR" sz="1800" b="0" i="0" u="none" strike="noStrike" cap="none" normalizeH="0" baseline="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a:ln>
                            <a:noFill/>
                          </a:ln>
                          <a:solidFill>
                            <a:srgbClr val="000000"/>
                          </a:solidFill>
                          <a:effectLst/>
                          <a:latin typeface="News Gothic MT" pitchFamily="-110" charset="0"/>
                        </a:rPr>
                        <a:t>10</a:t>
                      </a:r>
                      <a:endParaRPr kumimoji="0" lang="fr-FR" sz="1800" b="1" i="0" u="none" strike="noStrike" cap="none" normalizeH="0" baseline="0">
                        <a:ln>
                          <a:noFill/>
                        </a:ln>
                        <a:solidFill>
                          <a:srgbClr val="3B996E"/>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dirty="0">
                        <a:ln>
                          <a:noFill/>
                        </a:ln>
                        <a:solidFill>
                          <a:schemeClr val="accent2"/>
                        </a:solidFill>
                        <a:effectLst/>
                        <a:latin typeface="Arial" pitchFamily="-110" charset="0"/>
                      </a:endParaRPr>
                    </a:p>
                  </a:txBody>
                  <a:tcPr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1986" name="Image 2" descr="CouvThurin.gif"/>
          <p:cNvPicPr>
            <a:picLocks noChangeAspect="1"/>
          </p:cNvPicPr>
          <p:nvPr/>
        </p:nvPicPr>
        <p:blipFill>
          <a:blip r:embed="rId3"/>
          <a:srcRect/>
          <a:stretch>
            <a:fillRect/>
          </a:stretch>
        </p:blipFill>
        <p:spPr bwMode="auto">
          <a:xfrm>
            <a:off x="2819400" y="0"/>
            <a:ext cx="3582988" cy="5715000"/>
          </a:xfrm>
          <a:prstGeom prst="rect">
            <a:avLst/>
          </a:prstGeom>
          <a:noFill/>
          <a:ln w="9525">
            <a:solidFill>
              <a:srgbClr val="008000"/>
            </a:solid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ise">
  <a:themeElements>
    <a:clrScheme name="Bris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is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is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Brise.thmx</Template>
  <TotalTime>1103</TotalTime>
  <Words>1350</Words>
  <Application>Microsoft PowerPoint</Application>
  <PresentationFormat>Présentation à l'écran (4:3)</PresentationFormat>
  <Paragraphs>190</Paragraphs>
  <Slides>14</Slides>
  <Notes>14</Notes>
  <HiddenSlides>0</HiddenSlides>
  <MMClips>0</MMClips>
  <ScaleCrop>false</ScaleCrop>
  <HeadingPairs>
    <vt:vector size="6" baseType="variant">
      <vt:variant>
        <vt:lpstr>Polices utilisées</vt:lpstr>
      </vt:variant>
      <vt:variant>
        <vt:i4>6</vt:i4>
      </vt:variant>
      <vt:variant>
        <vt:lpstr>Modèle de conception</vt:lpstr>
      </vt:variant>
      <vt:variant>
        <vt:i4>1</vt:i4>
      </vt:variant>
      <vt:variant>
        <vt:lpstr>Titres des diapositives</vt:lpstr>
      </vt:variant>
      <vt:variant>
        <vt:i4>14</vt:i4>
      </vt:variant>
    </vt:vector>
  </HeadingPairs>
  <TitlesOfParts>
    <vt:vector size="21" baseType="lpstr">
      <vt:lpstr>Times</vt:lpstr>
      <vt:lpstr>ＭＳ Ｐゴシック</vt:lpstr>
      <vt:lpstr>Arial</vt:lpstr>
      <vt:lpstr>News Gothic MT</vt:lpstr>
      <vt:lpstr>Wingdings 2</vt:lpstr>
      <vt:lpstr>Calibri</vt:lpstr>
      <vt:lpstr>Brise</vt:lpstr>
      <vt:lpstr>Diapositive 1</vt:lpstr>
      <vt:lpstr>Evaluation globale du fonctionnement : ESM, GAS, GAF</vt:lpstr>
      <vt:lpstr>≠</vt:lpstr>
      <vt:lpstr>Présentation de l'échelle outil quantitatif et qualitatif</vt:lpstr>
      <vt:lpstr>Diapositive 5</vt:lpstr>
      <vt:lpstr>Niveau description</vt:lpstr>
      <vt:lpstr>Utilisation de l'échelle (1)</vt:lpstr>
      <vt:lpstr>Utilisation de l'échelle (2)</vt:lpstr>
      <vt:lpstr>Diapositive 9</vt:lpstr>
      <vt:lpstr>Fiche récapitulative - ESM</vt:lpstr>
      <vt:lpstr>Utilisation de l’échelle en groupe de pairs</vt:lpstr>
      <vt:lpstr>Cotations ESM Mme x – 2 mois </vt:lpstr>
      <vt:lpstr> Comparaison : 2 mois et 1 an - Mme X</vt:lpstr>
      <vt:lpstr>Diapositive 14</vt:lpstr>
    </vt:vector>
  </TitlesOfParts>
  <Company>m&amp;jm</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Thurin</dc:creator>
  <cp:keywords/>
  <cp:lastModifiedBy>Jean-Michel THURIN</cp:lastModifiedBy>
  <cp:revision>65</cp:revision>
  <cp:lastPrinted>2008-07-04T05:35:45Z</cp:lastPrinted>
  <dcterms:created xsi:type="dcterms:W3CDTF">2008-09-26T07:09:18Z</dcterms:created>
  <dcterms:modified xsi:type="dcterms:W3CDTF">2008-09-26T07:14:05Z</dcterms:modified>
</cp:coreProperties>
</file>