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14.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747" r:id="rId1"/>
  </p:sldMasterIdLst>
  <p:notesMasterIdLst>
    <p:notesMasterId r:id="rId19"/>
  </p:notesMasterIdLst>
  <p:sldIdLst>
    <p:sldId id="256" r:id="rId2"/>
    <p:sldId id="257" r:id="rId3"/>
    <p:sldId id="259" r:id="rId4"/>
    <p:sldId id="262" r:id="rId5"/>
    <p:sldId id="263" r:id="rId6"/>
    <p:sldId id="261" r:id="rId7"/>
    <p:sldId id="264" r:id="rId8"/>
    <p:sldId id="265" r:id="rId9"/>
    <p:sldId id="275" r:id="rId10"/>
    <p:sldId id="266" r:id="rId11"/>
    <p:sldId id="267" r:id="rId12"/>
    <p:sldId id="268" r:id="rId13"/>
    <p:sldId id="270" r:id="rId14"/>
    <p:sldId id="271" r:id="rId15"/>
    <p:sldId id="272" r:id="rId16"/>
    <p:sldId id="273" r:id="rId17"/>
    <p:sldId id="274" r:id="rId18"/>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notes"/>
  <p:showPr showNarration="1">
    <p:present/>
    <p:sldAll/>
    <p:penClr>
      <a:schemeClr val="tx1"/>
    </p:penClr>
  </p:showPr>
  <p:clrMru>
    <a:srgbClr val="FCFFC1"/>
    <a:srgbClr val="006100"/>
    <a:srgbClr val="8C0714"/>
  </p:clrMru>
</p:presentationPr>
</file>

<file path=ppt/tableStyles.xml><?xml version="1.0" encoding="utf-8"?>
<a:tblStyleLst xmlns:a="http://schemas.openxmlformats.org/drawingml/2006/main" def="{5C22544A-7EE6-4342-B048-85BDC9FD1C3A}">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06" d="100"/>
          <a:sy n="106" d="100"/>
        </p:scale>
        <p:origin x="-59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100" d="100"/>
          <a:sy n="100" d="100"/>
        </p:scale>
        <p:origin x="-2376"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slide" Target="slides/slide13.xml"/><Relationship Id="rId20" Type="http://schemas.openxmlformats.org/officeDocument/2006/relationships/printerSettings" Target="printerSettings/printerSettings1.bin"/><Relationship Id="rId4" Type="http://schemas.openxmlformats.org/officeDocument/2006/relationships/slide" Target="slides/slide3.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24" Type="http://schemas.openxmlformats.org/officeDocument/2006/relationships/tableStyles" Target="tableStyles.xml"/><Relationship Id="rId6" Type="http://schemas.openxmlformats.org/officeDocument/2006/relationships/slide" Target="slides/slide5.xml"/><Relationship Id="rId16" Type="http://schemas.openxmlformats.org/officeDocument/2006/relationships/slide" Target="slides/slide15.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slide" Target="slides/slide14.xml"/><Relationship Id="rId12" Type="http://schemas.openxmlformats.org/officeDocument/2006/relationships/slide" Target="slides/slide11.xml"/><Relationship Id="rId17" Type="http://schemas.openxmlformats.org/officeDocument/2006/relationships/slide" Target="slides/slide16.xml"/><Relationship Id="rId19" Type="http://schemas.openxmlformats.org/officeDocument/2006/relationships/notesMaster" Target="notesMasters/notesMaster1.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07" charset="0"/>
              </a:defRPr>
            </a:lvl1pPr>
          </a:lstStyle>
          <a:p>
            <a:pPr>
              <a:defRPr/>
            </a:pPr>
            <a:endParaRPr lang="fr-FR"/>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07" charset="0"/>
              </a:defRPr>
            </a:lvl1pPr>
          </a:lstStyle>
          <a:p>
            <a:pPr>
              <a:defRPr/>
            </a:pPr>
            <a:endParaRPr lang="fr-FR"/>
          </a:p>
        </p:txBody>
      </p:sp>
      <p:sp>
        <p:nvSpPr>
          <p:cNvPr id="15364"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07" charset="0"/>
              </a:defRPr>
            </a:lvl1pPr>
          </a:lstStyle>
          <a:p>
            <a:pPr>
              <a:defRPr/>
            </a:pPr>
            <a:endParaRPr lang="fr-FR"/>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07" charset="0"/>
              </a:defRPr>
            </a:lvl1pPr>
          </a:lstStyle>
          <a:p>
            <a:pPr>
              <a:defRPr/>
            </a:pPr>
            <a:fld id="{E6E34337-CEBA-DA43-BED7-2C7242BC1D06}" type="slidenum">
              <a:rPr lang="fr-FR"/>
              <a:pPr>
                <a:defRP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3" Type="http://schemas.openxmlformats.org/officeDocument/2006/relationships/image" Target="../media/image13.png"/><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C007AA1C-37FE-1347-9823-C57BC52EDB3C}" type="slidenum">
              <a:rPr lang="fr-FR">
                <a:latin typeface="Times" charset="0"/>
              </a:rPr>
              <a:pPr/>
              <a:t>1</a:t>
            </a:fld>
            <a:endParaRPr lang="fr-FR">
              <a:latin typeface="Times" charset="0"/>
            </a:endParaRPr>
          </a:p>
        </p:txBody>
      </p:sp>
      <p:sp>
        <p:nvSpPr>
          <p:cNvPr id="17411" name="Rectangle 1026"/>
          <p:cNvSpPr>
            <a:spLocks noChangeArrowheads="1" noTextEdit="1"/>
          </p:cNvSpPr>
          <p:nvPr>
            <p:ph type="sldImg"/>
          </p:nvPr>
        </p:nvSpPr>
        <p:spPr>
          <a:ln/>
        </p:spPr>
      </p:sp>
      <p:sp>
        <p:nvSpPr>
          <p:cNvPr id="17412" name="Rectangle 1027"/>
          <p:cNvSpPr>
            <a:spLocks noGrp="1" noChangeArrowheads="1"/>
          </p:cNvSpPr>
          <p:nvPr>
            <p:ph type="body" idx="1"/>
          </p:nvPr>
        </p:nvSpPr>
        <p:spPr>
          <a:noFill/>
          <a:ln/>
        </p:spPr>
        <p:txBody>
          <a:bodyPr/>
          <a:lstStyle/>
          <a:p>
            <a:pPr eaLnBrk="1" hangingPunct="1"/>
            <a:endParaRPr lang="fr-FR">
              <a:latin typeface="Times" charset="0"/>
              <a:ea typeface="ＭＳ Ｐゴシック" charset="-128"/>
              <a:cs typeface="ＭＳ Ｐゴシック" charset="-128"/>
            </a:endParaRPr>
          </a:p>
          <a:p>
            <a:pPr eaLnBrk="1" hangingPunct="1"/>
            <a:r>
              <a:rPr lang="fr-FR">
                <a:latin typeface="Times" charset="0"/>
                <a:ea typeface="ＭＳ Ｐゴシック" charset="-128"/>
                <a:cs typeface="ＭＳ Ｐゴシック" charset="-128"/>
              </a:rPr>
              <a:t>Le Psychotherapy Process Q-set (PQS) (Jones, 2000) est un instrument d’évaluation du processus psychothérapique. </a:t>
            </a:r>
          </a:p>
          <a:p>
            <a:pPr eaLnBrk="1" hangingPunct="1"/>
            <a:endParaRPr lang="fr-FR">
              <a:latin typeface="Times" charset="0"/>
              <a:ea typeface="ＭＳ Ｐゴシック" charset="-128"/>
              <a:cs typeface="ＭＳ Ｐゴシック" charset="-128"/>
            </a:endParaRPr>
          </a:p>
          <a:p>
            <a:pPr lvl="1" eaLnBrk="1" hangingPunct="1"/>
            <a:endParaRPr lang="fr-FR">
              <a:latin typeface="Times" charset="0"/>
            </a:endParaRPr>
          </a:p>
          <a:p>
            <a:pPr eaLnBrk="1" hangingPunct="1"/>
            <a:r>
              <a:rPr lang="fr-FR">
                <a:latin typeface="Arial" charset="0"/>
                <a:ea typeface="ＭＳ Ｐゴシック" charset="-128"/>
                <a:cs typeface="ＭＳ Ｐゴシック" charset="-128"/>
              </a:rPr>
              <a:t>Le PQS se veut en grande partie neutre en ce qui concerne n'importe quelle théorie particulière de thérapie et devrait permettre la représentation d'un large éventail d'interactions thérapeutiques.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1C28FD2D-16A6-454C-B2BB-59475BB765B1}" type="slidenum">
              <a:rPr lang="fr-FR">
                <a:latin typeface="Times" charset="0"/>
              </a:rPr>
              <a:pPr/>
              <a:t>2</a:t>
            </a:fld>
            <a:endParaRPr lang="fr-FR">
              <a:latin typeface="Times" charset="0"/>
            </a:endParaRPr>
          </a:p>
        </p:txBody>
      </p:sp>
      <p:sp>
        <p:nvSpPr>
          <p:cNvPr id="19459" name="Rectangle 2"/>
          <p:cNvSpPr>
            <a:spLocks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fr-FR">
                <a:latin typeface="Times" charset="0"/>
                <a:ea typeface="ＭＳ Ｐゴシック" charset="-128"/>
                <a:cs typeface="ＭＳ Ｐゴシック" charset="-128"/>
              </a:rPr>
              <a:t>Le but du PQS est de fournir un langage de base</a:t>
            </a:r>
          </a:p>
          <a:p>
            <a:pPr eaLnBrk="1" hangingPunct="1"/>
            <a:r>
              <a:rPr lang="fr-FR">
                <a:latin typeface="Times" charset="0"/>
                <a:ea typeface="ＭＳ Ｐゴシック" charset="-128"/>
                <a:cs typeface="ＭＳ Ｐゴシック" charset="-128"/>
              </a:rPr>
              <a:t>pour la description et la classification des processus de thérapie pour dit-il une analyse quantitative.</a:t>
            </a:r>
          </a:p>
          <a:p>
            <a:pPr eaLnBrk="1" hangingPunct="1"/>
            <a:r>
              <a:rPr lang="fr-FR">
                <a:latin typeface="Times" charset="0"/>
                <a:ea typeface="ＭＳ Ｐゴシック" charset="-128"/>
                <a:cs typeface="ＭＳ Ｐゴシック" charset="-128"/>
              </a:rPr>
              <a:t>le PQS est destiné pour être en grande partie neutre en ce qui</a:t>
            </a:r>
          </a:p>
          <a:p>
            <a:pPr eaLnBrk="1" hangingPunct="1"/>
            <a:r>
              <a:rPr lang="fr-FR">
                <a:latin typeface="Times" charset="0"/>
                <a:ea typeface="ＭＳ Ｐゴシック" charset="-128"/>
                <a:cs typeface="ＭＳ Ｐゴシック" charset="-128"/>
              </a:rPr>
              <a:t>concerne n'importe quelle théorie particulière de thérapie et devrait permettre la représentation d'un éventail d'interactions thérapeutiques.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431521CD-C6BF-154F-BBB2-2C62DEEFD6DD}" type="slidenum">
              <a:rPr lang="fr-FR">
                <a:latin typeface="Times" charset="0"/>
              </a:rPr>
              <a:pPr/>
              <a:t>3</a:t>
            </a:fld>
            <a:endParaRPr lang="fr-FR">
              <a:latin typeface="Times" charset="0"/>
            </a:endParaRPr>
          </a:p>
        </p:txBody>
      </p:sp>
      <p:sp>
        <p:nvSpPr>
          <p:cNvPr id="21507" name="Rectangle 2"/>
          <p:cNvSpPr>
            <a:spLocks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fr-FR">
                <a:latin typeface="Times" charset="0"/>
                <a:ea typeface="ＭＳ Ｐゴシック" charset="-128"/>
                <a:cs typeface="ＭＳ Ｐゴシック" charset="-128"/>
              </a:rPr>
              <a:t>Plutôt que de se concentrer sur de petits segments des transmissions</a:t>
            </a:r>
          </a:p>
          <a:p>
            <a:pPr eaLnBrk="1" hangingPunct="1"/>
            <a:r>
              <a:rPr lang="fr-FR">
                <a:latin typeface="Times" charset="0"/>
                <a:ea typeface="ＭＳ Ｐゴシック" charset="-128"/>
                <a:cs typeface="ＭＳ Ｐゴシック" charset="-128"/>
              </a:rPr>
              <a:t>de patient ou du thérapeute, l’évaluation des items porte sur une session entière de thérapie laissant aux juges une plus grande possibilité de cerner les éléments importants et leur fournir la possibilité d’évaluations comparées ou assimilées des effets de processus de la thérapie. Le but général de l'instrument est de fournir un index significatif du processus thérapeutique qui peut être utilisé dans des analyses comparatives ou être étudié par rapport à des évaluations pré et post thérapies.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68C9E083-6ECF-D448-914C-65CADE8549FC}" type="slidenum">
              <a:rPr lang="fr-FR">
                <a:latin typeface="Times" charset="0"/>
              </a:rPr>
              <a:pPr/>
              <a:t>4</a:t>
            </a:fld>
            <a:endParaRPr lang="fr-FR">
              <a:latin typeface="Times" charset="0"/>
            </a:endParaRPr>
          </a:p>
        </p:txBody>
      </p:sp>
      <p:sp>
        <p:nvSpPr>
          <p:cNvPr id="23555" name="Rectangle 2"/>
          <p:cNvSpPr>
            <a:spLocks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fr-FR">
                <a:latin typeface="Times" charset="0"/>
                <a:ea typeface="ＭＳ Ｐゴシック" charset="-128"/>
                <a:cs typeface="ＭＳ Ｐゴシック" charset="-128"/>
              </a:rPr>
              <a:t>Vous pouvez ressentir un certain malaise par les contraintes imposées pour le tri des items et la procédure du tri.</a:t>
            </a:r>
          </a:p>
          <a:p>
            <a:pPr eaLnBrk="1" hangingPunct="1"/>
            <a:r>
              <a:rPr lang="fr-FR">
                <a:latin typeface="Times" charset="0"/>
                <a:ea typeface="ＭＳ Ｐゴシック" charset="-128"/>
                <a:cs typeface="ＭＳ Ｐゴシック" charset="-128"/>
              </a:rPr>
              <a:t>Le  Q-sort est conçu pour ramener l'interaction complexe aux proportions souples et pour réaliser l'économie de la recherche. Aucun instrument de cette sorte n'adapte ou ne rend compte  parfaitement de toutes les interactions thérapeutiques.</a:t>
            </a:r>
          </a:p>
          <a:p>
            <a:pPr eaLnBrk="1" hangingPunct="1"/>
            <a:r>
              <a:rPr lang="fr-FR">
                <a:latin typeface="Times" charset="0"/>
                <a:ea typeface="ＭＳ Ｐゴシック" charset="-128"/>
                <a:cs typeface="ＭＳ Ｐゴシック" charset="-128"/>
              </a:rPr>
              <a:t>Il devrait également être noté que l'attribution d'un nombre fixe de cartes à chaque catégorie s'est avérée empiriquement un procédé plus valable que la situation dans laquelle un clinicien peut assigner tout nombre de cartes à une catégorie.</a:t>
            </a:r>
          </a:p>
          <a:p>
            <a:pPr eaLnBrk="1" hangingPunct="1"/>
            <a:r>
              <a:rPr lang="fr-FR">
                <a:latin typeface="Times" charset="0"/>
                <a:ea typeface="ＭＳ Ｐゴシック" charset="-128"/>
                <a:cs typeface="ＭＳ Ｐゴシック" charset="-128"/>
              </a:rPr>
              <a:t>Tandis que  toutes les caractéristiques ou événements d'une thérapie particulière ne peuvent être exprimés par la spécificité d'un item restreint, elles peuvent presque toujours être approchées par une conjonction de deux ou plus des éléments.</a:t>
            </a:r>
          </a:p>
          <a:p>
            <a:pPr eaLnBrk="1" hangingPunct="1"/>
            <a:r>
              <a:rPr lang="fr-FR">
                <a:latin typeface="Times" charset="0"/>
                <a:ea typeface="ＭＳ Ｐゴシック" charset="-128"/>
                <a:cs typeface="ＭＳ Ｐゴシック" charset="-128"/>
              </a:rPr>
              <a:t>L'intention du Q-tri est de permettre la description des dimensions du processus de psychothérapie au moyen d'une description  appropriée des éléments et de la configuration finale des éléments multiples qui est par conséquent construite.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DBCC824C-5710-BB48-91A4-2CE7C60AFA6D}" type="slidenum">
              <a:rPr lang="fr-FR">
                <a:latin typeface="Times" charset="0"/>
              </a:rPr>
              <a:pPr/>
              <a:t>5</a:t>
            </a:fld>
            <a:endParaRPr lang="fr-FR">
              <a:latin typeface="Times" charset="0"/>
            </a:endParaRPr>
          </a:p>
        </p:txBody>
      </p:sp>
      <p:sp>
        <p:nvSpPr>
          <p:cNvPr id="25603" name="Rectangle 2"/>
          <p:cNvSpPr>
            <a:spLocks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fr-FR">
                <a:latin typeface="Times" charset="0"/>
                <a:ea typeface="ＭＳ Ｐゴシック" charset="-128"/>
                <a:cs typeface="ＭＳ Ｐゴシック" charset="-128"/>
              </a:rPr>
              <a:t>Les évaluations sont parfois incertaines si un élément particulier devrait être placé dans la catégorie relativement neutre ou sans importance,  ou dans une des catégories reflétant qu'il est non caractéristique dans la séance. Un élément devrait être placé dans la catégorie neutre quand il est vraiment non pertinent ou sans importance par rapport à l'interaction. </a:t>
            </a:r>
          </a:p>
          <a:p>
            <a:pPr eaLnBrk="1" hangingPunct="1"/>
            <a:r>
              <a:rPr lang="fr-FR">
                <a:latin typeface="Times" charset="0"/>
                <a:ea typeface="ＭＳ Ｐゴシック" charset="-128"/>
                <a:cs typeface="ＭＳ Ｐゴシック" charset="-128"/>
              </a:rPr>
              <a:t>En d'autres termes, un événement dont il serait important de noter l’absence  afin de réaliser une description plus complète de la séance peut être noté  par un non caractéristique plutôt que catégorie neutre. Beaucoup d'éléments ont des instructions spécifiques à ce sujet dans leurs définitions. Les évaluateurs peuvent de temps en temps estimer qu'il y a pas d’évidence suffisante pour faire une estimation de cette sorte (aussi bien que pour faire d'autres sortes des placements d'élément) avec certitude. Cependant, le travail en profondeur a déjà démontré qu'avec la patience et soin, le sérieux inter juges élevé les Q-descriptions peuvent être réalisées.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5C7210D7-2E8C-974A-8973-E1B35E9376BC}" type="slidenum">
              <a:rPr lang="fr-FR">
                <a:latin typeface="Times" charset="0"/>
              </a:rPr>
              <a:pPr/>
              <a:t>6</a:t>
            </a:fld>
            <a:endParaRPr lang="fr-FR">
              <a:latin typeface="Times" charset="0"/>
            </a:endParaRPr>
          </a:p>
        </p:txBody>
      </p:sp>
      <p:sp>
        <p:nvSpPr>
          <p:cNvPr id="27651" name="Rectangle 2"/>
          <p:cNvSpPr>
            <a:spLocks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fr-FR">
                <a:latin typeface="Times" charset="0"/>
                <a:ea typeface="ＭＳ Ｐゴシック" charset="-128"/>
                <a:cs typeface="ＭＳ Ｐゴシック" charset="-128"/>
              </a:rPr>
              <a:t>Voyons un exemple de ces 3 types d’items.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0CE5A55-DBCF-D942-ACA5-7EF37D96D367}" type="slidenum">
              <a:rPr lang="fr-FR">
                <a:latin typeface="Times" charset="0"/>
              </a:rPr>
              <a:pPr/>
              <a:t>7</a:t>
            </a:fld>
            <a:endParaRPr lang="fr-FR">
              <a:latin typeface="Times" charset="0"/>
            </a:endParaRPr>
          </a:p>
        </p:txBody>
      </p:sp>
      <p:sp>
        <p:nvSpPr>
          <p:cNvPr id="29699" name="Rectangle 2"/>
          <p:cNvSpPr>
            <a:spLocks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fr-FR">
                <a:latin typeface="Times" charset="0"/>
                <a:ea typeface="ＭＳ Ｐゴシック" charset="-128"/>
                <a:cs typeface="ＭＳ Ｐゴシック" charset="-128"/>
              </a:rPr>
              <a:t>Les définitions, ou les descriptions, des éléments de ce manuel et des exemples fournis, sont destinées pour réduire au minimum des interprétations potentiellement variables des éléments. Il doit être soigneusement étudié.</a:t>
            </a:r>
          </a:p>
          <a:p>
            <a:pPr eaLnBrk="1" hangingPunct="1"/>
            <a:r>
              <a:rPr lang="fr-FR">
                <a:latin typeface="Times" charset="0"/>
                <a:ea typeface="ＭＳ Ｐゴシック" charset="-128"/>
                <a:cs typeface="ＭＳ Ｐゴシック" charset="-128"/>
              </a:rPr>
              <a:t>Des cotateurs externes sont requis pour observer l'interaction entre le</a:t>
            </a:r>
          </a:p>
          <a:p>
            <a:pPr eaLnBrk="1" hangingPunct="1"/>
            <a:r>
              <a:rPr lang="fr-FR">
                <a:latin typeface="Times" charset="0"/>
                <a:ea typeface="ＭＳ Ｐゴシック" charset="-128"/>
                <a:cs typeface="ＭＳ Ｐゴシック" charset="-128"/>
              </a:rPr>
              <a:t>patient et le thérapeute de l'extérieur.</a:t>
            </a:r>
          </a:p>
          <a:p>
            <a:pPr eaLnBrk="1" hangingPunct="1"/>
            <a:r>
              <a:rPr lang="fr-FR">
                <a:latin typeface="Times" charset="0"/>
                <a:ea typeface="ＭＳ Ｐゴシック" charset="-128"/>
                <a:cs typeface="ＭＳ Ｐゴシック" charset="-128"/>
              </a:rPr>
              <a:t>En plaçant chaque élément demandez-vous : cette attitude, ce comportement, ou cette expérience sont-ils clairement présents ou absents ?</a:t>
            </a:r>
          </a:p>
          <a:p>
            <a:pPr eaLnBrk="1" hangingPunct="1"/>
            <a:r>
              <a:rPr lang="fr-FR">
                <a:latin typeface="Times" charset="0"/>
                <a:ea typeface="ＭＳ Ｐゴシック" charset="-128"/>
                <a:cs typeface="ＭＳ Ｐゴシック" charset="-128"/>
              </a:rPr>
              <a:t>Si l'évidence n’est pas avérée, demandez-vous : dans quelle mesure sont ils présents ou absents ? Recherchez l’évidence spécifique.</a:t>
            </a:r>
          </a:p>
          <a:p>
            <a:pPr eaLnBrk="1" hangingPunct="1"/>
            <a:r>
              <a:rPr lang="fr-FR">
                <a:latin typeface="Times" charset="0"/>
                <a:ea typeface="ＭＳ Ｐゴシック" charset="-128"/>
                <a:cs typeface="ＭＳ Ｐゴシック" charset="-128"/>
              </a:rPr>
              <a:t>Essayez d’avoir l’esprit ouvert et être aussi objectif que possible.</a:t>
            </a:r>
          </a:p>
          <a:p>
            <a:pPr eaLnBrk="1" hangingPunct="1"/>
            <a:r>
              <a:rPr lang="fr-FR">
                <a:latin typeface="Times" charset="0"/>
                <a:ea typeface="ＭＳ Ｐゴシック" charset="-128"/>
                <a:cs typeface="ＭＳ Ｐゴシック" charset="-128"/>
              </a:rPr>
              <a:t>Évitez, par exemple, les jugements sur  une activité particulière du thérapeute pertinente ou inefficace, ou souhaitable ou Indésirable, d'une position théorique particulière. Rendez-vous compte des idées préconçues que vous pouvez avoir au sujet des interactions thérapeutiques « idéales ». Par exemple, essayez de ne pas être affectés par vos réactions personnelles par rapport au thérapeute ou au patient ; par exemple, évitez que vos estimations soient influencées comme si vous voudriez avoir cette personne comme votre thérapeute, ou par la façon dont vous pourriez réagir au patient si vous étiez le thérapeute.</a:t>
            </a:r>
          </a:p>
          <a:p>
            <a:pPr eaLnBrk="1" hangingPunct="1"/>
            <a:endParaRPr lang="fr-FR">
              <a:latin typeface="Times" charset="0"/>
              <a:ea typeface="ＭＳ Ｐゴシック" charset="-128"/>
              <a:cs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EA9AF10-B312-554D-A545-F125C597B6C7}" type="slidenum">
              <a:rPr lang="fr-FR">
                <a:latin typeface="Times" charset="0"/>
              </a:rPr>
              <a:pPr/>
              <a:t>8</a:t>
            </a:fld>
            <a:endParaRPr lang="fr-FR">
              <a:latin typeface="Times" charset="0"/>
            </a:endParaRPr>
          </a:p>
        </p:txBody>
      </p:sp>
      <p:sp>
        <p:nvSpPr>
          <p:cNvPr id="31747" name="Rectangle 2"/>
          <p:cNvSpPr>
            <a:spLocks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fr-FR">
              <a:latin typeface="Times" charset="0"/>
              <a:ea typeface="ＭＳ Ｐゴシック" charset="-128"/>
              <a:cs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91DD7E5E-5AD0-F54D-BAB2-A168314FD094}" type="slidenum">
              <a:rPr lang="fr-FR">
                <a:latin typeface="Times" charset="0"/>
              </a:rPr>
              <a:pPr/>
              <a:t>9</a:t>
            </a:fld>
            <a:endParaRPr lang="fr-FR">
              <a:latin typeface="Times" charset="0"/>
            </a:endParaRPr>
          </a:p>
        </p:txBody>
      </p:sp>
      <p:sp>
        <p:nvSpPr>
          <p:cNvPr id="33795" name="Rectangle 2"/>
          <p:cNvSpPr>
            <a:spLocks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fr-FR">
              <a:latin typeface="Times" charset="0"/>
              <a:ea typeface="ＭＳ Ｐゴシック" charset="-128"/>
              <a:cs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45FEF685-60F6-B446-B374-6EC7BE236331}" type="slidenum">
              <a:rPr lang="fr-FR">
                <a:latin typeface="Times" charset="0"/>
              </a:rPr>
              <a:pPr/>
              <a:t>10</a:t>
            </a:fld>
            <a:endParaRPr lang="fr-FR">
              <a:latin typeface="Times" charset="0"/>
            </a:endParaRPr>
          </a:p>
        </p:txBody>
      </p:sp>
      <p:sp>
        <p:nvSpPr>
          <p:cNvPr id="35843" name="Rectangle 2"/>
          <p:cNvSpPr>
            <a:spLocks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fr-FR">
              <a:latin typeface="Times" charset="0"/>
              <a:ea typeface="ＭＳ Ｐゴシック" charset="-128"/>
              <a:cs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746AC10C-7B68-8647-A3F2-91B6DD50B55E}" type="slidenum">
              <a:rPr lang="fr-FR">
                <a:latin typeface="Times" charset="0"/>
              </a:rPr>
              <a:pPr/>
              <a:t>11</a:t>
            </a:fld>
            <a:endParaRPr lang="fr-FR">
              <a:latin typeface="Times" charset="0"/>
            </a:endParaRPr>
          </a:p>
        </p:txBody>
      </p:sp>
      <p:sp>
        <p:nvSpPr>
          <p:cNvPr id="37891" name="Rectangle 2"/>
          <p:cNvSpPr>
            <a:spLocks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fr-FR">
                <a:latin typeface="Times" charset="0"/>
                <a:ea typeface="ＭＳ Ｐゴシック" charset="-128"/>
                <a:cs typeface="ＭＳ Ｐゴシック" charset="-128"/>
              </a:rPr>
              <a:t>Avec notre propre utilisation dans notre recherche, voici comment cela se présente, nous travaillons non pas avec les cartes en papier mais avec un outil informatique, disponible sur le net  :</a:t>
            </a:r>
          </a:p>
          <a:p>
            <a:pPr eaLnBrk="1" hangingPunct="1"/>
            <a:r>
              <a:rPr lang="fr-FR">
                <a:latin typeface="Times" charset="0"/>
                <a:ea typeface="ＭＳ Ｐゴシック" charset="-128"/>
                <a:cs typeface="ＭＳ Ｐゴシック" charset="-128"/>
              </a:rPr>
              <a:t>Un petit logiciel ouvre cette page :</a:t>
            </a:r>
          </a:p>
          <a:p>
            <a:pPr eaLnBrk="1" hangingPunct="1"/>
            <a:r>
              <a:rPr lang="fr-FR">
                <a:latin typeface="Times" charset="0"/>
                <a:ea typeface="ＭＳ Ｐゴシック" charset="-128"/>
                <a:cs typeface="ＭＳ Ｐゴシック" charset="-128"/>
              </a:rPr>
              <a:t>Nous verrons plus tard les explications des liens là haut.</a:t>
            </a:r>
          </a:p>
          <a:p>
            <a:pPr eaLnBrk="1" hangingPunct="1"/>
            <a:r>
              <a:rPr lang="fr-FR">
                <a:latin typeface="Times" charset="0"/>
                <a:ea typeface="ＭＳ Ｐゴシック" charset="-128"/>
                <a:cs typeface="ＭＳ Ｐゴシック" charset="-128"/>
              </a:rPr>
              <a:t>Dans cette partie : vous voyez le codage par plus caractéristique + 4 à neutre. Les carrés bleus et rouges indiquent le nombre d’items devant se trouver dans chaque codage à la fin du travail sur une séance de thérapie. Comme nous l’avons vu tout à l’heure il ne doit y avoir que 5 items classés dans le plus caractéristiques, 8 dans le suivant, 12 dans le suivant encore, 16 ensuite et pour les neutres 18.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28BD330-F206-394A-91E3-37286EC12EE8}" type="slidenum">
              <a:rPr lang="fr-FR">
                <a:latin typeface="Times" charset="0"/>
              </a:rPr>
              <a:pPr/>
              <a:t>12</a:t>
            </a:fld>
            <a:endParaRPr lang="fr-FR">
              <a:latin typeface="Times" charset="0"/>
            </a:endParaRPr>
          </a:p>
        </p:txBody>
      </p:sp>
      <p:sp>
        <p:nvSpPr>
          <p:cNvPr id="39939" name="Rectangle 2"/>
          <p:cNvSpPr>
            <a:spLocks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fr-FR">
                <a:latin typeface="Times" charset="0"/>
                <a:ea typeface="ＭＳ Ｐゴシック" charset="-128"/>
                <a:cs typeface="ＭＳ Ｐゴシック" charset="-128"/>
              </a:rPr>
              <a:t>Nous retrouvons à l’envers ces mêmes recommandations  de l’outil dans les moins caractéristiques.</a:t>
            </a:r>
          </a:p>
          <a:p>
            <a:pPr eaLnBrk="1" hangingPunct="1"/>
            <a:endParaRPr lang="fr-FR">
              <a:latin typeface="Times" charset="0"/>
              <a:ea typeface="ＭＳ Ｐゴシック" charset="-128"/>
              <a:cs typeface="ＭＳ Ｐゴシック" charset="-128"/>
            </a:endParaRPr>
          </a:p>
          <a:p>
            <a:pPr eaLnBrk="1" hangingPunct="1"/>
            <a:endParaRPr lang="fr-FR">
              <a:latin typeface="Times" charset="0"/>
              <a:ea typeface="ＭＳ Ｐゴシック" charset="-128"/>
              <a:cs typeface="ＭＳ Ｐゴシック" charset="-128"/>
            </a:endParaRPr>
          </a:p>
          <a:p>
            <a:pPr eaLnBrk="1" hangingPunct="1"/>
            <a:endParaRPr lang="fr-FR">
              <a:latin typeface="Times" charset="0"/>
              <a:ea typeface="ＭＳ Ｐゴシック" charset="-128"/>
              <a:cs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6BECD617-2544-B040-8D5D-7087C4D327C2}" type="slidenum">
              <a:rPr lang="fr-FR">
                <a:latin typeface="Times" charset="0"/>
              </a:rPr>
              <a:pPr/>
              <a:t>13</a:t>
            </a:fld>
            <a:endParaRPr lang="fr-FR">
              <a:latin typeface="Times" charset="0"/>
            </a:endParaRPr>
          </a:p>
        </p:txBody>
      </p:sp>
      <p:sp>
        <p:nvSpPr>
          <p:cNvPr id="41987" name="Rectangle 3"/>
          <p:cNvSpPr>
            <a:spLocks noGrp="1" noChangeArrowheads="1"/>
          </p:cNvSpPr>
          <p:nvPr>
            <p:ph type="body" idx="1"/>
          </p:nvPr>
        </p:nvSpPr>
        <p:spPr>
          <a:noFill/>
          <a:ln/>
        </p:spPr>
        <p:txBody>
          <a:bodyPr/>
          <a:lstStyle/>
          <a:p>
            <a:pPr eaLnBrk="1" hangingPunct="1"/>
            <a:endParaRPr lang="fr-FR">
              <a:latin typeface="Times" charset="0"/>
              <a:ea typeface="ＭＳ Ｐゴシック" charset="-128"/>
              <a:cs typeface="ＭＳ Ｐゴシック" charset="-128"/>
            </a:endParaRPr>
          </a:p>
          <a:p>
            <a:pPr eaLnBrk="1" hangingPunct="1"/>
            <a:r>
              <a:rPr lang="fr-FR">
                <a:latin typeface="Times" charset="0"/>
                <a:ea typeface="ＭＳ Ｐゴシック" charset="-128"/>
                <a:cs typeface="ＭＳ Ｐゴシック" charset="-128"/>
              </a:rPr>
              <a:t>Revenons maintenant à l’utilité des liens du haut : ceux de droite en l’occurrence</a:t>
            </a:r>
          </a:p>
          <a:p>
            <a:pPr eaLnBrk="1" hangingPunct="1"/>
            <a:r>
              <a:rPr lang="fr-FR" b="1">
                <a:latin typeface="Times" charset="0"/>
                <a:ea typeface="ＭＳ Ｐゴシック" charset="-128"/>
                <a:cs typeface="ＭＳ Ｐゴシック" charset="-128"/>
              </a:rPr>
              <a:t>Help</a:t>
            </a:r>
            <a:r>
              <a:rPr lang="fr-FR">
                <a:latin typeface="Times" charset="0"/>
                <a:ea typeface="ＭＳ Ｐゴシック" charset="-128"/>
                <a:cs typeface="ＭＳ Ｐゴシック" charset="-128"/>
              </a:rPr>
              <a:t> renvoie à une explication de l’utilisation du logiciel</a:t>
            </a:r>
          </a:p>
          <a:p>
            <a:pPr eaLnBrk="1" hangingPunct="1"/>
            <a:r>
              <a:rPr lang="fr-FR" b="1">
                <a:latin typeface="Times" charset="0"/>
                <a:ea typeface="ＭＳ Ｐゴシック" charset="-128"/>
                <a:cs typeface="ＭＳ Ｐゴシック" charset="-128"/>
              </a:rPr>
              <a:t>Undate </a:t>
            </a:r>
            <a:r>
              <a:rPr lang="fr-FR">
                <a:latin typeface="Times" charset="0"/>
                <a:ea typeface="ＭＳ Ｐゴシック" charset="-128"/>
                <a:cs typeface="ＭＳ Ｐゴシック" charset="-128"/>
              </a:rPr>
              <a:t>est un outil très important : il vous permet de reclasser vos items jusqu’à ce que vous ayez rempli convenablement les caractéristiques suivant le nombre requis.</a:t>
            </a:r>
          </a:p>
          <a:p>
            <a:pPr eaLnBrk="1" hangingPunct="1"/>
            <a:r>
              <a:rPr lang="fr-FR">
                <a:latin typeface="Times" charset="0"/>
                <a:ea typeface="ＭＳ Ｐゴシック" charset="-128"/>
                <a:cs typeface="ＭＳ Ｐゴシック" charset="-128"/>
              </a:rPr>
              <a:t>Car les choses ne sont pas si simples ; si certains items sont très nets par rapport à la séance que vous êtes en train d’évaluer parfois cela est très difficile.</a:t>
            </a:r>
          </a:p>
          <a:p>
            <a:pPr eaLnBrk="1" hangingPunct="1"/>
            <a:r>
              <a:rPr lang="fr-FR" b="1">
                <a:latin typeface="Times" charset="0"/>
                <a:ea typeface="ＭＳ Ｐゴシック" charset="-128"/>
                <a:cs typeface="ＭＳ Ｐゴシック" charset="-128"/>
              </a:rPr>
              <a:t>Send :</a:t>
            </a:r>
            <a:r>
              <a:rPr lang="fr-FR">
                <a:latin typeface="Times" charset="0"/>
                <a:ea typeface="ＭＳ Ｐゴシック" charset="-128"/>
                <a:cs typeface="ＭＳ Ｐゴシック" charset="-128"/>
              </a:rPr>
              <a:t> vous permet d’envoyer votre évaluation sous forme codée, à la personne de votre équipe qui va la mettre dans un tableau ainsi que celles des autres cotateurs. Une discussion avec les cotes de chacun peut être ainsi entreprise et permet de mettre les arguments en commun qui ont fait opter pour telle ou telle cotation.</a:t>
            </a:r>
          </a:p>
          <a:p>
            <a:pPr eaLnBrk="1" hangingPunct="1"/>
            <a:endParaRPr lang="fr-FR">
              <a:latin typeface="Times" charset="0"/>
              <a:ea typeface="ＭＳ Ｐゴシック" charset="-128"/>
              <a:cs typeface="ＭＳ Ｐゴシック" charset="-128"/>
            </a:endParaRPr>
          </a:p>
          <a:p>
            <a:pPr eaLnBrk="1" hangingPunct="1"/>
            <a:endParaRPr lang="fr-FR">
              <a:latin typeface="Times" charset="0"/>
              <a:ea typeface="ＭＳ Ｐゴシック" charset="-128"/>
              <a:cs typeface="ＭＳ Ｐゴシック" charset="-128"/>
            </a:endParaRPr>
          </a:p>
        </p:txBody>
      </p:sp>
      <p:pic>
        <p:nvPicPr>
          <p:cNvPr id="41988" name="Picture 6" descr="Image 4.pdf                                                    00031027Macintosh HD                   BBA748FD:"/>
          <p:cNvPicPr>
            <a:picLocks noChangeAspect="1" noChangeArrowheads="1"/>
          </p:cNvPicPr>
          <p:nvPr/>
        </p:nvPicPr>
        <p:blipFill>
          <a:blip r:embed="rId3"/>
          <a:srcRect/>
          <a:stretch>
            <a:fillRect/>
          </a:stretch>
        </p:blipFill>
        <p:spPr bwMode="auto">
          <a:xfrm>
            <a:off x="304800" y="304800"/>
            <a:ext cx="6553200" cy="3962400"/>
          </a:xfrm>
          <a:prstGeom prst="rect">
            <a:avLst/>
          </a:prstGeom>
          <a:solidFill>
            <a:schemeClr val="accent1"/>
          </a:solidFill>
          <a:ln w="9525">
            <a:solidFill>
              <a:schemeClr val="tx1"/>
            </a:solidFill>
            <a:miter lim="800000"/>
            <a:headEnd/>
            <a:tailEnd/>
          </a:ln>
        </p:spPr>
      </p:pic>
      <p:sp>
        <p:nvSpPr>
          <p:cNvPr id="41989" name="Oval 7"/>
          <p:cNvSpPr>
            <a:spLocks noChangeArrowheads="1"/>
          </p:cNvSpPr>
          <p:nvPr/>
        </p:nvSpPr>
        <p:spPr bwMode="auto">
          <a:xfrm>
            <a:off x="5410200" y="304800"/>
            <a:ext cx="990600" cy="946150"/>
          </a:xfrm>
          <a:prstGeom prst="ellipse">
            <a:avLst/>
          </a:prstGeom>
          <a:noFill/>
          <a:ln w="22225">
            <a:solidFill>
              <a:srgbClr val="8C0714"/>
            </a:solidFill>
            <a:round/>
            <a:headEnd/>
            <a:tailEnd/>
          </a:ln>
        </p:spPr>
        <p:txBody>
          <a:bodyPr wrap="none" anchor="ctr">
            <a:prstTxWarp prst="textNoShape">
              <a:avLst/>
            </a:prstTxWarp>
          </a:bodyPr>
          <a:lstStyle/>
          <a:p>
            <a:endParaRPr lang="fr-FR"/>
          </a:p>
        </p:txBody>
      </p:sp>
      <p:sp>
        <p:nvSpPr>
          <p:cNvPr id="41990" name="Line 8"/>
          <p:cNvSpPr>
            <a:spLocks noChangeShapeType="1"/>
          </p:cNvSpPr>
          <p:nvPr/>
        </p:nvSpPr>
        <p:spPr bwMode="auto">
          <a:xfrm flipV="1">
            <a:off x="4419600" y="762000"/>
            <a:ext cx="914400" cy="650875"/>
          </a:xfrm>
          <a:prstGeom prst="line">
            <a:avLst/>
          </a:prstGeom>
          <a:noFill/>
          <a:ln w="38100">
            <a:solidFill>
              <a:srgbClr val="8C0714"/>
            </a:solidFill>
            <a:round/>
            <a:headEnd/>
            <a:tailEnd type="triangle" w="med" len="med"/>
          </a:ln>
        </p:spPr>
        <p:txBody>
          <a:bodyPr wrap="none" anchor="ctr">
            <a:prstTxWarp prst="textNoShape">
              <a:avLst/>
            </a:prstTxWarp>
          </a:bodyP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7AD6F0CE-210A-A547-AE1C-F74875DAADA7}" type="slidenum">
              <a:rPr lang="fr-FR">
                <a:latin typeface="Times" charset="0"/>
              </a:rPr>
              <a:pPr/>
              <a:t>14</a:t>
            </a:fld>
            <a:endParaRPr lang="fr-FR">
              <a:latin typeface="Times" charset="0"/>
            </a:endParaRPr>
          </a:p>
        </p:txBody>
      </p:sp>
      <p:sp>
        <p:nvSpPr>
          <p:cNvPr id="44035" name="Rectangle 2"/>
          <p:cNvSpPr>
            <a:spLocks noChangeArrowheads="1"/>
          </p:cNvSpPr>
          <p:nvPr>
            <p:ph type="sldImg"/>
          </p:nvPr>
        </p:nvSpPr>
        <p:spPr>
          <a:solidFill>
            <a:srgbClr val="FFFFFF"/>
          </a:solidFill>
          <a:ln/>
        </p:spPr>
      </p:sp>
      <p:sp>
        <p:nvSpPr>
          <p:cNvPr id="44036" name="Rectangle 3"/>
          <p:cNvSpPr>
            <a:spLocks noChangeArrowheads="1"/>
          </p:cNvSpPr>
          <p:nvPr>
            <p:ph type="body" idx="1"/>
          </p:nvPr>
        </p:nvSpPr>
        <p:spPr>
          <a:solidFill>
            <a:srgbClr val="FFFFFF"/>
          </a:solidFill>
          <a:ln>
            <a:solidFill>
              <a:srgbClr val="000000"/>
            </a:solidFill>
          </a:ln>
        </p:spPr>
        <p:txBody>
          <a:bodyPr/>
          <a:lstStyle/>
          <a:p>
            <a:pPr eaLnBrk="1" hangingPunct="1"/>
            <a:endParaRPr lang="fr-FR">
              <a:latin typeface="Times" charset="0"/>
              <a:ea typeface="ＭＳ Ｐゴシック" charset="-128"/>
              <a:cs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Espace réservé de l'image des diapositives 1"/>
          <p:cNvSpPr>
            <a:spLocks noGrp="1" noRot="1" noChangeAspect="1"/>
          </p:cNvSpPr>
          <p:nvPr>
            <p:ph type="sldImg"/>
          </p:nvPr>
        </p:nvSpPr>
        <p:spPr>
          <a:ln/>
        </p:spPr>
      </p:sp>
      <p:sp>
        <p:nvSpPr>
          <p:cNvPr id="46083"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46084" name="Espace réservé du numéro de diapositive 3"/>
          <p:cNvSpPr>
            <a:spLocks noGrp="1"/>
          </p:cNvSpPr>
          <p:nvPr>
            <p:ph type="sldNum" sz="quarter" idx="5"/>
          </p:nvPr>
        </p:nvSpPr>
        <p:spPr>
          <a:noFill/>
        </p:spPr>
        <p:txBody>
          <a:bodyPr/>
          <a:lstStyle/>
          <a:p>
            <a:fld id="{8D57BCA6-B8E7-674F-A7BC-87A880BE50A6}" type="slidenum">
              <a:rPr lang="fr-FR" smtClean="0">
                <a:latin typeface="Times" charset="0"/>
              </a:rPr>
              <a:pPr/>
              <a:t>15</a:t>
            </a:fld>
            <a:endParaRPr lang="fr-FR" smtClean="0">
              <a:latin typeface="Times"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Espace réservé de l'image des diapositives 1"/>
          <p:cNvSpPr>
            <a:spLocks noGrp="1" noRot="1" noChangeAspect="1"/>
          </p:cNvSpPr>
          <p:nvPr>
            <p:ph type="sldImg"/>
          </p:nvPr>
        </p:nvSpPr>
        <p:spPr>
          <a:ln/>
        </p:spPr>
      </p:sp>
      <p:sp>
        <p:nvSpPr>
          <p:cNvPr id="48131"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48132" name="Espace réservé du numéro de diapositive 3"/>
          <p:cNvSpPr>
            <a:spLocks noGrp="1"/>
          </p:cNvSpPr>
          <p:nvPr>
            <p:ph type="sldNum" sz="quarter" idx="5"/>
          </p:nvPr>
        </p:nvSpPr>
        <p:spPr>
          <a:noFill/>
        </p:spPr>
        <p:txBody>
          <a:bodyPr/>
          <a:lstStyle/>
          <a:p>
            <a:fld id="{478DA709-1DCD-9C42-A7A2-84133C3D6070}" type="slidenum">
              <a:rPr lang="fr-FR" smtClean="0">
                <a:latin typeface="Times" charset="0"/>
              </a:rPr>
              <a:pPr/>
              <a:t>16</a:t>
            </a:fld>
            <a:endParaRPr lang="fr-FR" smtClean="0">
              <a:latin typeface="Times"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Espace réservé de l'image des diapositives 1"/>
          <p:cNvSpPr>
            <a:spLocks noGrp="1" noRot="1" noChangeAspect="1"/>
          </p:cNvSpPr>
          <p:nvPr>
            <p:ph type="sldImg"/>
          </p:nvPr>
        </p:nvSpPr>
        <p:spPr>
          <a:ln/>
        </p:spPr>
      </p:sp>
      <p:sp>
        <p:nvSpPr>
          <p:cNvPr id="50179"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50180" name="Espace réservé du numéro de diapositive 3"/>
          <p:cNvSpPr>
            <a:spLocks noGrp="1"/>
          </p:cNvSpPr>
          <p:nvPr>
            <p:ph type="sldNum" sz="quarter" idx="5"/>
          </p:nvPr>
        </p:nvSpPr>
        <p:spPr>
          <a:noFill/>
        </p:spPr>
        <p:txBody>
          <a:bodyPr/>
          <a:lstStyle/>
          <a:p>
            <a:fld id="{1754B83C-C4C4-6041-8391-38E3ABA11754}" type="slidenum">
              <a:rPr lang="fr-FR" smtClean="0">
                <a:latin typeface="Times" charset="0"/>
              </a:rPr>
              <a:pPr/>
              <a:t>17</a:t>
            </a:fld>
            <a:endParaRPr lang="fr-FR" smtClean="0">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4" name="Rectangle 3"/>
          <p:cNvSpPr/>
          <p:nvPr/>
        </p:nvSpPr>
        <p:spPr>
          <a:xfrm>
            <a:off x="7848600" y="0"/>
            <a:ext cx="1295400" cy="6858000"/>
          </a:xfrm>
          <a:prstGeom prst="rect">
            <a:avLst/>
          </a:prstGeom>
          <a:gradFill>
            <a:gsLst>
              <a:gs pos="0">
                <a:schemeClr val="bg1">
                  <a:lumMod val="50000"/>
                  <a:alpha val="20000"/>
                </a:schemeClr>
              </a:gs>
              <a:gs pos="100000">
                <a:schemeClr val="bg1">
                  <a:lumMod val="85000"/>
                  <a:alpha val="20000"/>
                </a:schemeClr>
              </a:gs>
            </a:gsLst>
            <a:lin ang="21594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pic>
        <p:nvPicPr>
          <p:cNvPr id="5" name="Picture 9" descr="titleSlideBevel.png"/>
          <p:cNvPicPr>
            <a:picLocks noChangeAspect="1"/>
          </p:cNvPicPr>
          <p:nvPr/>
        </p:nvPicPr>
        <p:blipFill>
          <a:blip r:embed="rId2"/>
          <a:srcRect/>
          <a:stretch>
            <a:fillRect/>
          </a:stretch>
        </p:blipFill>
        <p:spPr bwMode="auto">
          <a:xfrm>
            <a:off x="361950" y="4760913"/>
            <a:ext cx="5121275" cy="17462"/>
          </a:xfrm>
          <a:prstGeom prst="rect">
            <a:avLst/>
          </a:prstGeom>
          <a:noFill/>
          <a:ln w="9525">
            <a:noFill/>
            <a:miter lim="800000"/>
            <a:headEnd/>
            <a:tailEnd/>
          </a:ln>
        </p:spPr>
      </p:pic>
      <p:sp>
        <p:nvSpPr>
          <p:cNvPr id="2" name="Title 1"/>
          <p:cNvSpPr>
            <a:spLocks noGrp="1"/>
          </p:cNvSpPr>
          <p:nvPr>
            <p:ph type="ctrTitle"/>
          </p:nvPr>
        </p:nvSpPr>
        <p:spPr>
          <a:xfrm>
            <a:off x="365760" y="2971800"/>
            <a:ext cx="5120640" cy="1709928"/>
          </a:xfrm>
        </p:spPr>
        <p:txBody>
          <a:bodyPr anchor="b" anchorCtr="0"/>
          <a:lstStyle>
            <a:lvl1pPr algn="ctr" defTabSz="914400" rtl="0" eaLnBrk="1" latinLnBrk="0" hangingPunct="1">
              <a:spcBef>
                <a:spcPct val="0"/>
              </a:spcBef>
              <a:buNone/>
              <a:defRPr sz="4400" b="1" kern="1200" baseline="0">
                <a:solidFill>
                  <a:schemeClr val="tx2"/>
                </a:solidFill>
                <a:effectLst>
                  <a:innerShdw blurRad="63500" dist="50800" dir="5400000">
                    <a:schemeClr val="bg1">
                      <a:alpha val="50000"/>
                    </a:schemeClr>
                  </a:innerShdw>
                </a:effectLst>
                <a:latin typeface="+mj-lt"/>
                <a:ea typeface="+mj-ea"/>
                <a:cs typeface="+mj-cs"/>
              </a:defRPr>
            </a:lvl1pPr>
          </a:lstStyle>
          <a:p>
            <a:r>
              <a:rPr lang="fr-FR" smtClean="0"/>
              <a:t>Cliquez et modifiez le titre</a:t>
            </a:r>
            <a:endParaRPr/>
          </a:p>
        </p:txBody>
      </p:sp>
      <p:sp>
        <p:nvSpPr>
          <p:cNvPr id="3" name="Subtitle 2"/>
          <p:cNvSpPr>
            <a:spLocks noGrp="1"/>
          </p:cNvSpPr>
          <p:nvPr>
            <p:ph type="subTitle" idx="1"/>
          </p:nvPr>
        </p:nvSpPr>
        <p:spPr>
          <a:xfrm>
            <a:off x="365760" y="4956048"/>
            <a:ext cx="5111496" cy="1004048"/>
          </a:xfrm>
        </p:spPr>
        <p:txBody>
          <a:bodyPr anchor="t" anchorCtr="0"/>
          <a:lstStyle>
            <a:lvl1pPr marL="0" indent="0" algn="ctr">
              <a:spcBef>
                <a:spcPct val="0"/>
              </a:spcBef>
              <a:buNone/>
              <a:defRPr sz="1500" b="1" kern="1200">
                <a:solidFill>
                  <a:schemeClr val="tx1">
                    <a:tint val="75000"/>
                  </a:schemeClr>
                </a:solidFill>
                <a:effectLst>
                  <a:outerShdw blurRad="50800" dist="12700" dir="2700000" algn="tl" rotWithShape="0">
                    <a:schemeClr val="bg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fr-FR" smtClean="0"/>
              <a:t>Cliquez pour modifier le style des sous-titres du masque</a:t>
            </a:r>
            <a:endParaRPr/>
          </a:p>
        </p:txBody>
      </p:sp>
      <p:sp>
        <p:nvSpPr>
          <p:cNvPr id="6" name="Date Placeholder 3"/>
          <p:cNvSpPr>
            <a:spLocks noGrp="1"/>
          </p:cNvSpPr>
          <p:nvPr>
            <p:ph type="dt" sz="half" idx="10"/>
          </p:nvPr>
        </p:nvSpPr>
        <p:spPr/>
        <p:txBody>
          <a:bodyPr/>
          <a:lstStyle>
            <a:lvl1pPr>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7EFEC901-90D2-FA4E-8E29-C038A70E224E}"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Content Placeholder 2"/>
          <p:cNvSpPr>
            <a:spLocks noGrp="1"/>
          </p:cNvSpPr>
          <p:nvPr>
            <p:ph idx="1"/>
          </p:nvPr>
        </p:nvSpPr>
        <p:spPr/>
        <p:txBody>
          <a:bodyPr/>
          <a:lstStyle>
            <a:lvl1pPr>
              <a:defRPr sz="2600"/>
            </a:lvl1pPr>
            <a:lvl2pPr>
              <a:defRPr sz="2400"/>
            </a:lvl2pPr>
            <a:lvl3pPr>
              <a:defRPr sz="2200"/>
            </a:lvl3pPr>
            <a:lvl4pPr>
              <a:defRPr sz="20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9216AEF0-E2E2-FB42-9861-6462AE957F8C}" type="slidenum">
              <a:rPr lang="en-US"/>
              <a:pPr>
                <a:defRPr/>
              </a:pPr>
              <a:t>‹#›</a:t>
            </a:fld>
            <a:endParaRPr lang="en-US"/>
          </a:p>
        </p:txBody>
      </p:sp>
      <p:sp>
        <p:nvSpPr>
          <p:cNvPr id="6"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Diapositive de titre avec image">
    <p:spTree>
      <p:nvGrpSpPr>
        <p:cNvPr id="1" name=""/>
        <p:cNvGrpSpPr/>
        <p:nvPr/>
      </p:nvGrpSpPr>
      <p:grpSpPr>
        <a:xfrm>
          <a:off x="0" y="0"/>
          <a:ext cx="0" cy="0"/>
          <a:chOff x="0" y="0"/>
          <a:chExt cx="0" cy="0"/>
        </a:xfrm>
      </p:grpSpPr>
      <p:pic>
        <p:nvPicPr>
          <p:cNvPr id="5" name="Picture 8" descr="titleSlideBevel.png"/>
          <p:cNvPicPr>
            <a:picLocks noChangeAspect="1"/>
          </p:cNvPicPr>
          <p:nvPr/>
        </p:nvPicPr>
        <p:blipFill>
          <a:blip r:embed="rId2"/>
          <a:srcRect/>
          <a:stretch>
            <a:fillRect/>
          </a:stretch>
        </p:blipFill>
        <p:spPr bwMode="auto">
          <a:xfrm>
            <a:off x="361950" y="4760913"/>
            <a:ext cx="5121275" cy="17462"/>
          </a:xfrm>
          <a:prstGeom prst="rect">
            <a:avLst/>
          </a:prstGeom>
          <a:noFill/>
          <a:ln w="9525">
            <a:noFill/>
            <a:miter lim="800000"/>
            <a:headEnd/>
            <a:tailEnd/>
          </a:ln>
        </p:spPr>
      </p:pic>
      <p:sp>
        <p:nvSpPr>
          <p:cNvPr id="2" name="Title 1"/>
          <p:cNvSpPr>
            <a:spLocks noGrp="1"/>
          </p:cNvSpPr>
          <p:nvPr>
            <p:ph type="ctrTitle"/>
          </p:nvPr>
        </p:nvSpPr>
        <p:spPr>
          <a:xfrm>
            <a:off x="363538" y="2971800"/>
            <a:ext cx="5122862" cy="1712259"/>
          </a:xfrm>
        </p:spPr>
        <p:txBody>
          <a:bodyPr anchor="b" anchorCtr="0"/>
          <a:lstStyle>
            <a:lvl1pPr algn="ctr">
              <a:defRPr sz="4400" b="1" baseline="0">
                <a:solidFill>
                  <a:schemeClr val="tx2"/>
                </a:solidFill>
                <a:effectLst>
                  <a:innerShdw blurRad="63500" dist="50800" dir="5400000">
                    <a:schemeClr val="bg1">
                      <a:alpha val="50000"/>
                    </a:schemeClr>
                  </a:innerShdw>
                </a:effectLst>
              </a:defRPr>
            </a:lvl1pPr>
          </a:lstStyle>
          <a:p>
            <a:r>
              <a:rPr lang="fr-FR" smtClean="0"/>
              <a:t>Cliquez et modifiez le titre</a:t>
            </a:r>
            <a:endParaRPr/>
          </a:p>
        </p:txBody>
      </p:sp>
      <p:sp>
        <p:nvSpPr>
          <p:cNvPr id="3" name="Subtitle 2"/>
          <p:cNvSpPr>
            <a:spLocks noGrp="1"/>
          </p:cNvSpPr>
          <p:nvPr>
            <p:ph type="subTitle" idx="1"/>
          </p:nvPr>
        </p:nvSpPr>
        <p:spPr>
          <a:xfrm>
            <a:off x="363538" y="4953000"/>
            <a:ext cx="5113896" cy="1001000"/>
          </a:xfrm>
        </p:spPr>
        <p:txBody>
          <a:bodyPr anchor="t" anchorCtr="0"/>
          <a:lstStyle>
            <a:lvl1pPr marL="0" indent="0" algn="ctr">
              <a:lnSpc>
                <a:spcPct val="120000"/>
              </a:lnSpc>
              <a:spcBef>
                <a:spcPct val="0"/>
              </a:spcBef>
              <a:buNone/>
              <a:defRPr sz="1500" b="1" kern="1200">
                <a:solidFill>
                  <a:schemeClr val="tx1">
                    <a:tint val="75000"/>
                  </a:schemeClr>
                </a:solidFill>
                <a:effectLst>
                  <a:outerShdw blurRad="50800" dist="12700" dir="2700000" algn="tl" rotWithShape="0">
                    <a:schemeClr val="bg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fr-FR" smtClean="0"/>
              <a:t>Cliquez pour modifier le style des sous-titres du masque</a:t>
            </a:r>
            <a:endParaRPr/>
          </a:p>
        </p:txBody>
      </p:sp>
      <p:sp>
        <p:nvSpPr>
          <p:cNvPr id="8" name="Picture Placeholder 7"/>
          <p:cNvSpPr>
            <a:spLocks noGrp="1"/>
          </p:cNvSpPr>
          <p:nvPr>
            <p:ph type="pic" sz="quarter" idx="13"/>
          </p:nvPr>
        </p:nvSpPr>
        <p:spPr>
          <a:xfrm>
            <a:off x="6006353" y="9144"/>
            <a:ext cx="2743200" cy="6848856"/>
          </a:xfrm>
          <a:noFill/>
          <a:ln>
            <a:noFill/>
          </a:ln>
          <a:scene3d>
            <a:camera prst="orthographicFront"/>
            <a:lightRig rig="balanced" dir="t"/>
          </a:scene3d>
          <a:sp3d extrusionH="63500">
            <a:bevelT w="38100" h="38100" prst="softRound"/>
            <a:contourClr>
              <a:schemeClr val="bg1"/>
            </a:contourClr>
          </a:sp3d>
        </p:spPr>
        <p:txBody>
          <a:bodyPr/>
          <a:lstStyle>
            <a:lvl1pPr marL="0" indent="0" algn="l" defTabSz="914400" rtl="0" eaLnBrk="1" latinLnBrk="0" hangingPunct="1">
              <a:spcBef>
                <a:spcPts val="2400"/>
              </a:spcBef>
              <a:buClr>
                <a:schemeClr val="tx2"/>
              </a:buClr>
              <a:buSzPct val="100000"/>
              <a:buFont typeface="Wingdings 2" pitchFamily="18" charset="2"/>
              <a:buNone/>
              <a:defRPr sz="32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1pPr>
          </a:lstStyle>
          <a:p>
            <a:pPr lvl="0"/>
            <a:r>
              <a:rPr lang="fr-FR" noProof="0" smtClean="0"/>
              <a:t>Cliquez sur l'icône pour ajouter une image</a:t>
            </a:r>
            <a:endParaRPr noProof="0"/>
          </a:p>
        </p:txBody>
      </p:sp>
      <p:sp>
        <p:nvSpPr>
          <p:cNvPr id="6" name="Date Placeholder 3"/>
          <p:cNvSpPr>
            <a:spLocks noGrp="1"/>
          </p:cNvSpPr>
          <p:nvPr>
            <p:ph type="dt" sz="half" idx="14"/>
          </p:nvPr>
        </p:nvSpPr>
        <p:spPr>
          <a:xfrm>
            <a:off x="3429000" y="6356350"/>
            <a:ext cx="2133600" cy="365125"/>
          </a:xfrm>
        </p:spPr>
        <p:txBody>
          <a:bodyPr anchor="t" anchorCtr="0"/>
          <a:lstStyle>
            <a:lvl1pPr algn="r">
              <a:defRPr sz="1200">
                <a:solidFill>
                  <a:schemeClr val="tx1">
                    <a:lumMod val="50000"/>
                    <a:lumOff val="50000"/>
                  </a:schemeClr>
                </a:solidFill>
              </a:defRPr>
            </a:lvl1pPr>
          </a:lstStyle>
          <a:p>
            <a:pPr>
              <a:defRPr/>
            </a:pPr>
            <a:endParaRPr lang="en-US"/>
          </a:p>
        </p:txBody>
      </p:sp>
      <p:sp>
        <p:nvSpPr>
          <p:cNvPr id="7" name="Footer Placeholder 4"/>
          <p:cNvSpPr>
            <a:spLocks noGrp="1"/>
          </p:cNvSpPr>
          <p:nvPr>
            <p:ph type="ftr" sz="quarter" idx="15"/>
          </p:nvPr>
        </p:nvSpPr>
        <p:spPr>
          <a:xfrm>
            <a:off x="363538" y="6356350"/>
            <a:ext cx="2130425" cy="365125"/>
          </a:xfrm>
        </p:spPr>
        <p:txBody>
          <a:bodyPr/>
          <a:lstStyle>
            <a:lvl1pPr>
              <a:defRPr sz="1200">
                <a:solidFill>
                  <a:srgbClr val="7F7F7F"/>
                </a:solidFill>
              </a:defRPr>
            </a:lvl1pPr>
          </a:lstStyle>
          <a:p>
            <a:pPr>
              <a:defRPr/>
            </a:pPr>
            <a:endParaRPr lang="en-US"/>
          </a:p>
        </p:txBody>
      </p:sp>
      <p:sp>
        <p:nvSpPr>
          <p:cNvPr id="9" name="Slide Number Placeholder 5"/>
          <p:cNvSpPr>
            <a:spLocks noGrp="1"/>
          </p:cNvSpPr>
          <p:nvPr>
            <p:ph type="sldNum" sz="quarter" idx="16"/>
          </p:nvPr>
        </p:nvSpPr>
        <p:spPr>
          <a:xfrm>
            <a:off x="2590800" y="6356350"/>
            <a:ext cx="668338" cy="365125"/>
          </a:xfrm>
        </p:spPr>
        <p:txBody>
          <a:bodyPr wrap="square" numCol="1" anchorCtr="0" compatLnSpc="1">
            <a:prstTxWarp prst="textNoShape">
              <a:avLst/>
            </a:prstTxWarp>
            <a:noAutofit/>
          </a:bodyPr>
          <a:lstStyle>
            <a:lvl1pPr algn="ctr" eaLnBrk="1" hangingPunct="1">
              <a:spcBef>
                <a:spcPts val="2400"/>
              </a:spcBef>
              <a:buClr>
                <a:schemeClr val="tx2"/>
              </a:buClr>
              <a:buSzPct val="100000"/>
              <a:buFont typeface="Wingdings 2" pitchFamily="-110" charset="2"/>
              <a:buNone/>
              <a:defRPr sz="1200" b="1">
                <a:solidFill>
                  <a:srgbClr val="7F7F7F"/>
                </a:solidFill>
                <a:effectLst>
                  <a:outerShdw blurRad="38100" dist="38100" dir="2700000" algn="tl">
                    <a:srgbClr val="000000"/>
                  </a:outerShdw>
                </a:effectLst>
                <a:latin typeface="Eurostile" pitchFamily="-110" charset="0"/>
              </a:defRPr>
            </a:lvl1pPr>
          </a:lstStyle>
          <a:p>
            <a:pPr>
              <a:defRPr/>
            </a:pPr>
            <a:fld id="{CB4B5783-786F-D040-9FB5-048E5284EA2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re, contenu et image">
    <p:spTree>
      <p:nvGrpSpPr>
        <p:cNvPr id="1" name=""/>
        <p:cNvGrpSpPr/>
        <p:nvPr/>
      </p:nvGrpSpPr>
      <p:grpSpPr>
        <a:xfrm>
          <a:off x="0" y="0"/>
          <a:ext cx="0" cy="0"/>
          <a:chOff x="0" y="0"/>
          <a:chExt cx="0" cy="0"/>
        </a:xfrm>
      </p:grpSpPr>
      <p:sp>
        <p:nvSpPr>
          <p:cNvPr id="2" name="Title 1"/>
          <p:cNvSpPr>
            <a:spLocks noGrp="1"/>
          </p:cNvSpPr>
          <p:nvPr>
            <p:ph type="title"/>
          </p:nvPr>
        </p:nvSpPr>
        <p:spPr>
          <a:xfrm>
            <a:off x="2590800" y="524435"/>
            <a:ext cx="4845424" cy="731838"/>
          </a:xfrm>
        </p:spPr>
        <p:txBody>
          <a:bodyPr/>
          <a:lstStyle>
            <a:lvl1pPr algn="ctr">
              <a:defRPr sz="3200"/>
            </a:lvl1pPr>
          </a:lstStyle>
          <a:p>
            <a:r>
              <a:rPr lang="fr-FR" smtClean="0"/>
              <a:t>Cliquez et modifiez le titre</a:t>
            </a:r>
            <a:endParaRPr/>
          </a:p>
        </p:txBody>
      </p:sp>
      <p:sp>
        <p:nvSpPr>
          <p:cNvPr id="3" name="Content Placeholder 2"/>
          <p:cNvSpPr>
            <a:spLocks noGrp="1"/>
          </p:cNvSpPr>
          <p:nvPr>
            <p:ph idx="1"/>
          </p:nvPr>
        </p:nvSpPr>
        <p:spPr>
          <a:xfrm>
            <a:off x="2590800" y="1600200"/>
            <a:ext cx="4845424" cy="4525963"/>
          </a:xfrm>
        </p:spPr>
        <p:txBody>
          <a:bodyPr/>
          <a:lstStyle>
            <a:lvl1pPr>
              <a:defRPr sz="2000"/>
            </a:lvl1pPr>
            <a:lvl2pPr>
              <a:defRPr sz="1800"/>
            </a:lvl2pPr>
            <a:lvl3pPr>
              <a:defRPr sz="18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9" name="Picture Placeholder 7"/>
          <p:cNvSpPr>
            <a:spLocks noGrp="1"/>
          </p:cNvSpPr>
          <p:nvPr>
            <p:ph type="pic" sz="quarter" idx="13"/>
          </p:nvPr>
        </p:nvSpPr>
        <p:spPr>
          <a:xfrm>
            <a:off x="0" y="9144"/>
            <a:ext cx="2379663" cy="6848856"/>
          </a:xfrm>
          <a:noFill/>
          <a:ln>
            <a:noFill/>
          </a:ln>
          <a:scene3d>
            <a:camera prst="orthographicFront"/>
            <a:lightRig rig="balanced" dir="t"/>
          </a:scene3d>
          <a:sp3d extrusionH="63500">
            <a:bevelT w="38100" h="38100" prst="softRound"/>
            <a:contourClr>
              <a:schemeClr val="bg1"/>
            </a:contourClr>
          </a:sp3d>
        </p:spPr>
        <p:txBody>
          <a:bodyPr/>
          <a:lstStyle>
            <a:lvl1pPr marL="0" indent="0" algn="l" defTabSz="914400" rtl="0" eaLnBrk="1" latinLnBrk="0" hangingPunct="1">
              <a:spcBef>
                <a:spcPts val="2400"/>
              </a:spcBef>
              <a:buClr>
                <a:schemeClr val="tx2"/>
              </a:buClr>
              <a:buSzPct val="100000"/>
              <a:buFont typeface="Wingdings 2" pitchFamily="18" charset="2"/>
              <a:buNone/>
              <a:defRPr sz="32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1pPr>
          </a:lstStyle>
          <a:p>
            <a:pPr lvl="0"/>
            <a:r>
              <a:rPr lang="fr-FR" noProof="0" smtClean="0"/>
              <a:t>Cliquez sur l'icône pour ajouter une image</a:t>
            </a:r>
            <a:endParaRPr noProof="0"/>
          </a:p>
        </p:txBody>
      </p:sp>
      <p:sp>
        <p:nvSpPr>
          <p:cNvPr id="5" name="Date Placeholder 3"/>
          <p:cNvSpPr>
            <a:spLocks noGrp="1"/>
          </p:cNvSpPr>
          <p:nvPr>
            <p:ph type="dt" sz="half" idx="14"/>
          </p:nvPr>
        </p:nvSpPr>
        <p:spPr/>
        <p:txBody>
          <a:bodyPr/>
          <a:lstStyle>
            <a:lvl1pPr>
              <a:defRPr/>
            </a:lvl1pPr>
          </a:lstStyle>
          <a:p>
            <a:pPr>
              <a:defRPr/>
            </a:pPr>
            <a:endParaRPr lang="en-US"/>
          </a:p>
        </p:txBody>
      </p:sp>
      <p:sp>
        <p:nvSpPr>
          <p:cNvPr id="6" name="Slide Number Placeholder 5"/>
          <p:cNvSpPr>
            <a:spLocks noGrp="1"/>
          </p:cNvSpPr>
          <p:nvPr>
            <p:ph type="sldNum" sz="quarter" idx="15"/>
          </p:nvPr>
        </p:nvSpPr>
        <p:spPr/>
        <p:txBody>
          <a:bodyPr/>
          <a:lstStyle>
            <a:lvl1pPr>
              <a:defRPr/>
            </a:lvl1pPr>
          </a:lstStyle>
          <a:p>
            <a:pPr>
              <a:defRPr/>
            </a:pPr>
            <a:fld id="{ABD8900D-3F88-8B4D-A954-CA46CE215754}" type="slidenum">
              <a:rPr lang="en-US"/>
              <a:pPr>
                <a:defRPr/>
              </a:pPr>
              <a:t>‹#›</a:t>
            </a:fld>
            <a:endParaRPr lang="en-US"/>
          </a:p>
        </p:txBody>
      </p:sp>
      <p:sp>
        <p:nvSpPr>
          <p:cNvPr id="7" name="Footer Placeholder 7"/>
          <p:cNvSpPr>
            <a:spLocks noGrp="1"/>
          </p:cNvSpPr>
          <p:nvPr>
            <p:ph type="ftr" sz="quarter" idx="16"/>
          </p:nvPr>
        </p:nvSpPr>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pic>
        <p:nvPicPr>
          <p:cNvPr id="4" name="Picture 8" descr="SectionHeader-Bevel.png"/>
          <p:cNvPicPr>
            <a:picLocks noChangeAspect="1"/>
          </p:cNvPicPr>
          <p:nvPr/>
        </p:nvPicPr>
        <p:blipFill>
          <a:blip r:embed="rId2"/>
          <a:srcRect/>
          <a:stretch>
            <a:fillRect/>
          </a:stretch>
        </p:blipFill>
        <p:spPr bwMode="auto">
          <a:xfrm>
            <a:off x="928688" y="3559175"/>
            <a:ext cx="7315200" cy="19050"/>
          </a:xfrm>
          <a:prstGeom prst="rect">
            <a:avLst/>
          </a:prstGeom>
          <a:noFill/>
          <a:ln w="9525">
            <a:noFill/>
            <a:miter lim="800000"/>
            <a:headEnd/>
            <a:tailEnd/>
          </a:ln>
        </p:spPr>
      </p:pic>
      <p:sp>
        <p:nvSpPr>
          <p:cNvPr id="2" name="Title 1"/>
          <p:cNvSpPr>
            <a:spLocks noGrp="1"/>
          </p:cNvSpPr>
          <p:nvPr>
            <p:ph type="title"/>
          </p:nvPr>
        </p:nvSpPr>
        <p:spPr>
          <a:xfrm>
            <a:off x="914400" y="2654300"/>
            <a:ext cx="7315200" cy="850900"/>
          </a:xfrm>
        </p:spPr>
        <p:txBody>
          <a:bodyPr anchor="b" anchorCtr="0">
            <a:normAutofit/>
          </a:bodyPr>
          <a:lstStyle>
            <a:lvl1pPr algn="ctr">
              <a:defRPr sz="4400" b="1" cap="none" baseline="0">
                <a:effectLst>
                  <a:innerShdw blurRad="63500" dist="50800" dir="5400000">
                    <a:schemeClr val="bg1">
                      <a:alpha val="50000"/>
                    </a:schemeClr>
                  </a:innerShdw>
                </a:effectLst>
              </a:defRPr>
            </a:lvl1pPr>
          </a:lstStyle>
          <a:p>
            <a:r>
              <a:rPr lang="fr-FR" smtClean="0"/>
              <a:t>Cliquez et modifiez le titre</a:t>
            </a:r>
            <a:endParaRPr/>
          </a:p>
        </p:txBody>
      </p:sp>
      <p:sp>
        <p:nvSpPr>
          <p:cNvPr id="3" name="Text Placeholder 2"/>
          <p:cNvSpPr>
            <a:spLocks noGrp="1"/>
          </p:cNvSpPr>
          <p:nvPr>
            <p:ph type="body" idx="1"/>
          </p:nvPr>
        </p:nvSpPr>
        <p:spPr>
          <a:xfrm>
            <a:off x="927099" y="3622344"/>
            <a:ext cx="7302501" cy="1105401"/>
          </a:xfrm>
        </p:spPr>
        <p:txBody>
          <a:bodyPr anchor="t" anchorCtr="0"/>
          <a:lstStyle>
            <a:lvl1pPr marL="0" indent="0" algn="ctr">
              <a:spcBef>
                <a:spcPct val="0"/>
              </a:spcBef>
              <a:buNone/>
              <a:defRPr sz="1500" b="1">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5" name="Date Placeholder 3"/>
          <p:cNvSpPr>
            <a:spLocks noGrp="1"/>
          </p:cNvSpPr>
          <p:nvPr>
            <p:ph type="dt" sz="half" idx="10"/>
          </p:nvPr>
        </p:nvSpPr>
        <p:spPr>
          <a:xfrm>
            <a:off x="3429000" y="6356350"/>
            <a:ext cx="2133600" cy="365125"/>
          </a:xfrm>
        </p:spPr>
        <p:txBody>
          <a:bodyPr anchor="t" anchorCtr="0"/>
          <a:lstStyle>
            <a:lvl1pPr algn="r">
              <a:defRPr sz="1200">
                <a:solidFill>
                  <a:schemeClr val="tx1">
                    <a:lumMod val="50000"/>
                    <a:lumOff val="50000"/>
                  </a:schemeClr>
                </a:solidFill>
              </a:defRPr>
            </a:lvl1pPr>
          </a:lstStyle>
          <a:p>
            <a:pPr>
              <a:defRPr/>
            </a:pPr>
            <a:endParaRPr lang="en-US"/>
          </a:p>
        </p:txBody>
      </p:sp>
      <p:sp>
        <p:nvSpPr>
          <p:cNvPr id="6" name="Footer Placeholder 4"/>
          <p:cNvSpPr>
            <a:spLocks noGrp="1"/>
          </p:cNvSpPr>
          <p:nvPr>
            <p:ph type="ftr" sz="quarter" idx="11"/>
          </p:nvPr>
        </p:nvSpPr>
        <p:spPr>
          <a:xfrm>
            <a:off x="363538" y="6356350"/>
            <a:ext cx="2895600" cy="365125"/>
          </a:xfrm>
        </p:spPr>
        <p:txBody>
          <a:bodyPr/>
          <a:lstStyle>
            <a:lvl1pPr>
              <a:defRPr sz="1200">
                <a:solidFill>
                  <a:srgbClr val="7F7F7F"/>
                </a:solidFill>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Cliquez et modifiez le titre</a:t>
            </a:r>
            <a:endParaRPr/>
          </a:p>
        </p:txBody>
      </p:sp>
      <p:sp>
        <p:nvSpPr>
          <p:cNvPr id="3" name="Content Placeholder 2"/>
          <p:cNvSpPr>
            <a:spLocks noGrp="1"/>
          </p:cNvSpPr>
          <p:nvPr>
            <p:ph sz="half" idx="1"/>
          </p:nvPr>
        </p:nvSpPr>
        <p:spPr>
          <a:xfrm>
            <a:off x="372035" y="1600200"/>
            <a:ext cx="3429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Content Placeholder 3"/>
          <p:cNvSpPr>
            <a:spLocks noGrp="1"/>
          </p:cNvSpPr>
          <p:nvPr>
            <p:ph sz="half" idx="2"/>
          </p:nvPr>
        </p:nvSpPr>
        <p:spPr>
          <a:xfrm>
            <a:off x="4011706" y="1600200"/>
            <a:ext cx="3429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21090050-303F-D943-A088-DA0C37601F8B}" type="slidenum">
              <a:rPr lang="en-US"/>
              <a:pPr>
                <a:defRPr/>
              </a:pPr>
              <a:t>‹#›</a:t>
            </a:fld>
            <a:endParaRPr lang="en-US"/>
          </a:p>
        </p:txBody>
      </p:sp>
      <p:sp>
        <p:nvSpPr>
          <p:cNvPr id="7"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pic>
        <p:nvPicPr>
          <p:cNvPr id="7" name="Picture 9" descr="ComparisonBoxes.png"/>
          <p:cNvPicPr>
            <a:picLocks noChangeAspect="1"/>
          </p:cNvPicPr>
          <p:nvPr/>
        </p:nvPicPr>
        <p:blipFill>
          <a:blip r:embed="rId2"/>
          <a:srcRect l="4559" t="28432" r="57794" b="7648"/>
          <a:stretch>
            <a:fillRect/>
          </a:stretch>
        </p:blipFill>
        <p:spPr bwMode="auto">
          <a:xfrm>
            <a:off x="363538" y="1949450"/>
            <a:ext cx="3475037" cy="4291013"/>
          </a:xfrm>
          <a:prstGeom prst="rect">
            <a:avLst/>
          </a:prstGeom>
          <a:noFill/>
          <a:ln w="9525">
            <a:noFill/>
            <a:miter lim="800000"/>
            <a:headEnd/>
            <a:tailEnd/>
          </a:ln>
        </p:spPr>
      </p:pic>
      <p:pic>
        <p:nvPicPr>
          <p:cNvPr id="8" name="Picture 10" descr="ComparisonBoxes.png"/>
          <p:cNvPicPr>
            <a:picLocks noChangeAspect="1"/>
          </p:cNvPicPr>
          <p:nvPr/>
        </p:nvPicPr>
        <p:blipFill>
          <a:blip r:embed="rId2"/>
          <a:srcRect l="4559" t="28432" r="57794" b="7648"/>
          <a:stretch>
            <a:fillRect/>
          </a:stretch>
        </p:blipFill>
        <p:spPr bwMode="auto">
          <a:xfrm>
            <a:off x="3992563" y="1944688"/>
            <a:ext cx="3475037" cy="4291012"/>
          </a:xfrm>
          <a:prstGeom prst="rect">
            <a:avLst/>
          </a:prstGeom>
          <a:noFill/>
          <a:ln w="9525">
            <a:noFill/>
            <a:miter lim="800000"/>
            <a:headEnd/>
            <a:tailEnd/>
          </a:ln>
        </p:spPr>
      </p:pic>
      <p:sp>
        <p:nvSpPr>
          <p:cNvPr id="4" name="Content Placeholder 3"/>
          <p:cNvSpPr>
            <a:spLocks noGrp="1"/>
          </p:cNvSpPr>
          <p:nvPr>
            <p:ph sz="half" idx="2"/>
          </p:nvPr>
        </p:nvSpPr>
        <p:spPr>
          <a:xfrm>
            <a:off x="381000" y="1972236"/>
            <a:ext cx="3429000" cy="4174564"/>
          </a:xfrm>
          <a:prstGeom prst="roundRect">
            <a:avLst>
              <a:gd name="adj" fmla="val 4119"/>
            </a:avLst>
          </a:prstGeom>
          <a:noFill/>
          <a:effectLst/>
          <a:scene3d>
            <a:camera prst="orthographicFront"/>
            <a:lightRig rig="soft" dir="t"/>
          </a:scene3d>
          <a:sp3d>
            <a:extrusionClr>
              <a:schemeClr val="bg1"/>
            </a:extrusionClr>
            <a:contourClr>
              <a:schemeClr val="bg1">
                <a:lumMod val="65000"/>
              </a:schemeClr>
            </a:contourClr>
          </a:sp3d>
        </p:spPr>
        <p:txBody>
          <a:bodyPr tIns="91440" bIns="9144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2" name="Title 1"/>
          <p:cNvSpPr>
            <a:spLocks noGrp="1"/>
          </p:cNvSpPr>
          <p:nvPr>
            <p:ph type="title"/>
          </p:nvPr>
        </p:nvSpPr>
        <p:spPr/>
        <p:txBody>
          <a:bodyPr/>
          <a:lstStyle>
            <a:lvl1pPr algn="ctr">
              <a:defRPr/>
            </a:lvl1pPr>
          </a:lstStyle>
          <a:p>
            <a:r>
              <a:rPr lang="fr-FR" smtClean="0"/>
              <a:t>Cliquez et modifiez le titre</a:t>
            </a:r>
            <a:endParaRPr/>
          </a:p>
        </p:txBody>
      </p:sp>
      <p:sp>
        <p:nvSpPr>
          <p:cNvPr id="3" name="Text Placeholder 2"/>
          <p:cNvSpPr>
            <a:spLocks noGrp="1"/>
          </p:cNvSpPr>
          <p:nvPr>
            <p:ph type="body" idx="1"/>
          </p:nvPr>
        </p:nvSpPr>
        <p:spPr>
          <a:xfrm>
            <a:off x="372035" y="1237129"/>
            <a:ext cx="3429000" cy="698033"/>
          </a:xfrm>
        </p:spPr>
        <p:txBody>
          <a:bodyPr tIns="0" bIns="0" anchor="b"/>
          <a:lstStyle>
            <a:lvl1pPr marL="0" indent="0" algn="ctr">
              <a:lnSpc>
                <a:spcPts val="2900"/>
              </a:lnSpc>
              <a:spcBef>
                <a:spcPct val="0"/>
              </a:spcBef>
              <a:buNone/>
              <a:defRPr sz="2600" b="1">
                <a:solidFill>
                  <a:schemeClr val="tx2">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5" name="Text Placeholder 4"/>
          <p:cNvSpPr>
            <a:spLocks noGrp="1"/>
          </p:cNvSpPr>
          <p:nvPr>
            <p:ph type="body" sz="quarter" idx="3"/>
          </p:nvPr>
        </p:nvSpPr>
        <p:spPr>
          <a:xfrm>
            <a:off x="4011706" y="1237129"/>
            <a:ext cx="3429000" cy="698033"/>
          </a:xfrm>
        </p:spPr>
        <p:txBody>
          <a:bodyPr tIns="0" bIns="0" anchor="b"/>
          <a:lstStyle>
            <a:lvl1pPr marL="0" indent="0" algn="ctr">
              <a:lnSpc>
                <a:spcPts val="2900"/>
              </a:lnSpc>
              <a:spcBef>
                <a:spcPct val="0"/>
              </a:spcBef>
              <a:buNone/>
              <a:defRPr sz="2600" b="1">
                <a:solidFill>
                  <a:schemeClr val="tx2">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Content Placeholder 5"/>
          <p:cNvSpPr>
            <a:spLocks noGrp="1"/>
          </p:cNvSpPr>
          <p:nvPr>
            <p:ph sz="quarter" idx="4"/>
          </p:nvPr>
        </p:nvSpPr>
        <p:spPr>
          <a:xfrm>
            <a:off x="4011706" y="1972236"/>
            <a:ext cx="3429000" cy="4174564"/>
          </a:xfrm>
          <a:prstGeom prst="roundRect">
            <a:avLst>
              <a:gd name="adj" fmla="val 2941"/>
            </a:avLst>
          </a:prstGeom>
          <a:noFill/>
          <a:effectLst/>
          <a:scene3d>
            <a:camera prst="orthographicFront"/>
            <a:lightRig rig="soft" dir="t"/>
          </a:scene3d>
          <a:sp3d>
            <a:extrusionClr>
              <a:schemeClr val="bg1"/>
            </a:extrusionClr>
            <a:contourClr>
              <a:schemeClr val="bg1">
                <a:lumMod val="65000"/>
              </a:schemeClr>
            </a:contourClr>
          </a:sp3d>
        </p:spPr>
        <p:txBody>
          <a:bodyPr tIns="91440" bIns="91440"/>
          <a:lstStyle>
            <a:lvl1pPr algn="l" defTabSz="914400" rtl="0" eaLnBrk="1" latinLnBrk="0" hangingPunct="1">
              <a:buSzPct val="100000"/>
              <a:buFont typeface="Wingdings 2" pitchFamily="18" charset="2"/>
              <a:buChar char=""/>
              <a:defRPr sz="24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1pPr>
            <a:lvl2pPr algn="l" defTabSz="914400" rtl="0" eaLnBrk="1" latinLnBrk="0" hangingPunct="1">
              <a:buSzPct val="100000"/>
              <a:buFont typeface="Wingdings 2" pitchFamily="18" charset="2"/>
              <a:buChar char=""/>
              <a:defRPr sz="20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2pPr>
            <a:lvl3pPr algn="l" defTabSz="914400" rtl="0" eaLnBrk="1" latinLnBrk="0" hangingPunct="1">
              <a:buSzPct val="100000"/>
              <a:buFont typeface="Wingdings 2" pitchFamily="18" charset="2"/>
              <a:buChar char=""/>
              <a:defRPr sz="18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3pPr>
            <a:lvl4pPr algn="l" defTabSz="914400" rtl="0" eaLnBrk="1" latinLnBrk="0" hangingPunct="1">
              <a:buSzPct val="100000"/>
              <a:buFont typeface="Wingdings 2" pitchFamily="18" charset="2"/>
              <a:buChar char=""/>
              <a:defRPr sz="16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4pPr>
            <a:lvl5pPr algn="l" defTabSz="914400" rtl="0" eaLnBrk="1" latinLnBrk="0" hangingPunct="1">
              <a:buSzPct val="100000"/>
              <a:buFont typeface="Wingdings 2" pitchFamily="18" charset="2"/>
              <a:buChar char=""/>
              <a:defRPr sz="1600" kern="1200">
                <a:solidFill>
                  <a:schemeClr val="tx1">
                    <a:lumMod val="65000"/>
                    <a:lumOff val="35000"/>
                  </a:schemeClr>
                </a:solidFill>
                <a:effectLst>
                  <a:outerShdw blurRad="50800" dist="12700" dir="2700000" algn="tl" rotWithShape="0">
                    <a:schemeClr val="bg1">
                      <a:alpha val="40000"/>
                    </a:schemeClr>
                  </a:outerShdw>
                </a:effectLst>
                <a:latin typeface="+mn-lt"/>
                <a:ea typeface="+mn-ea"/>
                <a:cs typeface="+mn-cs"/>
              </a:defRPr>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9" name="Date Placeholder 6"/>
          <p:cNvSpPr>
            <a:spLocks noGrp="1"/>
          </p:cNvSpPr>
          <p:nvPr>
            <p:ph type="dt" sz="half" idx="10"/>
          </p:nvPr>
        </p:nvSpPr>
        <p:spPr/>
        <p:txBody>
          <a:bodyPr/>
          <a:lstStyle>
            <a:lvl1pPr>
              <a:defRPr/>
            </a:lvl1pPr>
          </a:lstStyle>
          <a:p>
            <a:pPr>
              <a:defRPr/>
            </a:pPr>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D2483474-50DB-E24C-BB7D-3363CF693B2A}"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Slide Number Placeholder 5"/>
          <p:cNvSpPr>
            <a:spLocks noGrp="1"/>
          </p:cNvSpPr>
          <p:nvPr>
            <p:ph type="sldNum" sz="quarter" idx="11"/>
          </p:nvPr>
        </p:nvSpPr>
        <p:spPr/>
        <p:txBody>
          <a:bodyPr/>
          <a:lstStyle>
            <a:lvl1pPr>
              <a:defRPr/>
            </a:lvl1pPr>
          </a:lstStyle>
          <a:p>
            <a:pPr>
              <a:defRPr/>
            </a:pPr>
            <a:fld id="{F0323A1D-92C7-ED42-89CC-15FDE3F72868}" type="slidenum">
              <a:rPr lang="en-US"/>
              <a:pPr>
                <a:defRPr/>
              </a:pPr>
              <a:t>‹#›</a:t>
            </a:fld>
            <a:endParaRPr lang="en-US"/>
          </a:p>
        </p:txBody>
      </p:sp>
      <p:sp>
        <p:nvSpPr>
          <p:cNvPr id="5"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Slide Number Placeholder 5"/>
          <p:cNvSpPr>
            <a:spLocks noGrp="1"/>
          </p:cNvSpPr>
          <p:nvPr>
            <p:ph type="sldNum" sz="quarter" idx="11"/>
          </p:nvPr>
        </p:nvSpPr>
        <p:spPr/>
        <p:txBody>
          <a:bodyPr/>
          <a:lstStyle>
            <a:lvl1pPr>
              <a:defRPr/>
            </a:lvl1pPr>
          </a:lstStyle>
          <a:p>
            <a:pPr>
              <a:defRPr/>
            </a:pPr>
            <a:fld id="{670B8492-6C91-E445-960B-7347C017F31E}" type="slidenum">
              <a:rPr lang="en-US"/>
              <a:pPr>
                <a:defRPr/>
              </a:pPr>
              <a:t>‹#›</a:t>
            </a:fld>
            <a:endParaRPr lang="en-US"/>
          </a:p>
        </p:txBody>
      </p:sp>
      <p:sp>
        <p:nvSpPr>
          <p:cNvPr id="4"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81000" y="188259"/>
            <a:ext cx="7071837" cy="901700"/>
          </a:xfrm>
        </p:spPr>
        <p:txBody>
          <a:bodyPr bIns="0" anchor="b"/>
          <a:lstStyle>
            <a:lvl1pPr algn="l">
              <a:defRPr sz="3200" b="0"/>
            </a:lvl1pPr>
          </a:lstStyle>
          <a:p>
            <a:r>
              <a:rPr lang="fr-FR" smtClean="0"/>
              <a:t>Cliquez et modifiez le titre</a:t>
            </a:r>
            <a:endParaRPr/>
          </a:p>
        </p:txBody>
      </p:sp>
      <p:sp>
        <p:nvSpPr>
          <p:cNvPr id="3" name="Content Placeholder 2"/>
          <p:cNvSpPr>
            <a:spLocks noGrp="1"/>
          </p:cNvSpPr>
          <p:nvPr>
            <p:ph idx="1"/>
          </p:nvPr>
        </p:nvSpPr>
        <p:spPr>
          <a:xfrm>
            <a:off x="609600" y="2312988"/>
            <a:ext cx="6843713" cy="3813175"/>
          </a:xfrm>
        </p:spPr>
        <p:txBody>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Text Placeholder 3"/>
          <p:cNvSpPr>
            <a:spLocks noGrp="1"/>
          </p:cNvSpPr>
          <p:nvPr>
            <p:ph type="body" sz="half" idx="2"/>
          </p:nvPr>
        </p:nvSpPr>
        <p:spPr>
          <a:xfrm>
            <a:off x="366900" y="1103406"/>
            <a:ext cx="7085908" cy="841188"/>
          </a:xfrm>
        </p:spPr>
        <p:txBody>
          <a:bodyPr tIns="0" bIns="0"/>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5785ACFF-1C34-B041-A36E-3DF49FB07BFA}" type="slidenum">
              <a:rPr lang="en-US"/>
              <a:pPr>
                <a:defRPr/>
              </a:pPr>
              <a:t>‹#›</a:t>
            </a:fld>
            <a:endParaRPr lang="en-US"/>
          </a:p>
        </p:txBody>
      </p:sp>
      <p:sp>
        <p:nvSpPr>
          <p:cNvPr id="7"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381000" y="5096435"/>
            <a:ext cx="7072313" cy="566738"/>
          </a:xfrm>
        </p:spPr>
        <p:txBody>
          <a:bodyPr anchor="b"/>
          <a:lstStyle>
            <a:lvl1pPr algn="l">
              <a:defRPr sz="3200" b="0"/>
            </a:lvl1pPr>
          </a:lstStyle>
          <a:p>
            <a:r>
              <a:rPr lang="fr-FR" smtClean="0"/>
              <a:t>Cliquez et modifiez le titre</a:t>
            </a:r>
            <a:endParaRPr/>
          </a:p>
        </p:txBody>
      </p:sp>
      <p:sp>
        <p:nvSpPr>
          <p:cNvPr id="3" name="Picture Placeholder 2"/>
          <p:cNvSpPr>
            <a:spLocks noGrp="1"/>
          </p:cNvSpPr>
          <p:nvPr>
            <p:ph type="pic" idx="1"/>
          </p:nvPr>
        </p:nvSpPr>
        <p:spPr>
          <a:xfrm>
            <a:off x="484093" y="443753"/>
            <a:ext cx="6970059" cy="3977640"/>
          </a:xfrm>
          <a:noFill/>
          <a:ln>
            <a:noFill/>
          </a:ln>
          <a:scene3d>
            <a:camera prst="orthographicFront"/>
            <a:lightRig rig="balanced" dir="t"/>
          </a:scene3d>
          <a:sp3d extrusionH="63500">
            <a:bevelT w="38100" h="38100" prst="softRound"/>
            <a:contourClr>
              <a:schemeClr val="bg1"/>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noProof="0"/>
          </a:p>
        </p:txBody>
      </p:sp>
      <p:sp>
        <p:nvSpPr>
          <p:cNvPr id="4" name="Text Placeholder 3"/>
          <p:cNvSpPr>
            <a:spLocks noGrp="1"/>
          </p:cNvSpPr>
          <p:nvPr>
            <p:ph type="body" sz="half" idx="2"/>
          </p:nvPr>
        </p:nvSpPr>
        <p:spPr>
          <a:xfrm>
            <a:off x="381000" y="5663173"/>
            <a:ext cx="7072313" cy="804862"/>
          </a:xfrm>
        </p:spPr>
        <p:txBody>
          <a:bodyPr lIns="109728"/>
          <a:lstStyle>
            <a:lvl1pPr marL="0" indent="0">
              <a:spcBef>
                <a:spcPct val="0"/>
              </a:spcBef>
              <a:buNone/>
              <a:defRPr sz="15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FEA2AA87-87EA-B643-AAA2-70F4B8138F4C}" type="slidenum">
              <a:rPr lang="en-US"/>
              <a:pPr>
                <a:defRPr/>
              </a:pPr>
              <a:t>‹#›</a:t>
            </a:fld>
            <a:endParaRPr lang="en-US"/>
          </a:p>
        </p:txBody>
      </p:sp>
      <p:sp>
        <p:nvSpPr>
          <p:cNvPr id="7"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Cliquez et modifiez le titre</a:t>
            </a:r>
            <a:endParaRPr/>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366A1CCB-3577-6A41-9704-BC96E9C2B023}" type="slidenum">
              <a:rPr lang="en-US"/>
              <a:pPr>
                <a:defRPr/>
              </a:pPr>
              <a:t>‹#›</a:t>
            </a:fld>
            <a:endParaRPr lang="en-US"/>
          </a:p>
        </p:txBody>
      </p:sp>
      <p:sp>
        <p:nvSpPr>
          <p:cNvPr id="6"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24600" y="685800"/>
            <a:ext cx="1128713" cy="5440363"/>
          </a:xfrm>
        </p:spPr>
        <p:txBody>
          <a:bodyPr vert="eaVert"/>
          <a:lstStyle/>
          <a:p>
            <a:r>
              <a:rPr lang="fr-FR" smtClean="0"/>
              <a:t>Cliquez et modifiez le titre</a:t>
            </a:r>
            <a:endParaRPr/>
          </a:p>
        </p:txBody>
      </p:sp>
      <p:sp>
        <p:nvSpPr>
          <p:cNvPr id="3" name="Vertical Text Placeholder 2"/>
          <p:cNvSpPr>
            <a:spLocks noGrp="1"/>
          </p:cNvSpPr>
          <p:nvPr>
            <p:ph type="body" orient="vert" idx="1"/>
          </p:nvPr>
        </p:nvSpPr>
        <p:spPr>
          <a:xfrm>
            <a:off x="381000" y="685800"/>
            <a:ext cx="5867400" cy="5440363"/>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BB94F078-C7F4-9D40-B732-D3ACE5EFEE2F}" type="slidenum">
              <a:rPr lang="en-US"/>
              <a:pPr>
                <a:defRPr/>
              </a:pPr>
              <a:t>‹#›</a:t>
            </a:fld>
            <a:endParaRPr lang="en-US"/>
          </a:p>
        </p:txBody>
      </p:sp>
      <p:sp>
        <p:nvSpPr>
          <p:cNvPr id="6" name="Footer Placeholder 7"/>
          <p:cNvSpPr>
            <a:spLocks noGrp="1"/>
          </p:cNvSpPr>
          <p:nvPr>
            <p:ph type="ftr" sz="quarter" idx="12"/>
          </p:nvPr>
        </p:nvSpPr>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theme" Target="../theme/theme1.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image" Target="../media/image2.jpeg"/><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9250" y="523875"/>
            <a:ext cx="7086600" cy="731838"/>
          </a:xfrm>
          <a:prstGeom prst="rect">
            <a:avLst/>
          </a:prstGeom>
        </p:spPr>
        <p:txBody>
          <a:bodyPr vert="horz" lIns="91440" tIns="45720" rIns="91440" bIns="45720" rtlCol="0" anchor="ctr">
            <a:noAutofit/>
            <a:scene3d>
              <a:camera prst="orthographicFront"/>
              <a:lightRig rig="morning" dir="t">
                <a:rot lat="0" lon="0" rev="2400000"/>
              </a:lightRig>
            </a:scene3d>
            <a:sp3d extrusionH="63500" contourW="6350">
              <a:bevelT w="19050" h="50800" prst="softRound"/>
              <a:contourClr>
                <a:schemeClr val="bg1"/>
              </a:contourClr>
            </a:sp3d>
          </a:bodyPr>
          <a:lstStyle/>
          <a:p>
            <a:r>
              <a:rPr lang="fr-FR" smtClean="0"/>
              <a:t>Cliquez et modifiez le titre</a:t>
            </a:r>
            <a:endParaRPr/>
          </a:p>
        </p:txBody>
      </p:sp>
      <p:sp>
        <p:nvSpPr>
          <p:cNvPr id="3" name="Text Placeholder 2"/>
          <p:cNvSpPr>
            <a:spLocks noGrp="1"/>
          </p:cNvSpPr>
          <p:nvPr>
            <p:ph type="body" idx="1"/>
          </p:nvPr>
        </p:nvSpPr>
        <p:spPr>
          <a:xfrm>
            <a:off x="349250" y="1600200"/>
            <a:ext cx="7086600" cy="4525963"/>
          </a:xfrm>
          <a:prstGeom prst="rect">
            <a:avLst/>
          </a:prstGeom>
        </p:spPr>
        <p:txBody>
          <a:bodyPr vert="horz" lIns="91440" tIns="45720" rIns="91440" bIns="45720" rtlCol="0">
            <a:normAutofit/>
            <a:scene3d>
              <a:camera prst="orthographicFront"/>
              <a:lightRig rig="threePt" dir="t"/>
            </a:scene3d>
            <a:sp3d>
              <a:contourClr>
                <a:schemeClr val="bg1"/>
              </a:contourClr>
            </a:sp3d>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a:p>
        </p:txBody>
      </p:sp>
      <p:sp>
        <p:nvSpPr>
          <p:cNvPr id="4" name="Date Placeholder 3"/>
          <p:cNvSpPr>
            <a:spLocks noGrp="1"/>
          </p:cNvSpPr>
          <p:nvPr>
            <p:ph type="dt" sz="half" idx="2"/>
          </p:nvPr>
        </p:nvSpPr>
        <p:spPr>
          <a:xfrm rot="16200000">
            <a:off x="7562851" y="4694237"/>
            <a:ext cx="2133600" cy="365125"/>
          </a:xfrm>
          <a:prstGeom prst="rect">
            <a:avLst/>
          </a:prstGeom>
        </p:spPr>
        <p:txBody>
          <a:bodyPr vert="horz" lIns="45720" tIns="45720" rIns="45720" bIns="45720" rtlCol="0" anchor="ctr">
            <a:scene3d>
              <a:camera prst="orthographicFront"/>
              <a:lightRig rig="morning" dir="t">
                <a:rot lat="0" lon="0" rev="2400000"/>
              </a:lightRig>
            </a:scene3d>
            <a:sp3d extrusionH="6350">
              <a:bevelT w="6350" h="6350" prst="softRound"/>
              <a:contourClr>
                <a:schemeClr val="bg1"/>
              </a:contourClr>
            </a:sp3d>
          </a:bodyPr>
          <a:lstStyle>
            <a:lvl1pPr algn="l">
              <a:defRPr sz="1800">
                <a:solidFill>
                  <a:schemeClr val="tx2">
                    <a:lumMod val="40000"/>
                    <a:lumOff val="60000"/>
                  </a:schemeClr>
                </a:solidFill>
                <a:effectLst>
                  <a:outerShdw blurRad="50800" dist="12700" dir="2700000" algn="tl" rotWithShape="0">
                    <a:schemeClr val="bg1">
                      <a:alpha val="40000"/>
                    </a:schemeClr>
                  </a:outerShdw>
                </a:effectLst>
                <a:latin typeface="Times" pitchFamily="-110" charset="0"/>
              </a:defRPr>
            </a:lvl1pPr>
          </a:lstStyle>
          <a:p>
            <a:pPr>
              <a:defRPr/>
            </a:pPr>
            <a:endParaRPr lang="en-US"/>
          </a:p>
        </p:txBody>
      </p:sp>
      <p:sp>
        <p:nvSpPr>
          <p:cNvPr id="6" name="Slide Number Placeholder 5"/>
          <p:cNvSpPr>
            <a:spLocks noGrp="1"/>
          </p:cNvSpPr>
          <p:nvPr>
            <p:ph type="sldNum" sz="quarter" idx="4"/>
          </p:nvPr>
        </p:nvSpPr>
        <p:spPr>
          <a:xfrm>
            <a:off x="8040688" y="6181725"/>
            <a:ext cx="808037" cy="365125"/>
          </a:xfrm>
          <a:prstGeom prst="rect">
            <a:avLst/>
          </a:prstGeom>
        </p:spPr>
        <p:txBody>
          <a:bodyPr vert="horz" lIns="45720" tIns="45720" rIns="45720" bIns="45720" rtlCol="0" anchor="ctr">
            <a:scene3d>
              <a:camera prst="orthographicFront"/>
              <a:lightRig rig="morning" dir="t">
                <a:rot lat="0" lon="0" rev="2400000"/>
              </a:lightRig>
            </a:scene3d>
            <a:sp3d extrusionH="6350">
              <a:bevelT w="6350" h="6350" prst="softRound"/>
              <a:contourClr>
                <a:schemeClr val="bg1"/>
              </a:contourClr>
            </a:sp3d>
          </a:bodyPr>
          <a:lstStyle>
            <a:lvl1pPr algn="r">
              <a:defRPr sz="4500">
                <a:solidFill>
                  <a:schemeClr val="tx2">
                    <a:lumMod val="40000"/>
                    <a:lumOff val="60000"/>
                  </a:schemeClr>
                </a:solidFill>
                <a:effectLst>
                  <a:outerShdw blurRad="50800" dist="12700" dir="2700000" algn="tl" rotWithShape="0">
                    <a:schemeClr val="bg1">
                      <a:alpha val="40000"/>
                    </a:schemeClr>
                  </a:outerShdw>
                </a:effectLst>
                <a:latin typeface="Times" pitchFamily="-110" charset="0"/>
              </a:defRPr>
            </a:lvl1pPr>
          </a:lstStyle>
          <a:p>
            <a:pPr>
              <a:defRPr/>
            </a:pPr>
            <a:fld id="{A111AE94-283D-5146-9496-2C2DBE0494CB}" type="slidenum">
              <a:rPr lang="en-US"/>
              <a:pPr>
                <a:defRPr/>
              </a:pPr>
              <a:t>‹#›</a:t>
            </a:fld>
            <a:endParaRPr lang="en-US"/>
          </a:p>
        </p:txBody>
      </p:sp>
      <p:pic>
        <p:nvPicPr>
          <p:cNvPr id="1030" name="Picture 6" descr="bevelDivider.png"/>
          <p:cNvPicPr>
            <a:picLocks noChangeAspect="1"/>
          </p:cNvPicPr>
          <p:nvPr/>
        </p:nvPicPr>
        <p:blipFill>
          <a:blip r:embed="rId15"/>
          <a:srcRect/>
          <a:stretch>
            <a:fillRect/>
          </a:stretch>
        </p:blipFill>
        <p:spPr bwMode="auto">
          <a:xfrm>
            <a:off x="7772400" y="0"/>
            <a:ext cx="106363" cy="6858000"/>
          </a:xfrm>
          <a:prstGeom prst="rect">
            <a:avLst/>
          </a:prstGeom>
          <a:noFill/>
          <a:ln w="9525">
            <a:noFill/>
            <a:miter lim="800000"/>
            <a:headEnd/>
            <a:tailEnd/>
          </a:ln>
        </p:spPr>
      </p:pic>
      <p:sp>
        <p:nvSpPr>
          <p:cNvPr id="9" name="Footer Placeholder 7"/>
          <p:cNvSpPr>
            <a:spLocks noGrp="1"/>
          </p:cNvSpPr>
          <p:nvPr>
            <p:ph type="ftr" sz="quarter" idx="3"/>
          </p:nvPr>
        </p:nvSpPr>
        <p:spPr>
          <a:xfrm rot="16200000">
            <a:off x="5770563" y="3208337"/>
            <a:ext cx="5105400" cy="365125"/>
          </a:xfrm>
          <a:prstGeom prst="rect">
            <a:avLst/>
          </a:prstGeom>
        </p:spPr>
        <p:txBody>
          <a:bodyPr vert="horz" wrap="square" lIns="45720" tIns="45720" rIns="45720" bIns="45720" numCol="1" anchor="t" anchorCtr="0" compatLnSpc="1">
            <a:prstTxWarp prst="textNoShape">
              <a:avLst/>
            </a:prstTxWarp>
            <a:noAutofit/>
          </a:bodyPr>
          <a:lstStyle>
            <a:lvl1pPr eaLnBrk="1" hangingPunct="1">
              <a:spcBef>
                <a:spcPts val="2400"/>
              </a:spcBef>
              <a:buClr>
                <a:schemeClr val="tx2"/>
              </a:buClr>
              <a:buSzPct val="100000"/>
              <a:buFont typeface="Wingdings 2" pitchFamily="-110" charset="2"/>
              <a:buNone/>
              <a:defRPr sz="2200" b="1">
                <a:solidFill>
                  <a:srgbClr val="A3A3A3"/>
                </a:solidFill>
                <a:effectLst>
                  <a:outerShdw blurRad="38100" dist="38100" dir="2700000" algn="tl">
                    <a:srgbClr val="000000"/>
                  </a:outerShdw>
                </a:effectLst>
                <a:latin typeface="Eurostile" pitchFamily="-110" charset="0"/>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808" r:id="rId1"/>
    <p:sldLayoutId id="2147483799" r:id="rId2"/>
    <p:sldLayoutId id="2147483809" r:id="rId3"/>
    <p:sldLayoutId id="2147483800" r:id="rId4"/>
    <p:sldLayoutId id="2147483810" r:id="rId5"/>
    <p:sldLayoutId id="2147483801" r:id="rId6"/>
    <p:sldLayoutId id="2147483811" r:id="rId7"/>
    <p:sldLayoutId id="2147483802" r:id="rId8"/>
    <p:sldLayoutId id="2147483803" r:id="rId9"/>
    <p:sldLayoutId id="2147483804" r:id="rId10"/>
    <p:sldLayoutId id="2147483805" r:id="rId11"/>
    <p:sldLayoutId id="2147483806" r:id="rId12"/>
    <p:sldLayoutId id="2147483807" r:id="rId13"/>
  </p:sldLayoutIdLst>
  <p:txStyles>
    <p:titleStyle>
      <a:lvl1pPr algn="l" rtl="0" eaLnBrk="0" fontAlgn="base" hangingPunct="0">
        <a:spcBef>
          <a:spcPct val="0"/>
        </a:spcBef>
        <a:spcAft>
          <a:spcPct val="0"/>
        </a:spcAft>
        <a:defRPr sz="4600" kern="1200">
          <a:solidFill>
            <a:schemeClr val="tx2"/>
          </a:solidFill>
          <a:effectLst>
            <a:innerShdw blurRad="63500" dist="50800" dir="5400000">
              <a:schemeClr val="bg1">
                <a:alpha val="50000"/>
              </a:schemeClr>
            </a:innerShdw>
          </a:effectLst>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2pPr>
      <a:lvl3pPr algn="l" rtl="0" eaLnBrk="0" fontAlgn="base" hangingPunct="0">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3pPr>
      <a:lvl4pPr algn="l" rtl="0" eaLnBrk="0" fontAlgn="base" hangingPunct="0">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4pPr>
      <a:lvl5pPr algn="l" rtl="0" eaLnBrk="0" fontAlgn="base" hangingPunct="0">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5pPr>
      <a:lvl6pPr marL="457200" algn="l" rtl="0" fontAlgn="base">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6pPr>
      <a:lvl7pPr marL="914400" algn="l" rtl="0" fontAlgn="base">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7pPr>
      <a:lvl8pPr marL="1371600" algn="l" rtl="0" fontAlgn="base">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8pPr>
      <a:lvl9pPr marL="1828800" algn="l" rtl="0" fontAlgn="base">
        <a:spcBef>
          <a:spcPct val="0"/>
        </a:spcBef>
        <a:spcAft>
          <a:spcPct val="0"/>
        </a:spcAft>
        <a:defRPr sz="4600">
          <a:solidFill>
            <a:schemeClr val="tx2"/>
          </a:solidFill>
          <a:latin typeface="Eurostile" pitchFamily="-110" charset="0"/>
          <a:ea typeface="ＭＳ Ｐゴシック" pitchFamily="-110" charset="-128"/>
          <a:cs typeface="ＭＳ Ｐゴシック" pitchFamily="-110" charset="-128"/>
        </a:defRPr>
      </a:lvl9pPr>
    </p:titleStyle>
    <p:bodyStyle>
      <a:lvl1pPr marL="282575" indent="-282575" algn="l" rtl="0" eaLnBrk="0" fontAlgn="base" hangingPunct="0">
        <a:spcBef>
          <a:spcPts val="2400"/>
        </a:spcBef>
        <a:spcAft>
          <a:spcPct val="0"/>
        </a:spcAft>
        <a:buClr>
          <a:schemeClr val="tx2"/>
        </a:buClr>
        <a:buSzPct val="100000"/>
        <a:buFont typeface="Wingdings 2" charset="2"/>
        <a:buChar char=""/>
        <a:defRPr sz="2600" kern="1200">
          <a:solidFill>
            <a:srgbClr val="595959"/>
          </a:solidFill>
          <a:effectLst>
            <a:outerShdw blurRad="50800" dist="12700" dir="2700000" algn="tl" rotWithShape="0">
              <a:schemeClr val="bg1">
                <a:alpha val="40000"/>
              </a:schemeClr>
            </a:outerShdw>
          </a:effectLst>
          <a:latin typeface="+mn-lt"/>
          <a:ea typeface="ＭＳ Ｐゴシック" pitchFamily="-110" charset="-128"/>
          <a:cs typeface="ＭＳ Ｐゴシック" pitchFamily="-110" charset="-128"/>
        </a:defRPr>
      </a:lvl1pPr>
      <a:lvl2pPr marL="577850" indent="-295275" algn="l" rtl="0" eaLnBrk="0" fontAlgn="base" hangingPunct="0">
        <a:spcBef>
          <a:spcPts val="600"/>
        </a:spcBef>
        <a:spcAft>
          <a:spcPct val="0"/>
        </a:spcAft>
        <a:buClr>
          <a:srgbClr val="A3A3A3"/>
        </a:buClr>
        <a:buSzPct val="100000"/>
        <a:buFont typeface="Wingdings 2" charset="2"/>
        <a:buChar char=""/>
        <a:defRPr sz="2400" kern="1200">
          <a:solidFill>
            <a:srgbClr val="595959"/>
          </a:solidFill>
          <a:effectLst>
            <a:outerShdw blurRad="50800" dist="12700" dir="2700000" algn="tl" rotWithShape="0">
              <a:schemeClr val="bg1">
                <a:alpha val="40000"/>
              </a:schemeClr>
            </a:outerShdw>
          </a:effectLst>
          <a:latin typeface="+mn-lt"/>
          <a:ea typeface="ＭＳ Ｐゴシック" pitchFamily="-110" charset="-128"/>
          <a:cs typeface="+mn-cs"/>
        </a:defRPr>
      </a:lvl2pPr>
      <a:lvl3pPr marL="860425" indent="-282575" algn="l" rtl="0" eaLnBrk="0" fontAlgn="base" hangingPunct="0">
        <a:spcBef>
          <a:spcPts val="600"/>
        </a:spcBef>
        <a:spcAft>
          <a:spcPct val="0"/>
        </a:spcAft>
        <a:buClr>
          <a:schemeClr val="tx2"/>
        </a:buClr>
        <a:buSzPct val="100000"/>
        <a:buFont typeface="Wingdings 2" charset="2"/>
        <a:buChar char=""/>
        <a:defRPr sz="2200" kern="1200">
          <a:solidFill>
            <a:srgbClr val="595959"/>
          </a:solidFill>
          <a:effectLst>
            <a:outerShdw blurRad="50800" dist="12700" dir="2700000" algn="tl" rotWithShape="0">
              <a:schemeClr val="bg1">
                <a:alpha val="40000"/>
              </a:schemeClr>
            </a:outerShdw>
          </a:effectLst>
          <a:latin typeface="+mn-lt"/>
          <a:ea typeface="ＭＳ Ｐゴシック" pitchFamily="-110" charset="-128"/>
          <a:cs typeface="+mn-cs"/>
        </a:defRPr>
      </a:lvl3pPr>
      <a:lvl4pPr marL="1143000" indent="-282575" algn="l" rtl="0" eaLnBrk="0" fontAlgn="base" hangingPunct="0">
        <a:spcBef>
          <a:spcPts val="600"/>
        </a:spcBef>
        <a:spcAft>
          <a:spcPct val="0"/>
        </a:spcAft>
        <a:buClr>
          <a:srgbClr val="A3A3A3"/>
        </a:buClr>
        <a:buSzPct val="100000"/>
        <a:buFont typeface="Wingdings 2" charset="2"/>
        <a:buChar char=""/>
        <a:defRPr sz="2000" kern="1200">
          <a:solidFill>
            <a:srgbClr val="595959"/>
          </a:solidFill>
          <a:effectLst>
            <a:outerShdw blurRad="50800" dist="12700" dir="2700000" algn="tl" rotWithShape="0">
              <a:schemeClr val="bg1">
                <a:alpha val="40000"/>
              </a:schemeClr>
            </a:outerShdw>
          </a:effectLst>
          <a:latin typeface="+mn-lt"/>
          <a:ea typeface="ＭＳ Ｐゴシック" pitchFamily="-110" charset="-128"/>
          <a:cs typeface="+mn-cs"/>
        </a:defRPr>
      </a:lvl4pPr>
      <a:lvl5pPr marL="1425575" indent="-282575" algn="l" rtl="0" eaLnBrk="0" fontAlgn="base" hangingPunct="0">
        <a:spcBef>
          <a:spcPts val="600"/>
        </a:spcBef>
        <a:spcAft>
          <a:spcPct val="0"/>
        </a:spcAft>
        <a:buClr>
          <a:schemeClr val="tx2"/>
        </a:buClr>
        <a:buSzPct val="100000"/>
        <a:buFont typeface="Wingdings 2" charset="2"/>
        <a:buChar char=""/>
        <a:defRPr kern="1200">
          <a:solidFill>
            <a:srgbClr val="595959"/>
          </a:solidFill>
          <a:effectLst>
            <a:outerShdw blurRad="50800" dist="12700" dir="2700000" algn="tl" rotWithShape="0">
              <a:schemeClr val="bg1">
                <a:alpha val="40000"/>
              </a:schemeClr>
            </a:outerShdw>
          </a:effectLst>
          <a:latin typeface="+mn-lt"/>
          <a:ea typeface="ＭＳ Ｐゴシック" pitchFamily="-110"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7.jpeg"/><Relationship Id="rId5" Type="http://schemas.openxmlformats.org/officeDocument/2006/relationships/image" Target="../media/image8.png"/><Relationship Id="rId7"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6" Type="http://schemas.openxmlformats.org/officeDocument/2006/relationships/image" Target="../media/image9.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3" Type="http://schemas.openxmlformats.org/officeDocument/2006/relationships/image" Target="../media/image11.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3" Type="http://schemas.openxmlformats.org/officeDocument/2006/relationships/image" Target="../media/image12.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3" Type="http://schemas.openxmlformats.org/officeDocument/2006/relationships/image" Target="../media/image13.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3" Type="http://schemas.openxmlformats.org/officeDocument/2006/relationships/image" Target="../media/image1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3" Type="http://schemas.openxmlformats.org/officeDocument/2006/relationships/image" Target="../media/image1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3" Type="http://schemas.openxmlformats.org/officeDocument/2006/relationships/image" Target="../media/image16.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 Id="rId5"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0" y="1066800"/>
            <a:ext cx="7772400" cy="2590800"/>
          </a:xfrm>
        </p:spPr>
        <p:txBody>
          <a:bodyPr/>
          <a:lstStyle/>
          <a:p>
            <a:pPr algn="l" fontAlgn="auto">
              <a:spcAft>
                <a:spcPts val="0"/>
              </a:spcAft>
              <a:defRPr/>
            </a:pPr>
            <a:r>
              <a:rPr lang="fr-FR" sz="3600" dirty="0">
                <a:ea typeface="ＭＳ Ｐゴシック" pitchFamily="-110" charset="-128"/>
                <a:cs typeface="ＭＳ Ｐゴシック" pitchFamily="-110" charset="-128"/>
              </a:rPr>
              <a:t>The </a:t>
            </a:r>
            <a:r>
              <a:rPr lang="fr-FR" sz="3600" dirty="0" err="1">
                <a:ea typeface="ＭＳ Ｐゴシック" pitchFamily="-110" charset="-128"/>
                <a:cs typeface="ＭＳ Ｐゴシック" pitchFamily="-110" charset="-128"/>
              </a:rPr>
              <a:t>Psychotherapy</a:t>
            </a:r>
            <a:r>
              <a:rPr lang="fr-FR" sz="3600" dirty="0">
                <a:ea typeface="ＭＳ Ｐゴシック" pitchFamily="-110" charset="-128"/>
                <a:cs typeface="ＭＳ Ｐゴシック" pitchFamily="-110" charset="-128"/>
              </a:rPr>
              <a:t> </a:t>
            </a:r>
            <a:r>
              <a:rPr lang="fr-FR" sz="3600" dirty="0" err="1">
                <a:ea typeface="ＭＳ Ｐゴシック" pitchFamily="-110" charset="-128"/>
                <a:cs typeface="ＭＳ Ｐゴシック" pitchFamily="-110" charset="-128"/>
              </a:rPr>
              <a:t>Process</a:t>
            </a:r>
            <a:r>
              <a:rPr lang="fr-FR" sz="3600" dirty="0">
                <a:ea typeface="ＭＳ Ｐゴシック" pitchFamily="-110" charset="-128"/>
                <a:cs typeface="ＭＳ Ｐゴシック" pitchFamily="-110" charset="-128"/>
              </a:rPr>
              <a:t> </a:t>
            </a:r>
            <a:r>
              <a:rPr lang="fr-FR" sz="3600" dirty="0" err="1">
                <a:ea typeface="ＭＳ Ｐゴシック" pitchFamily="-110" charset="-128"/>
                <a:cs typeface="ＭＳ Ｐゴシック" pitchFamily="-110" charset="-128"/>
              </a:rPr>
              <a:t>Q-</a:t>
            </a:r>
            <a:r>
              <a:rPr lang="fr-FR" sz="3600" dirty="0" err="1" smtClean="0">
                <a:ea typeface="ＭＳ Ｐゴシック" pitchFamily="-110" charset="-128"/>
                <a:cs typeface="ＭＳ Ｐゴシック" pitchFamily="-110" charset="-128"/>
              </a:rPr>
              <a:t>set</a:t>
            </a:r>
            <a:r>
              <a:rPr lang="fr-FR" sz="3600" dirty="0" smtClean="0">
                <a:ea typeface="ＭＳ Ｐゴシック" pitchFamily="-110" charset="-128"/>
                <a:cs typeface="ＭＳ Ｐゴシック" pitchFamily="-110" charset="-128"/>
              </a:rPr>
              <a:t> </a:t>
            </a:r>
            <a:r>
              <a:rPr lang="fr-FR" sz="2400" dirty="0" smtClean="0">
                <a:ea typeface="ＭＳ Ｐゴシック" pitchFamily="-110" charset="-128"/>
                <a:cs typeface="ＭＳ Ｐゴシック" pitchFamily="-110" charset="-128"/>
              </a:rPr>
              <a:t>(</a:t>
            </a:r>
            <a:r>
              <a:rPr lang="fr-FR" sz="2400" dirty="0">
                <a:ea typeface="ＭＳ Ｐゴシック" pitchFamily="-110" charset="-128"/>
                <a:cs typeface="ＭＳ Ｐゴシック" pitchFamily="-110" charset="-128"/>
              </a:rPr>
              <a:t>PQS)</a:t>
            </a:r>
            <a:r>
              <a:rPr lang="fr-FR" sz="3600" dirty="0">
                <a:ea typeface="ＭＳ Ｐゴシック" pitchFamily="-110" charset="-128"/>
                <a:cs typeface="ＭＳ Ｐゴシック" pitchFamily="-110" charset="-128"/>
              </a:rPr>
              <a:t/>
            </a:r>
            <a:br>
              <a:rPr lang="fr-FR" sz="3600" dirty="0">
                <a:ea typeface="ＭＳ Ｐゴシック" pitchFamily="-110" charset="-128"/>
                <a:cs typeface="ＭＳ Ｐゴシック" pitchFamily="-110" charset="-128"/>
              </a:rPr>
            </a:br>
            <a:r>
              <a:rPr lang="fr-FR" sz="2000" dirty="0">
                <a:ea typeface="ＭＳ Ｐゴシック" pitchFamily="-110" charset="-128"/>
                <a:cs typeface="ＭＳ Ｐゴシック" pitchFamily="-110" charset="-128"/>
              </a:rPr>
              <a:t>in </a:t>
            </a:r>
            <a:r>
              <a:rPr lang="fr-FR" sz="2000" i="1" dirty="0" err="1">
                <a:ea typeface="ＭＳ Ｐゴシック" pitchFamily="-110" charset="-128"/>
                <a:cs typeface="ＭＳ Ｐゴシック" pitchFamily="-110" charset="-128"/>
              </a:rPr>
              <a:t>Therapeutique</a:t>
            </a:r>
            <a:r>
              <a:rPr lang="fr-FR" sz="2000" i="1" dirty="0">
                <a:ea typeface="ＭＳ Ｐゴシック" pitchFamily="-110" charset="-128"/>
                <a:cs typeface="ＭＳ Ｐゴシック" pitchFamily="-110" charset="-128"/>
              </a:rPr>
              <a:t> Action</a:t>
            </a:r>
            <a:r>
              <a:rPr lang="fr-FR" sz="2000" dirty="0">
                <a:ea typeface="ＭＳ Ｐゴシック" pitchFamily="-110" charset="-128"/>
                <a:cs typeface="ＭＳ Ｐゴシック" pitchFamily="-110" charset="-128"/>
              </a:rPr>
              <a:t>, Jason </a:t>
            </a:r>
            <a:r>
              <a:rPr lang="fr-FR" sz="2000" dirty="0" err="1">
                <a:ea typeface="ＭＳ Ｐゴシック" pitchFamily="-110" charset="-128"/>
                <a:cs typeface="ＭＳ Ｐゴシック" pitchFamily="-110" charset="-128"/>
              </a:rPr>
              <a:t>Aronson</a:t>
            </a:r>
            <a:r>
              <a:rPr lang="fr-FR" sz="2000" dirty="0">
                <a:ea typeface="ＭＳ Ｐゴシック" pitchFamily="-110" charset="-128"/>
                <a:cs typeface="ＭＳ Ｐゴシック" pitchFamily="-110" charset="-128"/>
              </a:rPr>
              <a:t> </a:t>
            </a:r>
            <a:r>
              <a:rPr lang="fr-FR" sz="2000" dirty="0" err="1">
                <a:ea typeface="ＭＳ Ｐゴシック" pitchFamily="-110" charset="-128"/>
                <a:cs typeface="ＭＳ Ｐゴシック" pitchFamily="-110" charset="-128"/>
              </a:rPr>
              <a:t>inc</a:t>
            </a:r>
            <a:r>
              <a:rPr lang="fr-FR" sz="2000" dirty="0">
                <a:ea typeface="ＭＳ Ｐゴシック" pitchFamily="-110" charset="-128"/>
                <a:cs typeface="ＭＳ Ｐゴシック" pitchFamily="-110" charset="-128"/>
              </a:rPr>
              <a:t>. </a:t>
            </a:r>
            <a:r>
              <a:rPr lang="fr-FR" sz="2000" dirty="0" smtClean="0">
                <a:ea typeface="ＭＳ Ｐゴシック" pitchFamily="-110" charset="-128"/>
                <a:cs typeface="ＭＳ Ｐゴシック" pitchFamily="-110" charset="-128"/>
              </a:rPr>
              <a:t>2000. Enrico E. Jones</a:t>
            </a:r>
            <a:r>
              <a:rPr lang="fr-FR" dirty="0" smtClean="0">
                <a:ea typeface="ＭＳ Ｐゴシック" pitchFamily="-110" charset="-128"/>
                <a:cs typeface="ＭＳ Ｐゴシック" pitchFamily="-110" charset="-128"/>
              </a:rPr>
              <a:t/>
            </a:r>
            <a:br>
              <a:rPr lang="fr-FR" dirty="0" smtClean="0">
                <a:ea typeface="ＭＳ Ｐゴシック" pitchFamily="-110" charset="-128"/>
                <a:cs typeface="ＭＳ Ｐゴシック" pitchFamily="-110" charset="-128"/>
              </a:rPr>
            </a:br>
            <a:endParaRPr lang="fr-FR" dirty="0">
              <a:ea typeface="ＭＳ Ｐゴシック" pitchFamily="-110" charset="-128"/>
              <a:cs typeface="ＭＳ Ｐゴシック" pitchFamily="-110" charset="-128"/>
            </a:endParaRPr>
          </a:p>
        </p:txBody>
      </p:sp>
      <p:sp>
        <p:nvSpPr>
          <p:cNvPr id="14339" name="Rectangle 3"/>
          <p:cNvSpPr>
            <a:spLocks noGrp="1" noChangeArrowheads="1"/>
          </p:cNvSpPr>
          <p:nvPr>
            <p:ph type="subTitle" idx="1"/>
          </p:nvPr>
        </p:nvSpPr>
        <p:spPr>
          <a:xfrm>
            <a:off x="2432304" y="4956048"/>
            <a:ext cx="5111496" cy="1004048"/>
          </a:xfrm>
        </p:spPr>
        <p:txBody>
          <a:bodyPr/>
          <a:lstStyle/>
          <a:p>
            <a:pPr eaLnBrk="1" fontAlgn="auto" hangingPunct="1">
              <a:spcAft>
                <a:spcPts val="0"/>
              </a:spcAft>
              <a:buFont typeface="Wingdings" pitchFamily="-110" charset="2"/>
              <a:buNone/>
              <a:defRPr/>
            </a:pPr>
            <a:endParaRPr lang="fr-FR" dirty="0" smtClean="0">
              <a:ea typeface="ＭＳ Ｐゴシック" pitchFamily="-110" charset="-128"/>
              <a:cs typeface="ＭＳ Ｐゴシック" pitchFamily="-110" charset="-128"/>
            </a:endParaRPr>
          </a:p>
          <a:p>
            <a:pPr algn="r" eaLnBrk="1" fontAlgn="auto" hangingPunct="1">
              <a:spcAft>
                <a:spcPts val="0"/>
              </a:spcAft>
              <a:buFont typeface="Wingdings" pitchFamily="-110" charset="2"/>
              <a:buNone/>
              <a:defRPr/>
            </a:pPr>
            <a:r>
              <a:rPr lang="fr-FR" sz="1800" i="1" dirty="0">
                <a:ea typeface="ＭＳ Ｐゴシック" pitchFamily="-110" charset="-128"/>
                <a:cs typeface="ＭＳ Ｐゴシック" pitchFamily="-110" charset="-128"/>
              </a:rPr>
              <a:t>Présentation Monique Thurin</a:t>
            </a:r>
            <a:endParaRPr lang="fr-FR" dirty="0">
              <a:ea typeface="ＭＳ Ｐゴシック" pitchFamily="-110" charset="-128"/>
              <a:cs typeface="ＭＳ Ｐゴシック" pitchFamily="-110" charset="-128"/>
            </a:endParaRPr>
          </a:p>
        </p:txBody>
      </p:sp>
      <p:sp>
        <p:nvSpPr>
          <p:cNvPr id="4" name="Rectangle 4"/>
          <p:cNvSpPr>
            <a:spLocks noChangeArrowheads="1"/>
          </p:cNvSpPr>
          <p:nvPr/>
        </p:nvSpPr>
        <p:spPr bwMode="auto">
          <a:xfrm>
            <a:off x="5943600" y="6127750"/>
            <a:ext cx="2971800" cy="523875"/>
          </a:xfrm>
          <a:prstGeom prst="rect">
            <a:avLst/>
          </a:prstGeom>
          <a:noFill/>
          <a:ln w="9525">
            <a:noFill/>
            <a:miter lim="800000"/>
            <a:headEnd/>
            <a:tailEnd/>
          </a:ln>
        </p:spPr>
        <p:txBody>
          <a:bodyPr>
            <a:prstTxWarp prst="textNoShape">
              <a:avLst/>
            </a:prstTxWarp>
            <a:spAutoFit/>
          </a:bodyPr>
          <a:lstStyle/>
          <a:p>
            <a:pPr algn="ctr"/>
            <a:r>
              <a:rPr lang="fr-FR" sz="1400">
                <a:latin typeface="Calibri" charset="0"/>
                <a:ea typeface="Calibri" charset="0"/>
                <a:cs typeface="Calibri" charset="0"/>
              </a:rPr>
              <a:t>Journée de formation du RRFPP </a:t>
            </a:r>
          </a:p>
          <a:p>
            <a:pPr algn="ctr"/>
            <a:r>
              <a:rPr lang="fr-FR" sz="1400">
                <a:latin typeface="Calibri" charset="0"/>
                <a:ea typeface="Calibri" charset="0"/>
                <a:cs typeface="Calibri" charset="0"/>
              </a:rPr>
              <a:t> Pôle Borderline</a:t>
            </a:r>
          </a:p>
        </p:txBody>
      </p:sp>
      <p:pic>
        <p:nvPicPr>
          <p:cNvPr id="5" name="Image 5" descr="Logo3RRFPP.gif"/>
          <p:cNvPicPr>
            <a:picLocks noChangeAspect="1"/>
          </p:cNvPicPr>
          <p:nvPr/>
        </p:nvPicPr>
        <p:blipFill>
          <a:blip r:embed="rId3"/>
          <a:srcRect/>
          <a:stretch>
            <a:fillRect/>
          </a:stretch>
        </p:blipFill>
        <p:spPr bwMode="auto">
          <a:xfrm>
            <a:off x="228600" y="5410200"/>
            <a:ext cx="1235075" cy="1241425"/>
          </a:xfrm>
          <a:prstGeom prst="rect">
            <a:avLst/>
          </a:prstGeom>
          <a:noFill/>
          <a:ln w="6350">
            <a:solidFill>
              <a:srgbClr val="FF6600"/>
            </a:solidFill>
            <a:miter lim="800000"/>
            <a:headEnd/>
            <a:tailEnd/>
          </a:ln>
        </p:spPr>
      </p:pic>
      <p:pic>
        <p:nvPicPr>
          <p:cNvPr id="6" name="Image 6" descr="MiniInserm.jpg"/>
          <p:cNvPicPr>
            <a:picLocks noChangeAspect="1"/>
          </p:cNvPicPr>
          <p:nvPr/>
        </p:nvPicPr>
        <p:blipFill>
          <a:blip r:embed="rId4"/>
          <a:srcRect/>
          <a:stretch>
            <a:fillRect/>
          </a:stretch>
        </p:blipFill>
        <p:spPr bwMode="auto">
          <a:xfrm>
            <a:off x="1752600" y="6327775"/>
            <a:ext cx="1219200" cy="323850"/>
          </a:xfrm>
          <a:prstGeom prst="rect">
            <a:avLst/>
          </a:prstGeom>
          <a:noFill/>
          <a:ln w="9525">
            <a:noFill/>
            <a:miter lim="800000"/>
            <a:headEnd/>
            <a:tailEnd/>
          </a:ln>
        </p:spPr>
      </p:pic>
      <p:pic>
        <p:nvPicPr>
          <p:cNvPr id="7" name="Image 7" descr="logoFFP.tiff"/>
          <p:cNvPicPr>
            <a:picLocks noChangeAspect="1"/>
          </p:cNvPicPr>
          <p:nvPr/>
        </p:nvPicPr>
        <p:blipFill>
          <a:blip r:embed="rId5"/>
          <a:srcRect/>
          <a:stretch>
            <a:fillRect/>
          </a:stretch>
        </p:blipFill>
        <p:spPr bwMode="auto">
          <a:xfrm>
            <a:off x="3271838" y="6226175"/>
            <a:ext cx="690562" cy="425450"/>
          </a:xfrm>
          <a:prstGeom prst="rect">
            <a:avLst/>
          </a:prstGeom>
          <a:noFill/>
          <a:ln w="9525">
            <a:noFill/>
            <a:miter lim="800000"/>
            <a:headEnd/>
            <a:tailEnd/>
          </a:ln>
        </p:spPr>
      </p:pic>
      <p:pic>
        <p:nvPicPr>
          <p:cNvPr id="8" name="Image 8" descr="TechPsyTitre.jpg"/>
          <p:cNvPicPr>
            <a:picLocks noChangeAspect="1"/>
          </p:cNvPicPr>
          <p:nvPr/>
        </p:nvPicPr>
        <p:blipFill>
          <a:blip r:embed="rId6"/>
          <a:srcRect/>
          <a:stretch>
            <a:fillRect/>
          </a:stretch>
        </p:blipFill>
        <p:spPr bwMode="auto">
          <a:xfrm>
            <a:off x="4191000" y="6283325"/>
            <a:ext cx="828675" cy="368300"/>
          </a:xfrm>
          <a:prstGeom prst="rect">
            <a:avLst/>
          </a:prstGeom>
          <a:noFill/>
          <a:ln w="9525">
            <a:noFill/>
            <a:miter lim="800000"/>
            <a:headEnd/>
            <a:tailEnd/>
          </a:ln>
        </p:spPr>
      </p:pic>
      <p:pic>
        <p:nvPicPr>
          <p:cNvPr id="9" name="Image 9" descr="Image 2.png"/>
          <p:cNvPicPr>
            <a:picLocks noChangeAspect="1"/>
          </p:cNvPicPr>
          <p:nvPr/>
        </p:nvPicPr>
        <p:blipFill>
          <a:blip r:embed="rId7"/>
          <a:srcRect/>
          <a:stretch>
            <a:fillRect/>
          </a:stretch>
        </p:blipFill>
        <p:spPr bwMode="auto">
          <a:xfrm>
            <a:off x="5192713" y="6256338"/>
            <a:ext cx="598487" cy="395287"/>
          </a:xfrm>
          <a:prstGeom prst="rect">
            <a:avLst/>
          </a:prstGeom>
          <a:noFill/>
          <a:ln w="9525">
            <a:noFill/>
            <a:miter lim="800000"/>
            <a:headEnd/>
            <a:tailEnd/>
          </a:ln>
        </p:spPr>
      </p:pic>
    </p:spTree>
  </p:cSld>
  <p:clrMapOvr>
    <a:masterClrMapping/>
  </p:clrMapOvr>
  <p:transition advTm="2901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49624" y="524435"/>
            <a:ext cx="7086600" cy="731838"/>
          </a:xfrm>
        </p:spPr>
        <p:txBody>
          <a:bodyPr/>
          <a:lstStyle/>
          <a:p>
            <a:pPr eaLnBrk="1" fontAlgn="auto" hangingPunct="1">
              <a:spcAft>
                <a:spcPts val="0"/>
              </a:spcAft>
              <a:defRPr/>
            </a:pPr>
            <a:r>
              <a:rPr lang="fr-FR" sz="3600"/>
              <a:t>Le PQS : un instrument d’évaluation </a:t>
            </a:r>
            <a:endParaRPr lang="fr-FR"/>
          </a:p>
        </p:txBody>
      </p:sp>
      <p:sp>
        <p:nvSpPr>
          <p:cNvPr id="16387" name="Rectangle 3"/>
          <p:cNvSpPr>
            <a:spLocks noGrp="1" noChangeArrowheads="1"/>
          </p:cNvSpPr>
          <p:nvPr>
            <p:ph idx="1"/>
          </p:nvPr>
        </p:nvSpPr>
        <p:spPr>
          <a:xfrm>
            <a:off x="349624" y="1600200"/>
            <a:ext cx="7086600" cy="4525963"/>
          </a:xfrm>
        </p:spPr>
        <p:txBody>
          <a:bodyPr>
            <a:normAutofit fontScale="92500"/>
          </a:bodyPr>
          <a:lstStyle/>
          <a:p>
            <a:pPr eaLnBrk="1" fontAlgn="auto" hangingPunct="1">
              <a:spcAft>
                <a:spcPts val="0"/>
              </a:spcAft>
              <a:buFont typeface="Wingdings 2" pitchFamily="18" charset="2"/>
              <a:buChar char=""/>
              <a:defRPr/>
            </a:pPr>
            <a:r>
              <a:rPr lang="fr-FR" dirty="0" smtClean="0">
                <a:solidFill>
                  <a:schemeClr val="tx1">
                    <a:lumMod val="65000"/>
                    <a:lumOff val="35000"/>
                  </a:schemeClr>
                </a:solidFill>
              </a:rPr>
              <a:t>Utilise </a:t>
            </a:r>
            <a:r>
              <a:rPr lang="fr-FR" dirty="0">
                <a:solidFill>
                  <a:schemeClr val="tx1">
                    <a:lumMod val="65000"/>
                    <a:lumOff val="35000"/>
                  </a:schemeClr>
                </a:solidFill>
              </a:rPr>
              <a:t>un langage de base pour décrire et classer les processus de la </a:t>
            </a:r>
            <a:r>
              <a:rPr lang="fr-FR" dirty="0" smtClean="0">
                <a:solidFill>
                  <a:schemeClr val="tx1">
                    <a:lumMod val="65000"/>
                    <a:lumOff val="35000"/>
                  </a:schemeClr>
                </a:solidFill>
              </a:rPr>
              <a:t>thérapie à partir de 100 items</a:t>
            </a:r>
          </a:p>
          <a:p>
            <a:pPr lvl="1" eaLnBrk="1" fontAlgn="auto" hangingPunct="1">
              <a:spcAft>
                <a:spcPts val="0"/>
              </a:spcAft>
              <a:buClr>
                <a:schemeClr val="tx2">
                  <a:lumMod val="60000"/>
                  <a:lumOff val="40000"/>
                </a:schemeClr>
              </a:buClr>
              <a:buFont typeface="Wingdings 2" pitchFamily="18" charset="2"/>
              <a:buChar char=""/>
              <a:defRPr/>
            </a:pPr>
            <a:r>
              <a:rPr lang="fr-FR" dirty="0" smtClean="0">
                <a:solidFill>
                  <a:schemeClr val="tx1">
                    <a:lumMod val="65000"/>
                    <a:lumOff val="35000"/>
                  </a:schemeClr>
                </a:solidFill>
                <a:cs typeface="ＭＳ Ｐゴシック" pitchFamily="-110" charset="-128"/>
              </a:rPr>
              <a:t>Chaque item est conçu pour être observable</a:t>
            </a:r>
          </a:p>
          <a:p>
            <a:pPr lvl="1" eaLnBrk="1" fontAlgn="auto" hangingPunct="1">
              <a:spcAft>
                <a:spcPts val="0"/>
              </a:spcAft>
              <a:buClr>
                <a:schemeClr val="tx2">
                  <a:lumMod val="60000"/>
                  <a:lumOff val="40000"/>
                </a:schemeClr>
              </a:buClr>
              <a:buFont typeface="Wingdings 2" pitchFamily="18" charset="2"/>
              <a:buChar char=""/>
              <a:defRPr/>
            </a:pPr>
            <a:r>
              <a:rPr lang="fr-FR" dirty="0" smtClean="0">
                <a:solidFill>
                  <a:schemeClr val="tx1">
                    <a:lumMod val="65000"/>
                    <a:lumOff val="35000"/>
                  </a:schemeClr>
                </a:solidFill>
                <a:cs typeface="ＭＳ Ｐゴシック" pitchFamily="-110" charset="-128"/>
              </a:rPr>
              <a:t>Évite les références à une théorie spécifique</a:t>
            </a:r>
          </a:p>
          <a:p>
            <a:pPr eaLnBrk="1" fontAlgn="auto" hangingPunct="1">
              <a:spcAft>
                <a:spcPts val="0"/>
              </a:spcAft>
              <a:buFont typeface="Wingdings 2" pitchFamily="18" charset="2"/>
              <a:buChar char=""/>
              <a:defRPr/>
            </a:pPr>
            <a:r>
              <a:rPr lang="fr-FR" dirty="0">
                <a:solidFill>
                  <a:schemeClr val="tx1">
                    <a:lumMod val="65000"/>
                    <a:lumOff val="35000"/>
                  </a:schemeClr>
                </a:solidFill>
              </a:rPr>
              <a:t>Destiné à être en grande partie neutre, il est  utilisable pour n’importe quelle thérapie</a:t>
            </a:r>
          </a:p>
          <a:p>
            <a:pPr eaLnBrk="1" fontAlgn="auto" hangingPunct="1">
              <a:spcAft>
                <a:spcPts val="0"/>
              </a:spcAft>
              <a:buFont typeface="Wingdings 2" pitchFamily="18" charset="2"/>
              <a:buChar char=""/>
              <a:defRPr/>
            </a:pPr>
            <a:r>
              <a:rPr lang="fr-FR" dirty="0">
                <a:solidFill>
                  <a:schemeClr val="tx1">
                    <a:lumMod val="65000"/>
                    <a:lumOff val="35000"/>
                  </a:schemeClr>
                </a:solidFill>
              </a:rPr>
              <a:t>Permet de représenter un éventail d’interactions </a:t>
            </a:r>
            <a:r>
              <a:rPr lang="fr-FR" dirty="0" smtClean="0">
                <a:solidFill>
                  <a:schemeClr val="tx1">
                    <a:lumMod val="65000"/>
                    <a:lumOff val="35000"/>
                  </a:schemeClr>
                </a:solidFill>
              </a:rPr>
              <a:t>thérapeutiques, notamment de </a:t>
            </a:r>
            <a:r>
              <a:rPr lang="fr-FR" sz="2400" dirty="0" smtClean="0">
                <a:solidFill>
                  <a:schemeClr val="tx1">
                    <a:lumMod val="65000"/>
                    <a:lumOff val="35000"/>
                  </a:schemeClr>
                </a:solidFill>
              </a:rPr>
              <a:t>caractériser systématiquement l’interaction </a:t>
            </a:r>
            <a:r>
              <a:rPr lang="fr-FR" sz="2400" dirty="0" smtClean="0">
                <a:solidFill>
                  <a:schemeClr val="tx1">
                    <a:lumMod val="65000"/>
                    <a:lumOff val="35000"/>
                  </a:schemeClr>
                </a:solidFill>
              </a:rPr>
              <a:t>thérapeute - patient</a:t>
            </a:r>
            <a:endParaRPr lang="fr-FR" sz="2400" dirty="0" smtClean="0">
              <a:solidFill>
                <a:schemeClr val="tx1">
                  <a:lumMod val="65000"/>
                  <a:lumOff val="35000"/>
                </a:schemeClr>
              </a:solidFill>
            </a:endParaRPr>
          </a:p>
          <a:p>
            <a:pPr eaLnBrk="1" fontAlgn="auto" hangingPunct="1">
              <a:spcAft>
                <a:spcPts val="0"/>
              </a:spcAft>
              <a:buFont typeface="Wingdings 2" pitchFamily="18" charset="2"/>
              <a:buChar char=""/>
              <a:defRPr/>
            </a:pPr>
            <a:endParaRPr lang="fr-FR" dirty="0" smtClean="0">
              <a:solidFill>
                <a:schemeClr val="tx1">
                  <a:lumMod val="65000"/>
                  <a:lumOff val="35000"/>
                </a:schemeClr>
              </a:solidFill>
            </a:endParaRPr>
          </a:p>
          <a:p>
            <a:pPr eaLnBrk="1" fontAlgn="auto" hangingPunct="1">
              <a:spcAft>
                <a:spcPts val="0"/>
              </a:spcAft>
              <a:buFont typeface="Wingdings 2" pitchFamily="18" charset="2"/>
              <a:buChar char=""/>
              <a:defRPr/>
            </a:pPr>
            <a:endParaRPr lang="fr-FR"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 y="304800"/>
            <a:ext cx="8305800" cy="838200"/>
          </a:xfrm>
        </p:spPr>
        <p:txBody>
          <a:bodyPr/>
          <a:lstStyle/>
          <a:p>
            <a:pPr eaLnBrk="1" fontAlgn="auto" hangingPunct="1">
              <a:spcAft>
                <a:spcPts val="0"/>
              </a:spcAft>
              <a:defRPr/>
            </a:pPr>
            <a:r>
              <a:rPr lang="fr-FR" sz="3600" dirty="0"/>
              <a:t>Quel matériel clinique pour l’évaluation ?</a:t>
            </a:r>
            <a:endParaRPr lang="fr-FR" dirty="0"/>
          </a:p>
        </p:txBody>
      </p:sp>
      <p:sp>
        <p:nvSpPr>
          <p:cNvPr id="20483" name="Rectangle 3"/>
          <p:cNvSpPr>
            <a:spLocks noGrp="1" noChangeArrowheads="1"/>
          </p:cNvSpPr>
          <p:nvPr>
            <p:ph idx="1"/>
          </p:nvPr>
        </p:nvSpPr>
        <p:spPr>
          <a:xfrm>
            <a:off x="0" y="1676400"/>
            <a:ext cx="7924800" cy="3352800"/>
          </a:xfrm>
        </p:spPr>
        <p:txBody>
          <a:bodyPr/>
          <a:lstStyle/>
          <a:p>
            <a:pPr eaLnBrk="1" fontAlgn="auto" hangingPunct="1">
              <a:spcAft>
                <a:spcPts val="0"/>
              </a:spcAft>
              <a:buFont typeface="Wingdings 2" pitchFamily="18" charset="2"/>
              <a:buChar char=""/>
              <a:defRPr/>
            </a:pPr>
            <a:r>
              <a:rPr lang="fr-FR" dirty="0">
                <a:solidFill>
                  <a:schemeClr val="tx1">
                    <a:lumMod val="65000"/>
                    <a:lumOff val="35000"/>
                  </a:schemeClr>
                </a:solidFill>
              </a:rPr>
              <a:t>les séances entières servent de support à </a:t>
            </a:r>
            <a:r>
              <a:rPr lang="fr-FR" dirty="0" smtClean="0">
                <a:solidFill>
                  <a:schemeClr val="tx1">
                    <a:lumMod val="65000"/>
                    <a:lumOff val="35000"/>
                  </a:schemeClr>
                </a:solidFill>
              </a:rPr>
              <a:t>l’évaluation (notes extensives et/ou enregistrements audio)</a:t>
            </a:r>
          </a:p>
          <a:p>
            <a:pPr lvl="1" eaLnBrk="1" fontAlgn="auto" hangingPunct="1">
              <a:spcAft>
                <a:spcPts val="0"/>
              </a:spcAft>
              <a:buClr>
                <a:schemeClr val="tx2">
                  <a:lumMod val="60000"/>
                  <a:lumOff val="40000"/>
                </a:schemeClr>
              </a:buClr>
              <a:buFont typeface="Wingdings 2" pitchFamily="18" charset="2"/>
              <a:buChar char=""/>
              <a:defRPr/>
            </a:pPr>
            <a:r>
              <a:rPr lang="fr-FR" dirty="0">
                <a:solidFill>
                  <a:schemeClr val="tx1">
                    <a:lumMod val="65000"/>
                    <a:lumOff val="35000"/>
                  </a:schemeClr>
                </a:solidFill>
                <a:ea typeface="+mn-ea"/>
              </a:rPr>
              <a:t>Plus grande possibilité de cerner les éléments importants</a:t>
            </a:r>
          </a:p>
          <a:p>
            <a:pPr lvl="1" eaLnBrk="1" fontAlgn="auto" hangingPunct="1">
              <a:spcAft>
                <a:spcPts val="0"/>
              </a:spcAft>
              <a:buClr>
                <a:schemeClr val="tx2">
                  <a:lumMod val="60000"/>
                  <a:lumOff val="40000"/>
                </a:schemeClr>
              </a:buClr>
              <a:buFont typeface="Wingdings 2" pitchFamily="18" charset="2"/>
              <a:buChar char=""/>
              <a:defRPr/>
            </a:pPr>
            <a:r>
              <a:rPr lang="fr-FR" dirty="0">
                <a:solidFill>
                  <a:schemeClr val="tx1">
                    <a:lumMod val="65000"/>
                    <a:lumOff val="35000"/>
                  </a:schemeClr>
                </a:solidFill>
                <a:ea typeface="+mn-ea"/>
              </a:rPr>
              <a:t>Mieux évaluer les effets dans le processus de la thérapie</a:t>
            </a:r>
          </a:p>
        </p:txBody>
      </p:sp>
      <p:sp>
        <p:nvSpPr>
          <p:cNvPr id="20484" name="AutoShape 8"/>
          <p:cNvSpPr>
            <a:spLocks noChangeArrowheads="1"/>
          </p:cNvSpPr>
          <p:nvPr/>
        </p:nvSpPr>
        <p:spPr bwMode="auto">
          <a:xfrm>
            <a:off x="304800" y="4800600"/>
            <a:ext cx="7315200" cy="1828800"/>
          </a:xfrm>
          <a:prstGeom prst="horizontalScroll">
            <a:avLst>
              <a:gd name="adj" fmla="val 11903"/>
            </a:avLst>
          </a:prstGeom>
          <a:solidFill>
            <a:srgbClr val="FFFF99"/>
          </a:solidFill>
          <a:ln w="9525">
            <a:solidFill>
              <a:schemeClr val="tx1"/>
            </a:solidFill>
            <a:round/>
            <a:headEnd/>
            <a:tailEnd/>
          </a:ln>
        </p:spPr>
        <p:txBody>
          <a:bodyPr wrap="none" anchor="ctr">
            <a:prstTxWarp prst="textNoShape">
              <a:avLst/>
            </a:prstTxWarp>
          </a:bodyPr>
          <a:lstStyle/>
          <a:p>
            <a:pPr algn="ctr" eaLnBrk="1" hangingPunct="1">
              <a:spcBef>
                <a:spcPct val="30000"/>
              </a:spcBef>
            </a:pPr>
            <a:endParaRPr lang="fr-FR" sz="1200">
              <a:solidFill>
                <a:schemeClr val="bg2"/>
              </a:solidFill>
              <a:latin typeface="Palatino" charset="0"/>
            </a:endParaRPr>
          </a:p>
          <a:p>
            <a:pPr algn="ctr" eaLnBrk="1" hangingPunct="1">
              <a:spcBef>
                <a:spcPct val="30000"/>
              </a:spcBef>
            </a:pPr>
            <a:r>
              <a:rPr lang="fr-FR" sz="1600">
                <a:solidFill>
                  <a:srgbClr val="595959"/>
                </a:solidFill>
                <a:latin typeface="Palatino" charset="0"/>
              </a:rPr>
              <a:t>Le but général de l’instrument est de fournir un index significatif </a:t>
            </a:r>
          </a:p>
          <a:p>
            <a:pPr algn="ctr" eaLnBrk="1" hangingPunct="1">
              <a:spcBef>
                <a:spcPct val="30000"/>
              </a:spcBef>
            </a:pPr>
            <a:r>
              <a:rPr lang="fr-FR" sz="1600">
                <a:solidFill>
                  <a:srgbClr val="595959"/>
                </a:solidFill>
                <a:latin typeface="Palatino" charset="0"/>
              </a:rPr>
              <a:t>du processus thérapeutique qui puisse être</a:t>
            </a:r>
          </a:p>
          <a:p>
            <a:pPr algn="ctr" eaLnBrk="1" hangingPunct="1">
              <a:spcBef>
                <a:spcPct val="30000"/>
              </a:spcBef>
            </a:pPr>
            <a:r>
              <a:rPr lang="fr-FR" sz="1600">
                <a:solidFill>
                  <a:srgbClr val="595959"/>
                </a:solidFill>
                <a:latin typeface="Palatino" charset="0"/>
              </a:rPr>
              <a:t>utilisé dans des analyses comparatives ou pour </a:t>
            </a:r>
          </a:p>
          <a:p>
            <a:pPr algn="ctr" eaLnBrk="1" hangingPunct="1">
              <a:spcBef>
                <a:spcPct val="30000"/>
              </a:spcBef>
            </a:pPr>
            <a:r>
              <a:rPr lang="fr-FR" sz="1600">
                <a:solidFill>
                  <a:srgbClr val="595959"/>
                </a:solidFill>
                <a:latin typeface="Palatino" charset="0"/>
              </a:rPr>
              <a:t>des évaluations pré et post thérapies</a:t>
            </a:r>
            <a:endParaRPr lang="fr-FR" sz="1200">
              <a:solidFill>
                <a:srgbClr val="595959"/>
              </a:solidFill>
            </a:endParaRPr>
          </a:p>
          <a:p>
            <a:pPr algn="ctr"/>
            <a:endParaRPr lang="fr-FR">
              <a:solidFill>
                <a:srgbClr val="595959"/>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49624" y="524434"/>
            <a:ext cx="7422776" cy="1151965"/>
          </a:xfrm>
        </p:spPr>
        <p:txBody>
          <a:bodyPr/>
          <a:lstStyle/>
          <a:p>
            <a:pPr eaLnBrk="1" fontAlgn="auto" hangingPunct="1">
              <a:spcAft>
                <a:spcPts val="0"/>
              </a:spcAft>
              <a:defRPr/>
            </a:pPr>
            <a:r>
              <a:rPr lang="fr-FR" dirty="0" smtClean="0"/>
              <a:t>Le PQS est un instrument à « tri forcé »</a:t>
            </a:r>
            <a:endParaRPr lang="fr-FR" dirty="0"/>
          </a:p>
        </p:txBody>
      </p:sp>
      <p:sp>
        <p:nvSpPr>
          <p:cNvPr id="22531" name="Rectangle 3"/>
          <p:cNvSpPr>
            <a:spLocks noGrp="1" noChangeArrowheads="1"/>
          </p:cNvSpPr>
          <p:nvPr>
            <p:ph idx="1"/>
          </p:nvPr>
        </p:nvSpPr>
        <p:spPr>
          <a:xfrm>
            <a:off x="0" y="2133600"/>
            <a:ext cx="8955088" cy="914400"/>
          </a:xfrm>
        </p:spPr>
        <p:txBody>
          <a:bodyPr/>
          <a:lstStyle/>
          <a:p>
            <a:pPr eaLnBrk="1" fontAlgn="auto" hangingPunct="1">
              <a:spcAft>
                <a:spcPts val="0"/>
              </a:spcAft>
              <a:buFont typeface="Wingdings 2" pitchFamily="18" charset="2"/>
              <a:buNone/>
              <a:defRPr/>
            </a:pPr>
            <a:r>
              <a:rPr lang="fr-FR" dirty="0" smtClean="0">
                <a:solidFill>
                  <a:schemeClr val="tx1">
                    <a:lumMod val="65000"/>
                    <a:lumOff val="35000"/>
                  </a:schemeClr>
                </a:solidFill>
              </a:rPr>
              <a:t>	</a:t>
            </a:r>
            <a:r>
              <a:rPr lang="fr-FR" i="1" dirty="0" smtClean="0">
                <a:solidFill>
                  <a:srgbClr val="00349E"/>
                </a:solidFill>
              </a:rPr>
              <a:t>Procédure : </a:t>
            </a:r>
            <a:r>
              <a:rPr lang="fr-FR" dirty="0" smtClean="0">
                <a:solidFill>
                  <a:schemeClr val="tx1">
                    <a:lumMod val="65000"/>
                    <a:lumOff val="35000"/>
                  </a:schemeClr>
                </a:solidFill>
              </a:rPr>
              <a:t>trier </a:t>
            </a:r>
            <a:r>
              <a:rPr lang="fr-FR" dirty="0">
                <a:solidFill>
                  <a:schemeClr val="tx1">
                    <a:lumMod val="65000"/>
                    <a:lumOff val="35000"/>
                  </a:schemeClr>
                </a:solidFill>
              </a:rPr>
              <a:t>chaque formulation d’item sur une ligne composées de 9 catégories </a:t>
            </a:r>
            <a:r>
              <a:rPr lang="fr-FR" sz="1600" dirty="0">
                <a:solidFill>
                  <a:schemeClr val="tx1">
                    <a:lumMod val="65000"/>
                    <a:lumOff val="35000"/>
                  </a:schemeClr>
                </a:solidFill>
              </a:rPr>
              <a:t>(tri forcé)</a:t>
            </a:r>
          </a:p>
          <a:p>
            <a:pPr eaLnBrk="1" fontAlgn="auto" hangingPunct="1">
              <a:spcAft>
                <a:spcPts val="0"/>
              </a:spcAft>
              <a:buFont typeface="Wingdings 2" pitchFamily="18" charset="2"/>
              <a:buChar char=""/>
              <a:defRPr/>
            </a:pPr>
            <a:endParaRPr lang="fr-FR" dirty="0">
              <a:solidFill>
                <a:schemeClr val="tx1">
                  <a:lumMod val="65000"/>
                  <a:lumOff val="35000"/>
                </a:schemeClr>
              </a:solidFill>
            </a:endParaRPr>
          </a:p>
          <a:p>
            <a:pPr eaLnBrk="1" fontAlgn="auto" hangingPunct="1">
              <a:spcAft>
                <a:spcPts val="0"/>
              </a:spcAft>
              <a:buFont typeface="Wingdings" pitchFamily="-110" charset="2"/>
              <a:buNone/>
              <a:defRPr/>
            </a:pPr>
            <a:endParaRPr lang="fr-FR" dirty="0">
              <a:solidFill>
                <a:schemeClr val="tx1">
                  <a:lumMod val="65000"/>
                  <a:lumOff val="35000"/>
                </a:schemeClr>
              </a:solidFill>
            </a:endParaRPr>
          </a:p>
        </p:txBody>
      </p:sp>
      <p:graphicFrame>
        <p:nvGraphicFramePr>
          <p:cNvPr id="16465" name="Group 81"/>
          <p:cNvGraphicFramePr>
            <a:graphicFrameLocks noGrp="1"/>
          </p:cNvGraphicFramePr>
          <p:nvPr/>
        </p:nvGraphicFramePr>
        <p:xfrm>
          <a:off x="304800" y="3505200"/>
          <a:ext cx="8686800" cy="1554479"/>
        </p:xfrm>
        <a:graphic>
          <a:graphicData uri="http://schemas.openxmlformats.org/drawingml/2006/table">
            <a:tbl>
              <a:tblPr/>
              <a:tblGrid>
                <a:gridCol w="2438400"/>
                <a:gridCol w="693738"/>
                <a:gridCol w="695325"/>
                <a:gridCol w="693737"/>
                <a:gridCol w="693738"/>
                <a:gridCol w="695325"/>
                <a:gridCol w="693737"/>
                <a:gridCol w="693738"/>
                <a:gridCol w="695325"/>
                <a:gridCol w="693737"/>
              </a:tblGrid>
              <a:tr h="1524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Catégorie</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008000"/>
                          </a:solidFill>
                          <a:effectLst/>
                          <a:latin typeface="Arial" pitchFamily="-110" charset="0"/>
                          <a:ea typeface="Arial" pitchFamily="-110" charset="0"/>
                          <a:cs typeface="Arial" pitchFamily="-110" charset="0"/>
                        </a:rPr>
                        <a:t>5</a:t>
                      </a:r>
                      <a:endParaRPr kumimoji="0" lang="fr-FR" sz="1400" b="1" i="0" u="none" strike="noStrike" cap="none" normalizeH="0" baseline="0">
                        <a:ln>
                          <a:noFill/>
                        </a:ln>
                        <a:solidFill>
                          <a:srgbClr val="008000"/>
                        </a:solidFill>
                        <a:effectLst/>
                        <a:latin typeface="Arial" pitchFamily="-110" charset="0"/>
                        <a:ea typeface="Arial" pitchFamily="-110" charset="0"/>
                        <a:cs typeface="Arial" pitchFamily="-110" charset="0"/>
                      </a:endParaRP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7</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9</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r>
              <a:tr h="479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9C007F"/>
                          </a:solidFill>
                          <a:effectLst/>
                          <a:latin typeface="Arial" pitchFamily="-110" charset="0"/>
                          <a:ea typeface="Arial" pitchFamily="-110" charset="0"/>
                          <a:cs typeface="Arial" pitchFamily="-110" charset="0"/>
                        </a:rPr>
                        <a:t>Nombre d’items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9C007F"/>
                          </a:solidFill>
                          <a:effectLst/>
                          <a:latin typeface="Arial" pitchFamily="-110" charset="0"/>
                          <a:ea typeface="Arial" pitchFamily="-110" charset="0"/>
                          <a:cs typeface="Arial" pitchFamily="-110" charset="0"/>
                        </a:rPr>
                        <a:t>Dans chaque catégorie</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5</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8000"/>
                          </a:solidFill>
                          <a:effectLst/>
                          <a:latin typeface="Arial" pitchFamily="-110" charset="0"/>
                          <a:ea typeface="Arial" pitchFamily="-110" charset="0"/>
                          <a:cs typeface="Arial" pitchFamily="-110" charset="0"/>
                        </a:rPr>
                        <a:t>18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12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a:ln>
                            <a:noFill/>
                          </a:ln>
                          <a:solidFill>
                            <a:srgbClr val="9C007F"/>
                          </a:solidFill>
                          <a:effectLst/>
                          <a:latin typeface="Arial" pitchFamily="-110" charset="0"/>
                          <a:ea typeface="Arial" pitchFamily="-110" charset="0"/>
                          <a:cs typeface="Arial" pitchFamily="-110" charset="0"/>
                        </a:rPr>
                        <a:t>5</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r>
              <a:tr h="479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349E"/>
                          </a:solidFill>
                          <a:effectLst/>
                          <a:latin typeface="Arial" pitchFamily="-110" charset="0"/>
                          <a:ea typeface="Arial" pitchFamily="-110" charset="0"/>
                          <a:cs typeface="Arial" pitchFamily="-110" charset="0"/>
                        </a:rPr>
                        <a:t>Caractéristique </a:t>
                      </a:r>
                      <a:r>
                        <a:rPr kumimoji="0" lang="fr-FR" sz="1400" b="1" i="0" u="none" strike="noStrike" cap="none" normalizeH="0" baseline="0" smtClean="0">
                          <a:ln>
                            <a:noFill/>
                          </a:ln>
                          <a:solidFill>
                            <a:srgbClr val="00349E"/>
                          </a:solidFill>
                          <a:effectLst/>
                          <a:latin typeface="Arial" pitchFamily="-110" charset="0"/>
                          <a:ea typeface="Arial" pitchFamily="-110" charset="0"/>
                          <a:cs typeface="Arial" pitchFamily="-110"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349E"/>
                          </a:solidFill>
                          <a:effectLst/>
                          <a:latin typeface="Arial" pitchFamily="-110" charset="0"/>
                          <a:ea typeface="Arial" pitchFamily="-110" charset="0"/>
                          <a:cs typeface="Arial" pitchFamily="-110" charset="0"/>
                        </a:rPr>
                        <a:t>Non caractéristique </a:t>
                      </a:r>
                      <a:r>
                        <a:rPr kumimoji="0" lang="fr-FR" sz="1400" b="1" i="0" u="none" strike="noStrike" cap="none" normalizeH="0" baseline="0" smtClean="0">
                          <a:ln>
                            <a:noFill/>
                          </a:ln>
                          <a:solidFill>
                            <a:srgbClr val="00349E"/>
                          </a:solidFill>
                          <a:effectLst/>
                          <a:latin typeface="Arial" pitchFamily="-110" charset="0"/>
                          <a:ea typeface="Arial" pitchFamily="-110" charset="0"/>
                          <a:cs typeface="Arial" pitchFamily="-110"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smtClean="0">
                          <a:ln>
                            <a:noFill/>
                          </a:ln>
                          <a:solidFill>
                            <a:srgbClr val="00349E"/>
                          </a:solidFill>
                          <a:effectLst/>
                          <a:latin typeface="Arial" pitchFamily="-110" charset="0"/>
                          <a:ea typeface="Arial" pitchFamily="-110" charset="0"/>
                          <a:cs typeface="Arial" pitchFamily="-110" charset="0"/>
                        </a:rPr>
                        <a:t>Neutre ou non pertinent </a:t>
                      </a:r>
                      <a:r>
                        <a:rPr kumimoji="0" lang="fr-FR" sz="1400" b="1" i="0" u="none" strike="noStrike" cap="none" normalizeH="0" baseline="0" smtClean="0">
                          <a:ln>
                            <a:noFill/>
                          </a:ln>
                          <a:solidFill>
                            <a:srgbClr val="00349E"/>
                          </a:solidFill>
                          <a:effectLst/>
                          <a:latin typeface="Arial" pitchFamily="-110" charset="0"/>
                          <a:ea typeface="Arial" pitchFamily="-110" charset="0"/>
                          <a:cs typeface="Arial" pitchFamily="-110" charset="0"/>
                        </a:rPr>
                        <a:t>(0)</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8000"/>
                          </a:solidFill>
                          <a:effectLst/>
                          <a:latin typeface="Arial" pitchFamily="-110" charset="0"/>
                          <a:ea typeface="Arial" pitchFamily="-110" charset="0"/>
                          <a:cs typeface="Arial" pitchFamily="-110" charset="0"/>
                        </a:rPr>
                        <a:t>0</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r>
            </a:tbl>
          </a:graphicData>
        </a:graphic>
      </p:graphicFrame>
      <p:sp>
        <p:nvSpPr>
          <p:cNvPr id="22578" name="WordArt 78"/>
          <p:cNvSpPr>
            <a:spLocks noChangeArrowheads="1" noChangeShapeType="1" noTextEdit="1"/>
          </p:cNvSpPr>
          <p:nvPr/>
        </p:nvSpPr>
        <p:spPr bwMode="auto">
          <a:xfrm>
            <a:off x="2743200" y="5105400"/>
            <a:ext cx="6248400" cy="914400"/>
          </a:xfrm>
          <a:prstGeom prst="rect">
            <a:avLst/>
          </a:prstGeom>
        </p:spPr>
        <p:txBody>
          <a:bodyPr wrap="none" fromWordArt="1">
            <a:prstTxWarp prst="textCanDown">
              <a:avLst>
                <a:gd name="adj" fmla="val 33333"/>
              </a:avLst>
            </a:prstTxWarp>
          </a:bodyPr>
          <a:lstStyle/>
          <a:p>
            <a:pPr algn="ctr"/>
            <a:r>
              <a:rPr lang="fr-FR" sz="3600" kern="10">
                <a:ln w="9525">
                  <a:solidFill>
                    <a:schemeClr val="tx2"/>
                  </a:solidFill>
                  <a:round/>
                  <a:headEnd/>
                  <a:tailEnd/>
                </a:ln>
                <a:solidFill>
                  <a:schemeClr val="tx2"/>
                </a:solidFill>
                <a:latin typeface="Times New Roman"/>
                <a:ea typeface="Times New Roman"/>
                <a:cs typeface="Times New Roman"/>
              </a:rPr>
              <a:t>= 100 items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21024" y="524434"/>
            <a:ext cx="8032376" cy="923365"/>
          </a:xfrm>
        </p:spPr>
        <p:txBody>
          <a:bodyPr/>
          <a:lstStyle/>
          <a:p>
            <a:pPr eaLnBrk="1" fontAlgn="auto" hangingPunct="1">
              <a:spcAft>
                <a:spcPts val="0"/>
              </a:spcAft>
              <a:defRPr/>
            </a:pPr>
            <a:r>
              <a:rPr lang="fr-FR" sz="3600" dirty="0"/>
              <a:t>Les évaluations sont parfois</a:t>
            </a:r>
            <a:r>
              <a:rPr lang="fr-FR" sz="3600" dirty="0" smtClean="0"/>
              <a:t> difficiles</a:t>
            </a:r>
            <a:endParaRPr lang="fr-FR" dirty="0"/>
          </a:p>
        </p:txBody>
      </p:sp>
      <p:sp>
        <p:nvSpPr>
          <p:cNvPr id="24579" name="Rectangle 3"/>
          <p:cNvSpPr>
            <a:spLocks noGrp="1" noChangeArrowheads="1"/>
          </p:cNvSpPr>
          <p:nvPr>
            <p:ph idx="1"/>
          </p:nvPr>
        </p:nvSpPr>
        <p:spPr>
          <a:xfrm>
            <a:off x="76200" y="1600200"/>
            <a:ext cx="8108576" cy="4525963"/>
          </a:xfrm>
        </p:spPr>
        <p:txBody>
          <a:bodyPr/>
          <a:lstStyle/>
          <a:p>
            <a:pPr eaLnBrk="1" fontAlgn="auto" hangingPunct="1">
              <a:lnSpc>
                <a:spcPct val="90000"/>
              </a:lnSpc>
              <a:spcAft>
                <a:spcPts val="0"/>
              </a:spcAft>
              <a:buFont typeface="Wingdings 2" pitchFamily="18" charset="2"/>
              <a:buChar char=""/>
              <a:defRPr/>
            </a:pPr>
            <a:endParaRPr lang="fr-FR"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800" dirty="0">
              <a:solidFill>
                <a:schemeClr val="tx1">
                  <a:lumMod val="65000"/>
                  <a:lumOff val="35000"/>
                </a:schemeClr>
              </a:solidFill>
            </a:endParaRPr>
          </a:p>
          <a:p>
            <a:pPr eaLnBrk="1" fontAlgn="auto" hangingPunct="1">
              <a:spcAft>
                <a:spcPts val="0"/>
              </a:spcAft>
              <a:buFont typeface="Wingdings" pitchFamily="-110" charset="2"/>
              <a:buNone/>
              <a:defRPr/>
            </a:pPr>
            <a:endParaRPr lang="fr-FR" dirty="0">
              <a:solidFill>
                <a:schemeClr val="tx1">
                  <a:lumMod val="65000"/>
                  <a:lumOff val="35000"/>
                </a:schemeClr>
              </a:solidFill>
            </a:endParaRPr>
          </a:p>
          <a:p>
            <a:pPr eaLnBrk="1" fontAlgn="auto" hangingPunct="1">
              <a:spcAft>
                <a:spcPts val="0"/>
              </a:spcAft>
              <a:buFont typeface="Wingdings" pitchFamily="-110" charset="2"/>
              <a:buNone/>
              <a:defRPr/>
            </a:pPr>
            <a:endParaRPr lang="fr-FR" dirty="0">
              <a:solidFill>
                <a:schemeClr val="tx1">
                  <a:lumMod val="65000"/>
                  <a:lumOff val="35000"/>
                </a:schemeClr>
              </a:solidFill>
            </a:endParaRPr>
          </a:p>
        </p:txBody>
      </p:sp>
      <p:sp>
        <p:nvSpPr>
          <p:cNvPr id="24580" name="Rectangle 4"/>
          <p:cNvSpPr>
            <a:spLocks noChangeArrowheads="1"/>
          </p:cNvSpPr>
          <p:nvPr/>
        </p:nvSpPr>
        <p:spPr bwMode="auto">
          <a:xfrm>
            <a:off x="304800" y="1752600"/>
            <a:ext cx="7772400" cy="4381500"/>
          </a:xfrm>
          <a:prstGeom prst="rect">
            <a:avLst/>
          </a:prstGeom>
          <a:noFill/>
          <a:ln w="9525">
            <a:noFill/>
            <a:miter lim="800000"/>
            <a:headEnd/>
            <a:tailEnd/>
          </a:ln>
        </p:spPr>
        <p:txBody>
          <a:bodyPr lIns="92075" tIns="46038" rIns="92075" bIns="46038">
            <a:prstTxWarp prst="textNoShape">
              <a:avLst/>
            </a:prstTxWarp>
          </a:bodyPr>
          <a:lstStyle/>
          <a:p>
            <a:pPr>
              <a:lnSpc>
                <a:spcPct val="90000"/>
              </a:lnSpc>
              <a:buFont typeface="Arial" charset="0"/>
              <a:buChar char="•"/>
            </a:pPr>
            <a:r>
              <a:rPr lang="fr-FR">
                <a:solidFill>
                  <a:srgbClr val="8C0714"/>
                </a:solidFill>
              </a:rPr>
              <a:t> Neutre</a:t>
            </a:r>
            <a:r>
              <a:rPr lang="fr-FR"/>
              <a:t> </a:t>
            </a:r>
            <a:r>
              <a:rPr lang="fr-FR">
                <a:solidFill>
                  <a:srgbClr val="7F7F7F"/>
                </a:solidFill>
              </a:rPr>
              <a:t>= non pertinent ou sans importance dans la séance</a:t>
            </a:r>
          </a:p>
          <a:p>
            <a:pPr>
              <a:lnSpc>
                <a:spcPct val="90000"/>
              </a:lnSpc>
            </a:pPr>
            <a:endParaRPr lang="fr-FR"/>
          </a:p>
          <a:p>
            <a:pPr>
              <a:lnSpc>
                <a:spcPct val="90000"/>
              </a:lnSpc>
              <a:buFont typeface="Arial" charset="0"/>
              <a:buChar char="•"/>
            </a:pPr>
            <a:r>
              <a:rPr lang="fr-FR">
                <a:solidFill>
                  <a:srgbClr val="8C0714"/>
                </a:solidFill>
              </a:rPr>
              <a:t> Non caractéristique</a:t>
            </a:r>
            <a:r>
              <a:rPr lang="fr-FR"/>
              <a:t> </a:t>
            </a:r>
            <a:r>
              <a:rPr lang="fr-FR">
                <a:solidFill>
                  <a:srgbClr val="7F7F7F"/>
                </a:solidFill>
              </a:rPr>
              <a:t>= absence d’un comportement ou d’une expérience remarquable</a:t>
            </a:r>
          </a:p>
          <a:p>
            <a:pPr>
              <a:lnSpc>
                <a:spcPct val="90000"/>
              </a:lnSpc>
            </a:pPr>
            <a:endParaRPr lang="fr-FR"/>
          </a:p>
          <a:p>
            <a:pPr>
              <a:lnSpc>
                <a:spcPct val="90000"/>
              </a:lnSpc>
              <a:buFont typeface="Arial" charset="0"/>
              <a:buChar char="•"/>
            </a:pPr>
            <a:r>
              <a:rPr lang="fr-FR">
                <a:solidFill>
                  <a:srgbClr val="8C0714"/>
                </a:solidFill>
              </a:rPr>
              <a:t> Caractéristique</a:t>
            </a:r>
            <a:r>
              <a:rPr lang="fr-FR"/>
              <a:t> </a:t>
            </a:r>
            <a:r>
              <a:rPr lang="fr-FR">
                <a:solidFill>
                  <a:srgbClr val="7F7F7F"/>
                </a:solidFill>
              </a:rPr>
              <a:t>= caractéristique</a:t>
            </a:r>
          </a:p>
          <a:p>
            <a:pPr>
              <a:lnSpc>
                <a:spcPct val="90000"/>
              </a:lnSpc>
              <a:buFont typeface="Arial" charset="0"/>
              <a:buChar char="•"/>
            </a:pPr>
            <a:endParaRPr lang="fr-FR" sz="2800">
              <a:solidFill>
                <a:srgbClr val="7F7F7F"/>
              </a:solidFill>
            </a:endParaRPr>
          </a:p>
          <a:p>
            <a:pPr lvl="1">
              <a:lnSpc>
                <a:spcPct val="90000"/>
              </a:lnSpc>
              <a:buFont typeface="Arial" charset="0"/>
              <a:buChar char="•"/>
            </a:pPr>
            <a:r>
              <a:rPr lang="fr-FR" sz="2000" b="1">
                <a:solidFill>
                  <a:srgbClr val="00349E"/>
                </a:solidFill>
              </a:rPr>
              <a:t> Pour apprécier qu’un élément est « non pertinent », il faut considérer la séance entière et cliniquement décider si tel élément </a:t>
            </a:r>
            <a:r>
              <a:rPr lang="fr-FR" sz="2000" b="1" i="1">
                <a:solidFill>
                  <a:srgbClr val="00349E"/>
                </a:solidFill>
              </a:rPr>
              <a:t>par rapport à un autre </a:t>
            </a:r>
            <a:r>
              <a:rPr lang="fr-FR" sz="2000" b="1">
                <a:solidFill>
                  <a:srgbClr val="00349E"/>
                </a:solidFill>
              </a:rPr>
              <a:t>n’est pas pertinent dans cette séance spécifique (tri forcé).</a:t>
            </a:r>
          </a:p>
          <a:p>
            <a:pPr>
              <a:lnSpc>
                <a:spcPct val="90000"/>
              </a:lnSpc>
            </a:pPr>
            <a:endParaRPr lang="fr-FR"/>
          </a:p>
          <a:p>
            <a:pPr>
              <a:lnSpc>
                <a:spcPct val="90000"/>
              </a:lnSpc>
            </a:pPr>
            <a:endParaRPr lang="fr-FR"/>
          </a:p>
          <a:p>
            <a:pPr>
              <a:lnSpc>
                <a:spcPct val="90000"/>
              </a:lnSpc>
            </a:pPr>
            <a:endParaRPr lang="fr-FR"/>
          </a:p>
          <a:p>
            <a:pPr>
              <a:lnSpc>
                <a:spcPct val="90000"/>
              </a:lnSpc>
            </a:pP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49624" y="524435"/>
            <a:ext cx="7086600" cy="731838"/>
          </a:xfrm>
        </p:spPr>
        <p:txBody>
          <a:bodyPr/>
          <a:lstStyle/>
          <a:p>
            <a:pPr eaLnBrk="1" fontAlgn="auto" hangingPunct="1">
              <a:spcAft>
                <a:spcPts val="0"/>
              </a:spcAft>
              <a:defRPr/>
            </a:pPr>
            <a:r>
              <a:rPr lang="fr-FR" sz="4000"/>
              <a:t>Le Q-sort comprend 3 types d’items</a:t>
            </a:r>
            <a:endParaRPr lang="fr-FR"/>
          </a:p>
        </p:txBody>
      </p:sp>
      <p:sp>
        <p:nvSpPr>
          <p:cNvPr id="26627" name="Rectangle 3"/>
          <p:cNvSpPr>
            <a:spLocks noGrp="1" noChangeArrowheads="1"/>
          </p:cNvSpPr>
          <p:nvPr>
            <p:ph idx="1"/>
          </p:nvPr>
        </p:nvSpPr>
        <p:spPr>
          <a:xfrm>
            <a:off x="228600" y="1752600"/>
            <a:ext cx="7543800" cy="4381500"/>
          </a:xfrm>
        </p:spPr>
        <p:txBody>
          <a:bodyPr/>
          <a:lstStyle/>
          <a:p>
            <a:pPr marL="514350" indent="-514350" eaLnBrk="1" fontAlgn="auto" hangingPunct="1">
              <a:lnSpc>
                <a:spcPct val="90000"/>
              </a:lnSpc>
              <a:spcAft>
                <a:spcPts val="0"/>
              </a:spcAft>
              <a:buClr>
                <a:schemeClr val="accent6">
                  <a:lumMod val="75000"/>
                </a:schemeClr>
              </a:buClr>
              <a:buFont typeface="+mj-lt"/>
              <a:buAutoNum type="arabicPeriod"/>
              <a:defRPr/>
            </a:pPr>
            <a:r>
              <a:rPr lang="fr-FR" sz="2800" dirty="0" smtClean="0">
                <a:solidFill>
                  <a:schemeClr val="tx1">
                    <a:lumMod val="65000"/>
                    <a:lumOff val="35000"/>
                  </a:schemeClr>
                </a:solidFill>
              </a:rPr>
              <a:t>Les éléments </a:t>
            </a:r>
            <a:r>
              <a:rPr lang="fr-FR" sz="2800" dirty="0">
                <a:solidFill>
                  <a:schemeClr val="tx1">
                    <a:lumMod val="65000"/>
                    <a:lumOff val="35000"/>
                  </a:schemeClr>
                </a:solidFill>
              </a:rPr>
              <a:t>décrivant l'attitude et le comportement ou l'expérience du patient</a:t>
            </a:r>
            <a:endParaRPr lang="fr-FR" sz="2800" dirty="0" smtClean="0">
              <a:solidFill>
                <a:schemeClr val="tx1">
                  <a:lumMod val="65000"/>
                  <a:lumOff val="35000"/>
                </a:schemeClr>
              </a:solidFill>
            </a:endParaRPr>
          </a:p>
          <a:p>
            <a:pPr marL="514350" indent="-514350" eaLnBrk="1" fontAlgn="auto" hangingPunct="1">
              <a:lnSpc>
                <a:spcPct val="90000"/>
              </a:lnSpc>
              <a:spcAft>
                <a:spcPts val="0"/>
              </a:spcAft>
              <a:buClr>
                <a:schemeClr val="accent6">
                  <a:lumMod val="75000"/>
                </a:schemeClr>
              </a:buClr>
              <a:buFont typeface="+mj-lt"/>
              <a:buAutoNum type="arabicPeriod"/>
              <a:defRPr/>
            </a:pPr>
            <a:r>
              <a:rPr lang="fr-FR" sz="2800" dirty="0" smtClean="0">
                <a:solidFill>
                  <a:schemeClr val="tx1">
                    <a:lumMod val="65000"/>
                    <a:lumOff val="35000"/>
                  </a:schemeClr>
                </a:solidFill>
              </a:rPr>
              <a:t>Les éléments décrivant les </a:t>
            </a:r>
            <a:r>
              <a:rPr lang="fr-FR" sz="2800" dirty="0">
                <a:solidFill>
                  <a:schemeClr val="tx1">
                    <a:lumMod val="65000"/>
                    <a:lumOff val="35000"/>
                  </a:schemeClr>
                </a:solidFill>
              </a:rPr>
              <a:t>actions et les attitudes du thérapeute</a:t>
            </a:r>
            <a:endParaRPr lang="fr-FR" sz="2800" dirty="0" smtClean="0">
              <a:solidFill>
                <a:schemeClr val="tx1">
                  <a:lumMod val="65000"/>
                  <a:lumOff val="35000"/>
                </a:schemeClr>
              </a:solidFill>
            </a:endParaRPr>
          </a:p>
          <a:p>
            <a:pPr marL="514350" indent="-514350" eaLnBrk="1" fontAlgn="auto" hangingPunct="1">
              <a:lnSpc>
                <a:spcPct val="90000"/>
              </a:lnSpc>
              <a:spcAft>
                <a:spcPts val="0"/>
              </a:spcAft>
              <a:buClr>
                <a:schemeClr val="accent6">
                  <a:lumMod val="75000"/>
                </a:schemeClr>
              </a:buClr>
              <a:buFont typeface="+mj-lt"/>
              <a:buAutoNum type="arabicPeriod"/>
              <a:defRPr/>
            </a:pPr>
            <a:r>
              <a:rPr lang="fr-FR" sz="2800" dirty="0" smtClean="0">
                <a:solidFill>
                  <a:schemeClr val="tx1">
                    <a:lumMod val="65000"/>
                    <a:lumOff val="35000"/>
                  </a:schemeClr>
                </a:solidFill>
              </a:rPr>
              <a:t>Les éléments </a:t>
            </a:r>
            <a:r>
              <a:rPr lang="fr-FR" sz="2800" dirty="0">
                <a:solidFill>
                  <a:schemeClr val="tx1">
                    <a:lumMod val="65000"/>
                    <a:lumOff val="35000"/>
                  </a:schemeClr>
                </a:solidFill>
              </a:rPr>
              <a:t>essayant de cerner la nature de l'interaction de la dyade, le climat ou l'atmosphère de la séance</a:t>
            </a:r>
            <a:endParaRPr lang="fr-FR" sz="24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ndParaRPr>
          </a:p>
          <a:p>
            <a:pPr eaLnBrk="1" fontAlgn="auto" hangingPunct="1">
              <a:lnSpc>
                <a:spcPct val="90000"/>
              </a:lnSpc>
              <a:spcAft>
                <a:spcPts val="0"/>
              </a:spcAft>
              <a:buFont typeface="Wingdings" pitchFamily="-110" charset="2"/>
              <a:buNone/>
              <a:defRPr/>
            </a:pPr>
            <a:endParaRPr lang="fr-FR" sz="20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381000"/>
            <a:ext cx="8936038" cy="838200"/>
          </a:xfrm>
        </p:spPr>
        <p:txBody>
          <a:bodyPr/>
          <a:lstStyle/>
          <a:p>
            <a:pPr eaLnBrk="1" fontAlgn="auto" hangingPunct="1">
              <a:spcAft>
                <a:spcPts val="0"/>
              </a:spcAft>
              <a:defRPr/>
            </a:pPr>
            <a:r>
              <a:rPr lang="fr-FR" sz="2400" b="1" dirty="0">
                <a:latin typeface="Arial"/>
                <a:cs typeface="Arial"/>
              </a:rPr>
              <a:t>Item</a:t>
            </a:r>
            <a:r>
              <a:rPr lang="fr-FR" sz="2400" b="1" dirty="0" smtClean="0">
                <a:latin typeface="Arial"/>
                <a:cs typeface="Arial"/>
              </a:rPr>
              <a:t> 26 : </a:t>
            </a:r>
            <a:r>
              <a:rPr lang="fr-FR" sz="2400" b="1" dirty="0" smtClean="0">
                <a:latin typeface="Arial"/>
                <a:ea typeface="+mj-ea"/>
                <a:cs typeface="Arial"/>
              </a:rPr>
              <a:t>Patient </a:t>
            </a:r>
            <a:r>
              <a:rPr lang="fr-FR" sz="2400" b="1" dirty="0" err="1" smtClean="0">
                <a:latin typeface="Arial"/>
                <a:ea typeface="+mj-ea"/>
                <a:cs typeface="Arial"/>
              </a:rPr>
              <a:t>experiences</a:t>
            </a:r>
            <a:r>
              <a:rPr lang="fr-FR" sz="2400" b="1" dirty="0" smtClean="0">
                <a:latin typeface="Arial"/>
                <a:ea typeface="+mj-ea"/>
                <a:cs typeface="Arial"/>
              </a:rPr>
              <a:t> </a:t>
            </a:r>
            <a:r>
              <a:rPr lang="fr-FR" sz="2400" b="1" dirty="0" err="1" smtClean="0">
                <a:latin typeface="Arial"/>
                <a:ea typeface="+mj-ea"/>
                <a:cs typeface="Arial"/>
              </a:rPr>
              <a:t>discomforting</a:t>
            </a:r>
            <a:r>
              <a:rPr lang="fr-FR" sz="2400" b="1" dirty="0" smtClean="0">
                <a:latin typeface="Arial"/>
                <a:ea typeface="+mj-ea"/>
                <a:cs typeface="Arial"/>
              </a:rPr>
              <a:t> or </a:t>
            </a:r>
            <a:r>
              <a:rPr lang="fr-FR" sz="2400" b="1" dirty="0" err="1" smtClean="0">
                <a:latin typeface="Arial"/>
                <a:ea typeface="+mj-ea"/>
                <a:cs typeface="Arial"/>
              </a:rPr>
              <a:t>troublesome</a:t>
            </a:r>
            <a:r>
              <a:rPr lang="fr-FR" sz="2400" b="1" dirty="0" smtClean="0">
                <a:latin typeface="Arial"/>
                <a:ea typeface="+mj-ea"/>
                <a:cs typeface="Arial"/>
              </a:rPr>
              <a:t> (</a:t>
            </a:r>
            <a:r>
              <a:rPr lang="fr-FR" sz="2400" b="1" dirty="0" err="1" smtClean="0">
                <a:latin typeface="Arial"/>
                <a:ea typeface="+mj-ea"/>
                <a:cs typeface="Arial"/>
              </a:rPr>
              <a:t>painful</a:t>
            </a:r>
            <a:r>
              <a:rPr lang="fr-FR" sz="2400" b="1" dirty="0" smtClean="0">
                <a:latin typeface="Arial"/>
                <a:ea typeface="+mj-ea"/>
                <a:cs typeface="Arial"/>
              </a:rPr>
              <a:t>) affect.</a:t>
            </a:r>
            <a:r>
              <a:rPr lang="fr-FR" sz="2800" dirty="0" smtClean="0">
                <a:ea typeface="+mj-ea"/>
                <a:cs typeface="+mj-cs"/>
              </a:rPr>
              <a:t/>
            </a:r>
            <a:br>
              <a:rPr lang="fr-FR" sz="2800" dirty="0" smtClean="0">
                <a:ea typeface="+mj-ea"/>
                <a:cs typeface="+mj-cs"/>
              </a:rPr>
            </a:br>
            <a:endParaRPr lang="fr-FR" dirty="0"/>
          </a:p>
        </p:txBody>
      </p:sp>
      <p:sp>
        <p:nvSpPr>
          <p:cNvPr id="28675" name="Rectangle 3"/>
          <p:cNvSpPr>
            <a:spLocks noGrp="1" noChangeArrowheads="1"/>
          </p:cNvSpPr>
          <p:nvPr>
            <p:ph sz="half" idx="1"/>
          </p:nvPr>
        </p:nvSpPr>
        <p:spPr>
          <a:xfrm>
            <a:off x="228600" y="1600200"/>
            <a:ext cx="3572435" cy="4525963"/>
          </a:xfrm>
        </p:spPr>
        <p:txBody>
          <a:bodyPr/>
          <a:lstStyle/>
          <a:p>
            <a:pPr eaLnBrk="1" fontAlgn="auto" hangingPunct="1">
              <a:spcAft>
                <a:spcPts val="0"/>
              </a:spcAft>
              <a:buFont typeface="Wingdings 2" pitchFamily="18" charset="2"/>
              <a:buChar char=""/>
              <a:defRPr/>
            </a:pPr>
            <a:endParaRPr lang="fr-FR" dirty="0" smtClean="0">
              <a:solidFill>
                <a:schemeClr val="tx1">
                  <a:lumMod val="65000"/>
                  <a:lumOff val="35000"/>
                </a:schemeClr>
              </a:solidFill>
              <a:latin typeface="Times" pitchFamily="-110" charset="0"/>
            </a:endParaRPr>
          </a:p>
          <a:p>
            <a:pPr eaLnBrk="1" fontAlgn="auto" hangingPunct="1">
              <a:spcAft>
                <a:spcPts val="0"/>
              </a:spcAft>
              <a:buFont typeface="Wingdings 2" pitchFamily="18" charset="2"/>
              <a:buChar char=""/>
              <a:defRPr/>
            </a:pPr>
            <a:r>
              <a:rPr lang="fr-FR" sz="2600" dirty="0" smtClean="0">
                <a:solidFill>
                  <a:schemeClr val="tx1">
                    <a:lumMod val="65000"/>
                    <a:lumOff val="35000"/>
                  </a:schemeClr>
                </a:solidFill>
                <a:latin typeface="Calibri"/>
                <a:ea typeface="+mn-ea"/>
                <a:cs typeface="Calibri"/>
              </a:rPr>
              <a:t>Le patient ressent un affect désagréable ou pénible (douloureux). </a:t>
            </a:r>
            <a:endParaRPr lang="fr-FR" sz="2600" dirty="0">
              <a:solidFill>
                <a:schemeClr val="tx1">
                  <a:lumMod val="65000"/>
                  <a:lumOff val="35000"/>
                </a:schemeClr>
              </a:solidFill>
              <a:latin typeface="Calibri"/>
              <a:cs typeface="Calibri"/>
            </a:endParaRPr>
          </a:p>
        </p:txBody>
      </p:sp>
      <p:sp>
        <p:nvSpPr>
          <p:cNvPr id="28676" name="Rectangle 4"/>
          <p:cNvSpPr>
            <a:spLocks noGrp="1" noChangeArrowheads="1"/>
          </p:cNvSpPr>
          <p:nvPr>
            <p:ph sz="half" idx="2"/>
          </p:nvPr>
        </p:nvSpPr>
        <p:spPr/>
        <p:txBody>
          <a:bodyPr/>
          <a:lstStyle/>
          <a:p>
            <a:pPr eaLnBrk="1" fontAlgn="auto" hangingPunct="1">
              <a:spcAft>
                <a:spcPts val="0"/>
              </a:spcAft>
              <a:buFont typeface="Wingdings 2" pitchFamily="18" charset="2"/>
              <a:buChar char=""/>
              <a:defRPr/>
            </a:pPr>
            <a:r>
              <a:rPr lang="fr-FR" sz="1800" dirty="0" smtClean="0">
                <a:solidFill>
                  <a:schemeClr val="tx1">
                    <a:lumMod val="65000"/>
                    <a:lumOff val="35000"/>
                  </a:schemeClr>
                </a:solidFill>
                <a:ea typeface="+mn-ea"/>
                <a:cs typeface="+mn-cs"/>
              </a:rPr>
              <a:t>Placer </a:t>
            </a:r>
            <a:r>
              <a:rPr lang="fr-FR" sz="1800" b="1" dirty="0" smtClean="0">
                <a:solidFill>
                  <a:schemeClr val="accent3"/>
                </a:solidFill>
                <a:ea typeface="+mn-ea"/>
                <a:cs typeface="+mn-cs"/>
              </a:rPr>
              <a:t>vers caractéristique </a:t>
            </a:r>
            <a:r>
              <a:rPr lang="fr-FR" sz="1800" dirty="0" smtClean="0">
                <a:solidFill>
                  <a:schemeClr val="tx1">
                    <a:lumMod val="65000"/>
                    <a:lumOff val="35000"/>
                  </a:schemeClr>
                </a:solidFill>
                <a:ea typeface="+mn-ea"/>
                <a:cs typeface="+mn-cs"/>
              </a:rPr>
              <a:t>si le patient exprime des sentiments de honte, de culpabilité, de peur, ou de tristesse au cours de la séance. Un placement extrême indique l’intensité de l’affect.</a:t>
            </a:r>
          </a:p>
          <a:p>
            <a:pPr eaLnBrk="1" fontAlgn="auto" hangingPunct="1">
              <a:spcAft>
                <a:spcPts val="0"/>
              </a:spcAft>
              <a:buFont typeface="Wingdings 2" pitchFamily="18" charset="2"/>
              <a:buChar char=""/>
              <a:defRPr/>
            </a:pPr>
            <a:r>
              <a:rPr lang="fr-FR" sz="1800" dirty="0" smtClean="0">
                <a:solidFill>
                  <a:schemeClr val="tx1">
                    <a:lumMod val="65000"/>
                    <a:lumOff val="35000"/>
                  </a:schemeClr>
                </a:solidFill>
                <a:ea typeface="+mn-ea"/>
                <a:cs typeface="+mn-cs"/>
              </a:rPr>
              <a:t>Placer vers </a:t>
            </a:r>
            <a:r>
              <a:rPr lang="fr-FR" sz="1800" b="1" dirty="0" smtClean="0">
                <a:solidFill>
                  <a:srgbClr val="9C007F"/>
                </a:solidFill>
                <a:ea typeface="+mn-ea"/>
                <a:cs typeface="+mn-cs"/>
              </a:rPr>
              <a:t>non caractéristique </a:t>
            </a:r>
            <a:r>
              <a:rPr lang="fr-FR" sz="1800" dirty="0" smtClean="0">
                <a:solidFill>
                  <a:schemeClr val="tx1">
                    <a:lumMod val="65000"/>
                    <a:lumOff val="35000"/>
                  </a:schemeClr>
                </a:solidFill>
                <a:ea typeface="+mn-ea"/>
                <a:cs typeface="+mn-cs"/>
              </a:rPr>
              <a:t>si le patient n’exprime pas de tels sentiments pénibles, ou exprime des sentiments de confort et de bien-être.</a:t>
            </a:r>
            <a:endParaRPr lang="fr-FR" sz="1800" dirty="0">
              <a:solidFill>
                <a:schemeClr val="tx1">
                  <a:lumMod val="65000"/>
                  <a:lumOff val="35000"/>
                </a:schemeClr>
              </a:solidFill>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52400" y="228600"/>
            <a:ext cx="8153400" cy="1027673"/>
          </a:xfrm>
        </p:spPr>
        <p:txBody>
          <a:bodyPr/>
          <a:lstStyle/>
          <a:p>
            <a:pPr eaLnBrk="1" fontAlgn="auto" hangingPunct="1">
              <a:spcAft>
                <a:spcPts val="0"/>
              </a:spcAft>
              <a:defRPr/>
            </a:pPr>
            <a:r>
              <a:rPr lang="fr-FR" sz="2400" b="1" dirty="0">
                <a:latin typeface="Arial"/>
                <a:cs typeface="Arial"/>
              </a:rPr>
              <a:t>Item 2 :</a:t>
            </a:r>
            <a:r>
              <a:rPr lang="fr-FR" sz="2400" b="1" dirty="0" err="1">
                <a:latin typeface="Arial"/>
                <a:cs typeface="Arial"/>
              </a:rPr>
              <a:t>Therapist</a:t>
            </a:r>
            <a:r>
              <a:rPr lang="fr-FR" sz="2400" b="1" dirty="0">
                <a:latin typeface="Arial"/>
                <a:cs typeface="Arial"/>
              </a:rPr>
              <a:t> </a:t>
            </a:r>
            <a:r>
              <a:rPr lang="fr-FR" sz="2400" b="1" dirty="0" err="1">
                <a:latin typeface="Arial"/>
                <a:cs typeface="Arial"/>
              </a:rPr>
              <a:t>draws</a:t>
            </a:r>
            <a:r>
              <a:rPr lang="fr-FR" sz="2400" b="1" dirty="0">
                <a:latin typeface="Arial"/>
                <a:cs typeface="Arial"/>
              </a:rPr>
              <a:t> attention to </a:t>
            </a:r>
            <a:r>
              <a:rPr lang="fr-FR" sz="2400" b="1" dirty="0" err="1">
                <a:latin typeface="Arial"/>
                <a:cs typeface="Arial"/>
              </a:rPr>
              <a:t>patient’s</a:t>
            </a:r>
            <a:r>
              <a:rPr lang="fr-FR" sz="2400" b="1" dirty="0">
                <a:latin typeface="Arial"/>
                <a:cs typeface="Arial"/>
              </a:rPr>
              <a:t> </a:t>
            </a:r>
            <a:r>
              <a:rPr lang="fr-FR" sz="2400" b="1" dirty="0" err="1">
                <a:latin typeface="Arial"/>
                <a:cs typeface="Arial"/>
              </a:rPr>
              <a:t>nonverbal</a:t>
            </a:r>
            <a:r>
              <a:rPr lang="fr-FR" sz="2400" b="1" dirty="0">
                <a:latin typeface="Arial"/>
                <a:cs typeface="Arial"/>
              </a:rPr>
              <a:t> </a:t>
            </a:r>
            <a:r>
              <a:rPr lang="fr-FR" sz="2400" b="1" dirty="0" err="1">
                <a:latin typeface="Arial"/>
                <a:cs typeface="Arial"/>
              </a:rPr>
              <a:t>behavior</a:t>
            </a:r>
            <a:r>
              <a:rPr lang="fr-FR" sz="2400" b="1" dirty="0">
                <a:latin typeface="Arial"/>
                <a:cs typeface="Arial"/>
              </a:rPr>
              <a:t>, </a:t>
            </a:r>
            <a:r>
              <a:rPr lang="fr-FR" sz="2400" b="1" dirty="0" err="1">
                <a:latin typeface="Arial"/>
                <a:cs typeface="Arial"/>
              </a:rPr>
              <a:t>e.g</a:t>
            </a:r>
            <a:r>
              <a:rPr lang="fr-FR" sz="2400" b="1" dirty="0">
                <a:latin typeface="Arial"/>
                <a:cs typeface="Arial"/>
              </a:rPr>
              <a:t>., body posture, </a:t>
            </a:r>
            <a:r>
              <a:rPr lang="fr-FR" sz="2400" b="1" dirty="0" err="1">
                <a:latin typeface="Arial"/>
                <a:cs typeface="Arial"/>
              </a:rPr>
              <a:t>gestures</a:t>
            </a:r>
            <a:endParaRPr lang="fr-FR" sz="2400" b="1" dirty="0">
              <a:solidFill>
                <a:schemeClr val="tx1"/>
              </a:solidFill>
              <a:latin typeface="Arial"/>
              <a:cs typeface="Arial"/>
            </a:endParaRPr>
          </a:p>
        </p:txBody>
      </p:sp>
      <p:sp>
        <p:nvSpPr>
          <p:cNvPr id="30723" name="Rectangle 3"/>
          <p:cNvSpPr>
            <a:spLocks noGrp="1" noChangeArrowheads="1"/>
          </p:cNvSpPr>
          <p:nvPr>
            <p:ph sz="half" idx="1"/>
          </p:nvPr>
        </p:nvSpPr>
        <p:spPr>
          <a:xfrm>
            <a:off x="152400" y="1790700"/>
            <a:ext cx="3886200" cy="4381500"/>
          </a:xfrm>
        </p:spPr>
        <p:txBody>
          <a:bodyPr/>
          <a:lstStyle/>
          <a:p>
            <a:pPr eaLnBrk="1" fontAlgn="auto" hangingPunct="1">
              <a:spcAft>
                <a:spcPts val="0"/>
              </a:spcAft>
              <a:buFont typeface="Wingdings 2" pitchFamily="18" charset="2"/>
              <a:buChar char=""/>
              <a:defRPr/>
            </a:pPr>
            <a:endParaRPr lang="fr-FR" b="1" dirty="0">
              <a:solidFill>
                <a:schemeClr val="tx1">
                  <a:lumMod val="65000"/>
                  <a:lumOff val="35000"/>
                </a:schemeClr>
              </a:solidFill>
              <a:latin typeface="Arial"/>
              <a:cs typeface="Arial"/>
            </a:endParaRPr>
          </a:p>
          <a:p>
            <a:pPr eaLnBrk="1" fontAlgn="auto" hangingPunct="1">
              <a:spcAft>
                <a:spcPts val="0"/>
              </a:spcAft>
              <a:buFont typeface="Wingdings 2" pitchFamily="18" charset="2"/>
              <a:buChar char=""/>
              <a:defRPr/>
            </a:pPr>
            <a:r>
              <a:rPr lang="fr-FR" sz="2600" dirty="0">
                <a:solidFill>
                  <a:schemeClr val="tx1">
                    <a:lumMod val="65000"/>
                    <a:lumOff val="35000"/>
                  </a:schemeClr>
                </a:solidFill>
                <a:latin typeface="Calibri"/>
                <a:cs typeface="Calibri"/>
              </a:rPr>
              <a:t>Le thérapeute porte attention au comportement non verbal du patient,</a:t>
            </a:r>
            <a:r>
              <a:rPr lang="fr-FR" sz="2600" dirty="0" smtClean="0">
                <a:solidFill>
                  <a:schemeClr val="tx1">
                    <a:lumMod val="65000"/>
                    <a:lumOff val="35000"/>
                  </a:schemeClr>
                </a:solidFill>
                <a:latin typeface="Calibri"/>
                <a:cs typeface="Calibri"/>
              </a:rPr>
              <a:t> </a:t>
            </a:r>
            <a:br>
              <a:rPr lang="fr-FR" sz="2600" dirty="0" smtClean="0">
                <a:solidFill>
                  <a:schemeClr val="tx1">
                    <a:lumMod val="65000"/>
                    <a:lumOff val="35000"/>
                  </a:schemeClr>
                </a:solidFill>
                <a:latin typeface="Calibri"/>
                <a:cs typeface="Calibri"/>
              </a:rPr>
            </a:br>
            <a:r>
              <a:rPr lang="fr-FR" sz="2600" dirty="0" err="1" smtClean="0">
                <a:solidFill>
                  <a:schemeClr val="tx1">
                    <a:lumMod val="65000"/>
                    <a:lumOff val="35000"/>
                  </a:schemeClr>
                </a:solidFill>
                <a:latin typeface="Calibri"/>
                <a:cs typeface="Calibri"/>
              </a:rPr>
              <a:t>c-a-</a:t>
            </a:r>
            <a:r>
              <a:rPr lang="fr-FR" sz="2600" dirty="0" err="1">
                <a:solidFill>
                  <a:schemeClr val="tx1">
                    <a:lumMod val="65000"/>
                    <a:lumOff val="35000"/>
                  </a:schemeClr>
                </a:solidFill>
                <a:latin typeface="Calibri"/>
                <a:cs typeface="Calibri"/>
              </a:rPr>
              <a:t>d</a:t>
            </a:r>
            <a:r>
              <a:rPr lang="fr-FR" sz="2600" dirty="0">
                <a:solidFill>
                  <a:schemeClr val="tx1">
                    <a:lumMod val="65000"/>
                    <a:lumOff val="35000"/>
                  </a:schemeClr>
                </a:solidFill>
                <a:latin typeface="Calibri"/>
                <a:cs typeface="Calibri"/>
              </a:rPr>
              <a:t>, à la position du corps et à la gestuelle.</a:t>
            </a:r>
          </a:p>
        </p:txBody>
      </p:sp>
      <p:sp>
        <p:nvSpPr>
          <p:cNvPr id="30724" name="Rectangle 4"/>
          <p:cNvSpPr>
            <a:spLocks noGrp="1" noChangeArrowheads="1"/>
          </p:cNvSpPr>
          <p:nvPr>
            <p:ph sz="half" idx="2"/>
          </p:nvPr>
        </p:nvSpPr>
        <p:spPr/>
        <p:txBody>
          <a:bodyPr/>
          <a:lstStyle/>
          <a:p>
            <a:pPr eaLnBrk="1" fontAlgn="auto" hangingPunct="1">
              <a:lnSpc>
                <a:spcPct val="90000"/>
              </a:lnSpc>
              <a:spcAft>
                <a:spcPts val="0"/>
              </a:spcAft>
              <a:buFont typeface="Wingdings 2" pitchFamily="18" charset="2"/>
              <a:buChar char=""/>
              <a:defRPr/>
            </a:pPr>
            <a:r>
              <a:rPr lang="fr-FR" sz="1800">
                <a:solidFill>
                  <a:schemeClr val="tx1">
                    <a:lumMod val="65000"/>
                    <a:lumOff val="35000"/>
                  </a:schemeClr>
                </a:solidFill>
              </a:rPr>
              <a:t>Placez dans  </a:t>
            </a:r>
            <a:r>
              <a:rPr lang="fr-FR" sz="1800">
                <a:solidFill>
                  <a:srgbClr val="8C0714"/>
                </a:solidFill>
              </a:rPr>
              <a:t>« caractéristique » </a:t>
            </a:r>
            <a:r>
              <a:rPr lang="fr-FR" sz="1800">
                <a:solidFill>
                  <a:schemeClr val="tx1">
                    <a:lumMod val="65000"/>
                    <a:lumOff val="35000"/>
                  </a:schemeClr>
                </a:solidFill>
              </a:rPr>
              <a:t>si le thérapeute porte attention sur le comportement non-verbal du patient, tel que des expressions faciales, rougeur, rire, gorge nouée, ou les mouvements de corps, par ex., le thérapeute précise que bien que le patient dit qu’il (elle) est fâché, il sourit.</a:t>
            </a:r>
          </a:p>
          <a:p>
            <a:pPr eaLnBrk="1" fontAlgn="auto" hangingPunct="1">
              <a:lnSpc>
                <a:spcPct val="90000"/>
              </a:lnSpc>
              <a:spcAft>
                <a:spcPts val="0"/>
              </a:spcAft>
              <a:buFont typeface="Wingdings 2" pitchFamily="18" charset="2"/>
              <a:buChar char=""/>
              <a:defRPr/>
            </a:pPr>
            <a:r>
              <a:rPr lang="fr-FR" sz="1800">
                <a:solidFill>
                  <a:schemeClr val="tx1">
                    <a:lumMod val="65000"/>
                    <a:lumOff val="35000"/>
                  </a:schemeClr>
                </a:solidFill>
              </a:rPr>
              <a:t>Placez dans </a:t>
            </a:r>
            <a:r>
              <a:rPr lang="fr-FR" sz="1800">
                <a:solidFill>
                  <a:srgbClr val="8C0714"/>
                </a:solidFill>
              </a:rPr>
              <a:t>« non caractéristique »</a:t>
            </a:r>
            <a:r>
              <a:rPr lang="fr-FR" sz="1800">
                <a:solidFill>
                  <a:schemeClr val="tx1">
                    <a:lumMod val="65000"/>
                    <a:lumOff val="35000"/>
                  </a:schemeClr>
                </a:solidFill>
              </a:rPr>
              <a:t> s’il y a peu ou pas d’éléments sur le comportement non verbal.</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52400" y="228600"/>
            <a:ext cx="7543800" cy="1027673"/>
          </a:xfrm>
        </p:spPr>
        <p:txBody>
          <a:bodyPr/>
          <a:lstStyle/>
          <a:p>
            <a:pPr algn="l" eaLnBrk="1" fontAlgn="auto" hangingPunct="1">
              <a:spcAft>
                <a:spcPts val="0"/>
              </a:spcAft>
              <a:defRPr/>
            </a:pPr>
            <a:r>
              <a:rPr lang="fr-FR" sz="2400" b="1" dirty="0">
                <a:latin typeface="Arial"/>
                <a:cs typeface="Arial"/>
              </a:rPr>
              <a:t>Item</a:t>
            </a:r>
            <a:r>
              <a:rPr lang="fr-FR" sz="2400" b="1" dirty="0" smtClean="0">
                <a:latin typeface="Arial"/>
                <a:cs typeface="Arial"/>
              </a:rPr>
              <a:t> 39 :</a:t>
            </a:r>
            <a:r>
              <a:rPr lang="fr-FR" sz="2400" b="1" dirty="0" smtClean="0">
                <a:latin typeface="Arial"/>
                <a:ea typeface="+mj-ea"/>
                <a:cs typeface="Arial"/>
              </a:rPr>
              <a:t>There </a:t>
            </a:r>
            <a:r>
              <a:rPr lang="fr-FR" sz="2400" b="1" dirty="0" err="1" smtClean="0">
                <a:latin typeface="Arial"/>
                <a:ea typeface="+mj-ea"/>
                <a:cs typeface="Arial"/>
              </a:rPr>
              <a:t>is</a:t>
            </a:r>
            <a:r>
              <a:rPr lang="fr-FR" sz="2400" b="1" dirty="0" smtClean="0">
                <a:latin typeface="Arial"/>
                <a:ea typeface="+mj-ea"/>
                <a:cs typeface="Arial"/>
              </a:rPr>
              <a:t> a </a:t>
            </a:r>
            <a:r>
              <a:rPr lang="fr-FR" sz="2400" b="1" dirty="0" err="1" smtClean="0">
                <a:latin typeface="Arial"/>
                <a:ea typeface="+mj-ea"/>
                <a:cs typeface="Arial"/>
              </a:rPr>
              <a:t>competitive</a:t>
            </a:r>
            <a:r>
              <a:rPr lang="fr-FR" sz="2400" b="1" dirty="0" smtClean="0">
                <a:latin typeface="Arial"/>
                <a:ea typeface="+mj-ea"/>
                <a:cs typeface="Arial"/>
              </a:rPr>
              <a:t> </a:t>
            </a:r>
            <a:r>
              <a:rPr lang="fr-FR" sz="2400" b="1" dirty="0" err="1" smtClean="0">
                <a:latin typeface="Arial"/>
                <a:ea typeface="+mj-ea"/>
                <a:cs typeface="Arial"/>
              </a:rPr>
              <a:t>quality</a:t>
            </a:r>
            <a:r>
              <a:rPr lang="fr-FR" sz="2400" b="1" dirty="0" smtClean="0">
                <a:latin typeface="Arial"/>
                <a:ea typeface="+mj-ea"/>
                <a:cs typeface="Arial"/>
              </a:rPr>
              <a:t> to the </a:t>
            </a:r>
            <a:r>
              <a:rPr lang="fr-FR" sz="2400" b="1" dirty="0" err="1" smtClean="0">
                <a:latin typeface="Arial"/>
                <a:ea typeface="+mj-ea"/>
                <a:cs typeface="Arial"/>
              </a:rPr>
              <a:t>relationship</a:t>
            </a:r>
            <a:r>
              <a:rPr lang="fr-FR" sz="2400" b="1" dirty="0" smtClean="0">
                <a:latin typeface="Arial"/>
                <a:ea typeface="+mj-ea"/>
                <a:cs typeface="Arial"/>
              </a:rPr>
              <a:t>. </a:t>
            </a:r>
            <a:endParaRPr lang="fr-FR" sz="2400" b="1" dirty="0">
              <a:solidFill>
                <a:schemeClr val="tx1"/>
              </a:solidFill>
              <a:latin typeface="Arial"/>
              <a:cs typeface="Arial"/>
            </a:endParaRPr>
          </a:p>
        </p:txBody>
      </p:sp>
      <p:sp>
        <p:nvSpPr>
          <p:cNvPr id="30723" name="Rectangle 3"/>
          <p:cNvSpPr>
            <a:spLocks noGrp="1" noChangeArrowheads="1"/>
          </p:cNvSpPr>
          <p:nvPr>
            <p:ph sz="half" idx="1"/>
          </p:nvPr>
        </p:nvSpPr>
        <p:spPr>
          <a:xfrm>
            <a:off x="152400" y="1790700"/>
            <a:ext cx="3886200" cy="4381500"/>
          </a:xfrm>
        </p:spPr>
        <p:txBody>
          <a:bodyPr>
            <a:normAutofit fontScale="92500" lnSpcReduction="10000"/>
          </a:bodyPr>
          <a:lstStyle/>
          <a:p>
            <a:pPr eaLnBrk="1" fontAlgn="auto" hangingPunct="1">
              <a:spcAft>
                <a:spcPts val="0"/>
              </a:spcAft>
              <a:buFont typeface="Wingdings 2" pitchFamily="18" charset="2"/>
              <a:buChar char=""/>
              <a:defRPr/>
            </a:pPr>
            <a:endParaRPr lang="fr-FR" dirty="0" smtClean="0">
              <a:solidFill>
                <a:schemeClr val="tx1">
                  <a:lumMod val="65000"/>
                  <a:lumOff val="35000"/>
                </a:schemeClr>
              </a:solidFill>
              <a:latin typeface="Times" pitchFamily="-110" charset="0"/>
            </a:endParaRPr>
          </a:p>
          <a:p>
            <a:pPr eaLnBrk="1" fontAlgn="auto" hangingPunct="1">
              <a:spcAft>
                <a:spcPts val="0"/>
              </a:spcAft>
              <a:buFont typeface="Wingdings 2" pitchFamily="18" charset="2"/>
              <a:buChar char=""/>
              <a:defRPr/>
            </a:pPr>
            <a:r>
              <a:rPr lang="fr-FR" dirty="0" smtClean="0">
                <a:solidFill>
                  <a:schemeClr val="tx1">
                    <a:lumMod val="65000"/>
                    <a:lumOff val="35000"/>
                  </a:schemeClr>
                </a:solidFill>
                <a:latin typeface="Calibri"/>
                <a:ea typeface="+mn-ea"/>
                <a:cs typeface="Calibri"/>
              </a:rPr>
              <a:t>La relation présente une qualité concurrentielle.</a:t>
            </a:r>
            <a:endParaRPr lang="fr-FR" dirty="0">
              <a:solidFill>
                <a:schemeClr val="tx1">
                  <a:lumMod val="65000"/>
                  <a:lumOff val="35000"/>
                </a:schemeClr>
              </a:solidFill>
              <a:latin typeface="Calibri"/>
              <a:cs typeface="Calibri"/>
            </a:endParaRPr>
          </a:p>
        </p:txBody>
      </p:sp>
      <p:sp>
        <p:nvSpPr>
          <p:cNvPr id="30724" name="Rectangle 4"/>
          <p:cNvSpPr>
            <a:spLocks noGrp="1" noChangeArrowheads="1"/>
          </p:cNvSpPr>
          <p:nvPr>
            <p:ph sz="half" idx="2"/>
          </p:nvPr>
        </p:nvSpPr>
        <p:spPr>
          <a:xfrm>
            <a:off x="4011706" y="1600200"/>
            <a:ext cx="3760694" cy="4525963"/>
          </a:xfrm>
        </p:spPr>
        <p:txBody>
          <a:bodyPr>
            <a:normAutofit fontScale="92500" lnSpcReduction="10000"/>
          </a:bodyPr>
          <a:lstStyle/>
          <a:p>
            <a:pPr eaLnBrk="1" fontAlgn="auto" hangingPunct="1">
              <a:spcAft>
                <a:spcPts val="0"/>
              </a:spcAft>
              <a:buFont typeface="Wingdings 2" pitchFamily="18" charset="2"/>
              <a:buChar char=""/>
              <a:defRPr/>
            </a:pPr>
            <a:endParaRPr lang="fr-FR" sz="1800" b="1" dirty="0" smtClean="0">
              <a:solidFill>
                <a:schemeClr val="tx1">
                  <a:lumMod val="65000"/>
                  <a:lumOff val="35000"/>
                </a:schemeClr>
              </a:solidFill>
              <a:latin typeface="Arial"/>
              <a:ea typeface="+mn-ea"/>
              <a:cs typeface="Arial"/>
            </a:endParaRPr>
          </a:p>
          <a:p>
            <a:pPr eaLnBrk="1" fontAlgn="auto" hangingPunct="1">
              <a:spcAft>
                <a:spcPts val="0"/>
              </a:spcAft>
              <a:buFont typeface="Wingdings 2" pitchFamily="18" charset="2"/>
              <a:buChar char=""/>
              <a:defRPr/>
            </a:pPr>
            <a:r>
              <a:rPr lang="fr-FR" sz="1800" dirty="0" smtClean="0">
                <a:solidFill>
                  <a:schemeClr val="tx1">
                    <a:lumMod val="65000"/>
                    <a:lumOff val="35000"/>
                  </a:schemeClr>
                </a:solidFill>
                <a:latin typeface="Arial"/>
                <a:ea typeface="+mn-ea"/>
                <a:cs typeface="Arial"/>
              </a:rPr>
              <a:t>Placer </a:t>
            </a:r>
            <a:r>
              <a:rPr lang="fr-FR" sz="1800" b="1" dirty="0" smtClean="0">
                <a:solidFill>
                  <a:srgbClr val="9C007F"/>
                </a:solidFill>
                <a:latin typeface="Arial"/>
                <a:ea typeface="+mn-ea"/>
                <a:cs typeface="Arial"/>
              </a:rPr>
              <a:t>vers caractéristique </a:t>
            </a:r>
            <a:r>
              <a:rPr lang="fr-FR" sz="1800" dirty="0" smtClean="0">
                <a:solidFill>
                  <a:schemeClr val="tx1">
                    <a:lumMod val="65000"/>
                    <a:lumOff val="35000"/>
                  </a:schemeClr>
                </a:solidFill>
                <a:latin typeface="Arial"/>
                <a:ea typeface="+mn-ea"/>
                <a:cs typeface="Arial"/>
              </a:rPr>
              <a:t>si soit le patient soit le thérapeute semble en compétition avec l’autre. Cela peut prendre la forme de vantardise, de « surenchérissement », ou de rabaisser l’autre ; par exemple le patient suggère que le thérapeute vit une vie cloîtrée alors que lui vit et travaille dans le monde réel.</a:t>
            </a:r>
          </a:p>
          <a:p>
            <a:pPr eaLnBrk="1" fontAlgn="auto" hangingPunct="1">
              <a:spcAft>
                <a:spcPts val="0"/>
              </a:spcAft>
              <a:buFont typeface="Wingdings 2" pitchFamily="18" charset="2"/>
              <a:buChar char=""/>
              <a:defRPr/>
            </a:pPr>
            <a:r>
              <a:rPr lang="fr-FR" sz="1800" dirty="0" smtClean="0">
                <a:solidFill>
                  <a:schemeClr val="tx1">
                    <a:lumMod val="65000"/>
                    <a:lumOff val="35000"/>
                  </a:schemeClr>
                </a:solidFill>
                <a:latin typeface="Arial"/>
                <a:ea typeface="+mn-ea"/>
                <a:cs typeface="Arial"/>
              </a:rPr>
              <a:t>Placer </a:t>
            </a:r>
            <a:r>
              <a:rPr lang="fr-FR" sz="1800" b="1" dirty="0" smtClean="0">
                <a:solidFill>
                  <a:srgbClr val="9C007F"/>
                </a:solidFill>
                <a:latin typeface="Arial"/>
                <a:ea typeface="+mn-ea"/>
                <a:cs typeface="Arial"/>
              </a:rPr>
              <a:t>vers non caractéristique </a:t>
            </a:r>
            <a:r>
              <a:rPr lang="fr-FR" sz="1800" dirty="0" smtClean="0">
                <a:solidFill>
                  <a:schemeClr val="tx1">
                    <a:lumMod val="65000"/>
                    <a:lumOff val="35000"/>
                  </a:schemeClr>
                </a:solidFill>
                <a:latin typeface="Arial"/>
                <a:ea typeface="+mn-ea"/>
                <a:cs typeface="Arial"/>
              </a:rPr>
              <a:t>s’il y a peu ou pas de sentiment de compétitivité entre le patient et le thérapeute.</a:t>
            </a:r>
            <a:endParaRPr lang="fr-FR" sz="1800" dirty="0">
              <a:solidFill>
                <a:schemeClr val="tx1">
                  <a:lumMod val="65000"/>
                  <a:lumOff val="35000"/>
                </a:schemeClr>
              </a:solidFill>
              <a:latin typeface="Arial"/>
              <a:ea typeface="+mn-ea"/>
              <a:cs typeface="Aria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819150" y="228600"/>
            <a:ext cx="8324850" cy="1104900"/>
          </a:xfrm>
        </p:spPr>
        <p:txBody>
          <a:bodyPr/>
          <a:lstStyle/>
          <a:p>
            <a:pPr eaLnBrk="1" fontAlgn="auto" hangingPunct="1">
              <a:spcAft>
                <a:spcPts val="0"/>
              </a:spcAft>
              <a:defRPr/>
            </a:pPr>
            <a:r>
              <a:rPr lang="fr-FR" sz="3600" dirty="0">
                <a:solidFill>
                  <a:schemeClr val="tx1"/>
                </a:solidFill>
                <a:latin typeface="Helvetica" pitchFamily="-110" charset="0"/>
              </a:rPr>
              <a:t/>
            </a:r>
            <a:br>
              <a:rPr lang="fr-FR" sz="3600" dirty="0">
                <a:solidFill>
                  <a:schemeClr val="tx1"/>
                </a:solidFill>
                <a:latin typeface="Helvetica" pitchFamily="-110" charset="0"/>
              </a:rPr>
            </a:br>
            <a:r>
              <a:rPr lang="fr-FR" sz="2400" b="1" dirty="0">
                <a:solidFill>
                  <a:schemeClr val="tx1"/>
                </a:solidFill>
                <a:latin typeface="Arial"/>
                <a:cs typeface="Arial"/>
              </a:rPr>
              <a:t> </a:t>
            </a:r>
            <a:r>
              <a:rPr lang="fr-FR" sz="2400" b="1" dirty="0">
                <a:latin typeface="Arial"/>
                <a:cs typeface="Arial"/>
              </a:rPr>
              <a:t>Item</a:t>
            </a:r>
            <a:r>
              <a:rPr lang="fr-FR" sz="2400" b="1" dirty="0" smtClean="0">
                <a:latin typeface="Arial"/>
                <a:cs typeface="Arial"/>
              </a:rPr>
              <a:t> 92 : </a:t>
            </a:r>
            <a:r>
              <a:rPr lang="fr-FR" sz="2400" b="1" dirty="0" err="1" smtClean="0">
                <a:latin typeface="Arial"/>
                <a:ea typeface="+mj-ea"/>
                <a:cs typeface="Arial"/>
              </a:rPr>
              <a:t>Patient's</a:t>
            </a:r>
            <a:r>
              <a:rPr lang="fr-FR" sz="2400" b="1" dirty="0" smtClean="0">
                <a:latin typeface="Arial"/>
                <a:ea typeface="+mj-ea"/>
                <a:cs typeface="Arial"/>
              </a:rPr>
              <a:t> feelings or perceptions are </a:t>
            </a:r>
            <a:r>
              <a:rPr lang="fr-FR" sz="2400" b="1" dirty="0" err="1" smtClean="0">
                <a:latin typeface="Arial"/>
                <a:ea typeface="+mj-ea"/>
                <a:cs typeface="Arial"/>
              </a:rPr>
              <a:t>linked</a:t>
            </a:r>
            <a:r>
              <a:rPr lang="fr-FR" sz="2400" b="1" dirty="0" smtClean="0">
                <a:latin typeface="Arial"/>
                <a:ea typeface="+mj-ea"/>
                <a:cs typeface="Arial"/>
              </a:rPr>
              <a:t> to situations or </a:t>
            </a:r>
            <a:r>
              <a:rPr lang="fr-FR" sz="2400" b="1" dirty="0" err="1" smtClean="0">
                <a:latin typeface="Arial"/>
                <a:ea typeface="+mj-ea"/>
                <a:cs typeface="Arial"/>
              </a:rPr>
              <a:t>behavior</a:t>
            </a:r>
            <a:r>
              <a:rPr lang="fr-FR" sz="2400" b="1" dirty="0" smtClean="0">
                <a:latin typeface="Arial"/>
                <a:ea typeface="+mj-ea"/>
                <a:cs typeface="Arial"/>
              </a:rPr>
              <a:t> of the </a:t>
            </a:r>
            <a:r>
              <a:rPr lang="fr-FR" sz="2400" b="1" dirty="0" err="1" smtClean="0">
                <a:latin typeface="Arial"/>
                <a:ea typeface="+mj-ea"/>
                <a:cs typeface="Arial"/>
              </a:rPr>
              <a:t>past</a:t>
            </a:r>
            <a:r>
              <a:rPr lang="fr-FR" sz="2400" b="1" dirty="0" smtClean="0">
                <a:latin typeface="Arial"/>
                <a:ea typeface="+mj-ea"/>
                <a:cs typeface="Arial"/>
              </a:rPr>
              <a:t>.</a:t>
            </a:r>
            <a:r>
              <a:rPr lang="fr-FR" sz="2800" dirty="0" smtClean="0">
                <a:ea typeface="+mj-ea"/>
                <a:cs typeface="+mj-cs"/>
              </a:rPr>
              <a:t/>
            </a:r>
            <a:br>
              <a:rPr lang="fr-FR" sz="2800" dirty="0" smtClean="0">
                <a:ea typeface="+mj-ea"/>
                <a:cs typeface="+mj-cs"/>
              </a:rPr>
            </a:br>
            <a:endParaRPr lang="fr-FR" sz="3600" dirty="0">
              <a:solidFill>
                <a:schemeClr val="tx1"/>
              </a:solidFill>
              <a:latin typeface="Helvetica" pitchFamily="-110" charset="0"/>
            </a:endParaRPr>
          </a:p>
        </p:txBody>
      </p:sp>
      <p:sp>
        <p:nvSpPr>
          <p:cNvPr id="32771" name="Rectangle 3"/>
          <p:cNvSpPr>
            <a:spLocks noGrp="1" noChangeArrowheads="1"/>
          </p:cNvSpPr>
          <p:nvPr>
            <p:ph sz="half" idx="1"/>
          </p:nvPr>
        </p:nvSpPr>
        <p:spPr>
          <a:xfrm>
            <a:off x="152400" y="1790700"/>
            <a:ext cx="3962400" cy="4381500"/>
          </a:xfrm>
        </p:spPr>
        <p:txBody>
          <a:bodyPr>
            <a:normAutofit fontScale="92500" lnSpcReduction="20000"/>
          </a:bodyPr>
          <a:lstStyle/>
          <a:p>
            <a:pPr eaLnBrk="1" fontAlgn="auto" hangingPunct="1">
              <a:spcAft>
                <a:spcPts val="0"/>
              </a:spcAft>
              <a:buFont typeface="Wingdings 2" pitchFamily="18" charset="2"/>
              <a:buChar char=""/>
              <a:defRPr/>
            </a:pPr>
            <a:endParaRPr lang="fr-FR" dirty="0" smtClean="0">
              <a:solidFill>
                <a:schemeClr val="tx1">
                  <a:lumMod val="65000"/>
                  <a:lumOff val="35000"/>
                </a:schemeClr>
              </a:solidFill>
              <a:latin typeface="Times" pitchFamily="-110" charset="0"/>
            </a:endParaRPr>
          </a:p>
          <a:p>
            <a:pPr eaLnBrk="1" fontAlgn="auto" hangingPunct="1">
              <a:spcAft>
                <a:spcPts val="0"/>
              </a:spcAft>
              <a:buFont typeface="Wingdings 2" pitchFamily="18" charset="2"/>
              <a:buChar char=""/>
              <a:defRPr/>
            </a:pPr>
            <a:r>
              <a:rPr lang="fr-FR" dirty="0" smtClean="0">
                <a:solidFill>
                  <a:schemeClr val="tx1">
                    <a:lumMod val="65000"/>
                    <a:lumOff val="35000"/>
                  </a:schemeClr>
                </a:solidFill>
                <a:latin typeface="Calibri"/>
                <a:ea typeface="+mn-ea"/>
                <a:cs typeface="Calibri"/>
              </a:rPr>
              <a:t>Les sentiments ou les perceptions du patient sont liés aux situations ou comportement du passé. </a:t>
            </a:r>
            <a:endParaRPr lang="fr-FR" dirty="0">
              <a:solidFill>
                <a:schemeClr val="tx1">
                  <a:lumMod val="65000"/>
                  <a:lumOff val="35000"/>
                </a:schemeClr>
              </a:solidFill>
              <a:latin typeface="Calibri"/>
              <a:cs typeface="Calibri"/>
            </a:endParaRPr>
          </a:p>
        </p:txBody>
      </p:sp>
      <p:sp>
        <p:nvSpPr>
          <p:cNvPr id="32772" name="Rectangle 4"/>
          <p:cNvSpPr>
            <a:spLocks noGrp="1" noChangeArrowheads="1"/>
          </p:cNvSpPr>
          <p:nvPr>
            <p:ph sz="half" idx="2"/>
          </p:nvPr>
        </p:nvSpPr>
        <p:spPr>
          <a:xfrm>
            <a:off x="4011706" y="1371600"/>
            <a:ext cx="3429000" cy="4953000"/>
          </a:xfrm>
        </p:spPr>
        <p:txBody>
          <a:bodyPr>
            <a:normAutofit fontScale="92500" lnSpcReduction="20000"/>
          </a:bodyPr>
          <a:lstStyle/>
          <a:p>
            <a:pPr eaLnBrk="1" fontAlgn="auto" hangingPunct="1">
              <a:spcAft>
                <a:spcPts val="0"/>
              </a:spcAft>
              <a:buFont typeface="Wingdings 2" pitchFamily="18" charset="2"/>
              <a:buChar char=""/>
              <a:defRPr/>
            </a:pPr>
            <a:r>
              <a:rPr lang="fr-FR" sz="1800" dirty="0" smtClean="0">
                <a:solidFill>
                  <a:schemeClr val="tx1">
                    <a:lumMod val="65000"/>
                    <a:lumOff val="35000"/>
                  </a:schemeClr>
                </a:solidFill>
                <a:ea typeface="+mn-ea"/>
                <a:cs typeface="+mn-cs"/>
              </a:rPr>
              <a:t>Placer </a:t>
            </a:r>
            <a:r>
              <a:rPr lang="fr-FR" sz="1800" b="1" dirty="0" smtClean="0">
                <a:solidFill>
                  <a:srgbClr val="9C007F"/>
                </a:solidFill>
                <a:ea typeface="+mn-ea"/>
                <a:cs typeface="+mn-cs"/>
              </a:rPr>
              <a:t>vers caractéristique </a:t>
            </a:r>
            <a:r>
              <a:rPr lang="fr-FR" sz="1800" dirty="0" smtClean="0">
                <a:solidFill>
                  <a:schemeClr val="tx1">
                    <a:lumMod val="65000"/>
                    <a:lumOff val="35000"/>
                  </a:schemeClr>
                </a:solidFill>
                <a:ea typeface="+mn-ea"/>
                <a:cs typeface="+mn-cs"/>
              </a:rPr>
              <a:t>si plusieurs liens ou des connexions essentielles sont réalisées entre l’expérience actuelle émotionnelle du patient ou la perception d’événements avec ceux du passé ; par exemple, le thérapeute fait remarquer (ou le patient réalise) que des peurs actuelles d’abandon proviennent de la perte d’un parent durant l’enfance. </a:t>
            </a:r>
          </a:p>
          <a:p>
            <a:pPr eaLnBrk="1" fontAlgn="auto" hangingPunct="1">
              <a:spcAft>
                <a:spcPts val="0"/>
              </a:spcAft>
              <a:buFont typeface="Wingdings 2" pitchFamily="18" charset="2"/>
              <a:buChar char=""/>
              <a:defRPr/>
            </a:pPr>
            <a:r>
              <a:rPr lang="fr-FR" sz="1800" dirty="0" smtClean="0">
                <a:solidFill>
                  <a:schemeClr val="tx1">
                    <a:lumMod val="65000"/>
                    <a:lumOff val="35000"/>
                  </a:schemeClr>
                </a:solidFill>
                <a:ea typeface="+mn-ea"/>
                <a:cs typeface="+mn-cs"/>
              </a:rPr>
              <a:t>Placer vers </a:t>
            </a:r>
            <a:r>
              <a:rPr lang="fr-FR" sz="1800" b="1" dirty="0" smtClean="0">
                <a:solidFill>
                  <a:srgbClr val="9C007F"/>
                </a:solidFill>
                <a:ea typeface="+mn-ea"/>
                <a:cs typeface="+mn-cs"/>
              </a:rPr>
              <a:t>non caractéristique </a:t>
            </a:r>
            <a:r>
              <a:rPr lang="fr-FR" sz="1800" dirty="0" smtClean="0">
                <a:solidFill>
                  <a:schemeClr val="tx1">
                    <a:lumMod val="65000"/>
                    <a:lumOff val="35000"/>
                  </a:schemeClr>
                </a:solidFill>
                <a:ea typeface="+mn-ea"/>
                <a:cs typeface="+mn-cs"/>
              </a:rPr>
              <a:t>si les expériences actuelles et passées sont discutées mais non reliées ouvertement.</a:t>
            </a:r>
          </a:p>
          <a:p>
            <a:pPr eaLnBrk="1" fontAlgn="auto" hangingPunct="1">
              <a:spcAft>
                <a:spcPts val="0"/>
              </a:spcAft>
              <a:buFont typeface="Wingdings 2" pitchFamily="18" charset="2"/>
              <a:buChar char=""/>
              <a:defRPr/>
            </a:pPr>
            <a:r>
              <a:rPr lang="fr-FR" sz="1800" dirty="0" smtClean="0">
                <a:solidFill>
                  <a:schemeClr val="tx1">
                    <a:lumMod val="65000"/>
                    <a:lumOff val="35000"/>
                  </a:schemeClr>
                </a:solidFill>
                <a:ea typeface="+mn-ea"/>
                <a:cs typeface="+mn-cs"/>
              </a:rPr>
              <a:t>Placer vers la catégorie </a:t>
            </a:r>
            <a:r>
              <a:rPr lang="fr-FR" sz="1800" b="1" dirty="0" smtClean="0">
                <a:solidFill>
                  <a:srgbClr val="9C007F"/>
                </a:solidFill>
                <a:ea typeface="+mn-ea"/>
                <a:cs typeface="+mn-cs"/>
              </a:rPr>
              <a:t>neutre </a:t>
            </a:r>
            <a:r>
              <a:rPr lang="fr-FR" sz="1800" dirty="0" smtClean="0">
                <a:solidFill>
                  <a:schemeClr val="tx1">
                    <a:lumMod val="65000"/>
                    <a:lumOff val="35000"/>
                  </a:schemeClr>
                </a:solidFill>
                <a:ea typeface="+mn-ea"/>
                <a:cs typeface="+mn-cs"/>
              </a:rPr>
              <a:t>si ces sujets sont discutés très peu ou pas du tout.</a:t>
            </a:r>
            <a:endParaRPr lang="fr-FR" sz="1800" dirty="0">
              <a:solidFill>
                <a:schemeClr val="tx1">
                  <a:lumMod val="65000"/>
                  <a:lumOff val="35000"/>
                </a:schemeClr>
              </a:solidFill>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6866" name="Picture 6" descr="Image 4.pdf                                                    000A9187Macintosh HD                   BBA748F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8914" name="Picture 2" descr="Image 5.pdf                                                    000A9187Macintosh HD                   BBA748FD:"/>
          <p:cNvPicPr>
            <a:picLocks noChangeAspect="1" noChangeArrowheads="1"/>
          </p:cNvPicPr>
          <p:nvPr/>
        </p:nvPicPr>
        <p:blipFill>
          <a:blip r:embed="rId3"/>
          <a:srcRect/>
          <a:stretch>
            <a:fillRect/>
          </a:stretch>
        </p:blipFill>
        <p:spPr bwMode="auto">
          <a:xfrm>
            <a:off x="0" y="0"/>
            <a:ext cx="9144000" cy="655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0962" name="Picture 3" descr="Image 4.pdf                                                    00031027Macintosh HD                   BBA748FD:"/>
          <p:cNvPicPr>
            <a:picLocks noChangeAspect="1" noChangeArrowheads="1"/>
          </p:cNvPicPr>
          <p:nvPr/>
        </p:nvPicPr>
        <p:blipFill>
          <a:blip r:embed="rId3"/>
          <a:srcRect/>
          <a:stretch>
            <a:fillRect/>
          </a:stretch>
        </p:blipFill>
        <p:spPr bwMode="auto">
          <a:xfrm>
            <a:off x="152400" y="609600"/>
            <a:ext cx="8915400" cy="5105400"/>
          </a:xfrm>
          <a:prstGeom prst="rect">
            <a:avLst/>
          </a:prstGeom>
          <a:solidFill>
            <a:schemeClr val="accent1"/>
          </a:solidFill>
          <a:ln w="9525">
            <a:solidFill>
              <a:schemeClr val="tx1"/>
            </a:solidFill>
            <a:miter lim="800000"/>
            <a:headEnd/>
            <a:tailEnd/>
          </a:ln>
        </p:spPr>
      </p:pic>
      <p:sp>
        <p:nvSpPr>
          <p:cNvPr id="40963" name="Oval 5"/>
          <p:cNvSpPr>
            <a:spLocks noChangeArrowheads="1"/>
          </p:cNvSpPr>
          <p:nvPr/>
        </p:nvSpPr>
        <p:spPr bwMode="auto">
          <a:xfrm>
            <a:off x="7239000" y="609600"/>
            <a:ext cx="990600" cy="1219200"/>
          </a:xfrm>
          <a:prstGeom prst="ellipse">
            <a:avLst/>
          </a:prstGeom>
          <a:noFill/>
          <a:ln w="22225">
            <a:solidFill>
              <a:srgbClr val="8C0714"/>
            </a:solidFill>
            <a:round/>
            <a:headEnd/>
            <a:tailEnd/>
          </a:ln>
        </p:spPr>
        <p:txBody>
          <a:bodyPr wrap="none" anchor="ctr">
            <a:prstTxWarp prst="textNoShape">
              <a:avLst/>
            </a:prstTxWarp>
          </a:bodyPr>
          <a:lstStyle/>
          <a:p>
            <a:endParaRPr lang="fr-FR"/>
          </a:p>
        </p:txBody>
      </p:sp>
      <p:sp>
        <p:nvSpPr>
          <p:cNvPr id="40964" name="Line 6"/>
          <p:cNvSpPr>
            <a:spLocks noChangeShapeType="1"/>
          </p:cNvSpPr>
          <p:nvPr/>
        </p:nvSpPr>
        <p:spPr bwMode="auto">
          <a:xfrm flipV="1">
            <a:off x="6400800" y="1600200"/>
            <a:ext cx="914400" cy="838200"/>
          </a:xfrm>
          <a:prstGeom prst="line">
            <a:avLst/>
          </a:prstGeom>
          <a:noFill/>
          <a:ln w="38100">
            <a:solidFill>
              <a:srgbClr val="8C0714"/>
            </a:solidFill>
            <a:round/>
            <a:headEnd/>
            <a:tailEnd type="triangle" w="med" len="med"/>
          </a:ln>
        </p:spPr>
        <p:txBody>
          <a:bodyPr wrap="none" anchor="ctr">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49624" y="524435"/>
            <a:ext cx="7086600" cy="731838"/>
          </a:xfrm>
        </p:spPr>
        <p:txBody>
          <a:bodyPr/>
          <a:lstStyle/>
          <a:p>
            <a:pPr eaLnBrk="1" fontAlgn="auto" hangingPunct="1">
              <a:spcAft>
                <a:spcPts val="0"/>
              </a:spcAft>
              <a:defRPr/>
            </a:pPr>
            <a:r>
              <a:rPr lang="fr-FR" sz="2800"/>
              <a:t>Évaluation sous forme codée envoyée pour mise en commun</a:t>
            </a:r>
            <a:endParaRPr lang="fr-FR"/>
          </a:p>
        </p:txBody>
      </p:sp>
      <p:pic>
        <p:nvPicPr>
          <p:cNvPr id="43011" name="Picture 3" descr="Image 4.pdf                                                    00031027Macintosh HD                   BBA748FD:"/>
          <p:cNvPicPr>
            <a:picLocks noChangeAspect="1" noChangeArrowheads="1"/>
          </p:cNvPicPr>
          <p:nvPr/>
        </p:nvPicPr>
        <p:blipFill>
          <a:blip r:embed="rId3"/>
          <a:srcRect/>
          <a:stretch>
            <a:fillRect/>
          </a:stretch>
        </p:blipFill>
        <p:spPr bwMode="auto">
          <a:xfrm>
            <a:off x="1009650" y="1809750"/>
            <a:ext cx="7124700" cy="3238500"/>
          </a:xfrm>
          <a:prstGeom prst="rect">
            <a:avLst/>
          </a:prstGeom>
          <a:noFill/>
          <a:ln w="9525">
            <a:noFill/>
            <a:miter lim="800000"/>
            <a:headEnd/>
            <a:tailEnd/>
          </a:ln>
        </p:spPr>
      </p:pic>
      <p:sp>
        <p:nvSpPr>
          <p:cNvPr id="43012" name="Line 4"/>
          <p:cNvSpPr>
            <a:spLocks noChangeShapeType="1"/>
          </p:cNvSpPr>
          <p:nvPr/>
        </p:nvSpPr>
        <p:spPr bwMode="auto">
          <a:xfrm>
            <a:off x="1676400" y="1981200"/>
            <a:ext cx="1828800" cy="0"/>
          </a:xfrm>
          <a:prstGeom prst="line">
            <a:avLst/>
          </a:prstGeom>
          <a:noFill/>
          <a:ln w="203200">
            <a:solidFill>
              <a:schemeClr val="accent1"/>
            </a:solidFill>
            <a:round/>
            <a:headEnd/>
            <a:tailEnd/>
          </a:ln>
        </p:spPr>
        <p:txBody>
          <a:bodyPr wrap="none" anchor="ctr">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5058" name="Image 2" descr="Image 6.png"/>
          <p:cNvPicPr>
            <a:picLocks noChangeAspect="1"/>
          </p:cNvPicPr>
          <p:nvPr/>
        </p:nvPicPr>
        <p:blipFill>
          <a:blip r:embed="rId3"/>
          <a:srcRect/>
          <a:stretch>
            <a:fillRect/>
          </a:stretch>
        </p:blipFill>
        <p:spPr bwMode="auto">
          <a:xfrm>
            <a:off x="1495425" y="0"/>
            <a:ext cx="615315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7106" name="Image 2" descr="Image 7.png"/>
          <p:cNvPicPr>
            <a:picLocks noChangeAspect="1"/>
          </p:cNvPicPr>
          <p:nvPr/>
        </p:nvPicPr>
        <p:blipFill>
          <a:blip r:embed="rId3"/>
          <a:srcRect/>
          <a:stretch>
            <a:fillRect/>
          </a:stretch>
        </p:blipFill>
        <p:spPr bwMode="auto">
          <a:xfrm>
            <a:off x="782638" y="0"/>
            <a:ext cx="7578725" cy="6858000"/>
          </a:xfrm>
          <a:prstGeom prst="rect">
            <a:avLst/>
          </a:prstGeom>
          <a:noFill/>
          <a:ln w="9525">
            <a:noFill/>
            <a:miter lim="800000"/>
            <a:headEnd/>
            <a:tailEnd/>
          </a:ln>
        </p:spPr>
      </p:pic>
      <p:sp>
        <p:nvSpPr>
          <p:cNvPr id="4" name="ZoneTexte 3"/>
          <p:cNvSpPr txBox="1"/>
          <p:nvPr/>
        </p:nvSpPr>
        <p:spPr>
          <a:xfrm rot="5400000">
            <a:off x="5902912" y="3164889"/>
            <a:ext cx="5724643" cy="309265"/>
          </a:xfrm>
          <a:prstGeom prst="rect">
            <a:avLst/>
          </a:prstGeom>
        </p:spPr>
        <p:style>
          <a:lnRef idx="2">
            <a:schemeClr val="accent6"/>
          </a:lnRef>
          <a:fillRef idx="1">
            <a:schemeClr val="lt1"/>
          </a:fillRef>
          <a:effectRef idx="0">
            <a:schemeClr val="accent6"/>
          </a:effectRef>
          <a:fontRef idx="minor">
            <a:schemeClr val="dk1"/>
          </a:fontRef>
        </p:style>
        <p:txBody>
          <a:bodyPr vert="vert270">
            <a:spAutoFit/>
          </a:bodyPr>
          <a:lstStyle/>
          <a:p>
            <a:pPr>
              <a:defRPr/>
            </a:pPr>
            <a:r>
              <a:rPr lang="fr-FR" dirty="0">
                <a:latin typeface="Bell MT"/>
                <a:cs typeface="Bell MT"/>
              </a:rPr>
              <a:t>Base </a:t>
            </a:r>
          </a:p>
          <a:p>
            <a:pPr>
              <a:defRPr/>
            </a:pPr>
            <a:endParaRPr lang="fr-FR" dirty="0">
              <a:latin typeface="Bell MT"/>
              <a:cs typeface="Bell MT"/>
            </a:endParaRPr>
          </a:p>
          <a:p>
            <a:pPr>
              <a:defRPr/>
            </a:pPr>
            <a:r>
              <a:rPr lang="fr-FR" dirty="0">
                <a:latin typeface="Bell MT"/>
                <a:cs typeface="Bell MT"/>
              </a:rPr>
              <a:t>de </a:t>
            </a:r>
          </a:p>
          <a:p>
            <a:pPr>
              <a:defRPr/>
            </a:pPr>
            <a:endParaRPr lang="fr-FR" dirty="0">
              <a:latin typeface="Bell MT"/>
              <a:cs typeface="Bell MT"/>
            </a:endParaRPr>
          </a:p>
          <a:p>
            <a:pPr>
              <a:defRPr/>
            </a:pPr>
            <a:r>
              <a:rPr lang="fr-FR" dirty="0">
                <a:latin typeface="Bell MT"/>
                <a:cs typeface="Bell MT"/>
              </a:rPr>
              <a:t>données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Titre 1"/>
          <p:cNvSpPr>
            <a:spLocks noGrp="1"/>
          </p:cNvSpPr>
          <p:nvPr>
            <p:ph type="title"/>
          </p:nvPr>
        </p:nvSpPr>
        <p:spPr>
          <a:xfrm>
            <a:off x="349624" y="524435"/>
            <a:ext cx="7086600" cy="731838"/>
          </a:xfrm>
        </p:spPr>
        <p:txBody>
          <a:bodyPr/>
          <a:lstStyle/>
          <a:p>
            <a:pPr eaLnBrk="1" fontAlgn="auto" hangingPunct="1">
              <a:spcAft>
                <a:spcPts val="0"/>
              </a:spcAft>
              <a:defRPr/>
            </a:pPr>
            <a:r>
              <a:rPr lang="fr-FR" smtClean="0"/>
              <a:t>Récapitulatif</a:t>
            </a:r>
          </a:p>
        </p:txBody>
      </p:sp>
      <p:sp>
        <p:nvSpPr>
          <p:cNvPr id="47107" name="Espace réservé du contenu 2"/>
          <p:cNvSpPr>
            <a:spLocks noGrp="1"/>
          </p:cNvSpPr>
          <p:nvPr>
            <p:ph idx="1"/>
          </p:nvPr>
        </p:nvSpPr>
        <p:spPr>
          <a:xfrm>
            <a:off x="228600" y="1676400"/>
            <a:ext cx="3657600" cy="5181600"/>
          </a:xfrm>
        </p:spPr>
        <p:txBody>
          <a:bodyPr>
            <a:normAutofit fontScale="92500" lnSpcReduction="10000"/>
          </a:bodyPr>
          <a:lstStyle/>
          <a:p>
            <a:pPr eaLnBrk="1" fontAlgn="auto" hangingPunct="1">
              <a:spcAft>
                <a:spcPts val="0"/>
              </a:spcAft>
              <a:buFont typeface="Wingdings 2" pitchFamily="18" charset="2"/>
              <a:buChar char=""/>
              <a:defRPr/>
            </a:pPr>
            <a:r>
              <a:rPr lang="fr-FR" sz="1400" dirty="0" smtClean="0">
                <a:solidFill>
                  <a:schemeClr val="tx1">
                    <a:lumMod val="65000"/>
                    <a:lumOff val="35000"/>
                  </a:schemeClr>
                </a:solidFill>
              </a:rPr>
              <a:t>Enregistrer ou prendre en notes extensives une séance à 2 mois, 6 mois, (9 mois ?) et 12 mois</a:t>
            </a:r>
          </a:p>
          <a:p>
            <a:pPr eaLnBrk="1" fontAlgn="auto" hangingPunct="1">
              <a:spcAft>
                <a:spcPts val="0"/>
              </a:spcAft>
              <a:buFont typeface="Wingdings 2" pitchFamily="18" charset="2"/>
              <a:buChar char=""/>
              <a:defRPr/>
            </a:pPr>
            <a:r>
              <a:rPr lang="fr-FR" sz="1400" dirty="0" smtClean="0">
                <a:solidFill>
                  <a:schemeClr val="tx1">
                    <a:lumMod val="65000"/>
                    <a:lumOff val="35000"/>
                  </a:schemeClr>
                </a:solidFill>
              </a:rPr>
              <a:t>Chaque membre du groupe de pairs, cote la séance à partir de l’instrument en ligne </a:t>
            </a:r>
          </a:p>
          <a:p>
            <a:pPr eaLnBrk="1" fontAlgn="auto" hangingPunct="1">
              <a:spcAft>
                <a:spcPts val="0"/>
              </a:spcAft>
              <a:buFont typeface="Wingdings 2" pitchFamily="18" charset="2"/>
              <a:buChar char=""/>
              <a:defRPr/>
            </a:pPr>
            <a:r>
              <a:rPr lang="fr-FR" sz="1400" dirty="0" smtClean="0">
                <a:solidFill>
                  <a:schemeClr val="tx1">
                    <a:lumMod val="65000"/>
                    <a:lumOff val="35000"/>
                  </a:schemeClr>
                </a:solidFill>
              </a:rPr>
              <a:t>Cette cotation est envoyée au responsable du groupe de pairs qui met les cotations sur un document </a:t>
            </a:r>
            <a:r>
              <a:rPr lang="fr-FR" sz="1400" dirty="0" err="1" smtClean="0">
                <a:solidFill>
                  <a:schemeClr val="tx1">
                    <a:lumMod val="65000"/>
                    <a:lumOff val="35000"/>
                  </a:schemeClr>
                </a:solidFill>
              </a:rPr>
              <a:t>excel</a:t>
            </a:r>
            <a:endParaRPr lang="fr-FR" sz="1400" dirty="0" smtClean="0">
              <a:solidFill>
                <a:schemeClr val="tx1">
                  <a:lumMod val="65000"/>
                  <a:lumOff val="35000"/>
                </a:schemeClr>
              </a:solidFill>
            </a:endParaRPr>
          </a:p>
          <a:p>
            <a:pPr eaLnBrk="1" fontAlgn="auto" hangingPunct="1">
              <a:spcAft>
                <a:spcPts val="0"/>
              </a:spcAft>
              <a:buFont typeface="Wingdings 2" pitchFamily="18" charset="2"/>
              <a:buChar char=""/>
              <a:defRPr/>
            </a:pPr>
            <a:r>
              <a:rPr lang="fr-FR" sz="1400" dirty="0" smtClean="0">
                <a:solidFill>
                  <a:schemeClr val="tx1">
                    <a:lumMod val="65000"/>
                    <a:lumOff val="35000"/>
                  </a:schemeClr>
                </a:solidFill>
              </a:rPr>
              <a:t>Un réunion d’évaluation entre les pairs s’organise à partir de ce document </a:t>
            </a:r>
            <a:r>
              <a:rPr lang="fr-FR" sz="1400" dirty="0" err="1" smtClean="0">
                <a:solidFill>
                  <a:schemeClr val="tx1">
                    <a:lumMod val="65000"/>
                    <a:lumOff val="35000"/>
                  </a:schemeClr>
                </a:solidFill>
              </a:rPr>
              <a:t>excel</a:t>
            </a:r>
            <a:r>
              <a:rPr lang="fr-FR" sz="1400" dirty="0" smtClean="0">
                <a:solidFill>
                  <a:schemeClr val="tx1">
                    <a:lumMod val="65000"/>
                    <a:lumOff val="35000"/>
                  </a:schemeClr>
                </a:solidFill>
              </a:rPr>
              <a:t> (discussion sur les items avec écart entre les membres du groupe)</a:t>
            </a:r>
          </a:p>
          <a:p>
            <a:pPr eaLnBrk="1" fontAlgn="auto" hangingPunct="1">
              <a:spcAft>
                <a:spcPts val="0"/>
              </a:spcAft>
              <a:buFont typeface="Wingdings 2" pitchFamily="18" charset="2"/>
              <a:buChar char=""/>
              <a:defRPr/>
            </a:pPr>
            <a:r>
              <a:rPr lang="fr-FR" sz="1400" dirty="0" smtClean="0">
                <a:solidFill>
                  <a:schemeClr val="tx1">
                    <a:lumMod val="65000"/>
                    <a:lumOff val="35000"/>
                  </a:schemeClr>
                </a:solidFill>
              </a:rPr>
              <a:t>Le responsable du groupe reprend cette évaluation avec l’instrument en ligne pour l’évaluation définitive (si le tri forcé oblige à des écarts, des notes seront jointes à l’évaluation)</a:t>
            </a:r>
          </a:p>
          <a:p>
            <a:pPr eaLnBrk="1" fontAlgn="auto" hangingPunct="1">
              <a:spcAft>
                <a:spcPts val="0"/>
              </a:spcAft>
              <a:buFont typeface="Wingdings 2" pitchFamily="18" charset="2"/>
              <a:buChar char=""/>
              <a:defRPr/>
            </a:pPr>
            <a:r>
              <a:rPr lang="fr-FR" sz="1400" dirty="0" smtClean="0">
                <a:solidFill>
                  <a:schemeClr val="tx1">
                    <a:lumMod val="65000"/>
                    <a:lumOff val="35000"/>
                  </a:schemeClr>
                </a:solidFill>
              </a:rPr>
              <a:t>Cette évaluation finale est mise dans la base de données en attendant l’analyse du processus à un an.</a:t>
            </a:r>
          </a:p>
        </p:txBody>
      </p:sp>
      <p:pic>
        <p:nvPicPr>
          <p:cNvPr id="49156" name="Image 3" descr="Image 14.png"/>
          <p:cNvPicPr>
            <a:picLocks noChangeAspect="1"/>
          </p:cNvPicPr>
          <p:nvPr/>
        </p:nvPicPr>
        <p:blipFill>
          <a:blip r:embed="rId3"/>
          <a:srcRect/>
          <a:stretch>
            <a:fillRect/>
          </a:stretch>
        </p:blipFill>
        <p:spPr bwMode="auto">
          <a:xfrm>
            <a:off x="6030913" y="1143000"/>
            <a:ext cx="3113087" cy="1789113"/>
          </a:xfrm>
          <a:prstGeom prst="rect">
            <a:avLst/>
          </a:prstGeom>
          <a:noFill/>
          <a:ln w="9525">
            <a:noFill/>
            <a:miter lim="800000"/>
            <a:headEnd/>
            <a:tailEnd/>
          </a:ln>
        </p:spPr>
      </p:pic>
      <p:pic>
        <p:nvPicPr>
          <p:cNvPr id="49157" name="Image 4" descr="Image 16.png"/>
          <p:cNvPicPr>
            <a:picLocks noChangeAspect="1"/>
          </p:cNvPicPr>
          <p:nvPr/>
        </p:nvPicPr>
        <p:blipFill>
          <a:blip r:embed="rId4"/>
          <a:srcRect/>
          <a:stretch>
            <a:fillRect/>
          </a:stretch>
        </p:blipFill>
        <p:spPr bwMode="auto">
          <a:xfrm>
            <a:off x="5080000" y="4800600"/>
            <a:ext cx="4064000" cy="1866900"/>
          </a:xfrm>
          <a:prstGeom prst="rect">
            <a:avLst/>
          </a:prstGeom>
          <a:noFill/>
          <a:ln w="9525">
            <a:noFill/>
            <a:miter lim="800000"/>
            <a:headEnd/>
            <a:tailEnd/>
          </a:ln>
        </p:spPr>
      </p:pic>
      <p:pic>
        <p:nvPicPr>
          <p:cNvPr id="49158" name="Image 5" descr="Image 15.png"/>
          <p:cNvPicPr>
            <a:picLocks noChangeAspect="1"/>
          </p:cNvPicPr>
          <p:nvPr/>
        </p:nvPicPr>
        <p:blipFill>
          <a:blip r:embed="rId5"/>
          <a:srcRect/>
          <a:stretch>
            <a:fillRect/>
          </a:stretch>
        </p:blipFill>
        <p:spPr bwMode="auto">
          <a:xfrm>
            <a:off x="5397500" y="3048000"/>
            <a:ext cx="3746500" cy="1524000"/>
          </a:xfrm>
          <a:prstGeom prst="rect">
            <a:avLst/>
          </a:prstGeom>
          <a:noFill/>
          <a:ln w="9525">
            <a:noFill/>
            <a:miter lim="800000"/>
            <a:headEnd/>
            <a:tailEnd/>
          </a:ln>
        </p:spPr>
      </p:pic>
      <p:sp>
        <p:nvSpPr>
          <p:cNvPr id="8" name="Flèche vers la droite 7"/>
          <p:cNvSpPr/>
          <p:nvPr/>
        </p:nvSpPr>
        <p:spPr bwMode="auto">
          <a:xfrm>
            <a:off x="3733800" y="6248400"/>
            <a:ext cx="1295400" cy="152400"/>
          </a:xfrm>
          <a:prstGeom prst="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prstTxWarp prst="textNoShape">
              <a:avLst/>
            </a:prstTxWarp>
          </a:bodyPr>
          <a:lstStyle/>
          <a:p>
            <a:pPr>
              <a:defRPr/>
            </a:pPr>
            <a:endParaRPr lang="fr-FR">
              <a:solidFill>
                <a:schemeClr val="tx1"/>
              </a:solidFill>
              <a:latin typeface="Times" pitchFamily="-107" charset="0"/>
            </a:endParaRPr>
          </a:p>
        </p:txBody>
      </p:sp>
      <p:sp>
        <p:nvSpPr>
          <p:cNvPr id="11" name="Flèche angle droit à deux pointes 10"/>
          <p:cNvSpPr/>
          <p:nvPr/>
        </p:nvSpPr>
        <p:spPr bwMode="auto">
          <a:xfrm>
            <a:off x="3657600" y="2590800"/>
            <a:ext cx="381000" cy="2819400"/>
          </a:xfrm>
          <a:prstGeom prst="leftUpArrow">
            <a:avLst/>
          </a:prstGeom>
          <a:solidFill>
            <a:schemeClr val="accent1"/>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defRPr/>
            </a:pPr>
            <a:endParaRPr lang="fr-FR">
              <a:latin typeface="Times" pitchFamily="-107" charset="0"/>
            </a:endParaRPr>
          </a:p>
        </p:txBody>
      </p:sp>
      <p:sp>
        <p:nvSpPr>
          <p:cNvPr id="12" name="Flèche vers la droite 11"/>
          <p:cNvSpPr/>
          <p:nvPr/>
        </p:nvSpPr>
        <p:spPr bwMode="auto">
          <a:xfrm>
            <a:off x="3810000" y="2514600"/>
            <a:ext cx="2133600" cy="228600"/>
          </a:xfrm>
          <a:prstGeom prst="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prstTxWarp prst="textNoShape">
              <a:avLst/>
            </a:prstTxWarp>
          </a:bodyPr>
          <a:lstStyle/>
          <a:p>
            <a:pPr>
              <a:defRPr/>
            </a:pPr>
            <a:endParaRPr lang="fr-FR">
              <a:solidFill>
                <a:schemeClr val="tx1"/>
              </a:solidFill>
              <a:latin typeface="Times" pitchFamily="-107" charset="0"/>
            </a:endParaRPr>
          </a:p>
        </p:txBody>
      </p:sp>
      <p:sp>
        <p:nvSpPr>
          <p:cNvPr id="13" name="Flèche vers la droite 12"/>
          <p:cNvSpPr/>
          <p:nvPr/>
        </p:nvSpPr>
        <p:spPr bwMode="auto">
          <a:xfrm>
            <a:off x="3886200" y="3810000"/>
            <a:ext cx="1371600" cy="228600"/>
          </a:xfrm>
          <a:prstGeom prst="rightArrow">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a:prstTxWarp prst="textNoShape">
              <a:avLst/>
            </a:prstTxWarp>
          </a:bodyPr>
          <a:lstStyle/>
          <a:p>
            <a:pPr>
              <a:defRPr/>
            </a:pPr>
            <a:endParaRPr lang="fr-FR">
              <a:solidFill>
                <a:schemeClr val="tx1"/>
              </a:solidFill>
              <a:latin typeface="Times" pitchFamily="-107" charset="0"/>
            </a:endParaRPr>
          </a:p>
        </p:txBody>
      </p:sp>
      <p:sp>
        <p:nvSpPr>
          <p:cNvPr id="49169" name="ZoneTexte 13"/>
          <p:cNvSpPr txBox="1">
            <a:spLocks noChangeArrowheads="1"/>
          </p:cNvSpPr>
          <p:nvPr/>
        </p:nvSpPr>
        <p:spPr bwMode="auto">
          <a:xfrm>
            <a:off x="5605463" y="1981200"/>
            <a:ext cx="338137" cy="461963"/>
          </a:xfrm>
          <a:prstGeom prst="rect">
            <a:avLst/>
          </a:prstGeom>
          <a:noFill/>
          <a:ln w="9525">
            <a:noFill/>
            <a:miter lim="800000"/>
            <a:headEnd/>
            <a:tailEnd/>
          </a:ln>
        </p:spPr>
        <p:txBody>
          <a:bodyPr wrap="none">
            <a:prstTxWarp prst="textNoShape">
              <a:avLst/>
            </a:prstTxWarp>
            <a:spAutoFit/>
          </a:bodyPr>
          <a:lstStyle/>
          <a:p>
            <a:r>
              <a:rPr lang="fr-FR"/>
              <a:t>1</a:t>
            </a:r>
          </a:p>
        </p:txBody>
      </p:sp>
      <p:sp>
        <p:nvSpPr>
          <p:cNvPr id="49170" name="ZoneTexte 14"/>
          <p:cNvSpPr txBox="1">
            <a:spLocks noChangeArrowheads="1"/>
          </p:cNvSpPr>
          <p:nvPr/>
        </p:nvSpPr>
        <p:spPr bwMode="auto">
          <a:xfrm>
            <a:off x="4648200" y="5253038"/>
            <a:ext cx="338138" cy="461962"/>
          </a:xfrm>
          <a:prstGeom prst="rect">
            <a:avLst/>
          </a:prstGeom>
          <a:noFill/>
          <a:ln w="9525">
            <a:noFill/>
            <a:miter lim="800000"/>
            <a:headEnd/>
            <a:tailEnd/>
          </a:ln>
        </p:spPr>
        <p:txBody>
          <a:bodyPr wrap="none">
            <a:prstTxWarp prst="textNoShape">
              <a:avLst/>
            </a:prstTxWarp>
            <a:spAutoFit/>
          </a:bodyPr>
          <a:lstStyle/>
          <a:p>
            <a:r>
              <a:rPr lang="fr-FR"/>
              <a:t>3</a:t>
            </a:r>
          </a:p>
        </p:txBody>
      </p:sp>
      <p:sp>
        <p:nvSpPr>
          <p:cNvPr id="49171" name="ZoneTexte 16"/>
          <p:cNvSpPr txBox="1">
            <a:spLocks noChangeArrowheads="1"/>
          </p:cNvSpPr>
          <p:nvPr/>
        </p:nvSpPr>
        <p:spPr bwMode="auto">
          <a:xfrm rot="10800000" flipV="1">
            <a:off x="4953000" y="3284538"/>
            <a:ext cx="290513" cy="830262"/>
          </a:xfrm>
          <a:prstGeom prst="rect">
            <a:avLst/>
          </a:prstGeom>
          <a:noFill/>
          <a:ln w="9525">
            <a:noFill/>
            <a:miter lim="800000"/>
            <a:headEnd/>
            <a:tailEnd/>
          </a:ln>
        </p:spPr>
        <p:txBody>
          <a:bodyPr>
            <a:prstTxWarp prst="textNoShape">
              <a:avLst/>
            </a:prstTxWarp>
            <a:spAutoFit/>
          </a:bodyPr>
          <a:lstStyle/>
          <a:p>
            <a:r>
              <a:rPr lang="fr-FR"/>
              <a:t>2</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étal">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Métal">
      <a:majorFont>
        <a:latin typeface="Eurostile"/>
        <a:ea typeface=""/>
        <a:cs typeface=""/>
        <a:font script="Jpan" typeface="ＭＳ Ｐゴシック"/>
      </a:majorFont>
      <a:minorFont>
        <a:latin typeface="Eurostile"/>
        <a:ea typeface=""/>
        <a:cs typeface=""/>
        <a:font script="Jpan" typeface="ＭＳ Ｐゴシック"/>
      </a:minorFont>
    </a:fontScheme>
    <a:fmtScheme name="Métal">
      <a:fillStyleLst>
        <a:solidFill>
          <a:schemeClr val="phClr"/>
        </a:solidFill>
        <a:gradFill rotWithShape="1">
          <a:gsLst>
            <a:gs pos="0">
              <a:schemeClr val="phClr">
                <a:tint val="100000"/>
                <a:shade val="60000"/>
                <a:satMod val="130000"/>
              </a:schemeClr>
            </a:gs>
            <a:gs pos="100000">
              <a:schemeClr val="phClr">
                <a:tint val="70000"/>
                <a:shade val="94000"/>
                <a:satMod val="135000"/>
              </a:schemeClr>
            </a:gs>
          </a:gsLst>
          <a:lin ang="16200000" scaled="1"/>
        </a:gradFill>
        <a:gradFill rotWithShape="1">
          <a:gsLst>
            <a:gs pos="0">
              <a:schemeClr val="phClr">
                <a:shade val="60000"/>
                <a:satMod val="130000"/>
              </a:schemeClr>
            </a:gs>
            <a:gs pos="100000">
              <a:schemeClr val="phClr">
                <a:tint val="70000"/>
                <a:shade val="94000"/>
                <a:satMod val="135000"/>
              </a:schemeClr>
            </a:gs>
          </a:gsLst>
          <a:lin ang="16200000" scaled="1"/>
        </a:gradFill>
      </a:fillStyleLst>
      <a:lnStyleLst>
        <a:ln w="12700" cap="flat" cmpd="sng" algn="ctr">
          <a:solidFill>
            <a:schemeClr val="phClr">
              <a:shade val="95000"/>
              <a:satMod val="105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50800" dist="25400" dir="13500000">
              <a:srgbClr val="808080">
                <a:alpha val="75000"/>
              </a:srgbClr>
            </a:innerShdw>
            <a:outerShdw blurRad="38100" dist="12700" dir="5400000" rotWithShape="0">
              <a:srgbClr val="FFFFFF">
                <a:alpha val="35000"/>
              </a:srgbClr>
            </a:outerShdw>
          </a:effectLst>
        </a:effectStyle>
        <a:effectStyle>
          <a:effectLst>
            <a:outerShdw blurRad="50800" dist="25400" dir="5400000" rotWithShape="0">
              <a:srgbClr val="000000">
                <a:alpha val="35000"/>
              </a:srgbClr>
            </a:outerShdw>
          </a:effectLst>
          <a:scene3d>
            <a:camera prst="orthographicFront">
              <a:rot lat="0" lon="0" rev="0"/>
            </a:camera>
            <a:lightRig rig="twoPt" dir="t">
              <a:rot lat="0" lon="0" rev="3000000"/>
            </a:lightRig>
          </a:scene3d>
          <a:sp3d contourW="15875" prstMaterial="matte">
            <a:bevelT w="63500" h="50800" prst="angle"/>
            <a:contourClr>
              <a:schemeClr val="lt1"/>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Métal.thmx</Template>
  <TotalTime>7803</TotalTime>
  <Words>2056</Words>
  <Application>Microsoft PowerPoint</Application>
  <PresentationFormat>Présentation à l'écran (4:3)</PresentationFormat>
  <Paragraphs>170</Paragraphs>
  <Slides>17</Slides>
  <Notes>17</Notes>
  <HiddenSlides>0</HiddenSlides>
  <MMClips>0</MMClips>
  <ScaleCrop>false</ScaleCrop>
  <HeadingPairs>
    <vt:vector size="6" baseType="variant">
      <vt:variant>
        <vt:lpstr>Polices utilisées</vt:lpstr>
      </vt:variant>
      <vt:variant>
        <vt:i4>6</vt:i4>
      </vt:variant>
      <vt:variant>
        <vt:lpstr>Modèle de conception</vt:lpstr>
      </vt:variant>
      <vt:variant>
        <vt:i4>1</vt:i4>
      </vt:variant>
      <vt:variant>
        <vt:lpstr>Titres des diapositives</vt:lpstr>
      </vt:variant>
      <vt:variant>
        <vt:i4>17</vt:i4>
      </vt:variant>
    </vt:vector>
  </HeadingPairs>
  <TitlesOfParts>
    <vt:vector size="24" baseType="lpstr">
      <vt:lpstr>Times</vt:lpstr>
      <vt:lpstr>ＭＳ Ｐゴシック</vt:lpstr>
      <vt:lpstr>Arial</vt:lpstr>
      <vt:lpstr>Eurostile</vt:lpstr>
      <vt:lpstr>Wingdings 2</vt:lpstr>
      <vt:lpstr>Palatino</vt:lpstr>
      <vt:lpstr>Métal</vt:lpstr>
      <vt:lpstr>The Psychotherapy Process Q-set (PQS) in Therapeutique Action, Jason Aronson inc. 2000. Enrico E. Jones </vt:lpstr>
      <vt:lpstr>Le PQS : un instrument d’évaluation </vt:lpstr>
      <vt:lpstr>Quel matériel clinique pour l’évaluation ?</vt:lpstr>
      <vt:lpstr>Le PQS est un instrument à « tri forcé »</vt:lpstr>
      <vt:lpstr>Les évaluations sont parfois difficiles</vt:lpstr>
      <vt:lpstr>Le Q-sort comprend 3 types d’items</vt:lpstr>
      <vt:lpstr>Item 26 : Patient experiences discomforting or troublesome (painful) affect. </vt:lpstr>
      <vt:lpstr>Item 2 :Therapist draws attention to patient’s nonverbal behavior, e.g., body posture, gestures</vt:lpstr>
      <vt:lpstr>Item 39 :There is a competitive quality to the relationship. </vt:lpstr>
      <vt:lpstr>  Item 92 : Patient's feelings or perceptions are linked to situations or behavior of the past. </vt:lpstr>
      <vt:lpstr>Diapositive 11</vt:lpstr>
      <vt:lpstr>Diapositive 12</vt:lpstr>
      <vt:lpstr>Diapositive 13</vt:lpstr>
      <vt:lpstr>Évaluation sous forme codée envoyée pour mise en commun</vt:lpstr>
      <vt:lpstr>Diapositive 15</vt:lpstr>
      <vt:lpstr>Diapositive 16</vt:lpstr>
      <vt:lpstr>Récapitulatif</vt:lpstr>
    </vt:vector>
  </TitlesOfParts>
  <Company>m&amp;jm</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The Psychotherapy Process Q-set (PQS) in Therapeutique Action, Jason Aronson inc. 2000</dc:title>
  <dc:creator>Thurin</dc:creator>
  <cp:keywords>évaluation processus psychothérapique</cp:keywords>
  <cp:lastModifiedBy>Jean-Michel THURIN</cp:lastModifiedBy>
  <cp:revision>140</cp:revision>
  <cp:lastPrinted>2008-07-04T05:38:23Z</cp:lastPrinted>
  <dcterms:created xsi:type="dcterms:W3CDTF">2008-09-26T07:20:38Z</dcterms:created>
  <dcterms:modified xsi:type="dcterms:W3CDTF">2008-09-26T07:29:09Z</dcterms:modified>
</cp:coreProperties>
</file>