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1"/>
  </p:notesMasterIdLst>
  <p:handoutMasterIdLst>
    <p:handoutMasterId r:id="rId22"/>
  </p:handoutMasterIdLst>
  <p:sldIdLst>
    <p:sldId id="269" r:id="rId2"/>
    <p:sldId id="271" r:id="rId3"/>
    <p:sldId id="275" r:id="rId4"/>
    <p:sldId id="272" r:id="rId5"/>
    <p:sldId id="258" r:id="rId6"/>
    <p:sldId id="259" r:id="rId7"/>
    <p:sldId id="261" r:id="rId8"/>
    <p:sldId id="260" r:id="rId9"/>
    <p:sldId id="262" r:id="rId10"/>
    <p:sldId id="263" r:id="rId11"/>
    <p:sldId id="278" r:id="rId12"/>
    <p:sldId id="290" r:id="rId13"/>
    <p:sldId id="291" r:id="rId14"/>
    <p:sldId id="268" r:id="rId15"/>
    <p:sldId id="284" r:id="rId16"/>
    <p:sldId id="286" r:id="rId17"/>
    <p:sldId id="287" r:id="rId18"/>
    <p:sldId id="292" r:id="rId19"/>
    <p:sldId id="283"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frameSlides="1"/>
  <p:clrMru>
    <a:srgbClr val="1F497D"/>
    <a:srgbClr val="898989"/>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95" d="100"/>
          <a:sy n="95" d="100"/>
        </p:scale>
        <p:origin x="-90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5/07/08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5/07/08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15</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F39F3A9-6977-4A49-8859-C11D8F7379A8}" type="slidenum">
              <a:rPr lang="fr-FR" smtClean="0"/>
              <a:pPr/>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04/07/08.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 : pôle borderline</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1676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04/07/08. JM Thurin</a:t>
            </a:r>
            <a:endParaRPr lang="fr-FR" dirty="0"/>
          </a:p>
        </p:txBody>
      </p:sp>
      <p:sp>
        <p:nvSpPr>
          <p:cNvPr id="5" name="Espace réservé du pied de page 4"/>
          <p:cNvSpPr>
            <a:spLocks noGrp="1"/>
          </p:cNvSpPr>
          <p:nvPr>
            <p:ph type="ftr" sz="quarter" idx="3"/>
          </p:nvPr>
        </p:nvSpPr>
        <p:spPr>
          <a:xfrm>
            <a:off x="2438400" y="6356350"/>
            <a:ext cx="4267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Méthodologie de l'étude systématique de cas : pôle borderline</a:t>
            </a:r>
            <a:endParaRPr lang="fr-FR" dirty="0"/>
          </a:p>
        </p:txBody>
      </p:sp>
      <p:sp>
        <p:nvSpPr>
          <p:cNvPr id="6" name="Espace réservé du numéro de diapositive 5"/>
          <p:cNvSpPr>
            <a:spLocks noGrp="1"/>
          </p:cNvSpPr>
          <p:nvPr>
            <p:ph type="sldNum" sz="quarter" idx="4"/>
          </p:nvPr>
        </p:nvSpPr>
        <p:spPr>
          <a:xfrm>
            <a:off x="7772400" y="6356350"/>
            <a:ext cx="914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hyperlink" Target="http://www.techniques-psychotherapiques.org/Documentation/Evaluer_les_psychotherapies" TargetMode="External"/><Relationship Id="rId1" Type="http://schemas.openxmlformats.org/officeDocument/2006/relationships/slideLayout" Target="../slideLayouts/slideLayout6.xml"/><Relationship Id="rId2" Type="http://schemas.openxmlformats.org/officeDocument/2006/relationships/hyperlink" Target="http://www.techniques-psychotherapiques.org/reseau" TargetMode="External"/><Relationship Id="rId3" Type="http://schemas.openxmlformats.org/officeDocument/2006/relationships/image" Target="../media/image6.png"/><Relationship Id="rId5"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304800" y="2130425"/>
            <a:ext cx="8610600" cy="1470025"/>
          </a:xfrm>
        </p:spPr>
        <p:txBody>
          <a:bodyPr>
            <a:normAutofit fontScale="90000"/>
          </a:bodyPr>
          <a:lstStyle/>
          <a:p>
            <a:r>
              <a:rPr lang="fr-FR" sz="4000" dirty="0" smtClean="0">
                <a:solidFill>
                  <a:srgbClr val="1F497D"/>
                </a:solidFill>
              </a:rPr>
              <a:t>Méthodologie études systématiques de cas</a:t>
            </a:r>
            <a:r>
              <a:rPr lang="fr-FR" dirty="0" smtClean="0">
                <a:solidFill>
                  <a:srgbClr val="1F497D"/>
                </a:solidFill>
              </a:rPr>
              <a:t/>
            </a:r>
            <a:br>
              <a:rPr lang="fr-FR" dirty="0" smtClean="0">
                <a:solidFill>
                  <a:srgbClr val="1F497D"/>
                </a:solidFill>
              </a:rPr>
            </a:br>
            <a:r>
              <a:rPr lang="fr-FR" sz="3556" dirty="0" smtClean="0">
                <a:solidFill>
                  <a:srgbClr val="1F497D"/>
                </a:solidFill>
              </a:rPr>
              <a:t>pôle borderline</a:t>
            </a:r>
            <a:endParaRPr lang="fr-FR" sz="3556" dirty="0">
              <a:solidFill>
                <a:srgbClr val="1F497D"/>
              </a:solidFill>
            </a:endParaRPr>
          </a:p>
        </p:txBody>
      </p:sp>
      <p:sp>
        <p:nvSpPr>
          <p:cNvPr id="3" name="Sous-titre 2"/>
          <p:cNvSpPr>
            <a:spLocks noGrp="1"/>
          </p:cNvSpPr>
          <p:nvPr>
            <p:ph type="subTitle" idx="1"/>
          </p:nvPr>
        </p:nvSpPr>
        <p:spPr/>
        <p:txBody>
          <a:bodyPr>
            <a:normAutofit/>
          </a:bodyPr>
          <a:lstStyle/>
          <a:p>
            <a:r>
              <a:rPr lang="fr-FR" sz="2800" dirty="0" smtClean="0"/>
              <a:t>Jean-</a:t>
            </a:r>
            <a:r>
              <a:rPr lang="fr-FR" sz="2800" dirty="0" smtClean="0">
                <a:solidFill>
                  <a:srgbClr val="898989"/>
                </a:solidFill>
              </a:rPr>
              <a:t>Michel</a:t>
            </a:r>
            <a:r>
              <a:rPr lang="fr-FR" sz="2800" dirty="0" smtClean="0"/>
              <a:t> Thurin</a:t>
            </a:r>
          </a:p>
          <a:p>
            <a:r>
              <a:rPr lang="fr-FR" sz="2800" dirty="0" smtClean="0"/>
              <a:t>4 juillet 2008</a:t>
            </a:r>
            <a:endParaRPr lang="fr-FR" sz="2800"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04/07/08.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04/07/08. JM Thurin</a:t>
            </a:r>
            <a:endParaRPr lang="fr-FR"/>
          </a:p>
        </p:txBody>
      </p:sp>
      <p:sp>
        <p:nvSpPr>
          <p:cNvPr id="21" name="Espace réservé du pied de page 20"/>
          <p:cNvSpPr>
            <a:spLocks noGrp="1"/>
          </p:cNvSpPr>
          <p:nvPr>
            <p:ph type="ftr" sz="quarter" idx="11"/>
          </p:nvPr>
        </p:nvSpPr>
        <p:spPr/>
        <p:txBody>
          <a:bodyPr/>
          <a:lstStyle/>
          <a:p>
            <a:r>
              <a:rPr lang="fr-FR" smtClean="0"/>
              <a:t>Méthodologie de l'étude systématique de cas : pôle borderline</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04/07/08.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2098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3543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2781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4577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3552368"/>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5688" y="2895600"/>
            <a:ext cx="1293812"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9088" y="3352800"/>
            <a:ext cx="220821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5400000" flipH="1" flipV="1">
            <a:off x="4533900" y="2514600"/>
            <a:ext cx="533400"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46926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41784" y="4462234"/>
            <a:ext cx="46083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5400000" flipH="1" flipV="1">
            <a:off x="5519966" y="2900134"/>
            <a:ext cx="130446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5245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Médiateurs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37338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28194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28956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Connecteur droit avec flèche 30"/>
          <p:cNvCxnSpPr/>
          <p:nvPr/>
        </p:nvCxnSpPr>
        <p:spPr>
          <a:xfrm>
            <a:off x="381000" y="6324600"/>
            <a:ext cx="8526000" cy="1588"/>
          </a:xfrm>
          <a:prstGeom prst="straightConnector1">
            <a:avLst/>
          </a:prstGeom>
          <a:ln w="57150" cap="flat" cmpd="sng" algn="ctr">
            <a:solidFill>
              <a:schemeClr val="accent6">
                <a:lumMod val="75000"/>
              </a:schemeClr>
            </a:solidFill>
            <a:prstDash val="solid"/>
            <a:round/>
            <a:headEnd type="none" w="med" len="med"/>
            <a:tailEnd type="arrow" w="sm" len="sm"/>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152400" y="6400800"/>
            <a:ext cx="8763000" cy="30797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fr-FR" sz="1400" i="1" dirty="0" smtClean="0">
                <a:solidFill>
                  <a:srgbClr val="000090"/>
                </a:solidFill>
                <a:ea typeface="ＭＳ Ｐゴシック" pitchFamily="-108" charset="-128"/>
                <a:cs typeface="ＭＳ Ｐゴシック" pitchFamily="-108" charset="-128"/>
              </a:rPr>
              <a:t>Recherche de facteurs de contexte ayant pu produire des effets, analyse et pondération de leur rôle (</a:t>
            </a:r>
            <a:r>
              <a:rPr lang="fr-FR" sz="1400" i="1" dirty="0" err="1" smtClean="0">
                <a:solidFill>
                  <a:srgbClr val="000090"/>
                </a:solidFill>
                <a:ea typeface="ＭＳ Ｐゴシック" pitchFamily="-108" charset="-128"/>
                <a:cs typeface="ＭＳ Ｐゴシック" pitchFamily="-108" charset="-128"/>
              </a:rPr>
              <a:t>Shadish</a:t>
            </a:r>
            <a:r>
              <a:rPr lang="fr-FR" sz="1400" i="1" dirty="0" smtClean="0">
                <a:solidFill>
                  <a:srgbClr val="000090"/>
                </a:solidFill>
                <a:ea typeface="ＭＳ Ｐゴシック" pitchFamily="-108" charset="-128"/>
                <a:cs typeface="ＭＳ Ｐゴシック" pitchFamily="-108" charset="-128"/>
              </a:rPr>
              <a:t>, 2002)</a:t>
            </a:r>
            <a:endParaRPr lang="fr-FR" sz="1400" dirty="0">
              <a:solidFill>
                <a:srgbClr val="000090"/>
              </a:solidFill>
              <a:ea typeface="ＭＳ Ｐゴシック" pitchFamily="-108" charset="-128"/>
              <a:cs typeface="ＭＳ Ｐゴシック" pitchFamily="-108" charset="-128"/>
            </a:endParaRPr>
          </a:p>
        </p:txBody>
      </p:sp>
      <p:sp>
        <p:nvSpPr>
          <p:cNvPr id="33" name="ZoneTexte 32"/>
          <p:cNvSpPr txBox="1"/>
          <p:nvPr/>
        </p:nvSpPr>
        <p:spPr>
          <a:xfrm>
            <a:off x="1026949" y="3752220"/>
            <a:ext cx="1487651" cy="261610"/>
          </a:xfrm>
          <a:prstGeom prst="rect">
            <a:avLst/>
          </a:prstGeom>
          <a:noFill/>
        </p:spPr>
        <p:txBody>
          <a:bodyPr wrap="none" rtlCol="0">
            <a:spAutoFit/>
          </a:bodyPr>
          <a:lstStyle/>
          <a:p>
            <a:r>
              <a:rPr lang="fr-FR" sz="1100" dirty="0" smtClean="0"/>
              <a:t>Alliance thérapeutique</a:t>
            </a:r>
            <a:endParaRPr lang="fr-FR" sz="1100" dirty="0"/>
          </a:p>
        </p:txBody>
      </p:sp>
      <p:sp>
        <p:nvSpPr>
          <p:cNvPr id="34" name="ZoneTexte 33"/>
          <p:cNvSpPr txBox="1"/>
          <p:nvPr/>
        </p:nvSpPr>
        <p:spPr>
          <a:xfrm>
            <a:off x="2514600" y="4666620"/>
            <a:ext cx="989173" cy="261610"/>
          </a:xfrm>
          <a:prstGeom prst="rect">
            <a:avLst/>
          </a:prstGeom>
          <a:noFill/>
        </p:spPr>
        <p:txBody>
          <a:bodyPr wrap="none" rtlCol="0">
            <a:spAutoFit/>
          </a:bodyPr>
          <a:lstStyle/>
          <a:p>
            <a:r>
              <a:rPr lang="fr-FR" sz="1100" dirty="0" smtClean="0"/>
              <a:t>Interprétation</a:t>
            </a:r>
            <a:endParaRPr lang="fr-FR" sz="1100" dirty="0"/>
          </a:p>
        </p:txBody>
      </p:sp>
      <p:sp>
        <p:nvSpPr>
          <p:cNvPr id="35" name="ZoneTexte 34"/>
          <p:cNvSpPr txBox="1"/>
          <p:nvPr/>
        </p:nvSpPr>
        <p:spPr>
          <a:xfrm>
            <a:off x="3533863" y="2990220"/>
            <a:ext cx="809537" cy="261610"/>
          </a:xfrm>
          <a:prstGeom prst="rect">
            <a:avLst/>
          </a:prstGeom>
          <a:noFill/>
        </p:spPr>
        <p:txBody>
          <a:bodyPr wrap="none" rtlCol="0">
            <a:spAutoFit/>
          </a:bodyPr>
          <a:lstStyle/>
          <a:p>
            <a:r>
              <a:rPr lang="fr-FR" sz="1100" dirty="0" smtClean="0"/>
              <a:t>Interaction</a:t>
            </a:r>
            <a:endParaRPr lang="fr-FR" sz="1100" dirty="0"/>
          </a:p>
        </p:txBody>
      </p:sp>
      <p:sp>
        <p:nvSpPr>
          <p:cNvPr id="36" name="ZoneTexte 35"/>
          <p:cNvSpPr txBox="1"/>
          <p:nvPr/>
        </p:nvSpPr>
        <p:spPr>
          <a:xfrm>
            <a:off x="6665749" y="3676650"/>
            <a:ext cx="1571170" cy="430887"/>
          </a:xfrm>
          <a:prstGeom prst="rect">
            <a:avLst/>
          </a:prstGeom>
          <a:noFill/>
        </p:spPr>
        <p:txBody>
          <a:bodyPr wrap="none" rtlCol="0">
            <a:spAutoFit/>
          </a:bodyPr>
          <a:lstStyle/>
          <a:p>
            <a:r>
              <a:rPr lang="fr-FR" sz="1100" dirty="0" smtClean="0"/>
              <a:t>Entourage familial</a:t>
            </a:r>
            <a:br>
              <a:rPr lang="fr-FR" sz="1100" dirty="0" smtClean="0"/>
            </a:br>
            <a:r>
              <a:rPr lang="fr-FR" sz="1100" dirty="0" smtClean="0"/>
              <a:t>	     institutionnel</a:t>
            </a:r>
            <a:endParaRPr lang="fr-FR" sz="1100" dirty="0"/>
          </a:p>
        </p:txBody>
      </p:sp>
      <p:sp>
        <p:nvSpPr>
          <p:cNvPr id="37" name="ZoneTexte 36"/>
          <p:cNvSpPr txBox="1"/>
          <p:nvPr/>
        </p:nvSpPr>
        <p:spPr>
          <a:xfrm>
            <a:off x="6629400" y="4732293"/>
            <a:ext cx="1755214" cy="600164"/>
          </a:xfrm>
          <a:prstGeom prst="rect">
            <a:avLst/>
          </a:prstGeom>
          <a:noFill/>
        </p:spPr>
        <p:txBody>
          <a:bodyPr wrap="none" rtlCol="0">
            <a:spAutoFit/>
          </a:bodyPr>
          <a:lstStyle/>
          <a:p>
            <a:r>
              <a:rPr lang="fr-FR" sz="1100" dirty="0" smtClean="0"/>
              <a:t>Psychothérapie familiale</a:t>
            </a:r>
            <a:br>
              <a:rPr lang="fr-FR" sz="1100" dirty="0" smtClean="0"/>
            </a:br>
            <a:r>
              <a:rPr lang="fr-FR" sz="1100" dirty="0" smtClean="0"/>
              <a:t>	              individuelle</a:t>
            </a:r>
          </a:p>
          <a:p>
            <a:r>
              <a:rPr lang="fr-FR" sz="1100" dirty="0" smtClean="0"/>
              <a:t>Réunions d’équipe</a:t>
            </a:r>
            <a:endParaRPr lang="fr-FR" sz="1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normAutofit lnSpcReduction="10000"/>
          </a:bodyPr>
          <a:lstStyle/>
          <a:p>
            <a:pPr marL="457200" indent="-457200">
              <a:buFont typeface="+mj-lt"/>
              <a:buAutoNum type="arabicPeriod"/>
            </a:pPr>
            <a:r>
              <a:rPr lang="fr-FR" sz="2000" dirty="0" smtClean="0">
                <a:solidFill>
                  <a:srgbClr val="1F497D"/>
                </a:solidFill>
              </a:rPr>
              <a:t>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pPr lvl="1"/>
            <a:r>
              <a:rPr lang="fr-FR" sz="1800" dirty="0" smtClean="0">
                <a:solidFill>
                  <a:srgbClr val="1F497D"/>
                </a:solidFill>
              </a:rPr>
              <a:t>Ce déroulement longitudinal fait généralement intervenir plusieurs phases (Howard et al., 1996)</a:t>
            </a:r>
          </a:p>
          <a:p>
            <a:pPr marL="457200" indent="-457200">
              <a:buFont typeface="+mj-lt"/>
              <a:buAutoNum type="arabicPeriod"/>
            </a:pPr>
            <a:r>
              <a:rPr lang="fr-FR" sz="2000" dirty="0" smtClean="0">
                <a:solidFill>
                  <a:srgbClr val="1F497D"/>
                </a:solidFill>
              </a:rPr>
              <a:t>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marL="457200" indent="-457200">
              <a:buFont typeface="+mj-lt"/>
              <a:buAutoNum type="arabicPeriod"/>
            </a:pPr>
            <a:r>
              <a:rPr lang="fr-FR" sz="2000" dirty="0" smtClean="0">
                <a:solidFill>
                  <a:srgbClr val="1F497D"/>
                </a:solidFill>
              </a:rPr>
              <a:t>Analyse des différents acteurs potentiels, de leur chronologie et inférences sur les mécanismes de changement</a:t>
            </a:r>
          </a:p>
          <a:p>
            <a:pPr marL="857250" lvl="1" indent="-457200"/>
            <a:r>
              <a:rPr lang="fr-FR" sz="1600" dirty="0" smtClean="0">
                <a:solidFill>
                  <a:srgbClr val="1F497D"/>
                </a:solidFill>
              </a:rPr>
              <a:t>Études secondaires par analyse de cas et regroupement de cas analogues</a:t>
            </a:r>
          </a:p>
          <a:p>
            <a:pPr marL="514350" indent="-457200">
              <a:buFont typeface="+mj-lt"/>
              <a:buAutoNum type="arabicPeriod"/>
            </a:pPr>
            <a:r>
              <a:rPr lang="fr-FR" sz="2000" dirty="0" smtClean="0">
                <a:solidFill>
                  <a:srgbClr val="1F497D"/>
                </a:solidFill>
              </a:rPr>
              <a:t>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47" name="Bulle rectangulaire à coins arrondis 46"/>
          <p:cNvSpPr/>
          <p:nvPr/>
        </p:nvSpPr>
        <p:spPr>
          <a:xfrm>
            <a:off x="0" y="1492802"/>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a:t>
            </a:r>
            <a:r>
              <a:rPr lang="en-US" sz="1600" dirty="0" err="1" smtClean="0">
                <a:solidFill>
                  <a:srgbClr val="000090"/>
                </a:solidFill>
              </a:rPr>
              <a:t>Moderateurs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52" name="ZoneTexte 29"/>
          <p:cNvSpPr txBox="1">
            <a:spLocks noChangeArrowheads="1"/>
          </p:cNvSpPr>
          <p:nvPr/>
        </p:nvSpPr>
        <p:spPr bwMode="auto">
          <a:xfrm>
            <a:off x="2984362" y="2847201"/>
            <a:ext cx="597038"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2 mois</a:t>
            </a:r>
            <a:endParaRPr lang="fr-FR" sz="1200" dirty="0"/>
          </a:p>
        </p:txBody>
      </p:sp>
      <p:sp>
        <p:nvSpPr>
          <p:cNvPr id="53" name="ZoneTexte 29"/>
          <p:cNvSpPr txBox="1">
            <a:spLocks noChangeArrowheads="1"/>
          </p:cNvSpPr>
          <p:nvPr/>
        </p:nvSpPr>
        <p:spPr bwMode="auto">
          <a:xfrm>
            <a:off x="5257800" y="2895600"/>
            <a:ext cx="87716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6 et 9 mois</a:t>
            </a:r>
            <a:endParaRPr lang="fr-FR" sz="1200" dirty="0"/>
          </a:p>
        </p:txBody>
      </p:sp>
      <p:sp>
        <p:nvSpPr>
          <p:cNvPr id="54" name="ZoneTexte 29"/>
          <p:cNvSpPr txBox="1">
            <a:spLocks noChangeArrowheads="1"/>
          </p:cNvSpPr>
          <p:nvPr/>
        </p:nvSpPr>
        <p:spPr bwMode="auto">
          <a:xfrm>
            <a:off x="7853783" y="2943999"/>
            <a:ext cx="452017"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1 an</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3733800" y="4246563"/>
            <a:ext cx="437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41148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8" name="Bulle rectangulaire à coins arrondis 17"/>
          <p:cNvSpPr/>
          <p:nvPr/>
        </p:nvSpPr>
        <p:spPr>
          <a:xfrm>
            <a:off x="228600" y="802200"/>
            <a:ext cx="3505200" cy="29316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dirty="0" smtClean="0">
                <a:solidFill>
                  <a:srgbClr val="000090"/>
                </a:solidFill>
              </a:rPr>
              <a:t> </a:t>
            </a:r>
            <a:r>
              <a:rPr lang="fr-FR" sz="2400" dirty="0" smtClean="0">
                <a:solidFill>
                  <a:srgbClr val="000090"/>
                </a:solidFill>
              </a:rPr>
              <a:t>Modérateurs </a:t>
            </a:r>
            <a:r>
              <a:rPr lang="fr-FR" sz="2000" dirty="0" smtClean="0">
                <a:solidFill>
                  <a:srgbClr val="000090"/>
                </a:solidFill>
              </a:rPr>
              <a:t>(à discuter)</a:t>
            </a:r>
          </a:p>
          <a:p>
            <a:pPr>
              <a:defRPr/>
            </a:pPr>
            <a:r>
              <a:rPr lang="fr-FR" sz="1400" dirty="0" smtClean="0">
                <a:solidFill>
                  <a:srgbClr val="000090"/>
                </a:solidFill>
              </a:rPr>
              <a:t>(patients borderline)</a:t>
            </a:r>
          </a:p>
          <a:p>
            <a:pPr>
              <a:defRPr/>
            </a:pPr>
            <a:r>
              <a:rPr lang="fr-FR" sz="1400" dirty="0" smtClean="0">
                <a:solidFill>
                  <a:srgbClr val="CC332E"/>
                </a:solidFill>
              </a:rPr>
              <a:t>Implication </a:t>
            </a:r>
            <a:r>
              <a:rPr lang="fr-FR" sz="1400" dirty="0">
                <a:solidFill>
                  <a:srgbClr val="CC332E"/>
                </a:solidFill>
              </a:rPr>
              <a:t>autres structures de soin.</a:t>
            </a:r>
            <a:r>
              <a:rPr lang="fr-FR" sz="1400" dirty="0" smtClean="0">
                <a:solidFill>
                  <a:srgbClr val="CC332E"/>
                </a:solidFill>
              </a:rPr>
              <a:t> </a:t>
            </a:r>
          </a:p>
          <a:p>
            <a:pPr>
              <a:defRPr/>
            </a:pPr>
            <a:r>
              <a:rPr lang="fr-FR" sz="1400" dirty="0" smtClean="0">
                <a:solidFill>
                  <a:srgbClr val="CC332E"/>
                </a:solidFill>
              </a:rPr>
              <a:t>Expérience praticien</a:t>
            </a:r>
          </a:p>
          <a:p>
            <a:pPr>
              <a:defRPr/>
            </a:pPr>
            <a:r>
              <a:rPr lang="fr-FR" sz="1400" dirty="0" smtClean="0">
                <a:solidFill>
                  <a:srgbClr val="CC332E"/>
                </a:solidFill>
              </a:rPr>
              <a:t>Autres traitements</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Motivation</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smtClean="0">
                <a:solidFill>
                  <a:schemeClr val="hlink"/>
                </a:solidFill>
              </a:rPr>
              <a:t> Capacité de verbalisation</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19" name="Text Box 4"/>
          <p:cNvSpPr txBox="1">
            <a:spLocks noChangeArrowheads="1"/>
          </p:cNvSpPr>
          <p:nvPr/>
        </p:nvSpPr>
        <p:spPr bwMode="auto">
          <a:xfrm>
            <a:off x="8755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04/07/08.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87680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t>
            </a:r>
            <a:r>
              <a:rPr lang="fr-FR" sz="1200" dirty="0" smtClean="0">
                <a:solidFill>
                  <a:schemeClr val="hlink"/>
                </a:solidFill>
              </a:rPr>
              <a:t>actuels impliqués, </a:t>
            </a:r>
            <a:r>
              <a:rPr lang="fr-FR" sz="1200" dirty="0">
                <a:solidFill>
                  <a:schemeClr val="hlink"/>
                </a:solidFill>
              </a:rPr>
              <a:t>contexte</a:t>
            </a:r>
          </a:p>
          <a:p>
            <a:pPr>
              <a:buFont typeface="Arial" pitchFamily="-108" charset="0"/>
              <a:buChar char="•"/>
              <a:defRPr/>
            </a:pPr>
            <a:r>
              <a:rPr lang="fr-FR" sz="1200" dirty="0">
                <a:solidFill>
                  <a:schemeClr val="hlink"/>
                </a:solidFill>
              </a:rPr>
              <a:t> événements et situations de vie antérieurs</a:t>
            </a:r>
            <a:r>
              <a:rPr lang="fr-FR" sz="1200" dirty="0" smtClean="0">
                <a:solidFill>
                  <a:schemeClr val="hlink"/>
                </a:solidFill>
              </a:rPr>
              <a:t> associés</a:t>
            </a:r>
          </a:p>
          <a:p>
            <a:pPr>
              <a:buFont typeface="Arial" pitchFamily="-108" charset="0"/>
              <a:buChar char="•"/>
              <a:defRPr/>
            </a:pPr>
            <a:r>
              <a:rPr lang="fr-FR" sz="1200" dirty="0">
                <a:solidFill>
                  <a:schemeClr val="hlink"/>
                </a:solidFill>
              </a:rPr>
              <a:t> </a:t>
            </a:r>
            <a:r>
              <a:rPr lang="fr-FR" sz="1200" dirty="0" smtClean="0">
                <a:solidFill>
                  <a:schemeClr val="hlink"/>
                </a:solidFill>
              </a:rPr>
              <a:t>fonctionnement </a:t>
            </a:r>
            <a:r>
              <a:rPr lang="fr-FR" sz="1200" dirty="0">
                <a:solidFill>
                  <a:schemeClr val="hlink"/>
                </a:solidFill>
              </a:rPr>
              <a:t>global et suivant ≠ registres : </a:t>
            </a:r>
          </a:p>
          <a:p>
            <a:pPr lvl="1">
              <a:buFont typeface="Arial" pitchFamily="-108" charset="0"/>
              <a:buChar char="•"/>
              <a:defRPr/>
            </a:pPr>
            <a:r>
              <a:rPr lang="fr-FR" sz="1200" dirty="0">
                <a:solidFill>
                  <a:schemeClr val="hlink"/>
                </a:solidFill>
              </a:rPr>
              <a:t> relations IP, utilisation capacités, autonomie,</a:t>
            </a:r>
            <a:r>
              <a:rPr lang="fr-FR" sz="1200" dirty="0" smtClean="0">
                <a:solidFill>
                  <a:schemeClr val="hlink"/>
                </a:solidFill>
              </a:rPr>
              <a:t> détresse, intérêts</a:t>
            </a:r>
          </a:p>
          <a:p>
            <a:pPr>
              <a:buFont typeface="Arial" pitchFamily="-108" charset="0"/>
              <a:buChar char="•"/>
              <a:defRPr/>
            </a:pPr>
            <a:r>
              <a:rPr lang="fr-FR" sz="1200" dirty="0">
                <a:solidFill>
                  <a:schemeClr val="hlink"/>
                </a:solidFill>
              </a:rPr>
              <a:t> </a:t>
            </a:r>
            <a:r>
              <a:rPr lang="fr-FR" sz="1200" dirty="0" smtClean="0">
                <a:solidFill>
                  <a:schemeClr val="hlink"/>
                </a:solidFill>
              </a:rPr>
              <a:t>développement (identité), </a:t>
            </a:r>
            <a:r>
              <a:rPr lang="fr-FR" sz="1200" dirty="0">
                <a:solidFill>
                  <a:schemeClr val="hlink"/>
                </a:solidFill>
              </a:rPr>
              <a:t>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20" name="Espace réservé de la date 19"/>
          <p:cNvSpPr>
            <a:spLocks noGrp="1"/>
          </p:cNvSpPr>
          <p:nvPr>
            <p:ph type="dt" sz="half" idx="10"/>
          </p:nvPr>
        </p:nvSpPr>
        <p:spPr/>
        <p:txBody>
          <a:bodyPr/>
          <a:lstStyle/>
          <a:p>
            <a:r>
              <a:rPr lang="fr-FR" smtClean="0"/>
              <a:t>04/07/08.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6464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1981200"/>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391457" y="3657600"/>
            <a:ext cx="866343" cy="276999"/>
          </a:xfrm>
          <a:prstGeom prst="rect">
            <a:avLst/>
          </a:prstGeom>
          <a:noFill/>
          <a:ln w="9525">
            <a:noFill/>
            <a:miter lim="800000"/>
            <a:headEnd/>
            <a:tailEnd/>
          </a:ln>
        </p:spPr>
        <p:txBody>
          <a:bodyPr wrap="square">
            <a:prstTxWarp prst="textNoShape">
              <a:avLst/>
            </a:prstTxWarp>
            <a:spAutoFit/>
          </a:bodyPr>
          <a:lstStyle/>
          <a:p>
            <a:pPr algn="ctr"/>
            <a:r>
              <a:rPr lang="fr-FR" sz="1200" dirty="0" smtClean="0"/>
              <a:t>Interaction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209084" y="2837485"/>
            <a:ext cx="403910" cy="1712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5105400" y="5209401"/>
            <a:ext cx="2236510"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Interventions psychothérapiques</a:t>
            </a:r>
            <a:endParaRPr lang="fr-FR" sz="1200" dirty="0"/>
          </a:p>
        </p:txBody>
      </p:sp>
      <p:sp>
        <p:nvSpPr>
          <p:cNvPr id="25" name="ZoneTexte 29"/>
          <p:cNvSpPr txBox="1">
            <a:spLocks noChangeArrowheads="1"/>
          </p:cNvSpPr>
          <p:nvPr/>
        </p:nvSpPr>
        <p:spPr bwMode="auto">
          <a:xfrm>
            <a:off x="5943600" y="4114800"/>
            <a:ext cx="1390124"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Relations familiales</a:t>
            </a:r>
            <a:endParaRPr lang="fr-FR" sz="1200" dirty="0"/>
          </a:p>
        </p:txBody>
      </p:sp>
      <p:sp>
        <p:nvSpPr>
          <p:cNvPr id="27" name="Espace réservé de la date 26"/>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87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2915335"/>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1340" y="3808412"/>
            <a:ext cx="461169"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539979"/>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a:t>
            </a:r>
            <a:r>
              <a:rPr lang="fr-FR" sz="2400" dirty="0" smtClean="0">
                <a:solidFill>
                  <a:srgbClr val="1F497D"/>
                </a:solidFill>
              </a:rPr>
              <a:t> </a:t>
            </a:r>
            <a:r>
              <a:rPr lang="fr-FR" sz="2000" dirty="0" smtClean="0">
                <a:solidFill>
                  <a:srgbClr val="1F497D"/>
                </a:solidFill>
              </a:rPr>
              <a:t>(</a:t>
            </a:r>
            <a:r>
              <a:rPr lang="fr-FR" sz="2000" dirty="0" err="1" smtClean="0">
                <a:solidFill>
                  <a:srgbClr val="1F497D"/>
                </a:solidFill>
              </a:rPr>
              <a:t>Blagys</a:t>
            </a:r>
            <a:r>
              <a:rPr lang="fr-FR" sz="2000" dirty="0" smtClean="0">
                <a:solidFill>
                  <a:srgbClr val="1F497D"/>
                </a:solidFill>
              </a:rPr>
              <a:t> et </a:t>
            </a:r>
            <a:r>
              <a:rPr lang="fr-FR" sz="2000" dirty="0" err="1" smtClean="0">
                <a:solidFill>
                  <a:srgbClr val="1F497D"/>
                </a:solidFill>
              </a:rPr>
              <a:t>Hilsenroth</a:t>
            </a:r>
            <a:r>
              <a:rPr lang="fr-FR" sz="2000" dirty="0" smtClean="0">
                <a:solidFill>
                  <a:srgbClr val="1F497D"/>
                </a:solidFill>
              </a:rPr>
              <a:t> 2002)</a:t>
            </a:r>
            <a:endParaRPr lang="fr-FR" sz="2400" dirty="0" smtClean="0">
              <a:solidFill>
                <a:srgbClr val="1F497D"/>
              </a:solidFill>
            </a:endParaRPr>
          </a:p>
          <a:p>
            <a:endParaRPr lang="fr-FR" sz="2400" dirty="0" smtClean="0">
              <a:solidFill>
                <a:srgbClr val="1F497D"/>
              </a:solidFill>
            </a:endParaRPr>
          </a:p>
          <a:p>
            <a:r>
              <a:rPr lang="fr-FR" dirty="0" smtClean="0">
                <a:solidFill>
                  <a:srgbClr val="1F497D"/>
                </a:solidFill>
              </a:rPr>
              <a:t>• identification de configurations dans les actions, pensées, sentiments,</a:t>
            </a:r>
          </a:p>
          <a:p>
            <a:r>
              <a:rPr lang="fr-FR" dirty="0" smtClean="0">
                <a:solidFill>
                  <a:srgbClr val="1F497D"/>
                </a:solidFill>
              </a:rPr>
              <a:t>expériences et relations du patient ;</a:t>
            </a:r>
          </a:p>
          <a:p>
            <a:r>
              <a:rPr lang="fr-FR" dirty="0" smtClean="0">
                <a:solidFill>
                  <a:srgbClr val="1F497D"/>
                </a:solidFill>
              </a:rPr>
              <a:t>• focalisation sur les expériences interpersonnelles du patient ;</a:t>
            </a:r>
          </a:p>
          <a:p>
            <a:r>
              <a:rPr lang="fr-FR" dirty="0" smtClean="0">
                <a:solidFill>
                  <a:srgbClr val="1F497D"/>
                </a:solidFill>
              </a:rPr>
              <a:t>• importance accordée aux expériences passées ;</a:t>
            </a:r>
          </a:p>
          <a:p>
            <a:r>
              <a:rPr lang="fr-FR" dirty="0" smtClean="0">
                <a:solidFill>
                  <a:srgbClr val="1F497D"/>
                </a:solidFill>
              </a:rPr>
              <a:t>• importance accordée à la relation thérapeutique ;</a:t>
            </a:r>
          </a:p>
          <a:p>
            <a:r>
              <a:rPr lang="fr-FR" dirty="0" smtClean="0">
                <a:solidFill>
                  <a:srgbClr val="1F497D"/>
                </a:solidFill>
              </a:rPr>
              <a:t>• exploration des désirs, rêves ou fantasmes des patients.</a:t>
            </a:r>
          </a:p>
          <a:p>
            <a:pPr>
              <a:buFont typeface="Arial"/>
              <a:buChar char="•"/>
            </a:pPr>
            <a:r>
              <a:rPr lang="fr-FR" dirty="0" smtClean="0">
                <a:solidFill>
                  <a:srgbClr val="1F497D"/>
                </a:solidFill>
              </a:rPr>
              <a:t> …</a:t>
            </a:r>
          </a:p>
          <a:p>
            <a:endParaRPr lang="fr-FR" dirty="0" smtClean="0">
              <a:solidFill>
                <a:srgbClr val="1F497D"/>
              </a:solidFill>
            </a:endParaRPr>
          </a:p>
          <a:p>
            <a:pPr>
              <a:buFont typeface="Arial"/>
              <a:buChar char="•"/>
            </a:pPr>
            <a:r>
              <a:rPr lang="fr-FR" dirty="0" smtClean="0">
                <a:solidFill>
                  <a:srgbClr val="1F497D"/>
                </a:solidFill>
              </a:rPr>
              <a:t> utilisation d’activités de travail à la maison et en dehors des séances ;</a:t>
            </a:r>
          </a:p>
          <a:p>
            <a:r>
              <a:rPr lang="fr-FR" dirty="0" smtClean="0">
                <a:solidFill>
                  <a:srgbClr val="1F497D"/>
                </a:solidFill>
              </a:rPr>
              <a:t>• direction de l’activité de la séance ;</a:t>
            </a:r>
          </a:p>
          <a:p>
            <a:r>
              <a:rPr lang="fr-FR" dirty="0" smtClean="0">
                <a:solidFill>
                  <a:srgbClr val="1F497D"/>
                </a:solidFill>
              </a:rPr>
              <a:t>• apprentissage d’outils à employer pour faire face aux symptômes ;</a:t>
            </a:r>
          </a:p>
          <a:p>
            <a:r>
              <a:rPr lang="fr-FR" dirty="0" smtClean="0">
                <a:solidFill>
                  <a:srgbClr val="1F497D"/>
                </a:solidFill>
              </a:rPr>
              <a:t>• accent mis sur les expériences futures des patients ;</a:t>
            </a:r>
          </a:p>
          <a:p>
            <a:r>
              <a:rPr lang="fr-FR" dirty="0" smtClean="0">
                <a:solidFill>
                  <a:srgbClr val="1F497D"/>
                </a:solidFill>
              </a:rPr>
              <a:t>• apport d’informations sur le traitement, trouble, ou symptômes ;</a:t>
            </a:r>
          </a:p>
          <a:p>
            <a:r>
              <a:rPr lang="fr-FR" dirty="0" smtClean="0">
                <a:solidFill>
                  <a:srgbClr val="1F497D"/>
                </a:solidFill>
              </a:rPr>
              <a:t>• focalisation cognitive interne.</a:t>
            </a:r>
          </a:p>
          <a:p>
            <a:pPr>
              <a:buFont typeface="Arial"/>
              <a:buChar char="•"/>
            </a:pPr>
            <a:r>
              <a:rPr lang="fr-FR" dirty="0" smtClean="0">
                <a:solidFill>
                  <a:srgbClr val="1F497D"/>
                </a:solidFill>
              </a:rPr>
              <a:t> …</a:t>
            </a:r>
          </a:p>
          <a:p>
            <a:endParaRPr lang="fr-FR" dirty="0" smtClean="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chemeClr val="tx2"/>
                </a:solidFill>
              </a:rPr>
              <a:t>Analyse du processus ? </a:t>
            </a:r>
            <a:r>
              <a:rPr lang="fr-FR" sz="2800" dirty="0" smtClean="0">
                <a:solidFill>
                  <a:schemeClr val="tx2"/>
                </a:solidFill>
              </a:rPr>
              <a:t>(2)</a:t>
            </a:r>
            <a:br>
              <a:rPr lang="fr-FR" sz="2800" dirty="0" smtClean="0">
                <a:solidFill>
                  <a:schemeClr val="tx2"/>
                </a:solidFill>
              </a:rPr>
            </a:br>
            <a:endParaRPr lang="fr-FR" dirty="0"/>
          </a:p>
        </p:txBody>
      </p:sp>
      <p:sp>
        <p:nvSpPr>
          <p:cNvPr id="3" name="Espace réservé du contenu 2"/>
          <p:cNvSpPr>
            <a:spLocks noGrp="1"/>
          </p:cNvSpPr>
          <p:nvPr>
            <p:ph idx="1"/>
          </p:nvPr>
        </p:nvSpPr>
        <p:spPr/>
        <p:txBody>
          <a:bodyPr>
            <a:normAutofit/>
          </a:bodyPr>
          <a:lstStyle/>
          <a:p>
            <a:pPr>
              <a:buFont typeface="Wingdings" charset="2"/>
              <a:buChar char="ü"/>
            </a:pPr>
            <a:r>
              <a:rPr lang="fr-FR" sz="2400" dirty="0" smtClean="0">
                <a:solidFill>
                  <a:srgbClr val="1F497D"/>
                </a:solidFill>
              </a:rPr>
              <a:t>Définir les spécificités techniques </a:t>
            </a:r>
            <a:r>
              <a:rPr lang="fr-FR" sz="2000" dirty="0" smtClean="0">
                <a:solidFill>
                  <a:srgbClr val="1F497D"/>
                </a:solidFill>
              </a:rPr>
              <a:t>(</a:t>
            </a:r>
            <a:r>
              <a:rPr lang="fr-FR" sz="2000" dirty="0" err="1" smtClean="0">
                <a:solidFill>
                  <a:srgbClr val="1F497D"/>
                </a:solidFill>
              </a:rPr>
              <a:t>Kramer</a:t>
            </a:r>
            <a:r>
              <a:rPr lang="fr-FR" sz="2000" dirty="0" smtClean="0">
                <a:solidFill>
                  <a:srgbClr val="1F497D"/>
                </a:solidFill>
              </a:rPr>
              <a:t> et al. 2005)</a:t>
            </a:r>
            <a:endParaRPr lang="fr-FR" sz="2400" dirty="0" smtClean="0">
              <a:solidFill>
                <a:srgbClr val="1F497D"/>
              </a:solidFill>
            </a:endParaRPr>
          </a:p>
          <a:p>
            <a:endParaRPr lang="fr-FR" sz="1800" dirty="0" smtClean="0">
              <a:solidFill>
                <a:srgbClr val="1F497D"/>
              </a:solidFill>
            </a:endParaRPr>
          </a:p>
          <a:p>
            <a:r>
              <a:rPr lang="fr-FR" sz="1800" dirty="0" smtClean="0">
                <a:solidFill>
                  <a:srgbClr val="1F497D"/>
                </a:solidFill>
              </a:rPr>
              <a:t>Interprétations se référant à des personnes concrètes de la vie du patient.</a:t>
            </a:r>
          </a:p>
          <a:p>
            <a:r>
              <a:rPr lang="fr-FR" sz="1800" dirty="0" smtClean="0">
                <a:solidFill>
                  <a:srgbClr val="1F497D"/>
                </a:solidFill>
              </a:rPr>
              <a:t>Prise en compte du sens des comportements des autres.</a:t>
            </a:r>
          </a:p>
          <a:p>
            <a:r>
              <a:rPr lang="fr-FR" sz="1800" dirty="0" smtClean="0">
                <a:solidFill>
                  <a:srgbClr val="1F497D"/>
                </a:solidFill>
              </a:rPr>
              <a:t>Abord dans la séance les liens conjugaux, parentaux et filiaux.</a:t>
            </a:r>
          </a:p>
          <a:p>
            <a:r>
              <a:rPr lang="fr-FR" sz="1800" dirty="0" smtClean="0">
                <a:solidFill>
                  <a:srgbClr val="1F497D"/>
                </a:solidFill>
              </a:rPr>
              <a:t>Lors de la séance le thérapeute ou le patient accordent de l’importance aux liens intrafamiliaux.</a:t>
            </a:r>
          </a:p>
          <a:p>
            <a:r>
              <a:rPr lang="fr-FR" sz="1800" dirty="0" smtClean="0">
                <a:solidFill>
                  <a:srgbClr val="1F497D"/>
                </a:solidFill>
              </a:rPr>
              <a:t>Élaboration d’hypothèses fondées sur la réalité des relations avec la famille et avec les personnes significatives de l’entourage.</a:t>
            </a:r>
          </a:p>
          <a:p>
            <a:r>
              <a:rPr lang="fr-FR" sz="1800" dirty="0" smtClean="0">
                <a:solidFill>
                  <a:srgbClr val="1F497D"/>
                </a:solidFill>
              </a:rPr>
              <a:t>Attention portée aux événements marquants de la vie familiale à travers les générations.</a:t>
            </a:r>
          </a:p>
          <a:p>
            <a:r>
              <a:rPr lang="fr-FR" sz="1800" dirty="0" smtClean="0">
                <a:solidFill>
                  <a:srgbClr val="1F497D"/>
                </a:solidFill>
              </a:rPr>
              <a:t>…</a:t>
            </a:r>
            <a:endParaRPr lang="fr-FR" sz="1800"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Compréhension et approches passages  à l’acte</a:t>
            </a:r>
            <a:endParaRPr lang="fr-FR" dirty="0">
              <a:solidFill>
                <a:srgbClr val="1F497D"/>
              </a:solidFill>
            </a:endParaRPr>
          </a:p>
        </p:txBody>
      </p:sp>
      <p:sp>
        <p:nvSpPr>
          <p:cNvPr id="3" name="Espace réservé du contenu 2"/>
          <p:cNvSpPr>
            <a:spLocks noGrp="1"/>
          </p:cNvSpPr>
          <p:nvPr>
            <p:ph idx="1"/>
          </p:nvPr>
        </p:nvSpPr>
        <p:spPr/>
        <p:txBody>
          <a:bodyPr>
            <a:normAutofit fontScale="92500" lnSpcReduction="10000"/>
          </a:bodyPr>
          <a:lstStyle/>
          <a:p>
            <a:r>
              <a:rPr lang="fr-FR" dirty="0" smtClean="0">
                <a:solidFill>
                  <a:srgbClr val="1F497D"/>
                </a:solidFill>
              </a:rPr>
              <a:t>Questions pour ouvrir</a:t>
            </a:r>
          </a:p>
          <a:p>
            <a:pPr lvl="1"/>
            <a:r>
              <a:rPr lang="fr-FR" sz="2627" dirty="0" smtClean="0">
                <a:solidFill>
                  <a:srgbClr val="1F497D"/>
                </a:solidFill>
              </a:rPr>
              <a:t>Contexte interpersonnel du passage à l’acte</a:t>
            </a:r>
          </a:p>
          <a:p>
            <a:pPr lvl="1"/>
            <a:r>
              <a:rPr lang="fr-FR" sz="2627" dirty="0" smtClean="0">
                <a:solidFill>
                  <a:srgbClr val="1F497D"/>
                </a:solidFill>
              </a:rPr>
              <a:t>Vécu</a:t>
            </a:r>
          </a:p>
          <a:p>
            <a:pPr lvl="1"/>
            <a:r>
              <a:rPr lang="fr-FR" sz="2627" dirty="0" smtClean="0">
                <a:solidFill>
                  <a:srgbClr val="1F497D"/>
                </a:solidFill>
              </a:rPr>
              <a:t>A quoi renvoie-t-il  comme expérience pivot?</a:t>
            </a:r>
          </a:p>
          <a:p>
            <a:pPr lvl="1"/>
            <a:r>
              <a:rPr lang="fr-FR" sz="2627" dirty="0" smtClean="0">
                <a:solidFill>
                  <a:srgbClr val="1F497D"/>
                </a:solidFill>
              </a:rPr>
              <a:t>Expression émotionnelle simple ou </a:t>
            </a:r>
          </a:p>
          <a:p>
            <a:pPr lvl="1"/>
            <a:r>
              <a:rPr lang="fr-FR" sz="2627" dirty="0" smtClean="0">
                <a:solidFill>
                  <a:srgbClr val="1F497D"/>
                </a:solidFill>
              </a:rPr>
              <a:t>Conduite solitaire ou non ?</a:t>
            </a:r>
          </a:p>
          <a:p>
            <a:pPr lvl="1"/>
            <a:r>
              <a:rPr lang="fr-FR" sz="2627" dirty="0" smtClean="0">
                <a:solidFill>
                  <a:srgbClr val="1F497D"/>
                </a:solidFill>
              </a:rPr>
              <a:t>Quelle réponse du thérapeute ?</a:t>
            </a:r>
          </a:p>
          <a:p>
            <a:pPr lvl="1"/>
            <a:r>
              <a:rPr lang="fr-FR" sz="2627" dirty="0" smtClean="0">
                <a:solidFill>
                  <a:srgbClr val="1F497D"/>
                </a:solidFill>
              </a:rPr>
              <a:t>Quel effet ?</a:t>
            </a:r>
          </a:p>
          <a:p>
            <a:pPr lvl="1"/>
            <a:r>
              <a:rPr lang="fr-FR" sz="2627" dirty="0" smtClean="0">
                <a:solidFill>
                  <a:srgbClr val="1F497D"/>
                </a:solidFill>
              </a:rPr>
              <a:t>Est-ce que quelque chose s’est construit à cette occasion ? A été interprété ?</a:t>
            </a:r>
          </a:p>
          <a:p>
            <a:pPr lvl="1"/>
            <a:r>
              <a:rPr lang="fr-FR" sz="2627" dirty="0" smtClean="0">
                <a:solidFill>
                  <a:srgbClr val="1F497D"/>
                </a:solidFill>
              </a:rPr>
              <a:t>…</a:t>
            </a:r>
            <a:endParaRPr lang="fr-FR" sz="2627"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noChangeAspect="1"/>
          </p:cNvSpPr>
          <p:nvPr>
            <p:ph idx="1"/>
          </p:nvPr>
        </p:nvSpPr>
        <p:spPr/>
        <p:txBody>
          <a:bodyPr>
            <a:normAutofit fontScale="70000" lnSpcReduction="20000"/>
          </a:bodyPr>
          <a:lstStyle/>
          <a:p>
            <a:pPr>
              <a:buFont typeface="Wingdings" charset="2"/>
              <a:buChar char="ü"/>
            </a:pPr>
            <a:r>
              <a:rPr lang="fr-FR" sz="3429" dirty="0" smtClean="0">
                <a:solidFill>
                  <a:srgbClr val="1F497D"/>
                </a:solidFill>
              </a:rPr>
              <a:t>Définir les spécificités techniques … dans leur </a:t>
            </a:r>
            <a:r>
              <a:rPr lang="fr-FR" sz="3429" dirty="0" smtClean="0">
                <a:solidFill>
                  <a:srgbClr val="1F497D"/>
                </a:solidFill>
              </a:rPr>
              <a:t>contexte d’interactions (de transfert ?)</a:t>
            </a:r>
          </a:p>
          <a:p>
            <a:pPr lvl="1"/>
            <a:endParaRPr lang="fr-FR" sz="3200" dirty="0" smtClean="0">
              <a:solidFill>
                <a:srgbClr val="1F497D"/>
              </a:solidFill>
            </a:endParaRPr>
          </a:p>
          <a:p>
            <a:pPr lvl="1"/>
            <a:r>
              <a:rPr lang="fr-FR" sz="3200" dirty="0" smtClean="0">
                <a:solidFill>
                  <a:srgbClr val="1F497D"/>
                </a:solidFill>
              </a:rPr>
              <a:t>P</a:t>
            </a:r>
            <a:r>
              <a:rPr lang="fr-FR" sz="3097" dirty="0" smtClean="0">
                <a:solidFill>
                  <a:srgbClr val="1F497D"/>
                </a:solidFill>
              </a:rPr>
              <a:t>ouvoir décrire le processus de la psychothérapie psychothérapie d’un patient particulier avec un thérapeute particulier à différents temps, </a:t>
            </a:r>
          </a:p>
          <a:p>
            <a:pPr lvl="1"/>
            <a:r>
              <a:rPr lang="fr-FR" sz="3097" dirty="0" smtClean="0">
                <a:solidFill>
                  <a:srgbClr val="1F497D"/>
                </a:solidFill>
              </a:rPr>
              <a:t>sa forme, sa configuration, ses « nœuds » à différents niveaux : </a:t>
            </a:r>
          </a:p>
          <a:p>
            <a:pPr lvl="2"/>
            <a:r>
              <a:rPr lang="fr-FR" sz="2857" dirty="0" smtClean="0">
                <a:solidFill>
                  <a:srgbClr val="1F497D"/>
                </a:solidFill>
              </a:rPr>
              <a:t>plainte du patient, humeur, relation à la réalité, ses thèmes </a:t>
            </a:r>
          </a:p>
          <a:p>
            <a:pPr lvl="2"/>
            <a:r>
              <a:rPr lang="fr-FR" sz="2857" dirty="0" smtClean="0">
                <a:solidFill>
                  <a:srgbClr val="1F497D"/>
                </a:solidFill>
              </a:rPr>
              <a:t>posture des acteurs, leur activité, le « transfert »</a:t>
            </a:r>
          </a:p>
          <a:p>
            <a:pPr lvl="2"/>
            <a:r>
              <a:rPr lang="fr-FR" sz="2857" dirty="0" smtClean="0">
                <a:solidFill>
                  <a:srgbClr val="1F497D"/>
                </a:solidFill>
              </a:rPr>
              <a:t>« style du thérapeute »</a:t>
            </a:r>
          </a:p>
          <a:p>
            <a:pPr lvl="2"/>
            <a:r>
              <a:rPr lang="fr-FR" sz="2857" dirty="0" smtClean="0">
                <a:solidFill>
                  <a:srgbClr val="1F497D"/>
                </a:solidFill>
              </a:rPr>
              <a:t>« ambiance ».</a:t>
            </a:r>
          </a:p>
          <a:p>
            <a:pPr lvl="1"/>
            <a:r>
              <a:rPr lang="fr-FR" sz="3143" dirty="0" smtClean="0">
                <a:solidFill>
                  <a:srgbClr val="1F497D"/>
                </a:solidFill>
              </a:rPr>
              <a:t>Interventions dans leur contexte individuel et interindividuel</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2029798" y="304800"/>
            <a:ext cx="7114201"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52" name="Rectangle 51"/>
          <p:cNvSpPr/>
          <p:nvPr/>
        </p:nvSpPr>
        <p:spPr bwMode="auto">
          <a:xfrm>
            <a:off x="2445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515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stCxn id="39" idx="2"/>
            <a:endCxn id="52" idx="1"/>
          </p:cNvCxnSpPr>
          <p:nvPr/>
        </p:nvCxnSpPr>
        <p:spPr>
          <a:xfrm rot="16200000" flipH="1">
            <a:off x="1839076" y="4411574"/>
            <a:ext cx="807449" cy="404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801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stCxn id="45" idx="2"/>
            <a:endCxn id="69" idx="1"/>
          </p:cNvCxnSpPr>
          <p:nvPr/>
        </p:nvCxnSpPr>
        <p:spPr>
          <a:xfrm rot="16200000" flipH="1">
            <a:off x="4294276" y="4580774"/>
            <a:ext cx="578849"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210001" y="3956598"/>
            <a:ext cx="166479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a:stCxn id="50" idx="2"/>
            <a:endCxn id="94" idx="1"/>
          </p:cNvCxnSpPr>
          <p:nvPr/>
        </p:nvCxnSpPr>
        <p:spPr>
          <a:xfrm rot="16200000" flipH="1">
            <a:off x="6723151" y="4571249"/>
            <a:ext cx="674099"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231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475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0447"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p:nvPr/>
        </p:nvCxnSpPr>
        <p:spPr>
          <a:xfrm rot="10800000" flipH="1">
            <a:off x="402813" y="2438400"/>
            <a:ext cx="8162081" cy="1588"/>
          </a:xfrm>
          <a:prstGeom prst="bentConnector5">
            <a:avLst>
              <a:gd name="adj1" fmla="val -2801"/>
              <a:gd name="adj2" fmla="val -223365995"/>
              <a:gd name="adj3" fmla="val 105422"/>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ZoneTexte 29"/>
          <p:cNvSpPr txBox="1">
            <a:spLocks noChangeArrowheads="1"/>
          </p:cNvSpPr>
          <p:nvPr/>
        </p:nvSpPr>
        <p:spPr bwMode="auto">
          <a:xfrm>
            <a:off x="695015" y="5424101"/>
            <a:ext cx="46058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ESM</a:t>
            </a:r>
            <a:endParaRPr lang="fr-FR" sz="1200" dirty="0"/>
          </a:p>
        </p:txBody>
      </p:sp>
      <p:sp>
        <p:nvSpPr>
          <p:cNvPr id="60" name="ZoneTexte 29"/>
          <p:cNvSpPr txBox="1">
            <a:spLocks noChangeArrowheads="1"/>
          </p:cNvSpPr>
          <p:nvPr/>
        </p:nvSpPr>
        <p:spPr bwMode="auto">
          <a:xfrm>
            <a:off x="3093795" y="5331768"/>
            <a:ext cx="448410"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1" name="ZoneTexte 29"/>
          <p:cNvSpPr txBox="1">
            <a:spLocks noChangeArrowheads="1"/>
          </p:cNvSpPr>
          <p:nvPr/>
        </p:nvSpPr>
        <p:spPr bwMode="auto">
          <a:xfrm>
            <a:off x="5384792" y="5331768"/>
            <a:ext cx="438416"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2" name="ZoneTexte 29"/>
          <p:cNvSpPr txBox="1">
            <a:spLocks noChangeArrowheads="1"/>
          </p:cNvSpPr>
          <p:nvPr/>
        </p:nvSpPr>
        <p:spPr bwMode="auto">
          <a:xfrm>
            <a:off x="7680237" y="5331768"/>
            <a:ext cx="724327" cy="646331"/>
          </a:xfrm>
          <a:prstGeom prst="rect">
            <a:avLst/>
          </a:prstGeom>
          <a:noFill/>
          <a:ln w="9525">
            <a:noFill/>
            <a:miter lim="800000"/>
            <a:headEnd/>
            <a:tailEnd/>
          </a:ln>
        </p:spPr>
        <p:txBody>
          <a:bodyPr wrap="square">
            <a:prstTxWarp prst="textNoShape">
              <a:avLst/>
            </a:prstTxWarp>
            <a:spAutoFit/>
          </a:bodyPr>
          <a:lstStyle/>
          <a:p>
            <a:pPr algn="ctr"/>
            <a:r>
              <a:rPr lang="fr-FR" sz="1200" dirty="0" smtClean="0"/>
              <a:t>PQS</a:t>
            </a:r>
          </a:p>
          <a:p>
            <a:pPr algn="ctr"/>
            <a:r>
              <a:rPr lang="fr-FR" sz="1200" dirty="0" smtClean="0"/>
              <a:t>ESM,EFP</a:t>
            </a:r>
          </a:p>
          <a:p>
            <a:pPr algn="ctr"/>
            <a:endParaRPr lang="fr-FR" sz="1200" dirty="0"/>
          </a:p>
        </p:txBody>
      </p:sp>
      <p:sp>
        <p:nvSpPr>
          <p:cNvPr id="76" name="Bulle rectangulaire à coins arrondis 75"/>
          <p:cNvSpPr/>
          <p:nvPr/>
        </p:nvSpPr>
        <p:spPr>
          <a:xfrm>
            <a:off x="0" y="121202"/>
            <a:ext cx="2029798"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fr-FR" sz="1600" dirty="0" smtClean="0">
                <a:solidFill>
                  <a:srgbClr val="000090"/>
                </a:solidFill>
              </a:rPr>
              <a:t> Modérateurs</a:t>
            </a:r>
            <a:r>
              <a:rPr lang="fr-FR" sz="1200" dirty="0" smtClean="0">
                <a:solidFill>
                  <a:srgbClr val="CC332E"/>
                </a:solidFill>
              </a:rPr>
              <a:t/>
            </a:r>
            <a:br>
              <a:rPr lang="fr-FR" sz="1200" dirty="0" smtClean="0">
                <a:solidFill>
                  <a:srgbClr val="CC332E"/>
                </a:solidFill>
              </a:rPr>
            </a:br>
            <a:r>
              <a:rPr lang="fr-FR" sz="1200" dirty="0" smtClean="0">
                <a:solidFill>
                  <a:srgbClr val="CC332E"/>
                </a:solidFill>
              </a:rPr>
              <a:t>Caractéristiques du service</a:t>
            </a:r>
          </a:p>
          <a:p>
            <a:pPr>
              <a:defRPr/>
            </a:pPr>
            <a:r>
              <a:rPr lang="fr-FR" sz="1200" dirty="0" smtClean="0">
                <a:solidFill>
                  <a:srgbClr val="CC332E"/>
                </a:solidFill>
              </a:rPr>
              <a:t>Expérience du praticien</a:t>
            </a:r>
          </a:p>
          <a:p>
            <a:pPr>
              <a:defRPr/>
            </a:pPr>
            <a:r>
              <a:rPr lang="fr-FR" sz="1200" dirty="0" smtClean="0">
                <a:solidFill>
                  <a:srgbClr val="CC332E"/>
                </a:solidFill>
              </a:rPr>
              <a:t>Age, genre du patient</a:t>
            </a:r>
          </a:p>
          <a:p>
            <a:pPr>
              <a:defRPr/>
            </a:pPr>
            <a:r>
              <a:rPr lang="fr-FR" sz="1200" dirty="0" smtClean="0">
                <a:solidFill>
                  <a:srgbClr val="CC332E"/>
                </a:solidFill>
              </a:rPr>
              <a:t>Sévérité des symptômes</a:t>
            </a:r>
          </a:p>
          <a:p>
            <a:pPr>
              <a:defRPr/>
            </a:pPr>
            <a:r>
              <a:rPr lang="fr-FR" sz="1200" dirty="0" smtClean="0">
                <a:solidFill>
                  <a:srgbClr val="CC332E"/>
                </a:solidFill>
              </a:rPr>
              <a:t>Relations familiales</a:t>
            </a:r>
          </a:p>
          <a:p>
            <a:pPr>
              <a:defRPr/>
            </a:pPr>
            <a:r>
              <a:rPr lang="fr-FR" sz="1200" dirty="0" smtClean="0">
                <a:solidFill>
                  <a:srgbClr val="CC332E"/>
                </a:solidFill>
              </a:rPr>
              <a:t>Situation économique</a:t>
            </a:r>
          </a:p>
          <a:p>
            <a:pPr>
              <a:defRPr/>
            </a:pPr>
            <a:endParaRPr lang="fr-FR" sz="1200" dirty="0">
              <a:solidFill>
                <a:srgbClr val="CC332E"/>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Design</a:t>
            </a:r>
            <a:endParaRPr lang="fr-FR" dirty="0">
              <a:solidFill>
                <a:srgbClr val="1F497D"/>
              </a:solidFill>
            </a:endParaRPr>
          </a:p>
        </p:txBody>
      </p:sp>
      <p:sp>
        <p:nvSpPr>
          <p:cNvPr id="3" name="Espace réservé du contenu 2"/>
          <p:cNvSpPr>
            <a:spLocks noGrp="1"/>
          </p:cNvSpPr>
          <p:nvPr>
            <p:ph sz="half" idx="1"/>
          </p:nvPr>
        </p:nvSpPr>
        <p:spPr>
          <a:xfrm>
            <a:off x="381000" y="1600200"/>
            <a:ext cx="4038600" cy="4267201"/>
          </a:xfrm>
          <a:effectLst>
            <a:glow rad="228600">
              <a:schemeClr val="accent5">
                <a:alpha val="75000"/>
              </a:schemeClr>
            </a:glow>
          </a:effectLst>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514350" indent="-514350">
              <a:buAutoNum type="arabicPeriod"/>
            </a:pPr>
            <a:r>
              <a:rPr lang="fr-FR" dirty="0" smtClean="0">
                <a:solidFill>
                  <a:srgbClr val="1F497D"/>
                </a:solidFill>
              </a:rPr>
              <a:t>Études systématiques de cas</a:t>
            </a:r>
          </a:p>
          <a:p>
            <a:pPr marL="914400" lvl="1" indent="-514350"/>
            <a:r>
              <a:rPr lang="fr-FR" dirty="0" smtClean="0">
                <a:solidFill>
                  <a:srgbClr val="1F497D"/>
                </a:solidFill>
              </a:rPr>
              <a:t>Groupes de pairs</a:t>
            </a:r>
          </a:p>
          <a:p>
            <a:pPr lvl="3"/>
            <a:r>
              <a:rPr lang="fr-FR" sz="2560" dirty="0" smtClean="0">
                <a:solidFill>
                  <a:srgbClr val="1F497D"/>
                </a:solidFill>
              </a:rPr>
              <a:t>3 cliniciens</a:t>
            </a:r>
          </a:p>
          <a:p>
            <a:pPr lvl="3"/>
            <a:r>
              <a:rPr lang="fr-FR" sz="2560" dirty="0" smtClean="0">
                <a:solidFill>
                  <a:srgbClr val="1F497D"/>
                </a:solidFill>
              </a:rPr>
              <a:t>1 clinicien = 2 cas</a:t>
            </a:r>
          </a:p>
          <a:p>
            <a:pPr lvl="1"/>
            <a:r>
              <a:rPr lang="fr-FR" dirty="0" smtClean="0">
                <a:solidFill>
                  <a:srgbClr val="1F497D"/>
                </a:solidFill>
              </a:rPr>
              <a:t>durée: 1 an</a:t>
            </a:r>
          </a:p>
          <a:p>
            <a:pPr lvl="1"/>
            <a:r>
              <a:rPr lang="fr-FR" dirty="0" smtClean="0">
                <a:solidFill>
                  <a:srgbClr val="1F497D"/>
                </a:solidFill>
              </a:rPr>
              <a:t>Évaluation standardisées çà partir de données verbatim et audio</a:t>
            </a:r>
          </a:p>
          <a:p>
            <a:pPr lvl="1"/>
            <a:r>
              <a:rPr lang="fr-FR" dirty="0" smtClean="0">
                <a:solidFill>
                  <a:srgbClr val="1F497D"/>
                </a:solidFill>
              </a:rPr>
              <a:t>Analyse de contenu et statistique</a:t>
            </a:r>
          </a:p>
          <a:p>
            <a:pPr marL="514350" indent="-514350">
              <a:buFont typeface="+mj-lt"/>
              <a:buAutoNum type="arabicPeriod"/>
            </a:pPr>
            <a:r>
              <a:rPr lang="fr-FR" dirty="0" smtClean="0">
                <a:solidFill>
                  <a:srgbClr val="1F497D"/>
                </a:solidFill>
              </a:rPr>
              <a:t>Études comparatives entre cas analogues</a:t>
            </a:r>
          </a:p>
          <a:p>
            <a:pPr marL="514350" indent="-514350">
              <a:buNone/>
            </a:pPr>
            <a:endParaRPr lang="fr-FR" dirty="0" smtClean="0">
              <a:solidFill>
                <a:srgbClr val="1F497D"/>
              </a:solidFill>
            </a:endParaRPr>
          </a:p>
          <a:p>
            <a:endParaRPr lang="fr-FR" dirty="0" smtClean="0">
              <a:solidFill>
                <a:srgbClr val="1F497D"/>
              </a:solidFill>
            </a:endParaRPr>
          </a:p>
          <a:p>
            <a:endParaRPr lang="fr-FR" dirty="0">
              <a:solidFill>
                <a:srgbClr val="1F497D"/>
              </a:solidFill>
            </a:endParaRPr>
          </a:p>
        </p:txBody>
      </p:sp>
      <p:sp>
        <p:nvSpPr>
          <p:cNvPr id="4" name="Espace réservé du contenu 3"/>
          <p:cNvSpPr>
            <a:spLocks noGrp="1"/>
          </p:cNvSpPr>
          <p:nvPr>
            <p:ph sz="half" idx="2"/>
          </p:nvPr>
        </p:nvSpPr>
        <p:spPr>
          <a:xfrm>
            <a:off x="4724400" y="1600201"/>
            <a:ext cx="4038600" cy="4267200"/>
          </a:xfrm>
          <a:effectLst>
            <a:glow rad="228600">
              <a:schemeClr val="accent5">
                <a:alpha val="75000"/>
              </a:schemeClr>
            </a:glow>
          </a:effectLst>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marL="514350" indent="-514350">
              <a:buFont typeface="+mj-lt"/>
              <a:buAutoNum type="arabicPeriod"/>
            </a:pPr>
            <a:r>
              <a:rPr lang="fr-FR" dirty="0" smtClean="0">
                <a:solidFill>
                  <a:srgbClr val="1F497D"/>
                </a:solidFill>
              </a:rPr>
              <a:t>Variables à expliquer</a:t>
            </a:r>
          </a:p>
          <a:p>
            <a:pPr lvl="1"/>
            <a:r>
              <a:rPr lang="fr-FR" dirty="0" smtClean="0">
                <a:solidFill>
                  <a:srgbClr val="1F497D"/>
                </a:solidFill>
              </a:rPr>
              <a:t>Processus d’actes d’</a:t>
            </a:r>
            <a:r>
              <a:rPr lang="fr-FR" dirty="0" err="1" smtClean="0">
                <a:solidFill>
                  <a:srgbClr val="1F497D"/>
                </a:solidFill>
              </a:rPr>
              <a:t>auto-agression</a:t>
            </a:r>
            <a:r>
              <a:rPr lang="fr-FR" dirty="0" smtClean="0">
                <a:solidFill>
                  <a:srgbClr val="1F497D"/>
                </a:solidFill>
              </a:rPr>
              <a:t> et d’</a:t>
            </a:r>
            <a:r>
              <a:rPr lang="fr-FR" dirty="0" err="1" smtClean="0">
                <a:solidFill>
                  <a:srgbClr val="1F497D"/>
                </a:solidFill>
              </a:rPr>
              <a:t>auto-mutilation</a:t>
            </a:r>
            <a:r>
              <a:rPr lang="fr-FR" dirty="0" smtClean="0">
                <a:solidFill>
                  <a:srgbClr val="1F497D"/>
                </a:solidFill>
              </a:rPr>
              <a:t> du patient Borderline</a:t>
            </a:r>
          </a:p>
          <a:p>
            <a:pPr lvl="1"/>
            <a:r>
              <a:rPr lang="fr-FR" dirty="0" smtClean="0">
                <a:solidFill>
                  <a:srgbClr val="1F497D"/>
                </a:solidFill>
              </a:rPr>
              <a:t>Développement et construction de l’identité</a:t>
            </a:r>
          </a:p>
          <a:p>
            <a:pPr marL="514350" indent="-514350">
              <a:buFont typeface="+mj-lt"/>
              <a:buAutoNum type="arabicPeriod"/>
            </a:pPr>
            <a:r>
              <a:rPr lang="fr-FR" dirty="0" smtClean="0">
                <a:solidFill>
                  <a:srgbClr val="1F497D"/>
                </a:solidFill>
              </a:rPr>
              <a:t>Variables explicatives</a:t>
            </a:r>
          </a:p>
          <a:p>
            <a:pPr lvl="1"/>
            <a:r>
              <a:rPr lang="fr-FR" dirty="0" smtClean="0">
                <a:solidFill>
                  <a:srgbClr val="1F497D"/>
                </a:solidFill>
              </a:rPr>
              <a:t>Qualité de l’alliance thérapeutique</a:t>
            </a:r>
          </a:p>
          <a:p>
            <a:pPr lvl="1"/>
            <a:r>
              <a:rPr lang="fr-FR" dirty="0" smtClean="0">
                <a:solidFill>
                  <a:srgbClr val="1F497D"/>
                </a:solidFill>
              </a:rPr>
              <a:t>Succès d’une intervention ciblée</a:t>
            </a:r>
          </a:p>
          <a:p>
            <a:pPr lvl="1"/>
            <a:r>
              <a:rPr lang="fr-FR" dirty="0" smtClean="0">
                <a:solidFill>
                  <a:srgbClr val="1F497D"/>
                </a:solidFill>
              </a:rPr>
              <a:t>...</a:t>
            </a:r>
            <a:endParaRPr lang="fr-FR" dirty="0">
              <a:solidFill>
                <a:srgbClr val="1F497D"/>
              </a:solidFill>
            </a:endParaRP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889" dirty="0" smtClean="0">
                <a:solidFill>
                  <a:schemeClr val="tx2"/>
                </a:solidFill>
              </a:rPr>
              <a:t>Indicateurs et instruments </a:t>
            </a:r>
            <a:br>
              <a:rPr lang="fr-FR" sz="4889" dirty="0" smtClean="0">
                <a:solidFill>
                  <a:schemeClr val="tx2"/>
                </a:solidFill>
              </a:rPr>
            </a:br>
            <a:r>
              <a:rPr lang="fr-FR" sz="2800" dirty="0" smtClean="0">
                <a:solidFill>
                  <a:schemeClr val="tx2"/>
                </a:solidFill>
              </a:rPr>
              <a:t>pour l’étude sur les patients borderline </a:t>
            </a:r>
            <a:endParaRPr lang="fr-FR" sz="2800" dirty="0">
              <a:solidFill>
                <a:schemeClr val="tx2"/>
              </a:solidFill>
            </a:endParaRPr>
          </a:p>
        </p:txBody>
      </p:sp>
      <p:sp>
        <p:nvSpPr>
          <p:cNvPr id="3" name="Espace réservé du contenu 2"/>
          <p:cNvSpPr>
            <a:spLocks noGrp="1"/>
          </p:cNvSpPr>
          <p:nvPr>
            <p:ph sz="half" idx="1"/>
          </p:nvPr>
        </p:nvSpPr>
        <p:spPr>
          <a:xfrm>
            <a:off x="381000" y="1600201"/>
            <a:ext cx="4038600" cy="4652399"/>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fonctionnement </a:t>
            </a:r>
            <a:r>
              <a:rPr lang="fr-FR" sz="1800" b="1" dirty="0" smtClean="0">
                <a:solidFill>
                  <a:srgbClr val="C0504D"/>
                </a:solidFill>
                <a:cs typeface="Calibri"/>
              </a:rPr>
              <a:t>(10 )</a:t>
            </a:r>
            <a:endParaRPr lang="fr-FR" sz="1800" dirty="0" smtClean="0">
              <a:solidFill>
                <a:srgbClr val="C0504D"/>
              </a:solidFill>
              <a:cs typeface="Calibri"/>
            </a:endParaRPr>
          </a:p>
          <a:p>
            <a:pPr marL="260350" indent="-180975" defTabSz="184150">
              <a:spcBef>
                <a:spcPts val="624"/>
              </a:spcBef>
              <a:buAutoNum type="arabicPeriod"/>
              <a:tabLst>
                <a:tab pos="265113" algn="l"/>
              </a:tabLst>
            </a:pPr>
            <a:r>
              <a:rPr lang="fr-FR" sz="1400" dirty="0" smtClean="0">
                <a:solidFill>
                  <a:srgbClr val="C0504D"/>
                </a:solidFill>
                <a:cs typeface="Calibri"/>
              </a:rPr>
              <a:t>Autonomie, </a:t>
            </a:r>
          </a:p>
          <a:p>
            <a:pPr marL="260350" indent="-180975" defTabSz="184150">
              <a:buAutoNum type="arabicPeriod"/>
              <a:tabLst>
                <a:tab pos="265113" algn="l"/>
              </a:tabLst>
            </a:pPr>
            <a:r>
              <a:rPr lang="fr-FR" sz="1400" dirty="0" smtClean="0">
                <a:solidFill>
                  <a:srgbClr val="C0504D"/>
                </a:solidFill>
                <a:cs typeface="Calibri"/>
              </a:rPr>
              <a:t>Gravité des symptômes, </a:t>
            </a:r>
          </a:p>
          <a:p>
            <a:pPr marL="260350" indent="-180975" defTabSz="184150">
              <a:buAutoNum type="arabicPeriod"/>
              <a:tabLst>
                <a:tab pos="265113" algn="l"/>
              </a:tabLst>
            </a:pPr>
            <a:r>
              <a:rPr lang="fr-FR" sz="1400" dirty="0" smtClean="0">
                <a:solidFill>
                  <a:srgbClr val="C0504D"/>
                </a:solidFill>
                <a:cs typeface="Calibri"/>
              </a:rPr>
              <a:t>Malaise et détresse subjective,</a:t>
            </a:r>
          </a:p>
          <a:p>
            <a:pPr marL="260350" indent="-180975" defTabSz="184150">
              <a:buAutoNum type="arabicPeriod"/>
              <a:tabLst>
                <a:tab pos="265113" algn="l"/>
              </a:tabLst>
            </a:pPr>
            <a:r>
              <a:rPr lang="fr-FR" sz="1400" dirty="0" smtClean="0">
                <a:solidFill>
                  <a:srgbClr val="C0504D"/>
                </a:solidFill>
                <a:cs typeface="Calibri"/>
              </a:rPr>
              <a:t>Conséquences de l'état du patient sur l'entourage, </a:t>
            </a:r>
          </a:p>
          <a:p>
            <a:pPr marL="260350" indent="-180975" defTabSz="184150">
              <a:buAutoNum type="arabicPeriod"/>
              <a:tabLst>
                <a:tab pos="265113" algn="l"/>
              </a:tabLst>
            </a:pPr>
            <a:r>
              <a:rPr lang="fr-FR" sz="1400" dirty="0" smtClean="0">
                <a:solidFill>
                  <a:srgbClr val="C0504D"/>
                </a:solidFill>
                <a:cs typeface="Calibri"/>
              </a:rPr>
              <a:t>Utilisation par le patient de ses capacités , notamment dans le travail, </a:t>
            </a:r>
          </a:p>
          <a:p>
            <a:pPr marL="260350" indent="-180975" defTabSz="184150">
              <a:buAutoNum type="arabicPeriod"/>
              <a:tabLst>
                <a:tab pos="265113" algn="l"/>
              </a:tabLst>
            </a:pPr>
            <a:r>
              <a:rPr lang="fr-FR" sz="1400" dirty="0" smtClean="0">
                <a:solidFill>
                  <a:srgbClr val="C0504D"/>
                </a:solidFill>
                <a:cs typeface="Calibri"/>
              </a:rPr>
              <a:t>Qualité des relations interpersonnelles, </a:t>
            </a:r>
          </a:p>
          <a:p>
            <a:pPr marL="260350" indent="-180975" defTabSz="184150">
              <a:buAutoNum type="arabicPeriod"/>
              <a:tabLst>
                <a:tab pos="265113" algn="l"/>
              </a:tabLst>
            </a:pPr>
            <a:r>
              <a:rPr lang="fr-FR" sz="1400" dirty="0" smtClean="0">
                <a:solidFill>
                  <a:srgbClr val="C0504D"/>
                </a:solidFill>
                <a:cs typeface="Calibri"/>
              </a:rPr>
              <a:t>Ampleur et profondeur des intérêts du patient, </a:t>
            </a:r>
          </a:p>
          <a:p>
            <a:pPr marL="260350" indent="-180975" defTabSz="184150">
              <a:buAutoNum type="arabicPeriod"/>
              <a:tabLst>
                <a:tab pos="265113" algn="l"/>
              </a:tabLst>
            </a:pPr>
            <a:r>
              <a:rPr lang="fr-FR" sz="1400" dirty="0" smtClean="0">
                <a:solidFill>
                  <a:srgbClr val="C0504D"/>
                </a:solidFill>
                <a:cs typeface="Calibri"/>
              </a:rPr>
              <a:t>Expression et tolérance affective, </a:t>
            </a:r>
          </a:p>
          <a:p>
            <a:pPr marL="260350" indent="-180975" defTabSz="184150">
              <a:buAutoNum type="arabicPeriod"/>
              <a:tabLst>
                <a:tab pos="265113" algn="l"/>
              </a:tabLst>
            </a:pPr>
            <a:r>
              <a:rPr lang="fr-FR" sz="1400" dirty="0" smtClean="0">
                <a:solidFill>
                  <a:srgbClr val="C0504D"/>
                </a:solidFill>
                <a:cs typeface="Calibri"/>
              </a:rPr>
              <a:t>Insight, </a:t>
            </a:r>
          </a:p>
          <a:p>
            <a:pPr marL="260350" indent="-180975" defTabSz="184150">
              <a:buAutoNum type="arabicPeriod"/>
              <a:tabLst>
                <a:tab pos="265113" algn="l"/>
              </a:tabLst>
            </a:pPr>
            <a:r>
              <a:rPr lang="fr-FR" sz="1400" dirty="0" smtClean="0">
                <a:solidFill>
                  <a:srgbClr val="C0504D"/>
                </a:solidFill>
                <a:cs typeface="Calibri"/>
              </a:rPr>
              <a:t> Résolution de problème et capacité adaptation.</a:t>
            </a:r>
            <a:endParaRPr lang="fr-FR" sz="1400" dirty="0" smtClean="0">
              <a:solidFill>
                <a:srgbClr val="1F497D"/>
              </a:solidFill>
              <a:cs typeface="Calibri"/>
            </a:endParaRPr>
          </a:p>
          <a:p>
            <a:pPr>
              <a:spcBef>
                <a:spcPts val="1224"/>
              </a:spcBef>
              <a:buNone/>
            </a:pPr>
            <a:r>
              <a:rPr lang="fr-FR" sz="1800" b="1" dirty="0" smtClean="0">
                <a:solidFill>
                  <a:srgbClr val="1F497D"/>
                </a:solidFill>
                <a:cs typeface="Calibri"/>
              </a:rPr>
              <a:t>Instruments de fonctionnement</a:t>
            </a:r>
          </a:p>
          <a:p>
            <a:pPr marL="914400" lvl="1" indent="-822325">
              <a:buNone/>
            </a:pPr>
            <a:r>
              <a:rPr lang="fr-FR" sz="1400" dirty="0" smtClean="0">
                <a:solidFill>
                  <a:srgbClr val="1F497D"/>
                </a:solidFill>
                <a:cs typeface="Calibri"/>
              </a:rPr>
              <a:t>Échelle Santé Maladie. </a:t>
            </a:r>
            <a:r>
              <a:rPr lang="fr-FR" sz="1400" dirty="0" err="1" smtClean="0">
                <a:solidFill>
                  <a:srgbClr val="1F497D"/>
                </a:solidFill>
                <a:cs typeface="Calibri"/>
              </a:rPr>
              <a:t>Luborsky</a:t>
            </a:r>
            <a:r>
              <a:rPr lang="fr-FR" sz="1400" dirty="0" smtClean="0">
                <a:solidFill>
                  <a:srgbClr val="1F497D"/>
                </a:solidFill>
                <a:cs typeface="Calibri"/>
              </a:rPr>
              <a:t> 1975</a:t>
            </a:r>
          </a:p>
          <a:p>
            <a:pPr marL="914400" lvl="1" indent="-822325">
              <a:buNone/>
            </a:pPr>
            <a:r>
              <a:rPr lang="fr-FR" sz="1400" dirty="0" smtClean="0">
                <a:solidFill>
                  <a:srgbClr val="1F497D"/>
                </a:solidFill>
                <a:cs typeface="Calibri"/>
              </a:rPr>
              <a:t>Échelles de fonctionnement psychodynamique. </a:t>
            </a:r>
            <a:r>
              <a:rPr lang="fr-FR" sz="1400" dirty="0" err="1" smtClean="0">
                <a:solidFill>
                  <a:srgbClr val="1F497D"/>
                </a:solidFill>
                <a:cs typeface="Calibri"/>
              </a:rPr>
              <a:t>Hoglend</a:t>
            </a:r>
            <a:r>
              <a:rPr lang="fr-FR" sz="1400" dirty="0" smtClean="0">
                <a:solidFill>
                  <a:srgbClr val="1F497D"/>
                </a:solidFill>
                <a:cs typeface="Calibri"/>
              </a:rPr>
              <a:t> P. </a:t>
            </a:r>
            <a:r>
              <a:rPr lang="fr-FR" sz="1400" i="1" dirty="0" smtClean="0">
                <a:solidFill>
                  <a:srgbClr val="1F497D"/>
                </a:solidFill>
                <a:cs typeface="Calibri"/>
              </a:rPr>
              <a:t>&amp; al. </a:t>
            </a:r>
            <a:r>
              <a:rPr lang="fr-FR" sz="1400" dirty="0" smtClean="0">
                <a:solidFill>
                  <a:srgbClr val="1F497D"/>
                </a:solidFill>
                <a:cs typeface="Calibri"/>
              </a:rPr>
              <a:t>2000</a:t>
            </a:r>
          </a:p>
          <a:p>
            <a:pPr marL="514350" indent="-514350">
              <a:buNone/>
            </a:pPr>
            <a:endParaRPr lang="fr-FR" sz="1400" dirty="0">
              <a:solidFill>
                <a:srgbClr val="C0504D"/>
              </a:solidFill>
            </a:endParaRPr>
          </a:p>
        </p:txBody>
      </p:sp>
      <p:sp>
        <p:nvSpPr>
          <p:cNvPr id="4" name="Espace réservé du contenu 3"/>
          <p:cNvSpPr>
            <a:spLocks noGrp="1"/>
          </p:cNvSpPr>
          <p:nvPr>
            <p:ph sz="half" idx="2"/>
          </p:nvPr>
        </p:nvSpPr>
        <p:spPr>
          <a:xfrm>
            <a:off x="4724400" y="1600200"/>
            <a:ext cx="4038600" cy="4669963"/>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processus (6)</a:t>
            </a:r>
          </a:p>
          <a:p>
            <a:pPr marL="546100" lvl="1" indent="-279400">
              <a:spcBef>
                <a:spcPts val="636"/>
              </a:spcBef>
              <a:buFont typeface="+mj-lt"/>
              <a:buAutoNum type="arabicPeriod"/>
            </a:pPr>
            <a:r>
              <a:rPr lang="fr-FR" sz="1400" dirty="0" smtClean="0">
                <a:solidFill>
                  <a:schemeClr val="accent2"/>
                </a:solidFill>
                <a:cs typeface="Calibri"/>
              </a:rPr>
              <a:t>Représentation de soi, </a:t>
            </a:r>
          </a:p>
          <a:p>
            <a:pPr marL="546100" lvl="1" indent="-279400">
              <a:spcBef>
                <a:spcPts val="636"/>
              </a:spcBef>
              <a:buFont typeface="+mj-lt"/>
              <a:buAutoNum type="arabicPeriod"/>
            </a:pPr>
            <a:r>
              <a:rPr lang="fr-FR" sz="1400" dirty="0" smtClean="0">
                <a:solidFill>
                  <a:schemeClr val="accent2"/>
                </a:solidFill>
                <a:cs typeface="Calibri"/>
              </a:rPr>
              <a:t>Conflictualité psychique</a:t>
            </a:r>
          </a:p>
          <a:p>
            <a:pPr marL="546100" lvl="1" indent="-279400">
              <a:spcBef>
                <a:spcPts val="636"/>
              </a:spcBef>
              <a:buFont typeface="+mj-lt"/>
              <a:buAutoNum type="arabicPeriod"/>
            </a:pPr>
            <a:r>
              <a:rPr lang="fr-FR" sz="1400" dirty="0" smtClean="0">
                <a:solidFill>
                  <a:schemeClr val="accent2"/>
                </a:solidFill>
                <a:cs typeface="Calibri"/>
              </a:rPr>
              <a:t>Alliance thérapeutique</a:t>
            </a:r>
          </a:p>
          <a:p>
            <a:pPr marL="546100" lvl="1" indent="-279400">
              <a:spcBef>
                <a:spcPts val="636"/>
              </a:spcBef>
              <a:buFont typeface="+mj-lt"/>
              <a:buAutoNum type="arabicPeriod"/>
            </a:pPr>
            <a:r>
              <a:rPr lang="fr-FR" sz="1400" dirty="0" smtClean="0">
                <a:solidFill>
                  <a:schemeClr val="accent2"/>
                </a:solidFill>
                <a:cs typeface="Calibri"/>
              </a:rPr>
              <a:t>Implication dans le thérapie</a:t>
            </a:r>
          </a:p>
          <a:p>
            <a:pPr marL="546100" lvl="1" indent="-279400">
              <a:spcBef>
                <a:spcPts val="636"/>
              </a:spcBef>
              <a:buFont typeface="+mj-lt"/>
              <a:buAutoNum type="arabicPeriod"/>
            </a:pPr>
            <a:r>
              <a:rPr lang="fr-FR" sz="1400" dirty="0" smtClean="0">
                <a:solidFill>
                  <a:schemeClr val="accent2"/>
                </a:solidFill>
                <a:cs typeface="Calibri"/>
              </a:rPr>
              <a:t>Mécanismes de défense et aptitudes d’ajustement</a:t>
            </a:r>
          </a:p>
          <a:p>
            <a:pPr marL="546100" lvl="1" indent="-279400">
              <a:spcBef>
                <a:spcPts val="636"/>
              </a:spcBef>
              <a:buFont typeface="+mj-lt"/>
              <a:buAutoNum type="arabicPeriod"/>
            </a:pPr>
            <a:r>
              <a:rPr lang="fr-FR" sz="1400" dirty="0" smtClean="0">
                <a:solidFill>
                  <a:schemeClr val="accent2"/>
                </a:solidFill>
                <a:cs typeface="Calibri"/>
              </a:rPr>
              <a:t>Action </a:t>
            </a:r>
            <a:r>
              <a:rPr lang="fr-FR" sz="1400" dirty="0" smtClean="0">
                <a:solidFill>
                  <a:schemeClr val="accent2"/>
                </a:solidFill>
                <a:cs typeface="Calibri"/>
              </a:rPr>
              <a:t>thérapeutique</a:t>
            </a:r>
            <a:endParaRPr lang="fr-FR" sz="1400" dirty="0" smtClean="0">
              <a:solidFill>
                <a:srgbClr val="1F497D"/>
              </a:solidFill>
              <a:cs typeface="Calibri"/>
            </a:endParaRPr>
          </a:p>
          <a:p>
            <a:pPr>
              <a:buNone/>
            </a:pPr>
            <a:r>
              <a:rPr lang="fr-FR" sz="1800" b="1" dirty="0" smtClean="0">
                <a:solidFill>
                  <a:schemeClr val="accent2"/>
                </a:solidFill>
                <a:cs typeface="Calibri"/>
              </a:rPr>
              <a:t>Modérateurs</a:t>
            </a:r>
            <a:endParaRPr lang="fr-FR" sz="1800" dirty="0" smtClean="0">
              <a:solidFill>
                <a:srgbClr val="1F497D"/>
              </a:solidFill>
              <a:cs typeface="Calibri"/>
            </a:endParaRPr>
          </a:p>
          <a:p>
            <a:pPr marL="539750" lvl="1" indent="-273050">
              <a:buFont typeface="+mj-lt"/>
              <a:buAutoNum type="arabicPeriod"/>
              <a:tabLst>
                <a:tab pos="801688" algn="l"/>
              </a:tabLst>
            </a:pPr>
            <a:r>
              <a:rPr lang="fr-FR" sz="1400" dirty="0" smtClean="0">
                <a:solidFill>
                  <a:schemeClr val="accent2"/>
                </a:solidFill>
                <a:cs typeface="Calibri"/>
              </a:rPr>
              <a:t>Age, </a:t>
            </a:r>
            <a:r>
              <a:rPr lang="fr-FR" sz="1400" dirty="0" smtClean="0">
                <a:solidFill>
                  <a:schemeClr val="accent2"/>
                </a:solidFill>
                <a:cs typeface="Calibri"/>
              </a:rPr>
              <a:t>genre</a:t>
            </a:r>
          </a:p>
          <a:p>
            <a:pPr marL="539750" lvl="1" indent="-273050">
              <a:buFont typeface="+mj-lt"/>
              <a:buAutoNum type="arabicPeriod"/>
              <a:tabLst>
                <a:tab pos="801688" algn="l"/>
              </a:tabLst>
            </a:pPr>
            <a:r>
              <a:rPr lang="fr-FR" sz="1400" dirty="0" smtClean="0">
                <a:solidFill>
                  <a:schemeClr val="accent2"/>
                </a:solidFill>
                <a:cs typeface="Calibri"/>
              </a:rPr>
              <a:t>Expérience  praticien (style ?), </a:t>
            </a:r>
            <a:r>
              <a:rPr lang="fr-FR" sz="1400" dirty="0" smtClean="0">
                <a:solidFill>
                  <a:schemeClr val="accent2"/>
                </a:solidFill>
                <a:cs typeface="Calibri"/>
              </a:rPr>
              <a:t>services</a:t>
            </a:r>
          </a:p>
          <a:p>
            <a:pPr marL="539750" lvl="1" indent="-273050">
              <a:buFont typeface="+mj-lt"/>
              <a:buAutoNum type="arabicPeriod"/>
              <a:tabLst>
                <a:tab pos="801688" algn="l"/>
              </a:tabLst>
            </a:pPr>
            <a:r>
              <a:rPr lang="fr-FR" sz="1400" dirty="0" err="1" smtClean="0">
                <a:solidFill>
                  <a:schemeClr val="accent2"/>
                </a:solidFill>
                <a:cs typeface="Calibri"/>
              </a:rPr>
              <a:t>Nbre</a:t>
            </a:r>
            <a:r>
              <a:rPr lang="fr-FR" sz="1400" dirty="0" smtClean="0">
                <a:solidFill>
                  <a:schemeClr val="accent2"/>
                </a:solidFill>
                <a:cs typeface="Calibri"/>
              </a:rPr>
              <a:t> séances /semaine, traitements associés</a:t>
            </a:r>
            <a:endParaRPr lang="fr-FR" sz="1400" dirty="0" smtClean="0">
              <a:solidFill>
                <a:schemeClr val="accent2"/>
              </a:solidFill>
              <a:cs typeface="Calibri"/>
            </a:endParaRPr>
          </a:p>
          <a:p>
            <a:pPr>
              <a:spcBef>
                <a:spcPts val="1224"/>
              </a:spcBef>
              <a:buNone/>
            </a:pPr>
            <a:r>
              <a:rPr lang="fr-FR" sz="1800" b="1" dirty="0" smtClean="0">
                <a:solidFill>
                  <a:srgbClr val="1F497D"/>
                </a:solidFill>
                <a:cs typeface="Calibri"/>
              </a:rPr>
              <a:t>Instruments de processus</a:t>
            </a:r>
          </a:p>
          <a:p>
            <a:pPr marL="184150" lvl="1" indent="0">
              <a:buNone/>
            </a:pPr>
            <a:r>
              <a:rPr lang="fr-FR" sz="1400" dirty="0" smtClean="0">
                <a:solidFill>
                  <a:srgbClr val="1F497D"/>
                </a:solidFill>
                <a:cs typeface="Calibri"/>
              </a:rPr>
              <a:t>Questionnaire de configuration psychothérapique (PQS) Jones E., </a:t>
            </a:r>
            <a:r>
              <a:rPr lang="fr-FR" sz="1400" dirty="0" smtClean="0">
                <a:solidFill>
                  <a:srgbClr val="1F497D"/>
                </a:solidFill>
                <a:cs typeface="Calibri"/>
              </a:rPr>
              <a:t>2000 – Adultes, Ados (AQS)</a:t>
            </a:r>
          </a:p>
          <a:p>
            <a:endParaRPr lang="fr-FR" sz="1400" dirty="0"/>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a:xfrm>
            <a:off x="6553200" y="6457950"/>
            <a:ext cx="2133600" cy="476250"/>
          </a:xfrm>
          <a:noFill/>
        </p:spPr>
        <p:txBody>
          <a:bodyPr/>
          <a:lstStyle/>
          <a:p>
            <a:fld id="{A8CEA949-7242-154F-8DE3-5AF918D873F3}" type="slidenum">
              <a:rPr lang="fr-FR" smtClean="0">
                <a:latin typeface="Arial" charset="0"/>
              </a:rPr>
              <a:pPr/>
              <a:t>18</a:t>
            </a:fld>
            <a:endParaRPr lang="fr-FR" smtClean="0">
              <a:latin typeface="Arial" charset="0"/>
            </a:endParaRPr>
          </a:p>
        </p:txBody>
      </p:sp>
      <p:sp>
        <p:nvSpPr>
          <p:cNvPr id="5" name="Text Box 6"/>
          <p:cNvSpPr txBox="1">
            <a:spLocks noChangeArrowheads="1"/>
          </p:cNvSpPr>
          <p:nvPr/>
        </p:nvSpPr>
        <p:spPr bwMode="auto">
          <a:xfrm>
            <a:off x="3200400" y="3198813"/>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 name="Titre 1"/>
          <p:cNvSpPr txBox="1">
            <a:spLocks/>
          </p:cNvSpPr>
          <p:nvPr/>
        </p:nvSpPr>
        <p:spPr bwMode="auto">
          <a:xfrm>
            <a:off x="0" y="0"/>
            <a:ext cx="9144000" cy="8382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Récapitulatif</a:t>
            </a:r>
          </a:p>
        </p:txBody>
      </p:sp>
      <p:sp>
        <p:nvSpPr>
          <p:cNvPr id="7" name="Text Box 4"/>
          <p:cNvSpPr txBox="1">
            <a:spLocks noChangeArrowheads="1"/>
          </p:cNvSpPr>
          <p:nvPr/>
        </p:nvSpPr>
        <p:spPr bwMode="auto">
          <a:xfrm>
            <a:off x="571500"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Initiation psychothérapie</a:t>
            </a:r>
          </a:p>
        </p:txBody>
      </p:sp>
      <p:sp>
        <p:nvSpPr>
          <p:cNvPr id="8" name="Line 2"/>
          <p:cNvSpPr>
            <a:spLocks noChangeShapeType="1"/>
          </p:cNvSpPr>
          <p:nvPr/>
        </p:nvSpPr>
        <p:spPr bwMode="auto">
          <a:xfrm>
            <a:off x="2270125"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9" name="Text Box 3"/>
          <p:cNvSpPr txBox="1">
            <a:spLocks noChangeArrowheads="1"/>
          </p:cNvSpPr>
          <p:nvPr/>
        </p:nvSpPr>
        <p:spPr bwMode="auto">
          <a:xfrm>
            <a:off x="20574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rPr>
              <a:t>Processus </a:t>
            </a:r>
            <a:br>
              <a:rPr lang="fr-FR" sz="1400" i="1" dirty="0">
                <a:solidFill>
                  <a:srgbClr val="3A6525"/>
                </a:solidFill>
              </a:rPr>
            </a:br>
            <a:r>
              <a:rPr lang="fr-FR" sz="1400" i="1" dirty="0">
                <a:solidFill>
                  <a:srgbClr val="3A6525"/>
                </a:solidFill>
              </a:rPr>
              <a:t>psychothérapie</a:t>
            </a:r>
            <a:endParaRPr lang="fr-FR" sz="1400" dirty="0"/>
          </a:p>
        </p:txBody>
      </p:sp>
      <p:sp>
        <p:nvSpPr>
          <p:cNvPr id="10" name="Text Box 4"/>
          <p:cNvSpPr txBox="1">
            <a:spLocks noChangeArrowheads="1"/>
          </p:cNvSpPr>
          <p:nvPr/>
        </p:nvSpPr>
        <p:spPr bwMode="auto">
          <a:xfrm>
            <a:off x="3775075" y="121920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1" name="Line 2"/>
          <p:cNvSpPr>
            <a:spLocks noChangeShapeType="1"/>
          </p:cNvSpPr>
          <p:nvPr/>
        </p:nvSpPr>
        <p:spPr bwMode="auto">
          <a:xfrm>
            <a:off x="5334000"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2" name="Text Box 3"/>
          <p:cNvSpPr txBox="1">
            <a:spLocks noChangeArrowheads="1"/>
          </p:cNvSpPr>
          <p:nvPr/>
        </p:nvSpPr>
        <p:spPr bwMode="auto">
          <a:xfrm>
            <a:off x="53340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3" name="ZoneTexte 12"/>
          <p:cNvSpPr txBox="1"/>
          <p:nvPr/>
        </p:nvSpPr>
        <p:spPr>
          <a:xfrm>
            <a:off x="1182677"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endParaRPr lang="fr-FR" dirty="0">
              <a:effectLst>
                <a:glow rad="228600">
                  <a:schemeClr val="accent2">
                    <a:alpha val="75000"/>
                  </a:schemeClr>
                </a:glow>
              </a:effectLst>
              <a:latin typeface="Arial" pitchFamily="-106" charset="0"/>
            </a:endParaRPr>
          </a:p>
        </p:txBody>
      </p:sp>
      <p:sp>
        <p:nvSpPr>
          <p:cNvPr id="14" name="Text Box 6"/>
          <p:cNvSpPr txBox="1">
            <a:spLocks noChangeArrowheads="1"/>
          </p:cNvSpPr>
          <p:nvPr/>
        </p:nvSpPr>
        <p:spPr bwMode="auto">
          <a:xfrm>
            <a:off x="228600" y="2822575"/>
            <a:ext cx="2362200" cy="1292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pPr>
            <a:r>
              <a:rPr lang="fr-FR" sz="1200" b="1">
                <a:solidFill>
                  <a:srgbClr val="CC332E"/>
                </a:solidFill>
              </a:rPr>
              <a:t>T1. Diagnostic précis et fiable</a:t>
            </a:r>
            <a:br>
              <a:rPr lang="fr-FR" sz="1200" b="1">
                <a:solidFill>
                  <a:srgbClr val="CC332E"/>
                </a:solidFill>
              </a:rPr>
            </a:br>
            <a:r>
              <a:rPr lang="fr-FR" sz="1200">
                <a:solidFill>
                  <a:srgbClr val="CC332E"/>
                </a:solidFill>
              </a:rPr>
              <a:t>Formulation psychopathologique</a:t>
            </a:r>
            <a:r>
              <a:rPr lang="fr-FR" sz="1200">
                <a:solidFill>
                  <a:srgbClr val="000000"/>
                </a:solidFill>
              </a:rPr>
              <a:t/>
            </a:r>
            <a:br>
              <a:rPr lang="fr-FR" sz="1200">
                <a:solidFill>
                  <a:srgbClr val="000000"/>
                </a:solidFill>
              </a:rPr>
            </a:br>
            <a:r>
              <a:rPr lang="fr-FR" sz="1200">
                <a:solidFill>
                  <a:srgbClr val="CC332E"/>
                </a:solidFill>
              </a:rPr>
              <a:t>Modérateurs, Mesures fonctionnement</a:t>
            </a:r>
          </a:p>
          <a:p>
            <a:pPr algn="ctr">
              <a:spcBef>
                <a:spcPct val="50000"/>
              </a:spcBef>
            </a:pPr>
            <a:r>
              <a:rPr lang="fr-FR" sz="1200">
                <a:solidFill>
                  <a:srgbClr val="CC332E"/>
                </a:solidFill>
              </a:rPr>
              <a:t>[DSM-IV]</a:t>
            </a:r>
          </a:p>
        </p:txBody>
      </p:sp>
      <p:sp>
        <p:nvSpPr>
          <p:cNvPr id="15" name="Text Box 7"/>
          <p:cNvSpPr txBox="1">
            <a:spLocks noChangeArrowheads="1"/>
          </p:cNvSpPr>
          <p:nvPr/>
        </p:nvSpPr>
        <p:spPr bwMode="auto">
          <a:xfrm>
            <a:off x="3352800" y="2824163"/>
            <a:ext cx="2370138" cy="128905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lgn="ctr">
              <a:spcBef>
                <a:spcPct val="50000"/>
              </a:spcBef>
              <a:defRPr/>
            </a:pPr>
            <a:r>
              <a:rPr lang="fr-FR" sz="1200" b="1" dirty="0">
                <a:solidFill>
                  <a:srgbClr val="9E3900"/>
                </a:solidFill>
              </a:rPr>
              <a:t>Caractérisation quantifiée des variables de processus</a:t>
            </a:r>
          </a:p>
          <a:p>
            <a:pPr algn="ctr">
              <a:spcBef>
                <a:spcPct val="50000"/>
              </a:spcBef>
              <a:defRPr/>
            </a:pPr>
            <a:r>
              <a:rPr lang="fr-FR" sz="1200" b="1" dirty="0">
                <a:solidFill>
                  <a:srgbClr val="9E3900"/>
                </a:solidFill>
              </a:rPr>
              <a:t>Mesures de fonctionnement</a:t>
            </a:r>
            <a:br>
              <a:rPr lang="fr-FR" sz="1200" b="1" dirty="0">
                <a:solidFill>
                  <a:srgbClr val="9E3900"/>
                </a:solidFill>
              </a:rPr>
            </a:br>
            <a:r>
              <a:rPr lang="fr-FR" sz="1200" b="1" dirty="0">
                <a:solidFill>
                  <a:srgbClr val="9E3900"/>
                </a:solidFill>
              </a:rPr>
              <a:t/>
            </a:r>
            <a:br>
              <a:rPr lang="fr-FR" sz="1200" b="1" dirty="0">
                <a:solidFill>
                  <a:srgbClr val="9E3900"/>
                </a:solidFill>
              </a:rPr>
            </a:br>
            <a:r>
              <a:rPr lang="fr-FR" sz="1200" dirty="0">
                <a:solidFill>
                  <a:srgbClr val="9E3900"/>
                </a:solidFill>
              </a:rPr>
              <a:t>à ≠ </a:t>
            </a:r>
            <a:r>
              <a:rPr lang="fr-FR" sz="1200" b="1" dirty="0">
                <a:solidFill>
                  <a:srgbClr val="9E3900"/>
                </a:solidFill>
              </a:rPr>
              <a:t>phases</a:t>
            </a:r>
            <a:r>
              <a:rPr lang="fr-FR" sz="1200" dirty="0">
                <a:solidFill>
                  <a:srgbClr val="9E3900"/>
                </a:solidFill>
              </a:rPr>
              <a:t> de psychothérapie </a:t>
            </a:r>
          </a:p>
        </p:txBody>
      </p:sp>
      <p:sp>
        <p:nvSpPr>
          <p:cNvPr id="16" name="Text Box 8"/>
          <p:cNvSpPr txBox="1">
            <a:spLocks noChangeArrowheads="1"/>
          </p:cNvSpPr>
          <p:nvPr/>
        </p:nvSpPr>
        <p:spPr bwMode="auto">
          <a:xfrm>
            <a:off x="6577013" y="2868613"/>
            <a:ext cx="2376487" cy="1200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pPr>
            <a:r>
              <a:rPr lang="fr-FR" sz="1200" b="1">
                <a:solidFill>
                  <a:srgbClr val="CC332E"/>
                </a:solidFill>
              </a:rPr>
              <a:t>4. Comparaison formulations initiale et finale</a:t>
            </a:r>
          </a:p>
          <a:p>
            <a:pPr algn="ctr">
              <a:spcBef>
                <a:spcPct val="50000"/>
              </a:spcBef>
            </a:pPr>
            <a:r>
              <a:rPr lang="fr-FR" sz="1200" b="1">
                <a:solidFill>
                  <a:srgbClr val="CC332E"/>
                </a:solidFill>
              </a:rPr>
              <a:t>Évolution mesures de fonctionnement </a:t>
            </a:r>
          </a:p>
          <a:p>
            <a:pPr algn="ctr">
              <a:spcBef>
                <a:spcPct val="50000"/>
              </a:spcBef>
            </a:pPr>
            <a:r>
              <a:rPr lang="fr-FR" sz="1200" b="1">
                <a:solidFill>
                  <a:srgbClr val="CC332E"/>
                </a:solidFill>
              </a:rPr>
              <a:t>Δ</a:t>
            </a:r>
            <a:br>
              <a:rPr lang="fr-FR" sz="1200" b="1">
                <a:solidFill>
                  <a:srgbClr val="CC332E"/>
                </a:solidFill>
              </a:rPr>
            </a:br>
            <a:endParaRPr lang="fr-FR" sz="1200">
              <a:solidFill>
                <a:srgbClr val="CC332E"/>
              </a:solidFill>
            </a:endParaRPr>
          </a:p>
        </p:txBody>
      </p:sp>
      <p:sp>
        <p:nvSpPr>
          <p:cNvPr id="17" name="ZoneTexte 16"/>
          <p:cNvSpPr txBox="1"/>
          <p:nvPr/>
        </p:nvSpPr>
        <p:spPr>
          <a:xfrm>
            <a:off x="3917603" y="2249370"/>
            <a:ext cx="1240995"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 T3, T4</a:t>
            </a:r>
            <a:endParaRPr lang="fr-FR" dirty="0">
              <a:effectLst>
                <a:glow rad="228600">
                  <a:schemeClr val="accent2">
                    <a:alpha val="75000"/>
                  </a:schemeClr>
                </a:glow>
              </a:effectLst>
              <a:latin typeface="Arial" pitchFamily="-106" charset="0"/>
            </a:endParaRPr>
          </a:p>
        </p:txBody>
      </p:sp>
      <p:sp>
        <p:nvSpPr>
          <p:cNvPr id="18" name="ZoneTexte 17"/>
          <p:cNvSpPr txBox="1"/>
          <p:nvPr/>
        </p:nvSpPr>
        <p:spPr>
          <a:xfrm>
            <a:off x="7500080"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endParaRPr lang="fr-FR" dirty="0">
              <a:effectLst>
                <a:glow rad="228600">
                  <a:schemeClr val="accent2">
                    <a:alpha val="75000"/>
                  </a:schemeClr>
                </a:glow>
              </a:effectLst>
              <a:latin typeface="Arial" pitchFamily="-106" charset="0"/>
            </a:endParaRPr>
          </a:p>
        </p:txBody>
      </p:sp>
      <p:sp>
        <p:nvSpPr>
          <p:cNvPr id="19" name="Text Box 4"/>
          <p:cNvSpPr txBox="1">
            <a:spLocks noChangeArrowheads="1"/>
          </p:cNvSpPr>
          <p:nvPr/>
        </p:nvSpPr>
        <p:spPr bwMode="auto">
          <a:xfrm>
            <a:off x="6964363"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Terminaison</a:t>
            </a:r>
            <a:br>
              <a:rPr lang="fr-FR" sz="1400" b="1">
                <a:solidFill>
                  <a:schemeClr val="hlink"/>
                </a:solidFill>
              </a:rPr>
            </a:br>
            <a:r>
              <a:rPr lang="fr-FR" sz="1400" b="1">
                <a:solidFill>
                  <a:schemeClr val="hlink"/>
                </a:solidFill>
              </a:rPr>
              <a:t>psychothérapie</a:t>
            </a:r>
          </a:p>
        </p:txBody>
      </p:sp>
      <p:sp>
        <p:nvSpPr>
          <p:cNvPr id="20" name="Text Box 8"/>
          <p:cNvSpPr txBox="1">
            <a:spLocks noChangeArrowheads="1"/>
          </p:cNvSpPr>
          <p:nvPr/>
        </p:nvSpPr>
        <p:spPr bwMode="auto">
          <a:xfrm>
            <a:off x="6773863" y="53403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21" name="Rectangle 20"/>
          <p:cNvSpPr/>
          <p:nvPr/>
        </p:nvSpPr>
        <p:spPr bwMode="auto">
          <a:xfrm>
            <a:off x="6621463"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2" name="Rectangle 21"/>
          <p:cNvSpPr/>
          <p:nvPr/>
        </p:nvSpPr>
        <p:spPr bwMode="auto">
          <a:xfrm>
            <a:off x="2057400" y="47244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3" name="Rectangle 22"/>
          <p:cNvSpPr/>
          <p:nvPr/>
        </p:nvSpPr>
        <p:spPr bwMode="auto">
          <a:xfrm>
            <a:off x="22098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4" name="Rectangle 23"/>
          <p:cNvSpPr/>
          <p:nvPr/>
        </p:nvSpPr>
        <p:spPr bwMode="auto">
          <a:xfrm>
            <a:off x="2362200" y="50292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5" name="Rectangle 24"/>
          <p:cNvSpPr/>
          <p:nvPr/>
        </p:nvSpPr>
        <p:spPr bwMode="auto">
          <a:xfrm>
            <a:off x="2514600"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6" name="Text Box 8"/>
          <p:cNvSpPr txBox="1">
            <a:spLocks noChangeArrowheads="1"/>
          </p:cNvSpPr>
          <p:nvPr/>
        </p:nvSpPr>
        <p:spPr bwMode="auto">
          <a:xfrm>
            <a:off x="2667000" y="5340350"/>
            <a:ext cx="1981200" cy="5238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Comparaisons cas</a:t>
            </a:r>
            <a:br>
              <a:rPr lang="fr-FR" sz="1400" b="1" dirty="0">
                <a:solidFill>
                  <a:srgbClr val="000090"/>
                </a:solidFill>
              </a:rPr>
            </a:br>
            <a:r>
              <a:rPr lang="fr-FR" sz="1400" b="1" dirty="0">
                <a:solidFill>
                  <a:srgbClr val="000090"/>
                </a:solidFill>
              </a:rPr>
              <a:t>analogues</a:t>
            </a:r>
            <a:endParaRPr lang="fr-FR" dirty="0">
              <a:solidFill>
                <a:srgbClr val="000090"/>
              </a:solidFill>
            </a:endParaRPr>
          </a:p>
        </p:txBody>
      </p:sp>
      <p:sp>
        <p:nvSpPr>
          <p:cNvPr id="27" name="Flèche droite rayée 26"/>
          <p:cNvSpPr/>
          <p:nvPr/>
        </p:nvSpPr>
        <p:spPr>
          <a:xfrm>
            <a:off x="27432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8" name="Flèche droite rayée 27"/>
          <p:cNvSpPr/>
          <p:nvPr/>
        </p:nvSpPr>
        <p:spPr>
          <a:xfrm>
            <a:off x="58674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9" name="Flèche droite rayée 28"/>
          <p:cNvSpPr/>
          <p:nvPr/>
        </p:nvSpPr>
        <p:spPr>
          <a:xfrm rot="5400000">
            <a:off x="7396956" y="4482307"/>
            <a:ext cx="735013"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0" name="Flèche droite rayée 29"/>
          <p:cNvSpPr/>
          <p:nvPr/>
        </p:nvSpPr>
        <p:spPr>
          <a:xfrm rot="10800000">
            <a:off x="5181600" y="5451475"/>
            <a:ext cx="91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1" name="Text Box 11"/>
          <p:cNvSpPr txBox="1">
            <a:spLocks noChangeArrowheads="1"/>
          </p:cNvSpPr>
          <p:nvPr/>
        </p:nvSpPr>
        <p:spPr bwMode="auto">
          <a:xfrm>
            <a:off x="838200" y="6400800"/>
            <a:ext cx="8153400" cy="307975"/>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prstTxWarp prst="textNoShape">
              <a:avLst/>
            </a:prstTxWarp>
            <a:spAutoFit/>
          </a:bodyPr>
          <a:lstStyle/>
          <a:p>
            <a:pPr algn="ctr"/>
            <a:r>
              <a:rPr lang="fr-FR" sz="1400" b="1">
                <a:solidFill>
                  <a:srgbClr val="000090"/>
                </a:solidFill>
              </a:rPr>
              <a:t>Retour sur les pratiques - Explorations secondaires des facteurs de changement</a:t>
            </a:r>
          </a:p>
        </p:txBody>
      </p:sp>
      <p:cxnSp>
        <p:nvCxnSpPr>
          <p:cNvPr id="32" name="Connecteur en angle 31"/>
          <p:cNvCxnSpPr>
            <a:stCxn id="22" idx="1"/>
            <a:endCxn id="31" idx="1"/>
          </p:cNvCxnSpPr>
          <p:nvPr/>
        </p:nvCxnSpPr>
        <p:spPr>
          <a:xfrm rot="10800000" flipV="1">
            <a:off x="838200" y="5143500"/>
            <a:ext cx="1219200" cy="1411288"/>
          </a:xfrm>
          <a:prstGeom prst="bentConnector3">
            <a:avLst>
              <a:gd name="adj1" fmla="val 118750"/>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Bulle rectangulaire à coins arrondis 32"/>
          <p:cNvSpPr/>
          <p:nvPr/>
        </p:nvSpPr>
        <p:spPr>
          <a:xfrm>
            <a:off x="133801" y="735905"/>
            <a:ext cx="1267199" cy="407095"/>
          </a:xfrm>
          <a:prstGeom prst="wedgeRoundRectCallout">
            <a:avLst>
              <a:gd name="adj1" fmla="val -17248"/>
              <a:gd name="adj2" fmla="val 81391"/>
              <a:gd name="adj3" fmla="val 16667"/>
            </a:avLst>
          </a:prstGeom>
        </p:spPr>
        <p:style>
          <a:lnRef idx="1">
            <a:schemeClr val="accent1"/>
          </a:lnRef>
          <a:fillRef idx="2">
            <a:schemeClr val="accent1"/>
          </a:fillRef>
          <a:effectRef idx="1">
            <a:schemeClr val="accent1"/>
          </a:effectRef>
          <a:fontRef idx="minor">
            <a:schemeClr val="dk1"/>
          </a:fontRef>
        </p:style>
        <p:txBody>
          <a:bodyPr lIns="36000" rIns="36000" rtlCol="0" anchor="ctr"/>
          <a:lstStyle/>
          <a:p>
            <a:pPr>
              <a:defRPr/>
            </a:pPr>
            <a:r>
              <a:rPr lang="en-US" sz="1600" dirty="0" smtClean="0">
                <a:solidFill>
                  <a:srgbClr val="000090"/>
                </a:solidFill>
              </a:rPr>
              <a:t> </a:t>
            </a:r>
            <a:r>
              <a:rPr lang="fr-FR" sz="1600" dirty="0" smtClean="0">
                <a:solidFill>
                  <a:srgbClr val="000090"/>
                </a:solidFill>
              </a:rPr>
              <a:t>Modérateurs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34" name="ZoneTexte 33"/>
          <p:cNvSpPr txBox="1"/>
          <p:nvPr/>
        </p:nvSpPr>
        <p:spPr>
          <a:xfrm>
            <a:off x="152400" y="228600"/>
            <a:ext cx="454046" cy="369332"/>
          </a:xfrm>
          <a:prstGeom prst="rect">
            <a:avLst/>
          </a:prstGeom>
          <a:noFill/>
        </p:spPr>
        <p:txBody>
          <a:bodyPr wrap="none">
            <a:spAutoFit/>
          </a:bodyPr>
          <a:lstStyle/>
          <a:p>
            <a:pPr>
              <a:defRPr/>
            </a:pPr>
            <a:r>
              <a:rPr lang="fr-FR" dirty="0" smtClean="0">
                <a:effectLst>
                  <a:glow rad="228600">
                    <a:schemeClr val="accent2">
                      <a:alpha val="75000"/>
                    </a:schemeClr>
                  </a:glow>
                </a:effectLst>
                <a:latin typeface="Arial" pitchFamily="-106" charset="0"/>
              </a:rPr>
              <a:t>T0</a:t>
            </a:r>
            <a:endParaRPr lang="fr-FR" dirty="0">
              <a:effectLst>
                <a:glow rad="228600">
                  <a:schemeClr val="accent2">
                    <a:alpha val="75000"/>
                  </a:schemeClr>
                </a:glow>
              </a:effectLst>
              <a:latin typeface="Arial" pitchFamily="-106" charset="0"/>
            </a:endParaRPr>
          </a:p>
        </p:txBody>
      </p:sp>
      <p:cxnSp>
        <p:nvCxnSpPr>
          <p:cNvPr id="36" name="Connecteur en angle 35"/>
          <p:cNvCxnSpPr>
            <a:stCxn id="33" idx="1"/>
            <a:endCxn id="14" idx="1"/>
          </p:cNvCxnSpPr>
          <p:nvPr/>
        </p:nvCxnSpPr>
        <p:spPr>
          <a:xfrm rot="10800000" flipH="1" flipV="1">
            <a:off x="133800" y="939452"/>
            <a:ext cx="94799" cy="2529235"/>
          </a:xfrm>
          <a:prstGeom prst="bentConnector3">
            <a:avLst>
              <a:gd name="adj1" fmla="val -43716"/>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solidFill>
                  <a:srgbClr val="1F497D"/>
                </a:solidFill>
              </a:rPr>
              <a:t>Autres éléments</a:t>
            </a:r>
            <a:endParaRPr lang="fr-FR" sz="2800" dirty="0">
              <a:solidFill>
                <a:srgbClr val="1F497D"/>
              </a:solidFill>
            </a:endParaRPr>
          </a:p>
        </p:txBody>
      </p:sp>
      <p:sp>
        <p:nvSpPr>
          <p:cNvPr id="8" name="Espace réservé de la date 7"/>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dirty="0"/>
          </a:p>
        </p:txBody>
      </p:sp>
      <p:pic>
        <p:nvPicPr>
          <p:cNvPr id="4" name="Image 3" descr="Image 1.png">
            <a:hlinkClick r:id="rId2"/>
          </p:cNvPr>
          <p:cNvPicPr>
            <a:picLocks noChangeAspect="1"/>
          </p:cNvPicPr>
          <p:nvPr/>
        </p:nvPicPr>
        <p:blipFill>
          <a:blip r:embed="rId3"/>
          <a:stretch>
            <a:fillRect/>
          </a:stretch>
        </p:blipFill>
        <p:spPr>
          <a:xfrm>
            <a:off x="3352800" y="1890600"/>
            <a:ext cx="5400000" cy="2685000"/>
          </a:xfrm>
          <a:prstGeom prst="rect">
            <a:avLst/>
          </a:prstGeom>
          <a:ln>
            <a:solidFill>
              <a:srgbClr val="4F81BD"/>
            </a:solidFill>
          </a:ln>
        </p:spPr>
      </p:pic>
      <p:pic>
        <p:nvPicPr>
          <p:cNvPr id="6" name="Image 5" descr="CouvThurin.gif">
            <a:hlinkClick r:id="rId4"/>
          </p:cNvPr>
          <p:cNvPicPr>
            <a:picLocks noChangeAspect="1"/>
          </p:cNvPicPr>
          <p:nvPr/>
        </p:nvPicPr>
        <p:blipFill>
          <a:blip r:embed="rId5"/>
          <a:stretch>
            <a:fillRect/>
          </a:stretch>
        </p:blipFill>
        <p:spPr>
          <a:xfrm>
            <a:off x="483793" y="3854436"/>
            <a:ext cx="1500650" cy="2393964"/>
          </a:xfrm>
          <a:prstGeom prst="rect">
            <a:avLst/>
          </a:prstGeom>
          <a:ln>
            <a:solidFill>
              <a:schemeClr val="accent3"/>
            </a:solidFill>
          </a:ln>
        </p:spPr>
      </p:pic>
    </p:spTree>
  </p:cSld>
  <p:clrMapOvr>
    <a:masterClrMapping/>
  </p:clrMapOvr>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3663</TotalTime>
  <Words>2167</Words>
  <Application>Microsoft Macintosh PowerPoint</Application>
  <PresentationFormat>Présentation à l'écran (4:3)</PresentationFormat>
  <Paragraphs>356</Paragraphs>
  <Slides>19</Slides>
  <Notes>7</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MethodoReseau090608</vt:lpstr>
      <vt:lpstr>Méthodologie études systématiques de cas pôle borderline</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Analyse du processus ? (2) </vt:lpstr>
      <vt:lpstr>Compréhension et approches passages  à l’acte</vt:lpstr>
      <vt:lpstr>Analyse du processus : le PQS</vt:lpstr>
      <vt:lpstr>Diapositive 15</vt:lpstr>
      <vt:lpstr>Design</vt:lpstr>
      <vt:lpstr>Indicateurs et instruments  pour l’étude sur les patients borderline </vt:lpstr>
      <vt:lpstr>Diapositive 18</vt:lpstr>
      <vt:lpstr>Autres éléments</vt:lpstr>
    </vt:vector>
  </TitlesOfParts>
  <Company/>
  <LinksUpToDate>false</LinksUpToDate>
  <SharedDoc>false</SharedDoc>
  <HyperlinksChanged>false</HyperlinksChanged>
  <AppVersion>12.0257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Questions de départ</dc:title>
  <dc:creator>Jean-Michel THURIN</dc:creator>
  <cp:keywords/>
  <cp:lastModifiedBy>Jean-Michel THURIN</cp:lastModifiedBy>
  <cp:revision>123</cp:revision>
  <cp:lastPrinted>2008-06-02T07:44:06Z</cp:lastPrinted>
  <dcterms:created xsi:type="dcterms:W3CDTF">2008-07-05T16:29:20Z</dcterms:created>
  <dcterms:modified xsi:type="dcterms:W3CDTF">2008-07-05T16:58:27Z</dcterms:modified>
</cp:coreProperties>
</file>