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theme/theme2.xml" ContentType="application/vnd.openxmlformats-officedocument.theme+xml"/>
  <Override PartName="/ppt/slides/slide2.xml" ContentType="application/vnd.openxmlformats-officedocument.presentationml.slide+xml"/>
  <Override PartName="/ppt/diagrams/colors1.xml" ContentType="application/vnd.openxmlformats-officedocument.drawingml.diagramColors+xml"/>
  <Override PartName="/docProps/app.xml" ContentType="application/vnd.openxmlformats-officedocument.extended-properties+xml"/>
  <Override PartName="/ppt/notesSlides/notesSlide9.xml" ContentType="application/vnd.openxmlformats-officedocument.presentationml.notesSlide+xml"/>
  <Override PartName="/ppt/diagrams/layout1.xml" ContentType="application/vnd.openxmlformats-officedocument.drawingml.diagramLayout+xml"/>
  <Override PartName="/ppt/slides/slide11.xml" ContentType="application/vnd.openxmlformats-officedocument.presentationml.slide+xml"/>
  <Override PartName="/ppt/slides/slide18.xml" ContentType="application/vnd.openxmlformats-officedocument.presentationml.slide+xml"/>
  <Override PartName="/ppt/theme/theme3.xml" ContentType="application/vnd.openxmlformats-officedocument.theme+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diagrams/data1.xml" ContentType="application/vnd.openxmlformats-officedocument.drawingml.diagramData+xml"/>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slides/slide14.xml" ContentType="application/vnd.openxmlformats-officedocument.presentationml.slide+xml"/>
  <Override PartName="/ppt/notesSlides/notesSlide6.xml" ContentType="application/vnd.openxmlformats-officedocument.presentationml.notes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diagrams/quickStyle1.xml" ContentType="application/vnd.openxmlformats-officedocument.drawingml.diagramStyl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Default Extension="tiff" ContentType="image/tiff"/>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aveSubsetFonts="1" autoCompressPictures="0">
  <p:sldMasterIdLst>
    <p:sldMasterId id="2147483660" r:id="rId1"/>
  </p:sldMasterIdLst>
  <p:notesMasterIdLst>
    <p:notesMasterId r:id="rId21"/>
  </p:notesMasterIdLst>
  <p:handoutMasterIdLst>
    <p:handoutMasterId r:id="rId22"/>
  </p:handoutMasterIdLst>
  <p:sldIdLst>
    <p:sldId id="269" r:id="rId2"/>
    <p:sldId id="271" r:id="rId3"/>
    <p:sldId id="275" r:id="rId4"/>
    <p:sldId id="272" r:id="rId5"/>
    <p:sldId id="258" r:id="rId6"/>
    <p:sldId id="259" r:id="rId7"/>
    <p:sldId id="260" r:id="rId8"/>
    <p:sldId id="261" r:id="rId9"/>
    <p:sldId id="262" r:id="rId10"/>
    <p:sldId id="263" r:id="rId11"/>
    <p:sldId id="264" r:id="rId12"/>
    <p:sldId id="265" r:id="rId13"/>
    <p:sldId id="266" r:id="rId14"/>
    <p:sldId id="267" r:id="rId15"/>
    <p:sldId id="276" r:id="rId16"/>
    <p:sldId id="278" r:id="rId17"/>
    <p:sldId id="268" r:id="rId18"/>
    <p:sldId id="284" r:id="rId19"/>
    <p:sldId id="283" r:id="rId20"/>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allowPng="1" organizeInFolders="0" useLongFilenames="0" imgSz="1024x768" encoding="macintosh" clr="presentationAccent"/>
  <p:prnPr prnWhat="handouts2" frameSlides="1"/>
  <p:clrMru>
    <a:srgbClr val="FFC2C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0271" autoAdjust="0"/>
  </p:normalViewPr>
  <p:slideViewPr>
    <p:cSldViewPr snapToObjects="1">
      <p:cViewPr varScale="1">
        <p:scale>
          <a:sx n="115" d="100"/>
          <a:sy n="115" d="100"/>
        </p:scale>
        <p:origin x="-43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esProps" Target="presProps.xml"/><Relationship Id="rId25" Type="http://schemas.openxmlformats.org/officeDocument/2006/relationships/viewProps" Target="view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ableStyles" Target="tableStyles.xml"/><Relationship Id="rId14" Type="http://schemas.openxmlformats.org/officeDocument/2006/relationships/slide" Target="slides/slide13.xml"/><Relationship Id="rId23" Type="http://schemas.openxmlformats.org/officeDocument/2006/relationships/printerSettings" Target="printerSettings/printerSettings1.bin"/><Relationship Id="rId4" Type="http://schemas.openxmlformats.org/officeDocument/2006/relationships/slide" Target="slides/slide3.xml"/><Relationship Id="rId26" Type="http://schemas.openxmlformats.org/officeDocument/2006/relationships/theme" Target="theme/theme1.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handoutMaster" Target="handoutMasters/handoutMaster1.xml"/><Relationship Id="rId21" Type="http://schemas.openxmlformats.org/officeDocument/2006/relationships/notesMaster" Target="notesMasters/notesMaster1.xml"/><Relationship Id="rId2"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02DD5C-BFDE-5E47-8F3E-036AE999E431}" type="doc">
      <dgm:prSet loTypeId="urn:microsoft.com/office/officeart/2005/8/layout/process4" loCatId="process" qsTypeId="urn:microsoft.com/office/officeart/2005/8/quickstyle/simple4" qsCatId="simple" csTypeId="urn:microsoft.com/office/officeart/2005/8/colors/accent2_4" csCatId="accent2" phldr="1"/>
      <dgm:spPr/>
      <dgm:t>
        <a:bodyPr/>
        <a:lstStyle/>
        <a:p>
          <a:endParaRPr lang="fr-FR"/>
        </a:p>
      </dgm:t>
    </dgm:pt>
    <dgm:pt modelId="{FC71601C-036F-DE40-91F3-7B07EF3375C6}">
      <dgm:prSet phldrT="[Texte]"/>
      <dgm:spPr/>
      <dgm:t>
        <a:bodyPr/>
        <a:lstStyle/>
        <a:p>
          <a:r>
            <a:rPr lang="fr-FR" dirty="0" smtClean="0">
              <a:solidFill>
                <a:srgbClr val="000090"/>
              </a:solidFill>
            </a:rPr>
            <a:t>L’enfant est « incontrôlable », cris, stéréotypies, entre et sort de la pièce </a:t>
          </a:r>
          <a:endParaRPr lang="fr-FR" dirty="0">
            <a:solidFill>
              <a:srgbClr val="000090"/>
            </a:solidFill>
          </a:endParaRPr>
        </a:p>
      </dgm:t>
    </dgm:pt>
    <dgm:pt modelId="{32F9ECFC-6D5C-9E4F-8801-C5E308CD0F34}" type="parTrans" cxnId="{9813D94D-36B4-524E-9D2E-8AE70C0B2971}">
      <dgm:prSet/>
      <dgm:spPr/>
      <dgm:t>
        <a:bodyPr/>
        <a:lstStyle/>
        <a:p>
          <a:endParaRPr lang="fr-FR"/>
        </a:p>
      </dgm:t>
    </dgm:pt>
    <dgm:pt modelId="{948AE2D3-4212-AC40-A42C-B3B2E2F56C32}" type="sibTrans" cxnId="{9813D94D-36B4-524E-9D2E-8AE70C0B2971}">
      <dgm:prSet/>
      <dgm:spPr/>
      <dgm:t>
        <a:bodyPr/>
        <a:lstStyle/>
        <a:p>
          <a:endParaRPr lang="fr-FR"/>
        </a:p>
      </dgm:t>
    </dgm:pt>
    <dgm:pt modelId="{509DF4FC-7794-7B4B-AAE3-B402C867203E}">
      <dgm:prSet phldrT="[Texte]" custT="1"/>
      <dgm:spPr/>
      <dgm:t>
        <a:bodyPr/>
        <a:lstStyle/>
        <a:p>
          <a:r>
            <a:rPr lang="fr-FR" sz="1100" dirty="0" smtClean="0"/>
            <a:t>Stimulation fonctions nécessaires à communication </a:t>
          </a:r>
          <a:endParaRPr lang="fr-FR" sz="1100" dirty="0"/>
        </a:p>
      </dgm:t>
    </dgm:pt>
    <dgm:pt modelId="{B733C668-DCF8-5740-96CC-8760055B8C10}" type="parTrans" cxnId="{1140F5F9-65E4-C542-A61A-42DA8677DADD}">
      <dgm:prSet/>
      <dgm:spPr/>
      <dgm:t>
        <a:bodyPr/>
        <a:lstStyle/>
        <a:p>
          <a:endParaRPr lang="fr-FR"/>
        </a:p>
      </dgm:t>
    </dgm:pt>
    <dgm:pt modelId="{08E22209-2014-C94A-AC64-9D056ABFA17A}" type="sibTrans" cxnId="{1140F5F9-65E4-C542-A61A-42DA8677DADD}">
      <dgm:prSet/>
      <dgm:spPr/>
      <dgm:t>
        <a:bodyPr/>
        <a:lstStyle/>
        <a:p>
          <a:endParaRPr lang="fr-FR"/>
        </a:p>
      </dgm:t>
    </dgm:pt>
    <dgm:pt modelId="{61EA5B36-870F-0045-94F4-AB61B0A937C3}">
      <dgm:prSet phldrT="[Texte]" custT="1"/>
      <dgm:spPr/>
      <dgm:t>
        <a:bodyPr/>
        <a:lstStyle/>
        <a:p>
          <a:r>
            <a:rPr lang="fr-FR" sz="1100" dirty="0" smtClean="0"/>
            <a:t>Insécurité base et angoisses spatiales. Régulation émotionnelle. Représentation</a:t>
          </a:r>
          <a:br>
            <a:rPr lang="fr-FR" sz="1100" dirty="0" smtClean="0"/>
          </a:br>
          <a:r>
            <a:rPr lang="fr-FR" sz="1100" dirty="0" smtClean="0"/>
            <a:t>-&gt; Contenir angoisse, Construire espace</a:t>
          </a:r>
          <a:endParaRPr lang="fr-FR" sz="1100" dirty="0"/>
        </a:p>
      </dgm:t>
    </dgm:pt>
    <dgm:pt modelId="{FA47D5A9-DA13-2B44-913C-9C4D5C9DB31D}" type="parTrans" cxnId="{C2DFA698-0E90-D944-8D97-783D18C2727B}">
      <dgm:prSet/>
      <dgm:spPr/>
      <dgm:t>
        <a:bodyPr/>
        <a:lstStyle/>
        <a:p>
          <a:endParaRPr lang="fr-FR"/>
        </a:p>
      </dgm:t>
    </dgm:pt>
    <dgm:pt modelId="{98662313-D463-954B-BF64-6293443F854D}" type="sibTrans" cxnId="{C2DFA698-0E90-D944-8D97-783D18C2727B}">
      <dgm:prSet/>
      <dgm:spPr/>
      <dgm:t>
        <a:bodyPr/>
        <a:lstStyle/>
        <a:p>
          <a:endParaRPr lang="fr-FR"/>
        </a:p>
      </dgm:t>
    </dgm:pt>
    <dgm:pt modelId="{4F8AD279-D230-2F44-B37D-E6F21AD0897A}">
      <dgm:prSet phldrT="[Texte]"/>
      <dgm:spPr/>
      <dgm:t>
        <a:bodyPr/>
        <a:lstStyle/>
        <a:p>
          <a:r>
            <a:rPr lang="fr-FR" dirty="0" smtClean="0">
              <a:solidFill>
                <a:srgbClr val="000090"/>
              </a:solidFill>
            </a:rPr>
            <a:t>L’enfant s’intéresse à un thème unique (</a:t>
          </a:r>
          <a:r>
            <a:rPr lang="fr-FR" dirty="0" err="1" smtClean="0">
              <a:solidFill>
                <a:srgbClr val="000090"/>
              </a:solidFill>
            </a:rPr>
            <a:t>p.e</a:t>
          </a:r>
          <a:r>
            <a:rPr lang="fr-FR" dirty="0" smtClean="0">
              <a:solidFill>
                <a:srgbClr val="000090"/>
              </a:solidFill>
            </a:rPr>
            <a:t>., la mort), recherche affection</a:t>
          </a:r>
          <a:endParaRPr lang="fr-FR" dirty="0">
            <a:solidFill>
              <a:srgbClr val="000090"/>
            </a:solidFill>
          </a:endParaRPr>
        </a:p>
      </dgm:t>
    </dgm:pt>
    <dgm:pt modelId="{7E81810D-71F2-AE43-B719-241BB458EA90}" type="parTrans" cxnId="{7D00A48F-A719-F54D-9A42-0C04FA467662}">
      <dgm:prSet/>
      <dgm:spPr/>
      <dgm:t>
        <a:bodyPr/>
        <a:lstStyle/>
        <a:p>
          <a:endParaRPr lang="fr-FR"/>
        </a:p>
      </dgm:t>
    </dgm:pt>
    <dgm:pt modelId="{F4256F32-ABF9-B442-A263-CE4FC31BE672}" type="sibTrans" cxnId="{7D00A48F-A719-F54D-9A42-0C04FA467662}">
      <dgm:prSet/>
      <dgm:spPr/>
      <dgm:t>
        <a:bodyPr/>
        <a:lstStyle/>
        <a:p>
          <a:endParaRPr lang="fr-FR"/>
        </a:p>
      </dgm:t>
    </dgm:pt>
    <dgm:pt modelId="{FE3F9A23-BCF8-EC4E-B7A3-4798B9DD0A2A}">
      <dgm:prSet phldrT="[Texte]"/>
      <dgm:spPr/>
      <dgm:t>
        <a:bodyPr/>
        <a:lstStyle/>
        <a:p>
          <a:endParaRPr lang="fr-FR" dirty="0"/>
        </a:p>
      </dgm:t>
    </dgm:pt>
    <dgm:pt modelId="{4CFEB9B6-FD5A-1546-A675-883F6073C0FB}" type="parTrans" cxnId="{B9E899CB-BCB8-FC44-89BD-08DC1C88F338}">
      <dgm:prSet/>
      <dgm:spPr/>
      <dgm:t>
        <a:bodyPr/>
        <a:lstStyle/>
        <a:p>
          <a:endParaRPr lang="fr-FR"/>
        </a:p>
      </dgm:t>
    </dgm:pt>
    <dgm:pt modelId="{AD178938-3D78-E74E-B310-55FEEFF9B38E}" type="sibTrans" cxnId="{B9E899CB-BCB8-FC44-89BD-08DC1C88F338}">
      <dgm:prSet/>
      <dgm:spPr/>
      <dgm:t>
        <a:bodyPr/>
        <a:lstStyle/>
        <a:p>
          <a:endParaRPr lang="fr-FR"/>
        </a:p>
      </dgm:t>
    </dgm:pt>
    <dgm:pt modelId="{A03F0FF3-135D-3E4B-B9D6-3616B931CF5D}">
      <dgm:prSet phldrT="[Texte]" custT="1"/>
      <dgm:spPr/>
      <dgm:t>
        <a:bodyPr/>
        <a:lstStyle/>
        <a:p>
          <a:r>
            <a:rPr lang="fr-FR" sz="1100" dirty="0" smtClean="0"/>
            <a:t/>
          </a:r>
          <a:br>
            <a:rPr lang="fr-FR" sz="1100" dirty="0" smtClean="0"/>
          </a:br>
          <a:r>
            <a:rPr lang="fr-FR" sz="1100" dirty="0" smtClean="0"/>
            <a:t>Préoccupation liée à angoisse centrale</a:t>
          </a:r>
          <a:br>
            <a:rPr lang="fr-FR" sz="1100" dirty="0" smtClean="0"/>
          </a:br>
          <a:r>
            <a:rPr lang="fr-FR" sz="1100" dirty="0" smtClean="0"/>
            <a:t>(trauma ?) carence symbolique</a:t>
          </a:r>
          <a:br>
            <a:rPr lang="fr-FR" sz="1100" dirty="0" smtClean="0"/>
          </a:br>
          <a:r>
            <a:rPr lang="fr-FR" sz="1100" dirty="0" smtClean="0"/>
            <a:t>-&gt; Expression agressivité et angoisses mort </a:t>
          </a:r>
          <a:br>
            <a:rPr lang="fr-FR" sz="1100" dirty="0" smtClean="0"/>
          </a:br>
          <a:endParaRPr lang="fr-FR" sz="1100" dirty="0"/>
        </a:p>
      </dgm:t>
    </dgm:pt>
    <dgm:pt modelId="{D47028D1-C148-DF44-856F-57B62445911E}" type="parTrans" cxnId="{80EBE392-776B-AF4D-9637-4096C1028A1E}">
      <dgm:prSet/>
      <dgm:spPr/>
      <dgm:t>
        <a:bodyPr/>
        <a:lstStyle/>
        <a:p>
          <a:endParaRPr lang="fr-FR"/>
        </a:p>
      </dgm:t>
    </dgm:pt>
    <dgm:pt modelId="{763C7ECB-E3A4-404F-8862-803D7D8160B2}" type="sibTrans" cxnId="{80EBE392-776B-AF4D-9637-4096C1028A1E}">
      <dgm:prSet/>
      <dgm:spPr/>
      <dgm:t>
        <a:bodyPr/>
        <a:lstStyle/>
        <a:p>
          <a:endParaRPr lang="fr-FR"/>
        </a:p>
      </dgm:t>
    </dgm:pt>
    <dgm:pt modelId="{69BD3FA2-F150-6547-959E-5D0DBB125848}">
      <dgm:prSet phldrT="[Texte]"/>
      <dgm:spPr/>
      <dgm:t>
        <a:bodyPr/>
        <a:lstStyle/>
        <a:p>
          <a:r>
            <a:rPr lang="fr-FR" dirty="0" smtClean="0">
              <a:solidFill>
                <a:srgbClr val="000090"/>
              </a:solidFill>
            </a:rPr>
            <a:t>L’enfant commence à jouer et à commenter une scène de destruction</a:t>
          </a:r>
          <a:endParaRPr lang="fr-FR" dirty="0">
            <a:solidFill>
              <a:srgbClr val="000090"/>
            </a:solidFill>
          </a:endParaRPr>
        </a:p>
      </dgm:t>
    </dgm:pt>
    <dgm:pt modelId="{57D34520-B247-BC4E-89E9-5CCA8E55D29C}" type="parTrans" cxnId="{51A82CBF-6B10-0C4A-BA5D-D1F9E5E9F686}">
      <dgm:prSet/>
      <dgm:spPr/>
      <dgm:t>
        <a:bodyPr/>
        <a:lstStyle/>
        <a:p>
          <a:endParaRPr lang="fr-FR"/>
        </a:p>
      </dgm:t>
    </dgm:pt>
    <dgm:pt modelId="{741E2696-E8F3-744A-8CCD-B83128C47CF2}" type="sibTrans" cxnId="{51A82CBF-6B10-0C4A-BA5D-D1F9E5E9F686}">
      <dgm:prSet/>
      <dgm:spPr/>
      <dgm:t>
        <a:bodyPr/>
        <a:lstStyle/>
        <a:p>
          <a:endParaRPr lang="fr-FR"/>
        </a:p>
      </dgm:t>
    </dgm:pt>
    <dgm:pt modelId="{975113D8-B34E-0249-8938-4DF71234262F}">
      <dgm:prSet phldrT="[Texte]" phldr="1"/>
      <dgm:spPr>
        <a:solidFill>
          <a:srgbClr val="FFCBB6">
            <a:alpha val="90000"/>
          </a:srgbClr>
        </a:solidFill>
      </dgm:spPr>
      <dgm:t>
        <a:bodyPr/>
        <a:lstStyle/>
        <a:p>
          <a:endParaRPr lang="fr-FR" dirty="0"/>
        </a:p>
      </dgm:t>
    </dgm:pt>
    <dgm:pt modelId="{F3F0CCC0-1BB8-8649-B01A-FBF2E0F262F5}" type="parTrans" cxnId="{0A4864D4-F8D4-3D44-8DB9-26AB6A0E494A}">
      <dgm:prSet/>
      <dgm:spPr/>
      <dgm:t>
        <a:bodyPr/>
        <a:lstStyle/>
        <a:p>
          <a:endParaRPr lang="fr-FR"/>
        </a:p>
      </dgm:t>
    </dgm:pt>
    <dgm:pt modelId="{127DCFD2-9A80-4244-AE25-B50281F5DF7D}" type="sibTrans" cxnId="{0A4864D4-F8D4-3D44-8DB9-26AB6A0E494A}">
      <dgm:prSet/>
      <dgm:spPr/>
      <dgm:t>
        <a:bodyPr/>
        <a:lstStyle/>
        <a:p>
          <a:endParaRPr lang="fr-FR"/>
        </a:p>
      </dgm:t>
    </dgm:pt>
    <dgm:pt modelId="{DABE087F-343A-E648-97F8-401C78EE8907}">
      <dgm:prSet phldrT="[Texte]"/>
      <dgm:spPr/>
      <dgm:t>
        <a:bodyPr/>
        <a:lstStyle/>
        <a:p>
          <a:r>
            <a:rPr lang="fr-FR" dirty="0" smtClean="0"/>
            <a:t>Étayage et reformulation</a:t>
          </a:r>
          <a:endParaRPr lang="fr-FR" dirty="0"/>
        </a:p>
      </dgm:t>
    </dgm:pt>
    <dgm:pt modelId="{16DF9C4A-9BAC-5E45-AC10-03DCB286AB19}" type="parTrans" cxnId="{D0D07D5D-1235-C74A-9B67-4E7211E5DF21}">
      <dgm:prSet/>
      <dgm:spPr/>
      <dgm:t>
        <a:bodyPr/>
        <a:lstStyle/>
        <a:p>
          <a:endParaRPr lang="fr-FR"/>
        </a:p>
      </dgm:t>
    </dgm:pt>
    <dgm:pt modelId="{65EB82AE-F1AE-E341-853A-29CF28C8F831}" type="sibTrans" cxnId="{D0D07D5D-1235-C74A-9B67-4E7211E5DF21}">
      <dgm:prSet/>
      <dgm:spPr/>
      <dgm:t>
        <a:bodyPr/>
        <a:lstStyle/>
        <a:p>
          <a:endParaRPr lang="fr-FR"/>
        </a:p>
      </dgm:t>
    </dgm:pt>
    <dgm:pt modelId="{FB97F071-27D4-4D43-B630-6E2BFD94147D}">
      <dgm:prSet custT="1"/>
      <dgm:spPr/>
      <dgm:t>
        <a:bodyPr/>
        <a:lstStyle/>
        <a:p>
          <a:r>
            <a:rPr lang="fr-FR" sz="1100" dirty="0" smtClean="0"/>
            <a:t>Mise à disposition, commentaires à voix haute,   jeux.</a:t>
          </a:r>
          <a:br>
            <a:rPr lang="fr-FR" sz="1100" dirty="0" smtClean="0"/>
          </a:br>
          <a:r>
            <a:rPr lang="fr-FR" sz="1100" dirty="0" smtClean="0"/>
            <a:t>Information des et par les parents</a:t>
          </a:r>
          <a:endParaRPr lang="fr-FR" sz="1100" dirty="0"/>
        </a:p>
      </dgm:t>
    </dgm:pt>
    <dgm:pt modelId="{1142D365-B7D9-014F-977A-CD0E639D5502}" type="parTrans" cxnId="{E16D84B1-3D4A-6F41-AD3A-8F8081695FE1}">
      <dgm:prSet/>
      <dgm:spPr/>
      <dgm:t>
        <a:bodyPr/>
        <a:lstStyle/>
        <a:p>
          <a:endParaRPr lang="fr-FR"/>
        </a:p>
      </dgm:t>
    </dgm:pt>
    <dgm:pt modelId="{FD50400E-CBA2-CE4B-9F7F-9E0A04B04710}" type="sibTrans" cxnId="{E16D84B1-3D4A-6F41-AD3A-8F8081695FE1}">
      <dgm:prSet/>
      <dgm:spPr/>
      <dgm:t>
        <a:bodyPr/>
        <a:lstStyle/>
        <a:p>
          <a:endParaRPr lang="fr-FR"/>
        </a:p>
      </dgm:t>
    </dgm:pt>
    <dgm:pt modelId="{A466D09F-B6D9-1C40-9FC7-B02C3C45DD08}">
      <dgm:prSet/>
      <dgm:spPr/>
      <dgm:t>
        <a:bodyPr/>
        <a:lstStyle/>
        <a:p>
          <a:r>
            <a:rPr lang="fr-FR" dirty="0" smtClean="0"/>
            <a:t>Éducation et jeu (squelette). Expression et mise en scène des tendances agressives et de réparation.</a:t>
          </a:r>
        </a:p>
      </dgm:t>
    </dgm:pt>
    <dgm:pt modelId="{6E642902-6938-B640-AC9C-9E1C0DD14A39}" type="parTrans" cxnId="{24270AD0-1619-6142-AD1C-456190920828}">
      <dgm:prSet/>
      <dgm:spPr/>
      <dgm:t>
        <a:bodyPr/>
        <a:lstStyle/>
        <a:p>
          <a:endParaRPr lang="fr-FR"/>
        </a:p>
      </dgm:t>
    </dgm:pt>
    <dgm:pt modelId="{3D145540-AEA2-064A-8031-CBE26D938DA8}" type="sibTrans" cxnId="{24270AD0-1619-6142-AD1C-456190920828}">
      <dgm:prSet/>
      <dgm:spPr/>
      <dgm:t>
        <a:bodyPr/>
        <a:lstStyle/>
        <a:p>
          <a:endParaRPr lang="fr-FR"/>
        </a:p>
      </dgm:t>
    </dgm:pt>
    <dgm:pt modelId="{427F547E-1809-EE47-86EB-93BFC5DF0CF6}">
      <dgm:prSet phldrT="[Texte]" custT="1"/>
      <dgm:spPr/>
      <dgm:t>
        <a:bodyPr/>
        <a:lstStyle/>
        <a:p>
          <a:r>
            <a:rPr lang="fr-FR" sz="1100" dirty="0" smtClean="0"/>
            <a:t>Début d’aptitude à se représenter être agent d’une action, plutôt que de la subir ou de la rapporter à l’autre </a:t>
          </a:r>
          <a:endParaRPr lang="fr-FR" sz="1100" dirty="0"/>
        </a:p>
      </dgm:t>
    </dgm:pt>
    <dgm:pt modelId="{566D15E2-F5B7-D945-BA34-128B44A95931}" type="parTrans" cxnId="{D4EC251F-5187-1742-ABC8-38888C517BF9}">
      <dgm:prSet/>
      <dgm:spPr/>
      <dgm:t>
        <a:bodyPr/>
        <a:lstStyle/>
        <a:p>
          <a:endParaRPr lang="fr-FR"/>
        </a:p>
      </dgm:t>
    </dgm:pt>
    <dgm:pt modelId="{58E7CF63-BE0E-D14A-8344-378743B5E90F}" type="sibTrans" cxnId="{D4EC251F-5187-1742-ABC8-38888C517BF9}">
      <dgm:prSet/>
      <dgm:spPr/>
      <dgm:t>
        <a:bodyPr/>
        <a:lstStyle/>
        <a:p>
          <a:endParaRPr lang="fr-FR"/>
        </a:p>
      </dgm:t>
    </dgm:pt>
    <dgm:pt modelId="{A837374B-FF3B-2048-85CC-0C9AD7DCD2A7}" type="pres">
      <dgm:prSet presAssocID="{6302DD5C-BFDE-5E47-8F3E-036AE999E431}" presName="Name0" presStyleCnt="0">
        <dgm:presLayoutVars>
          <dgm:dir/>
          <dgm:animLvl val="lvl"/>
          <dgm:resizeHandles val="exact"/>
        </dgm:presLayoutVars>
      </dgm:prSet>
      <dgm:spPr/>
      <dgm:t>
        <a:bodyPr/>
        <a:lstStyle/>
        <a:p>
          <a:endParaRPr lang="fr-FR"/>
        </a:p>
      </dgm:t>
    </dgm:pt>
    <dgm:pt modelId="{8A6B574F-7342-0E43-BF40-5ABDEF5FC9FC}" type="pres">
      <dgm:prSet presAssocID="{69BD3FA2-F150-6547-959E-5D0DBB125848}" presName="boxAndChildren" presStyleCnt="0"/>
      <dgm:spPr/>
      <dgm:t>
        <a:bodyPr/>
        <a:lstStyle/>
        <a:p>
          <a:endParaRPr lang="fr-FR"/>
        </a:p>
      </dgm:t>
    </dgm:pt>
    <dgm:pt modelId="{8E6041FD-D1E8-6D40-873E-B66C44D29223}" type="pres">
      <dgm:prSet presAssocID="{69BD3FA2-F150-6547-959E-5D0DBB125848}" presName="parentTextBox" presStyleLbl="node1" presStyleIdx="0" presStyleCnt="3"/>
      <dgm:spPr/>
      <dgm:t>
        <a:bodyPr/>
        <a:lstStyle/>
        <a:p>
          <a:endParaRPr lang="fr-FR"/>
        </a:p>
      </dgm:t>
    </dgm:pt>
    <dgm:pt modelId="{9F0B2541-FEF9-DB4B-8863-82A5E8FB8BE4}" type="pres">
      <dgm:prSet presAssocID="{69BD3FA2-F150-6547-959E-5D0DBB125848}" presName="entireBox" presStyleLbl="node1" presStyleIdx="0" presStyleCnt="3" custLinFactNeighborY="1974"/>
      <dgm:spPr/>
      <dgm:t>
        <a:bodyPr/>
        <a:lstStyle/>
        <a:p>
          <a:endParaRPr lang="fr-FR"/>
        </a:p>
      </dgm:t>
    </dgm:pt>
    <dgm:pt modelId="{3AAD105F-A931-4F48-A9C7-48EDBB9B5F8E}" type="pres">
      <dgm:prSet presAssocID="{69BD3FA2-F150-6547-959E-5D0DBB125848}" presName="descendantBox" presStyleCnt="0"/>
      <dgm:spPr/>
      <dgm:t>
        <a:bodyPr/>
        <a:lstStyle/>
        <a:p>
          <a:endParaRPr lang="fr-FR"/>
        </a:p>
      </dgm:t>
    </dgm:pt>
    <dgm:pt modelId="{34E566B2-5618-134B-B831-F1F9EB1F87F7}" type="pres">
      <dgm:prSet presAssocID="{975113D8-B34E-0249-8938-4DF71234262F}" presName="childTextBox" presStyleLbl="fgAccFollowNode1" presStyleIdx="0" presStyleCnt="9">
        <dgm:presLayoutVars>
          <dgm:bulletEnabled val="1"/>
        </dgm:presLayoutVars>
      </dgm:prSet>
      <dgm:spPr/>
      <dgm:t>
        <a:bodyPr/>
        <a:lstStyle/>
        <a:p>
          <a:endParaRPr lang="fr-FR"/>
        </a:p>
      </dgm:t>
    </dgm:pt>
    <dgm:pt modelId="{BAAC351D-9880-2141-8146-71A9221C1588}" type="pres">
      <dgm:prSet presAssocID="{427F547E-1809-EE47-86EB-93BFC5DF0CF6}" presName="childTextBox" presStyleLbl="fgAccFollowNode1" presStyleIdx="1" presStyleCnt="9">
        <dgm:presLayoutVars>
          <dgm:bulletEnabled val="1"/>
        </dgm:presLayoutVars>
      </dgm:prSet>
      <dgm:spPr/>
      <dgm:t>
        <a:bodyPr/>
        <a:lstStyle/>
        <a:p>
          <a:endParaRPr lang="fr-FR"/>
        </a:p>
      </dgm:t>
    </dgm:pt>
    <dgm:pt modelId="{04B44C0A-749C-0C40-84EC-B4919331CC76}" type="pres">
      <dgm:prSet presAssocID="{DABE087F-343A-E648-97F8-401C78EE8907}" presName="childTextBox" presStyleLbl="fgAccFollowNode1" presStyleIdx="2" presStyleCnt="9">
        <dgm:presLayoutVars>
          <dgm:bulletEnabled val="1"/>
        </dgm:presLayoutVars>
      </dgm:prSet>
      <dgm:spPr/>
      <dgm:t>
        <a:bodyPr/>
        <a:lstStyle/>
        <a:p>
          <a:endParaRPr lang="fr-FR"/>
        </a:p>
      </dgm:t>
    </dgm:pt>
    <dgm:pt modelId="{A1005AB9-B5FD-3045-A560-80D6585F0E72}" type="pres">
      <dgm:prSet presAssocID="{F4256F32-ABF9-B442-A263-CE4FC31BE672}" presName="sp" presStyleCnt="0"/>
      <dgm:spPr/>
      <dgm:t>
        <a:bodyPr/>
        <a:lstStyle/>
        <a:p>
          <a:endParaRPr lang="fr-FR"/>
        </a:p>
      </dgm:t>
    </dgm:pt>
    <dgm:pt modelId="{525A735E-1D81-074D-9B42-6A6DF6A972CE}" type="pres">
      <dgm:prSet presAssocID="{4F8AD279-D230-2F44-B37D-E6F21AD0897A}" presName="arrowAndChildren" presStyleCnt="0"/>
      <dgm:spPr/>
      <dgm:t>
        <a:bodyPr/>
        <a:lstStyle/>
        <a:p>
          <a:endParaRPr lang="fr-FR"/>
        </a:p>
      </dgm:t>
    </dgm:pt>
    <dgm:pt modelId="{0182467F-A0AC-B040-BCE0-9BBA9C827035}" type="pres">
      <dgm:prSet presAssocID="{4F8AD279-D230-2F44-B37D-E6F21AD0897A}" presName="parentTextArrow" presStyleLbl="node1" presStyleIdx="0" presStyleCnt="3"/>
      <dgm:spPr/>
      <dgm:t>
        <a:bodyPr/>
        <a:lstStyle/>
        <a:p>
          <a:endParaRPr lang="fr-FR"/>
        </a:p>
      </dgm:t>
    </dgm:pt>
    <dgm:pt modelId="{36F7D05C-1DFD-6647-B2C2-A446CE69B10F}" type="pres">
      <dgm:prSet presAssocID="{4F8AD279-D230-2F44-B37D-E6F21AD0897A}" presName="arrow" presStyleLbl="node1" presStyleIdx="1" presStyleCnt="3"/>
      <dgm:spPr/>
      <dgm:t>
        <a:bodyPr/>
        <a:lstStyle/>
        <a:p>
          <a:endParaRPr lang="fr-FR"/>
        </a:p>
      </dgm:t>
    </dgm:pt>
    <dgm:pt modelId="{8AABD3B1-16F6-544C-A39A-EE5D7140D67B}" type="pres">
      <dgm:prSet presAssocID="{4F8AD279-D230-2F44-B37D-E6F21AD0897A}" presName="descendantArrow" presStyleCnt="0"/>
      <dgm:spPr/>
      <dgm:t>
        <a:bodyPr/>
        <a:lstStyle/>
        <a:p>
          <a:endParaRPr lang="fr-FR"/>
        </a:p>
      </dgm:t>
    </dgm:pt>
    <dgm:pt modelId="{045C8B5D-52EB-E044-9934-C2D710FE1A13}" type="pres">
      <dgm:prSet presAssocID="{FE3F9A23-BCF8-EC4E-B7A3-4798B9DD0A2A}" presName="childTextArrow" presStyleLbl="fgAccFollowNode1" presStyleIdx="3" presStyleCnt="9">
        <dgm:presLayoutVars>
          <dgm:bulletEnabled val="1"/>
        </dgm:presLayoutVars>
      </dgm:prSet>
      <dgm:spPr/>
      <dgm:t>
        <a:bodyPr/>
        <a:lstStyle/>
        <a:p>
          <a:endParaRPr lang="fr-FR"/>
        </a:p>
      </dgm:t>
    </dgm:pt>
    <dgm:pt modelId="{6DE383A1-4C77-A444-88B2-D9349FD4567B}" type="pres">
      <dgm:prSet presAssocID="{A03F0FF3-135D-3E4B-B9D6-3616B931CF5D}" presName="childTextArrow" presStyleLbl="fgAccFollowNode1" presStyleIdx="4" presStyleCnt="9" custScaleX="117782" custLinFactNeighborY="-4187">
        <dgm:presLayoutVars>
          <dgm:bulletEnabled val="1"/>
        </dgm:presLayoutVars>
      </dgm:prSet>
      <dgm:spPr/>
      <dgm:t>
        <a:bodyPr/>
        <a:lstStyle/>
        <a:p>
          <a:endParaRPr lang="fr-FR"/>
        </a:p>
      </dgm:t>
    </dgm:pt>
    <dgm:pt modelId="{D73D2C44-4E5C-DC4E-9C83-34A8CFB9D685}" type="pres">
      <dgm:prSet presAssocID="{A466D09F-B6D9-1C40-9FC7-B02C3C45DD08}" presName="childTextArrow" presStyleLbl="fgAccFollowNode1" presStyleIdx="5" presStyleCnt="9">
        <dgm:presLayoutVars>
          <dgm:bulletEnabled val="1"/>
        </dgm:presLayoutVars>
      </dgm:prSet>
      <dgm:spPr/>
      <dgm:t>
        <a:bodyPr/>
        <a:lstStyle/>
        <a:p>
          <a:endParaRPr lang="fr-FR"/>
        </a:p>
      </dgm:t>
    </dgm:pt>
    <dgm:pt modelId="{D9477187-BDD0-C644-A070-5811AECD0B10}" type="pres">
      <dgm:prSet presAssocID="{948AE2D3-4212-AC40-A42C-B3B2E2F56C32}" presName="sp" presStyleCnt="0"/>
      <dgm:spPr/>
      <dgm:t>
        <a:bodyPr/>
        <a:lstStyle/>
        <a:p>
          <a:endParaRPr lang="fr-FR"/>
        </a:p>
      </dgm:t>
    </dgm:pt>
    <dgm:pt modelId="{46BB0E38-1A09-5144-AE91-FBFBC7F4963C}" type="pres">
      <dgm:prSet presAssocID="{FC71601C-036F-DE40-91F3-7B07EF3375C6}" presName="arrowAndChildren" presStyleCnt="0"/>
      <dgm:spPr/>
      <dgm:t>
        <a:bodyPr/>
        <a:lstStyle/>
        <a:p>
          <a:endParaRPr lang="fr-FR"/>
        </a:p>
      </dgm:t>
    </dgm:pt>
    <dgm:pt modelId="{47895444-9A53-9246-8A9E-A91A9D96345D}" type="pres">
      <dgm:prSet presAssocID="{FC71601C-036F-DE40-91F3-7B07EF3375C6}" presName="parentTextArrow" presStyleLbl="node1" presStyleIdx="1" presStyleCnt="3"/>
      <dgm:spPr/>
      <dgm:t>
        <a:bodyPr/>
        <a:lstStyle/>
        <a:p>
          <a:endParaRPr lang="fr-FR"/>
        </a:p>
      </dgm:t>
    </dgm:pt>
    <dgm:pt modelId="{4A06D42F-4BC7-E944-A5B2-5BEDFD5C1F45}" type="pres">
      <dgm:prSet presAssocID="{FC71601C-036F-DE40-91F3-7B07EF3375C6}" presName="arrow" presStyleLbl="node1" presStyleIdx="2" presStyleCnt="3"/>
      <dgm:spPr/>
      <dgm:t>
        <a:bodyPr/>
        <a:lstStyle/>
        <a:p>
          <a:endParaRPr lang="fr-FR"/>
        </a:p>
      </dgm:t>
    </dgm:pt>
    <dgm:pt modelId="{FB00BF2D-F4DC-6D43-93D2-A0F5631D21E3}" type="pres">
      <dgm:prSet presAssocID="{FC71601C-036F-DE40-91F3-7B07EF3375C6}" presName="descendantArrow" presStyleCnt="0"/>
      <dgm:spPr/>
      <dgm:t>
        <a:bodyPr/>
        <a:lstStyle/>
        <a:p>
          <a:endParaRPr lang="fr-FR"/>
        </a:p>
      </dgm:t>
    </dgm:pt>
    <dgm:pt modelId="{FA33DE81-FFCB-3741-923E-974CCC7A137E}" type="pres">
      <dgm:prSet presAssocID="{509DF4FC-7794-7B4B-AAE3-B402C867203E}" presName="childTextArrow" presStyleLbl="fgAccFollowNode1" presStyleIdx="6" presStyleCnt="9">
        <dgm:presLayoutVars>
          <dgm:bulletEnabled val="1"/>
        </dgm:presLayoutVars>
      </dgm:prSet>
      <dgm:spPr/>
      <dgm:t>
        <a:bodyPr/>
        <a:lstStyle/>
        <a:p>
          <a:endParaRPr lang="fr-FR"/>
        </a:p>
      </dgm:t>
    </dgm:pt>
    <dgm:pt modelId="{5C3AA18E-6283-2349-B2E1-D01C8C9AB018}" type="pres">
      <dgm:prSet presAssocID="{61EA5B36-870F-0045-94F4-AB61B0A937C3}" presName="childTextArrow" presStyleLbl="fgAccFollowNode1" presStyleIdx="7" presStyleCnt="9">
        <dgm:presLayoutVars>
          <dgm:bulletEnabled val="1"/>
        </dgm:presLayoutVars>
      </dgm:prSet>
      <dgm:spPr/>
      <dgm:t>
        <a:bodyPr/>
        <a:lstStyle/>
        <a:p>
          <a:endParaRPr lang="fr-FR"/>
        </a:p>
      </dgm:t>
    </dgm:pt>
    <dgm:pt modelId="{AF831821-4008-6F42-B622-DA1DE223C446}" type="pres">
      <dgm:prSet presAssocID="{FB97F071-27D4-4D43-B630-6E2BFD94147D}" presName="childTextArrow" presStyleLbl="fgAccFollowNode1" presStyleIdx="8" presStyleCnt="9">
        <dgm:presLayoutVars>
          <dgm:bulletEnabled val="1"/>
        </dgm:presLayoutVars>
      </dgm:prSet>
      <dgm:spPr/>
      <dgm:t>
        <a:bodyPr/>
        <a:lstStyle/>
        <a:p>
          <a:endParaRPr lang="fr-FR"/>
        </a:p>
      </dgm:t>
    </dgm:pt>
  </dgm:ptLst>
  <dgm:cxnLst>
    <dgm:cxn modelId="{DBC76A03-0B68-7C4B-9856-ADCDE585EA5B}" type="presOf" srcId="{FC71601C-036F-DE40-91F3-7B07EF3375C6}" destId="{4A06D42F-4BC7-E944-A5B2-5BEDFD5C1F45}" srcOrd="1" destOrd="0" presId="urn:microsoft.com/office/officeart/2005/8/layout/process4"/>
    <dgm:cxn modelId="{54C0EF5B-2D95-524D-8099-ADF94BE367F4}" type="presOf" srcId="{A466D09F-B6D9-1C40-9FC7-B02C3C45DD08}" destId="{D73D2C44-4E5C-DC4E-9C83-34A8CFB9D685}" srcOrd="0" destOrd="0" presId="urn:microsoft.com/office/officeart/2005/8/layout/process4"/>
    <dgm:cxn modelId="{73078C3A-7265-E541-8267-65841186FDA7}" type="presOf" srcId="{DABE087F-343A-E648-97F8-401C78EE8907}" destId="{04B44C0A-749C-0C40-84EC-B4919331CC76}" srcOrd="0" destOrd="0" presId="urn:microsoft.com/office/officeart/2005/8/layout/process4"/>
    <dgm:cxn modelId="{7D00A48F-A719-F54D-9A42-0C04FA467662}" srcId="{6302DD5C-BFDE-5E47-8F3E-036AE999E431}" destId="{4F8AD279-D230-2F44-B37D-E6F21AD0897A}" srcOrd="1" destOrd="0" parTransId="{7E81810D-71F2-AE43-B719-241BB458EA90}" sibTransId="{F4256F32-ABF9-B442-A263-CE4FC31BE672}"/>
    <dgm:cxn modelId="{3136DA41-19C6-F841-BD11-CC6DEDBDBD28}" type="presOf" srcId="{975113D8-B34E-0249-8938-4DF71234262F}" destId="{34E566B2-5618-134B-B831-F1F9EB1F87F7}" srcOrd="0" destOrd="0" presId="urn:microsoft.com/office/officeart/2005/8/layout/process4"/>
    <dgm:cxn modelId="{51A82CBF-6B10-0C4A-BA5D-D1F9E5E9F686}" srcId="{6302DD5C-BFDE-5E47-8F3E-036AE999E431}" destId="{69BD3FA2-F150-6547-959E-5D0DBB125848}" srcOrd="2" destOrd="0" parTransId="{57D34520-B247-BC4E-89E9-5CCA8E55D29C}" sibTransId="{741E2696-E8F3-744A-8CCD-B83128C47CF2}"/>
    <dgm:cxn modelId="{E16D84B1-3D4A-6F41-AD3A-8F8081695FE1}" srcId="{FC71601C-036F-DE40-91F3-7B07EF3375C6}" destId="{FB97F071-27D4-4D43-B630-6E2BFD94147D}" srcOrd="2" destOrd="0" parTransId="{1142D365-B7D9-014F-977A-CD0E639D5502}" sibTransId="{FD50400E-CBA2-CE4B-9F7F-9E0A04B04710}"/>
    <dgm:cxn modelId="{1140F5F9-65E4-C542-A61A-42DA8677DADD}" srcId="{FC71601C-036F-DE40-91F3-7B07EF3375C6}" destId="{509DF4FC-7794-7B4B-AAE3-B402C867203E}" srcOrd="0" destOrd="0" parTransId="{B733C668-DCF8-5740-96CC-8760055B8C10}" sibTransId="{08E22209-2014-C94A-AC64-9D056ABFA17A}"/>
    <dgm:cxn modelId="{14E38889-3F09-7445-B092-DA69BDDA17F7}" type="presOf" srcId="{509DF4FC-7794-7B4B-AAE3-B402C867203E}" destId="{FA33DE81-FFCB-3741-923E-974CCC7A137E}" srcOrd="0" destOrd="0" presId="urn:microsoft.com/office/officeart/2005/8/layout/process4"/>
    <dgm:cxn modelId="{EC78A3D3-89E2-9A42-9C22-72F674D9C7C8}" type="presOf" srcId="{69BD3FA2-F150-6547-959E-5D0DBB125848}" destId="{8E6041FD-D1E8-6D40-873E-B66C44D29223}" srcOrd="0" destOrd="0" presId="urn:microsoft.com/office/officeart/2005/8/layout/process4"/>
    <dgm:cxn modelId="{C661B839-7CF7-8A46-B42D-17A6AE983D9D}" type="presOf" srcId="{4F8AD279-D230-2F44-B37D-E6F21AD0897A}" destId="{36F7D05C-1DFD-6647-B2C2-A446CE69B10F}" srcOrd="1" destOrd="0" presId="urn:microsoft.com/office/officeart/2005/8/layout/process4"/>
    <dgm:cxn modelId="{D0D07D5D-1235-C74A-9B67-4E7211E5DF21}" srcId="{69BD3FA2-F150-6547-959E-5D0DBB125848}" destId="{DABE087F-343A-E648-97F8-401C78EE8907}" srcOrd="2" destOrd="0" parTransId="{16DF9C4A-9BAC-5E45-AC10-03DCB286AB19}" sibTransId="{65EB82AE-F1AE-E341-853A-29CF28C8F831}"/>
    <dgm:cxn modelId="{0A4864D4-F8D4-3D44-8DB9-26AB6A0E494A}" srcId="{69BD3FA2-F150-6547-959E-5D0DBB125848}" destId="{975113D8-B34E-0249-8938-4DF71234262F}" srcOrd="0" destOrd="0" parTransId="{F3F0CCC0-1BB8-8649-B01A-FBF2E0F262F5}" sibTransId="{127DCFD2-9A80-4244-AE25-B50281F5DF7D}"/>
    <dgm:cxn modelId="{80EBE392-776B-AF4D-9637-4096C1028A1E}" srcId="{4F8AD279-D230-2F44-B37D-E6F21AD0897A}" destId="{A03F0FF3-135D-3E4B-B9D6-3616B931CF5D}" srcOrd="1" destOrd="0" parTransId="{D47028D1-C148-DF44-856F-57B62445911E}" sibTransId="{763C7ECB-E3A4-404F-8862-803D7D8160B2}"/>
    <dgm:cxn modelId="{7C9F42A0-F0C6-BD40-8B90-7D95EA156818}" type="presOf" srcId="{FC71601C-036F-DE40-91F3-7B07EF3375C6}" destId="{47895444-9A53-9246-8A9E-A91A9D96345D}" srcOrd="0" destOrd="0" presId="urn:microsoft.com/office/officeart/2005/8/layout/process4"/>
    <dgm:cxn modelId="{675DF2EC-3C1A-BF45-A0ED-BD948A08201A}" type="presOf" srcId="{A03F0FF3-135D-3E4B-B9D6-3616B931CF5D}" destId="{6DE383A1-4C77-A444-88B2-D9349FD4567B}" srcOrd="0" destOrd="0" presId="urn:microsoft.com/office/officeart/2005/8/layout/process4"/>
    <dgm:cxn modelId="{413092F7-3FCE-C647-A3D4-0BF837402865}" type="presOf" srcId="{61EA5B36-870F-0045-94F4-AB61B0A937C3}" destId="{5C3AA18E-6283-2349-B2E1-D01C8C9AB018}" srcOrd="0" destOrd="0" presId="urn:microsoft.com/office/officeart/2005/8/layout/process4"/>
    <dgm:cxn modelId="{24270AD0-1619-6142-AD1C-456190920828}" srcId="{4F8AD279-D230-2F44-B37D-E6F21AD0897A}" destId="{A466D09F-B6D9-1C40-9FC7-B02C3C45DD08}" srcOrd="2" destOrd="0" parTransId="{6E642902-6938-B640-AC9C-9E1C0DD14A39}" sibTransId="{3D145540-AEA2-064A-8031-CBE26D938DA8}"/>
    <dgm:cxn modelId="{7B5809F1-FEE5-2E42-AC9A-00807AE3579F}" type="presOf" srcId="{4F8AD279-D230-2F44-B37D-E6F21AD0897A}" destId="{0182467F-A0AC-B040-BCE0-9BBA9C827035}" srcOrd="0" destOrd="0" presId="urn:microsoft.com/office/officeart/2005/8/layout/process4"/>
    <dgm:cxn modelId="{2371A4FC-D366-8C41-8299-8F50F98B6D54}" type="presOf" srcId="{69BD3FA2-F150-6547-959E-5D0DBB125848}" destId="{9F0B2541-FEF9-DB4B-8863-82A5E8FB8BE4}" srcOrd="1" destOrd="0" presId="urn:microsoft.com/office/officeart/2005/8/layout/process4"/>
    <dgm:cxn modelId="{C2DFA698-0E90-D944-8D97-783D18C2727B}" srcId="{FC71601C-036F-DE40-91F3-7B07EF3375C6}" destId="{61EA5B36-870F-0045-94F4-AB61B0A937C3}" srcOrd="1" destOrd="0" parTransId="{FA47D5A9-DA13-2B44-913C-9C4D5C9DB31D}" sibTransId="{98662313-D463-954B-BF64-6293443F854D}"/>
    <dgm:cxn modelId="{D4EC251F-5187-1742-ABC8-38888C517BF9}" srcId="{69BD3FA2-F150-6547-959E-5D0DBB125848}" destId="{427F547E-1809-EE47-86EB-93BFC5DF0CF6}" srcOrd="1" destOrd="0" parTransId="{566D15E2-F5B7-D945-BA34-128B44A95931}" sibTransId="{58E7CF63-BE0E-D14A-8344-378743B5E90F}"/>
    <dgm:cxn modelId="{8C3D67C4-C931-F547-A0CF-F7DD5C2F3BF8}" type="presOf" srcId="{6302DD5C-BFDE-5E47-8F3E-036AE999E431}" destId="{A837374B-FF3B-2048-85CC-0C9AD7DCD2A7}" srcOrd="0" destOrd="0" presId="urn:microsoft.com/office/officeart/2005/8/layout/process4"/>
    <dgm:cxn modelId="{9813D94D-36B4-524E-9D2E-8AE70C0B2971}" srcId="{6302DD5C-BFDE-5E47-8F3E-036AE999E431}" destId="{FC71601C-036F-DE40-91F3-7B07EF3375C6}" srcOrd="0" destOrd="0" parTransId="{32F9ECFC-6D5C-9E4F-8801-C5E308CD0F34}" sibTransId="{948AE2D3-4212-AC40-A42C-B3B2E2F56C32}"/>
    <dgm:cxn modelId="{5924A2F2-4AC7-7F46-A735-0815111A538E}" type="presOf" srcId="{427F547E-1809-EE47-86EB-93BFC5DF0CF6}" destId="{BAAC351D-9880-2141-8146-71A9221C1588}" srcOrd="0" destOrd="0" presId="urn:microsoft.com/office/officeart/2005/8/layout/process4"/>
    <dgm:cxn modelId="{B9E899CB-BCB8-FC44-89BD-08DC1C88F338}" srcId="{4F8AD279-D230-2F44-B37D-E6F21AD0897A}" destId="{FE3F9A23-BCF8-EC4E-B7A3-4798B9DD0A2A}" srcOrd="0" destOrd="0" parTransId="{4CFEB9B6-FD5A-1546-A675-883F6073C0FB}" sibTransId="{AD178938-3D78-E74E-B310-55FEEFF9B38E}"/>
    <dgm:cxn modelId="{E03D112C-4FDD-954B-B689-894EAA268F0D}" type="presOf" srcId="{FE3F9A23-BCF8-EC4E-B7A3-4798B9DD0A2A}" destId="{045C8B5D-52EB-E044-9934-C2D710FE1A13}" srcOrd="0" destOrd="0" presId="urn:microsoft.com/office/officeart/2005/8/layout/process4"/>
    <dgm:cxn modelId="{F907685B-BFEB-3546-AF19-18155152C96C}" type="presOf" srcId="{FB97F071-27D4-4D43-B630-6E2BFD94147D}" destId="{AF831821-4008-6F42-B622-DA1DE223C446}" srcOrd="0" destOrd="0" presId="urn:microsoft.com/office/officeart/2005/8/layout/process4"/>
    <dgm:cxn modelId="{CDA9C66C-CFE5-7D40-9509-C6782B7E84EB}" type="presParOf" srcId="{A837374B-FF3B-2048-85CC-0C9AD7DCD2A7}" destId="{8A6B574F-7342-0E43-BF40-5ABDEF5FC9FC}" srcOrd="0" destOrd="0" presId="urn:microsoft.com/office/officeart/2005/8/layout/process4"/>
    <dgm:cxn modelId="{5C6486E1-9C9C-4C4D-BCAC-2CA82F3DF6A5}" type="presParOf" srcId="{8A6B574F-7342-0E43-BF40-5ABDEF5FC9FC}" destId="{8E6041FD-D1E8-6D40-873E-B66C44D29223}" srcOrd="0" destOrd="0" presId="urn:microsoft.com/office/officeart/2005/8/layout/process4"/>
    <dgm:cxn modelId="{8A41FDA1-B9BE-A041-ABBA-1479DA51AB48}" type="presParOf" srcId="{8A6B574F-7342-0E43-BF40-5ABDEF5FC9FC}" destId="{9F0B2541-FEF9-DB4B-8863-82A5E8FB8BE4}" srcOrd="1" destOrd="0" presId="urn:microsoft.com/office/officeart/2005/8/layout/process4"/>
    <dgm:cxn modelId="{680ED3E7-64ED-EE44-B80E-998C7CD16BCE}" type="presParOf" srcId="{8A6B574F-7342-0E43-BF40-5ABDEF5FC9FC}" destId="{3AAD105F-A931-4F48-A9C7-48EDBB9B5F8E}" srcOrd="2" destOrd="0" presId="urn:microsoft.com/office/officeart/2005/8/layout/process4"/>
    <dgm:cxn modelId="{D6DE3D6C-0CD8-894F-B571-57FBC76D49D1}" type="presParOf" srcId="{3AAD105F-A931-4F48-A9C7-48EDBB9B5F8E}" destId="{34E566B2-5618-134B-B831-F1F9EB1F87F7}" srcOrd="0" destOrd="0" presId="urn:microsoft.com/office/officeart/2005/8/layout/process4"/>
    <dgm:cxn modelId="{8E193029-4B78-3D49-9E71-6B6E16CD96F7}" type="presParOf" srcId="{3AAD105F-A931-4F48-A9C7-48EDBB9B5F8E}" destId="{BAAC351D-9880-2141-8146-71A9221C1588}" srcOrd="1" destOrd="0" presId="urn:microsoft.com/office/officeart/2005/8/layout/process4"/>
    <dgm:cxn modelId="{76282EC1-9FBB-8F4D-947F-AA5E6F620E83}" type="presParOf" srcId="{3AAD105F-A931-4F48-A9C7-48EDBB9B5F8E}" destId="{04B44C0A-749C-0C40-84EC-B4919331CC76}" srcOrd="2" destOrd="0" presId="urn:microsoft.com/office/officeart/2005/8/layout/process4"/>
    <dgm:cxn modelId="{F80CF43D-C778-E049-808E-1107755BF60E}" type="presParOf" srcId="{A837374B-FF3B-2048-85CC-0C9AD7DCD2A7}" destId="{A1005AB9-B5FD-3045-A560-80D6585F0E72}" srcOrd="1" destOrd="0" presId="urn:microsoft.com/office/officeart/2005/8/layout/process4"/>
    <dgm:cxn modelId="{BD462862-F01D-934C-8748-D0AD2E54843B}" type="presParOf" srcId="{A837374B-FF3B-2048-85CC-0C9AD7DCD2A7}" destId="{525A735E-1D81-074D-9B42-6A6DF6A972CE}" srcOrd="2" destOrd="0" presId="urn:microsoft.com/office/officeart/2005/8/layout/process4"/>
    <dgm:cxn modelId="{D8BA10BE-D36D-9741-AF6D-4B70E38CAFCC}" type="presParOf" srcId="{525A735E-1D81-074D-9B42-6A6DF6A972CE}" destId="{0182467F-A0AC-B040-BCE0-9BBA9C827035}" srcOrd="0" destOrd="0" presId="urn:microsoft.com/office/officeart/2005/8/layout/process4"/>
    <dgm:cxn modelId="{24FBA261-C472-BC4A-879E-D0D778DB0FBF}" type="presParOf" srcId="{525A735E-1D81-074D-9B42-6A6DF6A972CE}" destId="{36F7D05C-1DFD-6647-B2C2-A446CE69B10F}" srcOrd="1" destOrd="0" presId="urn:microsoft.com/office/officeart/2005/8/layout/process4"/>
    <dgm:cxn modelId="{E7847FD5-06CA-3644-9B54-558D6B91DD15}" type="presParOf" srcId="{525A735E-1D81-074D-9B42-6A6DF6A972CE}" destId="{8AABD3B1-16F6-544C-A39A-EE5D7140D67B}" srcOrd="2" destOrd="0" presId="urn:microsoft.com/office/officeart/2005/8/layout/process4"/>
    <dgm:cxn modelId="{9AC91911-FDA6-AF4D-95E8-EB7793BC686D}" type="presParOf" srcId="{8AABD3B1-16F6-544C-A39A-EE5D7140D67B}" destId="{045C8B5D-52EB-E044-9934-C2D710FE1A13}" srcOrd="0" destOrd="0" presId="urn:microsoft.com/office/officeart/2005/8/layout/process4"/>
    <dgm:cxn modelId="{B5C9F2C9-C7DC-5646-A1E3-DFB2484B68EA}" type="presParOf" srcId="{8AABD3B1-16F6-544C-A39A-EE5D7140D67B}" destId="{6DE383A1-4C77-A444-88B2-D9349FD4567B}" srcOrd="1" destOrd="0" presId="urn:microsoft.com/office/officeart/2005/8/layout/process4"/>
    <dgm:cxn modelId="{E6F5509A-FC41-BE45-A65E-E74B61D24BC9}" type="presParOf" srcId="{8AABD3B1-16F6-544C-A39A-EE5D7140D67B}" destId="{D73D2C44-4E5C-DC4E-9C83-34A8CFB9D685}" srcOrd="2" destOrd="0" presId="urn:microsoft.com/office/officeart/2005/8/layout/process4"/>
    <dgm:cxn modelId="{3CFF3601-5443-804D-87D2-5931398290D7}" type="presParOf" srcId="{A837374B-FF3B-2048-85CC-0C9AD7DCD2A7}" destId="{D9477187-BDD0-C644-A070-5811AECD0B10}" srcOrd="3" destOrd="0" presId="urn:microsoft.com/office/officeart/2005/8/layout/process4"/>
    <dgm:cxn modelId="{CD077743-E19E-2E46-ABB0-C93027D143E0}" type="presParOf" srcId="{A837374B-FF3B-2048-85CC-0C9AD7DCD2A7}" destId="{46BB0E38-1A09-5144-AE91-FBFBC7F4963C}" srcOrd="4" destOrd="0" presId="urn:microsoft.com/office/officeart/2005/8/layout/process4"/>
    <dgm:cxn modelId="{1848F2F5-FC1B-D743-9893-974232DE7A97}" type="presParOf" srcId="{46BB0E38-1A09-5144-AE91-FBFBC7F4963C}" destId="{47895444-9A53-9246-8A9E-A91A9D96345D}" srcOrd="0" destOrd="0" presId="urn:microsoft.com/office/officeart/2005/8/layout/process4"/>
    <dgm:cxn modelId="{6CB65333-283D-E94C-956D-EEFC55A2218B}" type="presParOf" srcId="{46BB0E38-1A09-5144-AE91-FBFBC7F4963C}" destId="{4A06D42F-4BC7-E944-A5B2-5BEDFD5C1F45}" srcOrd="1" destOrd="0" presId="urn:microsoft.com/office/officeart/2005/8/layout/process4"/>
    <dgm:cxn modelId="{7398FACB-CBD9-E64D-B50B-210AB4259EA2}" type="presParOf" srcId="{46BB0E38-1A09-5144-AE91-FBFBC7F4963C}" destId="{FB00BF2D-F4DC-6D43-93D2-A0F5631D21E3}" srcOrd="2" destOrd="0" presId="urn:microsoft.com/office/officeart/2005/8/layout/process4"/>
    <dgm:cxn modelId="{B78F060F-EBBA-DE47-9416-BBA338853C8C}" type="presParOf" srcId="{FB00BF2D-F4DC-6D43-93D2-A0F5631D21E3}" destId="{FA33DE81-FFCB-3741-923E-974CCC7A137E}" srcOrd="0" destOrd="0" presId="urn:microsoft.com/office/officeart/2005/8/layout/process4"/>
    <dgm:cxn modelId="{FA8DBF92-BE28-384D-96DC-1D09266B0453}" type="presParOf" srcId="{FB00BF2D-F4DC-6D43-93D2-A0F5631D21E3}" destId="{5C3AA18E-6283-2349-B2E1-D01C8C9AB018}" srcOrd="1" destOrd="0" presId="urn:microsoft.com/office/officeart/2005/8/layout/process4"/>
    <dgm:cxn modelId="{02B55E00-2547-E347-B8D1-17968070020B}" type="presParOf" srcId="{FB00BF2D-F4DC-6D43-93D2-A0F5631D21E3}" destId="{AF831821-4008-6F42-B622-DA1DE223C446}" srcOrd="2" destOrd="0" presId="urn:microsoft.com/office/officeart/2005/8/layout/process4"/>
  </dgm:cxnLst>
  <dgm:bg/>
  <dgm:whole/>
</dgm:dataModel>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BBD7C5B-F008-AC46-997B-BD998E1D98C2}" type="datetimeFigureOut">
              <a:rPr lang="fr-FR" smtClean="0"/>
              <a:pPr/>
              <a:t>17/06/08</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E406C9F-ADB6-4242-B154-88E74333AC9F}" type="slidenum">
              <a:rPr lang="fr-FR" smtClean="0"/>
              <a:pPr/>
              <a:t>‹#›</a:t>
            </a:fld>
            <a:endParaRPr lang="fr-FR"/>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435641-C2B6-7F49-89A9-FFA7A4933D63}" type="datetimeFigureOut">
              <a:rPr lang="fr-FR" smtClean="0"/>
              <a:pPr/>
              <a:t>17/06/08</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39F3A9-6977-4A49-8859-C11D8F7379A8}" type="slidenum">
              <a:rPr lang="fr-FR" smtClean="0"/>
              <a:pPr/>
              <a:t>‹#›</a:t>
            </a:fld>
            <a:endParaRPr lang="fr-FR"/>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6</a:t>
            </a:fld>
            <a:endParaRPr lang="fr-FR" smtClean="0">
              <a:latin typeface="Arial" pitchFamily="-65"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63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variable moteur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5632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29482B4-3EEB-E14A-BF4C-21B2E1D9554F}" type="slidenum">
              <a:rPr lang="fr-FR" smtClean="0">
                <a:latin typeface="Arial" pitchFamily="-65" charset="0"/>
              </a:rPr>
              <a:pPr/>
              <a:t>7</a:t>
            </a:fld>
            <a:endParaRPr lang="fr-FR" smtClean="0">
              <a:latin typeface="Arial" pitchFamily="-65"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0420"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8941A50-D2CC-EE4C-9483-D13AC5FF6519}" type="slidenum">
              <a:rPr lang="fr-FR" smtClean="0">
                <a:latin typeface="Arial" pitchFamily="-65" charset="0"/>
              </a:rPr>
              <a:pPr/>
              <a:t>8</a:t>
            </a:fld>
            <a:endParaRPr lang="fr-FR" smtClean="0">
              <a:latin typeface="Arial" pitchFamily="-65"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9</a:t>
            </a:fld>
            <a:endParaRPr lang="fr-FR" smtClean="0">
              <a:latin typeface="Arial" pitchFamily="-65"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 préexiste au début de la thérapie, peut évoluer</a:t>
            </a:r>
          </a:p>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246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B6EABDB-394A-F849-AB77-7EC9F1477A1D}" type="slidenum">
              <a:rPr lang="fr-FR" smtClean="0">
                <a:latin typeface="Arial" pitchFamily="-65" charset="0"/>
              </a:rPr>
              <a:pPr/>
              <a:t>10</a:t>
            </a:fld>
            <a:endParaRPr lang="fr-FR" smtClean="0">
              <a:latin typeface="Arial" pitchFamily="-65"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 une variable moteur de changement. Cela peut être une intervention du thérapeute, un insight, mais également l’ambiance de la psychothérapie.</a:t>
            </a:r>
          </a:p>
          <a:p>
            <a:pPr eaLnBrk="1" hangingPunct="1">
              <a:spcBef>
                <a:spcPct val="0"/>
              </a:spcBef>
            </a:pPr>
            <a:r>
              <a:rPr lang="fr-FR" smtClean="0">
                <a:ea typeface="ＭＳ Ｐゴシック" pitchFamily="-65" charset="-128"/>
                <a:cs typeface="ＭＳ Ｐゴシック" pitchFamily="-65" charset="-128"/>
              </a:rPr>
              <a:t>Il est important de préciser la chronologie des événements médiateurs. D’une part, cela éclaire la cohérence d’une évolution et pour une part sa fiabilité. D’autre part, cette chronologie est importante car elle renseigne sur ce qui agit vraiment. Par exemple : est-ce l’amélioration de l’état qui produit l’alliance ou l’inverse ?</a:t>
            </a:r>
          </a:p>
          <a:p>
            <a:pPr eaLnBrk="1" hangingPunct="1">
              <a:spcBef>
                <a:spcPct val="0"/>
              </a:spcBef>
            </a:pPr>
            <a:r>
              <a:rPr lang="fr-FR" smtClean="0">
                <a:ea typeface="ＭＳ Ｐゴシック" pitchFamily="-65" charset="-128"/>
                <a:cs typeface="ＭＳ Ｐゴシック" pitchFamily="-65" charset="-128"/>
              </a:rPr>
              <a:t>Dans ce cas, nous pouvons envisager deux scénarios : celui-là</a:t>
            </a:r>
          </a:p>
          <a:p>
            <a:pPr eaLnBrk="1" hangingPunct="1">
              <a:spcBef>
                <a:spcPct val="0"/>
              </a:spcBef>
            </a:pPr>
            <a:endParaRPr lang="fr-FR" smtClean="0">
              <a:ea typeface="ＭＳ Ｐゴシック" pitchFamily="-65" charset="-128"/>
              <a:cs typeface="ＭＳ Ｐゴシック" pitchFamily="-65" charset="-128"/>
            </a:endParaRP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4516"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EBECF1-3B25-DD41-A0E0-F973B1C4B069}" type="slidenum">
              <a:rPr lang="fr-FR" smtClean="0">
                <a:latin typeface="Arial" pitchFamily="-65" charset="0"/>
              </a:rPr>
              <a:pPr/>
              <a:t>11</a:t>
            </a:fld>
            <a:endParaRPr lang="fr-FR" smtClean="0">
              <a:latin typeface="Arial" pitchFamily="-65"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2"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656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smtClean="0">
                <a:ea typeface="ＭＳ Ｐゴシック" pitchFamily="-65" charset="-128"/>
                <a:cs typeface="ＭＳ Ｐゴシック" pitchFamily="-65" charset="-128"/>
              </a:rPr>
              <a:t>Ou celui-ci</a:t>
            </a:r>
          </a:p>
        </p:txBody>
      </p:sp>
      <p:sp>
        <p:nvSpPr>
          <p:cNvPr id="66564"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7B9F5D4-ABF8-5C40-89C5-DB200BF006A2}" type="slidenum">
              <a:rPr lang="fr-FR" smtClean="0">
                <a:latin typeface="Arial" pitchFamily="-65" charset="0"/>
              </a:rPr>
              <a:pPr/>
              <a:t>12</a:t>
            </a:fld>
            <a:endParaRPr lang="fr-FR" smtClean="0">
              <a:latin typeface="Arial" pitchFamily="-65"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0"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fr-FR" i="1" smtClean="0">
                <a:ea typeface="ＭＳ Ｐゴシック" pitchFamily="-65" charset="-128"/>
                <a:cs typeface="ＭＳ Ｐゴシック" pitchFamily="-65" charset="-128"/>
              </a:rPr>
              <a:t>Médiateur </a:t>
            </a:r>
            <a:r>
              <a:rPr lang="fr-FR" smtClean="0">
                <a:ea typeface="ＭＳ Ｐゴシック" pitchFamily="-65" charset="-128"/>
                <a:cs typeface="ＭＳ Ｐゴシック" pitchFamily="-65" charset="-128"/>
              </a:rPr>
              <a:t>: variable impliquée dans le processus de changement</a:t>
            </a:r>
          </a:p>
          <a:p>
            <a:pPr eaLnBrk="1" hangingPunct="1">
              <a:spcBef>
                <a:spcPct val="0"/>
              </a:spcBef>
            </a:pPr>
            <a:r>
              <a:rPr lang="fr-FR" i="1" smtClean="0">
                <a:ea typeface="ＭＳ Ｐゴシック" pitchFamily="-65" charset="-128"/>
                <a:cs typeface="ＭＳ Ｐゴシック" pitchFamily="-65" charset="-128"/>
              </a:rPr>
              <a:t>Modérateur </a:t>
            </a:r>
            <a:r>
              <a:rPr lang="fr-FR" smtClean="0">
                <a:ea typeface="ＭＳ Ｐゴシック" pitchFamily="-65" charset="-128"/>
                <a:cs typeface="ＭＳ Ｐゴシック" pitchFamily="-65" charset="-128"/>
              </a:rPr>
              <a:t>: variable qui délimite les conditions suivant lesquelles un traitement est associé à un résultat</a:t>
            </a:r>
          </a:p>
          <a:p>
            <a:pPr eaLnBrk="1" hangingPunct="1">
              <a:spcBef>
                <a:spcPct val="0"/>
              </a:spcBef>
            </a:pPr>
            <a:r>
              <a:rPr lang="fr-FR" i="1" smtClean="0">
                <a:ea typeface="ＭＳ Ｐゴシック" pitchFamily="-65" charset="-128"/>
                <a:cs typeface="ＭＳ Ｐゴシック" pitchFamily="-65" charset="-128"/>
              </a:rPr>
              <a:t>Mécanisme </a:t>
            </a:r>
            <a:r>
              <a:rPr lang="fr-FR" smtClean="0">
                <a:ea typeface="ＭＳ Ｐゴシック" pitchFamily="-65" charset="-128"/>
                <a:cs typeface="ＭＳ Ｐゴシック" pitchFamily="-65" charset="-128"/>
              </a:rPr>
              <a:t>: base de l’effet, processus ou événements qui sont responsables du changement</a:t>
            </a:r>
          </a:p>
          <a:p>
            <a:pPr eaLnBrk="1" hangingPunct="1">
              <a:spcBef>
                <a:spcPct val="0"/>
              </a:spcBef>
            </a:pPr>
            <a:endParaRPr lang="fr-FR" smtClean="0">
              <a:ea typeface="ＭＳ Ｐゴシック" pitchFamily="-65" charset="-128"/>
              <a:cs typeface="ＭＳ Ｐゴシック" pitchFamily="-65" charset="-128"/>
            </a:endParaRPr>
          </a:p>
        </p:txBody>
      </p:sp>
      <p:sp>
        <p:nvSpPr>
          <p:cNvPr id="68612"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0419A50-2E25-BB45-8D53-4E4771D6FB15}" type="slidenum">
              <a:rPr lang="fr-FR" smtClean="0">
                <a:latin typeface="Arial" pitchFamily="-65" charset="0"/>
              </a:rPr>
              <a:pPr/>
              <a:t>13</a:t>
            </a:fld>
            <a:endParaRPr lang="fr-FR" smtClean="0">
              <a:latin typeface="Arial" pitchFamily="-65"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D401ECE5-65F5-F84E-9607-0D0E6226E009}" type="slidenum">
              <a:rPr lang="fr-FR" smtClean="0"/>
              <a:pPr>
                <a:defRPr/>
              </a:pPr>
              <a:t>15</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ea typeface="ＭＳ Ｐゴシック" pitchFamily="-65" charset="-128"/>
              <a:cs typeface="ＭＳ Ｐゴシック" pitchFamily="-65" charset="-128"/>
            </a:endParaRPr>
          </a:p>
        </p:txBody>
      </p:sp>
      <p:sp>
        <p:nvSpPr>
          <p:cNvPr id="52228"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F73F20-E4BC-894E-9D58-71D81948AD3E}" type="slidenum">
              <a:rPr lang="fr-FR" smtClean="0">
                <a:latin typeface="Arial" pitchFamily="-65" charset="0"/>
              </a:rPr>
              <a:pPr/>
              <a:t>18</a:t>
            </a:fld>
            <a:endParaRPr lang="fr-FR" smtClean="0">
              <a:latin typeface="Arial" pitchFamily="-65"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09/06/08. JM Thurin</a:t>
            </a:r>
            <a:endParaRPr lang="fr-FR"/>
          </a:p>
        </p:txBody>
      </p:sp>
      <p:sp>
        <p:nvSpPr>
          <p:cNvPr id="8" name="Espace réservé du pied de page 7"/>
          <p:cNvSpPr>
            <a:spLocks noGrp="1"/>
          </p:cNvSpPr>
          <p:nvPr>
            <p:ph type="ftr" sz="quarter" idx="11"/>
          </p:nvPr>
        </p:nvSpPr>
        <p:spPr/>
        <p:txBody>
          <a:bodyPr/>
          <a:lstStyle/>
          <a:p>
            <a:r>
              <a:rPr lang="fr-FR" smtClean="0"/>
              <a:t>Méthodologie de l'étude systématique de cas</a:t>
            </a:r>
            <a:endParaRPr lang="fr-FR"/>
          </a:p>
        </p:txBody>
      </p:sp>
      <p:sp>
        <p:nvSpPr>
          <p:cNvPr id="9" name="Espace réservé du numéro de diapositive 8"/>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09/06/08. JM Thurin</a:t>
            </a:r>
            <a:endParaRPr lang="fr-FR"/>
          </a:p>
        </p:txBody>
      </p:sp>
      <p:sp>
        <p:nvSpPr>
          <p:cNvPr id="4" name="Espace réservé du pied de page 3"/>
          <p:cNvSpPr>
            <a:spLocks noGrp="1"/>
          </p:cNvSpPr>
          <p:nvPr>
            <p:ph type="ftr" sz="quarter" idx="11"/>
          </p:nvPr>
        </p:nvSpPr>
        <p:spPr/>
        <p:txBody>
          <a:bodyPr/>
          <a:lstStyle/>
          <a:p>
            <a:r>
              <a:rPr lang="fr-FR" smtClean="0"/>
              <a:t>Méthodologie de l'étude systématique de cas</a:t>
            </a:r>
            <a:endParaRPr lang="fr-FR"/>
          </a:p>
        </p:txBody>
      </p:sp>
      <p:sp>
        <p:nvSpPr>
          <p:cNvPr id="5" name="Espace réservé du numéro de diapositive 4"/>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smtClean="0"/>
              <a:t>Méthodologie de l'étude systématique de cas</a:t>
            </a:r>
            <a:endParaRPr lang="fr-FR"/>
          </a:p>
        </p:txBody>
      </p:sp>
      <p:sp>
        <p:nvSpPr>
          <p:cNvPr id="4" name="Espace réservé du numéro de diapositive 3"/>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
        <p:nvSpPr>
          <p:cNvPr id="7" name="Espace réservé du numéro de diapositive 6"/>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09/06/08. JM Thurin</a:t>
            </a:r>
            <a:endParaRPr lang="fr-FR"/>
          </a:p>
        </p:txBody>
      </p:sp>
      <p:sp>
        <p:nvSpPr>
          <p:cNvPr id="5" name="Espace réservé du pied de page 4"/>
          <p:cNvSpPr>
            <a:spLocks noGrp="1"/>
          </p:cNvSpPr>
          <p:nvPr>
            <p:ph type="ftr" sz="quarter" idx="11"/>
          </p:nvPr>
        </p:nvSpPr>
        <p:spPr/>
        <p:txBody>
          <a:bodyPr/>
          <a:lstStyle/>
          <a:p>
            <a:r>
              <a:rPr lang="fr-FR" smtClean="0"/>
              <a:t>Méthodologie de l'étude systématique de cas</a:t>
            </a:r>
            <a:endParaRPr lang="fr-FR"/>
          </a:p>
        </p:txBody>
      </p:sp>
      <p:sp>
        <p:nvSpPr>
          <p:cNvPr id="6" name="Espace réservé du numéro de diapositive 5"/>
          <p:cNvSpPr>
            <a:spLocks noGrp="1"/>
          </p:cNvSpPr>
          <p:nvPr>
            <p:ph type="sldNum" sz="quarter" idx="12"/>
          </p:nvPr>
        </p:nvSpPr>
        <p:spPr/>
        <p:txBody>
          <a:bodyPr/>
          <a:lstStyle/>
          <a:p>
            <a:fld id="{D7395697-BB4C-AD45-99B5-9E133D8A8E8E}"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09/06/08. JM Thurin</a:t>
            </a:r>
            <a:endParaRPr lang="fr-FR"/>
          </a:p>
        </p:txBody>
      </p:sp>
      <p:sp>
        <p:nvSpPr>
          <p:cNvPr id="5" name="Espace réservé du pied de page 4"/>
          <p:cNvSpPr>
            <a:spLocks noGrp="1"/>
          </p:cNvSpPr>
          <p:nvPr>
            <p:ph type="ftr" sz="quarter" idx="3"/>
          </p:nvPr>
        </p:nvSpPr>
        <p:spPr>
          <a:xfrm>
            <a:off x="2590800" y="6356350"/>
            <a:ext cx="3962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Méthodologie de l'étude systématique de cas</a:t>
            </a: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395697-BB4C-AD45-99B5-9E133D8A8E8E}"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png"/><Relationship Id="rId4" Type="http://schemas.openxmlformats.org/officeDocument/2006/relationships/image" Target="../media/image3.tiff"/><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6" Type="http://schemas.openxmlformats.org/officeDocument/2006/relationships/diagramColors" Target="../diagrams/colors1.xml"/><Relationship Id="rId4" Type="http://schemas.openxmlformats.org/officeDocument/2006/relationships/diagramLayout" Target="../diagrams/layout1.xml"/><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diagramData" Target="../diagrams/data1.xml"/><Relationship Id="rId5"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www.techniques-psychotherapiques.org/reseau" TargetMode="External"/><Relationship Id="rId3"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FR" dirty="0" smtClean="0">
                <a:solidFill>
                  <a:srgbClr val="1F497D"/>
                </a:solidFill>
              </a:rPr>
              <a:t>Méthodologie des études systématiques de cas</a:t>
            </a:r>
            <a:endParaRPr lang="fr-FR" dirty="0">
              <a:solidFill>
                <a:srgbClr val="1F497D"/>
              </a:solidFill>
            </a:endParaRPr>
          </a:p>
        </p:txBody>
      </p:sp>
      <p:sp>
        <p:nvSpPr>
          <p:cNvPr id="3" name="Sous-titre 2"/>
          <p:cNvSpPr>
            <a:spLocks noGrp="1"/>
          </p:cNvSpPr>
          <p:nvPr>
            <p:ph type="subTitle" idx="1"/>
          </p:nvPr>
        </p:nvSpPr>
        <p:spPr/>
        <p:txBody>
          <a:bodyPr/>
          <a:lstStyle/>
          <a:p>
            <a:r>
              <a:rPr lang="fr-FR" dirty="0" smtClean="0"/>
              <a:t>Jean-Michel Thurin</a:t>
            </a:r>
          </a:p>
          <a:p>
            <a:r>
              <a:rPr lang="fr-FR" dirty="0" smtClean="0"/>
              <a:t>9 juin 2008</a:t>
            </a:r>
            <a:endParaRPr lang="fr-FR"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Principe de l’évaluation</a:t>
            </a:r>
            <a:br>
              <a:rPr lang="fr-FR" dirty="0" smtClean="0">
                <a:solidFill>
                  <a:srgbClr val="1F497D"/>
                </a:solidFill>
                <a:ea typeface="ＭＳ Ｐゴシック" pitchFamily="-65" charset="-128"/>
                <a:cs typeface="ＭＳ Ｐゴシック" pitchFamily="-65" charset="-128"/>
              </a:rPr>
            </a:br>
            <a:r>
              <a:rPr lang="fr-FR" sz="2400" dirty="0" smtClean="0">
                <a:solidFill>
                  <a:srgbClr val="1F497D"/>
                </a:solidFill>
                <a:ea typeface="ＭＳ Ｐゴシック" pitchFamily="-65" charset="-128"/>
                <a:cs typeface="ＭＳ Ｐゴシック" pitchFamily="-65" charset="-128"/>
              </a:rPr>
              <a:t>réunit efficacité (variation) et causalité (son agent)</a:t>
            </a:r>
            <a:endParaRPr lang="fr-FR" dirty="0" smtClean="0">
              <a:solidFill>
                <a:srgbClr val="1F497D"/>
              </a:solidFill>
              <a:ea typeface="ＭＳ Ｐゴシック" pitchFamily="-65" charset="-128"/>
              <a:cs typeface="ＭＳ Ｐゴシック" pitchFamily="-65" charset="-128"/>
            </a:endParaRPr>
          </a:p>
        </p:txBody>
      </p:sp>
      <p:sp>
        <p:nvSpPr>
          <p:cNvPr id="17" name="Espace réservé de la date 16"/>
          <p:cNvSpPr>
            <a:spLocks noGrp="1"/>
          </p:cNvSpPr>
          <p:nvPr>
            <p:ph type="dt" sz="half" idx="10"/>
          </p:nvPr>
        </p:nvSpPr>
        <p:spPr/>
        <p:txBody>
          <a:bodyPr/>
          <a:lstStyle/>
          <a:p>
            <a:r>
              <a:rPr lang="fr-FR" smtClean="0"/>
              <a:t>09/06/08. JM Thurin</a:t>
            </a:r>
            <a:endParaRPr lang="fr-FR"/>
          </a:p>
        </p:txBody>
      </p:sp>
      <p:sp>
        <p:nvSpPr>
          <p:cNvPr id="16" name="Espace réservé du pied de page 15"/>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Groupe de</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19812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Groupe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590800"/>
            <a:ext cx="48768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Rectangle 8"/>
          <p:cNvSpPr/>
          <p:nvPr/>
        </p:nvSpPr>
        <p:spPr>
          <a:xfrm>
            <a:off x="3810000" y="45339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Traitement</a:t>
            </a:r>
            <a:br>
              <a:rPr lang="fr-FR" dirty="0">
                <a:solidFill>
                  <a:srgbClr val="000090"/>
                </a:solidFill>
              </a:rPr>
            </a:br>
            <a:r>
              <a:rPr lang="fr-FR" dirty="0">
                <a:solidFill>
                  <a:srgbClr val="000090"/>
                </a:solidFill>
              </a:rPr>
              <a:t>appliqué</a:t>
            </a:r>
            <a:br>
              <a:rPr lang="fr-FR" dirty="0">
                <a:solidFill>
                  <a:srgbClr val="000090"/>
                </a:solidFill>
              </a:rPr>
            </a:br>
            <a:r>
              <a:rPr lang="fr-FR" dirty="0">
                <a:solidFill>
                  <a:srgbClr val="000090"/>
                </a:solidFill>
              </a:rPr>
              <a:t>(B)</a:t>
            </a:r>
          </a:p>
        </p:txBody>
      </p:sp>
      <p:cxnSp>
        <p:nvCxnSpPr>
          <p:cNvPr id="11" name="Connecteur droit avec flèche 10"/>
          <p:cNvCxnSpPr>
            <a:stCxn id="5" idx="2"/>
            <a:endCxn id="9" idx="1"/>
          </p:cNvCxnSpPr>
          <p:nvPr/>
        </p:nvCxnSpPr>
        <p:spPr>
          <a:xfrm rot="16200000" flipH="1">
            <a:off x="1657350" y="2990850"/>
            <a:ext cx="1943100" cy="2362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Connecteur droit avec flèche 12"/>
          <p:cNvCxnSpPr>
            <a:stCxn id="9" idx="3"/>
            <a:endCxn id="6" idx="2"/>
          </p:cNvCxnSpPr>
          <p:nvPr/>
        </p:nvCxnSpPr>
        <p:spPr>
          <a:xfrm flipV="1">
            <a:off x="5334000" y="3200400"/>
            <a:ext cx="2514600" cy="19431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152400" y="61690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dirty="0" smtClean="0">
                <a:solidFill>
                  <a:srgbClr val="000090"/>
                </a:solidFill>
                <a:ea typeface="ＭＳ Ｐゴシック" pitchFamily="-108" charset="-128"/>
                <a:cs typeface="ＭＳ Ｐゴシック" pitchFamily="-108" charset="-128"/>
              </a:rPr>
              <a:t>Le « groupe » peut être composé d’un cas  : études N = 1</a:t>
            </a:r>
            <a:endParaRPr lang="fr-FR" sz="1400" dirty="0">
              <a:solidFill>
                <a:srgbClr val="000090"/>
              </a:solidFill>
              <a:ea typeface="ＭＳ Ｐゴシック" pitchFamily="-108" charset="-128"/>
              <a:cs typeface="ＭＳ Ｐゴシック" pitchFamily="-108" charset="-128"/>
            </a:endParaRPr>
          </a:p>
        </p:txBody>
      </p:sp>
      <p:sp>
        <p:nvSpPr>
          <p:cNvPr id="14" name="ZoneTexte 13"/>
          <p:cNvSpPr txBox="1"/>
          <p:nvPr/>
        </p:nvSpPr>
        <p:spPr>
          <a:xfrm>
            <a:off x="4013494" y="2133600"/>
            <a:ext cx="1117013" cy="369332"/>
          </a:xfrm>
          <a:prstGeom prst="rect">
            <a:avLst/>
          </a:prstGeom>
          <a:noFill/>
        </p:spPr>
        <p:txBody>
          <a:bodyPr wrap="none" rtlCol="0">
            <a:spAutoFit/>
          </a:bodyPr>
          <a:lstStyle/>
          <a:p>
            <a:r>
              <a:rPr lang="fr-FR" dirty="0" smtClean="0"/>
              <a:t>Efficacité</a:t>
            </a:r>
            <a:endParaRPr lang="fr-FR" dirty="0"/>
          </a:p>
        </p:txBody>
      </p:sp>
      <p:sp>
        <p:nvSpPr>
          <p:cNvPr id="15" name="ZoneTexte 14"/>
          <p:cNvSpPr txBox="1"/>
          <p:nvPr/>
        </p:nvSpPr>
        <p:spPr>
          <a:xfrm>
            <a:off x="3998503" y="4038600"/>
            <a:ext cx="1146994" cy="369332"/>
          </a:xfrm>
          <a:prstGeom prst="rect">
            <a:avLst/>
          </a:prstGeom>
          <a:noFill/>
        </p:spPr>
        <p:txBody>
          <a:bodyPr wrap="none" rtlCol="0">
            <a:spAutoFit/>
          </a:bodyPr>
          <a:lstStyle/>
          <a:p>
            <a:r>
              <a:rPr lang="fr-FR" dirty="0" smtClean="0"/>
              <a:t>Causalité</a:t>
            </a:r>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Text Box 2"/>
          <p:cNvSpPr txBox="1">
            <a:spLocks noChangeArrowheads="1"/>
          </p:cNvSpPr>
          <p:nvPr/>
        </p:nvSpPr>
        <p:spPr bwMode="auto">
          <a:xfrm>
            <a:off x="260350" y="24500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1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40963" name="Text Box 7"/>
          <p:cNvSpPr txBox="1">
            <a:spLocks noChangeArrowheads="1"/>
          </p:cNvSpPr>
          <p:nvPr/>
        </p:nvSpPr>
        <p:spPr bwMode="auto">
          <a:xfrm>
            <a:off x="7356475" y="24500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40964" name="AutoShape 13"/>
          <p:cNvCxnSpPr>
            <a:cxnSpLocks noChangeShapeType="1"/>
            <a:stCxn id="40962" idx="3"/>
            <a:endCxn id="40963" idx="1"/>
          </p:cNvCxnSpPr>
          <p:nvPr/>
        </p:nvCxnSpPr>
        <p:spPr bwMode="auto">
          <a:xfrm>
            <a:off x="1817688" y="2819400"/>
            <a:ext cx="5538787" cy="1588"/>
          </a:xfrm>
          <a:prstGeom prst="straightConnector1">
            <a:avLst/>
          </a:prstGeom>
          <a:noFill/>
          <a:ln w="9525">
            <a:solidFill>
              <a:schemeClr val="tx1"/>
            </a:solidFill>
            <a:round/>
            <a:headEnd/>
            <a:tailEnd type="triangle" w="med" len="med"/>
          </a:ln>
        </p:spPr>
      </p:cxnSp>
      <p:sp>
        <p:nvSpPr>
          <p:cNvPr id="40965" name="Text Box 17"/>
          <p:cNvSpPr txBox="1">
            <a:spLocks noChangeArrowheads="1"/>
          </p:cNvSpPr>
          <p:nvPr/>
        </p:nvSpPr>
        <p:spPr bwMode="auto">
          <a:xfrm>
            <a:off x="2209800" y="16764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Application intervention psychothérapique définie </a:t>
            </a:r>
          </a:p>
          <a:p>
            <a:pPr algn="ctr"/>
            <a:r>
              <a:rPr lang="fr-FR" sz="1400" b="1" dirty="0">
                <a:solidFill>
                  <a:srgbClr val="000090"/>
                </a:solidFill>
              </a:rPr>
              <a:t>(manuel</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a:t>
            </a:r>
            <a:endParaRPr lang="fr-FR" b="1" dirty="0">
              <a:solidFill>
                <a:srgbClr val="000090"/>
              </a:solidFill>
            </a:endParaRPr>
          </a:p>
        </p:txBody>
      </p:sp>
      <p:cxnSp>
        <p:nvCxnSpPr>
          <p:cNvPr id="40966" name="AutoShape 19"/>
          <p:cNvCxnSpPr>
            <a:cxnSpLocks noChangeShapeType="1"/>
            <a:stCxn id="40965" idx="3"/>
            <a:endCxn id="40963" idx="0"/>
          </p:cNvCxnSpPr>
          <p:nvPr/>
        </p:nvCxnSpPr>
        <p:spPr bwMode="auto">
          <a:xfrm>
            <a:off x="6858000" y="2045732"/>
            <a:ext cx="1246188" cy="404336"/>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40967" name="Rectangle 2"/>
          <p:cNvSpPr txBox="1">
            <a:spLocks noChangeArrowheads="1"/>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1. Essais </a:t>
            </a:r>
            <a:r>
              <a:rPr lang="fr-FR" sz="4000" dirty="0">
                <a:solidFill>
                  <a:schemeClr val="tx2"/>
                </a:solidFill>
              </a:rPr>
              <a:t>contrôlés randomisés (ECR</a:t>
            </a:r>
            <a:r>
              <a:rPr lang="fr-FR" sz="3200" dirty="0">
                <a:solidFill>
                  <a:schemeClr val="tx2"/>
                </a:solidFill>
              </a:rPr>
              <a:t>S</a:t>
            </a:r>
            <a:r>
              <a:rPr lang="fr-FR" sz="4000" dirty="0">
                <a:solidFill>
                  <a:schemeClr val="tx2"/>
                </a:solidFill>
              </a:rPr>
              <a:t>)</a:t>
            </a:r>
          </a:p>
        </p:txBody>
      </p:sp>
      <p:cxnSp>
        <p:nvCxnSpPr>
          <p:cNvPr id="40970" name="AutoShape 13"/>
          <p:cNvCxnSpPr>
            <a:cxnSpLocks noChangeShapeType="1"/>
            <a:stCxn id="25" idx="3"/>
            <a:endCxn id="27" idx="1"/>
          </p:cNvCxnSpPr>
          <p:nvPr/>
        </p:nvCxnSpPr>
        <p:spPr bwMode="auto">
          <a:xfrm>
            <a:off x="1817688" y="4800600"/>
            <a:ext cx="5497512" cy="1588"/>
          </a:xfrm>
          <a:prstGeom prst="straightConnector1">
            <a:avLst/>
          </a:prstGeom>
          <a:noFill/>
          <a:ln w="9525">
            <a:solidFill>
              <a:schemeClr val="tx1"/>
            </a:solidFill>
            <a:round/>
            <a:headEnd/>
            <a:tailEnd type="triangle" w="med" len="med"/>
          </a:ln>
        </p:spPr>
      </p:cxnSp>
      <p:sp>
        <p:nvSpPr>
          <p:cNvPr id="40971" name="Text Box 17"/>
          <p:cNvSpPr txBox="1">
            <a:spLocks noChangeArrowheads="1"/>
          </p:cNvSpPr>
          <p:nvPr/>
        </p:nvSpPr>
        <p:spPr bwMode="auto">
          <a:xfrm>
            <a:off x="2209800" y="5334000"/>
            <a:ext cx="4648200"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Pas d’intervention psychothérapique</a:t>
            </a:r>
            <a:br>
              <a:rPr lang="fr-FR" sz="1400" b="1" dirty="0">
                <a:solidFill>
                  <a:srgbClr val="000090"/>
                </a:solidFill>
              </a:rPr>
            </a:br>
            <a:r>
              <a:rPr lang="fr-FR" sz="1400" b="1" dirty="0">
                <a:solidFill>
                  <a:srgbClr val="000090"/>
                </a:solidFill>
              </a:rPr>
              <a:t>ou traitement « comme d’habitude </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(B)  </a:t>
            </a:r>
            <a:endParaRPr lang="fr-FR" b="1" dirty="0">
              <a:solidFill>
                <a:srgbClr val="000090"/>
              </a:solidFill>
            </a:endParaRPr>
          </a:p>
        </p:txBody>
      </p:sp>
      <p:cxnSp>
        <p:nvCxnSpPr>
          <p:cNvPr id="40972" name="AutoShape 19"/>
          <p:cNvCxnSpPr>
            <a:cxnSpLocks noChangeShapeType="1"/>
            <a:stCxn id="40971" idx="3"/>
            <a:endCxn id="27" idx="2"/>
          </p:cNvCxnSpPr>
          <p:nvPr/>
        </p:nvCxnSpPr>
        <p:spPr bwMode="auto">
          <a:xfrm flipV="1">
            <a:off x="6858000" y="5169932"/>
            <a:ext cx="1204913" cy="533400"/>
          </a:xfrm>
          <a:prstGeom prst="bentConnector2">
            <a:avLst/>
          </a:prstGeom>
          <a:ln>
            <a:headEnd/>
            <a:tailEnd type="triangle" w="med" len="med"/>
          </a:ln>
        </p:spPr>
        <p:style>
          <a:lnRef idx="2">
            <a:schemeClr val="accent1"/>
          </a:lnRef>
          <a:fillRef idx="0">
            <a:schemeClr val="accent1"/>
          </a:fillRef>
          <a:effectRef idx="1">
            <a:schemeClr val="accent1"/>
          </a:effectRef>
          <a:fontRef idx="minor">
            <a:schemeClr val="tx1"/>
          </a:fontRef>
        </p:style>
      </p:cxnSp>
      <p:sp>
        <p:nvSpPr>
          <p:cNvPr id="15" name="Text Box 2"/>
          <p:cNvSpPr txBox="1">
            <a:spLocks noChangeArrowheads="1"/>
          </p:cNvSpPr>
          <p:nvPr/>
        </p:nvSpPr>
        <p:spPr bwMode="auto">
          <a:xfrm>
            <a:off x="5943600" y="3657600"/>
            <a:ext cx="1331913" cy="307975"/>
          </a:xfrm>
          <a:prstGeom prst="rect">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wrap="none">
            <a:prstTxWarp prst="textNoShape">
              <a:avLst/>
            </a:prstTxWarp>
            <a:spAutoFit/>
          </a:bodyPr>
          <a:lstStyle/>
          <a:p>
            <a:pPr>
              <a:defRPr/>
            </a:pPr>
            <a:r>
              <a:rPr lang="fr-FR" sz="1400" b="1" dirty="0">
                <a:solidFill>
                  <a:srgbClr val="000090"/>
                </a:solidFill>
              </a:rPr>
              <a:t>Comparaison</a:t>
            </a:r>
            <a:endParaRPr lang="fr-FR" dirty="0">
              <a:solidFill>
                <a:srgbClr val="000090"/>
              </a:solidFill>
            </a:endParaRPr>
          </a:p>
        </p:txBody>
      </p:sp>
      <p:cxnSp>
        <p:nvCxnSpPr>
          <p:cNvPr id="16" name="Connecteur en angle 15"/>
          <p:cNvCxnSpPr>
            <a:stCxn id="15" idx="3"/>
            <a:endCxn id="40963" idx="3"/>
          </p:cNvCxnSpPr>
          <p:nvPr/>
        </p:nvCxnSpPr>
        <p:spPr>
          <a:xfrm flipV="1">
            <a:off x="7275513" y="2819400"/>
            <a:ext cx="1576387" cy="992188"/>
          </a:xfrm>
          <a:prstGeom prst="bentConnector3">
            <a:avLst>
              <a:gd name="adj1" fmla="val 114502"/>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7" name="Connecteur en angle 16"/>
          <p:cNvCxnSpPr>
            <a:stCxn id="40963" idx="3"/>
            <a:endCxn id="27" idx="3"/>
          </p:cNvCxnSpPr>
          <p:nvPr/>
        </p:nvCxnSpPr>
        <p:spPr>
          <a:xfrm flipH="1">
            <a:off x="8810625" y="2819400"/>
            <a:ext cx="41275" cy="1981200"/>
          </a:xfrm>
          <a:prstGeom prst="bentConnector3">
            <a:avLst>
              <a:gd name="adj1" fmla="val -553846"/>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4" name="Forme 23"/>
          <p:cNvCxnSpPr>
            <a:stCxn id="40962" idx="0"/>
            <a:endCxn id="40965" idx="1"/>
          </p:cNvCxnSpPr>
          <p:nvPr/>
        </p:nvCxnSpPr>
        <p:spPr>
          <a:xfrm rot="5400000" flipH="1" flipV="1">
            <a:off x="1422241" y="1662510"/>
            <a:ext cx="404336"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5" name="Text Box 2"/>
          <p:cNvSpPr txBox="1">
            <a:spLocks noChangeArrowheads="1"/>
          </p:cNvSpPr>
          <p:nvPr/>
        </p:nvSpPr>
        <p:spPr bwMode="auto">
          <a:xfrm>
            <a:off x="260350" y="4431268"/>
            <a:ext cx="1557338"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square">
            <a:prstTxWarp prst="textNoShape">
              <a:avLst/>
            </a:prstTxWarp>
            <a:spAutoFit/>
          </a:bodyPr>
          <a:lstStyle/>
          <a:p>
            <a:pPr algn="ctr"/>
            <a:r>
              <a:rPr lang="fr-FR" sz="1400" b="1" dirty="0" smtClean="0">
                <a:solidFill>
                  <a:srgbClr val="000090"/>
                </a:solidFill>
              </a:rPr>
              <a:t>Groupe 2 Diagnostic DSM</a:t>
            </a:r>
            <a:br>
              <a:rPr lang="fr-FR" sz="1400" b="1" dirty="0" smtClean="0">
                <a:solidFill>
                  <a:srgbClr val="000090"/>
                </a:solidFill>
              </a:rPr>
            </a:br>
            <a:r>
              <a:rPr lang="fr-FR" sz="1400" b="1" dirty="0" smtClean="0">
                <a:solidFill>
                  <a:srgbClr val="000090"/>
                </a:solidFill>
              </a:rPr>
              <a:t>(A)</a:t>
            </a:r>
            <a:endParaRPr lang="fr-FR" dirty="0">
              <a:solidFill>
                <a:srgbClr val="000090"/>
              </a:solidFill>
            </a:endParaRPr>
          </a:p>
        </p:txBody>
      </p:sp>
      <p:sp>
        <p:nvSpPr>
          <p:cNvPr id="27" name="Text Box 7"/>
          <p:cNvSpPr txBox="1">
            <a:spLocks noChangeArrowheads="1"/>
          </p:cNvSpPr>
          <p:nvPr/>
        </p:nvSpPr>
        <p:spPr bwMode="auto">
          <a:xfrm>
            <a:off x="7315200" y="4431268"/>
            <a:ext cx="1495425" cy="738664"/>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r>
              <a:rPr lang="fr-FR" sz="1400" b="1" dirty="0">
                <a:solidFill>
                  <a:srgbClr val="000090"/>
                </a:solidFill>
              </a:rPr>
              <a:t>Résultats </a:t>
            </a:r>
            <a:br>
              <a:rPr lang="fr-FR" sz="1400" b="1" dirty="0">
                <a:solidFill>
                  <a:srgbClr val="000090"/>
                </a:solidFill>
              </a:rPr>
            </a:br>
            <a:r>
              <a:rPr lang="fr-FR" sz="1400" b="1" dirty="0">
                <a:solidFill>
                  <a:srgbClr val="000090"/>
                </a:solidFill>
              </a:rPr>
              <a:t>(symptômes</a:t>
            </a:r>
            <a:r>
              <a:rPr lang="fr-FR" sz="1400" b="1" dirty="0" smtClean="0">
                <a:solidFill>
                  <a:srgbClr val="000090"/>
                </a:solidFill>
              </a:rPr>
              <a:t>)</a:t>
            </a:r>
            <a:br>
              <a:rPr lang="fr-FR" sz="1400" b="1" dirty="0" smtClean="0">
                <a:solidFill>
                  <a:srgbClr val="000090"/>
                </a:solidFill>
              </a:rPr>
            </a:br>
            <a:r>
              <a:rPr lang="fr-FR" sz="1400" b="1" dirty="0" smtClean="0">
                <a:solidFill>
                  <a:srgbClr val="000090"/>
                </a:solidFill>
              </a:rPr>
              <a:t>(C)</a:t>
            </a:r>
            <a:endParaRPr lang="fr-FR" b="1" dirty="0">
              <a:solidFill>
                <a:srgbClr val="000090"/>
              </a:solidFill>
            </a:endParaRPr>
          </a:p>
        </p:txBody>
      </p:sp>
      <p:cxnSp>
        <p:nvCxnSpPr>
          <p:cNvPr id="34" name="Forme 33"/>
          <p:cNvCxnSpPr>
            <a:stCxn id="25" idx="2"/>
            <a:endCxn id="40971" idx="1"/>
          </p:cNvCxnSpPr>
          <p:nvPr/>
        </p:nvCxnSpPr>
        <p:spPr>
          <a:xfrm rot="16200000" flipH="1">
            <a:off x="1357709" y="4851241"/>
            <a:ext cx="533400" cy="1170781"/>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sp>
        <p:nvSpPr>
          <p:cNvPr id="20" name="ZoneTexte 19"/>
          <p:cNvSpPr txBox="1"/>
          <p:nvPr/>
        </p:nvSpPr>
        <p:spPr>
          <a:xfrm>
            <a:off x="457200" y="3596424"/>
            <a:ext cx="5181600" cy="430328"/>
          </a:xfrm>
          <a:prstGeom prst="rect">
            <a:avLst/>
          </a:prstGeom>
          <a:noFill/>
        </p:spPr>
        <p:txBody>
          <a:bodyPr wrap="square" rtlCol="0">
            <a:spAutoFit/>
          </a:bodyPr>
          <a:lstStyle/>
          <a:p>
            <a:pPr algn="ctr">
              <a:buNone/>
            </a:pPr>
            <a:r>
              <a:rPr lang="fr-FR" sz="1200" dirty="0" smtClean="0"/>
              <a:t>* d = Moyenne du groupe traité – Moyenne du groupe de comparaison</a:t>
            </a:r>
          </a:p>
          <a:p>
            <a:pPr algn="ctr">
              <a:buNone/>
            </a:pPr>
            <a:r>
              <a:rPr lang="fr-FR" sz="1200" dirty="0" smtClean="0"/>
              <a:t>Moyenne de l’écart type des deux groupes</a:t>
            </a:r>
            <a:endParaRPr lang="fr-FR" sz="1200" dirty="0" smtClean="0">
              <a:ea typeface="ＭＳ Ｐゴシック" pitchFamily="-65" charset="-128"/>
              <a:cs typeface="ＭＳ Ｐゴシック" pitchFamily="-65" charset="-128"/>
            </a:endParaRPr>
          </a:p>
          <a:p>
            <a:endParaRPr lang="fr-FR" sz="1200" dirty="0"/>
          </a:p>
        </p:txBody>
      </p: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1" name="Espace réservé du pied de page 20"/>
          <p:cNvSpPr>
            <a:spLocks noGrp="1"/>
          </p:cNvSpPr>
          <p:nvPr>
            <p:ph type="ftr" sz="quarter" idx="11"/>
          </p:nvPr>
        </p:nvSpPr>
        <p:spPr/>
        <p:txBody>
          <a:bodyPr/>
          <a:lstStyle/>
          <a:p>
            <a:r>
              <a:rPr lang="fr-FR" dirty="0" smtClean="0"/>
              <a:t>Méthodologie de l'étude systématique de cas</a:t>
            </a:r>
            <a:endParaRPr lang="fr-FR" dirty="0"/>
          </a:p>
        </p:txBody>
      </p:sp>
      <p:cxnSp>
        <p:nvCxnSpPr>
          <p:cNvPr id="26" name="Connecteur droit 25"/>
          <p:cNvCxnSpPr/>
          <p:nvPr/>
        </p:nvCxnSpPr>
        <p:spPr>
          <a:xfrm>
            <a:off x="1219200" y="3811588"/>
            <a:ext cx="3962400" cy="1588"/>
          </a:xfrm>
          <a:prstGeom prst="line">
            <a:avLst/>
          </a:prstGeom>
          <a:ln w="6350" cap="flat" cmpd="sng" algn="ctr">
            <a:solidFill>
              <a:schemeClr val="accent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re 1"/>
          <p:cNvSpPr>
            <a:spLocks noGrp="1"/>
          </p:cNvSpPr>
          <p:nvPr>
            <p:ph type="title"/>
          </p:nvPr>
        </p:nvSpPr>
        <p:spPr/>
        <p:txBody>
          <a:bodyPr/>
          <a:lstStyle/>
          <a:p>
            <a:r>
              <a:rPr lang="fr-FR" dirty="0" smtClean="0">
                <a:solidFill>
                  <a:srgbClr val="1F497D"/>
                </a:solidFill>
                <a:ea typeface="ＭＳ Ｐゴシック" pitchFamily="-65" charset="-128"/>
                <a:cs typeface="ＭＳ Ｐゴシック" pitchFamily="-65" charset="-128"/>
              </a:rPr>
              <a:t>Étude systématique de cas </a:t>
            </a:r>
          </a:p>
        </p:txBody>
      </p:sp>
      <p:sp>
        <p:nvSpPr>
          <p:cNvPr id="30" name="Espace réservé de la date 29"/>
          <p:cNvSpPr>
            <a:spLocks noGrp="1"/>
          </p:cNvSpPr>
          <p:nvPr>
            <p:ph type="dt" sz="half" idx="10"/>
          </p:nvPr>
        </p:nvSpPr>
        <p:spPr/>
        <p:txBody>
          <a:bodyPr/>
          <a:lstStyle/>
          <a:p>
            <a:r>
              <a:rPr lang="fr-FR" smtClean="0"/>
              <a:t>09/06/08. JM Thurin</a:t>
            </a:r>
            <a:endParaRPr lang="fr-FR"/>
          </a:p>
        </p:txBody>
      </p:sp>
      <p:sp>
        <p:nvSpPr>
          <p:cNvPr id="25" name="Espace réservé du pied de page 24"/>
          <p:cNvSpPr>
            <a:spLocks noGrp="1"/>
          </p:cNvSpPr>
          <p:nvPr>
            <p:ph type="ftr" sz="quarter" idx="11"/>
          </p:nvPr>
        </p:nvSpPr>
        <p:spPr/>
        <p:txBody>
          <a:bodyPr/>
          <a:lstStyle/>
          <a:p>
            <a:r>
              <a:rPr lang="fr-FR" smtClean="0"/>
              <a:t>Méthodologie de l'étude systématique de cas</a:t>
            </a:r>
            <a:endParaRPr lang="fr-FR"/>
          </a:p>
        </p:txBody>
      </p:sp>
      <p:sp>
        <p:nvSpPr>
          <p:cNvPr id="5" name="Rectangle 4"/>
          <p:cNvSpPr/>
          <p:nvPr/>
        </p:nvSpPr>
        <p:spPr>
          <a:xfrm>
            <a:off x="6858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6" name="Rectangle 5"/>
          <p:cNvSpPr/>
          <p:nvPr/>
        </p:nvSpPr>
        <p:spPr>
          <a:xfrm>
            <a:off x="7086600" y="2057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cxnSp>
        <p:nvCxnSpPr>
          <p:cNvPr id="8" name="Connecteur droit avec flèche 7"/>
          <p:cNvCxnSpPr>
            <a:stCxn id="5" idx="3"/>
            <a:endCxn id="6" idx="1"/>
          </p:cNvCxnSpPr>
          <p:nvPr/>
        </p:nvCxnSpPr>
        <p:spPr>
          <a:xfrm>
            <a:off x="2209800" y="2667000"/>
            <a:ext cx="4876800" cy="1588"/>
          </a:xfrm>
          <a:prstGeom prst="straightConnector1">
            <a:avLst/>
          </a:prstGeom>
          <a:ln>
            <a:tailEnd type="arrow"/>
          </a:ln>
          <a:effectLst>
            <a:glow rad="203200">
              <a:schemeClr val="accent2">
                <a:alpha val="75000"/>
              </a:schemeClr>
            </a:glow>
            <a:outerShdw blurRad="40000" dist="23000" dir="5400000" rotWithShape="0">
              <a:srgbClr val="000000">
                <a:alpha val="35000"/>
              </a:srgbClr>
            </a:outerShdw>
          </a:effectLst>
        </p:spPr>
        <p:style>
          <a:lnRef idx="3">
            <a:schemeClr val="accent1"/>
          </a:lnRef>
          <a:fillRef idx="0">
            <a:schemeClr val="accent1"/>
          </a:fillRef>
          <a:effectRef idx="2">
            <a:schemeClr val="accent1"/>
          </a:effectRef>
          <a:fontRef idx="minor">
            <a:schemeClr val="tx1"/>
          </a:fontRef>
        </p:style>
      </p:cxnSp>
      <p:sp>
        <p:nvSpPr>
          <p:cNvPr id="9" name="Rectangle 8"/>
          <p:cNvSpPr>
            <a:spLocks noChangeAspect="1"/>
          </p:cNvSpPr>
          <p:nvPr/>
        </p:nvSpPr>
        <p:spPr>
          <a:xfrm>
            <a:off x="25146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15" name="Rectangle 14"/>
          <p:cNvSpPr>
            <a:spLocks noChangeAspect="1"/>
          </p:cNvSpPr>
          <p:nvPr/>
        </p:nvSpPr>
        <p:spPr>
          <a:xfrm>
            <a:off x="4343400" y="3238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3</a:t>
            </a:r>
            <a:r>
              <a:rPr lang="fr-FR" sz="1200" dirty="0">
                <a:solidFill>
                  <a:srgbClr val="000090"/>
                </a:solidFill>
              </a:rPr>
              <a:t>)</a:t>
            </a:r>
          </a:p>
        </p:txBody>
      </p:sp>
      <p:sp>
        <p:nvSpPr>
          <p:cNvPr id="16" name="Rectangle 15"/>
          <p:cNvSpPr>
            <a:spLocks noChangeAspect="1"/>
          </p:cNvSpPr>
          <p:nvPr/>
        </p:nvSpPr>
        <p:spPr>
          <a:xfrm>
            <a:off x="3505200" y="49149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17" name="Rectangle 16"/>
          <p:cNvSpPr>
            <a:spLocks noChangeAspect="1"/>
          </p:cNvSpPr>
          <p:nvPr/>
        </p:nvSpPr>
        <p:spPr>
          <a:xfrm>
            <a:off x="5715000" y="40005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cxnSp>
        <p:nvCxnSpPr>
          <p:cNvPr id="19" name="Connecteur droit avec flèche 18"/>
          <p:cNvCxnSpPr>
            <a:stCxn id="9" idx="0"/>
          </p:cNvCxnSpPr>
          <p:nvPr/>
        </p:nvCxnSpPr>
        <p:spPr>
          <a:xfrm rot="5400000" flipH="1" flipV="1">
            <a:off x="2324101" y="335280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21" name="Connecteur droit avec flèche 20"/>
          <p:cNvCxnSpPr>
            <a:stCxn id="16" idx="0"/>
          </p:cNvCxnSpPr>
          <p:nvPr/>
        </p:nvCxnSpPr>
        <p:spPr>
          <a:xfrm rot="5400000" flipH="1" flipV="1">
            <a:off x="2858294" y="3810794"/>
            <a:ext cx="22098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3" name="Connecteur droit avec flèche 22"/>
          <p:cNvCxnSpPr>
            <a:stCxn id="15" idx="0"/>
          </p:cNvCxnSpPr>
          <p:nvPr/>
        </p:nvCxnSpPr>
        <p:spPr>
          <a:xfrm rot="16200000" flipV="1">
            <a:off x="4533900" y="2971800"/>
            <a:ext cx="533400" cy="0"/>
          </a:xfrm>
          <a:prstGeom prst="straightConnector1">
            <a:avLst/>
          </a:prstGeom>
          <a:ln>
            <a:headEnd type="arrow"/>
            <a:tailEnd type="arrow"/>
          </a:ln>
        </p:spPr>
        <p:style>
          <a:lnRef idx="3">
            <a:schemeClr val="accent2"/>
          </a:lnRef>
          <a:fillRef idx="0">
            <a:schemeClr val="accent2"/>
          </a:fillRef>
          <a:effectRef idx="2">
            <a:schemeClr val="accent2"/>
          </a:effectRef>
          <a:fontRef idx="minor">
            <a:schemeClr val="tx1"/>
          </a:fontRef>
        </p:style>
      </p:cxnSp>
      <p:sp>
        <p:nvSpPr>
          <p:cNvPr id="24" name="Rectangle 23"/>
          <p:cNvSpPr>
            <a:spLocks noChangeAspect="1"/>
          </p:cNvSpPr>
          <p:nvPr/>
        </p:nvSpPr>
        <p:spPr>
          <a:xfrm>
            <a:off x="5715000" y="51498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cxnSp>
        <p:nvCxnSpPr>
          <p:cNvPr id="26" name="Connecteur droit avec flèche 25"/>
          <p:cNvCxnSpPr>
            <a:stCxn id="24" idx="0"/>
            <a:endCxn id="17" idx="2"/>
          </p:cNvCxnSpPr>
          <p:nvPr/>
        </p:nvCxnSpPr>
        <p:spPr>
          <a:xfrm rot="5400000" flipH="1" flipV="1">
            <a:off x="5937250" y="4914900"/>
            <a:ext cx="469900" cy="0"/>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28" name="Connecteur droit avec flèche 27"/>
          <p:cNvCxnSpPr>
            <a:stCxn id="17" idx="0"/>
          </p:cNvCxnSpPr>
          <p:nvPr/>
        </p:nvCxnSpPr>
        <p:spPr>
          <a:xfrm rot="16200000" flipV="1">
            <a:off x="5524500" y="3352800"/>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2514600" y="5981700"/>
            <a:ext cx="4114800" cy="3810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fr-FR" dirty="0" smtClean="0"/>
              <a:t>Opérateurs de changement (B</a:t>
            </a:r>
            <a:r>
              <a:rPr lang="fr-FR" baseline="-25000" dirty="0" smtClean="0"/>
              <a:t>1 </a:t>
            </a:r>
            <a:r>
              <a:rPr lang="fr-FR" dirty="0" smtClean="0"/>
              <a:t>… B</a:t>
            </a:r>
            <a:r>
              <a:rPr lang="fr-FR" baseline="-25000" dirty="0" smtClean="0"/>
              <a:t>5</a:t>
            </a:r>
            <a:r>
              <a:rPr lang="fr-FR" dirty="0" smtClean="0"/>
              <a:t>)</a:t>
            </a:r>
            <a:endParaRPr lang="fr-FR" dirty="0"/>
          </a:p>
        </p:txBody>
      </p:sp>
      <p:cxnSp>
        <p:nvCxnSpPr>
          <p:cNvPr id="22" name="Connecteur droit avec flèche 21"/>
          <p:cNvCxnSpPr>
            <a:stCxn id="5" idx="2"/>
          </p:cNvCxnSpPr>
          <p:nvPr/>
        </p:nvCxnSpPr>
        <p:spPr>
          <a:xfrm rot="16200000" flipH="1">
            <a:off x="533400" y="4191000"/>
            <a:ext cx="2895600" cy="10668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7" name="Connecteur droit avec flèche 26"/>
          <p:cNvCxnSpPr>
            <a:stCxn id="18" idx="3"/>
            <a:endCxn id="6" idx="2"/>
          </p:cNvCxnSpPr>
          <p:nvPr/>
        </p:nvCxnSpPr>
        <p:spPr>
          <a:xfrm flipV="1">
            <a:off x="6629400" y="3276600"/>
            <a:ext cx="1219200" cy="2895600"/>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9" name="Connecteur droit avec flèche 28"/>
          <p:cNvCxnSpPr/>
          <p:nvPr/>
        </p:nvCxnSpPr>
        <p:spPr>
          <a:xfrm rot="5400000">
            <a:off x="5676900" y="3352801"/>
            <a:ext cx="12954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Le processus</a:t>
            </a:r>
            <a:endParaRPr lang="fr-FR" dirty="0">
              <a:solidFill>
                <a:srgbClr val="1F497D"/>
              </a:solidFill>
            </a:endParaRPr>
          </a:p>
        </p:txBody>
      </p:sp>
      <p:sp>
        <p:nvSpPr>
          <p:cNvPr id="3" name="Espace réservé du contenu 2"/>
          <p:cNvSpPr>
            <a:spLocks noGrp="1"/>
          </p:cNvSpPr>
          <p:nvPr>
            <p:ph idx="1"/>
          </p:nvPr>
        </p:nvSpPr>
        <p:spPr/>
        <p:txBody>
          <a:bodyPr/>
          <a:lstStyle/>
          <a:p>
            <a:r>
              <a:rPr lang="fr-FR" sz="2000" dirty="0" smtClean="0">
                <a:solidFill>
                  <a:srgbClr val="1F497D"/>
                </a:solidFill>
              </a:rPr>
              <a:t>1) le déroulement longitudinal général de la prise en charge</a:t>
            </a:r>
          </a:p>
          <a:p>
            <a:pPr lvl="1"/>
            <a:r>
              <a:rPr lang="fr-FR" sz="1800" dirty="0" smtClean="0">
                <a:solidFill>
                  <a:srgbClr val="1F497D"/>
                </a:solidFill>
              </a:rPr>
              <a:t>Avec la possibilité de repérer des processus de transformation, d’émergence</a:t>
            </a:r>
          </a:p>
          <a:p>
            <a:pPr lvl="1"/>
            <a:r>
              <a:rPr lang="fr-FR" sz="1800" dirty="0" smtClean="0">
                <a:solidFill>
                  <a:srgbClr val="1F497D"/>
                </a:solidFill>
              </a:rPr>
              <a:t>Et de les mettre en relation avec des interventions, des variations du contexte</a:t>
            </a:r>
          </a:p>
          <a:p>
            <a:r>
              <a:rPr lang="fr-FR" sz="2000" dirty="0" smtClean="0">
                <a:solidFill>
                  <a:srgbClr val="1F497D"/>
                </a:solidFill>
              </a:rPr>
              <a:t>2) ce qui se passe dans des moments plus ciblés </a:t>
            </a:r>
          </a:p>
          <a:p>
            <a:pPr lvl="1"/>
            <a:r>
              <a:rPr lang="fr-FR" sz="1800" dirty="0" smtClean="0">
                <a:solidFill>
                  <a:srgbClr val="1F497D"/>
                </a:solidFill>
              </a:rPr>
              <a:t>Crises</a:t>
            </a:r>
          </a:p>
          <a:p>
            <a:pPr lvl="1"/>
            <a:r>
              <a:rPr lang="fr-FR" sz="1800" dirty="0" smtClean="0">
                <a:solidFill>
                  <a:srgbClr val="1F497D"/>
                </a:solidFill>
              </a:rPr>
              <a:t>Blocage</a:t>
            </a:r>
          </a:p>
          <a:p>
            <a:pPr lvl="1"/>
            <a:r>
              <a:rPr lang="fr-FR" sz="1800" dirty="0" smtClean="0">
                <a:solidFill>
                  <a:srgbClr val="1F497D"/>
                </a:solidFill>
              </a:rPr>
              <a:t>Changement</a:t>
            </a:r>
          </a:p>
          <a:p>
            <a:pPr lvl="1"/>
            <a:endParaRPr lang="fr-FR" sz="1800" dirty="0" smtClean="0">
              <a:solidFill>
                <a:srgbClr val="1F497D"/>
              </a:solidFill>
            </a:endParaRPr>
          </a:p>
          <a:p>
            <a:pPr lvl="1"/>
            <a:r>
              <a:rPr lang="fr-FR" sz="1800" dirty="0" smtClean="0">
                <a:solidFill>
                  <a:srgbClr val="1F497D"/>
                </a:solidFill>
              </a:rPr>
              <a:t>Analyse des différents acteurs potentiels, de leur </a:t>
            </a:r>
            <a:r>
              <a:rPr lang="fr-FR" sz="1600" dirty="0" smtClean="0">
                <a:solidFill>
                  <a:srgbClr val="1F497D"/>
                </a:solidFill>
              </a:rPr>
              <a:t>influence</a:t>
            </a:r>
            <a:r>
              <a:rPr lang="fr-FR" sz="1800" dirty="0" smtClean="0">
                <a:solidFill>
                  <a:srgbClr val="1F497D"/>
                </a:solidFill>
              </a:rPr>
              <a:t> et </a:t>
            </a:r>
            <a:r>
              <a:rPr lang="fr-FR" sz="1800" i="1" dirty="0" smtClean="0">
                <a:solidFill>
                  <a:srgbClr val="1F497D"/>
                </a:solidFill>
              </a:rPr>
              <a:t>interactions</a:t>
            </a:r>
            <a:r>
              <a:rPr lang="fr-FR" sz="1800" dirty="0" smtClean="0">
                <a:solidFill>
                  <a:srgbClr val="1F497D"/>
                </a:solidFill>
              </a:rPr>
              <a:t>.</a:t>
            </a:r>
          </a:p>
          <a:p>
            <a:pPr marL="400050"/>
            <a:r>
              <a:rPr lang="fr-FR" sz="2000" dirty="0" smtClean="0">
                <a:solidFill>
                  <a:srgbClr val="1F497D"/>
                </a:solidFill>
              </a:rPr>
              <a:t>3) Peut se décrire par des courbes de variation, des graphes, … et une publication</a:t>
            </a:r>
            <a:endParaRPr lang="fr-FR" sz="2000" dirty="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a:solidFill>
                  <a:schemeClr val="tx2"/>
                </a:solidFill>
              </a:rPr>
              <a:t>Schéma général d’une étude intensive de cas</a:t>
            </a:r>
          </a:p>
        </p:txBody>
      </p:sp>
      <p:sp>
        <p:nvSpPr>
          <p:cNvPr id="51208" name="Text Box 4"/>
          <p:cNvSpPr txBox="1">
            <a:spLocks noChangeArrowheads="1"/>
          </p:cNvSpPr>
          <p:nvPr/>
        </p:nvSpPr>
        <p:spPr bwMode="auto">
          <a:xfrm>
            <a:off x="265906"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initiale</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sp>
        <p:nvSpPr>
          <p:cNvPr id="33" name="ZoneTexte 32"/>
          <p:cNvSpPr txBox="1"/>
          <p:nvPr/>
        </p:nvSpPr>
        <p:spPr>
          <a:xfrm>
            <a:off x="6873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50370"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5908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a:t>
            </a:r>
            <a:br>
              <a:rPr lang="fr-FR" sz="1400">
                <a:solidFill>
                  <a:schemeClr val="hlink"/>
                </a:solidFill>
              </a:rPr>
            </a:br>
            <a:r>
              <a:rPr lang="fr-FR" sz="1400">
                <a:solidFill>
                  <a:schemeClr val="hlink"/>
                </a:solidFill>
              </a:rPr>
              <a:t>intermédiaire</a:t>
            </a:r>
          </a:p>
        </p:txBody>
      </p:sp>
      <p:sp>
        <p:nvSpPr>
          <p:cNvPr id="51215" name="Text Box 4"/>
          <p:cNvSpPr txBox="1">
            <a:spLocks noChangeArrowheads="1"/>
          </p:cNvSpPr>
          <p:nvPr/>
        </p:nvSpPr>
        <p:spPr bwMode="auto">
          <a:xfrm>
            <a:off x="4953000" y="410131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318135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318135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2" name="Rectangle 21"/>
          <p:cNvSpPr/>
          <p:nvPr/>
        </p:nvSpPr>
        <p:spPr>
          <a:xfrm>
            <a:off x="1524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3" name="Rectangle 22"/>
          <p:cNvSpPr/>
          <p:nvPr/>
        </p:nvSpPr>
        <p:spPr>
          <a:xfrm>
            <a:off x="7315200" y="1676400"/>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smtClean="0">
                <a:solidFill>
                  <a:srgbClr val="000090"/>
                </a:solidFill>
              </a:rPr>
              <a:t>Cas après</a:t>
            </a:r>
            <a:br>
              <a:rPr lang="fr-FR" dirty="0" smtClean="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(C)</a:t>
            </a:r>
          </a:p>
        </p:txBody>
      </p:sp>
      <p:sp>
        <p:nvSpPr>
          <p:cNvPr id="24" name="Line 2"/>
          <p:cNvSpPr>
            <a:spLocks noChangeShapeType="1"/>
          </p:cNvSpPr>
          <p:nvPr/>
        </p:nvSpPr>
        <p:spPr bwMode="auto">
          <a:xfrm>
            <a:off x="39271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436325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442739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466012" y="3886200"/>
            <a:ext cx="1296988" cy="954107"/>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Évaluation</a:t>
            </a:r>
            <a:br>
              <a:rPr lang="fr-FR" sz="1400" b="1" dirty="0" smtClean="0">
                <a:solidFill>
                  <a:schemeClr val="hlink"/>
                </a:solidFill>
              </a:rPr>
            </a:br>
            <a:r>
              <a:rPr lang="fr-FR" sz="1400" b="1" dirty="0" smtClean="0">
                <a:solidFill>
                  <a:schemeClr val="hlink"/>
                </a:solidFill>
              </a:rPr>
              <a:t>terminaison</a:t>
            </a:r>
          </a:p>
          <a:p>
            <a:pPr algn="ctr"/>
            <a:r>
              <a:rPr lang="fr-FR" sz="1400" dirty="0" smtClean="0">
                <a:solidFill>
                  <a:schemeClr val="hlink"/>
                </a:solidFill>
              </a:rPr>
              <a:t>(Formulation </a:t>
            </a:r>
            <a:r>
              <a:rPr lang="fr-FR" sz="1400" dirty="0">
                <a:solidFill>
                  <a:schemeClr val="hlink"/>
                </a:solidFill>
              </a:rPr>
              <a:t/>
            </a:r>
            <a:br>
              <a:rPr lang="fr-FR" sz="1400" dirty="0">
                <a:solidFill>
                  <a:schemeClr val="hlink"/>
                </a:solidFill>
              </a:rPr>
            </a:br>
            <a:r>
              <a:rPr lang="fr-FR" sz="1400" dirty="0">
                <a:solidFill>
                  <a:schemeClr val="hlink"/>
                </a:solidFill>
              </a:rPr>
              <a:t>de </a:t>
            </a:r>
            <a:r>
              <a:rPr lang="fr-FR" sz="1400" dirty="0" smtClean="0">
                <a:solidFill>
                  <a:schemeClr val="hlink"/>
                </a:solidFill>
              </a:rPr>
              <a:t>cas)</a:t>
            </a:r>
            <a:endParaRPr lang="fr-FR" sz="1400" dirty="0">
              <a:solidFill>
                <a:schemeClr val="hlink"/>
              </a:solidFill>
            </a:endParaRPr>
          </a:p>
        </p:txBody>
      </p:sp>
      <p:cxnSp>
        <p:nvCxnSpPr>
          <p:cNvPr id="32" name="Connecteur droit avec flèche 31"/>
          <p:cNvCxnSpPr/>
          <p:nvPr/>
        </p:nvCxnSpPr>
        <p:spPr>
          <a:xfrm>
            <a:off x="381000" y="62484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038001" y="5864423"/>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453265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476125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4" name="Grouper 51"/>
          <p:cNvGrpSpPr/>
          <p:nvPr/>
        </p:nvGrpSpPr>
        <p:grpSpPr>
          <a:xfrm>
            <a:off x="6420600" y="4384211"/>
            <a:ext cx="1123200" cy="1446331"/>
            <a:chOff x="6420600" y="4384211"/>
            <a:chExt cx="1123200" cy="1446331"/>
          </a:xfrm>
        </p:grpSpPr>
        <p:sp>
          <p:nvSpPr>
            <p:cNvPr id="48" name="Rectangle 47"/>
            <p:cNvSpPr>
              <a:spLocks noChangeAspect="1"/>
            </p:cNvSpPr>
            <p:nvPr/>
          </p:nvSpPr>
          <p:spPr>
            <a:xfrm flipH="1">
              <a:off x="7169400" y="517794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486594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555234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345655" y="4972757"/>
              <a:ext cx="1178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9" name="Line 2"/>
          <p:cNvSpPr>
            <a:spLocks noChangeShapeType="1"/>
          </p:cNvSpPr>
          <p:nvPr/>
        </p:nvSpPr>
        <p:spPr bwMode="auto">
          <a:xfrm>
            <a:off x="21336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0" name="Text Box 3"/>
          <p:cNvSpPr txBox="1">
            <a:spLocks noChangeArrowheads="1"/>
          </p:cNvSpPr>
          <p:nvPr/>
        </p:nvSpPr>
        <p:spPr bwMode="auto">
          <a:xfrm>
            <a:off x="16002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55301" name="Text Box 6"/>
          <p:cNvSpPr txBox="1">
            <a:spLocks noChangeArrowheads="1"/>
          </p:cNvSpPr>
          <p:nvPr/>
        </p:nvSpPr>
        <p:spPr bwMode="auto">
          <a:xfrm>
            <a:off x="3124200" y="2336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5302" name="Text Box 7"/>
          <p:cNvSpPr txBox="1">
            <a:spLocks noChangeArrowheads="1"/>
          </p:cNvSpPr>
          <p:nvPr/>
        </p:nvSpPr>
        <p:spPr bwMode="auto">
          <a:xfrm>
            <a:off x="838200" y="5003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5303"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Formulation de cas</a:t>
            </a:r>
          </a:p>
        </p:txBody>
      </p:sp>
      <p:sp>
        <p:nvSpPr>
          <p:cNvPr id="55304" name="Text Box 4"/>
          <p:cNvSpPr txBox="1">
            <a:spLocks noChangeArrowheads="1"/>
          </p:cNvSpPr>
          <p:nvPr/>
        </p:nvSpPr>
        <p:spPr bwMode="auto">
          <a:xfrm>
            <a:off x="150813" y="3521075"/>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55305" name="Text Box 4"/>
          <p:cNvSpPr txBox="1">
            <a:spLocks noChangeArrowheads="1"/>
          </p:cNvSpPr>
          <p:nvPr/>
        </p:nvSpPr>
        <p:spPr bwMode="auto">
          <a:xfrm>
            <a:off x="4648200" y="3521075"/>
            <a:ext cx="16764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Évaluations</a:t>
            </a:r>
            <a:br>
              <a:rPr lang="fr-FR">
                <a:solidFill>
                  <a:schemeClr val="hlink"/>
                </a:solidFill>
              </a:rPr>
            </a:br>
            <a:r>
              <a:rPr lang="fr-FR">
                <a:solidFill>
                  <a:schemeClr val="hlink"/>
                </a:solidFill>
              </a:rPr>
              <a:t>intermédiaires </a:t>
            </a:r>
            <a:endParaRPr lang="fr-FR"/>
          </a:p>
        </p:txBody>
      </p:sp>
      <p:sp>
        <p:nvSpPr>
          <p:cNvPr id="28" name="ZoneTexte 27"/>
          <p:cNvSpPr txBox="1"/>
          <p:nvPr/>
        </p:nvSpPr>
        <p:spPr>
          <a:xfrm>
            <a:off x="152400" y="4357688"/>
            <a:ext cx="4495800" cy="1754187"/>
          </a:xfrm>
          <a:prstGeom prst="rect">
            <a:avLst/>
          </a:prstGeom>
        </p:spPr>
        <p:style>
          <a:lnRef idx="1">
            <a:schemeClr val="accent1"/>
          </a:lnRef>
          <a:fillRef idx="2">
            <a:schemeClr val="accent1"/>
          </a:fillRef>
          <a:effectRef idx="1">
            <a:schemeClr val="accent1"/>
          </a:effectRef>
          <a:fontRef idx="minor">
            <a:schemeClr val="dk1"/>
          </a:fontRef>
        </p:style>
        <p:txBody>
          <a:bodyPr>
            <a:prstTxWarp prst="textNoShape">
              <a:avLst/>
            </a:prstTxWarp>
            <a:spAutoFit/>
          </a:bodyPr>
          <a:lstStyle/>
          <a:p>
            <a:pPr>
              <a:buFont typeface="Arial" pitchFamily="-108" charset="0"/>
              <a:buChar char="•"/>
              <a:defRPr/>
            </a:pPr>
            <a:r>
              <a:rPr lang="fr-FR" sz="1200" dirty="0">
                <a:solidFill>
                  <a:schemeClr val="hlink"/>
                </a:solidFill>
              </a:rPr>
              <a:t> symptômes et problèmes</a:t>
            </a:r>
          </a:p>
          <a:p>
            <a:pPr>
              <a:buFont typeface="Arial" pitchFamily="-108" charset="0"/>
              <a:buChar char="•"/>
              <a:defRPr/>
            </a:pPr>
            <a:r>
              <a:rPr lang="fr-FR" sz="1200" dirty="0">
                <a:solidFill>
                  <a:schemeClr val="hlink"/>
                </a:solidFill>
              </a:rPr>
              <a:t> événements actuels stressant, précipitant, contexte</a:t>
            </a:r>
          </a:p>
          <a:p>
            <a:pPr>
              <a:buFont typeface="Arial" pitchFamily="-108" charset="0"/>
              <a:buChar char="•"/>
              <a:defRPr/>
            </a:pPr>
            <a:r>
              <a:rPr lang="fr-FR" sz="1200" dirty="0">
                <a:solidFill>
                  <a:schemeClr val="hlink"/>
                </a:solidFill>
              </a:rPr>
              <a:t> événements et situations de vie antérieurs prédisposant</a:t>
            </a:r>
          </a:p>
          <a:p>
            <a:pPr>
              <a:buFont typeface="Arial" pitchFamily="-108" charset="0"/>
              <a:buChar char="•"/>
              <a:defRPr/>
            </a:pPr>
            <a:r>
              <a:rPr lang="fr-FR" sz="1200" dirty="0">
                <a:solidFill>
                  <a:schemeClr val="hlink"/>
                </a:solidFill>
              </a:rPr>
              <a:t> fonctionnements global et suivant ≠ registres : </a:t>
            </a:r>
          </a:p>
          <a:p>
            <a:pPr lvl="1">
              <a:buFont typeface="Arial" pitchFamily="-108" charset="0"/>
              <a:buChar char="•"/>
              <a:defRPr/>
            </a:pPr>
            <a:r>
              <a:rPr lang="fr-FR" sz="1200" dirty="0">
                <a:solidFill>
                  <a:schemeClr val="hlink"/>
                </a:solidFill>
              </a:rPr>
              <a:t> relations IP, utilisation capacités, autonomie, conflits, </a:t>
            </a:r>
          </a:p>
          <a:p>
            <a:pPr>
              <a:buFont typeface="Arial" pitchFamily="-108" charset="0"/>
              <a:buChar char="•"/>
              <a:defRPr/>
            </a:pPr>
            <a:r>
              <a:rPr lang="fr-FR" sz="1200" dirty="0">
                <a:solidFill>
                  <a:schemeClr val="hlink"/>
                </a:solidFill>
              </a:rPr>
              <a:t> développement, mécanismes défense et ajustement</a:t>
            </a:r>
            <a:br>
              <a:rPr lang="fr-FR" sz="1200" dirty="0">
                <a:solidFill>
                  <a:schemeClr val="hlink"/>
                </a:solidFill>
              </a:rPr>
            </a:br>
            <a:endParaRPr lang="fr-FR" sz="1200" dirty="0">
              <a:solidFill>
                <a:schemeClr val="hlink"/>
              </a:solidFill>
            </a:endParaRPr>
          </a:p>
          <a:p>
            <a:pPr>
              <a:buFont typeface="Arial" pitchFamily="-108" charset="0"/>
              <a:buChar char="•"/>
              <a:defRPr/>
            </a:pPr>
            <a:r>
              <a:rPr lang="fr-FR" sz="1200" dirty="0">
                <a:solidFill>
                  <a:schemeClr val="hlink"/>
                </a:solidFill>
              </a:rPr>
              <a:t> </a:t>
            </a:r>
            <a:r>
              <a:rPr lang="fr-FR" sz="1200" dirty="0">
                <a:solidFill>
                  <a:srgbClr val="000090"/>
                </a:solidFill>
              </a:rPr>
              <a:t>Hypothèses étiopathogéniques et fonctionnelles </a:t>
            </a:r>
          </a:p>
          <a:p>
            <a:pPr>
              <a:buFont typeface="Arial" pitchFamily="-108" charset="0"/>
              <a:buChar char="•"/>
              <a:defRPr/>
            </a:pPr>
            <a:r>
              <a:rPr lang="fr-FR" sz="1200" dirty="0">
                <a:solidFill>
                  <a:srgbClr val="000090"/>
                </a:solidFill>
              </a:rPr>
              <a:t> Objectifs. Comment intervenir ?</a:t>
            </a:r>
          </a:p>
          <a:p>
            <a:pPr>
              <a:defRPr/>
            </a:pPr>
            <a:endParaRPr lang="fr-FR" sz="1200" dirty="0">
              <a:solidFill>
                <a:srgbClr val="000000"/>
              </a:solidFill>
            </a:endParaRPr>
          </a:p>
        </p:txBody>
      </p:sp>
      <p:sp>
        <p:nvSpPr>
          <p:cNvPr id="55307" name="Line 2"/>
          <p:cNvSpPr>
            <a:spLocks noChangeShapeType="1"/>
          </p:cNvSpPr>
          <p:nvPr/>
        </p:nvSpPr>
        <p:spPr bwMode="auto">
          <a:xfrm>
            <a:off x="6629400" y="3867150"/>
            <a:ext cx="2170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5308" name="Text Box 3"/>
          <p:cNvSpPr txBox="1">
            <a:spLocks noChangeArrowheads="1"/>
          </p:cNvSpPr>
          <p:nvPr/>
        </p:nvSpPr>
        <p:spPr bwMode="auto">
          <a:xfrm>
            <a:off x="6096000" y="3986213"/>
            <a:ext cx="3048000" cy="366712"/>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psychothérapie</a:t>
            </a:r>
            <a:endParaRPr lang="fr-FR"/>
          </a:p>
        </p:txBody>
      </p:sp>
      <p:sp>
        <p:nvSpPr>
          <p:cNvPr id="14" name="ZoneTexte 13"/>
          <p:cNvSpPr txBox="1"/>
          <p:nvPr/>
        </p:nvSpPr>
        <p:spPr>
          <a:xfrm>
            <a:off x="152400" y="6199188"/>
            <a:ext cx="4469363" cy="277812"/>
          </a:xfrm>
          <a:prstGeom prst="rect">
            <a:avLst/>
          </a:prstGeom>
        </p:spPr>
        <p:style>
          <a:lnRef idx="1">
            <a:schemeClr val="accent2"/>
          </a:lnRef>
          <a:fillRef idx="3">
            <a:schemeClr val="accent2"/>
          </a:fillRef>
          <a:effectRef idx="2">
            <a:schemeClr val="accent2"/>
          </a:effectRef>
          <a:fontRef idx="minor">
            <a:schemeClr val="lt1"/>
          </a:fontRef>
        </p:style>
        <p:txBody>
          <a:bodyPr wrap="none">
            <a:spAutoFit/>
          </a:bodyPr>
          <a:lstStyle/>
          <a:p>
            <a:pPr>
              <a:defRPr/>
            </a:pPr>
            <a:r>
              <a:rPr lang="fr-FR" sz="1200" dirty="0">
                <a:solidFill>
                  <a:srgbClr val="CC332E"/>
                </a:solidFill>
              </a:rPr>
              <a:t>Instruments évaluation quantitative (ESM, …)</a:t>
            </a:r>
          </a:p>
        </p:txBody>
      </p:sp>
      <p:sp>
        <p:nvSpPr>
          <p:cNvPr id="17" name="Bulle ronde 16"/>
          <p:cNvSpPr/>
          <p:nvPr/>
        </p:nvSpPr>
        <p:spPr>
          <a:xfrm>
            <a:off x="381000" y="2835275"/>
            <a:ext cx="1905000" cy="612648"/>
          </a:xfrm>
          <a:prstGeom prst="wedgeEllipseCallout">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fr-FR" sz="1200" dirty="0">
                <a:solidFill>
                  <a:schemeClr val="hlink"/>
                </a:solidFill>
              </a:rPr>
              <a:t>A partir des 3 premiers entretiens</a:t>
            </a:r>
            <a:endParaRPr lang="fr-FR" sz="1200" dirty="0"/>
          </a:p>
        </p:txBody>
      </p:sp>
      <p:sp>
        <p:nvSpPr>
          <p:cNvPr id="16" name="ZoneTexte 15"/>
          <p:cNvSpPr txBox="1"/>
          <p:nvPr/>
        </p:nvSpPr>
        <p:spPr>
          <a:xfrm>
            <a:off x="992177" y="2301875"/>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18" name="Rectangle 17"/>
          <p:cNvSpPr/>
          <p:nvPr/>
        </p:nvSpPr>
        <p:spPr>
          <a:xfrm>
            <a:off x="457200" y="1006475"/>
            <a:ext cx="1524000" cy="121920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dirty="0">
                <a:solidFill>
                  <a:srgbClr val="000090"/>
                </a:solidFill>
              </a:rPr>
              <a:t>Cas en</a:t>
            </a:r>
            <a:br>
              <a:rPr lang="fr-FR" dirty="0">
                <a:solidFill>
                  <a:srgbClr val="000090"/>
                </a:solidFill>
              </a:rPr>
            </a:br>
            <a:r>
              <a:rPr lang="fr-FR" dirty="0">
                <a:solidFill>
                  <a:srgbClr val="000090"/>
                </a:solidFill>
              </a:rPr>
              <a:t>traitement</a:t>
            </a:r>
            <a:br>
              <a:rPr lang="fr-FR" dirty="0">
                <a:solidFill>
                  <a:srgbClr val="000090"/>
                </a:solidFill>
              </a:rPr>
            </a:br>
            <a:r>
              <a:rPr lang="fr-FR" dirty="0">
                <a:solidFill>
                  <a:srgbClr val="000090"/>
                </a:solidFill>
              </a:rPr>
              <a:t>(A)</a:t>
            </a:r>
          </a:p>
        </p:txBody>
      </p:sp>
      <p:sp>
        <p:nvSpPr>
          <p:cNvPr id="20" name="Espace réservé de la date 19"/>
          <p:cNvSpPr>
            <a:spLocks noGrp="1"/>
          </p:cNvSpPr>
          <p:nvPr>
            <p:ph type="dt" sz="half" idx="10"/>
          </p:nvPr>
        </p:nvSpPr>
        <p:spPr/>
        <p:txBody>
          <a:bodyPr/>
          <a:lstStyle/>
          <a:p>
            <a:r>
              <a:rPr lang="fr-FR" smtClean="0"/>
              <a:t>09/06/08. JM Thurin</a:t>
            </a:r>
            <a:endParaRPr lang="fr-FR"/>
          </a:p>
        </p:txBody>
      </p:sp>
      <p:sp>
        <p:nvSpPr>
          <p:cNvPr id="19" name="Espace réservé du pied de page 18"/>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14" grpId="0" animBg="1"/>
      <p:bldP spid="17" grpId="0" animBg="1"/>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5" name="Line 2"/>
          <p:cNvSpPr>
            <a:spLocks noChangeShapeType="1"/>
          </p:cNvSpPr>
          <p:nvPr/>
        </p:nvSpPr>
        <p:spPr bwMode="auto">
          <a:xfrm>
            <a:off x="3733800" y="4246563"/>
            <a:ext cx="4374675"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9396" name="Text Box 3"/>
          <p:cNvSpPr txBox="1">
            <a:spLocks noChangeArrowheads="1"/>
          </p:cNvSpPr>
          <p:nvPr/>
        </p:nvSpPr>
        <p:spPr bwMode="auto">
          <a:xfrm>
            <a:off x="4114800" y="4302125"/>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59397"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9398"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9400" name="Titre 1"/>
          <p:cNvSpPr txBox="1">
            <a:spLocks/>
          </p:cNvSpPr>
          <p:nvPr/>
        </p:nvSpPr>
        <p:spPr bwMode="auto">
          <a:xfrm>
            <a:off x="3200400" y="304800"/>
            <a:ext cx="5410200" cy="1143000"/>
          </a:xfrm>
          <a:prstGeom prst="rect">
            <a:avLst/>
          </a:prstGeom>
          <a:noFill/>
          <a:ln w="9525">
            <a:noFill/>
            <a:miter lim="800000"/>
            <a:headEnd/>
            <a:tailEnd/>
          </a:ln>
        </p:spPr>
        <p:txBody>
          <a:bodyPr anchor="ctr">
            <a:prstTxWarp prst="textNoShape">
              <a:avLst/>
            </a:prstTxWarp>
          </a:bodyPr>
          <a:lstStyle/>
          <a:p>
            <a:pPr algn="ctr"/>
            <a:r>
              <a:rPr lang="fr-FR" sz="3600" dirty="0">
                <a:solidFill>
                  <a:schemeClr val="tx2"/>
                </a:solidFill>
              </a:rPr>
              <a:t>Modérateurs</a:t>
            </a:r>
          </a:p>
        </p:txBody>
      </p:sp>
      <p:sp>
        <p:nvSpPr>
          <p:cNvPr id="15" name="Rectangle 14"/>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Modérateur </a:t>
            </a:r>
            <a:r>
              <a:rPr lang="fr-FR" sz="1400" dirty="0">
                <a:solidFill>
                  <a:srgbClr val="000090"/>
                </a:solidFill>
                <a:ea typeface="ＭＳ Ｐゴシック" pitchFamily="-108" charset="-128"/>
                <a:cs typeface="ＭＳ Ｐゴシック" pitchFamily="-108" charset="-128"/>
              </a:rPr>
              <a:t>: variable qui délimite les conditions suivant lesquelles un traitement est associé à un résultat</a:t>
            </a:r>
          </a:p>
        </p:txBody>
      </p:sp>
      <p:sp>
        <p:nvSpPr>
          <p:cNvPr id="18" name="Bulle rectangulaire à coins arrondis 17"/>
          <p:cNvSpPr/>
          <p:nvPr/>
        </p:nvSpPr>
        <p:spPr>
          <a:xfrm>
            <a:off x="228600" y="802200"/>
            <a:ext cx="2743200" cy="2703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dirty="0" smtClean="0">
                <a:solidFill>
                  <a:srgbClr val="000090"/>
                </a:solidFill>
              </a:rPr>
              <a:t> </a:t>
            </a:r>
            <a:r>
              <a:rPr lang="fr-FR" sz="2400" dirty="0" smtClean="0">
                <a:solidFill>
                  <a:srgbClr val="000090"/>
                </a:solidFill>
              </a:rPr>
              <a:t>Modérateurs</a:t>
            </a:r>
          </a:p>
          <a:p>
            <a:pPr>
              <a:spcAft>
                <a:spcPts val="600"/>
              </a:spcAft>
              <a:defRPr/>
            </a:pPr>
            <a:r>
              <a:rPr lang="fr-FR" sz="1600" dirty="0" smtClean="0">
                <a:solidFill>
                  <a:srgbClr val="000090"/>
                </a:solidFill>
              </a:rPr>
              <a:t>Exemples</a:t>
            </a:r>
          </a:p>
          <a:p>
            <a:pPr>
              <a:defRPr/>
            </a:pPr>
            <a:r>
              <a:rPr lang="fr-FR" sz="1400" dirty="0">
                <a:solidFill>
                  <a:srgbClr val="CC332E"/>
                </a:solidFill>
              </a:rPr>
              <a:t>Implication 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19" name="Text Box 4"/>
          <p:cNvSpPr txBox="1">
            <a:spLocks noChangeArrowheads="1"/>
          </p:cNvSpPr>
          <p:nvPr/>
        </p:nvSpPr>
        <p:spPr bwMode="auto">
          <a:xfrm>
            <a:off x="875506" y="3925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11" name="Espace réservé de la date 10"/>
          <p:cNvSpPr>
            <a:spLocks noGrp="1"/>
          </p:cNvSpPr>
          <p:nvPr>
            <p:ph type="dt" sz="half" idx="10"/>
          </p:nvPr>
        </p:nvSpPr>
        <p:spPr/>
        <p:txBody>
          <a:bodyPr/>
          <a:lstStyle/>
          <a:p>
            <a:r>
              <a:rPr lang="fr-FR" smtClean="0"/>
              <a:t>09/06/08. JM Thurin</a:t>
            </a:r>
            <a:endParaRPr lang="fr-FR"/>
          </a:p>
        </p:txBody>
      </p:sp>
      <p:sp>
        <p:nvSpPr>
          <p:cNvPr id="12" name="Espace réservé du pied de page 1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3" name="Text Box 6"/>
          <p:cNvSpPr txBox="1">
            <a:spLocks noChangeArrowheads="1"/>
          </p:cNvSpPr>
          <p:nvPr/>
        </p:nvSpPr>
        <p:spPr bwMode="auto">
          <a:xfrm>
            <a:off x="3124200" y="22098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4876800"/>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dirty="0" smtClean="0">
                <a:solidFill>
                  <a:schemeClr val="tx2"/>
                </a:solidFill>
              </a:rPr>
              <a:t>Médiateurs</a:t>
            </a:r>
          </a:p>
          <a:p>
            <a:pPr algn="ctr"/>
            <a:endParaRPr lang="fr-FR" sz="3600" dirty="0">
              <a:solidFill>
                <a:schemeClr val="tx2"/>
              </a:solidFill>
            </a:endParaRPr>
          </a:p>
        </p:txBody>
      </p:sp>
      <p:sp>
        <p:nvSpPr>
          <p:cNvPr id="63515" name="ZoneTexte 29"/>
          <p:cNvSpPr txBox="1">
            <a:spLocks noChangeArrowheads="1"/>
          </p:cNvSpPr>
          <p:nvPr/>
        </p:nvSpPr>
        <p:spPr bwMode="auto">
          <a:xfrm>
            <a:off x="2057400" y="4537075"/>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28" name="Rectangle 27"/>
          <p:cNvSpPr/>
          <p:nvPr/>
        </p:nvSpPr>
        <p:spPr>
          <a:xfrm>
            <a:off x="152400" y="5943600"/>
            <a:ext cx="8763000" cy="52322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a:t>
            </a:r>
            <a:r>
              <a:rPr lang="fr-FR" sz="1400" dirty="0" smtClean="0">
                <a:solidFill>
                  <a:srgbClr val="000090"/>
                </a:solidFill>
                <a:ea typeface="ＭＳ Ｐゴシック" pitchFamily="-108" charset="-128"/>
                <a:cs typeface="ＭＳ Ｐゴシック" pitchFamily="-108" charset="-128"/>
              </a:rPr>
              <a:t>changement (cause ou mécanisme)</a:t>
            </a:r>
          </a:p>
          <a:p>
            <a:pPr algn="ctr">
              <a:defRPr/>
            </a:pPr>
            <a:r>
              <a:rPr lang="fr-FR" sz="1400" dirty="0" smtClean="0">
                <a:solidFill>
                  <a:srgbClr val="000090"/>
                </a:solidFill>
                <a:ea typeface="ＭＳ Ｐゴシック" pitchFamily="-108" charset="-128"/>
                <a:cs typeface="ＭＳ Ｐゴシック" pitchFamily="-108" charset="-128"/>
              </a:rPr>
              <a:t>Processus à travers lequel (lesquels) le changement se produit</a:t>
            </a:r>
          </a:p>
        </p:txBody>
      </p:sp>
      <p:sp>
        <p:nvSpPr>
          <p:cNvPr id="30" name="Rectangle 29"/>
          <p:cNvSpPr>
            <a:spLocks noChangeAspect="1"/>
          </p:cNvSpPr>
          <p:nvPr/>
        </p:nvSpPr>
        <p:spPr>
          <a:xfrm>
            <a:off x="3276600" y="43910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Line 2"/>
          <p:cNvSpPr>
            <a:spLocks noChangeShapeType="1"/>
          </p:cNvSpPr>
          <p:nvPr/>
        </p:nvSpPr>
        <p:spPr bwMode="auto">
          <a:xfrm>
            <a:off x="2971799" y="3103563"/>
            <a:ext cx="5814674"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32" name="Text Box 3"/>
          <p:cNvSpPr txBox="1">
            <a:spLocks noChangeArrowheads="1"/>
          </p:cNvSpPr>
          <p:nvPr/>
        </p:nvSpPr>
        <p:spPr bwMode="auto">
          <a:xfrm>
            <a:off x="5791200" y="2528887"/>
            <a:ext cx="3352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dirty="0">
                <a:solidFill>
                  <a:srgbClr val="3A6525"/>
                </a:solidFill>
              </a:rPr>
              <a:t>Processus psychothérapie</a:t>
            </a:r>
            <a:endParaRPr lang="fr-FR" dirty="0"/>
          </a:p>
        </p:txBody>
      </p:sp>
      <p:sp>
        <p:nvSpPr>
          <p:cNvPr id="33" name="Text Box 4"/>
          <p:cNvSpPr txBox="1">
            <a:spLocks noChangeArrowheads="1"/>
          </p:cNvSpPr>
          <p:nvPr/>
        </p:nvSpPr>
        <p:spPr bwMode="auto">
          <a:xfrm>
            <a:off x="228600" y="2782669"/>
            <a:ext cx="2553494" cy="646331"/>
          </a:xfrm>
          <a:prstGeom prst="rect">
            <a:avLst/>
          </a:prstGeom>
          <a:noFill/>
          <a:ln w="9525">
            <a:noFill/>
            <a:miter lim="800000"/>
            <a:headEnd/>
            <a:tailEnd/>
          </a:ln>
        </p:spPr>
        <p:txBody>
          <a:bodyPr wrap="square">
            <a:prstTxWarp prst="textNoShape">
              <a:avLst/>
            </a:prstTxWarp>
            <a:spAutoFit/>
          </a:bodyPr>
          <a:lstStyle/>
          <a:p>
            <a:pPr algn="ctr"/>
            <a:r>
              <a:rPr lang="fr-FR" b="1" dirty="0" smtClean="0">
                <a:solidFill>
                  <a:schemeClr val="hlink"/>
                </a:solidFill>
              </a:rPr>
              <a:t>Évaluation initiale</a:t>
            </a:r>
          </a:p>
          <a:p>
            <a:pPr algn="ctr"/>
            <a:r>
              <a:rPr lang="fr-FR" dirty="0" smtClean="0">
                <a:solidFill>
                  <a:schemeClr val="hlink"/>
                </a:solidFill>
              </a:rPr>
              <a:t>(Formulation de cas)</a:t>
            </a:r>
            <a:endParaRPr lang="fr-FR" dirty="0">
              <a:solidFill>
                <a:schemeClr val="hlink"/>
              </a:solidFill>
            </a:endParaRPr>
          </a:p>
        </p:txBody>
      </p:sp>
      <p:sp>
        <p:nvSpPr>
          <p:cNvPr id="34" name="Rectangle 33"/>
          <p:cNvSpPr>
            <a:spLocks noChangeAspect="1"/>
          </p:cNvSpPr>
          <p:nvPr/>
        </p:nvSpPr>
        <p:spPr>
          <a:xfrm>
            <a:off x="3945279" y="19050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35" name="Rectangle 34"/>
          <p:cNvSpPr>
            <a:spLocks noChangeAspect="1"/>
          </p:cNvSpPr>
          <p:nvPr/>
        </p:nvSpPr>
        <p:spPr>
          <a:xfrm>
            <a:off x="7391400" y="385127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5</a:t>
            </a:r>
            <a:r>
              <a:rPr lang="fr-FR" sz="1200" dirty="0">
                <a:solidFill>
                  <a:srgbClr val="000090"/>
                </a:solidFill>
              </a:rPr>
              <a:t>)</a:t>
            </a:r>
          </a:p>
        </p:txBody>
      </p:sp>
      <p:sp>
        <p:nvSpPr>
          <p:cNvPr id="36" name="Rectangle 35"/>
          <p:cNvSpPr>
            <a:spLocks noChangeAspect="1"/>
          </p:cNvSpPr>
          <p:nvPr/>
        </p:nvSpPr>
        <p:spPr>
          <a:xfrm>
            <a:off x="7391400" y="5000625"/>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4</a:t>
            </a:r>
            <a:r>
              <a:rPr lang="fr-FR" sz="1200" dirty="0">
                <a:solidFill>
                  <a:srgbClr val="000090"/>
                </a:solidFill>
              </a:rPr>
              <a:t>)</a:t>
            </a:r>
          </a:p>
        </p:txBody>
      </p:sp>
      <p:sp>
        <p:nvSpPr>
          <p:cNvPr id="37" name="ZoneTexte 29"/>
          <p:cNvSpPr txBox="1">
            <a:spLocks noChangeArrowheads="1"/>
          </p:cNvSpPr>
          <p:nvPr/>
        </p:nvSpPr>
        <p:spPr bwMode="auto">
          <a:xfrm>
            <a:off x="2744158" y="20574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sp>
        <p:nvSpPr>
          <p:cNvPr id="38" name="Rectangle 37"/>
          <p:cNvSpPr>
            <a:spLocks noChangeAspect="1"/>
          </p:cNvSpPr>
          <p:nvPr/>
        </p:nvSpPr>
        <p:spPr>
          <a:xfrm>
            <a:off x="5257800" y="34353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sp>
        <p:nvSpPr>
          <p:cNvPr id="40" name="ZoneTexte 29"/>
          <p:cNvSpPr txBox="1">
            <a:spLocks noChangeArrowheads="1"/>
          </p:cNvSpPr>
          <p:nvPr/>
        </p:nvSpPr>
        <p:spPr bwMode="auto">
          <a:xfrm>
            <a:off x="4056679" y="3587750"/>
            <a:ext cx="1091465"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Interprétation</a:t>
            </a:r>
            <a:endParaRPr lang="fr-FR" sz="1200" dirty="0"/>
          </a:p>
        </p:txBody>
      </p:sp>
      <p:cxnSp>
        <p:nvCxnSpPr>
          <p:cNvPr id="44" name="Connecteur droit avec flèche 43"/>
          <p:cNvCxnSpPr>
            <a:stCxn id="38" idx="0"/>
          </p:cNvCxnSpPr>
          <p:nvPr/>
        </p:nvCxnSpPr>
        <p:spPr>
          <a:xfrm rot="5400000" flipH="1" flipV="1">
            <a:off x="5559425" y="3279775"/>
            <a:ext cx="3111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49" name="Connecteur droit avec flèche 48"/>
          <p:cNvCxnSpPr>
            <a:stCxn id="30" idx="0"/>
          </p:cNvCxnSpPr>
          <p:nvPr/>
        </p:nvCxnSpPr>
        <p:spPr>
          <a:xfrm rot="5400000" flipH="1" flipV="1">
            <a:off x="3108948" y="3749053"/>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1" name="Connecteur droit avec flèche 50"/>
          <p:cNvCxnSpPr>
            <a:stCxn id="34" idx="2"/>
          </p:cNvCxnSpPr>
          <p:nvPr/>
        </p:nvCxnSpPr>
        <p:spPr>
          <a:xfrm rot="16200000" flipH="1">
            <a:off x="4179264" y="2807664"/>
            <a:ext cx="463550"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3" name="Connecteur droit avec flèche 52"/>
          <p:cNvCxnSpPr>
            <a:stCxn id="35" idx="0"/>
          </p:cNvCxnSpPr>
          <p:nvPr/>
        </p:nvCxnSpPr>
        <p:spPr>
          <a:xfrm rot="5400000" flipH="1" flipV="1">
            <a:off x="7485063" y="3487738"/>
            <a:ext cx="727075"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55" name="Connecteur droit avec flèche 54"/>
          <p:cNvCxnSpPr>
            <a:stCxn id="36" idx="0"/>
            <a:endCxn id="35" idx="2"/>
          </p:cNvCxnSpPr>
          <p:nvPr/>
        </p:nvCxnSpPr>
        <p:spPr>
          <a:xfrm rot="5400000" flipH="1" flipV="1">
            <a:off x="7613650" y="4765675"/>
            <a:ext cx="46990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ZoneTexte 29"/>
          <p:cNvSpPr txBox="1">
            <a:spLocks noChangeArrowheads="1"/>
          </p:cNvSpPr>
          <p:nvPr/>
        </p:nvSpPr>
        <p:spPr bwMode="auto">
          <a:xfrm>
            <a:off x="6498217" y="5121911"/>
            <a:ext cx="740783"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Conseil</a:t>
            </a:r>
            <a:br>
              <a:rPr lang="fr-FR" sz="1200" dirty="0" smtClean="0"/>
            </a:br>
            <a:r>
              <a:rPr lang="fr-FR" sz="1200" dirty="0" smtClean="0"/>
              <a:t>parental</a:t>
            </a:r>
            <a:endParaRPr lang="fr-FR" sz="1200" dirty="0"/>
          </a:p>
        </p:txBody>
      </p:sp>
      <p:sp>
        <p:nvSpPr>
          <p:cNvPr id="25" name="ZoneTexte 29"/>
          <p:cNvSpPr txBox="1">
            <a:spLocks noChangeArrowheads="1"/>
          </p:cNvSpPr>
          <p:nvPr/>
        </p:nvSpPr>
        <p:spPr bwMode="auto">
          <a:xfrm>
            <a:off x="6400800" y="4142601"/>
            <a:ext cx="920369" cy="276999"/>
          </a:xfrm>
          <a:prstGeom prst="rect">
            <a:avLst/>
          </a:prstGeom>
          <a:noFill/>
          <a:ln w="9525">
            <a:noFill/>
            <a:miter lim="800000"/>
            <a:headEnd/>
            <a:tailEnd/>
          </a:ln>
        </p:spPr>
        <p:txBody>
          <a:bodyPr wrap="none">
            <a:prstTxWarp prst="textNoShape">
              <a:avLst/>
            </a:prstTxWarp>
            <a:spAutoFit/>
          </a:bodyPr>
          <a:lstStyle/>
          <a:p>
            <a:pPr algn="ctr"/>
            <a:r>
              <a:rPr lang="fr-FR" sz="1200" dirty="0" smtClean="0"/>
              <a:t>Parentalité</a:t>
            </a:r>
            <a:endParaRPr lang="fr-FR" sz="1200" dirty="0"/>
          </a:p>
        </p:txBody>
      </p:sp>
      <p:sp>
        <p:nvSpPr>
          <p:cNvPr id="27" name="Espace réservé de la date 26"/>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3" name="Line 2"/>
          <p:cNvSpPr>
            <a:spLocks noChangeShapeType="1"/>
          </p:cNvSpPr>
          <p:nvPr/>
        </p:nvSpPr>
        <p:spPr bwMode="auto">
          <a:xfrm>
            <a:off x="21336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1445" name="Text Box 6"/>
          <p:cNvSpPr txBox="1">
            <a:spLocks noChangeArrowheads="1"/>
          </p:cNvSpPr>
          <p:nvPr/>
        </p:nvSpPr>
        <p:spPr bwMode="auto">
          <a:xfrm>
            <a:off x="3124200" y="25495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1446" name="Text Box 7"/>
          <p:cNvSpPr txBox="1">
            <a:spLocks noChangeArrowheads="1"/>
          </p:cNvSpPr>
          <p:nvPr/>
        </p:nvSpPr>
        <p:spPr bwMode="auto">
          <a:xfrm>
            <a:off x="838200" y="52165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1447"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Évaluations intermédiaires</a:t>
            </a:r>
          </a:p>
        </p:txBody>
      </p:sp>
      <p:sp>
        <p:nvSpPr>
          <p:cNvPr id="61448" name="Text Box 4"/>
          <p:cNvSpPr txBox="1">
            <a:spLocks noChangeArrowheads="1"/>
          </p:cNvSpPr>
          <p:nvPr/>
        </p:nvSpPr>
        <p:spPr bwMode="auto">
          <a:xfrm>
            <a:off x="150813" y="3886200"/>
            <a:ext cx="1754187"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a:t>
            </a:r>
            <a:br>
              <a:rPr lang="fr-FR">
                <a:solidFill>
                  <a:schemeClr val="hlink"/>
                </a:solidFill>
              </a:rPr>
            </a:br>
            <a:r>
              <a:rPr lang="fr-FR">
                <a:solidFill>
                  <a:schemeClr val="hlink"/>
                </a:solidFill>
              </a:rPr>
              <a:t>de cas</a:t>
            </a:r>
          </a:p>
        </p:txBody>
      </p:sp>
      <p:sp>
        <p:nvSpPr>
          <p:cNvPr id="61449" name="Text Box 4"/>
          <p:cNvSpPr txBox="1">
            <a:spLocks noChangeArrowheads="1"/>
          </p:cNvSpPr>
          <p:nvPr/>
        </p:nvSpPr>
        <p:spPr bwMode="auto">
          <a:xfrm>
            <a:off x="42672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sp>
        <p:nvSpPr>
          <p:cNvPr id="61451" name="Line 2"/>
          <p:cNvSpPr>
            <a:spLocks noChangeShapeType="1"/>
          </p:cNvSpPr>
          <p:nvPr/>
        </p:nvSpPr>
        <p:spPr bwMode="auto">
          <a:xfrm>
            <a:off x="6248400" y="4079875"/>
            <a:ext cx="188211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15" name="ZoneTexte 29"/>
          <p:cNvSpPr txBox="1">
            <a:spLocks noChangeArrowheads="1"/>
          </p:cNvSpPr>
          <p:nvPr/>
        </p:nvSpPr>
        <p:spPr bwMode="auto">
          <a:xfrm>
            <a:off x="1371600" y="5562600"/>
            <a:ext cx="1125879"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Alliance</a:t>
            </a:r>
            <a:br>
              <a:rPr lang="fr-FR" sz="1200" dirty="0" smtClean="0"/>
            </a:br>
            <a:r>
              <a:rPr lang="fr-FR" sz="1200" dirty="0" smtClean="0"/>
              <a:t>thérapeutique</a:t>
            </a:r>
            <a:endParaRPr lang="fr-FR" sz="1200" dirty="0"/>
          </a:p>
        </p:txBody>
      </p:sp>
      <p:sp>
        <p:nvSpPr>
          <p:cNvPr id="16" name="Rectangle 15"/>
          <p:cNvSpPr>
            <a:spLocks noChangeAspect="1"/>
          </p:cNvSpPr>
          <p:nvPr/>
        </p:nvSpPr>
        <p:spPr>
          <a:xfrm>
            <a:off x="2590800" y="54165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cxnSp>
        <p:nvCxnSpPr>
          <p:cNvPr id="17" name="Connecteur droit avec flèche 16"/>
          <p:cNvCxnSpPr>
            <a:stCxn id="16" idx="0"/>
          </p:cNvCxnSpPr>
          <p:nvPr/>
        </p:nvCxnSpPr>
        <p:spPr>
          <a:xfrm rot="5400000" flipH="1" flipV="1">
            <a:off x="2423148" y="4774578"/>
            <a:ext cx="1266825" cy="17121"/>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18" name="Bulle rectangulaire à coins arrondis 17"/>
          <p:cNvSpPr/>
          <p:nvPr/>
        </p:nvSpPr>
        <p:spPr>
          <a:xfrm>
            <a:off x="1600200" y="1371600"/>
            <a:ext cx="3048000" cy="2057400"/>
          </a:xfrm>
          <a:prstGeom prst="wedgeRoundRectCallout">
            <a:avLst>
              <a:gd name="adj1" fmla="val 43940"/>
              <a:gd name="adj2" fmla="val 67519"/>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a:buFont typeface="Arial" pitchFamily="-106" charset="0"/>
              <a:buChar char="•"/>
              <a:defRPr/>
            </a:pPr>
            <a:endParaRPr lang="fr-FR" sz="1200" dirty="0" smtClean="0">
              <a:solidFill>
                <a:schemeClr val="hlink"/>
              </a:solidFill>
            </a:endParaRPr>
          </a:p>
          <a:p>
            <a:pPr>
              <a:buFont typeface="Arial" pitchFamily="-106" charset="0"/>
              <a:buChar char="•"/>
              <a:defRPr/>
            </a:pPr>
            <a:r>
              <a:rPr lang="fr-FR" sz="1200" b="1" dirty="0" smtClean="0">
                <a:solidFill>
                  <a:schemeClr val="hlink"/>
                </a:solidFill>
              </a:rPr>
              <a:t> symptômes </a:t>
            </a:r>
            <a:r>
              <a:rPr lang="fr-FR" sz="1200" b="1" dirty="0">
                <a:solidFill>
                  <a:schemeClr val="hlink"/>
                </a:solidFill>
              </a:rPr>
              <a:t>et problèmes</a:t>
            </a:r>
          </a:p>
          <a:p>
            <a:pPr>
              <a:buFont typeface="Arial" pitchFamily="-106" charset="0"/>
              <a:buChar char="•"/>
              <a:defRPr/>
            </a:pPr>
            <a:r>
              <a:rPr lang="fr-FR" sz="1200" b="1" dirty="0">
                <a:solidFill>
                  <a:schemeClr val="hlink"/>
                </a:solidFill>
              </a:rPr>
              <a:t> fonctionnements</a:t>
            </a:r>
          </a:p>
          <a:p>
            <a:pPr lvl="1">
              <a:buFont typeface="Arial" pitchFamily="-106" charset="0"/>
              <a:buChar char="•"/>
              <a:defRPr/>
            </a:pPr>
            <a:r>
              <a:rPr lang="fr-FR" sz="1200" b="1" dirty="0">
                <a:solidFill>
                  <a:schemeClr val="hlink"/>
                </a:solidFill>
              </a:rPr>
              <a:t> relations interpersonnelles</a:t>
            </a:r>
          </a:p>
          <a:p>
            <a:pPr lvl="1">
              <a:buFont typeface="Arial" pitchFamily="-106" charset="0"/>
              <a:buChar char="•"/>
              <a:defRPr/>
            </a:pPr>
            <a:r>
              <a:rPr lang="fr-FR" sz="1200" b="1" dirty="0">
                <a:solidFill>
                  <a:schemeClr val="hlink"/>
                </a:solidFill>
              </a:rPr>
              <a:t> aptitude à comprendre ses états psychiques (insight)</a:t>
            </a:r>
          </a:p>
          <a:p>
            <a:pPr lvl="1">
              <a:buFont typeface="Arial" pitchFamily="-106" charset="0"/>
              <a:buChar char="•"/>
              <a:defRPr/>
            </a:pPr>
            <a:r>
              <a:rPr lang="fr-FR" sz="1200" b="1" dirty="0">
                <a:solidFill>
                  <a:schemeClr val="hlink"/>
                </a:solidFill>
              </a:rPr>
              <a:t> aptitude affective</a:t>
            </a:r>
          </a:p>
          <a:p>
            <a:pPr lvl="1">
              <a:buFont typeface="Arial" pitchFamily="-106" charset="0"/>
              <a:buChar char="•"/>
              <a:defRPr/>
            </a:pPr>
            <a:r>
              <a:rPr lang="fr-FR" sz="1200" b="1" dirty="0">
                <a:solidFill>
                  <a:schemeClr val="hlink"/>
                </a:solidFill>
              </a:rPr>
              <a:t> affirmation et capacité d’adaptation</a:t>
            </a:r>
          </a:p>
          <a:p>
            <a:pPr>
              <a:buFont typeface="Arial" pitchFamily="-106" charset="0"/>
              <a:buChar char="•"/>
              <a:defRPr/>
            </a:pPr>
            <a:r>
              <a:rPr lang="fr-FR" sz="1200" b="1" dirty="0">
                <a:solidFill>
                  <a:schemeClr val="hlink"/>
                </a:solidFill>
              </a:rPr>
              <a:t> autonomie, intérêts, utilisation des capacités</a:t>
            </a:r>
            <a:r>
              <a:rPr lang="fr-FR" sz="1200" dirty="0">
                <a:solidFill>
                  <a:schemeClr val="hlink"/>
                </a:solidFill>
              </a:rPr>
              <a:t/>
            </a:r>
            <a:br>
              <a:rPr lang="fr-FR" sz="1200" dirty="0">
                <a:solidFill>
                  <a:schemeClr val="hlink"/>
                </a:solidFill>
              </a:rPr>
            </a:br>
            <a:r>
              <a:rPr lang="fr-FR" sz="1200" dirty="0">
                <a:solidFill>
                  <a:schemeClr val="hlink"/>
                </a:solidFill>
              </a:rPr>
              <a:t> </a:t>
            </a:r>
            <a:endParaRPr lang="fr-FR" sz="1200" dirty="0">
              <a:solidFill>
                <a:srgbClr val="000000"/>
              </a:solidFill>
            </a:endParaRPr>
          </a:p>
        </p:txBody>
      </p:sp>
      <p:sp>
        <p:nvSpPr>
          <p:cNvPr id="19" name="Rectangle 18"/>
          <p:cNvSpPr>
            <a:spLocks noChangeAspect="1"/>
          </p:cNvSpPr>
          <p:nvPr/>
        </p:nvSpPr>
        <p:spPr>
          <a:xfrm>
            <a:off x="6535121" y="28956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sp>
        <p:nvSpPr>
          <p:cNvPr id="20" name="ZoneTexte 29"/>
          <p:cNvSpPr txBox="1">
            <a:spLocks noChangeArrowheads="1"/>
          </p:cNvSpPr>
          <p:nvPr/>
        </p:nvSpPr>
        <p:spPr bwMode="auto">
          <a:xfrm>
            <a:off x="5334000" y="3048000"/>
            <a:ext cx="1065842" cy="461665"/>
          </a:xfrm>
          <a:prstGeom prst="rect">
            <a:avLst/>
          </a:prstGeom>
          <a:noFill/>
          <a:ln w="9525">
            <a:noFill/>
            <a:miter lim="800000"/>
            <a:headEnd/>
            <a:tailEnd/>
          </a:ln>
        </p:spPr>
        <p:txBody>
          <a:bodyPr wrap="none">
            <a:prstTxWarp prst="textNoShape">
              <a:avLst/>
            </a:prstTxWarp>
            <a:spAutoFit/>
          </a:bodyPr>
          <a:lstStyle/>
          <a:p>
            <a:pPr algn="ctr"/>
            <a:r>
              <a:rPr lang="fr-FR" sz="1200" dirty="0" smtClean="0"/>
              <a:t>Changement</a:t>
            </a:r>
            <a:br>
              <a:rPr lang="fr-FR" sz="1200" dirty="0" smtClean="0"/>
            </a:br>
            <a:r>
              <a:rPr lang="fr-FR" sz="1200" dirty="0" smtClean="0"/>
              <a:t>cognitions</a:t>
            </a:r>
            <a:endParaRPr lang="fr-FR" sz="1200" dirty="0"/>
          </a:p>
        </p:txBody>
      </p:sp>
      <p:cxnSp>
        <p:nvCxnSpPr>
          <p:cNvPr id="23" name="Connecteur droit avec flèche 22"/>
          <p:cNvCxnSpPr>
            <a:stCxn id="19" idx="2"/>
          </p:cNvCxnSpPr>
          <p:nvPr/>
        </p:nvCxnSpPr>
        <p:spPr>
          <a:xfrm rot="5400000">
            <a:off x="6760546" y="3806825"/>
            <a:ext cx="463550" cy="1588"/>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4" name="Bulle rectangulaire à coins arrondis 23"/>
          <p:cNvSpPr/>
          <p:nvPr/>
        </p:nvSpPr>
        <p:spPr>
          <a:xfrm>
            <a:off x="8049600" y="4800600"/>
            <a:ext cx="1587598" cy="1723197"/>
          </a:xfrm>
          <a:prstGeom prst="wedgeRoundRectCallout">
            <a:avLst>
              <a:gd name="adj1" fmla="val 5805"/>
              <a:gd name="adj2" fmla="val -75862"/>
              <a:gd name="adj3" fmla="val 16667"/>
            </a:avLst>
          </a:prstGeom>
        </p:spPr>
        <p:style>
          <a:lnRef idx="1">
            <a:schemeClr val="accent1"/>
          </a:lnRef>
          <a:fillRef idx="3">
            <a:schemeClr val="accent1"/>
          </a:fillRef>
          <a:effectRef idx="2">
            <a:schemeClr val="accent1"/>
          </a:effectRef>
          <a:fontRef idx="minor">
            <a:schemeClr val="lt1"/>
          </a:fontRef>
        </p:style>
        <p:txBody>
          <a:bodyPr rtlCol="0" anchor="t"/>
          <a:lstStyle/>
          <a:p>
            <a:pPr algn="ctr">
              <a:buFont typeface="Arial"/>
              <a:buChar char="•"/>
            </a:pPr>
            <a:r>
              <a:rPr lang="fr-FR" sz="1200" b="1" dirty="0" smtClean="0">
                <a:solidFill>
                  <a:schemeClr val="hlink"/>
                </a:solidFill>
              </a:rPr>
              <a:t> symptômes</a:t>
            </a:r>
          </a:p>
          <a:p>
            <a:pPr>
              <a:buFont typeface="Arial"/>
              <a:buChar char="•"/>
            </a:pPr>
            <a:r>
              <a:rPr lang="fr-FR" sz="1200" b="1" dirty="0" smtClean="0">
                <a:solidFill>
                  <a:schemeClr val="hlink"/>
                </a:solidFill>
              </a:rPr>
              <a:t> fonctionnement</a:t>
            </a:r>
          </a:p>
          <a:p>
            <a:pPr lvl="1">
              <a:buFont typeface="Arial"/>
              <a:buChar char="•"/>
            </a:pPr>
            <a:r>
              <a:rPr lang="fr-FR" sz="1200" b="1" dirty="0" smtClean="0">
                <a:solidFill>
                  <a:schemeClr val="hlink"/>
                </a:solidFill>
              </a:rPr>
              <a:t> </a:t>
            </a: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endParaRPr lang="fr-FR" sz="1200" b="1" dirty="0" smtClean="0">
              <a:solidFill>
                <a:schemeClr val="hlink"/>
              </a:solidFill>
            </a:endParaRPr>
          </a:p>
          <a:p>
            <a:pPr lvl="1">
              <a:buFont typeface="Arial"/>
              <a:buChar char="•"/>
            </a:pPr>
            <a:r>
              <a:rPr lang="fr-FR" sz="1200" b="1" dirty="0" err="1" smtClean="0">
                <a:solidFill>
                  <a:schemeClr val="hlink"/>
                </a:solidFill>
              </a:rPr>
              <a:t>----</a:t>
            </a:r>
            <a:r>
              <a:rPr lang="fr-FR" sz="1200" b="1" dirty="0" smtClean="0">
                <a:solidFill>
                  <a:schemeClr val="hlink"/>
                </a:solidFill>
              </a:rPr>
              <a:t> </a:t>
            </a:r>
          </a:p>
          <a:p>
            <a:pPr>
              <a:buFont typeface="Arial"/>
              <a:buChar char="•"/>
            </a:pPr>
            <a:r>
              <a:rPr lang="fr-FR" sz="1200" b="1" dirty="0" smtClean="0">
                <a:solidFill>
                  <a:schemeClr val="hlink"/>
                </a:solidFill>
              </a:rPr>
              <a:t> autonomie</a:t>
            </a:r>
            <a:endParaRPr lang="fr-FR" sz="1200" b="1" dirty="0"/>
          </a:p>
        </p:txBody>
      </p:sp>
      <p:sp>
        <p:nvSpPr>
          <p:cNvPr id="25" name="Text Box 4"/>
          <p:cNvSpPr txBox="1">
            <a:spLocks noChangeArrowheads="1"/>
          </p:cNvSpPr>
          <p:nvPr/>
        </p:nvSpPr>
        <p:spPr bwMode="auto">
          <a:xfrm>
            <a:off x="8382000" y="3733800"/>
            <a:ext cx="1676400" cy="646113"/>
          </a:xfrm>
          <a:prstGeom prst="rect">
            <a:avLst/>
          </a:prstGeom>
          <a:noFill/>
          <a:ln w="9525">
            <a:noFill/>
            <a:miter lim="800000"/>
            <a:headEnd/>
            <a:tailEnd/>
          </a:ln>
        </p:spPr>
        <p:txBody>
          <a:bodyPr>
            <a:prstTxWarp prst="textNoShape">
              <a:avLst/>
            </a:prstTxWarp>
            <a:spAutoFit/>
          </a:bodyPr>
          <a:lstStyle/>
          <a:p>
            <a:pPr algn="ctr"/>
            <a:r>
              <a:rPr lang="fr-FR" dirty="0" smtClean="0">
                <a:solidFill>
                  <a:schemeClr val="hlink"/>
                </a:solidFill>
              </a:rPr>
              <a:t>Évaluation</a:t>
            </a:r>
            <a:br>
              <a:rPr lang="fr-FR" dirty="0" smtClean="0">
                <a:solidFill>
                  <a:schemeClr val="hlink"/>
                </a:solidFill>
              </a:rPr>
            </a:br>
            <a:r>
              <a:rPr lang="fr-FR" dirty="0" smtClean="0">
                <a:solidFill>
                  <a:schemeClr val="hlink"/>
                </a:solidFill>
              </a:rPr>
              <a:t>intermédiaire </a:t>
            </a:r>
            <a:endParaRPr lang="fr-FR" dirty="0"/>
          </a:p>
        </p:txBody>
      </p:sp>
      <p:cxnSp>
        <p:nvCxnSpPr>
          <p:cNvPr id="27" name="Connecteur droit avec flèche 26"/>
          <p:cNvCxnSpPr/>
          <p:nvPr/>
        </p:nvCxnSpPr>
        <p:spPr>
          <a:xfrm>
            <a:off x="304800" y="6704012"/>
            <a:ext cx="8731800" cy="1588"/>
          </a:xfrm>
          <a:prstGeom prst="straightConnector1">
            <a:avLst/>
          </a:prstGeom>
          <a:ln>
            <a:headEnd type="none" w="med" len="med"/>
            <a:tailEnd type="arrow" w="med" len="med"/>
          </a:ln>
        </p:spPr>
        <p:style>
          <a:lnRef idx="3">
            <a:schemeClr val="accent1"/>
          </a:lnRef>
          <a:fillRef idx="0">
            <a:schemeClr val="accent1"/>
          </a:fillRef>
          <a:effectRef idx="2">
            <a:schemeClr val="accent1"/>
          </a:effectRef>
          <a:fontRef idx="minor">
            <a:schemeClr val="tx1"/>
          </a:fontRef>
        </p:style>
      </p:cxnSp>
      <p:sp>
        <p:nvSpPr>
          <p:cNvPr id="29" name="ZoneTexte 28"/>
          <p:cNvSpPr txBox="1"/>
          <p:nvPr/>
        </p:nvSpPr>
        <p:spPr>
          <a:xfrm>
            <a:off x="4000978" y="6324600"/>
            <a:ext cx="2095796" cy="369332"/>
          </a:xfrm>
          <a:prstGeom prst="rect">
            <a:avLst/>
          </a:prstGeom>
          <a:noFill/>
        </p:spPr>
        <p:txBody>
          <a:bodyPr wrap="none" rtlCol="0">
            <a:spAutoFit/>
          </a:bodyPr>
          <a:lstStyle/>
          <a:p>
            <a:r>
              <a:rPr lang="fr-FR" b="1" dirty="0" smtClean="0">
                <a:solidFill>
                  <a:schemeClr val="accent6">
                    <a:lumMod val="75000"/>
                  </a:schemeClr>
                </a:solidFill>
              </a:rPr>
              <a:t>Suivi du contexte</a:t>
            </a:r>
            <a:endParaRPr lang="fr-FR" b="1" dirty="0">
              <a:solidFill>
                <a:schemeClr val="accent6">
                  <a:lumMod val="75000"/>
                </a:schemeClr>
              </a:solidFill>
            </a:endParaRPr>
          </a:p>
        </p:txBody>
      </p:sp>
      <p:cxnSp>
        <p:nvCxnSpPr>
          <p:cNvPr id="30" name="Connecteur droit avec flèche 29"/>
          <p:cNvCxnSpPr>
            <a:stCxn id="61448" idx="2"/>
            <a:endCxn id="15" idx="3"/>
          </p:cNvCxnSpPr>
          <p:nvPr/>
        </p:nvCxnSpPr>
        <p:spPr>
          <a:xfrm rot="16200000" flipH="1">
            <a:off x="1132133" y="4428087"/>
            <a:ext cx="1261120" cy="146957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a:stCxn id="16" idx="3"/>
            <a:endCxn id="61449" idx="2"/>
          </p:cNvCxnSpPr>
          <p:nvPr/>
        </p:nvCxnSpPr>
        <p:spPr>
          <a:xfrm flipV="1">
            <a:off x="3505200" y="4379913"/>
            <a:ext cx="1600200" cy="1376362"/>
          </a:xfrm>
          <a:prstGeom prst="straightConnector1">
            <a:avLst/>
          </a:prstGeom>
          <a:ln>
            <a:prstDash val="sysDash"/>
            <a:tailEnd type="arrow"/>
          </a:ln>
        </p:spPr>
        <p:style>
          <a:lnRef idx="1">
            <a:schemeClr val="accent1"/>
          </a:lnRef>
          <a:fillRef idx="0">
            <a:schemeClr val="accent1"/>
          </a:fillRef>
          <a:effectRef idx="0">
            <a:schemeClr val="accent1"/>
          </a:effectRef>
          <a:fontRef idx="minor">
            <a:schemeClr val="tx1"/>
          </a:fontRef>
        </p:style>
      </p:cxnSp>
      <p:sp>
        <p:nvSpPr>
          <p:cNvPr id="28" name="Espace réservé de la date 27"/>
          <p:cNvSpPr>
            <a:spLocks noGrp="1"/>
          </p:cNvSpPr>
          <p:nvPr>
            <p:ph type="dt" sz="half" idx="10"/>
          </p:nvPr>
        </p:nvSpPr>
        <p:spPr/>
        <p:txBody>
          <a:bodyPr/>
          <a:lstStyle/>
          <a:p>
            <a:r>
              <a:rPr lang="fr-FR" smtClean="0"/>
              <a:t>09/06/08. JM Thurin</a:t>
            </a:r>
            <a:endParaRPr lang="fr-FR"/>
          </a:p>
        </p:txBody>
      </p:sp>
      <p:sp>
        <p:nvSpPr>
          <p:cNvPr id="26" name="Espace réservé du pied de page 25"/>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1"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492"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63493"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3494"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3496"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et chronologie des changements</a:t>
            </a:r>
            <a:endParaRPr lang="fr-FR" sz="3600">
              <a:solidFill>
                <a:schemeClr val="tx2"/>
              </a:solidFill>
            </a:endParaRPr>
          </a:p>
          <a:p>
            <a:pPr algn="ctr"/>
            <a:endParaRPr lang="fr-FR" sz="3600">
              <a:solidFill>
                <a:schemeClr val="tx2"/>
              </a:solidFill>
            </a:endParaRPr>
          </a:p>
        </p:txBody>
      </p:sp>
      <p:sp>
        <p:nvSpPr>
          <p:cNvPr id="63497"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3498"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3499"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3515" name="ZoneTexte 29"/>
          <p:cNvSpPr txBox="1">
            <a:spLocks noChangeArrowheads="1"/>
          </p:cNvSpPr>
          <p:nvPr/>
        </p:nvSpPr>
        <p:spPr bwMode="auto">
          <a:xfrm>
            <a:off x="935472" y="49856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63511" name="ZoneTexte 31"/>
          <p:cNvSpPr txBox="1">
            <a:spLocks noChangeArrowheads="1"/>
          </p:cNvSpPr>
          <p:nvPr/>
        </p:nvSpPr>
        <p:spPr bwMode="auto">
          <a:xfrm>
            <a:off x="4552950" y="3325019"/>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63507" name="ZoneTexte 32"/>
          <p:cNvSpPr txBox="1">
            <a:spLocks noChangeArrowheads="1"/>
          </p:cNvSpPr>
          <p:nvPr/>
        </p:nvSpPr>
        <p:spPr bwMode="auto">
          <a:xfrm>
            <a:off x="6629400" y="5230813"/>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28" name="Rectangle 27"/>
          <p:cNvSpPr/>
          <p:nvPr/>
        </p:nvSpPr>
        <p:spPr>
          <a:xfrm>
            <a:off x="152400" y="5943600"/>
            <a:ext cx="8763000" cy="5238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Médiateur </a:t>
            </a:r>
            <a:r>
              <a:rPr lang="fr-FR" sz="1400" dirty="0">
                <a:solidFill>
                  <a:srgbClr val="000090"/>
                </a:solidFill>
                <a:ea typeface="ＭＳ Ｐゴシック" pitchFamily="-108" charset="-128"/>
                <a:cs typeface="ＭＳ Ｐゴシック" pitchFamily="-108" charset="-128"/>
              </a:rPr>
              <a:t>: variable impliquée dans le processus de changement</a:t>
            </a:r>
          </a:p>
          <a:p>
            <a:pPr algn="ctr">
              <a:defRPr/>
            </a:pPr>
            <a:r>
              <a:rPr lang="fr-FR" sz="1400" i="1" dirty="0">
                <a:solidFill>
                  <a:srgbClr val="000090"/>
                </a:solidFill>
                <a:ea typeface="ＭＳ Ｐゴシック" pitchFamily="-108" charset="-128"/>
                <a:cs typeface="ＭＳ Ｐゴシック" pitchFamily="-108" charset="-128"/>
              </a:rPr>
              <a:t>Médiateur + chronologie </a:t>
            </a:r>
            <a:r>
              <a:rPr lang="fr-FR" sz="1400" dirty="0">
                <a:solidFill>
                  <a:srgbClr val="000090"/>
                </a:solidFill>
                <a:ea typeface="ＭＳ Ｐゴシック" pitchFamily="-108" charset="-128"/>
                <a:cs typeface="ＭＳ Ｐゴシック" pitchFamily="-108" charset="-128"/>
              </a:rPr>
              <a:t>: implication des médiateurs dans processus de changement (enchaînement)</a:t>
            </a:r>
          </a:p>
        </p:txBody>
      </p:sp>
      <p:sp>
        <p:nvSpPr>
          <p:cNvPr id="30" name="Rectangle 29"/>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31" name="Rectangle 30"/>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32" name="Connecteur droit avec flèche 31"/>
          <p:cNvCxnSpPr>
            <a:stCxn id="31"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33" name="Rectangle 32"/>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35" name="Connecteur droit avec flèche 34"/>
          <p:cNvCxnSpPr>
            <a:stCxn id="30"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37" name="Connecteur droit avec flèche 36"/>
          <p:cNvCxnSpPr>
            <a:stCxn id="33"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1" name="Espace réservé de la date 20"/>
          <p:cNvSpPr>
            <a:spLocks noGrp="1"/>
          </p:cNvSpPr>
          <p:nvPr>
            <p:ph type="dt" sz="half" idx="10"/>
          </p:nvPr>
        </p:nvSpPr>
        <p:spPr/>
        <p:txBody>
          <a:bodyPr/>
          <a:lstStyle/>
          <a:p>
            <a:r>
              <a:rPr lang="fr-FR" smtClean="0"/>
              <a:t>09/06/08. JM Thurin</a:t>
            </a:r>
            <a:endParaRPr lang="fr-FR"/>
          </a:p>
        </p:txBody>
      </p:sp>
      <p:sp>
        <p:nvSpPr>
          <p:cNvPr id="22" name="Espace réservé du pied de page 21"/>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5542"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5544"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Processus</a:t>
            </a:r>
            <a:br>
              <a:rPr lang="fr-FR" sz="3600">
                <a:solidFill>
                  <a:schemeClr val="tx2"/>
                </a:solidFill>
              </a:rPr>
            </a:br>
            <a:r>
              <a:rPr lang="fr-FR" sz="3200">
                <a:solidFill>
                  <a:schemeClr val="tx2"/>
                </a:solidFill>
              </a:rPr>
              <a:t>médiateurs, chronologie des changements</a:t>
            </a:r>
            <a:endParaRPr lang="fr-FR" sz="3600">
              <a:solidFill>
                <a:schemeClr val="tx2"/>
              </a:solidFill>
            </a:endParaRPr>
          </a:p>
          <a:p>
            <a:pPr algn="ctr"/>
            <a:endParaRPr lang="fr-FR" sz="3600">
              <a:solidFill>
                <a:schemeClr val="tx2"/>
              </a:solidFill>
            </a:endParaRPr>
          </a:p>
        </p:txBody>
      </p:sp>
      <p:sp>
        <p:nvSpPr>
          <p:cNvPr id="28" name="Rectangle 27"/>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Un enchaînement différent dans le processus a de fortes implications pratiques et théoriques</a:t>
            </a:r>
            <a:endParaRPr lang="fr-FR" sz="1400" dirty="0">
              <a:solidFill>
                <a:srgbClr val="000090"/>
              </a:solidFill>
              <a:ea typeface="ＭＳ Ｐゴシック" pitchFamily="-108" charset="-128"/>
              <a:cs typeface="ＭＳ Ｐゴシック" pitchFamily="-108" charset="-128"/>
            </a:endParaRPr>
          </a:p>
        </p:txBody>
      </p:sp>
      <p:sp>
        <p:nvSpPr>
          <p:cNvPr id="47" name="Line 2"/>
          <p:cNvSpPr>
            <a:spLocks noChangeShapeType="1"/>
          </p:cNvSpPr>
          <p:nvPr/>
        </p:nvSpPr>
        <p:spPr bwMode="auto">
          <a:xfrm>
            <a:off x="2525712" y="4267200"/>
            <a:ext cx="3798888"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48" name="Text Box 3"/>
          <p:cNvSpPr txBox="1">
            <a:spLocks noChangeArrowheads="1"/>
          </p:cNvSpPr>
          <p:nvPr/>
        </p:nvSpPr>
        <p:spPr bwMode="auto">
          <a:xfrm>
            <a:off x="3124200" y="4302125"/>
            <a:ext cx="2819400"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 de la psychothérapie</a:t>
            </a:r>
            <a:endParaRPr lang="fr-FR" sz="1400" dirty="0"/>
          </a:p>
        </p:txBody>
      </p:sp>
      <p:sp>
        <p:nvSpPr>
          <p:cNvPr id="4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 name="Text Box 4"/>
          <p:cNvSpPr txBox="1">
            <a:spLocks noChangeArrowheads="1"/>
          </p:cNvSpPr>
          <p:nvPr/>
        </p:nvSpPr>
        <p:spPr bwMode="auto">
          <a:xfrm>
            <a:off x="150813"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52" name="Text Box 4"/>
          <p:cNvSpPr txBox="1">
            <a:spLocks noChangeArrowheads="1"/>
          </p:cNvSpPr>
          <p:nvPr/>
        </p:nvSpPr>
        <p:spPr bwMode="auto">
          <a:xfrm>
            <a:off x="6324600" y="3886200"/>
            <a:ext cx="1524000" cy="646113"/>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53" name="Line 2"/>
          <p:cNvSpPr>
            <a:spLocks noChangeShapeType="1"/>
          </p:cNvSpPr>
          <p:nvPr/>
        </p:nvSpPr>
        <p:spPr bwMode="auto">
          <a:xfrm>
            <a:off x="8051800" y="426720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4" name="ZoneTexte 29"/>
          <p:cNvSpPr txBox="1">
            <a:spLocks noChangeArrowheads="1"/>
          </p:cNvSpPr>
          <p:nvPr/>
        </p:nvSpPr>
        <p:spPr bwMode="auto">
          <a:xfrm>
            <a:off x="6650472" y="5138093"/>
            <a:ext cx="1579128" cy="461665"/>
          </a:xfrm>
          <a:prstGeom prst="rect">
            <a:avLst/>
          </a:prstGeom>
          <a:noFill/>
          <a:ln w="9525">
            <a:noFill/>
            <a:miter lim="800000"/>
            <a:headEnd/>
            <a:tailEnd/>
          </a:ln>
        </p:spPr>
        <p:txBody>
          <a:bodyPr wrap="none">
            <a:prstTxWarp prst="textNoShape">
              <a:avLst/>
            </a:prstTxWarp>
            <a:spAutoFit/>
          </a:bodyPr>
          <a:lstStyle/>
          <a:p>
            <a:pPr algn="ctr"/>
            <a:r>
              <a:rPr lang="fr-FR" sz="1200" dirty="0"/>
              <a:t>Engagement</a:t>
            </a:r>
            <a:br>
              <a:rPr lang="fr-FR" sz="1200" dirty="0"/>
            </a:br>
            <a:r>
              <a:rPr lang="fr-FR" sz="1200" dirty="0"/>
              <a:t>travail </a:t>
            </a:r>
            <a:r>
              <a:rPr lang="fr-FR" sz="1200" dirty="0" smtClean="0"/>
              <a:t>thérapeutique</a:t>
            </a:r>
            <a:endParaRPr lang="fr-FR" sz="1200" dirty="0"/>
          </a:p>
        </p:txBody>
      </p:sp>
      <p:sp>
        <p:nvSpPr>
          <p:cNvPr id="55" name="ZoneTexte 31"/>
          <p:cNvSpPr txBox="1">
            <a:spLocks noChangeArrowheads="1"/>
          </p:cNvSpPr>
          <p:nvPr/>
        </p:nvSpPr>
        <p:spPr bwMode="auto">
          <a:xfrm>
            <a:off x="1219200" y="5078413"/>
            <a:ext cx="1314450" cy="276225"/>
          </a:xfrm>
          <a:prstGeom prst="rect">
            <a:avLst/>
          </a:prstGeom>
          <a:noFill/>
          <a:ln w="9525">
            <a:noFill/>
            <a:miter lim="800000"/>
            <a:headEnd/>
            <a:tailEnd/>
          </a:ln>
        </p:spPr>
        <p:txBody>
          <a:bodyPr wrap="none">
            <a:prstTxWarp prst="textNoShape">
              <a:avLst/>
            </a:prstTxWarp>
            <a:spAutoFit/>
          </a:bodyPr>
          <a:lstStyle/>
          <a:p>
            <a:r>
              <a:rPr lang="fr-FR" sz="1200" dirty="0"/>
              <a:t>sécurité de base</a:t>
            </a:r>
          </a:p>
        </p:txBody>
      </p:sp>
      <p:sp>
        <p:nvSpPr>
          <p:cNvPr id="56" name="ZoneTexte 32"/>
          <p:cNvSpPr txBox="1">
            <a:spLocks noChangeArrowheads="1"/>
          </p:cNvSpPr>
          <p:nvPr/>
        </p:nvSpPr>
        <p:spPr bwMode="auto">
          <a:xfrm>
            <a:off x="4549775" y="3325019"/>
            <a:ext cx="403225" cy="276225"/>
          </a:xfrm>
          <a:prstGeom prst="rect">
            <a:avLst/>
          </a:prstGeom>
          <a:noFill/>
          <a:ln w="9525">
            <a:noFill/>
            <a:miter lim="800000"/>
            <a:headEnd/>
            <a:tailEnd/>
          </a:ln>
        </p:spPr>
        <p:txBody>
          <a:bodyPr wrap="none">
            <a:prstTxWarp prst="textNoShape">
              <a:avLst/>
            </a:prstTxWarp>
            <a:spAutoFit/>
          </a:bodyPr>
          <a:lstStyle/>
          <a:p>
            <a:r>
              <a:rPr lang="fr-FR" sz="1200" dirty="0"/>
              <a:t>jeu</a:t>
            </a:r>
          </a:p>
        </p:txBody>
      </p:sp>
      <p:sp>
        <p:nvSpPr>
          <p:cNvPr id="57" name="Rectangle 56"/>
          <p:cNvSpPr>
            <a:spLocks noChangeAspect="1"/>
          </p:cNvSpPr>
          <p:nvPr/>
        </p:nvSpPr>
        <p:spPr>
          <a:xfrm>
            <a:off x="2590800" y="48768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1</a:t>
            </a:r>
            <a:r>
              <a:rPr lang="fr-FR" sz="1200" dirty="0">
                <a:solidFill>
                  <a:srgbClr val="000090"/>
                </a:solidFill>
              </a:rPr>
              <a:t>)</a:t>
            </a:r>
          </a:p>
        </p:txBody>
      </p:sp>
      <p:sp>
        <p:nvSpPr>
          <p:cNvPr id="58" name="Rectangle 57"/>
          <p:cNvSpPr>
            <a:spLocks noChangeAspect="1"/>
          </p:cNvSpPr>
          <p:nvPr/>
        </p:nvSpPr>
        <p:spPr>
          <a:xfrm>
            <a:off x="3581400" y="3123406"/>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(B</a:t>
            </a:r>
            <a:r>
              <a:rPr lang="fr-FR" sz="1200" baseline="-25000" dirty="0">
                <a:solidFill>
                  <a:srgbClr val="000090"/>
                </a:solidFill>
              </a:rPr>
              <a:t>2</a:t>
            </a:r>
            <a:r>
              <a:rPr lang="fr-FR" sz="1200" dirty="0">
                <a:solidFill>
                  <a:srgbClr val="000090"/>
                </a:solidFill>
              </a:rPr>
              <a:t>)</a:t>
            </a:r>
          </a:p>
        </p:txBody>
      </p:sp>
      <p:cxnSp>
        <p:nvCxnSpPr>
          <p:cNvPr id="59" name="Connecteur droit avec flèche 58"/>
          <p:cNvCxnSpPr>
            <a:stCxn id="58" idx="2"/>
          </p:cNvCxnSpPr>
          <p:nvPr/>
        </p:nvCxnSpPr>
        <p:spPr>
          <a:xfrm rot="5400000">
            <a:off x="3806031" y="4034631"/>
            <a:ext cx="464344"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60" name="Rectangle 59"/>
          <p:cNvSpPr>
            <a:spLocks noChangeAspect="1"/>
          </p:cNvSpPr>
          <p:nvPr/>
        </p:nvSpPr>
        <p:spPr>
          <a:xfrm>
            <a:off x="5638800" y="502920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r>
              <a:rPr lang="fr-FR" sz="1200" dirty="0">
                <a:solidFill>
                  <a:srgbClr val="000090"/>
                </a:solidFill>
              </a:rPr>
              <a:t>Médiateur</a:t>
            </a:r>
            <a:br>
              <a:rPr lang="fr-FR" sz="1200" dirty="0">
                <a:solidFill>
                  <a:srgbClr val="000090"/>
                </a:solidFill>
              </a:rPr>
            </a:br>
            <a:r>
              <a:rPr lang="fr-FR" sz="1200" dirty="0">
                <a:solidFill>
                  <a:srgbClr val="000090"/>
                </a:solidFill>
              </a:rPr>
              <a:t>(</a:t>
            </a:r>
            <a:r>
              <a:rPr lang="fr-FR" sz="1200" dirty="0" smtClean="0">
                <a:solidFill>
                  <a:srgbClr val="000090"/>
                </a:solidFill>
              </a:rPr>
              <a:t>B</a:t>
            </a:r>
            <a:r>
              <a:rPr lang="fr-FR" sz="1200" baseline="-25000" dirty="0">
                <a:solidFill>
                  <a:srgbClr val="000090"/>
                </a:solidFill>
              </a:rPr>
              <a:t>3</a:t>
            </a:r>
            <a:r>
              <a:rPr lang="fr-FR" sz="1200" dirty="0" smtClean="0">
                <a:solidFill>
                  <a:srgbClr val="000090"/>
                </a:solidFill>
              </a:rPr>
              <a:t>)</a:t>
            </a:r>
            <a:endParaRPr lang="fr-FR" sz="1200" dirty="0">
              <a:solidFill>
                <a:srgbClr val="000090"/>
              </a:solidFill>
            </a:endParaRPr>
          </a:p>
        </p:txBody>
      </p:sp>
      <p:cxnSp>
        <p:nvCxnSpPr>
          <p:cNvPr id="61" name="Connecteur droit avec flèche 60"/>
          <p:cNvCxnSpPr>
            <a:stCxn id="57" idx="0"/>
          </p:cNvCxnSpPr>
          <p:nvPr/>
        </p:nvCxnSpPr>
        <p:spPr>
          <a:xfrm rot="5400000" flipH="1" flipV="1">
            <a:off x="2743994" y="4572000"/>
            <a:ext cx="6088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cxnSp>
        <p:nvCxnSpPr>
          <p:cNvPr id="62" name="Connecteur droit avec flèche 61"/>
          <p:cNvCxnSpPr>
            <a:stCxn id="60" idx="0"/>
          </p:cNvCxnSpPr>
          <p:nvPr/>
        </p:nvCxnSpPr>
        <p:spPr>
          <a:xfrm rot="5400000" flipH="1" flipV="1">
            <a:off x="5715794" y="4648200"/>
            <a:ext cx="761206" cy="794"/>
          </a:xfrm>
          <a:prstGeom prst="straightConnector1">
            <a:avLst/>
          </a:prstGeom>
          <a:ln>
            <a:tailEnd type="arrow"/>
          </a:ln>
        </p:spPr>
        <p:style>
          <a:lnRef idx="1">
            <a:schemeClr val="accent2"/>
          </a:lnRef>
          <a:fillRef idx="0">
            <a:schemeClr val="accent2"/>
          </a:fillRef>
          <a:effectRef idx="0">
            <a:schemeClr val="accent2"/>
          </a:effectRef>
          <a:fontRef idx="minor">
            <a:schemeClr val="tx1"/>
          </a:fontRef>
        </p:style>
      </p:cxnSp>
      <p:sp>
        <p:nvSpPr>
          <p:cNvPr id="22" name="Espace réservé de la date 21"/>
          <p:cNvSpPr>
            <a:spLocks noGrp="1"/>
          </p:cNvSpPr>
          <p:nvPr>
            <p:ph type="dt" sz="half" idx="10"/>
          </p:nvPr>
        </p:nvSpPr>
        <p:spPr/>
        <p:txBody>
          <a:bodyPr/>
          <a:lstStyle/>
          <a:p>
            <a:r>
              <a:rPr lang="fr-FR" smtClean="0"/>
              <a:t>09/06/08. JM Thurin</a:t>
            </a:r>
            <a:endParaRPr lang="fr-FR"/>
          </a:p>
        </p:txBody>
      </p:sp>
      <p:sp>
        <p:nvSpPr>
          <p:cNvPr id="23" name="Espace réservé du pied de page 22"/>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7" name="Line 2"/>
          <p:cNvSpPr>
            <a:spLocks noChangeShapeType="1"/>
          </p:cNvSpPr>
          <p:nvPr/>
        </p:nvSpPr>
        <p:spPr bwMode="auto">
          <a:xfrm>
            <a:off x="2678113" y="4248150"/>
            <a:ext cx="3798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67588" name="Text Box 3"/>
          <p:cNvSpPr txBox="1">
            <a:spLocks noChangeArrowheads="1"/>
          </p:cNvSpPr>
          <p:nvPr/>
        </p:nvSpPr>
        <p:spPr bwMode="auto">
          <a:xfrm>
            <a:off x="1371600" y="4302125"/>
            <a:ext cx="6400800" cy="366713"/>
          </a:xfrm>
          <a:prstGeom prst="rect">
            <a:avLst/>
          </a:prstGeom>
          <a:noFill/>
          <a:ln w="9525">
            <a:noFill/>
            <a:miter lim="800000"/>
            <a:headEnd/>
            <a:tailEnd/>
          </a:ln>
        </p:spPr>
        <p:txBody>
          <a:bodyPr>
            <a:prstTxWarp prst="textNoShape">
              <a:avLst/>
            </a:prstTxWarp>
            <a:spAutoFit/>
          </a:bodyPr>
          <a:lstStyle/>
          <a:p>
            <a:pPr algn="ctr">
              <a:spcBef>
                <a:spcPct val="50000"/>
              </a:spcBef>
            </a:pPr>
            <a:r>
              <a:rPr lang="fr-FR" i="1">
                <a:solidFill>
                  <a:srgbClr val="3A6525"/>
                </a:solidFill>
              </a:rPr>
              <a:t>Processus de la psychothérapie</a:t>
            </a:r>
            <a:endParaRPr lang="fr-FR"/>
          </a:p>
        </p:txBody>
      </p:sp>
      <p:sp>
        <p:nvSpPr>
          <p:cNvPr id="67589" name="Text Box 6"/>
          <p:cNvSpPr txBox="1">
            <a:spLocks noChangeArrowheads="1"/>
          </p:cNvSpPr>
          <p:nvPr/>
        </p:nvSpPr>
        <p:spPr bwMode="auto">
          <a:xfrm>
            <a:off x="3124200" y="2701925"/>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67590" name="Text Box 7"/>
          <p:cNvSpPr txBox="1">
            <a:spLocks noChangeArrowheads="1"/>
          </p:cNvSpPr>
          <p:nvPr/>
        </p:nvSpPr>
        <p:spPr bwMode="auto">
          <a:xfrm>
            <a:off x="838200" y="536892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67592" name="Rectangle 15"/>
          <p:cNvSpPr>
            <a:spLocks noChangeArrowheads="1"/>
          </p:cNvSpPr>
          <p:nvPr/>
        </p:nvSpPr>
        <p:spPr bwMode="auto">
          <a:xfrm>
            <a:off x="3506788"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grpSp>
        <p:nvGrpSpPr>
          <p:cNvPr id="2" name="Group 29"/>
          <p:cNvGrpSpPr>
            <a:grpSpLocks/>
          </p:cNvGrpSpPr>
          <p:nvPr/>
        </p:nvGrpSpPr>
        <p:grpSpPr bwMode="auto">
          <a:xfrm>
            <a:off x="2819400" y="4648200"/>
            <a:ext cx="457200" cy="685800"/>
            <a:chOff x="1776" y="2794"/>
            <a:chExt cx="288" cy="432"/>
          </a:xfrm>
        </p:grpSpPr>
        <p:sp>
          <p:nvSpPr>
            <p:cNvPr id="67620"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21" name="Rectangle 16"/>
            <p:cNvSpPr>
              <a:spLocks noChangeArrowheads="1"/>
            </p:cNvSpPr>
            <p:nvPr/>
          </p:nvSpPr>
          <p:spPr bwMode="auto">
            <a:xfrm>
              <a:off x="1776"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nvGrpSpPr>
          <p:cNvPr id="3" name="Group 30"/>
          <p:cNvGrpSpPr>
            <a:grpSpLocks/>
          </p:cNvGrpSpPr>
          <p:nvPr/>
        </p:nvGrpSpPr>
        <p:grpSpPr bwMode="auto">
          <a:xfrm>
            <a:off x="3962400" y="3768725"/>
            <a:ext cx="457200" cy="457200"/>
            <a:chOff x="2496" y="2240"/>
            <a:chExt cx="288" cy="288"/>
          </a:xfrm>
        </p:grpSpPr>
        <p:sp>
          <p:nvSpPr>
            <p:cNvPr id="6761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9"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a:t>
              </a:r>
            </a:p>
          </p:txBody>
        </p:sp>
      </p:grpSp>
      <p:grpSp>
        <p:nvGrpSpPr>
          <p:cNvPr id="4" name="Group 31"/>
          <p:cNvGrpSpPr>
            <a:grpSpLocks/>
          </p:cNvGrpSpPr>
          <p:nvPr/>
        </p:nvGrpSpPr>
        <p:grpSpPr bwMode="auto">
          <a:xfrm>
            <a:off x="5873750" y="4648200"/>
            <a:ext cx="457200" cy="685800"/>
            <a:chOff x="3700" y="2794"/>
            <a:chExt cx="288" cy="432"/>
          </a:xfrm>
        </p:grpSpPr>
        <p:sp>
          <p:nvSpPr>
            <p:cNvPr id="67616" name="Line 12"/>
            <p:cNvSpPr>
              <a:spLocks noChangeShapeType="1"/>
            </p:cNvSpPr>
            <p:nvPr/>
          </p:nvSpPr>
          <p:spPr bwMode="auto">
            <a:xfrm flipV="1">
              <a:off x="3844"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7" name="Rectangle 17"/>
            <p:cNvSpPr>
              <a:spLocks noChangeArrowheads="1"/>
            </p:cNvSpPr>
            <p:nvPr/>
          </p:nvSpPr>
          <p:spPr bwMode="auto">
            <a:xfrm>
              <a:off x="3700" y="3034"/>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3</a:t>
              </a:r>
            </a:p>
          </p:txBody>
        </p:sp>
      </p:grpSp>
      <p:sp>
        <p:nvSpPr>
          <p:cNvPr id="67596" name="Titre 1"/>
          <p:cNvSpPr txBox="1">
            <a:spLocks/>
          </p:cNvSpPr>
          <p:nvPr/>
        </p:nvSpPr>
        <p:spPr bwMode="auto">
          <a:xfrm>
            <a:off x="381000" y="304800"/>
            <a:ext cx="8229600" cy="1143000"/>
          </a:xfrm>
          <a:prstGeom prst="rect">
            <a:avLst/>
          </a:prstGeom>
          <a:noFill/>
          <a:ln w="9525">
            <a:noFill/>
            <a:miter lim="800000"/>
            <a:headEnd/>
            <a:tailEnd/>
          </a:ln>
        </p:spPr>
        <p:txBody>
          <a:bodyPr anchor="ctr">
            <a:prstTxWarp prst="textNoShape">
              <a:avLst/>
            </a:prstTxWarp>
          </a:bodyPr>
          <a:lstStyle/>
          <a:p>
            <a:pPr algn="ctr"/>
            <a:r>
              <a:rPr lang="fr-FR" sz="3600">
                <a:solidFill>
                  <a:schemeClr val="tx2"/>
                </a:solidFill>
              </a:rPr>
              <a:t>Des modérateurs qui deviennent médiateurs </a:t>
            </a:r>
          </a:p>
          <a:p>
            <a:pPr algn="ctr"/>
            <a:endParaRPr lang="fr-FR" sz="3600">
              <a:solidFill>
                <a:schemeClr val="tx2"/>
              </a:solidFill>
            </a:endParaRPr>
          </a:p>
        </p:txBody>
      </p:sp>
      <p:sp>
        <p:nvSpPr>
          <p:cNvPr id="67597" name="Text Box 4"/>
          <p:cNvSpPr txBox="1">
            <a:spLocks noChangeArrowheads="1"/>
          </p:cNvSpPr>
          <p:nvPr/>
        </p:nvSpPr>
        <p:spPr bwMode="auto">
          <a:xfrm>
            <a:off x="304800" y="4038600"/>
            <a:ext cx="2286000" cy="369888"/>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Formulation de cas</a:t>
            </a:r>
          </a:p>
        </p:txBody>
      </p:sp>
      <p:sp>
        <p:nvSpPr>
          <p:cNvPr id="67598" name="Text Box 4"/>
          <p:cNvSpPr txBox="1">
            <a:spLocks noChangeArrowheads="1"/>
          </p:cNvSpPr>
          <p:nvPr/>
        </p:nvSpPr>
        <p:spPr bwMode="auto">
          <a:xfrm>
            <a:off x="6477000" y="3925888"/>
            <a:ext cx="1981200" cy="646112"/>
          </a:xfrm>
          <a:prstGeom prst="rect">
            <a:avLst/>
          </a:prstGeom>
          <a:noFill/>
          <a:ln w="9525">
            <a:noFill/>
            <a:miter lim="800000"/>
            <a:headEnd/>
            <a:tailEnd/>
          </a:ln>
        </p:spPr>
        <p:txBody>
          <a:bodyPr>
            <a:prstTxWarp prst="textNoShape">
              <a:avLst/>
            </a:prstTxWarp>
            <a:spAutoFit/>
          </a:bodyPr>
          <a:lstStyle/>
          <a:p>
            <a:pPr algn="ctr"/>
            <a:r>
              <a:rPr lang="fr-FR">
                <a:solidFill>
                  <a:schemeClr val="hlink"/>
                </a:solidFill>
              </a:rPr>
              <a:t>Évaluation intermédiaire</a:t>
            </a:r>
            <a:endParaRPr lang="fr-FR"/>
          </a:p>
        </p:txBody>
      </p:sp>
      <p:sp>
        <p:nvSpPr>
          <p:cNvPr id="67599" name="Line 2"/>
          <p:cNvSpPr>
            <a:spLocks noChangeShapeType="1"/>
          </p:cNvSpPr>
          <p:nvPr/>
        </p:nvSpPr>
        <p:spPr bwMode="auto">
          <a:xfrm>
            <a:off x="8356600" y="4248150"/>
            <a:ext cx="558800"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7592" idx="2"/>
          </p:cNvCxnSpPr>
          <p:nvPr/>
        </p:nvCxnSpPr>
        <p:spPr>
          <a:xfrm rot="5400000">
            <a:off x="4210844"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sp>
        <p:nvSpPr>
          <p:cNvPr id="67601" name="ZoneTexte 29"/>
          <p:cNvSpPr txBox="1">
            <a:spLocks noChangeArrowheads="1"/>
          </p:cNvSpPr>
          <p:nvPr/>
        </p:nvSpPr>
        <p:spPr bwMode="auto">
          <a:xfrm>
            <a:off x="1524000" y="5057775"/>
            <a:ext cx="1236663" cy="276225"/>
          </a:xfrm>
          <a:prstGeom prst="rect">
            <a:avLst/>
          </a:prstGeom>
          <a:noFill/>
          <a:ln w="9525">
            <a:noFill/>
            <a:miter lim="800000"/>
            <a:headEnd/>
            <a:tailEnd/>
          </a:ln>
        </p:spPr>
        <p:txBody>
          <a:bodyPr wrap="none">
            <a:prstTxWarp prst="textNoShape">
              <a:avLst/>
            </a:prstTxWarp>
            <a:spAutoFit/>
          </a:bodyPr>
          <a:lstStyle/>
          <a:p>
            <a:r>
              <a:rPr lang="fr-FR" sz="1200"/>
              <a:t>compréhension</a:t>
            </a:r>
          </a:p>
        </p:txBody>
      </p:sp>
      <p:sp>
        <p:nvSpPr>
          <p:cNvPr id="67602" name="ZoneTexte 31"/>
          <p:cNvSpPr txBox="1">
            <a:spLocks noChangeArrowheads="1"/>
          </p:cNvSpPr>
          <p:nvPr/>
        </p:nvSpPr>
        <p:spPr bwMode="auto">
          <a:xfrm>
            <a:off x="4495800" y="3762375"/>
            <a:ext cx="1365250" cy="276225"/>
          </a:xfrm>
          <a:prstGeom prst="rect">
            <a:avLst/>
          </a:prstGeom>
          <a:noFill/>
          <a:ln w="9525">
            <a:noFill/>
            <a:miter lim="800000"/>
            <a:headEnd/>
            <a:tailEnd/>
          </a:ln>
        </p:spPr>
        <p:txBody>
          <a:bodyPr wrap="none">
            <a:prstTxWarp prst="textNoShape">
              <a:avLst/>
            </a:prstTxWarp>
            <a:spAutoFit/>
          </a:bodyPr>
          <a:lstStyle/>
          <a:p>
            <a:r>
              <a:rPr lang="fr-FR" sz="1200"/>
              <a:t>sécurité du cadre</a:t>
            </a:r>
          </a:p>
        </p:txBody>
      </p:sp>
      <p:sp>
        <p:nvSpPr>
          <p:cNvPr id="67603" name="ZoneTexte 32"/>
          <p:cNvSpPr txBox="1">
            <a:spLocks noChangeArrowheads="1"/>
          </p:cNvSpPr>
          <p:nvPr/>
        </p:nvSpPr>
        <p:spPr bwMode="auto">
          <a:xfrm>
            <a:off x="6438900" y="5029200"/>
            <a:ext cx="706438" cy="276225"/>
          </a:xfrm>
          <a:prstGeom prst="rect">
            <a:avLst/>
          </a:prstGeom>
          <a:noFill/>
          <a:ln w="9525">
            <a:noFill/>
            <a:miter lim="800000"/>
            <a:headEnd/>
            <a:tailEnd/>
          </a:ln>
        </p:spPr>
        <p:txBody>
          <a:bodyPr wrap="none">
            <a:prstTxWarp prst="textNoShape">
              <a:avLst/>
            </a:prstTxWarp>
            <a:spAutoFit/>
          </a:bodyPr>
          <a:lstStyle/>
          <a:p>
            <a:r>
              <a:rPr lang="fr-FR" sz="1200"/>
              <a:t>alliance</a:t>
            </a:r>
          </a:p>
        </p:txBody>
      </p:sp>
      <p:sp>
        <p:nvSpPr>
          <p:cNvPr id="30" name="ZoneTexte 29"/>
          <p:cNvSpPr txBox="1"/>
          <p:nvPr/>
        </p:nvSpPr>
        <p:spPr>
          <a:xfrm>
            <a:off x="6197600" y="2128838"/>
            <a:ext cx="2260600" cy="646112"/>
          </a:xfrm>
          <a:prstGeom prst="rect">
            <a:avLst/>
          </a:prstGeom>
          <a:ln cap="flat">
            <a:bevel/>
          </a:ln>
        </p:spPr>
        <p:style>
          <a:lnRef idx="1">
            <a:schemeClr val="accent2"/>
          </a:lnRef>
          <a:fillRef idx="2">
            <a:schemeClr val="accent2"/>
          </a:fillRef>
          <a:effectRef idx="1">
            <a:schemeClr val="accent2"/>
          </a:effectRef>
          <a:fontRef idx="minor">
            <a:schemeClr val="dk1"/>
          </a:fontRef>
        </p:style>
        <p:txBody>
          <a:bodyPr>
            <a:prstTxWarp prst="textNoShape">
              <a:avLst/>
            </a:prstTxWarp>
            <a:spAutoFit/>
          </a:bodyPr>
          <a:lstStyle/>
          <a:p>
            <a:pPr>
              <a:buFont typeface="Arial" pitchFamily="-106" charset="0"/>
              <a:buChar char="•"/>
              <a:defRPr/>
            </a:pPr>
            <a:r>
              <a:rPr lang="fr-FR" sz="1200" dirty="0">
                <a:solidFill>
                  <a:schemeClr val="hlink"/>
                </a:solidFill>
              </a:rPr>
              <a:t> Capacité de penser</a:t>
            </a:r>
          </a:p>
          <a:p>
            <a:pPr>
              <a:buFont typeface="Arial" pitchFamily="-106" charset="0"/>
              <a:buChar char="•"/>
              <a:defRPr/>
            </a:pPr>
            <a:r>
              <a:rPr lang="fr-FR" sz="1200" dirty="0">
                <a:solidFill>
                  <a:schemeClr val="hlink"/>
                </a:solidFill>
              </a:rPr>
              <a:t> Aptitude affective</a:t>
            </a:r>
          </a:p>
          <a:p>
            <a:pPr>
              <a:buFont typeface="Arial" pitchFamily="-106" charset="0"/>
              <a:buChar char="•"/>
              <a:defRPr/>
            </a:pPr>
            <a:r>
              <a:rPr lang="fr-FR" sz="1200" dirty="0">
                <a:solidFill>
                  <a:schemeClr val="hlink"/>
                </a:solidFill>
              </a:rPr>
              <a:t> Relations familiales +/-</a:t>
            </a:r>
            <a:endParaRPr lang="fr-FR" sz="1200" dirty="0">
              <a:solidFill>
                <a:srgbClr val="000000"/>
              </a:solidFill>
            </a:endParaRPr>
          </a:p>
          <a:p>
            <a:pPr>
              <a:defRPr/>
            </a:pPr>
            <a:endParaRPr lang="fr-FR" sz="1200" dirty="0">
              <a:solidFill>
                <a:srgbClr val="000000"/>
              </a:solidFill>
            </a:endParaRPr>
          </a:p>
        </p:txBody>
      </p:sp>
      <p:sp>
        <p:nvSpPr>
          <p:cNvPr id="67606" name="Rectangle 15"/>
          <p:cNvSpPr>
            <a:spLocks noChangeArrowheads="1"/>
          </p:cNvSpPr>
          <p:nvPr/>
        </p:nvSpPr>
        <p:spPr bwMode="auto">
          <a:xfrm>
            <a:off x="7848600" y="2895600"/>
            <a:ext cx="1676400" cy="381000"/>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b="1">
                <a:solidFill>
                  <a:schemeClr val="bg1"/>
                </a:solidFill>
              </a:rPr>
              <a:t>Mé = médiateurs</a:t>
            </a:r>
            <a:endParaRPr lang="fr-FR"/>
          </a:p>
        </p:txBody>
      </p:sp>
      <p:cxnSp>
        <p:nvCxnSpPr>
          <p:cNvPr id="38" name="Connecteur en angle 37"/>
          <p:cNvCxnSpPr>
            <a:stCxn id="30" idx="2"/>
            <a:endCxn id="67606" idx="1"/>
          </p:cNvCxnSpPr>
          <p:nvPr/>
        </p:nvCxnSpPr>
        <p:spPr>
          <a:xfrm rot="16200000" flipH="1">
            <a:off x="7432675" y="2670175"/>
            <a:ext cx="311150" cy="520700"/>
          </a:xfrm>
          <a:prstGeom prst="bentConnector2">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9" name="Connecteur droit avec flèche 48"/>
          <p:cNvCxnSpPr/>
          <p:nvPr/>
        </p:nvCxnSpPr>
        <p:spPr>
          <a:xfrm rot="5400000">
            <a:off x="8627269" y="3410744"/>
            <a:ext cx="269875"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nvGrpSpPr>
          <p:cNvPr id="5" name="Group 30"/>
          <p:cNvGrpSpPr>
            <a:grpSpLocks/>
          </p:cNvGrpSpPr>
          <p:nvPr/>
        </p:nvGrpSpPr>
        <p:grpSpPr bwMode="auto">
          <a:xfrm>
            <a:off x="8534400" y="3733800"/>
            <a:ext cx="457200" cy="457200"/>
            <a:chOff x="2496" y="2240"/>
            <a:chExt cx="288" cy="288"/>
          </a:xfrm>
        </p:grpSpPr>
        <p:sp>
          <p:nvSpPr>
            <p:cNvPr id="67614"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7615" name="Rectangle 18"/>
            <p:cNvSpPr>
              <a:spLocks noChangeArrowheads="1"/>
            </p:cNvSpPr>
            <p:nvPr/>
          </p:nvSpPr>
          <p:spPr bwMode="auto">
            <a:xfrm>
              <a:off x="2496" y="2240"/>
              <a:ext cx="288" cy="192"/>
            </a:xfrm>
            <a:prstGeom prst="rect">
              <a:avLst/>
            </a:prstGeom>
            <a:solidFill>
              <a:schemeClr val="folHlink"/>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6</a:t>
              </a:r>
            </a:p>
          </p:txBody>
        </p:sp>
      </p:grpSp>
      <p:sp>
        <p:nvSpPr>
          <p:cNvPr id="36" name="Rectangle 35"/>
          <p:cNvSpPr/>
          <p:nvPr/>
        </p:nvSpPr>
        <p:spPr>
          <a:xfrm>
            <a:off x="152400" y="6016625"/>
            <a:ext cx="8763000" cy="307975"/>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a:defRPr/>
            </a:pPr>
            <a:r>
              <a:rPr lang="fr-FR" sz="1400" i="1" dirty="0">
                <a:solidFill>
                  <a:srgbClr val="000090"/>
                </a:solidFill>
                <a:ea typeface="ＭＳ Ｐゴシック" pitchFamily="-108" charset="-128"/>
                <a:cs typeface="ＭＳ Ｐゴシック" pitchFamily="-108" charset="-128"/>
              </a:rPr>
              <a:t>Certains modérateurs,</a:t>
            </a:r>
            <a:r>
              <a:rPr lang="fr-FR" sz="1400" i="1" dirty="0" smtClean="0">
                <a:solidFill>
                  <a:srgbClr val="000090"/>
                </a:solidFill>
                <a:ea typeface="ＭＳ Ｐゴシック" pitchFamily="-108" charset="-128"/>
                <a:cs typeface="ＭＳ Ｐゴシック" pitchFamily="-108" charset="-128"/>
              </a:rPr>
              <a:t> en relation avec premiers </a:t>
            </a:r>
            <a:r>
              <a:rPr lang="fr-FR" sz="1400" i="1" dirty="0">
                <a:solidFill>
                  <a:srgbClr val="000090"/>
                </a:solidFill>
                <a:ea typeface="ＭＳ Ｐゴシック" pitchFamily="-108" charset="-128"/>
                <a:cs typeface="ＭＳ Ｐゴシック" pitchFamily="-108" charset="-128"/>
              </a:rPr>
              <a:t>médiateurs, sont devenus eux-mêmes des médiateurs</a:t>
            </a:r>
            <a:endParaRPr lang="fr-FR" sz="1400" dirty="0">
              <a:solidFill>
                <a:srgbClr val="000090"/>
              </a:solidFill>
              <a:ea typeface="ＭＳ Ｐゴシック" pitchFamily="-108" charset="-128"/>
              <a:cs typeface="ＭＳ Ｐゴシック" pitchFamily="-108" charset="-128"/>
            </a:endParaRPr>
          </a:p>
        </p:txBody>
      </p:sp>
      <p:sp>
        <p:nvSpPr>
          <p:cNvPr id="40" name="Bulle rectangulaire à coins arrondis 39"/>
          <p:cNvSpPr/>
          <p:nvPr/>
        </p:nvSpPr>
        <p:spPr>
          <a:xfrm>
            <a:off x="228600" y="15348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a:solidFill>
                  <a:schemeClr val="hlink"/>
                </a:solidFill>
              </a:rPr>
              <a:t> Incapacité de penser</a:t>
            </a:r>
          </a:p>
          <a:p>
            <a:pPr>
              <a:buFont typeface="Arial" pitchFamily="-108" charset="0"/>
              <a:buChar char="•"/>
              <a:defRPr/>
            </a:pPr>
            <a:r>
              <a:rPr lang="fr-FR" sz="1400" dirty="0">
                <a:solidFill>
                  <a:schemeClr val="hlink"/>
                </a:solidFill>
              </a:rPr>
              <a:t> Relations familiales</a:t>
            </a:r>
            <a:r>
              <a:rPr lang="fr-FR" sz="1400" dirty="0" smtClean="0">
                <a:solidFill>
                  <a:schemeClr val="hlink"/>
                </a:solidFill>
              </a:rPr>
              <a:t>  …</a:t>
            </a:r>
            <a:endParaRPr lang="fr-FR" sz="1400" dirty="0">
              <a:solidFill>
                <a:schemeClr val="hlink"/>
              </a:solidFill>
            </a:endParaRPr>
          </a:p>
        </p:txBody>
      </p:sp>
      <p:sp>
        <p:nvSpPr>
          <p:cNvPr id="41" name="Bulle rectangulaire à coins arrondis 40"/>
          <p:cNvSpPr/>
          <p:nvPr/>
        </p:nvSpPr>
        <p:spPr>
          <a:xfrm>
            <a:off x="228600" y="1524000"/>
            <a:ext cx="2743200" cy="21990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a:defRPr/>
            </a:pPr>
            <a:r>
              <a:rPr lang="fr-FR" sz="1400" dirty="0" smtClean="0">
                <a:solidFill>
                  <a:srgbClr val="CC332E"/>
                </a:solidFill>
              </a:rPr>
              <a:t>Implication </a:t>
            </a:r>
            <a:r>
              <a:rPr lang="fr-FR" sz="1400" dirty="0">
                <a:solidFill>
                  <a:srgbClr val="CC332E"/>
                </a:solidFill>
              </a:rPr>
              <a:t>autres structures de soin. Expérience </a:t>
            </a:r>
            <a:r>
              <a:rPr lang="fr-FR" sz="1400" dirty="0" smtClean="0">
                <a:solidFill>
                  <a:srgbClr val="CC332E"/>
                </a:solidFill>
              </a:rPr>
              <a:t>praticien</a:t>
            </a:r>
          </a:p>
          <a:p>
            <a:pPr>
              <a:defRPr/>
            </a:pPr>
            <a:endParaRPr lang="fr-FR" sz="1600" dirty="0" smtClean="0">
              <a:solidFill>
                <a:srgbClr val="000090"/>
              </a:solidFill>
            </a:endParaRPr>
          </a:p>
          <a:p>
            <a:pPr>
              <a:buFont typeface="Arial" pitchFamily="-108" charset="0"/>
              <a:buChar char="•"/>
              <a:defRPr/>
            </a:pPr>
            <a:r>
              <a:rPr lang="fr-FR" sz="1400" dirty="0">
                <a:solidFill>
                  <a:schemeClr val="hlink"/>
                </a:solidFill>
              </a:rPr>
              <a:t> Sévérité des troubles</a:t>
            </a:r>
            <a:endParaRPr lang="fr-FR" sz="1400" dirty="0" smtClean="0">
              <a:solidFill>
                <a:schemeClr val="hlink"/>
              </a:solidFill>
            </a:endParaRPr>
          </a:p>
          <a:p>
            <a:pPr>
              <a:buFont typeface="Arial" pitchFamily="-108" charset="0"/>
              <a:buChar char="•"/>
              <a:defRPr/>
            </a:pPr>
            <a:r>
              <a:rPr lang="fr-FR" sz="1400" dirty="0" smtClean="0">
                <a:solidFill>
                  <a:schemeClr val="hlink"/>
                </a:solidFill>
              </a:rPr>
              <a:t> Situation </a:t>
            </a:r>
            <a:r>
              <a:rPr lang="fr-FR" sz="1400" dirty="0">
                <a:solidFill>
                  <a:schemeClr val="hlink"/>
                </a:solidFill>
              </a:rPr>
              <a:t>économique</a:t>
            </a:r>
            <a:r>
              <a:rPr lang="fr-FR" sz="1400" dirty="0" smtClean="0">
                <a:solidFill>
                  <a:schemeClr val="hlink"/>
                </a:solidFill>
              </a:rPr>
              <a:t> </a:t>
            </a:r>
          </a:p>
          <a:p>
            <a:pPr>
              <a:buFont typeface="Arial" pitchFamily="-108" charset="0"/>
              <a:buChar char="•"/>
              <a:defRPr/>
            </a:pPr>
            <a:endParaRPr lang="fr-FR" sz="1400" dirty="0" smtClean="0">
              <a:solidFill>
                <a:schemeClr val="hlink"/>
              </a:solidFill>
            </a:endParaRPr>
          </a:p>
          <a:p>
            <a:pPr>
              <a:buFont typeface="Arial" pitchFamily="-108" charset="0"/>
              <a:buChar char="•"/>
              <a:defRPr/>
            </a:pPr>
            <a:r>
              <a:rPr lang="fr-FR" sz="1400" dirty="0">
                <a:solidFill>
                  <a:schemeClr val="hlink"/>
                </a:solidFill>
              </a:rPr>
              <a:t> Représentation de </a:t>
            </a:r>
            <a:r>
              <a:rPr lang="fr-FR" sz="1400" dirty="0" smtClean="0">
                <a:solidFill>
                  <a:schemeClr val="hlink"/>
                </a:solidFill>
              </a:rPr>
              <a:t>soi</a:t>
            </a:r>
          </a:p>
          <a:p>
            <a:pPr>
              <a:buFont typeface="Arial" pitchFamily="-108" charset="0"/>
              <a:buChar char="•"/>
              <a:defRPr/>
            </a:pPr>
            <a:r>
              <a:rPr lang="fr-FR" sz="1400" dirty="0" smtClean="0">
                <a:solidFill>
                  <a:schemeClr val="hlink"/>
                </a:solidFill>
              </a:rPr>
              <a:t> </a:t>
            </a:r>
          </a:p>
          <a:p>
            <a:pPr>
              <a:buFont typeface="Arial" pitchFamily="-108" charset="0"/>
              <a:buChar char="•"/>
              <a:defRPr/>
            </a:pPr>
            <a:r>
              <a:rPr lang="fr-FR" sz="1400" dirty="0">
                <a:solidFill>
                  <a:schemeClr val="hlink"/>
                </a:solidFill>
              </a:rPr>
              <a:t> </a:t>
            </a:r>
          </a:p>
        </p:txBody>
      </p:sp>
      <p:sp>
        <p:nvSpPr>
          <p:cNvPr id="35" name="Espace réservé de la date 34"/>
          <p:cNvSpPr>
            <a:spLocks noGrp="1"/>
          </p:cNvSpPr>
          <p:nvPr>
            <p:ph type="dt" sz="half" idx="10"/>
          </p:nvPr>
        </p:nvSpPr>
        <p:spPr/>
        <p:txBody>
          <a:bodyPr/>
          <a:lstStyle/>
          <a:p>
            <a:r>
              <a:rPr lang="fr-FR" smtClean="0"/>
              <a:t>09/06/08. JM Thurin</a:t>
            </a:r>
            <a:endParaRPr lang="fr-FR"/>
          </a:p>
        </p:txBody>
      </p:sp>
      <p:sp>
        <p:nvSpPr>
          <p:cNvPr id="37" name="Espace réservé du pied de page 36"/>
          <p:cNvSpPr>
            <a:spLocks noGrp="1"/>
          </p:cNvSpPr>
          <p:nvPr>
            <p:ph type="ftr" sz="quarter" idx="11"/>
          </p:nvPr>
        </p:nvSpPr>
        <p:spPr/>
        <p:txBody>
          <a:bodyPr/>
          <a:lstStyle/>
          <a:p>
            <a:r>
              <a:rPr lang="fr-FR" smtClean="0"/>
              <a:t>Méthodologie de l'étude systématique de cas</a:t>
            </a:r>
            <a:endParaRPr lang="fr-F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1"/>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1000"/>
                                  </p:stCondLst>
                                  <p:childTnLst>
                                    <p:set>
                                      <p:cBhvr>
                                        <p:cTn id="16" dur="1" fill="hold">
                                          <p:stCondLst>
                                            <p:cond delay="0"/>
                                          </p:stCondLst>
                                        </p:cTn>
                                        <p:tgtEl>
                                          <p:spTgt spid="30"/>
                                        </p:tgtEl>
                                        <p:attrNameLst>
                                          <p:attrName>style.visibility</p:attrName>
                                        </p:attrNameLst>
                                      </p:cBhvr>
                                      <p:to>
                                        <p:strVal val="visible"/>
                                      </p:to>
                                    </p:set>
                                  </p:childTnLst>
                                </p:cTn>
                              </p:par>
                            </p:childTnLst>
                          </p:cTn>
                        </p:par>
                        <p:par>
                          <p:cTn id="17" fill="hold">
                            <p:stCondLst>
                              <p:cond delay="1000"/>
                            </p:stCondLst>
                            <p:childTnLst>
                              <p:par>
                                <p:cTn id="18" presetID="1" presetClass="entr" presetSubtype="0" fill="hold" nodeType="afterEffect">
                                  <p:stCondLst>
                                    <p:cond delay="1000"/>
                                  </p:stCondLst>
                                  <p:childTnLst>
                                    <p:set>
                                      <p:cBhvr>
                                        <p:cTn id="19" dur="1" fill="hold">
                                          <p:stCondLst>
                                            <p:cond delay="0"/>
                                          </p:stCondLst>
                                        </p:cTn>
                                        <p:tgtEl>
                                          <p:spTgt spid="3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6" grpId="0" animBg="1"/>
      <p:bldP spid="40" grpId="0" animBg="1"/>
      <p:bldP spid="40" grpId="1" animBg="1"/>
      <p:bldP spid="41"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Text Box 2"/>
          <p:cNvSpPr txBox="1">
            <a:spLocks noChangeArrowheads="1"/>
          </p:cNvSpPr>
          <p:nvPr/>
        </p:nvSpPr>
        <p:spPr bwMode="auto">
          <a:xfrm>
            <a:off x="152400" y="3240088"/>
            <a:ext cx="1928813" cy="339725"/>
          </a:xfrm>
          <a:prstGeom prst="rect">
            <a:avLst/>
          </a:prstGeom>
          <a:noFill/>
          <a:ln w="9525">
            <a:solidFill>
              <a:schemeClr val="bg1"/>
            </a:solidFill>
            <a:miter lim="800000"/>
            <a:headEnd/>
            <a:tailEnd/>
          </a:ln>
        </p:spPr>
        <p:txBody>
          <a:bodyPr wrap="none">
            <a:prstTxWarp prst="textNoShape">
              <a:avLst/>
            </a:prstTxWarp>
            <a:spAutoFit/>
          </a:bodyPr>
          <a:lstStyle/>
          <a:p>
            <a:r>
              <a:rPr lang="fr-FR" sz="1600">
                <a:solidFill>
                  <a:srgbClr val="B3040A"/>
                </a:solidFill>
              </a:rPr>
              <a:t>Formulation de cas</a:t>
            </a:r>
          </a:p>
        </p:txBody>
      </p:sp>
      <p:sp>
        <p:nvSpPr>
          <p:cNvPr id="35843" name="Text Box 3"/>
          <p:cNvSpPr txBox="1">
            <a:spLocks noChangeArrowheads="1"/>
          </p:cNvSpPr>
          <p:nvPr/>
        </p:nvSpPr>
        <p:spPr bwMode="auto">
          <a:xfrm>
            <a:off x="203200" y="4495800"/>
            <a:ext cx="1828800" cy="1200150"/>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buFontTx/>
              <a:buChar char="-"/>
              <a:defRPr/>
            </a:pPr>
            <a:r>
              <a:rPr lang="fr-FR" sz="1200" dirty="0">
                <a:solidFill>
                  <a:srgbClr val="B3040A"/>
                </a:solidFill>
              </a:rPr>
              <a:t> Garçon / fille</a:t>
            </a:r>
          </a:p>
          <a:p>
            <a:pPr>
              <a:buFontTx/>
              <a:buChar char="-"/>
              <a:defRPr/>
            </a:pPr>
            <a:r>
              <a:rPr lang="fr-FR" sz="1200" dirty="0">
                <a:solidFill>
                  <a:srgbClr val="B3040A"/>
                </a:solidFill>
              </a:rPr>
              <a:t> Conditions sociales</a:t>
            </a:r>
            <a:br>
              <a:rPr lang="fr-FR" sz="1200" dirty="0">
                <a:solidFill>
                  <a:srgbClr val="B3040A"/>
                </a:solidFill>
              </a:rPr>
            </a:br>
            <a:r>
              <a:rPr lang="fr-FR" sz="1200" dirty="0">
                <a:solidFill>
                  <a:srgbClr val="B3040A"/>
                </a:solidFill>
              </a:rPr>
              <a:t>- Spécificités de base</a:t>
            </a:r>
            <a:br>
              <a:rPr lang="fr-FR" sz="1200" dirty="0">
                <a:solidFill>
                  <a:srgbClr val="B3040A"/>
                </a:solidFill>
              </a:rPr>
            </a:br>
            <a:r>
              <a:rPr lang="fr-FR" sz="1200" dirty="0">
                <a:solidFill>
                  <a:srgbClr val="B3040A"/>
                </a:solidFill>
              </a:rPr>
              <a:t>des </a:t>
            </a:r>
            <a:r>
              <a:rPr lang="fr-FR" sz="1200" b="1" dirty="0">
                <a:solidFill>
                  <a:srgbClr val="B3040A"/>
                </a:solidFill>
              </a:rPr>
              <a:t>praticiens</a:t>
            </a:r>
            <a:r>
              <a:rPr lang="fr-FR" sz="1200" dirty="0">
                <a:solidFill>
                  <a:srgbClr val="B3040A"/>
                </a:solidFill>
              </a:rPr>
              <a:t> (référence théorique, formation, expérience)</a:t>
            </a:r>
            <a:endParaRPr lang="fr-FR" dirty="0">
              <a:solidFill>
                <a:srgbClr val="B3040A"/>
              </a:solidFill>
            </a:endParaRPr>
          </a:p>
        </p:txBody>
      </p:sp>
      <p:sp>
        <p:nvSpPr>
          <p:cNvPr id="69636" name="Text Box 4"/>
          <p:cNvSpPr txBox="1">
            <a:spLocks noChangeArrowheads="1"/>
          </p:cNvSpPr>
          <p:nvPr/>
        </p:nvSpPr>
        <p:spPr bwMode="auto">
          <a:xfrm>
            <a:off x="279400" y="4059238"/>
            <a:ext cx="1676400" cy="284162"/>
          </a:xfrm>
          <a:prstGeom prst="rect">
            <a:avLst/>
          </a:prstGeom>
          <a:solidFill>
            <a:schemeClr val="accent1"/>
          </a:solidFill>
          <a:ln w="9525">
            <a:solidFill>
              <a:schemeClr val="accent2"/>
            </a:solidFill>
            <a:miter lim="800000"/>
            <a:headEnd/>
            <a:tailEnd/>
          </a:ln>
        </p:spPr>
        <p:txBody>
          <a:bodyPr>
            <a:prstTxWarp prst="textNoShape">
              <a:avLst/>
            </a:prstTxWarp>
            <a:spAutoFit/>
          </a:bodyPr>
          <a:lstStyle/>
          <a:p>
            <a:pPr algn="ctr"/>
            <a:r>
              <a:rPr lang="fr-FR" sz="1200"/>
              <a:t>Modérateurs</a:t>
            </a:r>
            <a:endParaRPr lang="fr-FR"/>
          </a:p>
        </p:txBody>
      </p:sp>
      <p:sp>
        <p:nvSpPr>
          <p:cNvPr id="21" name="Titre 1"/>
          <p:cNvSpPr txBox="1">
            <a:spLocks/>
          </p:cNvSpPr>
          <p:nvPr/>
        </p:nvSpPr>
        <p:spPr bwMode="auto">
          <a:xfrm>
            <a:off x="0" y="304800"/>
            <a:ext cx="8991600" cy="1143000"/>
          </a:xfrm>
          <a:prstGeom prst="rect">
            <a:avLst/>
          </a:prstGeom>
          <a:noFill/>
          <a:ln w="9525">
            <a:noFill/>
            <a:miter lim="800000"/>
            <a:headEnd/>
            <a:tailEnd/>
          </a:ln>
          <a:effectLst/>
        </p:spPr>
        <p:txBody>
          <a:bodyPr anchor="ctr">
            <a:prstTxWarp prst="textNoShape">
              <a:avLst/>
            </a:prstTxWarp>
          </a:bodyPr>
          <a:lstStyle/>
          <a:p>
            <a:pPr algn="ctr">
              <a:defRPr/>
            </a:pPr>
            <a:r>
              <a:rPr lang="fr-FR" sz="3600" kern="0" dirty="0">
                <a:solidFill>
                  <a:schemeClr val="tx2"/>
                </a:solidFill>
                <a:latin typeface="+mj-lt"/>
                <a:ea typeface="+mj-ea"/>
                <a:cs typeface="+mj-cs"/>
              </a:rPr>
              <a:t>Décrire les médiateurs, évaluer leurs effets</a:t>
            </a:r>
            <a:br>
              <a:rPr lang="fr-FR" sz="3600" kern="0" dirty="0">
                <a:solidFill>
                  <a:schemeClr val="tx2"/>
                </a:solidFill>
                <a:latin typeface="+mj-lt"/>
                <a:ea typeface="+mj-ea"/>
                <a:cs typeface="+mj-cs"/>
              </a:rPr>
            </a:br>
            <a:r>
              <a:rPr lang="fr-FR" sz="2400" kern="0" dirty="0">
                <a:solidFill>
                  <a:schemeClr val="tx2"/>
                </a:solidFill>
                <a:latin typeface="+mj-lt"/>
                <a:ea typeface="+mj-ea"/>
                <a:cs typeface="+mj-cs"/>
              </a:rPr>
              <a:t>une étude sur la prise en charge des troubles des conduites en milieu communautaire </a:t>
            </a:r>
            <a:r>
              <a:rPr lang="fr-FR" sz="2000" kern="0" dirty="0">
                <a:solidFill>
                  <a:schemeClr val="tx2"/>
                </a:solidFill>
                <a:latin typeface="+mj-lt"/>
                <a:ea typeface="+mj-ea"/>
                <a:cs typeface="+mj-cs"/>
              </a:rPr>
              <a:t>(Garland et al. 2006 …)</a:t>
            </a:r>
          </a:p>
        </p:txBody>
      </p:sp>
      <p:cxnSp>
        <p:nvCxnSpPr>
          <p:cNvPr id="29" name="Connecteur droit 28"/>
          <p:cNvCxnSpPr>
            <a:stCxn id="35843" idx="0"/>
            <a:endCxn id="69636" idx="2"/>
          </p:cNvCxnSpPr>
          <p:nvPr/>
        </p:nvCxnSpPr>
        <p:spPr>
          <a:xfrm rot="5400000" flipH="1" flipV="1">
            <a:off x="1040607" y="4420394"/>
            <a:ext cx="152400" cy="1587"/>
          </a:xfrm>
          <a:prstGeom prst="line">
            <a:avLst/>
          </a:prstGeom>
        </p:spPr>
        <p:style>
          <a:lnRef idx="2">
            <a:schemeClr val="accent1"/>
          </a:lnRef>
          <a:fillRef idx="0">
            <a:schemeClr val="accent1"/>
          </a:fillRef>
          <a:effectRef idx="1">
            <a:schemeClr val="accent1"/>
          </a:effectRef>
          <a:fontRef idx="minor">
            <a:schemeClr val="tx1"/>
          </a:fontRef>
        </p:style>
      </p:cxnSp>
      <p:grpSp>
        <p:nvGrpSpPr>
          <p:cNvPr id="2" name="Grouper 44"/>
          <p:cNvGrpSpPr>
            <a:grpSpLocks/>
          </p:cNvGrpSpPr>
          <p:nvPr/>
        </p:nvGrpSpPr>
        <p:grpSpPr bwMode="auto">
          <a:xfrm>
            <a:off x="2222500" y="3581400"/>
            <a:ext cx="2092325" cy="1066800"/>
            <a:chOff x="2222500" y="3581400"/>
            <a:chExt cx="2092325" cy="1066800"/>
          </a:xfrm>
        </p:grpSpPr>
        <p:sp>
          <p:nvSpPr>
            <p:cNvPr id="69663" name="Text Box 5"/>
            <p:cNvSpPr txBox="1">
              <a:spLocks noChangeArrowheads="1"/>
            </p:cNvSpPr>
            <p:nvPr/>
          </p:nvSpPr>
          <p:spPr bwMode="auto">
            <a:xfrm>
              <a:off x="2222500" y="3581400"/>
              <a:ext cx="2092325" cy="314325"/>
            </a:xfrm>
            <a:prstGeom prst="rect">
              <a:avLst/>
            </a:prstGeom>
            <a:noFill/>
            <a:ln w="9525">
              <a:noFill/>
              <a:miter lim="800000"/>
              <a:headEnd/>
              <a:tailEnd/>
            </a:ln>
          </p:spPr>
          <p:txBody>
            <a:bodyPr wrap="none">
              <a:prstTxWarp prst="textNoShape">
                <a:avLst/>
              </a:prstTxWarp>
              <a:spAutoFit/>
            </a:bodyPr>
            <a:lstStyle/>
            <a:p>
              <a:r>
                <a:rPr lang="fr-FR" sz="1400" b="1"/>
                <a:t>Alliance thérapeutique</a:t>
              </a:r>
              <a:endParaRPr lang="fr-FR"/>
            </a:p>
          </p:txBody>
        </p:sp>
        <p:grpSp>
          <p:nvGrpSpPr>
            <p:cNvPr id="3" name="Group 29"/>
            <p:cNvGrpSpPr>
              <a:grpSpLocks/>
            </p:cNvGrpSpPr>
            <p:nvPr/>
          </p:nvGrpSpPr>
          <p:grpSpPr bwMode="auto">
            <a:xfrm>
              <a:off x="2819400" y="3962400"/>
              <a:ext cx="457200" cy="685800"/>
              <a:chOff x="1776" y="2794"/>
              <a:chExt cx="288" cy="432"/>
            </a:xfrm>
          </p:grpSpPr>
          <p:sp>
            <p:nvSpPr>
              <p:cNvPr id="69665" name="Line 11"/>
              <p:cNvSpPr>
                <a:spLocks noChangeShapeType="1"/>
              </p:cNvSpPr>
              <p:nvPr/>
            </p:nvSpPr>
            <p:spPr bwMode="auto">
              <a:xfrm flipV="1">
                <a:off x="1920" y="2794"/>
                <a:ext cx="0" cy="24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6" name="Rectangle 16"/>
              <p:cNvSpPr>
                <a:spLocks noChangeArrowheads="1"/>
              </p:cNvSpPr>
              <p:nvPr/>
            </p:nvSpPr>
            <p:spPr bwMode="auto">
              <a:xfrm>
                <a:off x="1776" y="3034"/>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1</a:t>
                </a:r>
              </a:p>
            </p:txBody>
          </p:sp>
        </p:grpSp>
      </p:grpSp>
      <p:grpSp>
        <p:nvGrpSpPr>
          <p:cNvPr id="4" name="Grouper 45"/>
          <p:cNvGrpSpPr>
            <a:grpSpLocks/>
          </p:cNvGrpSpPr>
          <p:nvPr/>
        </p:nvGrpSpPr>
        <p:grpSpPr bwMode="auto">
          <a:xfrm>
            <a:off x="4572000" y="3581400"/>
            <a:ext cx="2590800" cy="1371600"/>
            <a:chOff x="4572000" y="3581400"/>
            <a:chExt cx="2590800" cy="1371600"/>
          </a:xfrm>
        </p:grpSpPr>
        <p:sp>
          <p:nvSpPr>
            <p:cNvPr id="69660" name="Text Box 6"/>
            <p:cNvSpPr txBox="1">
              <a:spLocks noChangeArrowheads="1"/>
            </p:cNvSpPr>
            <p:nvPr/>
          </p:nvSpPr>
          <p:spPr bwMode="auto">
            <a:xfrm>
              <a:off x="4572000" y="3581400"/>
              <a:ext cx="2590800" cy="677108"/>
            </a:xfrm>
            <a:prstGeom prst="rect">
              <a:avLst/>
            </a:prstGeom>
            <a:noFill/>
            <a:ln w="9525">
              <a:noFill/>
              <a:miter lim="800000"/>
              <a:headEnd/>
              <a:tailEnd/>
            </a:ln>
          </p:spPr>
          <p:txBody>
            <a:bodyPr>
              <a:prstTxWarp prst="textNoShape">
                <a:avLst/>
              </a:prstTxWarp>
              <a:spAutoFit/>
            </a:bodyPr>
            <a:lstStyle/>
            <a:p>
              <a:pPr algn="ctr"/>
              <a:r>
                <a:rPr lang="fr-FR" sz="1400" b="1"/>
                <a:t>Spécificités techniques</a:t>
              </a:r>
              <a:r>
                <a:rPr lang="fr-FR" sz="1400"/>
                <a:t> </a:t>
              </a:r>
              <a:r>
                <a:rPr lang="fr-FR" sz="1200"/>
                <a:t>appliquées par les thérapeutes à différents moments de la thérapie</a:t>
              </a:r>
            </a:p>
          </p:txBody>
        </p:sp>
        <p:sp>
          <p:nvSpPr>
            <p:cNvPr id="69661" name="Line 11"/>
            <p:cNvSpPr>
              <a:spLocks noChangeShapeType="1"/>
            </p:cNvSpPr>
            <p:nvPr/>
          </p:nvSpPr>
          <p:spPr bwMode="auto">
            <a:xfrm flipV="1">
              <a:off x="5295900" y="4267200"/>
              <a:ext cx="0" cy="381000"/>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62" name="Rectangle 16"/>
            <p:cNvSpPr>
              <a:spLocks noChangeArrowheads="1"/>
            </p:cNvSpPr>
            <p:nvPr/>
          </p:nvSpPr>
          <p:spPr bwMode="auto">
            <a:xfrm>
              <a:off x="4876800" y="4648200"/>
              <a:ext cx="838200" cy="304800"/>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2,3 …</a:t>
              </a:r>
            </a:p>
          </p:txBody>
        </p:sp>
      </p:grpSp>
      <p:grpSp>
        <p:nvGrpSpPr>
          <p:cNvPr id="5" name="Grouper 46"/>
          <p:cNvGrpSpPr>
            <a:grpSpLocks/>
          </p:cNvGrpSpPr>
          <p:nvPr/>
        </p:nvGrpSpPr>
        <p:grpSpPr bwMode="auto">
          <a:xfrm>
            <a:off x="3276600" y="1828800"/>
            <a:ext cx="4724400" cy="1524000"/>
            <a:chOff x="3276602" y="1828800"/>
            <a:chExt cx="4724398" cy="1524000"/>
          </a:xfrm>
        </p:grpSpPr>
        <p:sp>
          <p:nvSpPr>
            <p:cNvPr id="69654" name="Text Box 17"/>
            <p:cNvSpPr txBox="1">
              <a:spLocks noChangeArrowheads="1"/>
            </p:cNvSpPr>
            <p:nvPr/>
          </p:nvSpPr>
          <p:spPr bwMode="auto">
            <a:xfrm>
              <a:off x="4664075" y="2286000"/>
              <a:ext cx="2209800" cy="307777"/>
            </a:xfrm>
            <a:prstGeom prst="rect">
              <a:avLst/>
            </a:prstGeom>
            <a:noFill/>
            <a:ln w="9525">
              <a:noFill/>
              <a:miter lim="800000"/>
              <a:headEnd/>
              <a:tailEnd/>
            </a:ln>
          </p:spPr>
          <p:txBody>
            <a:bodyPr>
              <a:prstTxWarp prst="textNoShape">
                <a:avLst/>
              </a:prstTxWarp>
              <a:spAutoFit/>
            </a:bodyPr>
            <a:lstStyle/>
            <a:p>
              <a:pPr algn="ctr"/>
              <a:r>
                <a:rPr lang="fr-FR" sz="1400"/>
                <a:t>« Guidance parentale »</a:t>
              </a:r>
              <a:br>
                <a:rPr lang="fr-FR" sz="1400"/>
              </a:br>
              <a:endParaRPr lang="fr-FR"/>
            </a:p>
          </p:txBody>
        </p:sp>
        <p:cxnSp>
          <p:nvCxnSpPr>
            <p:cNvPr id="69655" name="AutoShape 18"/>
            <p:cNvCxnSpPr>
              <a:cxnSpLocks noChangeShapeType="1"/>
              <a:endCxn id="69654" idx="1"/>
            </p:cNvCxnSpPr>
            <p:nvPr/>
          </p:nvCxnSpPr>
          <p:spPr bwMode="auto">
            <a:xfrm flipV="1">
              <a:off x="3276602" y="2439889"/>
              <a:ext cx="1387473" cy="912911"/>
            </a:xfrm>
            <a:prstGeom prst="bentConnector3">
              <a:avLst>
                <a:gd name="adj1" fmla="val 1495"/>
              </a:avLst>
            </a:prstGeom>
            <a:noFill/>
            <a:ln w="9525">
              <a:solidFill>
                <a:schemeClr val="tx1"/>
              </a:solidFill>
              <a:miter lim="800000"/>
              <a:headEnd/>
              <a:tailEnd type="triangle" w="med" len="med"/>
            </a:ln>
          </p:spPr>
        </p:cxnSp>
        <p:cxnSp>
          <p:nvCxnSpPr>
            <p:cNvPr id="69656" name="AutoShape 19"/>
            <p:cNvCxnSpPr>
              <a:cxnSpLocks noChangeShapeType="1"/>
              <a:stCxn id="69654" idx="3"/>
              <a:endCxn id="69642" idx="0"/>
            </p:cNvCxnSpPr>
            <p:nvPr/>
          </p:nvCxnSpPr>
          <p:spPr bwMode="auto">
            <a:xfrm>
              <a:off x="6873875" y="2439889"/>
              <a:ext cx="1127125" cy="569892"/>
            </a:xfrm>
            <a:prstGeom prst="bentConnector2">
              <a:avLst/>
            </a:prstGeom>
            <a:noFill/>
            <a:ln w="9525">
              <a:solidFill>
                <a:schemeClr val="tx1"/>
              </a:solidFill>
              <a:miter lim="800000"/>
              <a:headEnd/>
              <a:tailEnd type="triangle" w="med" len="med"/>
            </a:ln>
          </p:spPr>
        </p:cxnSp>
        <p:grpSp>
          <p:nvGrpSpPr>
            <p:cNvPr id="6" name="Group 30"/>
            <p:cNvGrpSpPr>
              <a:grpSpLocks/>
            </p:cNvGrpSpPr>
            <p:nvPr/>
          </p:nvGrpSpPr>
          <p:grpSpPr bwMode="auto">
            <a:xfrm>
              <a:off x="5410200" y="1828800"/>
              <a:ext cx="457200" cy="457200"/>
              <a:chOff x="2496" y="2240"/>
              <a:chExt cx="288" cy="288"/>
            </a:xfrm>
          </p:grpSpPr>
          <p:sp>
            <p:nvSpPr>
              <p:cNvPr id="69658" name="Line 10"/>
              <p:cNvSpPr>
                <a:spLocks noChangeShapeType="1"/>
              </p:cNvSpPr>
              <p:nvPr/>
            </p:nvSpPr>
            <p:spPr bwMode="auto">
              <a:xfrm>
                <a:off x="2640" y="2432"/>
                <a:ext cx="0" cy="96"/>
              </a:xfrm>
              <a:prstGeom prst="line">
                <a:avLst/>
              </a:prstGeom>
              <a:noFill/>
              <a:ln w="9525">
                <a:solidFill>
                  <a:schemeClr val="folHlink"/>
                </a:solidFill>
                <a:round/>
                <a:headEnd/>
                <a:tailEnd type="triangle" w="med" len="med"/>
              </a:ln>
            </p:spPr>
            <p:txBody>
              <a:bodyPr wrap="none" anchor="ctr">
                <a:prstTxWarp prst="textNoShape">
                  <a:avLst/>
                </a:prstTxWarp>
              </a:bodyPr>
              <a:lstStyle/>
              <a:p>
                <a:endParaRPr lang="fr-FR"/>
              </a:p>
            </p:txBody>
          </p:sp>
          <p:sp>
            <p:nvSpPr>
              <p:cNvPr id="69659" name="Rectangle 18"/>
              <p:cNvSpPr>
                <a:spLocks noChangeArrowheads="1"/>
              </p:cNvSpPr>
              <p:nvPr/>
            </p:nvSpPr>
            <p:spPr bwMode="auto">
              <a:xfrm>
                <a:off x="2496" y="2240"/>
                <a:ext cx="288" cy="192"/>
              </a:xfrm>
              <a:prstGeom prst="rect">
                <a:avLst/>
              </a:prstGeom>
              <a:solidFill>
                <a:srgbClr val="A56600"/>
              </a:solidFill>
              <a:ln w="9525">
                <a:solidFill>
                  <a:schemeClr val="tx1"/>
                </a:solidFill>
                <a:miter lim="800000"/>
                <a:headEnd/>
                <a:tailEnd/>
              </a:ln>
            </p:spPr>
            <p:txBody>
              <a:bodyPr wrap="none" anchor="ctr">
                <a:prstTxWarp prst="textNoShape">
                  <a:avLst/>
                </a:prstTxWarp>
              </a:bodyPr>
              <a:lstStyle/>
              <a:p>
                <a:pPr algn="ctr"/>
                <a:r>
                  <a:rPr lang="fr-FR" sz="1400">
                    <a:solidFill>
                      <a:schemeClr val="bg1"/>
                    </a:solidFill>
                  </a:rPr>
                  <a:t>Mé 4 </a:t>
                </a:r>
              </a:p>
            </p:txBody>
          </p:sp>
        </p:grpSp>
      </p:grpSp>
      <p:sp>
        <p:nvSpPr>
          <p:cNvPr id="69642" name="Rectangle 31"/>
          <p:cNvSpPr>
            <a:spLocks noChangeArrowheads="1"/>
          </p:cNvSpPr>
          <p:nvPr/>
        </p:nvSpPr>
        <p:spPr bwMode="auto">
          <a:xfrm>
            <a:off x="7308850" y="3009900"/>
            <a:ext cx="1384300" cy="800100"/>
          </a:xfrm>
          <a:prstGeom prst="rect">
            <a:avLst/>
          </a:prstGeom>
          <a:noFill/>
          <a:ln w="9525">
            <a:noFill/>
            <a:miter lim="800000"/>
            <a:headEnd/>
            <a:tailEnd/>
          </a:ln>
        </p:spPr>
        <p:txBody>
          <a:bodyPr wrap="none">
            <a:prstTxWarp prst="textNoShape">
              <a:avLst/>
            </a:prstTxWarp>
            <a:spAutoFit/>
          </a:bodyPr>
          <a:lstStyle/>
          <a:p>
            <a:pPr algn="ctr"/>
            <a:r>
              <a:rPr lang="fr-FR" sz="1600">
                <a:solidFill>
                  <a:schemeClr val="hlink"/>
                </a:solidFill>
              </a:rPr>
              <a:t>Évaluation </a:t>
            </a:r>
            <a:br>
              <a:rPr lang="fr-FR" sz="1600">
                <a:solidFill>
                  <a:schemeClr val="hlink"/>
                </a:solidFill>
              </a:rPr>
            </a:br>
            <a:r>
              <a:rPr lang="fr-FR" sz="1600">
                <a:solidFill>
                  <a:schemeClr val="hlink"/>
                </a:solidFill>
              </a:rPr>
              <a:t>intermédiaire</a:t>
            </a:r>
            <a:br>
              <a:rPr lang="fr-FR" sz="1600">
                <a:solidFill>
                  <a:schemeClr val="hlink"/>
                </a:solidFill>
              </a:rPr>
            </a:br>
            <a:r>
              <a:rPr lang="fr-FR" sz="1400">
                <a:solidFill>
                  <a:schemeClr val="hlink"/>
                </a:solidFill>
              </a:rPr>
              <a:t>tous les 6 mois</a:t>
            </a:r>
            <a:endParaRPr lang="fr-FR" sz="1600"/>
          </a:p>
        </p:txBody>
      </p:sp>
      <p:sp>
        <p:nvSpPr>
          <p:cNvPr id="69643" name="Line 2"/>
          <p:cNvSpPr>
            <a:spLocks noChangeShapeType="1"/>
          </p:cNvSpPr>
          <p:nvPr/>
        </p:nvSpPr>
        <p:spPr bwMode="auto">
          <a:xfrm>
            <a:off x="2209800" y="3409950"/>
            <a:ext cx="5059363"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cxnSp>
        <p:nvCxnSpPr>
          <p:cNvPr id="39" name="Connecteur droit avec flèche 38"/>
          <p:cNvCxnSpPr>
            <a:stCxn id="69636" idx="0"/>
            <a:endCxn id="69634" idx="2"/>
          </p:cNvCxnSpPr>
          <p:nvPr/>
        </p:nvCxnSpPr>
        <p:spPr>
          <a:xfrm rot="5400000" flipH="1" flipV="1">
            <a:off x="877887" y="3819526"/>
            <a:ext cx="479425"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5848" name="Text Box 8"/>
          <p:cNvSpPr txBox="1">
            <a:spLocks noChangeArrowheads="1"/>
          </p:cNvSpPr>
          <p:nvPr/>
        </p:nvSpPr>
        <p:spPr bwMode="auto">
          <a:xfrm>
            <a:off x="7010400" y="5035550"/>
            <a:ext cx="1981200" cy="527050"/>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400" b="1" dirty="0">
                <a:solidFill>
                  <a:srgbClr val="000090"/>
                </a:solidFill>
              </a:rPr>
              <a:t>Analyse </a:t>
            </a:r>
            <a:r>
              <a:rPr lang="fr-FR" sz="1400" b="1" dirty="0" err="1">
                <a:solidFill>
                  <a:srgbClr val="000090"/>
                </a:solidFill>
              </a:rPr>
              <a:t>processus-résultats</a:t>
            </a:r>
            <a:endParaRPr lang="fr-FR" dirty="0">
              <a:solidFill>
                <a:srgbClr val="000090"/>
              </a:solidFill>
            </a:endParaRPr>
          </a:p>
        </p:txBody>
      </p:sp>
      <p:sp>
        <p:nvSpPr>
          <p:cNvPr id="35851" name="Text Box 11"/>
          <p:cNvSpPr txBox="1">
            <a:spLocks noChangeArrowheads="1"/>
          </p:cNvSpPr>
          <p:nvPr/>
        </p:nvSpPr>
        <p:spPr bwMode="auto">
          <a:xfrm>
            <a:off x="2590800" y="5638800"/>
            <a:ext cx="2590800" cy="738188"/>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prstTxWarp prst="textNoShape">
              <a:avLst/>
            </a:prstTxWarp>
            <a:spAutoFit/>
          </a:bodyPr>
          <a:lstStyle/>
          <a:p>
            <a:pPr algn="ctr">
              <a:defRPr/>
            </a:pPr>
            <a:r>
              <a:rPr lang="fr-FR" sz="1400" b="1" dirty="0">
                <a:solidFill>
                  <a:srgbClr val="000090"/>
                </a:solidFill>
              </a:rPr>
              <a:t>Retour sur les pratiques</a:t>
            </a:r>
            <a:br>
              <a:rPr lang="fr-FR" sz="1400" b="1" dirty="0">
                <a:solidFill>
                  <a:srgbClr val="000090"/>
                </a:solidFill>
              </a:rPr>
            </a:br>
            <a:r>
              <a:rPr lang="fr-FR" sz="1400" b="1" dirty="0">
                <a:solidFill>
                  <a:srgbClr val="000090"/>
                </a:solidFill>
              </a:rPr>
              <a:t>Explorations secondaires des facteurs de changement</a:t>
            </a:r>
          </a:p>
        </p:txBody>
      </p:sp>
      <p:cxnSp>
        <p:nvCxnSpPr>
          <p:cNvPr id="69651" name="AutoShape 12"/>
          <p:cNvCxnSpPr>
            <a:cxnSpLocks noChangeShapeType="1"/>
            <a:stCxn id="35848" idx="2"/>
            <a:endCxn id="35851" idx="3"/>
          </p:cNvCxnSpPr>
          <p:nvPr/>
        </p:nvCxnSpPr>
        <p:spPr bwMode="auto">
          <a:xfrm rot="5400000">
            <a:off x="6368644" y="4375483"/>
            <a:ext cx="445312" cy="2819400"/>
          </a:xfrm>
          <a:prstGeom prst="bentConnector2">
            <a:avLst/>
          </a:prstGeom>
          <a:noFill/>
          <a:ln w="9525">
            <a:solidFill>
              <a:schemeClr val="tx1"/>
            </a:solidFill>
            <a:miter lim="800000"/>
            <a:headEnd/>
            <a:tailEnd type="triangle" w="med" len="med"/>
          </a:ln>
        </p:spPr>
      </p:cxnSp>
      <p:cxnSp>
        <p:nvCxnSpPr>
          <p:cNvPr id="41" name="Connecteur droit avec flèche 40"/>
          <p:cNvCxnSpPr>
            <a:stCxn id="69642" idx="2"/>
            <a:endCxn id="35848" idx="0"/>
          </p:cNvCxnSpPr>
          <p:nvPr/>
        </p:nvCxnSpPr>
        <p:spPr bwMode="auto">
          <a:xfrm rot="5400000">
            <a:off x="7388226" y="4422775"/>
            <a:ext cx="1225550" cy="3175"/>
          </a:xfrm>
          <a:prstGeom prst="straightConnector1">
            <a:avLst/>
          </a:prstGeom>
          <a:ln w="6350" cap="flat" cmpd="sng" algn="ctr">
            <a:solidFill>
              <a:schemeClr val="accent4"/>
            </a:solidFill>
            <a:prstDash val="solid"/>
            <a:round/>
            <a:headEnd type="none" w="med" len="med"/>
            <a:tailEnd type="arrow" w="med" len="med"/>
          </a:ln>
        </p:spPr>
        <p:style>
          <a:lnRef idx="2">
            <a:schemeClr val="accent4"/>
          </a:lnRef>
          <a:fillRef idx="0">
            <a:schemeClr val="accent4"/>
          </a:fillRef>
          <a:effectRef idx="1">
            <a:schemeClr val="accent4"/>
          </a:effectRef>
          <a:fontRef idx="minor">
            <a:schemeClr val="tx1"/>
          </a:fontRef>
        </p:style>
      </p:cxnSp>
      <p:sp>
        <p:nvSpPr>
          <p:cNvPr id="43" name="Rectangle 42"/>
          <p:cNvSpPr/>
          <p:nvPr/>
        </p:nvSpPr>
        <p:spPr bwMode="auto">
          <a:xfrm>
            <a:off x="6858000" y="4876800"/>
            <a:ext cx="2286000" cy="838200"/>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34" name="Espace réservé de la date 33"/>
          <p:cNvSpPr>
            <a:spLocks noGrp="1"/>
          </p:cNvSpPr>
          <p:nvPr>
            <p:ph type="dt" sz="half" idx="10"/>
          </p:nvPr>
        </p:nvSpPr>
        <p:spPr/>
        <p:txBody>
          <a:bodyPr/>
          <a:lstStyle/>
          <a:p>
            <a:r>
              <a:rPr lang="fr-FR" smtClean="0"/>
              <a:t>09/06/08. JM Thurin</a:t>
            </a:r>
            <a:endParaRPr lang="fr-FR"/>
          </a:p>
        </p:txBody>
      </p:sp>
      <p:sp>
        <p:nvSpPr>
          <p:cNvPr id="35" name="Espace réservé du pied de page 34"/>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a:xfrm>
            <a:off x="228600" y="274638"/>
            <a:ext cx="8763000" cy="1143000"/>
          </a:xfrm>
        </p:spPr>
        <p:txBody>
          <a:bodyPr>
            <a:normAutofit fontScale="90000"/>
          </a:bodyPr>
          <a:lstStyle/>
          <a:p>
            <a:pPr eaLnBrk="1" hangingPunct="1">
              <a:defRPr/>
            </a:pPr>
            <a:r>
              <a:rPr lang="fr-FR" sz="2300" dirty="0" smtClean="0">
                <a:solidFill>
                  <a:srgbClr val="1F497D"/>
                </a:solidFill>
                <a:ea typeface="+mj-ea"/>
                <a:cs typeface="+mj-cs"/>
              </a:rPr>
              <a:t>Décrire un processus développemental</a:t>
            </a:r>
            <a:r>
              <a:rPr lang="fr-FR" sz="3000" dirty="0" smtClean="0">
                <a:solidFill>
                  <a:srgbClr val="1F497D"/>
                </a:solidFill>
                <a:ea typeface="+mj-ea"/>
                <a:cs typeface="+mj-cs"/>
              </a:rPr>
              <a:t/>
            </a:r>
            <a:br>
              <a:rPr lang="fr-FR" sz="3000" dirty="0" smtClean="0">
                <a:solidFill>
                  <a:srgbClr val="1F497D"/>
                </a:solidFill>
                <a:ea typeface="+mj-ea"/>
                <a:cs typeface="+mj-cs"/>
              </a:rPr>
            </a:br>
            <a:r>
              <a:rPr lang="fr-FR" sz="1700" dirty="0" smtClean="0">
                <a:solidFill>
                  <a:srgbClr val="1F497D"/>
                </a:solidFill>
                <a:ea typeface="+mj-ea"/>
                <a:cs typeface="+mj-cs"/>
              </a:rPr>
              <a:t>Effets des thérapies de la communication et psychothérapies psychodynamiques</a:t>
            </a:r>
            <a:r>
              <a:rPr lang="fr-FR" sz="3200" dirty="0" smtClean="0">
                <a:solidFill>
                  <a:srgbClr val="1F497D"/>
                </a:solidFill>
                <a:ea typeface="+mj-ea"/>
                <a:cs typeface="+mj-cs"/>
              </a:rPr>
              <a:t/>
            </a:r>
            <a:br>
              <a:rPr lang="fr-FR" sz="3200" dirty="0" smtClean="0">
                <a:solidFill>
                  <a:srgbClr val="1F497D"/>
                </a:solidFill>
                <a:ea typeface="+mj-ea"/>
                <a:cs typeface="+mj-cs"/>
              </a:rPr>
            </a:br>
            <a:endParaRPr lang="fr-FR" sz="3000" dirty="0" smtClean="0">
              <a:solidFill>
                <a:srgbClr val="1F497D"/>
              </a:solidFill>
              <a:ea typeface="+mj-ea"/>
              <a:cs typeface="+mj-cs"/>
            </a:endParaRPr>
          </a:p>
        </p:txBody>
      </p:sp>
      <p:graphicFrame>
        <p:nvGraphicFramePr>
          <p:cNvPr id="4" name="Espace réservé du contenu 3"/>
          <p:cNvGraphicFramePr>
            <a:graphicFrameLocks noGrp="1"/>
          </p:cNvGraphicFramePr>
          <p:nvPr>
            <p:ph idx="1"/>
          </p:nvPr>
        </p:nvGraphicFramePr>
        <p:xfrm>
          <a:off x="457200" y="1600200"/>
          <a:ext cx="8229600" cy="4525963"/>
        </p:xfrm>
        <a:graphic>
          <a:graphicData uri="http://schemas.openxmlformats.org/drawingml/2006/diagram">
            <a:relIds xmlns:dgm="http://schemas.openxmlformats.org/drawingml/2006/diagram" xmlns:r="http://schemas.openxmlformats.org/officeDocument/2006/relationships" r:dm="rId3" r:lo="rId4" r:qs="rId5" r:cs="rId6"/>
          </a:graphicData>
        </a:graphic>
      </p:graphicFrame>
      <p:sp>
        <p:nvSpPr>
          <p:cNvPr id="12" name="Espace réservé de la date 11"/>
          <p:cNvSpPr>
            <a:spLocks noGrp="1"/>
          </p:cNvSpPr>
          <p:nvPr>
            <p:ph type="dt" sz="half" idx="10"/>
          </p:nvPr>
        </p:nvSpPr>
        <p:spPr/>
        <p:txBody>
          <a:bodyPr/>
          <a:lstStyle/>
          <a:p>
            <a:r>
              <a:rPr lang="fr-FR" smtClean="0"/>
              <a:t>09/06/08. JM Thurin</a:t>
            </a:r>
            <a:endParaRPr lang="fr-FR"/>
          </a:p>
        </p:txBody>
      </p:sp>
      <p:sp>
        <p:nvSpPr>
          <p:cNvPr id="13" name="Espace réservé du pied de page 12"/>
          <p:cNvSpPr>
            <a:spLocks noGrp="1"/>
          </p:cNvSpPr>
          <p:nvPr>
            <p:ph type="ftr" sz="quarter" idx="11"/>
          </p:nvPr>
        </p:nvSpPr>
        <p:spPr/>
        <p:txBody>
          <a:bodyPr/>
          <a:lstStyle/>
          <a:p>
            <a:r>
              <a:rPr lang="fr-FR" smtClean="0"/>
              <a:t>Méthodologie de l'étude systématique de cas</a:t>
            </a:r>
            <a:endParaRPr lang="fr-FR"/>
          </a:p>
        </p:txBody>
      </p:sp>
      <p:sp>
        <p:nvSpPr>
          <p:cNvPr id="54276" name="Rectangle 4"/>
          <p:cNvSpPr>
            <a:spLocks noChangeArrowheads="1"/>
          </p:cNvSpPr>
          <p:nvPr/>
        </p:nvSpPr>
        <p:spPr bwMode="auto">
          <a:xfrm>
            <a:off x="76200" y="6324600"/>
            <a:ext cx="9067800" cy="523875"/>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prstTxWarp prst="textNoShape">
              <a:avLst/>
            </a:prstTxWarp>
            <a:spAutoFit/>
          </a:bodyPr>
          <a:lstStyle/>
          <a:p>
            <a:pPr>
              <a:defRPr/>
            </a:pPr>
            <a:r>
              <a:rPr lang="fr-FR" sz="1400" dirty="0">
                <a:solidFill>
                  <a:srgbClr val="000090"/>
                </a:solidFill>
              </a:rPr>
              <a:t>Indicateurs de changement : comportement, développement, var. psychophysiologiques, personnalité, langage</a:t>
            </a:r>
            <a:br>
              <a:rPr lang="fr-FR" sz="1400" dirty="0">
                <a:solidFill>
                  <a:srgbClr val="000090"/>
                </a:solidFill>
              </a:rPr>
            </a:br>
            <a:r>
              <a:rPr lang="fr-FR" sz="1400" dirty="0">
                <a:solidFill>
                  <a:srgbClr val="000090"/>
                </a:solidFill>
              </a:rPr>
              <a:t>Modérateurs : Événements contexte ? Résonnance et réponses familiales ? Articulation intervenants ?</a:t>
            </a:r>
          </a:p>
        </p:txBody>
      </p:sp>
      <p:sp>
        <p:nvSpPr>
          <p:cNvPr id="73733" name="Rectangle 5"/>
          <p:cNvSpPr>
            <a:spLocks noChangeArrowheads="1"/>
          </p:cNvSpPr>
          <p:nvPr/>
        </p:nvSpPr>
        <p:spPr bwMode="auto">
          <a:xfrm>
            <a:off x="4306888" y="2819400"/>
            <a:ext cx="454025" cy="369888"/>
          </a:xfrm>
          <a:prstGeom prst="rect">
            <a:avLst/>
          </a:prstGeom>
          <a:noFill/>
          <a:ln w="9525">
            <a:noFill/>
            <a:miter lim="800000"/>
            <a:headEnd/>
            <a:tailEnd/>
          </a:ln>
        </p:spPr>
        <p:txBody>
          <a:bodyPr wrap="none">
            <a:prstTxWarp prst="textNoShape">
              <a:avLst/>
            </a:prstTxWarp>
            <a:spAutoFit/>
          </a:bodyPr>
          <a:lstStyle/>
          <a:p>
            <a:r>
              <a:rPr lang="fr-FR"/>
              <a:t>T2</a:t>
            </a:r>
          </a:p>
        </p:txBody>
      </p:sp>
      <p:sp>
        <p:nvSpPr>
          <p:cNvPr id="73734" name="Rectangle 6"/>
          <p:cNvSpPr>
            <a:spLocks noChangeArrowheads="1"/>
          </p:cNvSpPr>
          <p:nvPr/>
        </p:nvSpPr>
        <p:spPr bwMode="auto">
          <a:xfrm>
            <a:off x="4306888" y="1295400"/>
            <a:ext cx="454025" cy="369888"/>
          </a:xfrm>
          <a:prstGeom prst="rect">
            <a:avLst/>
          </a:prstGeom>
          <a:noFill/>
          <a:ln w="9525">
            <a:noFill/>
            <a:miter lim="800000"/>
            <a:headEnd/>
            <a:tailEnd/>
          </a:ln>
        </p:spPr>
        <p:txBody>
          <a:bodyPr wrap="none">
            <a:prstTxWarp prst="textNoShape">
              <a:avLst/>
            </a:prstTxWarp>
            <a:spAutoFit/>
          </a:bodyPr>
          <a:lstStyle/>
          <a:p>
            <a:r>
              <a:rPr lang="fr-FR"/>
              <a:t>T1</a:t>
            </a:r>
          </a:p>
        </p:txBody>
      </p:sp>
      <p:sp>
        <p:nvSpPr>
          <p:cNvPr id="73735" name="Rectangle 7"/>
          <p:cNvSpPr>
            <a:spLocks noChangeArrowheads="1"/>
          </p:cNvSpPr>
          <p:nvPr/>
        </p:nvSpPr>
        <p:spPr bwMode="auto">
          <a:xfrm>
            <a:off x="4306888" y="4506913"/>
            <a:ext cx="454025" cy="369887"/>
          </a:xfrm>
          <a:prstGeom prst="rect">
            <a:avLst/>
          </a:prstGeom>
          <a:noFill/>
          <a:ln w="9525">
            <a:noFill/>
            <a:miter lim="800000"/>
            <a:headEnd/>
            <a:tailEnd/>
          </a:ln>
        </p:spPr>
        <p:txBody>
          <a:bodyPr wrap="none">
            <a:prstTxWarp prst="textNoShape">
              <a:avLst/>
            </a:prstTxWarp>
            <a:spAutoFit/>
          </a:bodyPr>
          <a:lstStyle/>
          <a:p>
            <a:r>
              <a:rPr lang="fr-FR"/>
              <a:t>T6</a:t>
            </a:r>
          </a:p>
        </p:txBody>
      </p:sp>
      <p:sp>
        <p:nvSpPr>
          <p:cNvPr id="9" name="Bulle ronde 8"/>
          <p:cNvSpPr/>
          <p:nvPr/>
        </p:nvSpPr>
        <p:spPr>
          <a:xfrm>
            <a:off x="381000" y="1295400"/>
            <a:ext cx="1981200" cy="381000"/>
          </a:xfrm>
          <a:prstGeom prst="wedgeEllipseCallout">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200">
                <a:solidFill>
                  <a:srgbClr val="000090"/>
                </a:solidFill>
              </a:rPr>
              <a:t>1. Symptômes et comportements</a:t>
            </a:r>
          </a:p>
        </p:txBody>
      </p:sp>
      <p:sp>
        <p:nvSpPr>
          <p:cNvPr id="10" name="Bulle ronde 9"/>
          <p:cNvSpPr/>
          <p:nvPr/>
        </p:nvSpPr>
        <p:spPr>
          <a:xfrm>
            <a:off x="1371600" y="2743200"/>
            <a:ext cx="1676400" cy="685800"/>
          </a:xfrm>
          <a:prstGeom prst="wedgeEllipseCallout">
            <a:avLst>
              <a:gd name="adj1" fmla="val 68326"/>
              <a:gd name="adj2" fmla="val -82177"/>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2. Analyse fonctionnelle</a:t>
            </a:r>
            <a:br>
              <a:rPr lang="fr-FR" sz="1100">
                <a:solidFill>
                  <a:srgbClr val="000090"/>
                </a:solidFill>
              </a:rPr>
            </a:br>
            <a:r>
              <a:rPr lang="fr-FR" sz="1100">
                <a:solidFill>
                  <a:srgbClr val="000090"/>
                </a:solidFill>
              </a:rPr>
              <a:t>et objectifs</a:t>
            </a:r>
          </a:p>
        </p:txBody>
      </p:sp>
      <p:sp>
        <p:nvSpPr>
          <p:cNvPr id="11" name="Bulle ronde 10"/>
          <p:cNvSpPr/>
          <p:nvPr/>
        </p:nvSpPr>
        <p:spPr>
          <a:xfrm>
            <a:off x="6781800" y="2819400"/>
            <a:ext cx="1676400" cy="533400"/>
          </a:xfrm>
          <a:prstGeom prst="wedgeEllipseCallout">
            <a:avLst>
              <a:gd name="adj1" fmla="val 26238"/>
              <a:gd name="adj2" fmla="val -66348"/>
            </a:avLst>
          </a:prstGeom>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defRPr/>
            </a:pPr>
            <a:r>
              <a:rPr lang="fr-FR" sz="1100">
                <a:solidFill>
                  <a:srgbClr val="000090"/>
                </a:solidFill>
              </a:rPr>
              <a:t>3. Interventions et attitudes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0658" name="Rectangle 1"/>
          <p:cNvSpPr>
            <a:spLocks noChangeArrowheads="1"/>
          </p:cNvSpPr>
          <p:nvPr/>
        </p:nvSpPr>
        <p:spPr bwMode="auto">
          <a:xfrm>
            <a:off x="609600" y="1335088"/>
            <a:ext cx="8153400" cy="5740033"/>
          </a:xfrm>
          <a:prstGeom prst="rect">
            <a:avLst/>
          </a:prstGeom>
          <a:noFill/>
          <a:ln w="9525">
            <a:noFill/>
            <a:miter lim="800000"/>
            <a:headEnd/>
            <a:tailEnd/>
          </a:ln>
        </p:spPr>
        <p:txBody>
          <a:bodyPr>
            <a:prstTxWarp prst="textNoShape">
              <a:avLst/>
            </a:prstTxWarp>
            <a:spAutoFit/>
          </a:bodyPr>
          <a:lstStyle/>
          <a:p>
            <a:pPr>
              <a:buFont typeface="Wingdings" pitchFamily="-65" charset="2"/>
              <a:buChar char="ü"/>
            </a:pPr>
            <a:r>
              <a:rPr lang="fr-FR" sz="2000" dirty="0">
                <a:solidFill>
                  <a:srgbClr val="1F497D"/>
                </a:solidFill>
              </a:rPr>
              <a:t> </a:t>
            </a:r>
            <a:r>
              <a:rPr lang="fr-FR" sz="2400" dirty="0">
                <a:solidFill>
                  <a:srgbClr val="1F497D"/>
                </a:solidFill>
              </a:rPr>
              <a:t>Définir les spécificités techniques </a:t>
            </a:r>
          </a:p>
          <a:p>
            <a:pPr lvl="1">
              <a:spcBef>
                <a:spcPts val="600"/>
              </a:spcBef>
              <a:buFont typeface="Wingdings" pitchFamily="-65" charset="2"/>
              <a:buChar char="q"/>
            </a:pPr>
            <a:r>
              <a:rPr lang="fr-FR" sz="1600" dirty="0">
                <a:solidFill>
                  <a:srgbClr val="1F497D"/>
                </a:solidFill>
              </a:rPr>
              <a:t> Définition / point sur des objectifs</a:t>
            </a:r>
          </a:p>
          <a:p>
            <a:pPr lvl="1">
              <a:buFont typeface="Wingdings" pitchFamily="-65" charset="2"/>
              <a:buChar char="q"/>
            </a:pPr>
            <a:r>
              <a:rPr lang="fr-FR" sz="1600" dirty="0">
                <a:solidFill>
                  <a:srgbClr val="1F497D"/>
                </a:solidFill>
              </a:rPr>
              <a:t> Identification des forces de l'enfant</a:t>
            </a:r>
          </a:p>
          <a:p>
            <a:pPr lvl="1">
              <a:buFont typeface="Wingdings" pitchFamily="-65" charset="2"/>
              <a:buChar char="q"/>
            </a:pPr>
            <a:r>
              <a:rPr lang="fr-FR" sz="1600" dirty="0">
                <a:solidFill>
                  <a:srgbClr val="1F497D"/>
                </a:solidFill>
              </a:rPr>
              <a:t> Exploration du passé de l'enfant / du passé familial</a:t>
            </a:r>
          </a:p>
          <a:p>
            <a:pPr lvl="1">
              <a:spcBef>
                <a:spcPts val="1200"/>
              </a:spcBef>
              <a:buFont typeface="Wingdings" pitchFamily="-65" charset="2"/>
              <a:buChar char="q"/>
            </a:pPr>
            <a:r>
              <a:rPr lang="fr-FR" sz="1600" dirty="0">
                <a:solidFill>
                  <a:srgbClr val="1F497D"/>
                </a:solidFill>
              </a:rPr>
              <a:t> Interprétation de la signification d'un comportement</a:t>
            </a:r>
          </a:p>
          <a:p>
            <a:pPr lvl="1">
              <a:buFont typeface="Wingdings" pitchFamily="-65" charset="2"/>
              <a:buChar char="q"/>
            </a:pPr>
            <a:r>
              <a:rPr lang="fr-FR" sz="1600" dirty="0">
                <a:solidFill>
                  <a:srgbClr val="1F497D"/>
                </a:solidFill>
              </a:rPr>
              <a:t> Imitation</a:t>
            </a:r>
          </a:p>
          <a:p>
            <a:pPr lvl="1">
              <a:buFont typeface="Wingdings" pitchFamily="-65" charset="2"/>
              <a:buChar char="q"/>
            </a:pPr>
            <a:r>
              <a:rPr lang="fr-FR" sz="1600" dirty="0">
                <a:solidFill>
                  <a:srgbClr val="1F497D"/>
                </a:solidFill>
              </a:rPr>
              <a:t> Jeu de rôle / pratique</a:t>
            </a:r>
          </a:p>
          <a:p>
            <a:pPr lvl="1">
              <a:buFont typeface="Wingdings" pitchFamily="-65" charset="2"/>
              <a:buChar char="q"/>
            </a:pPr>
            <a:r>
              <a:rPr lang="fr-FR" sz="1600" dirty="0">
                <a:solidFill>
                  <a:srgbClr val="1F497D"/>
                </a:solidFill>
              </a:rPr>
              <a:t> Utilisation du jeu / de l'art thérapie</a:t>
            </a:r>
          </a:p>
          <a:p>
            <a:pPr lvl="1">
              <a:buFont typeface="Wingdings" pitchFamily="-65" charset="2"/>
              <a:buChar char="q"/>
            </a:pPr>
            <a:r>
              <a:rPr lang="fr-FR" sz="1600" dirty="0">
                <a:solidFill>
                  <a:srgbClr val="1F497D"/>
                </a:solidFill>
              </a:rPr>
              <a:t> Abord de la relation enfant - thérapeute</a:t>
            </a:r>
          </a:p>
          <a:p>
            <a:pPr lvl="1">
              <a:buFont typeface="Wingdings" pitchFamily="-65" charset="2"/>
              <a:buChar char="q"/>
            </a:pPr>
            <a:r>
              <a:rPr lang="fr-FR" sz="1600" dirty="0">
                <a:solidFill>
                  <a:srgbClr val="1F497D"/>
                </a:solidFill>
              </a:rPr>
              <a:t> Abord de la résistance de l'enfant</a:t>
            </a:r>
          </a:p>
          <a:p>
            <a:pPr lvl="1">
              <a:buFont typeface="Wingdings" pitchFamily="-65" charset="2"/>
              <a:buChar char="q"/>
            </a:pPr>
            <a:r>
              <a:rPr lang="fr-FR" sz="1600" dirty="0">
                <a:solidFill>
                  <a:srgbClr val="1F497D"/>
                </a:solidFill>
              </a:rPr>
              <a:t> Pose de limites</a:t>
            </a:r>
          </a:p>
          <a:p>
            <a:pPr lvl="1">
              <a:spcBef>
                <a:spcPts val="1200"/>
              </a:spcBef>
              <a:buFont typeface="Wingdings" pitchFamily="-65" charset="2"/>
              <a:buChar char="q"/>
            </a:pPr>
            <a:r>
              <a:rPr lang="fr-FR" sz="1600" dirty="0">
                <a:solidFill>
                  <a:srgbClr val="1F497D"/>
                </a:solidFill>
              </a:rPr>
              <a:t> Communication renforcée</a:t>
            </a:r>
          </a:p>
          <a:p>
            <a:pPr lvl="1">
              <a:buFont typeface="Wingdings" pitchFamily="-65" charset="2"/>
              <a:buChar char="q"/>
            </a:pPr>
            <a:r>
              <a:rPr lang="fr-FR" sz="1600" dirty="0">
                <a:solidFill>
                  <a:srgbClr val="1F497D"/>
                </a:solidFill>
              </a:rPr>
              <a:t> Proposition d'une tâche (liée à la thérapie) à domicile</a:t>
            </a:r>
          </a:p>
          <a:p>
            <a:pPr lvl="1">
              <a:buFont typeface="Wingdings" pitchFamily="-65" charset="2"/>
              <a:buChar char="q"/>
            </a:pPr>
            <a:r>
              <a:rPr lang="fr-FR" sz="1600" dirty="0">
                <a:solidFill>
                  <a:srgbClr val="1F497D"/>
                </a:solidFill>
              </a:rPr>
              <a:t> Psychoéducation</a:t>
            </a:r>
          </a:p>
          <a:p>
            <a:pPr lvl="1">
              <a:spcBef>
                <a:spcPts val="1200"/>
              </a:spcBef>
              <a:buFont typeface="Wingdings" pitchFamily="-65" charset="2"/>
              <a:buChar char="q"/>
            </a:pPr>
            <a:r>
              <a:rPr lang="fr-FR" sz="1600" dirty="0">
                <a:solidFill>
                  <a:srgbClr val="1F497D"/>
                </a:solidFill>
              </a:rPr>
              <a:t> Abord des relations parent – enfant</a:t>
            </a:r>
          </a:p>
          <a:p>
            <a:pPr lvl="1">
              <a:buFont typeface="Wingdings" pitchFamily="-65" charset="2"/>
              <a:buChar char="q"/>
            </a:pPr>
            <a:r>
              <a:rPr lang="fr-FR" sz="1600" dirty="0">
                <a:solidFill>
                  <a:srgbClr val="1F497D"/>
                </a:solidFill>
              </a:rPr>
              <a:t> Abord des rôles des membres de la famille</a:t>
            </a:r>
          </a:p>
          <a:p>
            <a:pPr lvl="1">
              <a:buFont typeface="Wingdings" pitchFamily="-65" charset="2"/>
              <a:buChar char="q"/>
            </a:pPr>
            <a:r>
              <a:rPr lang="fr-FR" sz="1600" dirty="0">
                <a:solidFill>
                  <a:srgbClr val="1F497D"/>
                </a:solidFill>
              </a:rPr>
              <a:t> Abord des questions du parent / de la famille</a:t>
            </a:r>
          </a:p>
          <a:p>
            <a:pPr lvl="1">
              <a:buFont typeface="Wingdings" pitchFamily="-65" charset="2"/>
              <a:buChar char="q"/>
            </a:pPr>
            <a:r>
              <a:rPr lang="fr-FR" sz="1600" dirty="0">
                <a:solidFill>
                  <a:srgbClr val="1F497D"/>
                </a:solidFill>
              </a:rPr>
              <a:t> Aide et conseil parental</a:t>
            </a:r>
          </a:p>
          <a:p>
            <a:endParaRPr lang="fr-FR" dirty="0">
              <a:solidFill>
                <a:srgbClr val="1F497D"/>
              </a:solidFill>
            </a:endParaRPr>
          </a:p>
          <a:p>
            <a:endParaRPr lang="fr-FR" dirty="0">
              <a:solidFill>
                <a:srgbClr val="1F497D"/>
              </a:solidFill>
            </a:endParaRPr>
          </a:p>
        </p:txBody>
      </p:sp>
      <p:sp>
        <p:nvSpPr>
          <p:cNvPr id="70659" name="Titre 1"/>
          <p:cNvSpPr txBox="1">
            <a:spLocks/>
          </p:cNvSpPr>
          <p:nvPr/>
        </p:nvSpPr>
        <p:spPr bwMode="auto">
          <a:xfrm>
            <a:off x="381000" y="274638"/>
            <a:ext cx="8458200" cy="1143000"/>
          </a:xfrm>
          <a:prstGeom prst="rect">
            <a:avLst/>
          </a:prstGeom>
          <a:noFill/>
          <a:ln w="9525">
            <a:noFill/>
            <a:miter lim="800000"/>
            <a:headEnd/>
            <a:tailEnd/>
          </a:ln>
        </p:spPr>
        <p:txBody>
          <a:bodyPr anchor="ctr">
            <a:prstTxWarp prst="textNoShape">
              <a:avLst/>
            </a:prstTxWarp>
          </a:bodyPr>
          <a:lstStyle/>
          <a:p>
            <a:pPr algn="ctr"/>
            <a:r>
              <a:rPr lang="fr-FR" sz="4000" dirty="0" smtClean="0">
                <a:solidFill>
                  <a:schemeClr val="tx2"/>
                </a:solidFill>
              </a:rPr>
              <a:t>Analyse du processus ? </a:t>
            </a:r>
            <a:r>
              <a:rPr lang="fr-FR" sz="2400" dirty="0" smtClean="0">
                <a:solidFill>
                  <a:schemeClr val="tx2"/>
                </a:solidFill>
              </a:rPr>
              <a:t>(1)</a:t>
            </a:r>
            <a:endParaRPr lang="fr-FR" sz="2400" dirty="0">
              <a:solidFill>
                <a:schemeClr val="tx2"/>
              </a:solidFill>
            </a:endParaRPr>
          </a:p>
        </p:txBody>
      </p:sp>
      <p:sp>
        <p:nvSpPr>
          <p:cNvPr id="53252" name="Rectangle 3"/>
          <p:cNvSpPr>
            <a:spLocks noChangeArrowheads="1"/>
          </p:cNvSpPr>
          <p:nvPr/>
        </p:nvSpPr>
        <p:spPr bwMode="auto">
          <a:xfrm>
            <a:off x="76200" y="6477000"/>
            <a:ext cx="9067800" cy="338138"/>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prstTxWarp prst="textNoShape">
              <a:avLst/>
            </a:prstTxWarp>
            <a:spAutoFit/>
          </a:bodyPr>
          <a:lstStyle/>
          <a:p>
            <a:pPr>
              <a:defRPr/>
            </a:pPr>
            <a:r>
              <a:rPr lang="fr-FR" sz="1600" dirty="0">
                <a:solidFill>
                  <a:srgbClr val="000090"/>
                </a:solidFill>
              </a:rPr>
              <a:t>Repérage et classement des items par importance de leur utilisation (haute, modérée, basse, rare)</a:t>
            </a:r>
          </a:p>
        </p:txBody>
      </p:sp>
      <p:sp>
        <p:nvSpPr>
          <p:cNvPr id="6" name="Espace réservé de la date 5"/>
          <p:cNvSpPr>
            <a:spLocks noGrp="1"/>
          </p:cNvSpPr>
          <p:nvPr>
            <p:ph type="dt" sz="half" idx="10"/>
          </p:nvPr>
        </p:nvSpPr>
        <p:spPr/>
        <p:txBody>
          <a:bodyPr/>
          <a:lstStyle/>
          <a:p>
            <a:r>
              <a:rPr lang="fr-FR" smtClean="0"/>
              <a:t>09/06/08. JM Thurin</a:t>
            </a:r>
            <a:endParaRPr lang="fr-FR"/>
          </a:p>
        </p:txBody>
      </p:sp>
      <p:sp>
        <p:nvSpPr>
          <p:cNvPr id="7" name="Espace réservé du pied de page 6"/>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1F497D"/>
                </a:solidFill>
              </a:rPr>
              <a:t>Analyse du processus : le PQS</a:t>
            </a:r>
            <a:endParaRPr lang="fr-FR" dirty="0">
              <a:solidFill>
                <a:srgbClr val="1F497D"/>
              </a:solidFill>
            </a:endParaRPr>
          </a:p>
        </p:txBody>
      </p:sp>
      <p:sp>
        <p:nvSpPr>
          <p:cNvPr id="3" name="Espace réservé du contenu 2"/>
          <p:cNvSpPr>
            <a:spLocks noGrp="1"/>
          </p:cNvSpPr>
          <p:nvPr>
            <p:ph idx="1"/>
          </p:nvPr>
        </p:nvSpPr>
        <p:spPr/>
        <p:txBody>
          <a:bodyPr>
            <a:normAutofit fontScale="55000" lnSpcReduction="20000"/>
          </a:bodyPr>
          <a:lstStyle/>
          <a:p>
            <a:r>
              <a:rPr lang="fr-FR" sz="4211" dirty="0" smtClean="0">
                <a:solidFill>
                  <a:srgbClr val="1F497D"/>
                </a:solidFill>
              </a:rPr>
              <a:t>Observationnel : aide à la description</a:t>
            </a:r>
          </a:p>
          <a:p>
            <a:pPr lvl="1"/>
            <a:r>
              <a:rPr lang="fr-FR" sz="3368" dirty="0" smtClean="0">
                <a:solidFill>
                  <a:srgbClr val="1F497D"/>
                </a:solidFill>
              </a:rPr>
              <a:t>Pouvoir décrire le processus de la psychothérapie psychothérapie d’un patient particulier à différents temps, sa forme, sa configuration, ses « nœuds » à différents niveaux : </a:t>
            </a:r>
          </a:p>
          <a:p>
            <a:pPr lvl="2"/>
            <a:r>
              <a:rPr lang="fr-FR" sz="2526" dirty="0" smtClean="0">
                <a:solidFill>
                  <a:srgbClr val="1F497D"/>
                </a:solidFill>
              </a:rPr>
              <a:t>plainte du patient, humeur, relation à la réalité, ses thèmes </a:t>
            </a:r>
          </a:p>
          <a:p>
            <a:pPr lvl="2"/>
            <a:r>
              <a:rPr lang="fr-FR" sz="2526" dirty="0" smtClean="0">
                <a:solidFill>
                  <a:srgbClr val="1F497D"/>
                </a:solidFill>
              </a:rPr>
              <a:t>posture des acteurs, leur activité, le « transfert »</a:t>
            </a:r>
          </a:p>
          <a:p>
            <a:pPr lvl="2"/>
            <a:r>
              <a:rPr lang="fr-FR" sz="2526" dirty="0" smtClean="0">
                <a:solidFill>
                  <a:srgbClr val="1F497D"/>
                </a:solidFill>
              </a:rPr>
              <a:t>« style du thérapeute »</a:t>
            </a:r>
          </a:p>
          <a:p>
            <a:pPr lvl="2"/>
            <a:r>
              <a:rPr lang="fr-FR" sz="2526" dirty="0" smtClean="0">
                <a:solidFill>
                  <a:srgbClr val="1F497D"/>
                </a:solidFill>
              </a:rPr>
              <a:t>« ambiance ».</a:t>
            </a:r>
          </a:p>
          <a:p>
            <a:r>
              <a:rPr lang="fr-FR" sz="4211" dirty="0" smtClean="0">
                <a:solidFill>
                  <a:srgbClr val="1F497D"/>
                </a:solidFill>
              </a:rPr>
              <a:t>Analyse de l’observation</a:t>
            </a:r>
          </a:p>
          <a:p>
            <a:pPr lvl="1"/>
            <a:r>
              <a:rPr lang="fr-FR" sz="3368" dirty="0" smtClean="0">
                <a:solidFill>
                  <a:srgbClr val="1F497D"/>
                </a:solidFill>
              </a:rPr>
              <a:t>Mise en relation des caractéristiques du processus de la psychothérapie avec les changements objectivés à partir des indicateurs intégrés dans le protocole</a:t>
            </a:r>
          </a:p>
          <a:p>
            <a:r>
              <a:rPr lang="fr-FR" sz="4211" dirty="0" smtClean="0">
                <a:solidFill>
                  <a:srgbClr val="1F497D"/>
                </a:solidFill>
              </a:rPr>
              <a:t>Usage de l’observation</a:t>
            </a:r>
          </a:p>
          <a:p>
            <a:pPr lvl="1"/>
            <a:r>
              <a:rPr lang="fr-FR" sz="3368" dirty="0" smtClean="0">
                <a:solidFill>
                  <a:srgbClr val="1F497D"/>
                </a:solidFill>
              </a:rPr>
              <a:t>Repérage des avancées et des blocages</a:t>
            </a:r>
          </a:p>
          <a:p>
            <a:pPr lvl="1"/>
            <a:r>
              <a:rPr lang="fr-FR" sz="3368" dirty="0" smtClean="0">
                <a:solidFill>
                  <a:srgbClr val="1F497D"/>
                </a:solidFill>
              </a:rPr>
              <a:t>Logique du processus ?</a:t>
            </a:r>
          </a:p>
          <a:p>
            <a:pPr lvl="1"/>
            <a:r>
              <a:rPr lang="fr-FR" sz="3368" dirty="0" smtClean="0">
                <a:solidFill>
                  <a:srgbClr val="1F497D"/>
                </a:solidFill>
              </a:rPr>
              <a:t>Comparaison avec d’autres cas « analogues »</a:t>
            </a:r>
          </a:p>
          <a:p>
            <a:pPr lvl="1"/>
            <a:endParaRPr lang="fr-FR" dirty="0" smtClean="0">
              <a:solidFill>
                <a:srgbClr val="1F497D"/>
              </a:solidFill>
            </a:endParaRPr>
          </a:p>
        </p:txBody>
      </p:sp>
      <p:sp>
        <p:nvSpPr>
          <p:cNvPr id="5" name="Espace réservé de la date 4"/>
          <p:cNvSpPr>
            <a:spLocks noGrp="1"/>
          </p:cNvSpPr>
          <p:nvPr>
            <p:ph type="dt" sz="half" idx="10"/>
          </p:nvPr>
        </p:nvSpPr>
        <p:spPr/>
        <p:txBody>
          <a:bodyPr/>
          <a:lstStyle/>
          <a:p>
            <a:r>
              <a:rPr lang="fr-FR" smtClean="0"/>
              <a:t>09/06/08. JM Thurin</a:t>
            </a:r>
            <a:endParaRPr lang="fr-FR"/>
          </a:p>
        </p:txBody>
      </p:sp>
      <p:sp>
        <p:nvSpPr>
          <p:cNvPr id="6" name="Espace réservé du pied de page 5"/>
          <p:cNvSpPr>
            <a:spLocks noGrp="1"/>
          </p:cNvSpPr>
          <p:nvPr>
            <p:ph type="ftr" sz="quarter" idx="11"/>
          </p:nvPr>
        </p:nvSpPr>
        <p:spPr/>
        <p:txBody>
          <a:bodyPr/>
          <a:lstStyle/>
          <a:p>
            <a:r>
              <a:rPr lang="fr-FR" smtClean="0"/>
              <a:t>Méthodologie de l'étude systématique de cas</a:t>
            </a: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3" name="Line 2"/>
          <p:cNvSpPr>
            <a:spLocks noChangeShapeType="1"/>
          </p:cNvSpPr>
          <p:nvPr/>
        </p:nvSpPr>
        <p:spPr bwMode="auto">
          <a:xfrm>
            <a:off x="1641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51204" name="Text Box 3"/>
          <p:cNvSpPr txBox="1">
            <a:spLocks noChangeArrowheads="1"/>
          </p:cNvSpPr>
          <p:nvPr/>
        </p:nvSpPr>
        <p:spPr bwMode="auto">
          <a:xfrm>
            <a:off x="16002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51205" name="Text Box 6"/>
          <p:cNvSpPr txBox="1">
            <a:spLocks noChangeArrowheads="1"/>
          </p:cNvSpPr>
          <p:nvPr/>
        </p:nvSpPr>
        <p:spPr bwMode="auto">
          <a:xfrm>
            <a:off x="3124200" y="1371600"/>
            <a:ext cx="184150" cy="457200"/>
          </a:xfrm>
          <a:prstGeom prst="rect">
            <a:avLst/>
          </a:prstGeom>
          <a:noFill/>
          <a:ln w="9525">
            <a:noFill/>
            <a:miter lim="800000"/>
            <a:headEnd/>
            <a:tailEnd/>
          </a:ln>
        </p:spPr>
        <p:txBody>
          <a:bodyPr>
            <a:prstTxWarp prst="textNoShape">
              <a:avLst/>
            </a:prstTxWarp>
            <a:spAutoFit/>
          </a:bodyPr>
          <a:lstStyle/>
          <a:p>
            <a:pPr>
              <a:spcBef>
                <a:spcPct val="50000"/>
              </a:spcBef>
            </a:pPr>
            <a:endParaRPr lang="fr-FR"/>
          </a:p>
        </p:txBody>
      </p:sp>
      <p:sp>
        <p:nvSpPr>
          <p:cNvPr id="51206" name="Text Box 7"/>
          <p:cNvSpPr txBox="1">
            <a:spLocks noChangeArrowheads="1"/>
          </p:cNvSpPr>
          <p:nvPr/>
        </p:nvSpPr>
        <p:spPr bwMode="auto">
          <a:xfrm>
            <a:off x="838200" y="3863975"/>
            <a:ext cx="1752600" cy="457200"/>
          </a:xfrm>
          <a:prstGeom prst="rect">
            <a:avLst/>
          </a:prstGeom>
          <a:noFill/>
          <a:ln w="9525">
            <a:noFill/>
            <a:miter lim="800000"/>
            <a:headEnd/>
            <a:tailEnd/>
          </a:ln>
        </p:spPr>
        <p:txBody>
          <a:bodyPr>
            <a:prstTxWarp prst="textNoShape">
              <a:avLst/>
            </a:prstTxWarp>
            <a:spAutoFit/>
          </a:bodyPr>
          <a:lstStyle/>
          <a:p>
            <a:pPr algn="ctr"/>
            <a:r>
              <a:rPr lang="fr-FR" b="1">
                <a:solidFill>
                  <a:schemeClr val="bg1"/>
                </a:solidFill>
              </a:rPr>
              <a:t>Médiateurs</a:t>
            </a:r>
          </a:p>
        </p:txBody>
      </p:sp>
      <p:sp>
        <p:nvSpPr>
          <p:cNvPr id="51207" name="Titre 1"/>
          <p:cNvSpPr txBox="1">
            <a:spLocks/>
          </p:cNvSpPr>
          <p:nvPr/>
        </p:nvSpPr>
        <p:spPr bwMode="auto">
          <a:xfrm>
            <a:off x="0" y="304800"/>
            <a:ext cx="9144000" cy="1143000"/>
          </a:xfrm>
          <a:prstGeom prst="rect">
            <a:avLst/>
          </a:prstGeom>
          <a:noFill/>
          <a:ln w="9525">
            <a:noFill/>
            <a:miter lim="800000"/>
            <a:headEnd/>
            <a:tailEnd/>
          </a:ln>
        </p:spPr>
        <p:txBody>
          <a:bodyPr anchor="ctr">
            <a:prstTxWarp prst="textNoShape">
              <a:avLst/>
            </a:prstTxWarp>
          </a:bodyPr>
          <a:lstStyle/>
          <a:p>
            <a:pPr algn="ctr"/>
            <a:r>
              <a:rPr lang="fr-FR" sz="3200" dirty="0" smtClean="0">
                <a:solidFill>
                  <a:schemeClr val="tx2"/>
                </a:solidFill>
              </a:rPr>
              <a:t>Analyse d’une </a:t>
            </a:r>
            <a:r>
              <a:rPr lang="fr-FR" sz="3200" dirty="0">
                <a:solidFill>
                  <a:schemeClr val="tx2"/>
                </a:solidFill>
              </a:rPr>
              <a:t>étude intensive de cas</a:t>
            </a:r>
          </a:p>
        </p:txBody>
      </p:sp>
      <p:sp>
        <p:nvSpPr>
          <p:cNvPr id="51208" name="Text Box 4"/>
          <p:cNvSpPr txBox="1">
            <a:spLocks noChangeArrowheads="1"/>
          </p:cNvSpPr>
          <p:nvPr/>
        </p:nvSpPr>
        <p:spPr bwMode="auto">
          <a:xfrm>
            <a:off x="402813" y="2600980"/>
            <a:ext cx="1044987"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initiale</a:t>
            </a:r>
          </a:p>
        </p:txBody>
      </p:sp>
      <p:sp>
        <p:nvSpPr>
          <p:cNvPr id="33" name="ZoneTexte 32"/>
          <p:cNvSpPr txBox="1"/>
          <p:nvPr/>
        </p:nvSpPr>
        <p:spPr>
          <a:xfrm>
            <a:off x="6873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T1</a:t>
            </a:r>
          </a:p>
        </p:txBody>
      </p:sp>
      <p:sp>
        <p:nvSpPr>
          <p:cNvPr id="34" name="ZoneTexte 33"/>
          <p:cNvSpPr txBox="1"/>
          <p:nvPr/>
        </p:nvSpPr>
        <p:spPr>
          <a:xfrm>
            <a:off x="30357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T2</a:t>
            </a:r>
          </a:p>
        </p:txBody>
      </p:sp>
      <p:sp>
        <p:nvSpPr>
          <p:cNvPr id="51212" name="Text Box 4"/>
          <p:cNvSpPr txBox="1">
            <a:spLocks noChangeArrowheads="1"/>
          </p:cNvSpPr>
          <p:nvPr/>
        </p:nvSpPr>
        <p:spPr bwMode="auto">
          <a:xfrm>
            <a:off x="2631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dirty="0">
                <a:solidFill>
                  <a:schemeClr val="hlink"/>
                </a:solidFill>
              </a:rPr>
              <a:t>Évaluation</a:t>
            </a:r>
            <a:br>
              <a:rPr lang="fr-FR" sz="1400" dirty="0">
                <a:solidFill>
                  <a:schemeClr val="hlink"/>
                </a:solidFill>
              </a:rPr>
            </a:br>
            <a:r>
              <a:rPr lang="fr-FR" sz="1400" dirty="0">
                <a:solidFill>
                  <a:schemeClr val="hlink"/>
                </a:solidFill>
              </a:rPr>
              <a:t>intermédiaire</a:t>
            </a:r>
          </a:p>
        </p:txBody>
      </p:sp>
      <p:sp>
        <p:nvSpPr>
          <p:cNvPr id="51215" name="Text Box 4"/>
          <p:cNvSpPr txBox="1">
            <a:spLocks noChangeArrowheads="1"/>
          </p:cNvSpPr>
          <p:nvPr/>
        </p:nvSpPr>
        <p:spPr bwMode="auto">
          <a:xfrm>
            <a:off x="4917406" y="2596366"/>
            <a:ext cx="1373188" cy="523875"/>
          </a:xfrm>
          <a:prstGeom prst="rect">
            <a:avLst/>
          </a:prstGeom>
          <a:noFill/>
          <a:ln w="9525">
            <a:noFill/>
            <a:miter lim="800000"/>
            <a:headEnd/>
            <a:tailEnd/>
          </a:ln>
        </p:spPr>
        <p:txBody>
          <a:bodyPr>
            <a:prstTxWarp prst="textNoShape">
              <a:avLst/>
            </a:prstTxWarp>
            <a:spAutoFit/>
          </a:bodyPr>
          <a:lstStyle/>
          <a:p>
            <a:pPr algn="ctr"/>
            <a:r>
              <a:rPr lang="fr-FR" sz="1400">
                <a:solidFill>
                  <a:schemeClr val="hlink"/>
                </a:solidFill>
              </a:rPr>
              <a:t>Évaluations</a:t>
            </a:r>
            <a:br>
              <a:rPr lang="fr-FR" sz="1400">
                <a:solidFill>
                  <a:schemeClr val="hlink"/>
                </a:solidFill>
              </a:rPr>
            </a:br>
            <a:r>
              <a:rPr lang="fr-FR" sz="1400">
                <a:solidFill>
                  <a:schemeClr val="hlink"/>
                </a:solidFill>
              </a:rPr>
              <a:t>intermédiaires</a:t>
            </a:r>
          </a:p>
        </p:txBody>
      </p:sp>
      <p:sp>
        <p:nvSpPr>
          <p:cNvPr id="27" name="ZoneTexte 26"/>
          <p:cNvSpPr txBox="1"/>
          <p:nvPr/>
        </p:nvSpPr>
        <p:spPr>
          <a:xfrm>
            <a:off x="5215833" y="1676400"/>
            <a:ext cx="847520"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T3, T4</a:t>
            </a:r>
          </a:p>
        </p:txBody>
      </p:sp>
      <p:sp>
        <p:nvSpPr>
          <p:cNvPr id="28" name="ZoneTexte 27"/>
          <p:cNvSpPr txBox="1"/>
          <p:nvPr/>
        </p:nvSpPr>
        <p:spPr>
          <a:xfrm>
            <a:off x="7850177" y="1676400"/>
            <a:ext cx="454046" cy="369332"/>
          </a:xfrm>
          <a:prstGeom prst="rect">
            <a:avLst/>
          </a:prstGeom>
          <a:noFill/>
        </p:spPr>
        <p:txBody>
          <a:bodyPr wrap="none">
            <a:spAutoFit/>
          </a:bodyPr>
          <a:lstStyle/>
          <a:p>
            <a:pPr>
              <a:defRPr/>
            </a:pPr>
            <a:r>
              <a:rPr lang="fr-FR" dirty="0">
                <a:effectLst>
                  <a:glow rad="228600">
                    <a:schemeClr val="accent2">
                      <a:alpha val="75000"/>
                    </a:schemeClr>
                  </a:glow>
                </a:effectLst>
                <a:latin typeface="Arial" pitchFamily="-106" charset="0"/>
              </a:rPr>
              <a:t>T5</a:t>
            </a:r>
          </a:p>
        </p:txBody>
      </p:sp>
      <p:sp>
        <p:nvSpPr>
          <p:cNvPr id="24" name="Line 2"/>
          <p:cNvSpPr>
            <a:spLocks noChangeShapeType="1"/>
          </p:cNvSpPr>
          <p:nvPr/>
        </p:nvSpPr>
        <p:spPr bwMode="auto">
          <a:xfrm>
            <a:off x="39271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5" name="Text Box 3"/>
          <p:cNvSpPr txBox="1">
            <a:spLocks noChangeArrowheads="1"/>
          </p:cNvSpPr>
          <p:nvPr/>
        </p:nvSpPr>
        <p:spPr bwMode="auto">
          <a:xfrm>
            <a:off x="3913801"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26" name="Line 2"/>
          <p:cNvSpPr>
            <a:spLocks noChangeShapeType="1"/>
          </p:cNvSpPr>
          <p:nvPr/>
        </p:nvSpPr>
        <p:spPr bwMode="auto">
          <a:xfrm>
            <a:off x="6365513" y="2858303"/>
            <a:ext cx="1025887" cy="0"/>
          </a:xfrm>
          <a:prstGeom prst="line">
            <a:avLst/>
          </a:prstGeom>
          <a:noFill/>
          <a:ln w="34925">
            <a:solidFill>
              <a:srgbClr val="3A6525"/>
            </a:solidFill>
            <a:prstDash val="dash"/>
            <a:round/>
            <a:headEnd/>
            <a:tailEnd type="triangle" w="med" len="med"/>
          </a:ln>
        </p:spPr>
        <p:txBody>
          <a:bodyPr wrap="none" anchor="ctr">
            <a:prstTxWarp prst="textNoShape">
              <a:avLst/>
            </a:prstTxWarp>
          </a:bodyPr>
          <a:lstStyle/>
          <a:p>
            <a:endParaRPr lang="fr-FR"/>
          </a:p>
        </p:txBody>
      </p:sp>
      <p:sp>
        <p:nvSpPr>
          <p:cNvPr id="29" name="Text Box 3"/>
          <p:cNvSpPr txBox="1">
            <a:spLocks noChangeArrowheads="1"/>
          </p:cNvSpPr>
          <p:nvPr/>
        </p:nvSpPr>
        <p:spPr bwMode="auto">
          <a:xfrm>
            <a:off x="6324600" y="2922448"/>
            <a:ext cx="10391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a:solidFill>
                  <a:srgbClr val="3A6525"/>
                </a:solidFill>
              </a:rPr>
              <a:t>Processus</a:t>
            </a:r>
            <a:r>
              <a:rPr lang="fr-FR" sz="1400" i="1" dirty="0" smtClean="0">
                <a:solidFill>
                  <a:srgbClr val="3A6525"/>
                </a:solidFill>
              </a:rPr>
              <a:t> </a:t>
            </a:r>
            <a:endParaRPr lang="fr-FR" sz="1400" dirty="0"/>
          </a:p>
        </p:txBody>
      </p:sp>
      <p:sp>
        <p:nvSpPr>
          <p:cNvPr id="30" name="Text Box 4"/>
          <p:cNvSpPr txBox="1">
            <a:spLocks noChangeArrowheads="1"/>
          </p:cNvSpPr>
          <p:nvPr/>
        </p:nvSpPr>
        <p:spPr bwMode="auto">
          <a:xfrm>
            <a:off x="7519906" y="2600980"/>
            <a:ext cx="1044988" cy="523220"/>
          </a:xfrm>
          <a:prstGeom prst="rect">
            <a:avLst/>
          </a:prstGeom>
          <a:noFill/>
          <a:ln w="9525">
            <a:noFill/>
            <a:miter lim="800000"/>
            <a:headEnd/>
            <a:tailEnd/>
          </a:ln>
        </p:spPr>
        <p:txBody>
          <a:bodyPr>
            <a:prstTxWarp prst="textNoShape">
              <a:avLst/>
            </a:prstTxWarp>
            <a:spAutoFit/>
          </a:bodyPr>
          <a:lstStyle/>
          <a:p>
            <a:pPr algn="ctr"/>
            <a:r>
              <a:rPr lang="fr-FR" sz="1400" dirty="0" smtClean="0">
                <a:solidFill>
                  <a:schemeClr val="hlink"/>
                </a:solidFill>
              </a:rPr>
              <a:t>Évaluation</a:t>
            </a:r>
            <a:br>
              <a:rPr lang="fr-FR" sz="1400" dirty="0" smtClean="0">
                <a:solidFill>
                  <a:schemeClr val="hlink"/>
                </a:solidFill>
              </a:rPr>
            </a:br>
            <a:r>
              <a:rPr lang="fr-FR" sz="1400" dirty="0" smtClean="0">
                <a:solidFill>
                  <a:schemeClr val="hlink"/>
                </a:solidFill>
              </a:rPr>
              <a:t>terminaison</a:t>
            </a:r>
          </a:p>
        </p:txBody>
      </p:sp>
      <p:cxnSp>
        <p:nvCxnSpPr>
          <p:cNvPr id="32" name="Connecteur droit avec flèche 31"/>
          <p:cNvCxnSpPr/>
          <p:nvPr/>
        </p:nvCxnSpPr>
        <p:spPr>
          <a:xfrm>
            <a:off x="381000" y="6096000"/>
            <a:ext cx="8382000" cy="1588"/>
          </a:xfrm>
          <a:prstGeom prst="straightConnector1">
            <a:avLst/>
          </a:prstGeom>
          <a:ln>
            <a:solidFill>
              <a:srgbClr val="24681D"/>
            </a:solidFill>
            <a:tailEnd type="arrow"/>
          </a:ln>
        </p:spPr>
        <p:style>
          <a:lnRef idx="2">
            <a:schemeClr val="accent1"/>
          </a:lnRef>
          <a:fillRef idx="0">
            <a:schemeClr val="accent1"/>
          </a:fillRef>
          <a:effectRef idx="1">
            <a:schemeClr val="accent1"/>
          </a:effectRef>
          <a:fontRef idx="minor">
            <a:schemeClr val="tx1"/>
          </a:fontRef>
        </p:style>
      </p:cxnSp>
      <p:sp>
        <p:nvSpPr>
          <p:cNvPr id="36" name="Text Box 3"/>
          <p:cNvSpPr txBox="1">
            <a:spLocks noChangeArrowheads="1"/>
          </p:cNvSpPr>
          <p:nvPr/>
        </p:nvSpPr>
        <p:spPr bwMode="auto">
          <a:xfrm>
            <a:off x="7114201"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Ligne de temps t </a:t>
            </a:r>
            <a:endParaRPr lang="fr-FR" sz="1400" dirty="0"/>
          </a:p>
        </p:txBody>
      </p:sp>
      <p:grpSp>
        <p:nvGrpSpPr>
          <p:cNvPr id="2" name="Grouper 40"/>
          <p:cNvGrpSpPr>
            <a:grpSpLocks noChangeAspect="1"/>
          </p:cNvGrpSpPr>
          <p:nvPr/>
        </p:nvGrpSpPr>
        <p:grpSpPr>
          <a:xfrm>
            <a:off x="1447800" y="3027708"/>
            <a:ext cx="1123200" cy="1182342"/>
            <a:chOff x="2514600" y="846138"/>
            <a:chExt cx="2743200" cy="2887663"/>
          </a:xfrm>
        </p:grpSpPr>
        <p:sp>
          <p:nvSpPr>
            <p:cNvPr id="37" name="Rectangle 36"/>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8" name="Rectangle 37"/>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39" name="Rectangle 38"/>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0" name="Connecteur droit avec flèche 39"/>
            <p:cNvCxnSpPr>
              <a:stCxn id="37"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3" name="Grouper 41"/>
          <p:cNvGrpSpPr>
            <a:grpSpLocks noChangeAspect="1"/>
          </p:cNvGrpSpPr>
          <p:nvPr/>
        </p:nvGrpSpPr>
        <p:grpSpPr>
          <a:xfrm flipH="1">
            <a:off x="3906000" y="3256308"/>
            <a:ext cx="1123200" cy="1182342"/>
            <a:chOff x="2514600" y="846138"/>
            <a:chExt cx="2743200" cy="2887663"/>
          </a:xfrm>
        </p:grpSpPr>
        <p:sp>
          <p:nvSpPr>
            <p:cNvPr id="43" name="Rectangle 42"/>
            <p:cNvSpPr>
              <a:spLocks noChangeAspect="1"/>
            </p:cNvSpPr>
            <p:nvPr/>
          </p:nvSpPr>
          <p:spPr>
            <a:xfrm>
              <a:off x="2514600" y="2139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4" name="Rectangle 43"/>
            <p:cNvSpPr>
              <a:spLocks noChangeAspect="1"/>
            </p:cNvSpPr>
            <p:nvPr/>
          </p:nvSpPr>
          <p:spPr>
            <a:xfrm>
              <a:off x="4343400" y="1377950"/>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5" name="Rectangle 44"/>
            <p:cNvSpPr>
              <a:spLocks noChangeAspect="1"/>
            </p:cNvSpPr>
            <p:nvPr/>
          </p:nvSpPr>
          <p:spPr>
            <a:xfrm>
              <a:off x="3505200" y="3054351"/>
              <a:ext cx="914400" cy="67945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46" name="Connecteur droit avec flèche 45"/>
            <p:cNvCxnSpPr>
              <a:stCxn id="43" idx="0"/>
            </p:cNvCxnSpPr>
            <p:nvPr/>
          </p:nvCxnSpPr>
          <p:spPr>
            <a:xfrm rot="5400000" flipH="1" flipV="1">
              <a:off x="2324101" y="1492250"/>
              <a:ext cx="1295400" cy="3175"/>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grpSp>
        <p:nvGrpSpPr>
          <p:cNvPr id="81" name="Grouper 80"/>
          <p:cNvGrpSpPr/>
          <p:nvPr/>
        </p:nvGrpSpPr>
        <p:grpSpPr>
          <a:xfrm>
            <a:off x="6420600" y="3185069"/>
            <a:ext cx="1123200" cy="1158331"/>
            <a:chOff x="6420600" y="3319661"/>
            <a:chExt cx="1123200" cy="1158331"/>
          </a:xfrm>
        </p:grpSpPr>
        <p:sp>
          <p:nvSpPr>
            <p:cNvPr id="48" name="Rectangle 47"/>
            <p:cNvSpPr>
              <a:spLocks noChangeAspect="1"/>
            </p:cNvSpPr>
            <p:nvPr/>
          </p:nvSpPr>
          <p:spPr>
            <a:xfrm flipH="1">
              <a:off x="7169400" y="3825396"/>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49" name="Rectangle 48"/>
            <p:cNvSpPr>
              <a:spLocks noChangeAspect="1"/>
            </p:cNvSpPr>
            <p:nvPr/>
          </p:nvSpPr>
          <p:spPr>
            <a:xfrm flipH="1">
              <a:off x="6420600" y="3513398"/>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sp>
          <p:nvSpPr>
            <p:cNvPr id="50" name="Rectangle 49"/>
            <p:cNvSpPr>
              <a:spLocks noChangeAspect="1"/>
            </p:cNvSpPr>
            <p:nvPr/>
          </p:nvSpPr>
          <p:spPr>
            <a:xfrm flipH="1">
              <a:off x="6763800" y="4199794"/>
              <a:ext cx="374400" cy="27819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fr-FR" sz="1200" dirty="0">
                <a:solidFill>
                  <a:srgbClr val="000090"/>
                </a:solidFill>
              </a:endParaRPr>
            </a:p>
          </p:txBody>
        </p:sp>
        <p:cxnSp>
          <p:nvCxnSpPr>
            <p:cNvPr id="51" name="Connecteur droit avec flèche 50"/>
            <p:cNvCxnSpPr/>
            <p:nvPr/>
          </p:nvCxnSpPr>
          <p:spPr>
            <a:xfrm rot="16200000" flipV="1">
              <a:off x="6505805" y="3764207"/>
              <a:ext cx="890391" cy="1300"/>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grpSp>
      <p:sp>
        <p:nvSpPr>
          <p:cNvPr id="42" name="Espace réservé de la date 41"/>
          <p:cNvSpPr>
            <a:spLocks noGrp="1"/>
          </p:cNvSpPr>
          <p:nvPr>
            <p:ph type="dt" sz="half" idx="10"/>
          </p:nvPr>
        </p:nvSpPr>
        <p:spPr/>
        <p:txBody>
          <a:bodyPr/>
          <a:lstStyle/>
          <a:p>
            <a:r>
              <a:rPr lang="fr-FR" smtClean="0"/>
              <a:t>09/06/08. JM Thurin</a:t>
            </a:r>
            <a:endParaRPr lang="fr-FR"/>
          </a:p>
        </p:txBody>
      </p:sp>
      <p:sp>
        <p:nvSpPr>
          <p:cNvPr id="41" name="Espace réservé du pied de page 40"/>
          <p:cNvSpPr>
            <a:spLocks noGrp="1"/>
          </p:cNvSpPr>
          <p:nvPr>
            <p:ph type="ftr" sz="quarter" idx="11"/>
          </p:nvPr>
        </p:nvSpPr>
        <p:spPr/>
        <p:txBody>
          <a:bodyPr/>
          <a:lstStyle/>
          <a:p>
            <a:r>
              <a:rPr lang="fr-FR" smtClean="0"/>
              <a:t>Méthodologie de l'étude systématique de cas</a:t>
            </a:r>
            <a:endParaRPr lang="fr-FR"/>
          </a:p>
        </p:txBody>
      </p:sp>
      <p:sp>
        <p:nvSpPr>
          <p:cNvPr id="52" name="Rectangle 51"/>
          <p:cNvSpPr/>
          <p:nvPr/>
        </p:nvSpPr>
        <p:spPr bwMode="auto">
          <a:xfrm>
            <a:off x="2445000" y="5090278"/>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53" name="Text Box 8"/>
          <p:cNvSpPr txBox="1">
            <a:spLocks noChangeArrowheads="1"/>
          </p:cNvSpPr>
          <p:nvPr/>
        </p:nvSpPr>
        <p:spPr bwMode="auto">
          <a:xfrm>
            <a:off x="2507401" y="5154877"/>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1</a:t>
            </a:r>
            <a:endParaRPr lang="fr-FR" sz="1200" dirty="0">
              <a:solidFill>
                <a:srgbClr val="000090"/>
              </a:solidFill>
            </a:endParaRPr>
          </a:p>
        </p:txBody>
      </p:sp>
      <p:cxnSp>
        <p:nvCxnSpPr>
          <p:cNvPr id="66" name="Connecteur droit avec flèche 65"/>
          <p:cNvCxnSpPr>
            <a:stCxn id="51212" idx="2"/>
            <a:endCxn id="52" idx="0"/>
          </p:cNvCxnSpPr>
          <p:nvPr/>
        </p:nvCxnSpPr>
        <p:spPr>
          <a:xfrm rot="5400000">
            <a:off x="2332982" y="4105259"/>
            <a:ext cx="1970037"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Forme 67"/>
          <p:cNvCxnSpPr>
            <a:endCxn id="52" idx="1"/>
          </p:cNvCxnSpPr>
          <p:nvPr/>
        </p:nvCxnSpPr>
        <p:spPr>
          <a:xfrm rot="16200000" flipH="1">
            <a:off x="1681999" y="4620376"/>
            <a:ext cx="1062202" cy="4638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69" name="Rectangle 68"/>
          <p:cNvSpPr/>
          <p:nvPr/>
        </p:nvSpPr>
        <p:spPr bwMode="auto">
          <a:xfrm>
            <a:off x="47310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70" name="Text Box 8"/>
          <p:cNvSpPr txBox="1">
            <a:spLocks noChangeArrowheads="1"/>
          </p:cNvSpPr>
          <p:nvPr/>
        </p:nvSpPr>
        <p:spPr bwMode="auto">
          <a:xfrm>
            <a:off x="47934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smtClean="0">
                <a:solidFill>
                  <a:srgbClr val="000090"/>
                </a:solidFill>
              </a:rPr>
              <a:t>Analyses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2,3</a:t>
            </a:r>
            <a:endParaRPr lang="fr-FR" sz="1200" dirty="0">
              <a:solidFill>
                <a:srgbClr val="000090"/>
              </a:solidFill>
            </a:endParaRPr>
          </a:p>
        </p:txBody>
      </p:sp>
      <p:cxnSp>
        <p:nvCxnSpPr>
          <p:cNvPr id="72" name="Connecteur droit avec flèche 71"/>
          <p:cNvCxnSpPr>
            <a:stCxn id="51215" idx="2"/>
            <a:endCxn id="69" idx="0"/>
          </p:cNvCxnSpPr>
          <p:nvPr/>
        </p:nvCxnSpPr>
        <p:spPr>
          <a:xfrm rot="5400000">
            <a:off x="4622533" y="4101708"/>
            <a:ext cx="196293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Forme 73"/>
          <p:cNvCxnSpPr>
            <a:endCxn id="69" idx="1"/>
          </p:cNvCxnSpPr>
          <p:nvPr/>
        </p:nvCxnSpPr>
        <p:spPr>
          <a:xfrm rot="16200000" flipH="1">
            <a:off x="4114888" y="4760162"/>
            <a:ext cx="937624" cy="2946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cxnSp>
        <p:nvCxnSpPr>
          <p:cNvPr id="78" name="Connecteur droit avec flèche 77"/>
          <p:cNvCxnSpPr>
            <a:stCxn id="30" idx="2"/>
            <a:endCxn id="95" idx="0"/>
          </p:cNvCxnSpPr>
          <p:nvPr/>
        </p:nvCxnSpPr>
        <p:spPr>
          <a:xfrm rot="16200000" flipH="1">
            <a:off x="7030613" y="4135986"/>
            <a:ext cx="2023574"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3" name="Forme 82"/>
          <p:cNvCxnSpPr/>
          <p:nvPr/>
        </p:nvCxnSpPr>
        <p:spPr>
          <a:xfrm rot="16200000" flipH="1">
            <a:off x="6543763" y="4750637"/>
            <a:ext cx="1032874" cy="218400"/>
          </a:xfrm>
          <a:prstGeom prst="bentConnector2">
            <a:avLst/>
          </a:prstGeom>
          <a:ln>
            <a:tailEnd type="arrow"/>
          </a:ln>
        </p:spPr>
        <p:style>
          <a:lnRef idx="1">
            <a:schemeClr val="accent2"/>
          </a:lnRef>
          <a:fillRef idx="0">
            <a:schemeClr val="accent2"/>
          </a:fillRef>
          <a:effectRef idx="0">
            <a:schemeClr val="accent2"/>
          </a:effectRef>
          <a:fontRef idx="minor">
            <a:schemeClr val="tx1"/>
          </a:fontRef>
        </p:style>
      </p:cxnSp>
      <p:sp>
        <p:nvSpPr>
          <p:cNvPr id="84" name="Text Box 3"/>
          <p:cNvSpPr txBox="1">
            <a:spLocks noChangeArrowheads="1"/>
          </p:cNvSpPr>
          <p:nvPr/>
        </p:nvSpPr>
        <p:spPr bwMode="auto">
          <a:xfrm>
            <a:off x="304800" y="6096000"/>
            <a:ext cx="1724999" cy="307777"/>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400" i="1" dirty="0" smtClean="0">
                <a:solidFill>
                  <a:srgbClr val="3A6525"/>
                </a:solidFill>
              </a:rPr>
              <a:t>Suivi du contexte</a:t>
            </a:r>
            <a:endParaRPr lang="fr-FR" sz="1400" dirty="0"/>
          </a:p>
        </p:txBody>
      </p:sp>
      <p:sp>
        <p:nvSpPr>
          <p:cNvPr id="91" name="Text Box 4"/>
          <p:cNvSpPr txBox="1">
            <a:spLocks noChangeArrowheads="1"/>
          </p:cNvSpPr>
          <p:nvPr/>
        </p:nvSpPr>
        <p:spPr bwMode="auto">
          <a:xfrm>
            <a:off x="7393906"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sp>
        <p:nvSpPr>
          <p:cNvPr id="94" name="Rectangle 93"/>
          <p:cNvSpPr/>
          <p:nvPr/>
        </p:nvSpPr>
        <p:spPr bwMode="auto">
          <a:xfrm>
            <a:off x="7169400" y="5083175"/>
            <a:ext cx="1746000" cy="586197"/>
          </a:xfrm>
          <a:prstGeom prst="rect">
            <a:avLst/>
          </a:prstGeom>
          <a:noFill/>
          <a:ln w="28575" cap="flat" cmpd="sng" algn="ctr">
            <a:solidFill>
              <a:schemeClr val="accent2"/>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95" name="Text Box 8"/>
          <p:cNvSpPr txBox="1">
            <a:spLocks noChangeArrowheads="1"/>
          </p:cNvSpPr>
          <p:nvPr/>
        </p:nvSpPr>
        <p:spPr bwMode="auto">
          <a:xfrm>
            <a:off x="7231801" y="5147774"/>
            <a:ext cx="1621199"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a:prstTxWarp prst="textNoShape">
              <a:avLst/>
            </a:prstTxWarp>
            <a:spAutoFit/>
          </a:bodyPr>
          <a:lstStyle/>
          <a:p>
            <a:pPr algn="ctr">
              <a:defRPr/>
            </a:pPr>
            <a:r>
              <a:rPr lang="fr-FR" sz="1200" b="1" dirty="0">
                <a:solidFill>
                  <a:srgbClr val="000090"/>
                </a:solidFill>
              </a:rPr>
              <a:t>Analyse</a:t>
            </a:r>
            <a:r>
              <a:rPr lang="fr-FR" sz="1200" b="1" dirty="0" smtClean="0">
                <a:solidFill>
                  <a:srgbClr val="000090"/>
                </a:solidFill>
              </a:rPr>
              <a:t> </a:t>
            </a:r>
            <a:br>
              <a:rPr lang="fr-FR" sz="1200" b="1" dirty="0" smtClean="0">
                <a:solidFill>
                  <a:srgbClr val="000090"/>
                </a:solidFill>
              </a:rPr>
            </a:br>
            <a:r>
              <a:rPr lang="fr-FR" sz="1200" b="1" dirty="0" err="1" smtClean="0">
                <a:solidFill>
                  <a:srgbClr val="000090"/>
                </a:solidFill>
              </a:rPr>
              <a:t>processus</a:t>
            </a:r>
            <a:r>
              <a:rPr lang="fr-FR" sz="1200" b="1" dirty="0" err="1">
                <a:solidFill>
                  <a:srgbClr val="000090"/>
                </a:solidFill>
              </a:rPr>
              <a:t>-</a:t>
            </a:r>
            <a:r>
              <a:rPr lang="fr-FR" sz="1200" b="1" dirty="0" err="1" smtClean="0">
                <a:solidFill>
                  <a:srgbClr val="000090"/>
                </a:solidFill>
              </a:rPr>
              <a:t>résultats</a:t>
            </a:r>
            <a:r>
              <a:rPr lang="fr-FR" sz="1200" b="1" dirty="0" smtClean="0">
                <a:solidFill>
                  <a:srgbClr val="000090"/>
                </a:solidFill>
              </a:rPr>
              <a:t> 4</a:t>
            </a:r>
            <a:endParaRPr lang="fr-FR" sz="1200" dirty="0">
              <a:solidFill>
                <a:srgbClr val="000090"/>
              </a:solidFill>
            </a:endParaRPr>
          </a:p>
        </p:txBody>
      </p:sp>
      <p:sp>
        <p:nvSpPr>
          <p:cNvPr id="102" name="Flèche vers le bas 101"/>
          <p:cNvSpPr/>
          <p:nvPr/>
        </p:nvSpPr>
        <p:spPr>
          <a:xfrm>
            <a:off x="32392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3" name="Flèche vers le bas 102"/>
          <p:cNvSpPr/>
          <p:nvPr/>
        </p:nvSpPr>
        <p:spPr>
          <a:xfrm>
            <a:off x="54490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4" name="Flèche vers le bas 103"/>
          <p:cNvSpPr/>
          <p:nvPr/>
        </p:nvSpPr>
        <p:spPr>
          <a:xfrm>
            <a:off x="79248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5" name="Flèche vers le bas 104"/>
          <p:cNvSpPr/>
          <p:nvPr/>
        </p:nvSpPr>
        <p:spPr>
          <a:xfrm>
            <a:off x="5601481"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6" name="Flèche vers le bas 105"/>
          <p:cNvSpPr/>
          <p:nvPr/>
        </p:nvSpPr>
        <p:spPr>
          <a:xfrm>
            <a:off x="838200" y="5752675"/>
            <a:ext cx="189719" cy="190925"/>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07" name="Text Box 4"/>
          <p:cNvSpPr txBox="1">
            <a:spLocks noChangeArrowheads="1"/>
          </p:cNvSpPr>
          <p:nvPr/>
        </p:nvSpPr>
        <p:spPr bwMode="auto">
          <a:xfrm>
            <a:off x="303212" y="2105680"/>
            <a:ext cx="1296988" cy="523220"/>
          </a:xfrm>
          <a:prstGeom prst="rect">
            <a:avLst/>
          </a:prstGeom>
          <a:noFill/>
          <a:ln w="9525">
            <a:noFill/>
            <a:miter lim="800000"/>
            <a:headEnd/>
            <a:tailEnd/>
          </a:ln>
        </p:spPr>
        <p:txBody>
          <a:bodyPr>
            <a:prstTxWarp prst="textNoShape">
              <a:avLst/>
            </a:prstTxWarp>
            <a:spAutoFit/>
          </a:bodyPr>
          <a:lstStyle/>
          <a:p>
            <a:pPr algn="ctr"/>
            <a:r>
              <a:rPr lang="fr-FR" sz="1400" b="1" dirty="0" smtClean="0">
                <a:solidFill>
                  <a:schemeClr val="hlink"/>
                </a:solidFill>
              </a:rPr>
              <a:t>Formulation </a:t>
            </a:r>
            <a:r>
              <a:rPr lang="fr-FR" sz="1400" b="1" dirty="0">
                <a:solidFill>
                  <a:schemeClr val="hlink"/>
                </a:solidFill>
              </a:rPr>
              <a:t/>
            </a:r>
            <a:br>
              <a:rPr lang="fr-FR" sz="1400" b="1" dirty="0">
                <a:solidFill>
                  <a:schemeClr val="hlink"/>
                </a:solidFill>
              </a:rPr>
            </a:br>
            <a:r>
              <a:rPr lang="fr-FR" sz="1400" b="1" dirty="0">
                <a:solidFill>
                  <a:schemeClr val="hlink"/>
                </a:solidFill>
              </a:rPr>
              <a:t>de </a:t>
            </a:r>
            <a:r>
              <a:rPr lang="fr-FR" sz="1400" b="1" dirty="0" smtClean="0">
                <a:solidFill>
                  <a:schemeClr val="hlink"/>
                </a:solidFill>
              </a:rPr>
              <a:t>cas</a:t>
            </a:r>
            <a:endParaRPr lang="fr-FR" sz="1400" b="1" dirty="0">
              <a:solidFill>
                <a:schemeClr val="hlink"/>
              </a:solidFill>
            </a:endParaRPr>
          </a:p>
        </p:txBody>
      </p:sp>
      <p:cxnSp>
        <p:nvCxnSpPr>
          <p:cNvPr id="120" name="Forme 119"/>
          <p:cNvCxnSpPr>
            <a:stCxn id="51208" idx="1"/>
            <a:endCxn id="30" idx="3"/>
          </p:cNvCxnSpPr>
          <p:nvPr/>
        </p:nvCxnSpPr>
        <p:spPr>
          <a:xfrm rot="10800000" flipH="1">
            <a:off x="402812" y="2862590"/>
            <a:ext cx="8162081" cy="1588"/>
          </a:xfrm>
          <a:prstGeom prst="bentConnector5">
            <a:avLst>
              <a:gd name="adj1" fmla="val -2801"/>
              <a:gd name="adj2" fmla="val -195146159"/>
              <a:gd name="adj3" fmla="val 105236"/>
            </a:avLst>
          </a:prstGeom>
          <a:ln>
            <a:tailEnd type="arrow"/>
          </a:ln>
        </p:spPr>
        <p:style>
          <a:lnRef idx="2">
            <a:schemeClr val="accent1"/>
          </a:lnRef>
          <a:fillRef idx="0">
            <a:schemeClr val="accent1"/>
          </a:fillRef>
          <a:effectRef idx="1">
            <a:schemeClr val="accent1"/>
          </a:effectRef>
          <a:fontRef idx="minor">
            <a:schemeClr val="tx1"/>
          </a:fontRef>
        </p:style>
      </p:cxn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1"/>
          <p:cNvSpPr>
            <a:spLocks noGrp="1"/>
          </p:cNvSpPr>
          <p:nvPr>
            <p:ph type="title"/>
          </p:nvPr>
        </p:nvSpPr>
        <p:spPr>
          <a:xfrm>
            <a:off x="304800" y="457200"/>
            <a:ext cx="3008313" cy="1162050"/>
          </a:xfrm>
        </p:spPr>
        <p:txBody>
          <a:bodyPr/>
          <a:lstStyle/>
          <a:p>
            <a:r>
              <a:rPr lang="fr-FR" sz="2800" dirty="0" smtClean="0"/>
              <a:t>Autres éléments</a:t>
            </a:r>
            <a:endParaRPr lang="fr-FR" sz="2800" dirty="0"/>
          </a:p>
        </p:txBody>
      </p:sp>
      <p:sp>
        <p:nvSpPr>
          <p:cNvPr id="8" name="Espace réservé de la date 7"/>
          <p:cNvSpPr>
            <a:spLocks noGrp="1"/>
          </p:cNvSpPr>
          <p:nvPr>
            <p:ph type="dt" sz="half" idx="10"/>
          </p:nvPr>
        </p:nvSpPr>
        <p:spPr/>
        <p:txBody>
          <a:bodyPr/>
          <a:lstStyle/>
          <a:p>
            <a:r>
              <a:rPr lang="fr-FR" smtClean="0"/>
              <a:t>09/06/08. JM Thurin</a:t>
            </a:r>
            <a:endParaRPr lang="fr-FR"/>
          </a:p>
        </p:txBody>
      </p:sp>
      <p:sp>
        <p:nvSpPr>
          <p:cNvPr id="3" name="Espace réservé du pied de page 2"/>
          <p:cNvSpPr>
            <a:spLocks noGrp="1"/>
          </p:cNvSpPr>
          <p:nvPr>
            <p:ph type="ftr" sz="quarter" idx="11"/>
          </p:nvPr>
        </p:nvSpPr>
        <p:spPr/>
        <p:txBody>
          <a:bodyPr/>
          <a:lstStyle/>
          <a:p>
            <a:r>
              <a:rPr lang="fr-FR" dirty="0" smtClean="0"/>
              <a:t>Méthodologie de l'étude systématique de cas</a:t>
            </a:r>
            <a:endParaRPr lang="fr-FR" dirty="0"/>
          </a:p>
        </p:txBody>
      </p:sp>
      <p:pic>
        <p:nvPicPr>
          <p:cNvPr id="4" name="Image 3" descr="Image 1.png">
            <a:hlinkClick r:id="rId2"/>
          </p:cNvPr>
          <p:cNvPicPr>
            <a:picLocks noChangeAspect="1"/>
          </p:cNvPicPr>
          <p:nvPr/>
        </p:nvPicPr>
        <p:blipFill>
          <a:blip r:embed="rId3"/>
          <a:stretch>
            <a:fillRect/>
          </a:stretch>
        </p:blipFill>
        <p:spPr>
          <a:xfrm>
            <a:off x="3810000" y="2438400"/>
            <a:ext cx="4320000" cy="2148000"/>
          </a:xfrm>
          <a:prstGeom prst="rect">
            <a:avLst/>
          </a:prstGeom>
          <a:ln>
            <a:solidFill>
              <a:srgbClr val="4F81BD"/>
            </a:solidFill>
          </a:ln>
        </p:spPr>
      </p:pic>
    </p:spTree>
  </p:cSld>
  <p:clrMapOvr>
    <a:masterClrMapping/>
  </p:clrMapOvr>
</p:sld>
</file>

<file path=ppt/theme/theme1.xml><?xml version="1.0" encoding="utf-8"?>
<a:theme xmlns:a="http://schemas.openxmlformats.org/drawingml/2006/main" name="MethodoReseau090608">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MethodoReseau090608.thmx</Template>
  <TotalTime>771</TotalTime>
  <Words>2267</Words>
  <Application>Microsoft Macintosh PowerPoint</Application>
  <PresentationFormat>Présentation à l'écran (4:3)</PresentationFormat>
  <Paragraphs>351</Paragraphs>
  <Slides>19</Slides>
  <Notes>10</Notes>
  <HiddenSlides>0</HiddenSlides>
  <MMClips>0</MMClips>
  <ScaleCrop>false</ScaleCrop>
  <HeadingPairs>
    <vt:vector size="4" baseType="variant">
      <vt:variant>
        <vt:lpstr>Modèle de conception</vt:lpstr>
      </vt:variant>
      <vt:variant>
        <vt:i4>1</vt:i4>
      </vt:variant>
      <vt:variant>
        <vt:lpstr>Titres des diapositives</vt:lpstr>
      </vt:variant>
      <vt:variant>
        <vt:i4>19</vt:i4>
      </vt:variant>
    </vt:vector>
  </HeadingPairs>
  <TitlesOfParts>
    <vt:vector size="20" baseType="lpstr">
      <vt:lpstr>MethodoReseau090608</vt:lpstr>
      <vt:lpstr>Méthodologie des études systématiques de cas</vt:lpstr>
      <vt:lpstr>Principe de l’évaluation réunit efficacité (variation) et causalité (son agent)</vt:lpstr>
      <vt:lpstr>Diapositive 3</vt:lpstr>
      <vt:lpstr>Étude systématique de cas </vt:lpstr>
      <vt:lpstr>Le processus</vt:lpstr>
      <vt:lpstr>Diapositive 6</vt:lpstr>
      <vt:lpstr>Diapositive 7</vt:lpstr>
      <vt:lpstr>Diapositive 8</vt:lpstr>
      <vt:lpstr>Diapositive 9</vt:lpstr>
      <vt:lpstr>Diapositive 10</vt:lpstr>
      <vt:lpstr>Diapositive 11</vt:lpstr>
      <vt:lpstr>Diapositive 12</vt:lpstr>
      <vt:lpstr>Diapositive 13</vt:lpstr>
      <vt:lpstr>Diapositive 14</vt:lpstr>
      <vt:lpstr>Décrire un processus développemental Effets des thérapies de la communication et psychothérapies psychodynamiques </vt:lpstr>
      <vt:lpstr>Diapositive 16</vt:lpstr>
      <vt:lpstr>Analyse du processus : le PQS</vt:lpstr>
      <vt:lpstr>Diapositive 18</vt:lpstr>
      <vt:lpstr>Autres éléments</vt:lpstr>
    </vt:vector>
  </TitlesOfParts>
  <Company/>
  <LinksUpToDate>false</LinksUpToDate>
  <SharedDoc>false</SharedDoc>
  <HyperlinksChanged>false</HyperlinksChanged>
  <AppVersion>12.0256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Questions de départ</dc:title>
  <dc:creator>Jean-Michel THURIN</dc:creator>
  <cp:keywords/>
  <cp:lastModifiedBy>Jean-Michel THURIN</cp:lastModifiedBy>
  <cp:revision>67</cp:revision>
  <cp:lastPrinted>2008-06-02T07:44:06Z</cp:lastPrinted>
  <dcterms:created xsi:type="dcterms:W3CDTF">2008-06-17T06:26:23Z</dcterms:created>
  <dcterms:modified xsi:type="dcterms:W3CDTF">2008-06-17T06:35:18Z</dcterms:modified>
</cp:coreProperties>
</file>