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846" r:id="rId1"/>
  </p:sldMasterIdLst>
  <p:notesMasterIdLst>
    <p:notesMasterId r:id="rId13"/>
  </p:notesMasterIdLst>
  <p:sldIdLst>
    <p:sldId id="280" r:id="rId2"/>
    <p:sldId id="285" r:id="rId3"/>
    <p:sldId id="267" r:id="rId4"/>
    <p:sldId id="268" r:id="rId5"/>
    <p:sldId id="270" r:id="rId6"/>
    <p:sldId id="287" r:id="rId7"/>
    <p:sldId id="286" r:id="rId8"/>
    <p:sldId id="288" r:id="rId9"/>
    <p:sldId id="271" r:id="rId10"/>
    <p:sldId id="272" r:id="rId11"/>
    <p:sldId id="274" r:id="rId12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notes"/>
  <p:showPr showNarration="1">
    <p:present/>
    <p:sldAll/>
    <p:penClr>
      <a:schemeClr val="tx1"/>
    </p:penClr>
  </p:showPr>
  <p:clrMru>
    <a:srgbClr val="FCFFC1"/>
    <a:srgbClr val="006100"/>
    <a:srgbClr val="8C0714"/>
  </p:clrMru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72667" autoAdjust="0"/>
  </p:normalViewPr>
  <p:slideViewPr>
    <p:cSldViewPr showGuides="1">
      <p:cViewPr varScale="1">
        <p:scale>
          <a:sx n="94" d="100"/>
          <a:sy n="94" d="100"/>
        </p:scale>
        <p:origin x="-9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100" d="100"/>
          <a:sy n="100" d="100"/>
        </p:scale>
        <p:origin x="-2376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3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3D71603-CAFB-D143-AC02-1B962DB8183C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Relationship Id="rId3" Type="http://schemas.openxmlformats.org/officeDocument/2006/relationships/image" Target="../media/image4.png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Relationship Id="rId3" Type="http://schemas.openxmlformats.org/officeDocument/2006/relationships/image" Target="../media/image4.png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Relationship Id="rId3" Type="http://schemas.openxmlformats.org/officeDocument/2006/relationships/image" Target="../media/image4.png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D6641E-5370-0F40-8565-321D294F1224}" type="slidenum">
              <a:rPr lang="fr-FR"/>
              <a:pPr/>
              <a:t>1</a:t>
            </a:fld>
            <a:endParaRPr lang="fr-FR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Il CPQ è uno strumento a« selezione forzata » che richiede che un numero definito di items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 deve essere inserito in  ognuna delle 9 categorie  che vanno da molto poco caratteristico (-4) a molto caratteristico (+4), passando da  una categoria neutra o non pertinente(0). Infatti, come mostra la  tabella qui sopra per ogni seduta valutata, dovete avere5 items nelle catégorie +4 e -4, 8 items nelle catégorie +3 et -3, 12 items nelle catégorie +2 et -2, 16 items nelle catégorie +1 et -1 et 18 items nella catégoria 0.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L</a:t>
            </a:r>
            <a:r>
              <a:rPr lang="ja-JP" altLang="fr-FR">
                <a:latin typeface="Times" charset="0"/>
                <a:ea typeface="ＭＳ Ｐゴシック" charset="-128"/>
                <a:cs typeface="ＭＳ Ｐゴシック" charset="-128"/>
              </a:rPr>
              <a:t>’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o strumento on-line da la possibilità di valutare e classificare facilmente i 100 items rispettando la selezione forzata.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Aprite ora il software on-line al seguente indirizzo 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. http://www.techniques-psychotherapiques.org/Reseau/PoleAutisme/Instruments/CPQit/webcpqIt/ouvrirCPQit.htm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Si aprirà la seguente pagina e dovrete inserire il vostro login e password nella finestra corrispondente.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  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Quando avrete inserito il vostro login (nom utilisateur) e password (mot de passe) , cliccate su OK, la pagina con lo strumento per la valutazione si apre. 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 </a:t>
            </a:r>
          </a:p>
          <a:p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Per ogni clinico il login è il suo cognome  minuscolo, le nom utilisateur (login)  e la password : 2011</a:t>
            </a:r>
          </a:p>
          <a:p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Pagina seguente </a:t>
            </a:r>
          </a:p>
        </p:txBody>
      </p:sp>
      <p:sp>
        <p:nvSpPr>
          <p:cNvPr id="1638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FB9917-2BBF-084B-BD3F-956B5FEF076B}" type="slidenum">
              <a:rPr lang="fr-FR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EBDFB4-E6F6-FA4B-85F6-9D1736CBB7AA}" type="slidenum">
              <a:rPr lang="fr-FR"/>
              <a:pPr/>
              <a:t>3</a:t>
            </a:fld>
            <a:endParaRPr lang="fr-FR"/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Ecco la pagina per la quotazione on-line. Si apre con gli items ordinati in ordine casuale, cioè come  vedete qui, il primo item da valutare è il 18. Quando voi aprirete un’altra volta questo documento,ci sarà un altro item……. (ciò per evitare che il ricercatore valuti in maniera automatica). 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Voi avete sotto gli occhi la parte alta del documento. A sinistra la lista dei valori con il numero di items che devono corrispondere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 agli items caratteristici e allo 0 (+ 4 = 5 items (quadretti blu), etc…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A destra,  avete la possibilità de cliccare su un punteggio. Quando  il documento s</a:t>
            </a:r>
            <a:r>
              <a:rPr lang="it-IT">
                <a:latin typeface="Times" charset="0"/>
                <a:ea typeface="ＭＳ Ｐゴシック" charset="-128"/>
                <a:cs typeface="ＭＳ Ｐゴシック" charset="-128"/>
              </a:rPr>
              <a:t>i </a:t>
            </a:r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apre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, tutti i punteggi  sono valutati  0. 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Passate ora alla pagina seguente.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0A3CDB-22DE-EC42-925F-C5D3669A4625}" type="slidenum">
              <a:rPr lang="fr-FR"/>
              <a:pPr/>
              <a:t>4</a:t>
            </a:fld>
            <a:endParaRPr lang="fr-FR"/>
          </a:p>
        </p:txBody>
      </p:sp>
      <p:sp>
        <p:nvSpPr>
          <p:cNvPr id="18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Nella parte bassa della pagina, come vedete 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, avete le valutazioni per  i  meno  caratterist. (-1 à -4).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Andate alla pagina seguente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0B9FA5-67AF-3540-9264-A13423A62ED2}" type="slidenum">
              <a:rPr lang="fr-FR"/>
              <a:pPr/>
              <a:t>5</a:t>
            </a:fld>
            <a:endParaRPr lang="fr-FR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Guardate la parte in alto a destra nel cerchio rosso.</a:t>
            </a:r>
            <a:endParaRPr lang="fr-FR" altLang="ja-JP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 b="1">
                <a:latin typeface="Times" charset="0"/>
                <a:ea typeface="ＭＳ Ｐゴシック" charset="-128"/>
                <a:cs typeface="ＭＳ Ｐゴシック" charset="-128"/>
              </a:rPr>
              <a:t>Help</a:t>
            </a:r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  si riferisce a una applicazione  di utilizzoche non vi riguarda </a:t>
            </a:r>
            <a:endParaRPr lang="fr-FR" altLang="ja-JP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 b="1">
                <a:latin typeface="Times" charset="0"/>
                <a:ea typeface="ＭＳ Ｐゴシック" charset="-128"/>
                <a:cs typeface="ＭＳ Ｐゴシック" charset="-128"/>
              </a:rPr>
              <a:t>Update </a:t>
            </a:r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è una funzione molto importante: vi permette di  riclassificare i vostri items quando quello che avete riempito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 non corrisponde in maniera corretta ai numeri richiesti dalla categoria.</a:t>
            </a:r>
          </a:p>
          <a:p>
            <a:pPr eaLnBrk="1" hangingPunct="1"/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Quando il numero di items è corretto, la categoria si illumina in verde ,come vedrete nella pagina seguente. Se avete messo troppi items nella categoria , appariranno i quadretti rossi, se ne avrete messi meno dei richiesti appariranno i quadretti blu,  (ved. La pagina seguente).</a:t>
            </a:r>
          </a:p>
          <a:p>
            <a:pPr eaLnBrk="1" hangingPunct="1"/>
            <a:endParaRPr lang="fr-FR" b="1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 b="1">
                <a:latin typeface="Times" charset="0"/>
                <a:ea typeface="ＭＳ Ｐゴシック" charset="-128"/>
                <a:cs typeface="ＭＳ Ｐゴシック" charset="-128"/>
              </a:rPr>
              <a:t>Vedremo « send » in seguito.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9460" name="Picture 6" descr="Image 4.pdf                                                    00031027Macintosh HD                   BBA748FD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6553200" cy="396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1" name="Oval 7"/>
          <p:cNvSpPr>
            <a:spLocks noChangeArrowheads="1"/>
          </p:cNvSpPr>
          <p:nvPr/>
        </p:nvSpPr>
        <p:spPr bwMode="auto">
          <a:xfrm>
            <a:off x="5410200" y="304800"/>
            <a:ext cx="990600" cy="946150"/>
          </a:xfrm>
          <a:prstGeom prst="ellipse">
            <a:avLst/>
          </a:prstGeom>
          <a:noFill/>
          <a:ln w="22225">
            <a:solidFill>
              <a:srgbClr val="8C0714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9462" name="Line 8"/>
          <p:cNvSpPr>
            <a:spLocks noChangeShapeType="1"/>
          </p:cNvSpPr>
          <p:nvPr/>
        </p:nvSpPr>
        <p:spPr bwMode="auto">
          <a:xfrm flipV="1">
            <a:off x="4419600" y="762000"/>
            <a:ext cx="914400" cy="650875"/>
          </a:xfrm>
          <a:prstGeom prst="line">
            <a:avLst/>
          </a:prstGeom>
          <a:noFill/>
          <a:ln w="38100">
            <a:solidFill>
              <a:srgbClr val="8C0714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In alto, la quotazioneè corretta nelle categorie   + 4 et + 3. </a:t>
            </a:r>
          </a:p>
          <a:p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In basso, la quotazione non è terminata 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 : la catégoria +4 contiene due items di troppo (in rosso ), la catégoria + 3 contiene due items in meno (in blu).</a:t>
            </a:r>
          </a:p>
          <a:p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Occorre dunque spostare  2 items dalla catégoria +4 verso la catégoria +3. Se si riclicca su  Update, tutto risulterà verde.</a:t>
            </a:r>
          </a:p>
          <a:p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Andiamo ora al significato di « send ».</a:t>
            </a:r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5C7786-D636-684E-9029-B51E94EC20E7}" type="slidenum">
              <a:rPr lang="fr-FR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478FCA-120B-1F42-A18F-DCE217619F8E}" type="slidenum">
              <a:rPr lang="fr-FR"/>
              <a:pPr/>
              <a:t>7</a:t>
            </a:fld>
            <a:endParaRPr lang="fr-FR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Quando tutto è verde, guardate in alto a destra 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 (qui cerchiati di rosso)</a:t>
            </a:r>
          </a:p>
          <a:p>
            <a:pPr eaLnBrk="1" hangingPunct="1"/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fr-FR" b="1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 b="1">
                <a:latin typeface="Times" charset="0"/>
                <a:ea typeface="ＭＳ Ｐゴシック" charset="-128"/>
                <a:cs typeface="ＭＳ Ｐゴシック" charset="-128"/>
              </a:rPr>
              <a:t>Send : vi permette di spedire</a:t>
            </a:r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 la vostra valutazionesotto forma di una serie di cifre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  rimesse nell’ordine da 1 a 100. </a:t>
            </a:r>
          </a:p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Quando cliccate su « send » si aprirà la vostra mail. Ma prima si aprirà una finestra . 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.Andate alla pagina seguente</a:t>
            </a:r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1508" name="Picture 6" descr="Image 4.pdf                                                    00031027Macintosh HD                   BBA748FD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6553200" cy="396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09" name="Oval 7"/>
          <p:cNvSpPr>
            <a:spLocks noChangeArrowheads="1"/>
          </p:cNvSpPr>
          <p:nvPr/>
        </p:nvSpPr>
        <p:spPr bwMode="auto">
          <a:xfrm>
            <a:off x="5410200" y="304800"/>
            <a:ext cx="990600" cy="946150"/>
          </a:xfrm>
          <a:prstGeom prst="ellipse">
            <a:avLst/>
          </a:prstGeom>
          <a:noFill/>
          <a:ln w="22225">
            <a:solidFill>
              <a:srgbClr val="8C0714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10" name="Line 8"/>
          <p:cNvSpPr>
            <a:spLocks noChangeShapeType="1"/>
          </p:cNvSpPr>
          <p:nvPr/>
        </p:nvSpPr>
        <p:spPr bwMode="auto">
          <a:xfrm flipV="1">
            <a:off x="4419600" y="762000"/>
            <a:ext cx="914400" cy="650875"/>
          </a:xfrm>
          <a:prstGeom prst="line">
            <a:avLst/>
          </a:prstGeom>
          <a:noFill/>
          <a:ln w="38100">
            <a:solidFill>
              <a:srgbClr val="8C0714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AB592B-2E6D-704E-9188-B4D6B8F6771A}" type="slidenum">
              <a:rPr lang="fr-FR"/>
              <a:pPr/>
              <a:t>8</a:t>
            </a:fld>
            <a:endParaRPr lang="fr-FR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Questa finestra è molto importante poichè è qui che voi metterete il codice del vostro paziente e l’epoca della quotazione (2Mesi, 6mesi, 12 mesi) qui l’esempio indica che il bambino 001 è a 2mesi di valutazione.Cliccate su OK e in seguito la vostra quotazione apparirà sulla vostra mail.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 Pagina seguente. </a:t>
            </a:r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2532" name="Picture 6" descr="Image 4.pdf                                                    00031027Macintosh HD                   BBA748FD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6553200" cy="396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3" name="Oval 7"/>
          <p:cNvSpPr>
            <a:spLocks noChangeArrowheads="1"/>
          </p:cNvSpPr>
          <p:nvPr/>
        </p:nvSpPr>
        <p:spPr bwMode="auto">
          <a:xfrm>
            <a:off x="5410200" y="304800"/>
            <a:ext cx="990600" cy="946150"/>
          </a:xfrm>
          <a:prstGeom prst="ellipse">
            <a:avLst/>
          </a:prstGeom>
          <a:noFill/>
          <a:ln w="22225">
            <a:solidFill>
              <a:srgbClr val="8C0714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2534" name="Line 8"/>
          <p:cNvSpPr>
            <a:spLocks noChangeShapeType="1"/>
          </p:cNvSpPr>
          <p:nvPr/>
        </p:nvSpPr>
        <p:spPr bwMode="auto">
          <a:xfrm flipV="1">
            <a:off x="4419600" y="762000"/>
            <a:ext cx="914400" cy="650875"/>
          </a:xfrm>
          <a:prstGeom prst="line">
            <a:avLst/>
          </a:prstGeom>
          <a:noFill/>
          <a:ln w="38100">
            <a:solidFill>
              <a:srgbClr val="8C0714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B92DE1-9C16-2346-8F33-F48396135554}" type="slidenum">
              <a:rPr lang="fr-FR"/>
              <a:pPr/>
              <a:t>9</a:t>
            </a:fld>
            <a:endParaRPr lang="fr-FR"/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Questa serie di cifre è rimessa nell’ordine degli items (da 1 a 100)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 e può essere messa nella scheda  word (che è nel libretto di istruzioni della ricerca). Comme n</a:t>
            </a:r>
            <a:r>
              <a:rPr lang="ja-JP" altLang="fr-FR">
                <a:latin typeface="Times" charset="0"/>
                <a:ea typeface="ＭＳ Ｐゴシック" charset="-128"/>
                <a:cs typeface="ＭＳ Ｐゴシック" charset="-128"/>
              </a:rPr>
              <a:t>’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importe quel courrier electronique, votre cotation peut être envoyée à tout correspondant. Il est important de toujours vous mettre en copie du mail. C</a:t>
            </a:r>
            <a:r>
              <a:rPr lang="ja-JP" altLang="fr-FR">
                <a:latin typeface="Times" charset="0"/>
                <a:ea typeface="ＭＳ Ｐゴシック" charset="-128"/>
                <a:cs typeface="ＭＳ Ｐゴシック" charset="-128"/>
              </a:rPr>
              <a:t>’</a:t>
            </a:r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est sous cette forme que cette évaluation nous parviendra en version définitive (VD). Mettre donc notre adresse mthurin@internet-medical.com, puis la votre. </a:t>
            </a:r>
          </a:p>
          <a:p>
            <a:pPr eaLnBrk="1" hangingPunct="1"/>
            <a:endParaRPr lang="fr-FR" altLang="ja-JP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Comme vous le voyez sur cette image, juste avant la suite de chiffres, la référence au patient est indiquée (001-2m).</a:t>
            </a:r>
          </a:p>
          <a:p>
            <a:pPr eaLnBrk="1" hangingPunct="1"/>
            <a:endParaRPr lang="fr-FR" altLang="ja-JP">
              <a:latin typeface="Times" charset="0"/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fr-FR" altLang="ja-JP">
                <a:latin typeface="Times" charset="0"/>
                <a:ea typeface="ＭＳ Ｐゴシック" charset="-128"/>
                <a:cs typeface="ＭＳ Ｐゴシック" charset="-128"/>
              </a:rPr>
              <a:t>Page suivante.</a:t>
            </a:r>
            <a:endParaRPr lang="fr-FR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La cotation mise dans le tableau word permet une validation en groupe de pairs facile.</a:t>
            </a:r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A0474C-ABA6-7D46-ACD8-122C937B72B4}" type="slidenum">
              <a:rPr lang="fr-FR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>
                <a:latin typeface="Times" charset="0"/>
                <a:ea typeface="ＭＳ Ｐゴシック" charset="-128"/>
                <a:cs typeface="ＭＳ Ｐゴシック" charset="-128"/>
              </a:rPr>
              <a:t>Voici un récapitulatif des étapes.</a:t>
            </a:r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FC83B8-E08F-E547-9883-808F1018CED8}" type="slidenum">
              <a:rPr lang="fr-FR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C80BF5-9337-6D4C-8634-DD17A34186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DD11C2-C37D-8C48-AAE0-7F264B56B3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3A3AD0-56CF-9540-A8A2-3B1F916FA50A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0C1AB-8394-2A4A-AED8-C9B266D502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9B194-2E41-5448-9EB8-4519F609DF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EC058-18FA-B443-893E-21FED0F367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54A1E9-F2A5-6D4D-ABE7-08729FFB48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F232F-7E76-314B-9E61-41FC166F20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8138F-61D8-D24F-8C85-92B3B3A461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C0F0F-EF9F-AD4E-967A-1B0317C810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C68E3-B190-E94A-BEFB-9C0BFB750C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82F3C1F-D456-4D4B-B201-AB3D58B19B1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13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23875"/>
            <a:ext cx="8534400" cy="1152525"/>
          </a:xfrm>
        </p:spPr>
        <p:txBody>
          <a:bodyPr/>
          <a:lstStyle/>
          <a:p>
            <a:pPr eaLnBrk="1" hangingPunct="1"/>
            <a:r>
              <a:rPr lang="fr-FR" sz="3200">
                <a:ea typeface="ＭＳ Ｐゴシック" charset="-128"/>
                <a:cs typeface="ＭＳ Ｐゴシック" charset="-128"/>
              </a:rPr>
              <a:t>Il CPQ è uno strumento  a « selezione forzata »</a:t>
            </a:r>
            <a:br>
              <a:rPr lang="fr-FR" sz="3200">
                <a:ea typeface="ＭＳ Ｐゴシック" charset="-128"/>
                <a:cs typeface="ＭＳ Ｐゴシック" charset="-128"/>
              </a:rPr>
            </a:br>
            <a:r>
              <a:rPr lang="fr-FR" sz="3200">
                <a:ea typeface="ＭＳ Ｐゴシック" charset="-128"/>
                <a:cs typeface="ＭＳ Ｐゴシック" charset="-128"/>
              </a:rPr>
              <a:t>(Q-Metodologia)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0" y="2133600"/>
            <a:ext cx="8955088" cy="91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charset="2"/>
              <a:buNone/>
            </a:pPr>
            <a:r>
              <a:rPr lang="fr-FR" sz="3000">
                <a:solidFill>
                  <a:srgbClr val="595959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fr-FR" sz="3000" i="1">
                <a:solidFill>
                  <a:srgbClr val="00349E"/>
                </a:solidFill>
                <a:ea typeface="ＭＳ Ｐゴシック" charset="-128"/>
                <a:cs typeface="ＭＳ Ｐゴシック" charset="-128"/>
              </a:rPr>
              <a:t>Procedura: selezionare ogni item su una linea di 9 categorie (tri-forcé)</a:t>
            </a:r>
            <a:endParaRPr lang="fr-FR" altLang="ja-JP" sz="150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80000"/>
              </a:lnSpc>
              <a:buFont typeface="Wingdings 2" charset="2"/>
              <a:buChar char=""/>
            </a:pPr>
            <a:endParaRPr lang="fr-FR" sz="3000">
              <a:solidFill>
                <a:srgbClr val="595959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80000"/>
              </a:lnSpc>
              <a:buFont typeface="Wingdings" charset="2"/>
              <a:buNone/>
            </a:pPr>
            <a:endParaRPr lang="fr-FR" sz="3000">
              <a:solidFill>
                <a:srgbClr val="595959"/>
              </a:solidFill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/>
        </p:nvGraphicFramePr>
        <p:xfrm>
          <a:off x="304800" y="3505200"/>
          <a:ext cx="8686800" cy="1554479"/>
        </p:xfrm>
        <a:graphic>
          <a:graphicData uri="http://schemas.openxmlformats.org/drawingml/2006/table">
            <a:tbl>
              <a:tblPr/>
              <a:tblGrid>
                <a:gridCol w="2438400"/>
                <a:gridCol w="693738"/>
                <a:gridCol w="695325"/>
                <a:gridCol w="693737"/>
                <a:gridCol w="693738"/>
                <a:gridCol w="695325"/>
                <a:gridCol w="693737"/>
                <a:gridCol w="693738"/>
                <a:gridCol w="695325"/>
                <a:gridCol w="693737"/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Catégorie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Numero di items in ogni categoria</a:t>
                      </a:r>
                      <a:endParaRPr kumimoji="0" lang="fr-FR" altLang="ja-JP" sz="1400" b="0" i="0" u="none" strike="noStrike" cap="none" normalizeH="0" baseline="0">
                        <a:ln>
                          <a:noFill/>
                        </a:ln>
                        <a:solidFill>
                          <a:srgbClr val="9C007F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Caratteristico(+4)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349E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Non caratteristico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(-)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Neutro o non pertinente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- 4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- 3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- 2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- 1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+ 1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+ 2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+ 3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+ 4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</a:tr>
            </a:tbl>
          </a:graphicData>
        </a:graphic>
      </p:graphicFrame>
      <p:sp>
        <p:nvSpPr>
          <p:cNvPr id="3122" name="WordArt 78"/>
          <p:cNvSpPr>
            <a:spLocks noChangeArrowheads="1" noChangeShapeType="1" noTextEdit="1"/>
          </p:cNvSpPr>
          <p:nvPr/>
        </p:nvSpPr>
        <p:spPr bwMode="auto">
          <a:xfrm>
            <a:off x="2743200" y="5105400"/>
            <a:ext cx="6248400" cy="9144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fr-FR" sz="3600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= 100 items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ＭＳ Ｐゴシック" charset="-128"/>
                <a:cs typeface="ＭＳ Ｐゴシック" charset="-128"/>
              </a:rPr>
              <a:t>Inserite il vostro codice</a:t>
            </a:r>
          </a:p>
        </p:txBody>
      </p:sp>
      <p:pic>
        <p:nvPicPr>
          <p:cNvPr id="4099" name="Espace réservé du contenu 3" descr="Capture d’écran 2010-11-21 à 13.01.14.png"/>
          <p:cNvPicPr>
            <a:picLocks noGrp="1" noChangeAspect="1"/>
          </p:cNvPicPr>
          <p:nvPr>
            <p:ph idx="1"/>
          </p:nvPr>
        </p:nvPicPr>
        <p:blipFill>
          <a:blip r:embed="rId3"/>
          <a:srcRect t="-14371" b="-1437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Image 4.pdf                                                    000A9187Macintosh HD                   BBA748FD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5.pdf                                                    000A9187Macintosh HD                   BBA748FD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Image 4.pdf                                                    00031027Macintosh HD                   BBA748FD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8915400" cy="510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171" name="Oval 5"/>
          <p:cNvSpPr>
            <a:spLocks noChangeArrowheads="1"/>
          </p:cNvSpPr>
          <p:nvPr/>
        </p:nvSpPr>
        <p:spPr bwMode="auto">
          <a:xfrm>
            <a:off x="7239000" y="609600"/>
            <a:ext cx="990600" cy="1219200"/>
          </a:xfrm>
          <a:prstGeom prst="ellipse">
            <a:avLst/>
          </a:prstGeom>
          <a:noFill/>
          <a:ln w="22225">
            <a:solidFill>
              <a:srgbClr val="8C0714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 flipV="1">
            <a:off x="6400800" y="1600200"/>
            <a:ext cx="914400" cy="838200"/>
          </a:xfrm>
          <a:prstGeom prst="line">
            <a:avLst/>
          </a:prstGeom>
          <a:noFill/>
          <a:ln w="38100">
            <a:solidFill>
              <a:srgbClr val="8C0714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 1" descr="Capture d’écran 2010-11-22 à 07.12.44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0"/>
            <a:ext cx="571500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Image 2" descr="Capture d’écran 2010-11-22 à 07.13.29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3124200"/>
            <a:ext cx="5486400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ZoneTexte 3"/>
          <p:cNvSpPr txBox="1">
            <a:spLocks noChangeArrowheads="1"/>
          </p:cNvSpPr>
          <p:nvPr/>
        </p:nvSpPr>
        <p:spPr bwMode="auto">
          <a:xfrm>
            <a:off x="7543800" y="2032000"/>
            <a:ext cx="835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/>
              <a:t>BON</a:t>
            </a:r>
          </a:p>
        </p:txBody>
      </p:sp>
      <p:sp>
        <p:nvSpPr>
          <p:cNvPr id="8197" name="ZoneTexte 4"/>
          <p:cNvSpPr txBox="1">
            <a:spLocks noChangeArrowheads="1"/>
          </p:cNvSpPr>
          <p:nvPr/>
        </p:nvSpPr>
        <p:spPr bwMode="auto">
          <a:xfrm>
            <a:off x="7391400" y="4473575"/>
            <a:ext cx="1447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/>
              <a:t>PAS BON</a:t>
            </a:r>
          </a:p>
        </p:txBody>
      </p:sp>
      <p:cxnSp>
        <p:nvCxnSpPr>
          <p:cNvPr id="9" name="Connecteur droit avec flèche 8"/>
          <p:cNvCxnSpPr>
            <a:cxnSpLocks noChangeShapeType="1"/>
          </p:cNvCxnSpPr>
          <p:nvPr/>
        </p:nvCxnSpPr>
        <p:spPr bwMode="auto">
          <a:xfrm rot="10800000" flipV="1">
            <a:off x="6934200" y="2262188"/>
            <a:ext cx="609600" cy="2381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6" name="Connecteur droit avec flèche 15"/>
          <p:cNvCxnSpPr>
            <a:cxnSpLocks noChangeShapeType="1"/>
          </p:cNvCxnSpPr>
          <p:nvPr/>
        </p:nvCxnSpPr>
        <p:spPr bwMode="auto">
          <a:xfrm rot="10800000" flipV="1">
            <a:off x="6858000" y="4724400"/>
            <a:ext cx="609600" cy="238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Image 4.pdf                                                    00031027Macintosh HD                   BBA748FD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9600"/>
            <a:ext cx="8915400" cy="510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19" name="Oval 5"/>
          <p:cNvSpPr>
            <a:spLocks noChangeArrowheads="1"/>
          </p:cNvSpPr>
          <p:nvPr/>
        </p:nvSpPr>
        <p:spPr bwMode="auto">
          <a:xfrm>
            <a:off x="7239000" y="609600"/>
            <a:ext cx="990600" cy="1219200"/>
          </a:xfrm>
          <a:prstGeom prst="ellipse">
            <a:avLst/>
          </a:prstGeom>
          <a:noFill/>
          <a:ln w="22225">
            <a:solidFill>
              <a:srgbClr val="8C0714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220" name="Line 6"/>
          <p:cNvSpPr>
            <a:spLocks noChangeShapeType="1"/>
          </p:cNvSpPr>
          <p:nvPr/>
        </p:nvSpPr>
        <p:spPr bwMode="auto">
          <a:xfrm flipV="1">
            <a:off x="6400800" y="1600200"/>
            <a:ext cx="914400" cy="838200"/>
          </a:xfrm>
          <a:prstGeom prst="line">
            <a:avLst/>
          </a:prstGeom>
          <a:noFill/>
          <a:ln w="38100">
            <a:solidFill>
              <a:srgbClr val="8C0714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0550" y="2400300"/>
            <a:ext cx="54229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2800">
                <a:ea typeface="ＭＳ Ｐゴシック" charset="-128"/>
                <a:cs typeface="ＭＳ Ｐゴシック" charset="-128"/>
              </a:rPr>
              <a:t>Évaluation à envoyer</a:t>
            </a:r>
            <a:endParaRPr lang="fr-FR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267" name="Image 4" descr="Capture d’écran 2010-11-22 à 09.22.4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400" y="1885950"/>
            <a:ext cx="8331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 2" descr="Capture d’écran 2010-11-22 à 07.32.2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685800"/>
            <a:ext cx="6667500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>
                <a:ea typeface="ＭＳ Ｐゴシック" charset="-128"/>
                <a:cs typeface="ＭＳ Ｐゴシック" charset="-128"/>
              </a:rPr>
              <a:t>Récapitulatif</a:t>
            </a:r>
          </a:p>
        </p:txBody>
      </p:sp>
      <p:sp>
        <p:nvSpPr>
          <p:cNvPr id="13315" name="Espace réservé du contenu 2"/>
          <p:cNvSpPr>
            <a:spLocks noGrp="1"/>
          </p:cNvSpPr>
          <p:nvPr>
            <p:ph idx="1"/>
          </p:nvPr>
        </p:nvSpPr>
        <p:spPr>
          <a:xfrm>
            <a:off x="228600" y="1524000"/>
            <a:ext cx="3657600" cy="5334000"/>
          </a:xfrm>
        </p:spPr>
        <p:txBody>
          <a:bodyPr/>
          <a:lstStyle/>
          <a:p>
            <a:pPr eaLnBrk="1" hangingPunct="1">
              <a:buFont typeface="Wingdings 2" charset="2"/>
              <a:buChar char=""/>
            </a:pPr>
            <a:r>
              <a:rPr 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Enregistrer ou prendre en notes extensives une séance à 2 mois, 6 mois, et 12 mois</a:t>
            </a:r>
          </a:p>
          <a:p>
            <a:pPr eaLnBrk="1" hangingPunct="1">
              <a:buFont typeface="Wingdings 2" charset="2"/>
              <a:buChar char=""/>
            </a:pPr>
            <a:r>
              <a:rPr 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Chaque membre du groupe de pairs, cote la séance à partir de l</a:t>
            </a:r>
            <a:r>
              <a:rPr lang="ja-JP" alt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’</a:t>
            </a:r>
            <a:r>
              <a:rPr lang="fr-FR" altLang="ja-JP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instrument en ligne </a:t>
            </a:r>
          </a:p>
          <a:p>
            <a:pPr eaLnBrk="1" hangingPunct="1">
              <a:buFont typeface="Wingdings 2" charset="2"/>
              <a:buChar char=""/>
            </a:pPr>
            <a:r>
              <a:rPr 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Cette cotation est envoyée au responsable du groupe de pairs qui met les cotations sur un document word.</a:t>
            </a:r>
          </a:p>
          <a:p>
            <a:pPr eaLnBrk="1" hangingPunct="1">
              <a:buFont typeface="Wingdings 2" charset="2"/>
              <a:buChar char=""/>
            </a:pPr>
            <a:r>
              <a:rPr 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Un réunion d</a:t>
            </a:r>
            <a:r>
              <a:rPr lang="ja-JP" alt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’</a:t>
            </a:r>
            <a:r>
              <a:rPr lang="fr-FR" altLang="ja-JP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évaluation entre les pairs s</a:t>
            </a:r>
            <a:r>
              <a:rPr lang="ja-JP" alt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’</a:t>
            </a:r>
            <a:r>
              <a:rPr lang="fr-FR" altLang="ja-JP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organise à partir de ce document word (discussion sur les items avec écart entre les membres du groupe)</a:t>
            </a:r>
          </a:p>
          <a:p>
            <a:pPr eaLnBrk="1" hangingPunct="1">
              <a:buFont typeface="Wingdings 2" charset="2"/>
              <a:buChar char=""/>
            </a:pPr>
            <a:r>
              <a:rPr 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Le responsable du groupe reprend cette évaluation avec l</a:t>
            </a:r>
            <a:r>
              <a:rPr lang="ja-JP" alt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’</a:t>
            </a:r>
            <a:r>
              <a:rPr lang="fr-FR" altLang="ja-JP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instrument en ligne pour l</a:t>
            </a:r>
            <a:r>
              <a:rPr lang="ja-JP" alt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’</a:t>
            </a:r>
            <a:r>
              <a:rPr lang="fr-FR" altLang="ja-JP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évaluation définitive.</a:t>
            </a:r>
          </a:p>
          <a:p>
            <a:pPr eaLnBrk="1" hangingPunct="1">
              <a:buFont typeface="Wingdings 2" charset="2"/>
              <a:buChar char=""/>
            </a:pPr>
            <a:r>
              <a:rPr 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Cette évaluation finale est mise dans la base de données en attendant l</a:t>
            </a:r>
            <a:r>
              <a:rPr lang="ja-JP" altLang="fr-FR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’</a:t>
            </a:r>
            <a:r>
              <a:rPr lang="fr-FR" altLang="ja-JP" sz="14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analyse du processus à un an</a:t>
            </a:r>
            <a:r>
              <a:rPr lang="fr-FR" altLang="ja-JP" sz="1400">
                <a:solidFill>
                  <a:srgbClr val="595959"/>
                </a:solidFill>
                <a:ea typeface="ＭＳ Ｐゴシック" charset="-128"/>
                <a:cs typeface="ＭＳ Ｐゴシック" charset="-128"/>
              </a:rPr>
              <a:t>. (cette dernière partie est effectuée par nos soins)</a:t>
            </a:r>
            <a:endParaRPr lang="fr-FR" sz="1400">
              <a:solidFill>
                <a:srgbClr val="595959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3316" name="Image 3" descr="Image 14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0913" y="1143000"/>
            <a:ext cx="3113087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Image 4" descr="Image 16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0000" y="4800600"/>
            <a:ext cx="40640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lèche vers la droite 7"/>
          <p:cNvSpPr>
            <a:spLocks noChangeArrowheads="1"/>
          </p:cNvSpPr>
          <p:nvPr/>
        </p:nvSpPr>
        <p:spPr bwMode="auto">
          <a:xfrm>
            <a:off x="3733800" y="6248400"/>
            <a:ext cx="1295400" cy="152400"/>
          </a:xfrm>
          <a:prstGeom prst="rightArrow">
            <a:avLst>
              <a:gd name="adj1" fmla="val 50000"/>
              <a:gd name="adj2" fmla="val 50016"/>
            </a:avLst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11" name="Flèche angle droit à deux pointes 10"/>
          <p:cNvSpPr/>
          <p:nvPr/>
        </p:nvSpPr>
        <p:spPr bwMode="auto">
          <a:xfrm>
            <a:off x="3657600" y="2590800"/>
            <a:ext cx="381000" cy="2819400"/>
          </a:xfrm>
          <a:prstGeom prst="lef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12" name="Flèche vers la droite 11"/>
          <p:cNvSpPr>
            <a:spLocks noChangeArrowheads="1"/>
          </p:cNvSpPr>
          <p:nvPr/>
        </p:nvSpPr>
        <p:spPr bwMode="auto">
          <a:xfrm>
            <a:off x="3810000" y="2514600"/>
            <a:ext cx="2133600" cy="228600"/>
          </a:xfrm>
          <a:prstGeom prst="rightArrow">
            <a:avLst>
              <a:gd name="adj1" fmla="val 50000"/>
              <a:gd name="adj2" fmla="val 49994"/>
            </a:avLst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13" name="Flèche vers la droite 12"/>
          <p:cNvSpPr>
            <a:spLocks noChangeArrowheads="1"/>
          </p:cNvSpPr>
          <p:nvPr/>
        </p:nvSpPr>
        <p:spPr bwMode="auto">
          <a:xfrm>
            <a:off x="3886200" y="3810000"/>
            <a:ext cx="1371600" cy="228600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13322" name="ZoneTexte 13"/>
          <p:cNvSpPr txBox="1">
            <a:spLocks noChangeArrowheads="1"/>
          </p:cNvSpPr>
          <p:nvPr/>
        </p:nvSpPr>
        <p:spPr bwMode="auto">
          <a:xfrm>
            <a:off x="5605463" y="1981200"/>
            <a:ext cx="338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/>
              <a:t>1</a:t>
            </a:r>
          </a:p>
        </p:txBody>
      </p:sp>
      <p:sp>
        <p:nvSpPr>
          <p:cNvPr id="13323" name="ZoneTexte 14"/>
          <p:cNvSpPr txBox="1">
            <a:spLocks noChangeArrowheads="1"/>
          </p:cNvSpPr>
          <p:nvPr/>
        </p:nvSpPr>
        <p:spPr bwMode="auto">
          <a:xfrm>
            <a:off x="4648200" y="5253038"/>
            <a:ext cx="338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/>
              <a:t>3</a:t>
            </a:r>
          </a:p>
        </p:txBody>
      </p:sp>
      <p:sp>
        <p:nvSpPr>
          <p:cNvPr id="13324" name="ZoneTexte 16"/>
          <p:cNvSpPr txBox="1">
            <a:spLocks noChangeArrowheads="1"/>
          </p:cNvSpPr>
          <p:nvPr/>
        </p:nvSpPr>
        <p:spPr bwMode="auto">
          <a:xfrm rot="10800000" flipV="1">
            <a:off x="4953000" y="3284538"/>
            <a:ext cx="2905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/>
              <a:t>2</a:t>
            </a:r>
          </a:p>
        </p:txBody>
      </p:sp>
      <p:pic>
        <p:nvPicPr>
          <p:cNvPr id="13325" name="Image 13" descr="Capture d’écran 2010-11-22 à 07.32.27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124200"/>
            <a:ext cx="23463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8087</TotalTime>
  <Words>1119</Words>
  <Application>Microsoft Macintosh PowerPoint</Application>
  <PresentationFormat>Présentation à l'écran (4:3)</PresentationFormat>
  <Paragraphs>110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Times</vt:lpstr>
      <vt:lpstr>ＭＳ Ｐゴシック</vt:lpstr>
      <vt:lpstr>Arial</vt:lpstr>
      <vt:lpstr>Calibri</vt:lpstr>
      <vt:lpstr>Wingdings 2</vt:lpstr>
      <vt:lpstr>Wingdings</vt:lpstr>
      <vt:lpstr>Thème Office</vt:lpstr>
      <vt:lpstr>Il CPQ è uno strumento  a « selezione forzata » (Q-Metodologia)</vt:lpstr>
      <vt:lpstr>Inserite il vostro codice</vt:lpstr>
      <vt:lpstr>Diapositive 3</vt:lpstr>
      <vt:lpstr>Diapositive 4</vt:lpstr>
      <vt:lpstr>Diapositive 5</vt:lpstr>
      <vt:lpstr>Diapositive 6</vt:lpstr>
      <vt:lpstr>Diapositive 7</vt:lpstr>
      <vt:lpstr>Diapositive 8</vt:lpstr>
      <vt:lpstr>Évaluation à envoyer</vt:lpstr>
      <vt:lpstr>Diapositive 10</vt:lpstr>
      <vt:lpstr>Récapitulatif</vt:lpstr>
    </vt:vector>
  </TitlesOfParts>
  <Company>m&amp;jm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The Psychotherapy Process Q-set (PQS) in Therapeutique Action, Jason Aronson inc. 2000</dc:title>
  <dc:creator>Thurin</dc:creator>
  <cp:keywords/>
  <cp:lastModifiedBy>Jean-Michel THURIN</cp:lastModifiedBy>
  <cp:revision>189</cp:revision>
  <cp:lastPrinted>2008-07-04T05:38:23Z</cp:lastPrinted>
  <dcterms:created xsi:type="dcterms:W3CDTF">2010-12-04T06:16:28Z</dcterms:created>
  <dcterms:modified xsi:type="dcterms:W3CDTF">2010-12-04T06:18:04Z</dcterms:modified>
</cp:coreProperties>
</file>