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40"/>
  </p:notesMasterIdLst>
  <p:handoutMasterIdLst>
    <p:handoutMasterId r:id="rId41"/>
  </p:handoutMasterIdLst>
  <p:sldIdLst>
    <p:sldId id="256" r:id="rId2"/>
    <p:sldId id="257" r:id="rId3"/>
    <p:sldId id="258" r:id="rId4"/>
    <p:sldId id="259" r:id="rId5"/>
    <p:sldId id="260" r:id="rId6"/>
    <p:sldId id="268" r:id="rId7"/>
    <p:sldId id="270" r:id="rId8"/>
    <p:sldId id="267" r:id="rId9"/>
    <p:sldId id="265" r:id="rId10"/>
    <p:sldId id="266" r:id="rId11"/>
    <p:sldId id="271" r:id="rId12"/>
    <p:sldId id="272" r:id="rId13"/>
    <p:sldId id="287" r:id="rId14"/>
    <p:sldId id="285" r:id="rId15"/>
    <p:sldId id="286" r:id="rId16"/>
    <p:sldId id="288" r:id="rId17"/>
    <p:sldId id="273" r:id="rId18"/>
    <p:sldId id="283" r:id="rId19"/>
    <p:sldId id="274" r:id="rId20"/>
    <p:sldId id="284" r:id="rId21"/>
    <p:sldId id="290" r:id="rId22"/>
    <p:sldId id="289" r:id="rId23"/>
    <p:sldId id="277" r:id="rId24"/>
    <p:sldId id="292" r:id="rId25"/>
    <p:sldId id="291" r:id="rId26"/>
    <p:sldId id="278" r:id="rId27"/>
    <p:sldId id="279" r:id="rId28"/>
    <p:sldId id="293" r:id="rId29"/>
    <p:sldId id="294" r:id="rId30"/>
    <p:sldId id="299" r:id="rId31"/>
    <p:sldId id="276" r:id="rId32"/>
    <p:sldId id="295" r:id="rId33"/>
    <p:sldId id="296" r:id="rId34"/>
    <p:sldId id="297" r:id="rId35"/>
    <p:sldId id="298" r:id="rId36"/>
    <p:sldId id="300" r:id="rId37"/>
    <p:sldId id="280" r:id="rId38"/>
    <p:sldId id="281" r:id="rId39"/>
  </p:sldIdLst>
  <p:sldSz cx="9144000" cy="6858000" type="screen4x3"/>
  <p:notesSz cx="6858000" cy="9144000"/>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7931" autoAdjust="0"/>
  </p:normalViewPr>
  <p:slideViewPr>
    <p:cSldViewPr snapToGrid="0" snapToObjects="1" showGuides="1">
      <p:cViewPr>
        <p:scale>
          <a:sx n="99" d="100"/>
          <a:sy n="99" d="100"/>
        </p:scale>
        <p:origin x="-176" y="-8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46"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notesMaster" Target="notesMasters/notesMaster1.xml"/><Relationship Id="rId41" Type="http://schemas.openxmlformats.org/officeDocument/2006/relationships/handoutMaster" Target="handoutMasters/handoutMaster1.xml"/><Relationship Id="rId42" Type="http://schemas.openxmlformats.org/officeDocument/2006/relationships/printerSettings" Target="printerSettings/printerSettings1.bin"/><Relationship Id="rId43" Type="http://schemas.openxmlformats.org/officeDocument/2006/relationships/presProps" Target="presProps.xml"/><Relationship Id="rId44" Type="http://schemas.openxmlformats.org/officeDocument/2006/relationships/viewProps" Target="viewProps.xml"/><Relationship Id="rId4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D21B744-9937-FB40-B29F-C15D0F2F6318}" type="datetimeFigureOut">
              <a:rPr lang="fr-FR" smtClean="0"/>
              <a:pPr/>
              <a:t>04/03/11</a:t>
            </a:fld>
            <a:endParaRPr lang="fr-FR"/>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1318187-42DA-5D4C-9A47-1E1F7180E966}" type="slidenum">
              <a:rPr lang="fr-FR" smtClean="0"/>
              <a:pPr/>
              <a:t>‹#›</a:t>
            </a:fld>
            <a:endParaRPr lang="fr-FR"/>
          </a:p>
        </p:txBody>
      </p:sp>
    </p:spTree>
    <p:extLst>
      <p:ext uri="{BB962C8B-B14F-4D97-AF65-F5344CB8AC3E}">
        <p14:creationId xmlns:p14="http://schemas.microsoft.com/office/powerpoint/2010/main" val="223243582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3B59EA6-54A0-0F49-A715-EACA2EAE8400}" type="datetimeFigureOut">
              <a:rPr lang="fr-FR" smtClean="0"/>
              <a:pPr/>
              <a:t>04/03/11</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9684185-0ACC-CC4E-AE81-914C290667C5}" type="slidenum">
              <a:rPr lang="fr-FR" smtClean="0"/>
              <a:pPr/>
              <a:t>‹#›</a:t>
            </a:fld>
            <a:endParaRPr lang="fr-FR"/>
          </a:p>
        </p:txBody>
      </p:sp>
    </p:spTree>
    <p:extLst>
      <p:ext uri="{BB962C8B-B14F-4D97-AF65-F5344CB8AC3E}">
        <p14:creationId xmlns:p14="http://schemas.microsoft.com/office/powerpoint/2010/main" val="1430831140"/>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Espace réservé de l'image des diapositives 1"/>
          <p:cNvSpPr>
            <a:spLocks noGrp="1" noRot="1" noChangeAspect="1"/>
          </p:cNvSpPr>
          <p:nvPr>
            <p:ph type="sldImg"/>
          </p:nvPr>
        </p:nvSpPr>
        <p:spPr>
          <a:ln/>
        </p:spPr>
      </p:sp>
      <p:sp>
        <p:nvSpPr>
          <p:cNvPr id="30722"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fr-FR">
              <a:latin typeface="Times" charset="0"/>
              <a:ea typeface="ＭＳ Ｐゴシック" charset="0"/>
              <a:cs typeface="ＭＳ Ｐゴシック" charset="0"/>
            </a:endParaRPr>
          </a:p>
        </p:txBody>
      </p:sp>
      <p:sp>
        <p:nvSpPr>
          <p:cNvPr id="30723" name="Espace réservé du numéro de diapositiv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F3539E59-60A7-EB43-A64F-3F60654D5C33}" type="slidenum">
              <a:rPr lang="fr-FR" sz="1200">
                <a:solidFill>
                  <a:srgbClr val="000000"/>
                </a:solidFill>
                <a:latin typeface="Arial" charset="0"/>
              </a:rPr>
              <a:pPr/>
              <a:t>6</a:t>
            </a:fld>
            <a:endParaRPr lang="fr-FR" sz="1200">
              <a:solidFill>
                <a:srgbClr val="000000"/>
              </a:solidFill>
              <a:latin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Espace réservé de l'image des diapositives 1"/>
          <p:cNvSpPr>
            <a:spLocks noGrp="1" noRot="1" noChangeAspect="1"/>
          </p:cNvSpPr>
          <p:nvPr>
            <p:ph type="sldImg"/>
          </p:nvPr>
        </p:nvSpPr>
        <p:spPr>
          <a:ln/>
        </p:spPr>
      </p:sp>
      <p:sp>
        <p:nvSpPr>
          <p:cNvPr id="40962"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fr-FR">
              <a:latin typeface="Times" charset="0"/>
              <a:ea typeface="ＭＳ Ｐゴシック" charset="0"/>
              <a:cs typeface="ＭＳ Ｐゴシック" charset="0"/>
            </a:endParaRPr>
          </a:p>
        </p:txBody>
      </p:sp>
      <p:sp>
        <p:nvSpPr>
          <p:cNvPr id="40963" name="Espace réservé du numéro de diapositiv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47AABC47-9FC9-EB41-84CB-833AE8A08D3A}" type="slidenum">
              <a:rPr lang="fr-FR" sz="1200"/>
              <a:pPr/>
              <a:t>7</a:t>
            </a:fld>
            <a:endParaRPr lang="fr-FR"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09D65BCE-8E30-8049-A337-76625DFDFF48}" type="slidenum">
              <a:rPr lang="fr-FR" smtClean="0"/>
              <a:pPr/>
              <a:t>12</a:t>
            </a:fld>
            <a:endParaRPr lang="fr-F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7AA632F2-19B6-BE4F-9F5F-627C3B449E65}" type="slidenum">
              <a:rPr lang="fr-FR" sz="1200"/>
              <a:pPr/>
              <a:t>13</a:t>
            </a:fld>
            <a:endParaRPr lang="fr-FR" sz="1200"/>
          </a:p>
        </p:txBody>
      </p:sp>
      <p:sp>
        <p:nvSpPr>
          <p:cNvPr id="26626" name="Rectangle 2"/>
          <p:cNvSpPr>
            <a:spLocks noChangeArrowheads="1"/>
          </p:cNvSpPr>
          <p:nvPr>
            <p:ph type="sldImg"/>
          </p:nvPr>
        </p:nvSpPr>
        <p:spPr>
          <a:solidFill>
            <a:srgbClr val="FFFFFF"/>
          </a:solidFill>
          <a:ln/>
        </p:spPr>
      </p:sp>
      <p:sp>
        <p:nvSpPr>
          <p:cNvPr id="26627" name="Rectangle 3"/>
          <p:cNvSpPr>
            <a:spLocks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9688" eaLnBrk="1" hangingPunct="1">
              <a:spcBef>
                <a:spcPts val="413"/>
              </a:spcBef>
            </a:pPr>
            <a:r>
              <a:rPr lang="en-US">
                <a:solidFill>
                  <a:srgbClr val="000000"/>
                </a:solidFill>
                <a:latin typeface="Times" charset="0"/>
                <a:ea typeface="ＭＳ Ｐゴシック" charset="0"/>
                <a:cs typeface="Times" charset="0"/>
                <a:sym typeface="Times" charset="0"/>
              </a:rPr>
              <a:t>Une façon d’aborder le diagnostic suivant un mode à la fois précis et organisé est </a:t>
            </a:r>
            <a:r>
              <a:rPr lang="en-US" i="1">
                <a:solidFill>
                  <a:srgbClr val="000000"/>
                </a:solidFill>
                <a:latin typeface="Times" charset="0"/>
                <a:ea typeface="ＭＳ Ｐゴシック" charset="0"/>
                <a:cs typeface="Times" charset="0"/>
                <a:sym typeface="Times" charset="0"/>
              </a:rPr>
              <a:t>la formulation de cas </a:t>
            </a:r>
            <a:r>
              <a:rPr lang="en-US">
                <a:solidFill>
                  <a:srgbClr val="FF0000"/>
                </a:solidFill>
                <a:latin typeface="Times" charset="0"/>
                <a:ea typeface="ＭＳ Ｐゴシック" charset="0"/>
                <a:cs typeface="Times" charset="0"/>
                <a:sym typeface="Times" charset="0"/>
              </a:rPr>
              <a:t>(Eells, 2007). </a:t>
            </a:r>
            <a:r>
              <a:rPr lang="en-US">
                <a:solidFill>
                  <a:srgbClr val="000000"/>
                </a:solidFill>
                <a:latin typeface="Times" charset="0"/>
                <a:ea typeface="ＭＳ Ｐゴシック" charset="0"/>
                <a:cs typeface="Times" charset="0"/>
                <a:sym typeface="Times" charset="0"/>
              </a:rPr>
              <a:t>La formulation de cas part de l’entretien clinique. Elle utilise toutes les finesses de son approche qui permettent non seulement de déceler des symptômes positifs, mais également le retrait, l’absence d’expression affective et la dissociation somato-psychique (elle n’apparaît que dans un petit intervalle de silence, une chute de la tonalité dans le récit, ou une coloration du cou)</a:t>
            </a:r>
          </a:p>
          <a:p>
            <a:pPr marL="39688" eaLnBrk="1" hangingPunct="1">
              <a:spcBef>
                <a:spcPts val="413"/>
              </a:spcBef>
            </a:pPr>
            <a:r>
              <a:rPr lang="en-US">
                <a:solidFill>
                  <a:srgbClr val="000000"/>
                </a:solidFill>
                <a:latin typeface="Times" charset="0"/>
                <a:ea typeface="ＭＳ Ｐゴシック" charset="0"/>
                <a:cs typeface="Times" charset="0"/>
                <a:sym typeface="Times" charset="0"/>
              </a:rPr>
              <a:t>L’entretien clinique permet également une compréhension à travers le suivi des enchaînements, les associations entre un fait récent et un fait ancien, etc. L’observation clinique a toujours eu cette capacité d’évocation qui permet à des cliniciens de comprendre une situation clinique. Un des problèmes toutefois est de parvenir à ce qu’il existe une certaine homogénéité dans la description et sa présentation pour que les cas puissent être réunis et comparés. </a:t>
            </a:r>
          </a:p>
          <a:p>
            <a:pPr marL="39688" algn="just" eaLnBrk="1" hangingPunct="1">
              <a:spcBef>
                <a:spcPts val="413"/>
              </a:spcBef>
            </a:pPr>
            <a:r>
              <a:rPr lang="en-US">
                <a:solidFill>
                  <a:srgbClr val="000000"/>
                </a:solidFill>
                <a:latin typeface="Times" charset="0"/>
                <a:ea typeface="ＭＳ Ｐゴシック" charset="0"/>
                <a:cs typeface="Times" charset="0"/>
                <a:sym typeface="Times" charset="0"/>
              </a:rPr>
              <a:t>La formulation de la problématique générale qui conduit une personne à solliciter une psychothérapie ou une aide psychothérapique est un acte clinique de grande importance. Le « diagnostic » au vrai sens du terme ne se réduit pas aux symptômes, ou à la formulation par le patient de son problème et de sa demande.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505" name="Text Box 1"/>
          <p:cNvSpPr txBox="1">
            <a:spLocks noChangeArrowheads="1"/>
          </p:cNvSpPr>
          <p:nvPr/>
        </p:nvSpPr>
        <p:spPr bwMode="auto">
          <a:xfrm>
            <a:off x="925935" y="695962"/>
            <a:ext cx="5007733" cy="3428635"/>
          </a:xfrm>
          <a:prstGeom prst="rect">
            <a:avLst/>
          </a:prstGeom>
          <a:solidFill>
            <a:srgbClr val="FFFFFF"/>
          </a:solidFill>
          <a:ln w="9360">
            <a:solidFill>
              <a:srgbClr val="000000"/>
            </a:solidFill>
            <a:miter lim="800000"/>
            <a:headEnd/>
            <a:tailEnd/>
          </a:ln>
          <a:effectLst/>
        </p:spPr>
        <p:txBody>
          <a:bodyPr wrap="none" anchor="ctr">
            <a:prstTxWarp prst="textNoShape">
              <a:avLst/>
            </a:prstTxWarp>
          </a:bodyPr>
          <a:lstStyle/>
          <a:p>
            <a:endParaRPr lang="fr-FR"/>
          </a:p>
        </p:txBody>
      </p:sp>
      <p:sp>
        <p:nvSpPr>
          <p:cNvPr id="21506" name="Text Box 2"/>
          <p:cNvSpPr txBox="1">
            <a:spLocks noGrp="1" noChangeArrowheads="1"/>
          </p:cNvSpPr>
          <p:nvPr>
            <p:ph type="body"/>
          </p:nvPr>
        </p:nvSpPr>
        <p:spPr bwMode="auto">
          <a:xfrm>
            <a:off x="685640" y="4343913"/>
            <a:ext cx="5469098" cy="4096816"/>
          </a:xfrm>
          <a:prstGeom prst="rect">
            <a:avLst/>
          </a:prstGeom>
          <a:noFill/>
          <a:ln>
            <a:round/>
            <a:headEnd/>
            <a:tailEnd/>
          </a:ln>
        </p:spPr>
        <p:txBody>
          <a:bodyPr wrap="none" anchor="ctr">
            <a:prstTxWarp prst="textNoShape">
              <a:avLst/>
            </a:prstTxWarp>
          </a:bodyPr>
          <a:lstStyle/>
          <a:p>
            <a:endParaRPr lang="fr-F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Tolérance affective</a:t>
            </a:r>
            <a:endParaRPr lang="fr-FR" dirty="0"/>
          </a:p>
        </p:txBody>
      </p:sp>
      <p:sp>
        <p:nvSpPr>
          <p:cNvPr id="4" name="Espace réservé du numéro de diapositive 3"/>
          <p:cNvSpPr>
            <a:spLocks noGrp="1"/>
          </p:cNvSpPr>
          <p:nvPr>
            <p:ph type="sldNum" sz="quarter" idx="10"/>
          </p:nvPr>
        </p:nvSpPr>
        <p:spPr/>
        <p:txBody>
          <a:bodyPr/>
          <a:lstStyle/>
          <a:p>
            <a:fld id="{F02B19BE-64B3-2B41-95D2-DD4905F1ECAD}" type="slidenum">
              <a:rPr lang="fr-FR" smtClean="0"/>
              <a:pPr/>
              <a:t>18</a:t>
            </a:fld>
            <a:endParaRPr lang="fr-F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529" name="Text Box 1"/>
          <p:cNvSpPr txBox="1">
            <a:spLocks noChangeArrowheads="1"/>
          </p:cNvSpPr>
          <p:nvPr/>
        </p:nvSpPr>
        <p:spPr bwMode="auto">
          <a:xfrm>
            <a:off x="925935" y="695962"/>
            <a:ext cx="5007733" cy="3428635"/>
          </a:xfrm>
          <a:prstGeom prst="rect">
            <a:avLst/>
          </a:prstGeom>
          <a:solidFill>
            <a:srgbClr val="FFFFFF"/>
          </a:solidFill>
          <a:ln w="9360">
            <a:solidFill>
              <a:srgbClr val="000000"/>
            </a:solidFill>
            <a:miter lim="800000"/>
            <a:headEnd/>
            <a:tailEnd/>
          </a:ln>
          <a:effectLst/>
        </p:spPr>
        <p:txBody>
          <a:bodyPr wrap="none" anchor="ctr">
            <a:prstTxWarp prst="textNoShape">
              <a:avLst/>
            </a:prstTxWarp>
          </a:bodyPr>
          <a:lstStyle/>
          <a:p>
            <a:endParaRPr lang="fr-FR"/>
          </a:p>
        </p:txBody>
      </p:sp>
      <p:sp>
        <p:nvSpPr>
          <p:cNvPr id="22530" name="Text Box 2"/>
          <p:cNvSpPr txBox="1">
            <a:spLocks noGrp="1" noChangeArrowheads="1"/>
          </p:cNvSpPr>
          <p:nvPr>
            <p:ph type="body"/>
          </p:nvPr>
        </p:nvSpPr>
        <p:spPr bwMode="auto">
          <a:xfrm>
            <a:off x="685640" y="4343913"/>
            <a:ext cx="5469098" cy="4096816"/>
          </a:xfrm>
          <a:prstGeom prst="rect">
            <a:avLst/>
          </a:prstGeom>
          <a:noFill/>
          <a:ln>
            <a:round/>
            <a:headEnd/>
            <a:tailEnd/>
          </a:ln>
        </p:spPr>
        <p:txBody>
          <a:bodyPr wrap="none" anchor="ctr">
            <a:prstTxWarp prst="textNoShape">
              <a:avLst/>
            </a:prstTxWarp>
          </a:bodyPr>
          <a:lstStyle/>
          <a:p>
            <a:endParaRPr lang="fr-F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Espace réservé de l'image des diapositives 1"/>
          <p:cNvSpPr>
            <a:spLocks noGrp="1" noRot="1" noChangeAspect="1"/>
          </p:cNvSpPr>
          <p:nvPr>
            <p:ph type="sldImg"/>
          </p:nvPr>
        </p:nvSpPr>
        <p:spPr>
          <a:ln/>
        </p:spPr>
      </p:sp>
      <p:sp>
        <p:nvSpPr>
          <p:cNvPr id="40962"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fr-FR">
              <a:latin typeface="Times" charset="0"/>
              <a:ea typeface="ＭＳ Ｐゴシック" charset="0"/>
              <a:cs typeface="ＭＳ Ｐゴシック" charset="0"/>
            </a:endParaRPr>
          </a:p>
        </p:txBody>
      </p:sp>
      <p:sp>
        <p:nvSpPr>
          <p:cNvPr id="40963" name="Espace réservé du numéro de diapositiv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3511E308-1DA8-A545-93C6-284C00C695A0}" type="slidenum">
              <a:rPr lang="fr-FR" sz="1200"/>
              <a:pPr/>
              <a:t>21</a:t>
            </a:fld>
            <a:endParaRPr lang="fr-FR" sz="12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25D4CDB6-A487-B04A-BFED-A93D28EAED91}" type="slidenum">
              <a:rPr lang="fr-FR" sz="1200"/>
              <a:pPr/>
              <a:t>34</a:t>
            </a:fld>
            <a:endParaRPr lang="fr-FR" sz="1200"/>
          </a:p>
        </p:txBody>
      </p:sp>
      <p:sp>
        <p:nvSpPr>
          <p:cNvPr id="44034" name="Rectangle 2"/>
          <p:cNvSpPr>
            <a:spLocks noChangeArrowheads="1" noTextEdit="1"/>
          </p:cNvSpPr>
          <p:nvPr>
            <p:ph type="sldImg"/>
          </p:nvPr>
        </p:nvSpPr>
        <p:spPr>
          <a:ln/>
        </p:spPr>
      </p:sp>
      <p:sp>
        <p:nvSpPr>
          <p:cNvPr id="440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fr-FR">
              <a:latin typeface="Times" charset="0"/>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r>
              <a:rPr lang="fr-FR" smtClean="0"/>
              <a:t>05/03/2011</a:t>
            </a:r>
            <a:endParaRPr lang="fr-FR"/>
          </a:p>
        </p:txBody>
      </p:sp>
      <p:sp>
        <p:nvSpPr>
          <p:cNvPr id="5" name="Espace réservé du pied de page 4"/>
          <p:cNvSpPr>
            <a:spLocks noGrp="1"/>
          </p:cNvSpPr>
          <p:nvPr>
            <p:ph type="ftr" sz="quarter" idx="11"/>
          </p:nvPr>
        </p:nvSpPr>
        <p:spPr/>
        <p:txBody>
          <a:bodyPr/>
          <a:lstStyle/>
          <a:p>
            <a:r>
              <a:rPr lang="fr-FR" smtClean="0"/>
              <a:t>Journée Pôle Borderline - JMT</a:t>
            </a:r>
            <a:endParaRPr lang="fr-FR"/>
          </a:p>
        </p:txBody>
      </p:sp>
      <p:sp>
        <p:nvSpPr>
          <p:cNvPr id="6" name="Espace réservé du numéro de diapositive 5"/>
          <p:cNvSpPr>
            <a:spLocks noGrp="1"/>
          </p:cNvSpPr>
          <p:nvPr>
            <p:ph type="sldNum" sz="quarter" idx="12"/>
          </p:nvPr>
        </p:nvSpPr>
        <p:spPr/>
        <p:txBody>
          <a:bodyPr/>
          <a:lstStyle/>
          <a:p>
            <a:fld id="{4E44576E-59B3-3E40-BD69-48F3A2CD0C68}" type="slidenum">
              <a:rPr lang="fr-FR" smtClean="0"/>
              <a:pPr/>
              <a:t>‹#›</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r>
              <a:rPr lang="fr-FR" smtClean="0"/>
              <a:t>05/03/2011</a:t>
            </a:r>
            <a:endParaRPr lang="fr-FR"/>
          </a:p>
        </p:txBody>
      </p:sp>
      <p:sp>
        <p:nvSpPr>
          <p:cNvPr id="5" name="Espace réservé du pied de page 4"/>
          <p:cNvSpPr>
            <a:spLocks noGrp="1"/>
          </p:cNvSpPr>
          <p:nvPr>
            <p:ph type="ftr" sz="quarter" idx="11"/>
          </p:nvPr>
        </p:nvSpPr>
        <p:spPr/>
        <p:txBody>
          <a:bodyPr/>
          <a:lstStyle/>
          <a:p>
            <a:r>
              <a:rPr lang="fr-FR" smtClean="0"/>
              <a:t>Journée Pôle Borderline - JMT</a:t>
            </a:r>
            <a:endParaRPr lang="fr-FR"/>
          </a:p>
        </p:txBody>
      </p:sp>
      <p:sp>
        <p:nvSpPr>
          <p:cNvPr id="6" name="Espace réservé du numéro de diapositive 5"/>
          <p:cNvSpPr>
            <a:spLocks noGrp="1"/>
          </p:cNvSpPr>
          <p:nvPr>
            <p:ph type="sldNum" sz="quarter" idx="12"/>
          </p:nvPr>
        </p:nvSpPr>
        <p:spPr/>
        <p:txBody>
          <a:bodyPr/>
          <a:lstStyle/>
          <a:p>
            <a:fld id="{4E44576E-59B3-3E40-BD69-48F3A2CD0C68}" type="slidenum">
              <a:rPr lang="fr-FR" smtClean="0"/>
              <a:pPr/>
              <a:t>‹#›</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r>
              <a:rPr lang="fr-FR" smtClean="0"/>
              <a:t>05/03/2011</a:t>
            </a:r>
            <a:endParaRPr lang="fr-FR"/>
          </a:p>
        </p:txBody>
      </p:sp>
      <p:sp>
        <p:nvSpPr>
          <p:cNvPr id="5" name="Espace réservé du pied de page 4"/>
          <p:cNvSpPr>
            <a:spLocks noGrp="1"/>
          </p:cNvSpPr>
          <p:nvPr>
            <p:ph type="ftr" sz="quarter" idx="11"/>
          </p:nvPr>
        </p:nvSpPr>
        <p:spPr/>
        <p:txBody>
          <a:bodyPr/>
          <a:lstStyle/>
          <a:p>
            <a:r>
              <a:rPr lang="fr-FR" smtClean="0"/>
              <a:t>Journée Pôle Borderline - JMT</a:t>
            </a:r>
            <a:endParaRPr lang="fr-FR"/>
          </a:p>
        </p:txBody>
      </p:sp>
      <p:sp>
        <p:nvSpPr>
          <p:cNvPr id="6" name="Espace réservé du numéro de diapositive 5"/>
          <p:cNvSpPr>
            <a:spLocks noGrp="1"/>
          </p:cNvSpPr>
          <p:nvPr>
            <p:ph type="sldNum" sz="quarter" idx="12"/>
          </p:nvPr>
        </p:nvSpPr>
        <p:spPr/>
        <p:txBody>
          <a:bodyPr/>
          <a:lstStyle/>
          <a:p>
            <a:fld id="{4E44576E-59B3-3E40-BD69-48F3A2CD0C68}" type="slidenum">
              <a:rPr lang="fr-FR" smtClean="0"/>
              <a:pPr/>
              <a:t>‹#›</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r>
              <a:rPr lang="fr-FR" smtClean="0"/>
              <a:t>05/03/2011</a:t>
            </a:r>
            <a:endParaRPr lang="fr-FR"/>
          </a:p>
        </p:txBody>
      </p:sp>
      <p:sp>
        <p:nvSpPr>
          <p:cNvPr id="6" name="Espace réservé du pied de page 5"/>
          <p:cNvSpPr>
            <a:spLocks noGrp="1"/>
          </p:cNvSpPr>
          <p:nvPr>
            <p:ph type="ftr" sz="quarter" idx="11"/>
          </p:nvPr>
        </p:nvSpPr>
        <p:spPr/>
        <p:txBody>
          <a:bodyPr/>
          <a:lstStyle/>
          <a:p>
            <a:r>
              <a:rPr lang="fr-FR" smtClean="0"/>
              <a:t>Journée Pôle Borderline - JMT</a:t>
            </a:r>
            <a:endParaRPr lang="fr-FR"/>
          </a:p>
        </p:txBody>
      </p:sp>
      <p:sp>
        <p:nvSpPr>
          <p:cNvPr id="7" name="Espace réservé du numéro de diapositive 6"/>
          <p:cNvSpPr>
            <a:spLocks noGrp="1"/>
          </p:cNvSpPr>
          <p:nvPr>
            <p:ph type="sldNum" sz="quarter" idx="12"/>
          </p:nvPr>
        </p:nvSpPr>
        <p:spPr/>
        <p:txBody>
          <a:bodyPr/>
          <a:lstStyle/>
          <a:p>
            <a:fld id="{4E44576E-59B3-3E40-BD69-48F3A2CD0C68}" type="slidenum">
              <a:rPr lang="fr-FR" smtClean="0"/>
              <a:pPr/>
              <a:t>‹#›</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r>
              <a:rPr lang="fr-FR" smtClean="0"/>
              <a:t>05/03/2011</a:t>
            </a:r>
            <a:endParaRPr lang="fr-FR"/>
          </a:p>
        </p:txBody>
      </p:sp>
      <p:sp>
        <p:nvSpPr>
          <p:cNvPr id="8" name="Espace réservé du pied de page 7"/>
          <p:cNvSpPr>
            <a:spLocks noGrp="1"/>
          </p:cNvSpPr>
          <p:nvPr>
            <p:ph type="ftr" sz="quarter" idx="11"/>
          </p:nvPr>
        </p:nvSpPr>
        <p:spPr/>
        <p:txBody>
          <a:bodyPr/>
          <a:lstStyle/>
          <a:p>
            <a:r>
              <a:rPr lang="fr-FR" smtClean="0"/>
              <a:t>Journée Pôle Borderline - JMT</a:t>
            </a:r>
            <a:endParaRPr lang="fr-FR"/>
          </a:p>
        </p:txBody>
      </p:sp>
      <p:sp>
        <p:nvSpPr>
          <p:cNvPr id="9" name="Espace réservé du numéro de diapositive 8"/>
          <p:cNvSpPr>
            <a:spLocks noGrp="1"/>
          </p:cNvSpPr>
          <p:nvPr>
            <p:ph type="sldNum" sz="quarter" idx="12"/>
          </p:nvPr>
        </p:nvSpPr>
        <p:spPr/>
        <p:txBody>
          <a:bodyPr/>
          <a:lstStyle/>
          <a:p>
            <a:fld id="{4E44576E-59B3-3E40-BD69-48F3A2CD0C68}" type="slidenum">
              <a:rPr lang="fr-FR" smtClean="0"/>
              <a:pPr/>
              <a:t>‹#›</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p:txBody>
          <a:bodyPr/>
          <a:lstStyle/>
          <a:p>
            <a:r>
              <a:rPr lang="fr-FR" smtClean="0"/>
              <a:t>05/03/2011</a:t>
            </a:r>
            <a:endParaRPr lang="fr-FR"/>
          </a:p>
        </p:txBody>
      </p:sp>
      <p:sp>
        <p:nvSpPr>
          <p:cNvPr id="4" name="Espace réservé du pied de page 3"/>
          <p:cNvSpPr>
            <a:spLocks noGrp="1"/>
          </p:cNvSpPr>
          <p:nvPr>
            <p:ph type="ftr" sz="quarter" idx="11"/>
          </p:nvPr>
        </p:nvSpPr>
        <p:spPr/>
        <p:txBody>
          <a:bodyPr/>
          <a:lstStyle/>
          <a:p>
            <a:r>
              <a:rPr lang="fr-FR" smtClean="0"/>
              <a:t>Journée Pôle Borderline - JMT</a:t>
            </a:r>
            <a:endParaRPr lang="fr-FR"/>
          </a:p>
        </p:txBody>
      </p:sp>
      <p:sp>
        <p:nvSpPr>
          <p:cNvPr id="5" name="Espace réservé du numéro de diapositive 4"/>
          <p:cNvSpPr>
            <a:spLocks noGrp="1"/>
          </p:cNvSpPr>
          <p:nvPr>
            <p:ph type="sldNum" sz="quarter" idx="12"/>
          </p:nvPr>
        </p:nvSpPr>
        <p:spPr/>
        <p:txBody>
          <a:bodyPr/>
          <a:lstStyle/>
          <a:p>
            <a:fld id="{4E44576E-59B3-3E40-BD69-48F3A2CD0C68}" type="slidenum">
              <a:rPr lang="fr-FR" smtClean="0"/>
              <a:pPr/>
              <a:t>‹#›</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fr-FR" smtClean="0"/>
              <a:t>05/03/2011</a:t>
            </a:r>
            <a:endParaRPr lang="fr-FR"/>
          </a:p>
        </p:txBody>
      </p:sp>
      <p:sp>
        <p:nvSpPr>
          <p:cNvPr id="3" name="Espace réservé du pied de page 2"/>
          <p:cNvSpPr>
            <a:spLocks noGrp="1"/>
          </p:cNvSpPr>
          <p:nvPr>
            <p:ph type="ftr" sz="quarter" idx="11"/>
          </p:nvPr>
        </p:nvSpPr>
        <p:spPr/>
        <p:txBody>
          <a:bodyPr/>
          <a:lstStyle/>
          <a:p>
            <a:r>
              <a:rPr lang="fr-FR" smtClean="0"/>
              <a:t>Journée Pôle Borderline - JMT</a:t>
            </a:r>
            <a:endParaRPr lang="fr-FR"/>
          </a:p>
        </p:txBody>
      </p:sp>
      <p:sp>
        <p:nvSpPr>
          <p:cNvPr id="4" name="Espace réservé du numéro de diapositive 3"/>
          <p:cNvSpPr>
            <a:spLocks noGrp="1"/>
          </p:cNvSpPr>
          <p:nvPr>
            <p:ph type="sldNum" sz="quarter" idx="12"/>
          </p:nvPr>
        </p:nvSpPr>
        <p:spPr/>
        <p:txBody>
          <a:bodyPr/>
          <a:lstStyle/>
          <a:p>
            <a:fld id="{4E44576E-59B3-3E40-BD69-48F3A2CD0C68}" type="slidenum">
              <a:rPr lang="fr-FR" smtClean="0"/>
              <a:pPr/>
              <a:t>‹#›</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r>
              <a:rPr lang="fr-FR" smtClean="0"/>
              <a:t>05/03/2011</a:t>
            </a:r>
            <a:endParaRPr lang="fr-FR"/>
          </a:p>
        </p:txBody>
      </p:sp>
      <p:sp>
        <p:nvSpPr>
          <p:cNvPr id="6" name="Espace réservé du pied de page 5"/>
          <p:cNvSpPr>
            <a:spLocks noGrp="1"/>
          </p:cNvSpPr>
          <p:nvPr>
            <p:ph type="ftr" sz="quarter" idx="11"/>
          </p:nvPr>
        </p:nvSpPr>
        <p:spPr/>
        <p:txBody>
          <a:bodyPr/>
          <a:lstStyle/>
          <a:p>
            <a:r>
              <a:rPr lang="fr-FR" smtClean="0"/>
              <a:t>Journée Pôle Borderline - JMT</a:t>
            </a:r>
            <a:endParaRPr lang="fr-FR"/>
          </a:p>
        </p:txBody>
      </p:sp>
      <p:sp>
        <p:nvSpPr>
          <p:cNvPr id="7" name="Espace réservé du numéro de diapositive 6"/>
          <p:cNvSpPr>
            <a:spLocks noGrp="1"/>
          </p:cNvSpPr>
          <p:nvPr>
            <p:ph type="sldNum" sz="quarter" idx="12"/>
          </p:nvPr>
        </p:nvSpPr>
        <p:spPr/>
        <p:txBody>
          <a:bodyPr/>
          <a:lstStyle/>
          <a:p>
            <a:fld id="{4E44576E-59B3-3E40-BD69-48F3A2CD0C68}" type="slidenum">
              <a:rPr lang="fr-FR" smtClean="0"/>
              <a:pPr/>
              <a:t>‹#›</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r>
              <a:rPr lang="fr-FR" smtClean="0"/>
              <a:t>05/03/2011</a:t>
            </a:r>
            <a:endParaRPr lang="fr-FR"/>
          </a:p>
        </p:txBody>
      </p:sp>
      <p:sp>
        <p:nvSpPr>
          <p:cNvPr id="6" name="Espace réservé du pied de page 5"/>
          <p:cNvSpPr>
            <a:spLocks noGrp="1"/>
          </p:cNvSpPr>
          <p:nvPr>
            <p:ph type="ftr" sz="quarter" idx="11"/>
          </p:nvPr>
        </p:nvSpPr>
        <p:spPr/>
        <p:txBody>
          <a:bodyPr/>
          <a:lstStyle/>
          <a:p>
            <a:r>
              <a:rPr lang="fr-FR" smtClean="0"/>
              <a:t>Journée Pôle Borderline - JMT</a:t>
            </a:r>
            <a:endParaRPr lang="fr-FR"/>
          </a:p>
        </p:txBody>
      </p:sp>
      <p:sp>
        <p:nvSpPr>
          <p:cNvPr id="7" name="Espace réservé du numéro de diapositive 6"/>
          <p:cNvSpPr>
            <a:spLocks noGrp="1"/>
          </p:cNvSpPr>
          <p:nvPr>
            <p:ph type="sldNum" sz="quarter" idx="12"/>
          </p:nvPr>
        </p:nvSpPr>
        <p:spPr/>
        <p:txBody>
          <a:bodyPr/>
          <a:lstStyle/>
          <a:p>
            <a:fld id="{4E44576E-59B3-3E40-BD69-48F3A2CD0C68}" type="slidenum">
              <a:rPr lang="fr-FR" smtClean="0"/>
              <a:pPr/>
              <a:t>‹#›</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r>
              <a:rPr lang="fr-FR" smtClean="0"/>
              <a:t>05/03/2011</a:t>
            </a:r>
            <a:endParaRPr lang="fr-FR"/>
          </a:p>
        </p:txBody>
      </p:sp>
      <p:sp>
        <p:nvSpPr>
          <p:cNvPr id="5" name="Espace réservé du pied de page 4"/>
          <p:cNvSpPr>
            <a:spLocks noGrp="1"/>
          </p:cNvSpPr>
          <p:nvPr>
            <p:ph type="ftr" sz="quarter" idx="11"/>
          </p:nvPr>
        </p:nvSpPr>
        <p:spPr/>
        <p:txBody>
          <a:bodyPr/>
          <a:lstStyle/>
          <a:p>
            <a:r>
              <a:rPr lang="fr-FR" smtClean="0"/>
              <a:t>Journée Pôle Borderline - JMT</a:t>
            </a:r>
            <a:endParaRPr lang="fr-FR"/>
          </a:p>
        </p:txBody>
      </p:sp>
      <p:sp>
        <p:nvSpPr>
          <p:cNvPr id="6" name="Espace réservé du numéro de diapositive 5"/>
          <p:cNvSpPr>
            <a:spLocks noGrp="1"/>
          </p:cNvSpPr>
          <p:nvPr>
            <p:ph type="sldNum" sz="quarter" idx="12"/>
          </p:nvPr>
        </p:nvSpPr>
        <p:spPr/>
        <p:txBody>
          <a:bodyPr/>
          <a:lstStyle/>
          <a:p>
            <a:fld id="{4E44576E-59B3-3E40-BD69-48F3A2CD0C68}" type="slidenum">
              <a:rPr lang="fr-FR" smtClean="0"/>
              <a:pPr/>
              <a:t>‹#›</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r>
              <a:rPr lang="fr-FR" smtClean="0"/>
              <a:t>05/03/2011</a:t>
            </a:r>
            <a:endParaRPr lang="fr-FR"/>
          </a:p>
        </p:txBody>
      </p:sp>
      <p:sp>
        <p:nvSpPr>
          <p:cNvPr id="5" name="Espace réservé du pied de page 4"/>
          <p:cNvSpPr>
            <a:spLocks noGrp="1"/>
          </p:cNvSpPr>
          <p:nvPr>
            <p:ph type="ftr" sz="quarter" idx="11"/>
          </p:nvPr>
        </p:nvSpPr>
        <p:spPr/>
        <p:txBody>
          <a:bodyPr/>
          <a:lstStyle/>
          <a:p>
            <a:r>
              <a:rPr lang="fr-FR" smtClean="0"/>
              <a:t>Journée Pôle Borderline - JMT</a:t>
            </a:r>
            <a:endParaRPr lang="fr-FR"/>
          </a:p>
        </p:txBody>
      </p:sp>
      <p:sp>
        <p:nvSpPr>
          <p:cNvPr id="6" name="Espace réservé du numéro de diapositive 5"/>
          <p:cNvSpPr>
            <a:spLocks noGrp="1"/>
          </p:cNvSpPr>
          <p:nvPr>
            <p:ph type="sldNum" sz="quarter" idx="12"/>
          </p:nvPr>
        </p:nvSpPr>
        <p:spPr/>
        <p:txBody>
          <a:bodyPr/>
          <a:lstStyle/>
          <a:p>
            <a:fld id="{4E44576E-59B3-3E40-BD69-48F3A2CD0C68}" type="slidenum">
              <a:rPr lang="fr-FR" smtClean="0"/>
              <a:pPr/>
              <a:t>‹#›</a:t>
            </a:fld>
            <a:endParaRPr lang="fr-F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re et tableau">
    <p:spTree>
      <p:nvGrpSpPr>
        <p:cNvPr id="1" name=""/>
        <p:cNvGrpSpPr/>
        <p:nvPr/>
      </p:nvGrpSpPr>
      <p:grpSpPr>
        <a:xfrm>
          <a:off x="0" y="0"/>
          <a:ext cx="0" cy="0"/>
          <a:chOff x="0" y="0"/>
          <a:chExt cx="0" cy="0"/>
        </a:xfrm>
      </p:grpSpPr>
      <p:sp>
        <p:nvSpPr>
          <p:cNvPr id="2" name="Titre 1"/>
          <p:cNvSpPr>
            <a:spLocks noGrp="1"/>
          </p:cNvSpPr>
          <p:nvPr>
            <p:ph type="title"/>
          </p:nvPr>
        </p:nvSpPr>
        <p:spPr>
          <a:xfrm>
            <a:off x="685800" y="609600"/>
            <a:ext cx="7772400" cy="1143000"/>
          </a:xfrm>
        </p:spPr>
        <p:txBody>
          <a:bodyPr/>
          <a:lstStyle/>
          <a:p>
            <a:r>
              <a:rPr lang="fr-FR" smtClean="0"/>
              <a:t>Cliquez et modifiez le titre</a:t>
            </a:r>
            <a:endParaRPr lang="fr-FR"/>
          </a:p>
        </p:txBody>
      </p:sp>
      <p:sp>
        <p:nvSpPr>
          <p:cNvPr id="3" name="Espace réservé du tableau 2"/>
          <p:cNvSpPr>
            <a:spLocks noGrp="1"/>
          </p:cNvSpPr>
          <p:nvPr>
            <p:ph type="tbl" idx="1"/>
          </p:nvPr>
        </p:nvSpPr>
        <p:spPr>
          <a:xfrm>
            <a:off x="685800" y="1981200"/>
            <a:ext cx="7772400" cy="4114800"/>
          </a:xfrm>
        </p:spPr>
        <p:txBody>
          <a:bodyPr rtlCol="0">
            <a:normAutofit/>
          </a:bodyPr>
          <a:lstStyle/>
          <a:p>
            <a:pPr lvl="0"/>
            <a:endParaRPr lang="fr-FR" noProof="0" smtClean="0"/>
          </a:p>
        </p:txBody>
      </p:sp>
      <p:sp>
        <p:nvSpPr>
          <p:cNvPr id="4" name="Espace réservé de la date 3"/>
          <p:cNvSpPr>
            <a:spLocks noGrp="1"/>
          </p:cNvSpPr>
          <p:nvPr>
            <p:ph type="dt" sz="half" idx="10"/>
          </p:nvPr>
        </p:nvSpPr>
        <p:spPr>
          <a:xfrm>
            <a:off x="685800" y="6248400"/>
            <a:ext cx="1905000" cy="457200"/>
          </a:xfrm>
        </p:spPr>
        <p:txBody>
          <a:bodyPr/>
          <a:lstStyle>
            <a:lvl1pPr>
              <a:defRPr/>
            </a:lvl1pPr>
          </a:lstStyle>
          <a:p>
            <a:pPr>
              <a:defRPr/>
            </a:pPr>
            <a:r>
              <a:rPr lang="fr-FR" smtClean="0"/>
              <a:t>05/03/2011</a:t>
            </a:r>
            <a:endParaRPr lang="fr-FR"/>
          </a:p>
        </p:txBody>
      </p:sp>
      <p:sp>
        <p:nvSpPr>
          <p:cNvPr id="5" name="Espace réservé du pied de page 4"/>
          <p:cNvSpPr>
            <a:spLocks noGrp="1"/>
          </p:cNvSpPr>
          <p:nvPr>
            <p:ph type="ftr" sz="quarter" idx="11"/>
          </p:nvPr>
        </p:nvSpPr>
        <p:spPr>
          <a:xfrm>
            <a:off x="3124200" y="6248400"/>
            <a:ext cx="2895600" cy="457200"/>
          </a:xfrm>
        </p:spPr>
        <p:txBody>
          <a:bodyPr/>
          <a:lstStyle>
            <a:lvl1pPr>
              <a:defRPr/>
            </a:lvl1pPr>
          </a:lstStyle>
          <a:p>
            <a:pPr>
              <a:defRPr/>
            </a:pPr>
            <a:r>
              <a:rPr lang="fr-FR" smtClean="0"/>
              <a:t>Journée Pôle Borderline - JMT</a:t>
            </a:r>
            <a:endParaRPr lang="fr-FR"/>
          </a:p>
        </p:txBody>
      </p:sp>
      <p:sp>
        <p:nvSpPr>
          <p:cNvPr id="6" name="Espace réservé du numéro de diapositive 5"/>
          <p:cNvSpPr>
            <a:spLocks noGrp="1"/>
          </p:cNvSpPr>
          <p:nvPr>
            <p:ph type="sldNum" sz="quarter" idx="12"/>
          </p:nvPr>
        </p:nvSpPr>
        <p:spPr>
          <a:xfrm>
            <a:off x="6553200" y="6248400"/>
            <a:ext cx="1905000" cy="457200"/>
          </a:xfrm>
        </p:spPr>
        <p:txBody>
          <a:bodyPr/>
          <a:lstStyle>
            <a:lvl1pPr>
              <a:defRPr/>
            </a:lvl1pPr>
          </a:lstStyle>
          <a:p>
            <a:pPr>
              <a:defRPr/>
            </a:pPr>
            <a:fld id="{ECAD344E-9688-0D4A-AA1A-5EFC7E906F8F}" type="slidenum">
              <a:rPr lang="fr-FR"/>
              <a:pPr>
                <a:defRPr/>
              </a:pPr>
              <a:t>‹#›</a:t>
            </a:fld>
            <a:endParaRPr lang="fr-FR"/>
          </a:p>
        </p:txBody>
      </p:sp>
    </p:spTree>
    <p:extLst>
      <p:ext uri="{BB962C8B-B14F-4D97-AF65-F5344CB8AC3E}">
        <p14:creationId xmlns:p14="http://schemas.microsoft.com/office/powerpoint/2010/main" val="234595358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dirty="0" smtClean="0"/>
              <a:t>Cliquez et modifiez le titre</a:t>
            </a:r>
            <a:endParaRPr lang="fr-FR" dirty="0"/>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e la date 3"/>
          <p:cNvSpPr>
            <a:spLocks noGrp="1"/>
          </p:cNvSpPr>
          <p:nvPr>
            <p:ph type="dt" sz="half" idx="2"/>
          </p:nvPr>
        </p:nvSpPr>
        <p:spPr>
          <a:xfrm>
            <a:off x="457200" y="6356350"/>
            <a:ext cx="103696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fr-FR" smtClean="0"/>
              <a:t>05/03/2011</a:t>
            </a:r>
            <a:endParaRPr lang="fr-FR"/>
          </a:p>
        </p:txBody>
      </p:sp>
      <p:sp>
        <p:nvSpPr>
          <p:cNvPr id="5" name="Espace réservé du pied de page 4"/>
          <p:cNvSpPr>
            <a:spLocks noGrp="1"/>
          </p:cNvSpPr>
          <p:nvPr>
            <p:ph type="ftr" sz="quarter" idx="3"/>
          </p:nvPr>
        </p:nvSpPr>
        <p:spPr>
          <a:xfrm>
            <a:off x="1817905" y="6356350"/>
            <a:ext cx="5901966"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smtClean="0"/>
              <a:t>Journée Pôle Borderline - JMT</a:t>
            </a:r>
            <a:endParaRPr lang="fr-FR" dirty="0"/>
          </a:p>
        </p:txBody>
      </p:sp>
      <p:sp>
        <p:nvSpPr>
          <p:cNvPr id="6" name="Espace réservé du numéro de diapositive 5"/>
          <p:cNvSpPr>
            <a:spLocks noGrp="1"/>
          </p:cNvSpPr>
          <p:nvPr>
            <p:ph type="sldNum" sz="quarter" idx="4"/>
          </p:nvPr>
        </p:nvSpPr>
        <p:spPr>
          <a:xfrm>
            <a:off x="7956446" y="6356350"/>
            <a:ext cx="730353"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44576E-59B3-3E40-BD69-48F3A2CD0C68}" type="slidenum">
              <a:rPr lang="fr-FR" smtClean="0"/>
              <a:pPr/>
              <a:t>‹#›</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p:txStyles>
    <p:titleStyle>
      <a:lvl1pPr algn="ctr" defTabSz="457200" rtl="0" eaLnBrk="1" latinLnBrk="0" hangingPunct="1">
        <a:spcBef>
          <a:spcPct val="0"/>
        </a:spcBef>
        <a:buNone/>
        <a:defRPr sz="4400" kern="1200">
          <a:solidFill>
            <a:srgbClr val="1F497D"/>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2"/>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2"/>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2"/>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2"/>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jmthurin@techniques-psychotherapiques.org" TargetMode="External"/><Relationship Id="rId4" Type="http://schemas.openxmlformats.org/officeDocument/2006/relationships/hyperlink" Target="http://www.techniques-psychotherapiques.org/Reseau/" TargetMode="External"/><Relationship Id="rId5" Type="http://schemas.openxmlformats.org/officeDocument/2006/relationships/image" Target="../media/image2.emf"/><Relationship Id="rId1" Type="http://schemas.openxmlformats.org/officeDocument/2006/relationships/slideLayout" Target="../slideLayouts/slideLayout1.xml"/><Relationship Id="rId2" Type="http://schemas.openxmlformats.org/officeDocument/2006/relationships/image" Target="../media/image1.emf"/></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png"/><Relationship Id="rId5" Type="http://schemas.openxmlformats.org/officeDocument/2006/relationships/image" Target="../media/image6.jpeg"/><Relationship Id="rId6" Type="http://schemas.openxmlformats.org/officeDocument/2006/relationships/image" Target="../media/image7.png"/><Relationship Id="rId7" Type="http://schemas.openxmlformats.org/officeDocument/2006/relationships/image" Target="../media/image8.png"/><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e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11.jpeg"/><Relationship Id="rId1" Type="http://schemas.openxmlformats.org/officeDocument/2006/relationships/slideLayout" Target="../slideLayouts/slideLayout2.xml"/><Relationship Id="rId2" Type="http://schemas.openxmlformats.org/officeDocument/2006/relationships/hyperlink" Target="http://www.techniques-psychotherapiques.org/reseau/BoiteOutils.html"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emf"/><Relationship Id="rId3" Type="http://schemas.openxmlformats.org/officeDocument/2006/relationships/image" Target="../media/image12.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mailto:mthurin@techniques-psychotherapiques.org" TargetMode="External"/><Relationship Id="rId4" Type="http://schemas.openxmlformats.org/officeDocument/2006/relationships/image" Target="../media/image13.jpeg"/><Relationship Id="rId1" Type="http://schemas.openxmlformats.org/officeDocument/2006/relationships/slideLayout" Target="../slideLayouts/slideLayout2.xml"/><Relationship Id="rId2" Type="http://schemas.openxmlformats.org/officeDocument/2006/relationships/hyperlink" Target="http://www.techniques-psychotherapiques.org/Reseau/"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techniques-psychotherapiquesorg/Reseau/"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16.pn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8.png"/><Relationship Id="rId3" Type="http://schemas.openxmlformats.org/officeDocument/2006/relationships/hyperlink" Target="http://www.techniques-psychotherapiques.org/Reseau/BoiteOutils.html"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9.png"/></Relationships>
</file>

<file path=ppt/slides/_rels/slide26.xml.rels><?xml version="1.0" encoding="UTF-8" standalone="yes"?>
<Relationships xmlns="http://schemas.openxmlformats.org/package/2006/relationships"><Relationship Id="rId3" Type="http://schemas.openxmlformats.org/officeDocument/2006/relationships/hyperlink" Target="http://www.techniques-psychotherapiques.org/Reseau/Seminaire040708/ESM040708.htm" TargetMode="External"/><Relationship Id="rId4" Type="http://schemas.openxmlformats.org/officeDocument/2006/relationships/hyperlink" Target="http://www.techniques-psychotherapiques.org/outils/ESM/" TargetMode="External"/><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hyperlink" Target="http://www.techniques-psychotherapiques.org/Formation/PQS/PQS100609.html" TargetMode="External"/><Relationship Id="rId5" Type="http://schemas.openxmlformats.org/officeDocument/2006/relationships/image" Target="../media/image21.png"/><Relationship Id="rId6" Type="http://schemas.openxmlformats.org/officeDocument/2006/relationships/image" Target="../media/image22.png"/><Relationship Id="rId1" Type="http://schemas.microsoft.com/office/2007/relationships/media" Target="file://localhost/Library/WebServer/Documents/Techniques-psychotherapiques/Reseau/PoleBorderline/Instruments/PQS/pqsmt062009.mov" TargetMode="External"/><Relationship Id="rId2" Type="http://schemas.openxmlformats.org/officeDocument/2006/relationships/video" Target="file://localhost/Library/WebServer/Documents/Techniques-psychotherapiques/Reseau/PoleBorderline/Instruments/PQS/pqsmt062009.mov"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4.jpeg"/><Relationship Id="rId4" Type="http://schemas.openxmlformats.org/officeDocument/2006/relationships/image" Target="../media/image25.jpeg"/><Relationship Id="rId5" Type="http://schemas.openxmlformats.org/officeDocument/2006/relationships/image" Target="../media/image26.emf"/><Relationship Id="rId6" Type="http://schemas.openxmlformats.org/officeDocument/2006/relationships/image" Target="../media/image27.emf"/><Relationship Id="rId1" Type="http://schemas.openxmlformats.org/officeDocument/2006/relationships/slideLayout" Target="../slideLayouts/slideLayout7.xml"/><Relationship Id="rId2" Type="http://schemas.openxmlformats.org/officeDocument/2006/relationships/image" Target="../media/image23.em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28.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png"/><Relationship Id="rId3" Type="http://schemas.openxmlformats.org/officeDocument/2006/relationships/hyperlink" Target="http://www.techniques-psychotherapiques.org/Formation/skype/skypeFrame.html"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png"/></Relationships>
</file>

<file path=ppt/slides/_rels/slide38.xml.rels><?xml version="1.0" encoding="UTF-8" standalone="yes"?>
<Relationships xmlns="http://schemas.openxmlformats.org/package/2006/relationships"><Relationship Id="rId3" Type="http://schemas.openxmlformats.org/officeDocument/2006/relationships/image" Target="../media/image32.gif"/><Relationship Id="rId4" Type="http://schemas.openxmlformats.org/officeDocument/2006/relationships/image" Target="../media/image33.png"/><Relationship Id="rId5" Type="http://schemas.openxmlformats.org/officeDocument/2006/relationships/hyperlink" Target="http://10.0.1.5/techniques-psychotherapiques/reseau/default.html" TargetMode="External"/><Relationship Id="rId6" Type="http://schemas.openxmlformats.org/officeDocument/2006/relationships/image" Target="../media/image34.png"/><Relationship Id="rId7" Type="http://schemas.openxmlformats.org/officeDocument/2006/relationships/hyperlink" Target="http://www.techniques-psychotherapiques.org/reseau/" TargetMode="External"/><Relationship Id="rId1" Type="http://schemas.openxmlformats.org/officeDocument/2006/relationships/slideLayout" Target="../slideLayouts/slideLayout7.xml"/><Relationship Id="rId2" Type="http://schemas.openxmlformats.org/officeDocument/2006/relationships/hyperlink" Target="http://www.techniques-psychotherapiques.org/Documentation/Evaluer_les_psychotherapi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5800" y="1395412"/>
            <a:ext cx="7772400" cy="1470025"/>
          </a:xfrm>
        </p:spPr>
        <p:txBody>
          <a:bodyPr>
            <a:normAutofit/>
          </a:bodyPr>
          <a:lstStyle/>
          <a:p>
            <a:r>
              <a:rPr lang="fr-FR" sz="3200" dirty="0" smtClean="0">
                <a:solidFill>
                  <a:schemeClr val="tx2"/>
                </a:solidFill>
              </a:rPr>
              <a:t>Réseau de Recherches Fondées</a:t>
            </a:r>
            <a:br>
              <a:rPr lang="fr-FR" sz="3200" dirty="0" smtClean="0">
                <a:solidFill>
                  <a:schemeClr val="tx2"/>
                </a:solidFill>
              </a:rPr>
            </a:br>
            <a:r>
              <a:rPr lang="fr-FR" sz="3200" dirty="0" smtClean="0">
                <a:solidFill>
                  <a:schemeClr val="tx2"/>
                </a:solidFill>
              </a:rPr>
              <a:t>sur les Pratiques Psychothérapiques</a:t>
            </a:r>
            <a:endParaRPr lang="fr-FR" sz="3200" dirty="0">
              <a:solidFill>
                <a:schemeClr val="tx2"/>
              </a:solidFill>
            </a:endParaRPr>
          </a:p>
        </p:txBody>
      </p:sp>
      <p:sp>
        <p:nvSpPr>
          <p:cNvPr id="3" name="Sous-titre 2"/>
          <p:cNvSpPr>
            <a:spLocks noGrp="1"/>
          </p:cNvSpPr>
          <p:nvPr>
            <p:ph type="subTitle" idx="1"/>
          </p:nvPr>
        </p:nvSpPr>
        <p:spPr>
          <a:xfrm>
            <a:off x="1039164" y="2892086"/>
            <a:ext cx="6878638" cy="1222447"/>
          </a:xfrm>
        </p:spPr>
        <p:txBody>
          <a:bodyPr>
            <a:normAutofit/>
          </a:bodyPr>
          <a:lstStyle/>
          <a:p>
            <a:r>
              <a:rPr lang="fr-FR" sz="2400" dirty="0" smtClean="0"/>
              <a:t>Dr Jean-Michel Thurin</a:t>
            </a:r>
          </a:p>
          <a:p>
            <a:r>
              <a:rPr lang="fr-FR" sz="2400" dirty="0" smtClean="0"/>
              <a:t>Fédération Française de Psychiatrie / Inserm U669</a:t>
            </a:r>
            <a:endParaRPr lang="fr-FR" sz="2400" dirty="0"/>
          </a:p>
        </p:txBody>
      </p:sp>
      <p:pic>
        <p:nvPicPr>
          <p:cNvPr id="4" name="Image 3"/>
          <p:cNvPicPr>
            <a:picLocks noChangeAspect="1"/>
          </p:cNvPicPr>
          <p:nvPr/>
        </p:nvPicPr>
        <p:blipFill>
          <a:blip r:embed="rId2"/>
          <a:stretch>
            <a:fillRect/>
          </a:stretch>
        </p:blipFill>
        <p:spPr>
          <a:xfrm rot="5400000">
            <a:off x="4025097" y="3500155"/>
            <a:ext cx="2197100" cy="3048000"/>
          </a:xfrm>
          <a:prstGeom prst="rect">
            <a:avLst/>
          </a:prstGeom>
        </p:spPr>
      </p:pic>
      <p:sp>
        <p:nvSpPr>
          <p:cNvPr id="8" name="Rectangle 7"/>
          <p:cNvSpPr/>
          <p:nvPr/>
        </p:nvSpPr>
        <p:spPr>
          <a:xfrm>
            <a:off x="167924" y="5834579"/>
            <a:ext cx="8616613" cy="738664"/>
          </a:xfrm>
          <a:prstGeom prst="rect">
            <a:avLst/>
          </a:prstGeom>
        </p:spPr>
        <p:txBody>
          <a:bodyPr wrap="square">
            <a:spAutoFit/>
          </a:bodyPr>
          <a:lstStyle/>
          <a:p>
            <a:pPr algn="ctr"/>
            <a:r>
              <a:rPr lang="fr-FR" sz="1400" dirty="0" smtClean="0"/>
              <a:t>FFP - Hôpital Sainte Anne 1, rue Cabanis - Bât. B - 75014  PARIS - (33) 1 48 04 32 22 </a:t>
            </a:r>
          </a:p>
          <a:p>
            <a:pPr algn="ctr"/>
            <a:r>
              <a:rPr lang="fr-FR" sz="1400" dirty="0" smtClean="0"/>
              <a:t>Inserm U669 - Maison de </a:t>
            </a:r>
            <a:r>
              <a:rPr lang="fr-FR" sz="1400" dirty="0" err="1" smtClean="0"/>
              <a:t>Solenn</a:t>
            </a:r>
            <a:r>
              <a:rPr lang="fr-FR" sz="1400" dirty="0" smtClean="0"/>
              <a:t>  - 97 Boulevard de Port Royal - 75014  Paris </a:t>
            </a:r>
          </a:p>
          <a:p>
            <a:pPr algn="ctr"/>
            <a:r>
              <a:rPr lang="fr-FR" sz="1400" dirty="0" smtClean="0">
                <a:hlinkClick r:id="rId3"/>
              </a:rPr>
              <a:t>jmthurin@techniques-psychotherapiques.org</a:t>
            </a:r>
            <a:r>
              <a:rPr lang="fr-FR" sz="1400" dirty="0" smtClean="0"/>
              <a:t>                        </a:t>
            </a:r>
            <a:r>
              <a:rPr lang="fr-FR" sz="1400" dirty="0" smtClean="0">
                <a:hlinkClick r:id="rId4"/>
              </a:rPr>
              <a:t>http://www.techniques-psychotherapiques.org/Reseau/</a:t>
            </a:r>
            <a:r>
              <a:rPr lang="fr-FR" sz="1400" dirty="0" smtClean="0"/>
              <a:t> </a:t>
            </a:r>
            <a:endParaRPr lang="fr-FR" sz="1400" dirty="0"/>
          </a:p>
        </p:txBody>
      </p:sp>
      <p:pic>
        <p:nvPicPr>
          <p:cNvPr id="5" name="Image 4"/>
          <p:cNvPicPr>
            <a:picLocks noChangeAspect="1"/>
          </p:cNvPicPr>
          <p:nvPr/>
        </p:nvPicPr>
        <p:blipFill>
          <a:blip r:embed="rId5"/>
          <a:stretch>
            <a:fillRect/>
          </a:stretch>
        </p:blipFill>
        <p:spPr>
          <a:xfrm rot="5400000">
            <a:off x="1233522" y="3824976"/>
            <a:ext cx="975850" cy="959852"/>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86338" y="274638"/>
            <a:ext cx="7500461" cy="1143000"/>
          </a:xfrm>
        </p:spPr>
        <p:txBody>
          <a:bodyPr/>
          <a:lstStyle/>
          <a:p>
            <a:r>
              <a:rPr lang="fr-FR" dirty="0" smtClean="0"/>
              <a:t>Qu’est-ce que </a:t>
            </a:r>
            <a:r>
              <a:rPr lang="fr-FR" i="1" dirty="0" smtClean="0"/>
              <a:t>le RRFPP </a:t>
            </a:r>
            <a:r>
              <a:rPr lang="fr-FR" dirty="0" smtClean="0"/>
              <a:t>?</a:t>
            </a:r>
            <a:endParaRPr lang="fr-FR" dirty="0"/>
          </a:p>
        </p:txBody>
      </p:sp>
      <p:sp>
        <p:nvSpPr>
          <p:cNvPr id="3" name="Espace réservé du contenu 2"/>
          <p:cNvSpPr>
            <a:spLocks noGrp="1"/>
          </p:cNvSpPr>
          <p:nvPr>
            <p:ph idx="1"/>
          </p:nvPr>
        </p:nvSpPr>
        <p:spPr/>
        <p:txBody>
          <a:bodyPr>
            <a:normAutofit fontScale="92500"/>
          </a:bodyPr>
          <a:lstStyle/>
          <a:p>
            <a:r>
              <a:rPr lang="fr-FR" dirty="0" smtClean="0"/>
              <a:t>Un cadre innovateur pour s’inscrire dans une grande action de recherche clinique</a:t>
            </a:r>
          </a:p>
          <a:p>
            <a:r>
              <a:rPr lang="fr-FR" dirty="0" smtClean="0"/>
              <a:t>Un ensemble de méthodologies adaptées à la recherche en psychothérapie et prometteuses</a:t>
            </a:r>
          </a:p>
          <a:p>
            <a:r>
              <a:rPr lang="fr-FR" dirty="0" smtClean="0"/>
              <a:t>200 cliniciens engagés ; des collaborations internationales actives (Italie, </a:t>
            </a:r>
            <a:r>
              <a:rPr lang="fr-FR" dirty="0" smtClean="0"/>
              <a:t>UK</a:t>
            </a:r>
            <a:r>
              <a:rPr lang="fr-FR" dirty="0" smtClean="0"/>
              <a:t>, </a:t>
            </a:r>
            <a:r>
              <a:rPr lang="fr-FR" dirty="0" smtClean="0"/>
              <a:t>USA, N)</a:t>
            </a:r>
          </a:p>
          <a:p>
            <a:r>
              <a:rPr lang="fr-FR" dirty="0" smtClean="0"/>
              <a:t>Un réseau institutionnel associant la FFP et une unité Inserm, issu d’une sélection très compétitive, un financement </a:t>
            </a:r>
            <a:r>
              <a:rPr lang="fr-FR" dirty="0" smtClean="0"/>
              <a:t>Inserm, DGS et FF </a:t>
            </a:r>
            <a:endParaRPr lang="fr-FR" dirty="0"/>
          </a:p>
        </p:txBody>
      </p:sp>
      <p:sp>
        <p:nvSpPr>
          <p:cNvPr id="4" name="Espace réservé de la date 3"/>
          <p:cNvSpPr>
            <a:spLocks noGrp="1"/>
          </p:cNvSpPr>
          <p:nvPr>
            <p:ph type="dt" sz="half" idx="10"/>
          </p:nvPr>
        </p:nvSpPr>
        <p:spPr/>
        <p:txBody>
          <a:bodyPr/>
          <a:lstStyle/>
          <a:p>
            <a:r>
              <a:rPr lang="fr-FR" smtClean="0"/>
              <a:t>05/03/2011</a:t>
            </a:r>
            <a:endParaRPr lang="fr-FR"/>
          </a:p>
        </p:txBody>
      </p:sp>
      <p:sp>
        <p:nvSpPr>
          <p:cNvPr id="5" name="Espace réservé du pied de page 4"/>
          <p:cNvSpPr>
            <a:spLocks noGrp="1"/>
          </p:cNvSpPr>
          <p:nvPr>
            <p:ph type="ftr" sz="quarter" idx="11"/>
          </p:nvPr>
        </p:nvSpPr>
        <p:spPr/>
        <p:txBody>
          <a:bodyPr/>
          <a:lstStyle/>
          <a:p>
            <a:r>
              <a:rPr lang="fr-FR" smtClean="0"/>
              <a:t>Journée Pôle Borderline - JMT</a:t>
            </a:r>
            <a:endParaRPr lang="fr-FR"/>
          </a:p>
        </p:txBody>
      </p:sp>
      <p:pic>
        <p:nvPicPr>
          <p:cNvPr id="6" name="Image 3" descr="Logo3RRFPP.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90109" y="522308"/>
            <a:ext cx="681913" cy="683999"/>
          </a:xfrm>
          <a:prstGeom prst="rect">
            <a:avLst/>
          </a:prstGeom>
          <a:noFill/>
          <a:ln w="6350">
            <a:solidFill>
              <a:srgbClr val="FF6600"/>
            </a:solidFill>
            <a:miter lim="800000"/>
            <a:headEnd/>
            <a:tailEnd/>
          </a:ln>
          <a:extLst>
            <a:ext uri="{909E8E84-426E-40dd-AFC4-6F175D3DCCD1}">
              <a14:hiddenFill xmlns:a14="http://schemas.microsoft.com/office/drawing/2010/main">
                <a:solidFill>
                  <a:srgbClr val="FFFFFF"/>
                </a:solidFill>
              </a14:hiddenFill>
            </a:ext>
          </a:extLst>
        </p:spPr>
      </p:pic>
      <p:grpSp>
        <p:nvGrpSpPr>
          <p:cNvPr id="7" name="Grouper 17"/>
          <p:cNvGrpSpPr>
            <a:grpSpLocks/>
          </p:cNvGrpSpPr>
          <p:nvPr/>
        </p:nvGrpSpPr>
        <p:grpSpPr bwMode="auto">
          <a:xfrm>
            <a:off x="4471945" y="6092739"/>
            <a:ext cx="4419600" cy="503237"/>
            <a:chOff x="1295400" y="5722938"/>
            <a:chExt cx="4419600" cy="503237"/>
          </a:xfrm>
        </p:grpSpPr>
        <p:pic>
          <p:nvPicPr>
            <p:cNvPr id="8" name="Image 4" descr="MiniInser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5795963"/>
              <a:ext cx="1354138" cy="35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mage 5" descr="logoFFP.tif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590800" y="5726113"/>
              <a:ext cx="80645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Image 6" descr="TechPsyTitre.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886325" y="5791200"/>
              <a:ext cx="8286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Image 7" descr="Image 2.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505200" y="5722938"/>
              <a:ext cx="763588"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 descr="Logo_EPP.gif                                                   000B0322Macintosh HD                   C0173FB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32288" y="5778500"/>
              <a:ext cx="392112" cy="392113"/>
            </a:xfrm>
            <a:prstGeom prst="rect">
              <a:avLst/>
            </a:prstGeom>
            <a:noFill/>
            <a:ln w="3175">
              <a:solidFill>
                <a:srgbClr val="F79135"/>
              </a:solidFill>
              <a:miter lim="800000"/>
              <a:headEnd/>
              <a:tailEnd/>
            </a:ln>
            <a:extLst>
              <a:ext uri="{909E8E84-426E-40dd-AFC4-6F175D3DCCD1}">
                <a14:hiddenFill xmlns:a14="http://schemas.microsoft.com/office/drawing/2010/main">
                  <a:solidFill>
                    <a:srgbClr val="FFFFFF"/>
                  </a:solidFill>
                </a14:hiddenFill>
              </a:ext>
            </a:extLst>
          </p:spPr>
        </p:pic>
      </p:grpSp>
      <p:sp>
        <p:nvSpPr>
          <p:cNvPr id="13" name="Espace réservé du numéro de diapositive 12"/>
          <p:cNvSpPr>
            <a:spLocks noGrp="1"/>
          </p:cNvSpPr>
          <p:nvPr>
            <p:ph type="sldNum" sz="quarter" idx="12"/>
          </p:nvPr>
        </p:nvSpPr>
        <p:spPr/>
        <p:txBody>
          <a:bodyPr/>
          <a:lstStyle/>
          <a:p>
            <a:fld id="{4E44576E-59B3-3E40-BD69-48F3A2CD0C68}" type="slidenum">
              <a:rPr lang="fr-FR" smtClean="0"/>
              <a:pPr/>
              <a:t>2</a:t>
            </a:fld>
            <a:endParaRPr lang="fr-FR"/>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94169" y="255078"/>
            <a:ext cx="7687992" cy="1143000"/>
          </a:xfrm>
        </p:spPr>
        <p:txBody>
          <a:bodyPr>
            <a:normAutofit fontScale="90000"/>
          </a:bodyPr>
          <a:lstStyle/>
          <a:p>
            <a:r>
              <a:rPr lang="fr-FR" dirty="0" smtClean="0"/>
              <a:t>En quoi ce réseau est-il novateur ?</a:t>
            </a:r>
            <a:endParaRPr lang="fr-FR" dirty="0"/>
          </a:p>
        </p:txBody>
      </p:sp>
      <p:sp>
        <p:nvSpPr>
          <p:cNvPr id="3" name="Espace réservé du contenu 2"/>
          <p:cNvSpPr>
            <a:spLocks noGrp="1"/>
          </p:cNvSpPr>
          <p:nvPr>
            <p:ph idx="1"/>
          </p:nvPr>
        </p:nvSpPr>
        <p:spPr>
          <a:xfrm>
            <a:off x="136554" y="1310837"/>
            <a:ext cx="8835047" cy="5410638"/>
          </a:xfrm>
        </p:spPr>
        <p:txBody>
          <a:bodyPr>
            <a:normAutofit fontScale="62500" lnSpcReduction="20000"/>
          </a:bodyPr>
          <a:lstStyle/>
          <a:p>
            <a:pPr marL="378000" algn="ctr">
              <a:spcAft>
                <a:spcPts val="600"/>
              </a:spcAft>
            </a:pPr>
            <a:r>
              <a:rPr lang="fr-FR" sz="3800" dirty="0" smtClean="0"/>
              <a:t>Une question au cœur de la recherche actuelle</a:t>
            </a:r>
            <a:br>
              <a:rPr lang="fr-FR" sz="3800" dirty="0" smtClean="0"/>
            </a:br>
            <a:r>
              <a:rPr lang="fr-FR" sz="3800" dirty="0" smtClean="0"/>
              <a:t>       </a:t>
            </a:r>
            <a:r>
              <a:rPr lang="fr-FR" sz="3800" i="1" dirty="0" smtClean="0"/>
              <a:t>  « Pourquoi et comment une psychothérapie marche ? »</a:t>
            </a:r>
            <a:endParaRPr lang="fr-FR" sz="3800" dirty="0"/>
          </a:p>
          <a:p>
            <a:pPr marL="378000">
              <a:spcBef>
                <a:spcPts val="900"/>
              </a:spcBef>
              <a:spcAft>
                <a:spcPts val="600"/>
              </a:spcAft>
            </a:pPr>
            <a:r>
              <a:rPr lang="fr-FR" sz="3613" dirty="0" smtClean="0"/>
              <a:t>Une méthodologie conçue pour y répondre</a:t>
            </a:r>
          </a:p>
          <a:p>
            <a:pPr lvl="1">
              <a:lnSpc>
                <a:spcPct val="120000"/>
              </a:lnSpc>
            </a:pPr>
            <a:r>
              <a:rPr lang="fr-FR" sz="3286" dirty="0" smtClean="0"/>
              <a:t>Études pragmatiques de </a:t>
            </a:r>
            <a:r>
              <a:rPr lang="fr-FR" sz="3286" dirty="0" smtClean="0"/>
              <a:t>cas, </a:t>
            </a:r>
            <a:r>
              <a:rPr lang="fr-FR" sz="3286" dirty="0" smtClean="0"/>
              <a:t>impliquant les </a:t>
            </a:r>
            <a:r>
              <a:rPr lang="fr-FR" sz="3286" dirty="0" smtClean="0"/>
              <a:t>cliniciens </a:t>
            </a:r>
          </a:p>
          <a:p>
            <a:pPr lvl="1">
              <a:lnSpc>
                <a:spcPct val="120000"/>
              </a:lnSpc>
            </a:pPr>
            <a:r>
              <a:rPr lang="fr-FR" sz="3286" dirty="0" smtClean="0"/>
              <a:t>Double </a:t>
            </a:r>
            <a:r>
              <a:rPr lang="fr-FR" sz="3286" dirty="0" smtClean="0"/>
              <a:t>approche, qualitative et quantitative, ouverte à la complexité, accueillant des thérapies antérieurement exclues</a:t>
            </a:r>
          </a:p>
          <a:p>
            <a:pPr lvl="1">
              <a:lnSpc>
                <a:spcPct val="120000"/>
              </a:lnSpc>
            </a:pPr>
            <a:r>
              <a:rPr lang="fr-FR" sz="3286" dirty="0" smtClean="0"/>
              <a:t>Respectant le processus naturel tout en intégrant </a:t>
            </a:r>
            <a:r>
              <a:rPr lang="fr-FR" sz="3286" dirty="0" smtClean="0"/>
              <a:t>de bons critères </a:t>
            </a:r>
            <a:r>
              <a:rPr lang="fr-FR" sz="3286" dirty="0" smtClean="0"/>
              <a:t>de preuve</a:t>
            </a:r>
          </a:p>
          <a:p>
            <a:pPr lvl="1">
              <a:lnSpc>
                <a:spcPct val="120000"/>
              </a:lnSpc>
            </a:pPr>
            <a:r>
              <a:rPr lang="fr-FR" sz="3286" dirty="0" smtClean="0"/>
              <a:t>Apportant une représentation pluridimensionnelle et dynamique des processus de changement et de leurs origines</a:t>
            </a:r>
          </a:p>
          <a:p>
            <a:pPr lvl="1">
              <a:lnSpc>
                <a:spcPct val="120000"/>
              </a:lnSpc>
            </a:pPr>
            <a:r>
              <a:rPr lang="fr-FR" sz="3286" dirty="0" smtClean="0"/>
              <a:t>Permettant de réunir les cas et d’analyser leurs différences de trajectoires et de résultats</a:t>
            </a:r>
          </a:p>
          <a:p>
            <a:pPr lvl="1"/>
            <a:endParaRPr lang="fr-FR" sz="3286" dirty="0" smtClean="0"/>
          </a:p>
          <a:p>
            <a:r>
              <a:rPr lang="fr-FR" sz="3686" dirty="0" smtClean="0"/>
              <a:t>Une coopération entre cliniciens et chercheurs et l’utilisation </a:t>
            </a:r>
            <a:r>
              <a:rPr lang="fr-FR" sz="3686" dirty="0"/>
              <a:t>d</a:t>
            </a:r>
            <a:r>
              <a:rPr lang="fr-FR" sz="3686" dirty="0" smtClean="0"/>
              <a:t>es NTC</a:t>
            </a:r>
          </a:p>
          <a:p>
            <a:pPr lvl="1"/>
            <a:endParaRPr lang="fr-FR" dirty="0"/>
          </a:p>
        </p:txBody>
      </p:sp>
      <p:sp>
        <p:nvSpPr>
          <p:cNvPr id="4" name="Espace réservé de la date 3"/>
          <p:cNvSpPr>
            <a:spLocks noGrp="1"/>
          </p:cNvSpPr>
          <p:nvPr>
            <p:ph type="dt" sz="half" idx="10"/>
          </p:nvPr>
        </p:nvSpPr>
        <p:spPr/>
        <p:txBody>
          <a:bodyPr/>
          <a:lstStyle/>
          <a:p>
            <a:r>
              <a:rPr lang="fr-FR" smtClean="0"/>
              <a:t>05/03/2011</a:t>
            </a:r>
            <a:endParaRPr lang="fr-FR"/>
          </a:p>
        </p:txBody>
      </p:sp>
      <p:sp>
        <p:nvSpPr>
          <p:cNvPr id="5" name="Espace réservé du pied de page 4"/>
          <p:cNvSpPr>
            <a:spLocks noGrp="1"/>
          </p:cNvSpPr>
          <p:nvPr>
            <p:ph type="ftr" sz="quarter" idx="11"/>
          </p:nvPr>
        </p:nvSpPr>
        <p:spPr/>
        <p:txBody>
          <a:bodyPr/>
          <a:lstStyle/>
          <a:p>
            <a:r>
              <a:rPr lang="fr-FR" smtClean="0"/>
              <a:t>Journée Pôle Borderline - JMT</a:t>
            </a:r>
            <a:endParaRPr lang="fr-FR"/>
          </a:p>
        </p:txBody>
      </p:sp>
      <p:pic>
        <p:nvPicPr>
          <p:cNvPr id="6" name="Image 5" descr="attachment.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55078"/>
            <a:ext cx="1625600" cy="1155700"/>
          </a:xfrm>
          <a:prstGeom prst="rect">
            <a:avLst/>
          </a:prstGeom>
        </p:spPr>
      </p:pic>
      <p:sp>
        <p:nvSpPr>
          <p:cNvPr id="7" name="Espace réservé du numéro de diapositive 6"/>
          <p:cNvSpPr>
            <a:spLocks noGrp="1"/>
          </p:cNvSpPr>
          <p:nvPr>
            <p:ph type="sldNum" sz="quarter" idx="12"/>
          </p:nvPr>
        </p:nvSpPr>
        <p:spPr/>
        <p:txBody>
          <a:bodyPr/>
          <a:lstStyle/>
          <a:p>
            <a:fld id="{4E44576E-59B3-3E40-BD69-48F3A2CD0C68}" type="slidenum">
              <a:rPr lang="fr-FR" smtClean="0"/>
              <a:pPr/>
              <a:t>3</a:t>
            </a:fld>
            <a:endParaRPr lang="fr-FR"/>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988371" y="274638"/>
            <a:ext cx="6698428" cy="1143000"/>
          </a:xfrm>
        </p:spPr>
        <p:txBody>
          <a:bodyPr>
            <a:noAutofit/>
          </a:bodyPr>
          <a:lstStyle/>
          <a:p>
            <a:r>
              <a:rPr lang="fr-FR" sz="3200" dirty="0" smtClean="0"/>
              <a:t>De la pratique clinique à la recherche, un parcours accompagné</a:t>
            </a:r>
            <a:endParaRPr lang="fr-FR" sz="3200" dirty="0"/>
          </a:p>
        </p:txBody>
      </p:sp>
      <p:sp>
        <p:nvSpPr>
          <p:cNvPr id="3" name="Espace réservé du contenu 2"/>
          <p:cNvSpPr>
            <a:spLocks noGrp="1"/>
          </p:cNvSpPr>
          <p:nvPr>
            <p:ph idx="1"/>
          </p:nvPr>
        </p:nvSpPr>
        <p:spPr/>
        <p:txBody>
          <a:bodyPr>
            <a:normAutofit fontScale="70000" lnSpcReduction="20000"/>
          </a:bodyPr>
          <a:lstStyle/>
          <a:p>
            <a:r>
              <a:rPr lang="fr-FR" dirty="0" smtClean="0"/>
              <a:t>Trois cliniciens se réunissent en groupe de pairs (GP).</a:t>
            </a:r>
          </a:p>
          <a:p>
            <a:r>
              <a:rPr lang="fr-FR" dirty="0" smtClean="0"/>
              <a:t>Chacun des cliniciens suit l’évolution de l’un de ses cas pendant un an, à partir de ses notes (3 premiers entretiens, puis de 2 entretiens à 3 mois, 6 mois et 12 mois). </a:t>
            </a:r>
            <a:br>
              <a:rPr lang="fr-FR" dirty="0" smtClean="0"/>
            </a:br>
            <a:r>
              <a:rPr lang="fr-FR" dirty="0" smtClean="0"/>
              <a:t>Les évaluations sont réalisées individuellement. </a:t>
            </a:r>
            <a:br>
              <a:rPr lang="fr-FR" dirty="0" smtClean="0"/>
            </a:br>
            <a:r>
              <a:rPr lang="fr-FR" dirty="0" smtClean="0"/>
              <a:t>Les cotations sont comparées </a:t>
            </a:r>
            <a:r>
              <a:rPr lang="fr-FR" i="1" dirty="0" smtClean="0"/>
              <a:t>et discutées </a:t>
            </a:r>
            <a:r>
              <a:rPr lang="fr-FR" dirty="0" smtClean="0"/>
              <a:t>en GP jusqu’à accord.</a:t>
            </a:r>
          </a:p>
          <a:p>
            <a:r>
              <a:rPr lang="fr-FR" dirty="0" smtClean="0"/>
              <a:t>La formation à la recherche est réalisée à partir : </a:t>
            </a:r>
          </a:p>
          <a:p>
            <a:pPr lvl="1"/>
            <a:r>
              <a:rPr lang="fr-FR" dirty="0" smtClean="0"/>
              <a:t>de présentations de la méthodologie et des instruments sur le site Internet du réseau : </a:t>
            </a:r>
            <a:r>
              <a:rPr lang="fr-FR" dirty="0" smtClean="0"/>
              <a:t/>
            </a:r>
            <a:br>
              <a:rPr lang="fr-FR" dirty="0" smtClean="0"/>
            </a:br>
            <a:r>
              <a:rPr lang="fr-FR" dirty="0" smtClean="0">
                <a:hlinkClick r:id="rId2"/>
              </a:rPr>
              <a:t>www.techniques</a:t>
            </a:r>
            <a:r>
              <a:rPr lang="fr-FR" dirty="0" smtClean="0">
                <a:hlinkClick r:id="rId2"/>
              </a:rPr>
              <a:t>-psychotherapiques.org/</a:t>
            </a:r>
            <a:r>
              <a:rPr lang="fr-FR" dirty="0" smtClean="0">
                <a:hlinkClick r:id="rId2"/>
              </a:rPr>
              <a:t>reseau</a:t>
            </a:r>
            <a:r>
              <a:rPr lang="fr-FR" dirty="0">
                <a:hlinkClick r:id="rId2"/>
              </a:rPr>
              <a:t>/</a:t>
            </a:r>
            <a:r>
              <a:rPr lang="fr-FR" dirty="0" smtClean="0">
                <a:hlinkClick r:id="rId2"/>
              </a:rPr>
              <a:t>BoiteOutils.html</a:t>
            </a:r>
            <a:r>
              <a:rPr lang="fr-FR" dirty="0" smtClean="0"/>
              <a:t>   </a:t>
            </a:r>
            <a:r>
              <a:rPr lang="fr-FR" dirty="0" smtClean="0"/>
              <a:t>; </a:t>
            </a:r>
          </a:p>
          <a:p>
            <a:pPr lvl="1"/>
            <a:r>
              <a:rPr lang="fr-FR" dirty="0" smtClean="0"/>
              <a:t>de formations ciblées ; de réunions de retours d’expériences ; </a:t>
            </a:r>
          </a:p>
          <a:p>
            <a:pPr lvl="1"/>
            <a:r>
              <a:rPr lang="fr-FR" dirty="0" smtClean="0"/>
              <a:t>d’un accompagnement par mail et éventuellement téléphonique du groupe de pairs. </a:t>
            </a:r>
          </a:p>
          <a:p>
            <a:r>
              <a:rPr lang="fr-FR" dirty="0" smtClean="0"/>
              <a:t>L’analyse des données concernant son cas est transmise au clinicien.</a:t>
            </a:r>
            <a:endParaRPr lang="fr-FR" dirty="0"/>
          </a:p>
        </p:txBody>
      </p:sp>
      <p:sp>
        <p:nvSpPr>
          <p:cNvPr id="4" name="Espace réservé de la date 3"/>
          <p:cNvSpPr>
            <a:spLocks noGrp="1"/>
          </p:cNvSpPr>
          <p:nvPr>
            <p:ph type="dt" sz="half" idx="10"/>
          </p:nvPr>
        </p:nvSpPr>
        <p:spPr/>
        <p:txBody>
          <a:bodyPr/>
          <a:lstStyle/>
          <a:p>
            <a:r>
              <a:rPr lang="fr-FR" smtClean="0"/>
              <a:t>05/03/2011</a:t>
            </a:r>
            <a:endParaRPr lang="fr-FR"/>
          </a:p>
        </p:txBody>
      </p:sp>
      <p:sp>
        <p:nvSpPr>
          <p:cNvPr id="5" name="Espace réservé du pied de page 4"/>
          <p:cNvSpPr>
            <a:spLocks noGrp="1"/>
          </p:cNvSpPr>
          <p:nvPr>
            <p:ph type="ftr" sz="quarter" idx="11"/>
          </p:nvPr>
        </p:nvSpPr>
        <p:spPr/>
        <p:txBody>
          <a:bodyPr/>
          <a:lstStyle/>
          <a:p>
            <a:r>
              <a:rPr lang="fr-FR" smtClean="0"/>
              <a:t>Journée Pôle Borderline - JMT</a:t>
            </a:r>
            <a:endParaRPr lang="fr-FR"/>
          </a:p>
        </p:txBody>
      </p:sp>
      <p:pic>
        <p:nvPicPr>
          <p:cNvPr id="6" name="Image 5" descr="group_interaction_graph.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837" y="233968"/>
            <a:ext cx="1610952" cy="1417638"/>
          </a:xfrm>
          <a:prstGeom prst="rect">
            <a:avLst/>
          </a:prstGeom>
        </p:spPr>
      </p:pic>
      <p:pic>
        <p:nvPicPr>
          <p:cNvPr id="8" name="Image 7"/>
          <p:cNvPicPr>
            <a:picLocks noChangeAspect="1"/>
          </p:cNvPicPr>
          <p:nvPr/>
        </p:nvPicPr>
        <p:blipFill>
          <a:blip r:embed="rId4"/>
          <a:stretch>
            <a:fillRect/>
          </a:stretch>
        </p:blipFill>
        <p:spPr>
          <a:xfrm>
            <a:off x="7399795" y="5246376"/>
            <a:ext cx="1744205" cy="1475099"/>
          </a:xfrm>
          <a:prstGeom prst="rect">
            <a:avLst/>
          </a:prstGeom>
        </p:spPr>
      </p:pic>
      <p:sp>
        <p:nvSpPr>
          <p:cNvPr id="7" name="Espace réservé du numéro de diapositive 6"/>
          <p:cNvSpPr>
            <a:spLocks noGrp="1"/>
          </p:cNvSpPr>
          <p:nvPr>
            <p:ph type="sldNum" sz="quarter" idx="12"/>
          </p:nvPr>
        </p:nvSpPr>
        <p:spPr/>
        <p:txBody>
          <a:bodyPr/>
          <a:lstStyle/>
          <a:p>
            <a:fld id="{4E44576E-59B3-3E40-BD69-48F3A2CD0C68}" type="slidenum">
              <a:rPr lang="fr-FR" smtClean="0"/>
              <a:pPr/>
              <a:t>4</a:t>
            </a:fld>
            <a:endParaRPr lang="fr-FR"/>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74364" y="274638"/>
            <a:ext cx="7969635" cy="1143000"/>
          </a:xfrm>
        </p:spPr>
        <p:txBody>
          <a:bodyPr>
            <a:normAutofit fontScale="90000"/>
          </a:bodyPr>
          <a:lstStyle/>
          <a:p>
            <a:r>
              <a:rPr lang="fr-FR" dirty="0" smtClean="0"/>
              <a:t>Qu’apporte le réseau au clinicien ?</a:t>
            </a:r>
            <a:endParaRPr lang="fr-FR" dirty="0"/>
          </a:p>
        </p:txBody>
      </p:sp>
      <p:sp>
        <p:nvSpPr>
          <p:cNvPr id="3" name="Espace réservé du contenu 2"/>
          <p:cNvSpPr>
            <a:spLocks noGrp="1"/>
          </p:cNvSpPr>
          <p:nvPr>
            <p:ph idx="1"/>
          </p:nvPr>
        </p:nvSpPr>
        <p:spPr>
          <a:xfrm>
            <a:off x="457200" y="1600200"/>
            <a:ext cx="8229600" cy="4756150"/>
          </a:xfrm>
        </p:spPr>
        <p:txBody>
          <a:bodyPr>
            <a:normAutofit fontScale="70000" lnSpcReduction="20000"/>
          </a:bodyPr>
          <a:lstStyle/>
          <a:p>
            <a:pPr>
              <a:lnSpc>
                <a:spcPct val="120000"/>
              </a:lnSpc>
            </a:pPr>
            <a:r>
              <a:rPr lang="fr-FR" dirty="0" smtClean="0"/>
              <a:t>Une réduction de son isolement, la possibilité de partager avec ses collègues des questions cliniques et théoriques </a:t>
            </a:r>
            <a:r>
              <a:rPr lang="fr-FR" b="1" i="1" dirty="0" smtClean="0"/>
              <a:t>avec une méthodologie solide pour y répondre</a:t>
            </a:r>
            <a:r>
              <a:rPr lang="fr-FR" b="1" dirty="0" smtClean="0"/>
              <a:t>.</a:t>
            </a:r>
          </a:p>
          <a:p>
            <a:pPr>
              <a:lnSpc>
                <a:spcPct val="120000"/>
              </a:lnSpc>
            </a:pPr>
            <a:r>
              <a:rPr lang="fr-FR" dirty="0" smtClean="0"/>
              <a:t>La connaissance de l’efficacité générale et dimensionnelle de la thérapie qu’il anime</a:t>
            </a:r>
          </a:p>
          <a:p>
            <a:pPr>
              <a:lnSpc>
                <a:spcPct val="120000"/>
              </a:lnSpc>
            </a:pPr>
            <a:r>
              <a:rPr lang="fr-FR" dirty="0" smtClean="0"/>
              <a:t>La possibilité d’appréhender son approche, les principales actions thérapeutiques qu’il met en œuvre,  l’évolution interne et relationnelle de son patient au cours d’un an de  processus psychothérapique.</a:t>
            </a:r>
          </a:p>
          <a:p>
            <a:pPr>
              <a:lnSpc>
                <a:spcPct val="120000"/>
              </a:lnSpc>
            </a:pPr>
            <a:r>
              <a:rPr lang="fr-FR" dirty="0"/>
              <a:t>Un enrichissement de ses  outils d’observation clinique et de compréhension des ressorts de l’interaction thérapeutique</a:t>
            </a:r>
            <a:r>
              <a:rPr lang="fr-FR" dirty="0" smtClean="0"/>
              <a:t>.</a:t>
            </a:r>
          </a:p>
          <a:p>
            <a:pPr>
              <a:lnSpc>
                <a:spcPct val="120000"/>
              </a:lnSpc>
            </a:pPr>
            <a:r>
              <a:rPr lang="fr-FR" dirty="0" smtClean="0"/>
              <a:t>Une base de formation à la recherche et la validation de ses obligations d’EPP / DPC.</a:t>
            </a:r>
            <a:endParaRPr lang="fr-FR" dirty="0"/>
          </a:p>
        </p:txBody>
      </p:sp>
      <p:sp>
        <p:nvSpPr>
          <p:cNvPr id="4" name="Espace réservé de la date 3"/>
          <p:cNvSpPr>
            <a:spLocks noGrp="1"/>
          </p:cNvSpPr>
          <p:nvPr>
            <p:ph type="dt" sz="half" idx="10"/>
          </p:nvPr>
        </p:nvSpPr>
        <p:spPr/>
        <p:txBody>
          <a:bodyPr/>
          <a:lstStyle/>
          <a:p>
            <a:r>
              <a:rPr lang="fr-FR" smtClean="0"/>
              <a:t>05/03/2011</a:t>
            </a:r>
            <a:endParaRPr lang="fr-FR"/>
          </a:p>
        </p:txBody>
      </p:sp>
      <p:sp>
        <p:nvSpPr>
          <p:cNvPr id="5" name="Espace réservé du pied de page 4"/>
          <p:cNvSpPr>
            <a:spLocks noGrp="1"/>
          </p:cNvSpPr>
          <p:nvPr>
            <p:ph type="ftr" sz="quarter" idx="11"/>
          </p:nvPr>
        </p:nvSpPr>
        <p:spPr/>
        <p:txBody>
          <a:bodyPr/>
          <a:lstStyle/>
          <a:p>
            <a:r>
              <a:rPr lang="fr-FR" smtClean="0"/>
              <a:t>Journée Pôle Borderline - JMT</a:t>
            </a:r>
            <a:endParaRPr lang="fr-FR"/>
          </a:p>
        </p:txBody>
      </p:sp>
      <p:pic>
        <p:nvPicPr>
          <p:cNvPr id="6" name="Image 5"/>
          <p:cNvPicPr>
            <a:picLocks noChangeAspect="1"/>
          </p:cNvPicPr>
          <p:nvPr/>
        </p:nvPicPr>
        <p:blipFill>
          <a:blip r:embed="rId2"/>
          <a:stretch>
            <a:fillRect/>
          </a:stretch>
        </p:blipFill>
        <p:spPr>
          <a:xfrm rot="5400000">
            <a:off x="85366" y="328640"/>
            <a:ext cx="1097998" cy="1079998"/>
          </a:xfrm>
          <a:prstGeom prst="rect">
            <a:avLst/>
          </a:prstGeom>
        </p:spPr>
      </p:pic>
      <p:pic>
        <p:nvPicPr>
          <p:cNvPr id="8" name="Image 7" descr="psychotherapies_th-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08975" y="5527713"/>
            <a:ext cx="1335024" cy="1219200"/>
          </a:xfrm>
          <a:prstGeom prst="rect">
            <a:avLst/>
          </a:prstGeom>
        </p:spPr>
      </p:pic>
      <p:sp>
        <p:nvSpPr>
          <p:cNvPr id="7" name="Espace réservé du numéro de diapositive 6"/>
          <p:cNvSpPr>
            <a:spLocks noGrp="1"/>
          </p:cNvSpPr>
          <p:nvPr>
            <p:ph type="sldNum" sz="quarter" idx="12"/>
          </p:nvPr>
        </p:nvSpPr>
        <p:spPr/>
        <p:txBody>
          <a:bodyPr/>
          <a:lstStyle/>
          <a:p>
            <a:fld id="{4E44576E-59B3-3E40-BD69-48F3A2CD0C68}" type="slidenum">
              <a:rPr lang="fr-FR" smtClean="0"/>
              <a:pPr/>
              <a:t>5</a:t>
            </a:fld>
            <a:endParaRPr lang="fr-FR"/>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Line 2"/>
          <p:cNvSpPr>
            <a:spLocks noChangeShapeType="1"/>
          </p:cNvSpPr>
          <p:nvPr/>
        </p:nvSpPr>
        <p:spPr bwMode="auto">
          <a:xfrm>
            <a:off x="1641475" y="2859088"/>
            <a:ext cx="1025525" cy="0"/>
          </a:xfrm>
          <a:prstGeom prst="line">
            <a:avLst/>
          </a:prstGeom>
          <a:noFill/>
          <a:ln w="34925">
            <a:solidFill>
              <a:srgbClr val="3A6525"/>
            </a:solidFill>
            <a:prstDash val="dash"/>
            <a:round/>
            <a:headEnd/>
            <a:tailEnd type="triangle" w="med" len="med"/>
          </a:ln>
          <a:extLst>
            <a:ext uri="{909E8E84-426E-40dd-AFC4-6F175D3DCCD1}">
              <a14:hiddenFill xmlns:a14="http://schemas.microsoft.com/office/drawing/2010/main">
                <a:noFill/>
              </a14:hiddenFill>
            </a:ext>
          </a:extLst>
        </p:spPr>
        <p:txBody>
          <a:bodyPr wrap="none" anchor="ctr"/>
          <a:lstStyle/>
          <a:p>
            <a:endParaRPr lang="fr-FR"/>
          </a:p>
        </p:txBody>
      </p:sp>
      <p:sp>
        <p:nvSpPr>
          <p:cNvPr id="29698" name="Text Box 3"/>
          <p:cNvSpPr txBox="1">
            <a:spLocks noChangeArrowheads="1"/>
          </p:cNvSpPr>
          <p:nvPr/>
        </p:nvSpPr>
        <p:spPr bwMode="auto">
          <a:xfrm>
            <a:off x="1600200" y="2781300"/>
            <a:ext cx="10398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spcBef>
                <a:spcPct val="50000"/>
              </a:spcBef>
            </a:pPr>
            <a:r>
              <a:rPr lang="fr-FR" sz="1400" i="1">
                <a:solidFill>
                  <a:srgbClr val="3A6525"/>
                </a:solidFill>
                <a:latin typeface="+mn-lt"/>
              </a:rPr>
              <a:t>Processus </a:t>
            </a:r>
            <a:endParaRPr lang="fr-FR" sz="1400">
              <a:solidFill>
                <a:srgbClr val="000000"/>
              </a:solidFill>
              <a:latin typeface="+mn-lt"/>
            </a:endParaRPr>
          </a:p>
        </p:txBody>
      </p:sp>
      <p:sp>
        <p:nvSpPr>
          <p:cNvPr id="29699" name="Text Box 6"/>
          <p:cNvSpPr txBox="1">
            <a:spLocks noChangeArrowheads="1"/>
          </p:cNvSpPr>
          <p:nvPr/>
        </p:nvSpPr>
        <p:spPr bwMode="auto">
          <a:xfrm>
            <a:off x="3124200" y="13716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spcBef>
                <a:spcPct val="50000"/>
              </a:spcBef>
            </a:pPr>
            <a:endParaRPr lang="fr-FR">
              <a:solidFill>
                <a:srgbClr val="000000"/>
              </a:solidFill>
              <a:latin typeface="+mn-lt"/>
            </a:endParaRPr>
          </a:p>
        </p:txBody>
      </p:sp>
      <p:sp>
        <p:nvSpPr>
          <p:cNvPr id="29700" name="Text Box 7"/>
          <p:cNvSpPr txBox="1">
            <a:spLocks noChangeArrowheads="1"/>
          </p:cNvSpPr>
          <p:nvPr/>
        </p:nvSpPr>
        <p:spPr bwMode="auto">
          <a:xfrm>
            <a:off x="838200" y="3573463"/>
            <a:ext cx="1752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fr-FR" b="1">
                <a:solidFill>
                  <a:srgbClr val="FFFFFF"/>
                </a:solidFill>
                <a:latin typeface="+mn-lt"/>
              </a:rPr>
              <a:t>Médiateurs</a:t>
            </a:r>
          </a:p>
        </p:txBody>
      </p:sp>
      <p:sp>
        <p:nvSpPr>
          <p:cNvPr id="29701" name="Titre 1"/>
          <p:cNvSpPr txBox="1">
            <a:spLocks/>
          </p:cNvSpPr>
          <p:nvPr/>
        </p:nvSpPr>
        <p:spPr bwMode="auto">
          <a:xfrm>
            <a:off x="2030413" y="304800"/>
            <a:ext cx="7113587"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fr-FR" sz="3200" dirty="0" smtClean="0">
                <a:solidFill>
                  <a:srgbClr val="1F497D"/>
                </a:solidFill>
                <a:latin typeface="+mn-lt"/>
              </a:rPr>
              <a:t>Schéma </a:t>
            </a:r>
            <a:r>
              <a:rPr lang="fr-FR" sz="3200" dirty="0">
                <a:solidFill>
                  <a:srgbClr val="1F497D"/>
                </a:solidFill>
                <a:latin typeface="+mn-lt"/>
              </a:rPr>
              <a:t>d</a:t>
            </a:r>
            <a:r>
              <a:rPr lang="ja-JP" altLang="fr-FR" sz="3200" dirty="0">
                <a:solidFill>
                  <a:srgbClr val="1F497D"/>
                </a:solidFill>
                <a:latin typeface="+mn-lt"/>
              </a:rPr>
              <a:t>’</a:t>
            </a:r>
            <a:r>
              <a:rPr lang="fr-FR" altLang="ja-JP" sz="3200" dirty="0">
                <a:solidFill>
                  <a:srgbClr val="1F497D"/>
                </a:solidFill>
                <a:latin typeface="+mn-lt"/>
              </a:rPr>
              <a:t>une étude </a:t>
            </a:r>
            <a:r>
              <a:rPr lang="fr-FR" altLang="ja-JP" sz="3200" dirty="0" smtClean="0">
                <a:solidFill>
                  <a:srgbClr val="1F497D"/>
                </a:solidFill>
                <a:latin typeface="+mn-lt"/>
              </a:rPr>
              <a:t>pragmatique de </a:t>
            </a:r>
            <a:r>
              <a:rPr lang="fr-FR" altLang="ja-JP" sz="3200" dirty="0">
                <a:solidFill>
                  <a:srgbClr val="1F497D"/>
                </a:solidFill>
                <a:latin typeface="+mn-lt"/>
              </a:rPr>
              <a:t>cas</a:t>
            </a:r>
            <a:endParaRPr lang="fr-FR" sz="3200" dirty="0">
              <a:solidFill>
                <a:srgbClr val="1F497D"/>
              </a:solidFill>
              <a:latin typeface="+mn-lt"/>
            </a:endParaRPr>
          </a:p>
        </p:txBody>
      </p:sp>
      <p:sp>
        <p:nvSpPr>
          <p:cNvPr id="29702" name="Text Box 4"/>
          <p:cNvSpPr txBox="1">
            <a:spLocks noChangeArrowheads="1"/>
          </p:cNvSpPr>
          <p:nvPr/>
        </p:nvSpPr>
        <p:spPr bwMode="auto">
          <a:xfrm>
            <a:off x="403225" y="2600325"/>
            <a:ext cx="10445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fr-FR" sz="1400">
                <a:solidFill>
                  <a:srgbClr val="0000FF"/>
                </a:solidFill>
                <a:latin typeface="+mn-lt"/>
              </a:rPr>
              <a:t>Évaluation</a:t>
            </a:r>
            <a:br>
              <a:rPr lang="fr-FR" sz="1400">
                <a:solidFill>
                  <a:srgbClr val="0000FF"/>
                </a:solidFill>
                <a:latin typeface="+mn-lt"/>
              </a:rPr>
            </a:br>
            <a:r>
              <a:rPr lang="fr-FR" sz="1400">
                <a:solidFill>
                  <a:srgbClr val="0000FF"/>
                </a:solidFill>
                <a:latin typeface="+mn-lt"/>
              </a:rPr>
              <a:t>initiale</a:t>
            </a:r>
          </a:p>
        </p:txBody>
      </p:sp>
      <p:sp>
        <p:nvSpPr>
          <p:cNvPr id="33" name="ZoneTexte 32"/>
          <p:cNvSpPr txBox="1"/>
          <p:nvPr/>
        </p:nvSpPr>
        <p:spPr>
          <a:xfrm>
            <a:off x="687377" y="1676400"/>
            <a:ext cx="414146" cy="369332"/>
          </a:xfrm>
          <a:prstGeom prst="rect">
            <a:avLst/>
          </a:prstGeom>
          <a:noFill/>
        </p:spPr>
        <p:txBody>
          <a:bodyPr wrap="none">
            <a:spAutoFit/>
          </a:bodyPr>
          <a:lstStyle/>
          <a:p>
            <a:pPr>
              <a:defRPr/>
            </a:pPr>
            <a:r>
              <a:rPr lang="fr-FR" dirty="0">
                <a:solidFill>
                  <a:prstClr val="black"/>
                </a:solidFill>
                <a:effectLst>
                  <a:glow rad="228600">
                    <a:srgbClr val="C0504D">
                      <a:alpha val="75000"/>
                    </a:srgbClr>
                  </a:glow>
                </a:effectLst>
              </a:rPr>
              <a:t>T1</a:t>
            </a:r>
          </a:p>
        </p:txBody>
      </p:sp>
      <p:sp>
        <p:nvSpPr>
          <p:cNvPr id="34" name="ZoneTexte 33"/>
          <p:cNvSpPr txBox="1"/>
          <p:nvPr/>
        </p:nvSpPr>
        <p:spPr>
          <a:xfrm>
            <a:off x="3035777" y="1676400"/>
            <a:ext cx="414146" cy="369332"/>
          </a:xfrm>
          <a:prstGeom prst="rect">
            <a:avLst/>
          </a:prstGeom>
          <a:noFill/>
        </p:spPr>
        <p:txBody>
          <a:bodyPr wrap="none">
            <a:spAutoFit/>
          </a:bodyPr>
          <a:lstStyle/>
          <a:p>
            <a:pPr>
              <a:defRPr/>
            </a:pPr>
            <a:r>
              <a:rPr lang="fr-FR" dirty="0">
                <a:solidFill>
                  <a:prstClr val="black"/>
                </a:solidFill>
                <a:effectLst>
                  <a:glow rad="228600">
                    <a:srgbClr val="C0504D">
                      <a:alpha val="75000"/>
                    </a:srgbClr>
                  </a:glow>
                </a:effectLst>
              </a:rPr>
              <a:t>T2</a:t>
            </a:r>
          </a:p>
        </p:txBody>
      </p:sp>
      <p:sp>
        <p:nvSpPr>
          <p:cNvPr id="29705" name="Text Box 4"/>
          <p:cNvSpPr txBox="1">
            <a:spLocks noChangeArrowheads="1"/>
          </p:cNvSpPr>
          <p:nvPr/>
        </p:nvSpPr>
        <p:spPr bwMode="auto">
          <a:xfrm>
            <a:off x="2632075" y="2597150"/>
            <a:ext cx="137318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fr-FR" sz="1400">
                <a:solidFill>
                  <a:srgbClr val="0000FF"/>
                </a:solidFill>
                <a:latin typeface="+mn-lt"/>
              </a:rPr>
              <a:t>Évaluation</a:t>
            </a:r>
            <a:br>
              <a:rPr lang="fr-FR" sz="1400">
                <a:solidFill>
                  <a:srgbClr val="0000FF"/>
                </a:solidFill>
                <a:latin typeface="+mn-lt"/>
              </a:rPr>
            </a:br>
            <a:r>
              <a:rPr lang="fr-FR" sz="1400">
                <a:solidFill>
                  <a:srgbClr val="0000FF"/>
                </a:solidFill>
                <a:latin typeface="+mn-lt"/>
              </a:rPr>
              <a:t>intermédiaire</a:t>
            </a:r>
          </a:p>
        </p:txBody>
      </p:sp>
      <p:sp>
        <p:nvSpPr>
          <p:cNvPr id="29706" name="Text Box 4"/>
          <p:cNvSpPr txBox="1">
            <a:spLocks noChangeArrowheads="1"/>
          </p:cNvSpPr>
          <p:nvPr/>
        </p:nvSpPr>
        <p:spPr bwMode="auto">
          <a:xfrm>
            <a:off x="4918075" y="2597150"/>
            <a:ext cx="137318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fr-FR" sz="1400">
                <a:solidFill>
                  <a:srgbClr val="0000FF"/>
                </a:solidFill>
                <a:latin typeface="+mn-lt"/>
              </a:rPr>
              <a:t>Évaluations</a:t>
            </a:r>
            <a:br>
              <a:rPr lang="fr-FR" sz="1400">
                <a:solidFill>
                  <a:srgbClr val="0000FF"/>
                </a:solidFill>
                <a:latin typeface="+mn-lt"/>
              </a:rPr>
            </a:br>
            <a:r>
              <a:rPr lang="fr-FR" sz="1400">
                <a:solidFill>
                  <a:srgbClr val="0000FF"/>
                </a:solidFill>
                <a:latin typeface="+mn-lt"/>
              </a:rPr>
              <a:t>intermédiaires</a:t>
            </a:r>
          </a:p>
        </p:txBody>
      </p:sp>
      <p:sp>
        <p:nvSpPr>
          <p:cNvPr id="27" name="ZoneTexte 26"/>
          <p:cNvSpPr txBox="1"/>
          <p:nvPr/>
        </p:nvSpPr>
        <p:spPr>
          <a:xfrm>
            <a:off x="5215833" y="1676400"/>
            <a:ext cx="753406" cy="369332"/>
          </a:xfrm>
          <a:prstGeom prst="rect">
            <a:avLst/>
          </a:prstGeom>
          <a:noFill/>
        </p:spPr>
        <p:txBody>
          <a:bodyPr wrap="none">
            <a:spAutoFit/>
          </a:bodyPr>
          <a:lstStyle/>
          <a:p>
            <a:pPr>
              <a:defRPr/>
            </a:pPr>
            <a:r>
              <a:rPr lang="fr-FR" dirty="0">
                <a:solidFill>
                  <a:prstClr val="black"/>
                </a:solidFill>
                <a:effectLst>
                  <a:glow rad="228600">
                    <a:srgbClr val="C0504D">
                      <a:alpha val="75000"/>
                    </a:srgbClr>
                  </a:glow>
                </a:effectLst>
              </a:rPr>
              <a:t>T3, T4</a:t>
            </a:r>
          </a:p>
        </p:txBody>
      </p:sp>
      <p:sp>
        <p:nvSpPr>
          <p:cNvPr id="28" name="ZoneTexte 27"/>
          <p:cNvSpPr txBox="1"/>
          <p:nvPr/>
        </p:nvSpPr>
        <p:spPr>
          <a:xfrm>
            <a:off x="7850177" y="1676400"/>
            <a:ext cx="414146" cy="369332"/>
          </a:xfrm>
          <a:prstGeom prst="rect">
            <a:avLst/>
          </a:prstGeom>
          <a:noFill/>
        </p:spPr>
        <p:txBody>
          <a:bodyPr wrap="none">
            <a:spAutoFit/>
          </a:bodyPr>
          <a:lstStyle/>
          <a:p>
            <a:pPr>
              <a:defRPr/>
            </a:pPr>
            <a:r>
              <a:rPr lang="fr-FR" dirty="0">
                <a:solidFill>
                  <a:prstClr val="black"/>
                </a:solidFill>
                <a:effectLst>
                  <a:glow rad="228600">
                    <a:srgbClr val="C0504D">
                      <a:alpha val="75000"/>
                    </a:srgbClr>
                  </a:glow>
                </a:effectLst>
              </a:rPr>
              <a:t>T5</a:t>
            </a:r>
          </a:p>
        </p:txBody>
      </p:sp>
      <p:sp>
        <p:nvSpPr>
          <p:cNvPr id="29709" name="Line 2"/>
          <p:cNvSpPr>
            <a:spLocks noChangeShapeType="1"/>
          </p:cNvSpPr>
          <p:nvPr/>
        </p:nvSpPr>
        <p:spPr bwMode="auto">
          <a:xfrm>
            <a:off x="3927475" y="2859088"/>
            <a:ext cx="1025525" cy="0"/>
          </a:xfrm>
          <a:prstGeom prst="line">
            <a:avLst/>
          </a:prstGeom>
          <a:noFill/>
          <a:ln w="34925">
            <a:solidFill>
              <a:srgbClr val="3A6525"/>
            </a:solidFill>
            <a:prstDash val="dash"/>
            <a:round/>
            <a:headEnd/>
            <a:tailEnd type="triangle" w="med" len="med"/>
          </a:ln>
          <a:extLst>
            <a:ext uri="{909E8E84-426E-40dd-AFC4-6F175D3DCCD1}">
              <a14:hiddenFill xmlns:a14="http://schemas.microsoft.com/office/drawing/2010/main">
                <a:noFill/>
              </a14:hiddenFill>
            </a:ext>
          </a:extLst>
        </p:spPr>
        <p:txBody>
          <a:bodyPr wrap="none" anchor="ctr"/>
          <a:lstStyle/>
          <a:p>
            <a:endParaRPr lang="fr-FR"/>
          </a:p>
        </p:txBody>
      </p:sp>
      <p:sp>
        <p:nvSpPr>
          <p:cNvPr id="29710" name="Text Box 3"/>
          <p:cNvSpPr txBox="1">
            <a:spLocks noChangeArrowheads="1"/>
          </p:cNvSpPr>
          <p:nvPr/>
        </p:nvSpPr>
        <p:spPr bwMode="auto">
          <a:xfrm>
            <a:off x="3913188" y="2781300"/>
            <a:ext cx="10398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spcBef>
                <a:spcPct val="50000"/>
              </a:spcBef>
            </a:pPr>
            <a:r>
              <a:rPr lang="fr-FR" sz="1400" i="1">
                <a:solidFill>
                  <a:srgbClr val="3A6525"/>
                </a:solidFill>
                <a:latin typeface="+mn-lt"/>
              </a:rPr>
              <a:t>Processus </a:t>
            </a:r>
            <a:endParaRPr lang="fr-FR" sz="1400">
              <a:solidFill>
                <a:srgbClr val="000000"/>
              </a:solidFill>
              <a:latin typeface="+mn-lt"/>
            </a:endParaRPr>
          </a:p>
        </p:txBody>
      </p:sp>
      <p:sp>
        <p:nvSpPr>
          <p:cNvPr id="29711" name="Line 2"/>
          <p:cNvSpPr>
            <a:spLocks noChangeShapeType="1"/>
          </p:cNvSpPr>
          <p:nvPr/>
        </p:nvSpPr>
        <p:spPr bwMode="auto">
          <a:xfrm>
            <a:off x="6365875" y="2859088"/>
            <a:ext cx="1025525" cy="0"/>
          </a:xfrm>
          <a:prstGeom prst="line">
            <a:avLst/>
          </a:prstGeom>
          <a:noFill/>
          <a:ln w="34925">
            <a:solidFill>
              <a:srgbClr val="3A6525"/>
            </a:solidFill>
            <a:prstDash val="dash"/>
            <a:round/>
            <a:headEnd/>
            <a:tailEnd type="triangle" w="med" len="med"/>
          </a:ln>
          <a:extLst>
            <a:ext uri="{909E8E84-426E-40dd-AFC4-6F175D3DCCD1}">
              <a14:hiddenFill xmlns:a14="http://schemas.microsoft.com/office/drawing/2010/main">
                <a:noFill/>
              </a14:hiddenFill>
            </a:ext>
          </a:extLst>
        </p:spPr>
        <p:txBody>
          <a:bodyPr wrap="none" anchor="ctr"/>
          <a:lstStyle/>
          <a:p>
            <a:endParaRPr lang="fr-FR"/>
          </a:p>
        </p:txBody>
      </p:sp>
      <p:sp>
        <p:nvSpPr>
          <p:cNvPr id="29712" name="Text Box 3"/>
          <p:cNvSpPr txBox="1">
            <a:spLocks noChangeArrowheads="1"/>
          </p:cNvSpPr>
          <p:nvPr/>
        </p:nvSpPr>
        <p:spPr bwMode="auto">
          <a:xfrm>
            <a:off x="6324600" y="2781300"/>
            <a:ext cx="10398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spcBef>
                <a:spcPct val="50000"/>
              </a:spcBef>
            </a:pPr>
            <a:r>
              <a:rPr lang="fr-FR" sz="1400" i="1">
                <a:solidFill>
                  <a:srgbClr val="3A6525"/>
                </a:solidFill>
                <a:latin typeface="+mn-lt"/>
              </a:rPr>
              <a:t>Processus </a:t>
            </a:r>
            <a:endParaRPr lang="fr-FR" sz="1400">
              <a:solidFill>
                <a:srgbClr val="000000"/>
              </a:solidFill>
              <a:latin typeface="+mn-lt"/>
            </a:endParaRPr>
          </a:p>
        </p:txBody>
      </p:sp>
      <p:sp>
        <p:nvSpPr>
          <p:cNvPr id="29713" name="Text Box 4"/>
          <p:cNvSpPr txBox="1">
            <a:spLocks noChangeArrowheads="1"/>
          </p:cNvSpPr>
          <p:nvPr/>
        </p:nvSpPr>
        <p:spPr bwMode="auto">
          <a:xfrm>
            <a:off x="7519988" y="2600325"/>
            <a:ext cx="104457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fr-FR" sz="1400">
                <a:solidFill>
                  <a:srgbClr val="0000FF"/>
                </a:solidFill>
                <a:latin typeface="+mn-lt"/>
              </a:rPr>
              <a:t>Évaluation</a:t>
            </a:r>
            <a:br>
              <a:rPr lang="fr-FR" sz="1400">
                <a:solidFill>
                  <a:srgbClr val="0000FF"/>
                </a:solidFill>
                <a:latin typeface="+mn-lt"/>
              </a:rPr>
            </a:br>
            <a:r>
              <a:rPr lang="fr-FR" sz="1400">
                <a:solidFill>
                  <a:srgbClr val="0000FF"/>
                </a:solidFill>
                <a:latin typeface="+mn-lt"/>
              </a:rPr>
              <a:t>terminaison</a:t>
            </a:r>
          </a:p>
        </p:txBody>
      </p:sp>
      <p:cxnSp>
        <p:nvCxnSpPr>
          <p:cNvPr id="32" name="Connecteur droit avec flèche 31"/>
          <p:cNvCxnSpPr/>
          <p:nvPr/>
        </p:nvCxnSpPr>
        <p:spPr>
          <a:xfrm>
            <a:off x="381000" y="6096000"/>
            <a:ext cx="8382000" cy="1588"/>
          </a:xfrm>
          <a:prstGeom prst="straightConnector1">
            <a:avLst/>
          </a:prstGeom>
          <a:ln>
            <a:solidFill>
              <a:srgbClr val="24681D"/>
            </a:solidFill>
            <a:tailEnd type="arrow"/>
          </a:ln>
        </p:spPr>
        <p:style>
          <a:lnRef idx="2">
            <a:schemeClr val="accent1"/>
          </a:lnRef>
          <a:fillRef idx="0">
            <a:schemeClr val="accent1"/>
          </a:fillRef>
          <a:effectRef idx="1">
            <a:schemeClr val="accent1"/>
          </a:effectRef>
          <a:fontRef idx="minor">
            <a:schemeClr val="tx1"/>
          </a:fontRef>
        </p:style>
      </p:cxnSp>
      <p:sp>
        <p:nvSpPr>
          <p:cNvPr id="29715" name="Text Box 3"/>
          <p:cNvSpPr txBox="1">
            <a:spLocks noChangeArrowheads="1"/>
          </p:cNvSpPr>
          <p:nvPr/>
        </p:nvSpPr>
        <p:spPr bwMode="auto">
          <a:xfrm>
            <a:off x="7113588" y="6096000"/>
            <a:ext cx="17256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spcBef>
                <a:spcPct val="50000"/>
              </a:spcBef>
            </a:pPr>
            <a:r>
              <a:rPr lang="fr-FR" sz="1400" i="1">
                <a:solidFill>
                  <a:srgbClr val="3A6525"/>
                </a:solidFill>
                <a:latin typeface="+mn-lt"/>
              </a:rPr>
              <a:t>Ligne de temps t </a:t>
            </a:r>
            <a:endParaRPr lang="fr-FR" sz="1400">
              <a:solidFill>
                <a:srgbClr val="000000"/>
              </a:solidFill>
              <a:latin typeface="+mn-lt"/>
            </a:endParaRPr>
          </a:p>
        </p:txBody>
      </p:sp>
      <p:grpSp>
        <p:nvGrpSpPr>
          <p:cNvPr id="29716" name="Grouper 40"/>
          <p:cNvGrpSpPr>
            <a:grpSpLocks noChangeAspect="1"/>
          </p:cNvGrpSpPr>
          <p:nvPr/>
        </p:nvGrpSpPr>
        <p:grpSpPr bwMode="auto">
          <a:xfrm>
            <a:off x="1447800" y="2967038"/>
            <a:ext cx="1123950" cy="1182687"/>
            <a:chOff x="2514600" y="846138"/>
            <a:chExt cx="2743200" cy="2887663"/>
          </a:xfrm>
        </p:grpSpPr>
        <p:sp>
          <p:nvSpPr>
            <p:cNvPr id="37" name="Rectangle 36"/>
            <p:cNvSpPr>
              <a:spLocks noChangeAspect="1"/>
            </p:cNvSpPr>
            <p:nvPr/>
          </p:nvSpPr>
          <p:spPr>
            <a:xfrm>
              <a:off x="2514600" y="2140742"/>
              <a:ext cx="914400" cy="678309"/>
            </a:xfrm>
            <a:prstGeom prst="rect">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fr-FR" sz="1200" dirty="0">
                <a:solidFill>
                  <a:srgbClr val="000090"/>
                </a:solidFill>
              </a:endParaRPr>
            </a:p>
          </p:txBody>
        </p:sp>
        <p:sp>
          <p:nvSpPr>
            <p:cNvPr id="38" name="Rectangle 37"/>
            <p:cNvSpPr>
              <a:spLocks noChangeAspect="1"/>
            </p:cNvSpPr>
            <p:nvPr/>
          </p:nvSpPr>
          <p:spPr>
            <a:xfrm>
              <a:off x="4343400" y="1377157"/>
              <a:ext cx="914400" cy="678312"/>
            </a:xfrm>
            <a:prstGeom prst="rect">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fr-FR" sz="1200" dirty="0">
                <a:solidFill>
                  <a:srgbClr val="000090"/>
                </a:solidFill>
              </a:endParaRPr>
            </a:p>
          </p:txBody>
        </p:sp>
        <p:sp>
          <p:nvSpPr>
            <p:cNvPr id="39" name="Rectangle 38"/>
            <p:cNvSpPr>
              <a:spLocks noChangeAspect="1"/>
            </p:cNvSpPr>
            <p:nvPr/>
          </p:nvSpPr>
          <p:spPr>
            <a:xfrm>
              <a:off x="3506492" y="3055492"/>
              <a:ext cx="914400" cy="678309"/>
            </a:xfrm>
            <a:prstGeom prst="rect">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fr-FR" sz="1200" dirty="0">
                <a:solidFill>
                  <a:srgbClr val="000090"/>
                </a:solidFill>
              </a:endParaRPr>
            </a:p>
          </p:txBody>
        </p:sp>
        <p:cxnSp>
          <p:nvCxnSpPr>
            <p:cNvPr id="40" name="Connecteur droit avec flèche 39"/>
            <p:cNvCxnSpPr>
              <a:stCxn id="37" idx="0"/>
            </p:cNvCxnSpPr>
            <p:nvPr/>
          </p:nvCxnSpPr>
          <p:spPr>
            <a:xfrm rot="5400000" flipH="1" flipV="1">
              <a:off x="2324497" y="1493441"/>
              <a:ext cx="1294604" cy="0"/>
            </a:xfrm>
            <a:prstGeom prst="straightConnector1">
              <a:avLst/>
            </a:prstGeom>
            <a:ln>
              <a:tailEnd type="arrow"/>
            </a:ln>
          </p:spPr>
          <p:style>
            <a:lnRef idx="1">
              <a:schemeClr val="accent2"/>
            </a:lnRef>
            <a:fillRef idx="2">
              <a:schemeClr val="accent2"/>
            </a:fillRef>
            <a:effectRef idx="1">
              <a:schemeClr val="accent2"/>
            </a:effectRef>
            <a:fontRef idx="minor">
              <a:schemeClr val="dk1"/>
            </a:fontRef>
          </p:style>
        </p:cxnSp>
      </p:grpSp>
      <p:grpSp>
        <p:nvGrpSpPr>
          <p:cNvPr id="29717" name="Grouper 41"/>
          <p:cNvGrpSpPr>
            <a:grpSpLocks noChangeAspect="1"/>
          </p:cNvGrpSpPr>
          <p:nvPr/>
        </p:nvGrpSpPr>
        <p:grpSpPr bwMode="auto">
          <a:xfrm flipH="1">
            <a:off x="3905250" y="3059113"/>
            <a:ext cx="1123950" cy="1182687"/>
            <a:chOff x="2514600" y="846138"/>
            <a:chExt cx="2743200" cy="2887663"/>
          </a:xfrm>
        </p:grpSpPr>
        <p:sp>
          <p:nvSpPr>
            <p:cNvPr id="43" name="Rectangle 42"/>
            <p:cNvSpPr>
              <a:spLocks noChangeAspect="1"/>
            </p:cNvSpPr>
            <p:nvPr/>
          </p:nvSpPr>
          <p:spPr>
            <a:xfrm>
              <a:off x="2514600" y="2140742"/>
              <a:ext cx="914400" cy="678309"/>
            </a:xfrm>
            <a:prstGeom prst="rect">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fr-FR" sz="1200" dirty="0">
                <a:solidFill>
                  <a:srgbClr val="000090"/>
                </a:solidFill>
              </a:endParaRPr>
            </a:p>
          </p:txBody>
        </p:sp>
        <p:sp>
          <p:nvSpPr>
            <p:cNvPr id="44" name="Rectangle 43"/>
            <p:cNvSpPr>
              <a:spLocks noChangeAspect="1"/>
            </p:cNvSpPr>
            <p:nvPr/>
          </p:nvSpPr>
          <p:spPr>
            <a:xfrm>
              <a:off x="4343400" y="1377157"/>
              <a:ext cx="914400" cy="678312"/>
            </a:xfrm>
            <a:prstGeom prst="rect">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fr-FR" sz="1200" dirty="0">
                <a:solidFill>
                  <a:srgbClr val="000090"/>
                </a:solidFill>
              </a:endParaRPr>
            </a:p>
          </p:txBody>
        </p:sp>
        <p:sp>
          <p:nvSpPr>
            <p:cNvPr id="45" name="Rectangle 44"/>
            <p:cNvSpPr>
              <a:spLocks noChangeAspect="1"/>
            </p:cNvSpPr>
            <p:nvPr/>
          </p:nvSpPr>
          <p:spPr>
            <a:xfrm>
              <a:off x="3506492" y="3055492"/>
              <a:ext cx="914400" cy="678309"/>
            </a:xfrm>
            <a:prstGeom prst="rect">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fr-FR" sz="1200" dirty="0">
                <a:solidFill>
                  <a:srgbClr val="000090"/>
                </a:solidFill>
              </a:endParaRPr>
            </a:p>
          </p:txBody>
        </p:sp>
        <p:cxnSp>
          <p:nvCxnSpPr>
            <p:cNvPr id="46" name="Connecteur droit avec flèche 45"/>
            <p:cNvCxnSpPr>
              <a:stCxn id="43" idx="0"/>
            </p:cNvCxnSpPr>
            <p:nvPr/>
          </p:nvCxnSpPr>
          <p:spPr>
            <a:xfrm rot="5400000" flipH="1" flipV="1">
              <a:off x="2324499" y="1493441"/>
              <a:ext cx="1294604" cy="0"/>
            </a:xfrm>
            <a:prstGeom prst="straightConnector1">
              <a:avLst/>
            </a:prstGeom>
            <a:ln>
              <a:tailEnd type="arrow"/>
            </a:ln>
          </p:spPr>
          <p:style>
            <a:lnRef idx="1">
              <a:schemeClr val="accent2"/>
            </a:lnRef>
            <a:fillRef idx="2">
              <a:schemeClr val="accent2"/>
            </a:fillRef>
            <a:effectRef idx="1">
              <a:schemeClr val="accent2"/>
            </a:effectRef>
            <a:fontRef idx="minor">
              <a:schemeClr val="dk1"/>
            </a:fontRef>
          </p:style>
        </p:cxnSp>
      </p:grpSp>
      <p:grpSp>
        <p:nvGrpSpPr>
          <p:cNvPr id="29718" name="Grouper 80"/>
          <p:cNvGrpSpPr>
            <a:grpSpLocks/>
          </p:cNvGrpSpPr>
          <p:nvPr/>
        </p:nvGrpSpPr>
        <p:grpSpPr bwMode="auto">
          <a:xfrm>
            <a:off x="6419850" y="2987675"/>
            <a:ext cx="1123950" cy="1158875"/>
            <a:chOff x="6420600" y="3319661"/>
            <a:chExt cx="1123200" cy="1158331"/>
          </a:xfrm>
        </p:grpSpPr>
        <p:sp>
          <p:nvSpPr>
            <p:cNvPr id="48" name="Rectangle 47"/>
            <p:cNvSpPr>
              <a:spLocks noChangeAspect="1"/>
            </p:cNvSpPr>
            <p:nvPr/>
          </p:nvSpPr>
          <p:spPr>
            <a:xfrm flipH="1">
              <a:off x="7169400" y="3825836"/>
              <a:ext cx="374400" cy="277682"/>
            </a:xfrm>
            <a:prstGeom prst="rect">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fr-FR" sz="1200" dirty="0">
                <a:solidFill>
                  <a:srgbClr val="000090"/>
                </a:solidFill>
              </a:endParaRPr>
            </a:p>
          </p:txBody>
        </p:sp>
        <p:sp>
          <p:nvSpPr>
            <p:cNvPr id="49" name="Rectangle 48"/>
            <p:cNvSpPr>
              <a:spLocks noChangeAspect="1"/>
            </p:cNvSpPr>
            <p:nvPr/>
          </p:nvSpPr>
          <p:spPr>
            <a:xfrm flipH="1">
              <a:off x="6420600" y="3513245"/>
              <a:ext cx="374400" cy="277683"/>
            </a:xfrm>
            <a:prstGeom prst="rect">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fr-FR" sz="1200" dirty="0">
                <a:solidFill>
                  <a:srgbClr val="000090"/>
                </a:solidFill>
              </a:endParaRPr>
            </a:p>
          </p:txBody>
        </p:sp>
        <p:sp>
          <p:nvSpPr>
            <p:cNvPr id="50" name="Rectangle 49"/>
            <p:cNvSpPr>
              <a:spLocks noChangeAspect="1"/>
            </p:cNvSpPr>
            <p:nvPr/>
          </p:nvSpPr>
          <p:spPr>
            <a:xfrm flipH="1">
              <a:off x="6763271" y="4200310"/>
              <a:ext cx="374400" cy="277682"/>
            </a:xfrm>
            <a:prstGeom prst="rect">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fr-FR" sz="1200" dirty="0">
                <a:solidFill>
                  <a:srgbClr val="000090"/>
                </a:solidFill>
              </a:endParaRPr>
            </a:p>
          </p:txBody>
        </p:sp>
        <p:cxnSp>
          <p:nvCxnSpPr>
            <p:cNvPr id="51" name="Connecteur droit avec flèche 50"/>
            <p:cNvCxnSpPr/>
            <p:nvPr/>
          </p:nvCxnSpPr>
          <p:spPr>
            <a:xfrm rot="16200000" flipV="1">
              <a:off x="6506180" y="3763952"/>
              <a:ext cx="890170" cy="1587"/>
            </a:xfrm>
            <a:prstGeom prst="straightConnector1">
              <a:avLst/>
            </a:prstGeom>
            <a:ln>
              <a:tailEnd type="arrow"/>
            </a:ln>
          </p:spPr>
          <p:style>
            <a:lnRef idx="1">
              <a:schemeClr val="accent2"/>
            </a:lnRef>
            <a:fillRef idx="2">
              <a:schemeClr val="accent2"/>
            </a:fillRef>
            <a:effectRef idx="1">
              <a:schemeClr val="accent2"/>
            </a:effectRef>
            <a:fontRef idx="minor">
              <a:schemeClr val="dk1"/>
            </a:fontRef>
          </p:style>
        </p:cxnSp>
      </p:grpSp>
      <p:sp>
        <p:nvSpPr>
          <p:cNvPr id="52" name="Rectangle 51"/>
          <p:cNvSpPr/>
          <p:nvPr/>
        </p:nvSpPr>
        <p:spPr bwMode="auto">
          <a:xfrm>
            <a:off x="2444750" y="4581525"/>
            <a:ext cx="1746250" cy="585788"/>
          </a:xfrm>
          <a:prstGeom prst="rect">
            <a:avLst/>
          </a:prstGeom>
          <a:noFill/>
          <a:ln w="28575" cap="flat" cmpd="sng" algn="ctr">
            <a:solidFill>
              <a:schemeClr val="accent2"/>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solidFill>
                <a:prstClr val="white"/>
              </a:solidFill>
            </a:endParaRPr>
          </a:p>
        </p:txBody>
      </p:sp>
      <p:sp>
        <p:nvSpPr>
          <p:cNvPr id="53" name="Text Box 8"/>
          <p:cNvSpPr txBox="1">
            <a:spLocks noChangeArrowheads="1"/>
          </p:cNvSpPr>
          <p:nvPr/>
        </p:nvSpPr>
        <p:spPr bwMode="auto">
          <a:xfrm>
            <a:off x="2506663" y="4592638"/>
            <a:ext cx="1622425" cy="430887"/>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a:spAutoFit/>
          </a:bodyPr>
          <a:lstStyle>
            <a:lvl1pPr>
              <a:defRPr sz="2400">
                <a:solidFill>
                  <a:schemeClr val="tx1"/>
                </a:solidFill>
                <a:latin typeface="Times" charset="0"/>
                <a:ea typeface="ＭＳ Ｐゴシック" charset="0"/>
                <a:cs typeface="ＭＳ Ｐゴシック" charset="0"/>
              </a:defRPr>
            </a:lvl1pPr>
            <a:lvl2pPr marL="37931725" indent="-37474525">
              <a:defRPr sz="2400">
                <a:solidFill>
                  <a:schemeClr val="tx1"/>
                </a:solidFill>
                <a:latin typeface="Times" charset="0"/>
                <a:ea typeface="ＭＳ Ｐゴシック" charset="0"/>
              </a:defRPr>
            </a:lvl2pPr>
            <a:lvl3pPr>
              <a:defRPr sz="2400">
                <a:solidFill>
                  <a:schemeClr val="tx1"/>
                </a:solidFill>
                <a:latin typeface="Times" charset="0"/>
                <a:ea typeface="ＭＳ Ｐゴシック" charset="0"/>
              </a:defRPr>
            </a:lvl3pPr>
            <a:lvl4pPr>
              <a:defRPr sz="2400">
                <a:solidFill>
                  <a:schemeClr val="tx1"/>
                </a:solidFill>
                <a:latin typeface="Times" charset="0"/>
                <a:ea typeface="ＭＳ Ｐゴシック" charset="0"/>
              </a:defRPr>
            </a:lvl4pPr>
            <a:lvl5pPr>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lgn="ctr">
              <a:defRPr/>
            </a:pPr>
            <a:r>
              <a:rPr lang="fr-FR" sz="1100" b="1" smtClean="0">
                <a:solidFill>
                  <a:srgbClr val="000090"/>
                </a:solidFill>
                <a:latin typeface="+mn-lt"/>
              </a:rPr>
              <a:t>Analyse </a:t>
            </a:r>
            <a:br>
              <a:rPr lang="fr-FR" sz="1100" b="1" smtClean="0">
                <a:solidFill>
                  <a:srgbClr val="000090"/>
                </a:solidFill>
                <a:latin typeface="+mn-lt"/>
              </a:rPr>
            </a:br>
            <a:r>
              <a:rPr lang="fr-FR" sz="1100" b="1" smtClean="0">
                <a:solidFill>
                  <a:srgbClr val="000090"/>
                </a:solidFill>
                <a:latin typeface="+mn-lt"/>
              </a:rPr>
              <a:t>processus-résultats 1</a:t>
            </a:r>
            <a:endParaRPr lang="fr-FR" sz="1100" smtClean="0">
              <a:solidFill>
                <a:srgbClr val="000090"/>
              </a:solidFill>
              <a:latin typeface="+mn-lt"/>
            </a:endParaRPr>
          </a:p>
        </p:txBody>
      </p:sp>
      <p:cxnSp>
        <p:nvCxnSpPr>
          <p:cNvPr id="66" name="Connecteur droit avec flèche 65"/>
          <p:cNvCxnSpPr/>
          <p:nvPr/>
        </p:nvCxnSpPr>
        <p:spPr>
          <a:xfrm rot="5400000">
            <a:off x="2516981" y="3725069"/>
            <a:ext cx="1603375"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8" name="Forme 67"/>
          <p:cNvCxnSpPr/>
          <p:nvPr/>
        </p:nvCxnSpPr>
        <p:spPr>
          <a:xfrm rot="16200000" flipH="1">
            <a:off x="1838325" y="4214813"/>
            <a:ext cx="808038" cy="404812"/>
          </a:xfrm>
          <a:prstGeom prst="bentConnector2">
            <a:avLst/>
          </a:prstGeom>
          <a:ln>
            <a:tailEnd type="arrow"/>
          </a:ln>
        </p:spPr>
        <p:style>
          <a:lnRef idx="1">
            <a:schemeClr val="accent2"/>
          </a:lnRef>
          <a:fillRef idx="0">
            <a:schemeClr val="accent2"/>
          </a:fillRef>
          <a:effectRef idx="0">
            <a:schemeClr val="accent2"/>
          </a:effectRef>
          <a:fontRef idx="minor">
            <a:schemeClr val="tx1"/>
          </a:fontRef>
        </p:style>
      </p:cxnSp>
      <p:sp>
        <p:nvSpPr>
          <p:cNvPr id="69" name="Rectangle 68"/>
          <p:cNvSpPr/>
          <p:nvPr/>
        </p:nvSpPr>
        <p:spPr bwMode="auto">
          <a:xfrm>
            <a:off x="4730750" y="4581525"/>
            <a:ext cx="1746250" cy="585788"/>
          </a:xfrm>
          <a:prstGeom prst="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fr-FR">
              <a:solidFill>
                <a:prstClr val="black"/>
              </a:solidFill>
            </a:endParaRPr>
          </a:p>
        </p:txBody>
      </p:sp>
      <p:sp>
        <p:nvSpPr>
          <p:cNvPr id="70" name="Text Box 8"/>
          <p:cNvSpPr txBox="1">
            <a:spLocks noChangeArrowheads="1"/>
          </p:cNvSpPr>
          <p:nvPr/>
        </p:nvSpPr>
        <p:spPr bwMode="auto">
          <a:xfrm>
            <a:off x="4792663" y="4592638"/>
            <a:ext cx="1622425" cy="430887"/>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a:spAutoFit/>
          </a:bodyPr>
          <a:lstStyle>
            <a:lvl1pPr>
              <a:defRPr sz="2400">
                <a:solidFill>
                  <a:schemeClr val="tx1"/>
                </a:solidFill>
                <a:latin typeface="Times" charset="0"/>
                <a:ea typeface="ＭＳ Ｐゴシック" charset="0"/>
                <a:cs typeface="ＭＳ Ｐゴシック" charset="0"/>
              </a:defRPr>
            </a:lvl1pPr>
            <a:lvl2pPr marL="37931725" indent="-37474525">
              <a:defRPr sz="2400">
                <a:solidFill>
                  <a:schemeClr val="tx1"/>
                </a:solidFill>
                <a:latin typeface="Times" charset="0"/>
                <a:ea typeface="ＭＳ Ｐゴシック" charset="0"/>
              </a:defRPr>
            </a:lvl2pPr>
            <a:lvl3pPr>
              <a:defRPr sz="2400">
                <a:solidFill>
                  <a:schemeClr val="tx1"/>
                </a:solidFill>
                <a:latin typeface="Times" charset="0"/>
                <a:ea typeface="ＭＳ Ｐゴシック" charset="0"/>
              </a:defRPr>
            </a:lvl3pPr>
            <a:lvl4pPr>
              <a:defRPr sz="2400">
                <a:solidFill>
                  <a:schemeClr val="tx1"/>
                </a:solidFill>
                <a:latin typeface="Times" charset="0"/>
                <a:ea typeface="ＭＳ Ｐゴシック" charset="0"/>
              </a:defRPr>
            </a:lvl4pPr>
            <a:lvl5pPr>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lgn="ctr">
              <a:defRPr/>
            </a:pPr>
            <a:r>
              <a:rPr lang="fr-FR" sz="1100" b="1" smtClean="0">
                <a:solidFill>
                  <a:srgbClr val="000090"/>
                </a:solidFill>
                <a:latin typeface="+mn-lt"/>
              </a:rPr>
              <a:t>Analyses </a:t>
            </a:r>
            <a:br>
              <a:rPr lang="fr-FR" sz="1100" b="1" smtClean="0">
                <a:solidFill>
                  <a:srgbClr val="000090"/>
                </a:solidFill>
                <a:latin typeface="+mn-lt"/>
              </a:rPr>
            </a:br>
            <a:r>
              <a:rPr lang="fr-FR" sz="1100" b="1" smtClean="0">
                <a:solidFill>
                  <a:srgbClr val="000090"/>
                </a:solidFill>
                <a:latin typeface="+mn-lt"/>
              </a:rPr>
              <a:t>processus-résultats 2,3</a:t>
            </a:r>
            <a:endParaRPr lang="fr-FR" sz="1100" smtClean="0">
              <a:solidFill>
                <a:srgbClr val="000090"/>
              </a:solidFill>
              <a:latin typeface="+mn-lt"/>
            </a:endParaRPr>
          </a:p>
        </p:txBody>
      </p:sp>
      <p:cxnSp>
        <p:nvCxnSpPr>
          <p:cNvPr id="72" name="Connecteur droit avec flèche 71"/>
          <p:cNvCxnSpPr/>
          <p:nvPr/>
        </p:nvCxnSpPr>
        <p:spPr>
          <a:xfrm rot="5400000">
            <a:off x="4802981" y="3725069"/>
            <a:ext cx="1603375"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4" name="Forme 73"/>
          <p:cNvCxnSpPr>
            <a:stCxn id="45" idx="2"/>
            <a:endCxn id="69" idx="1"/>
          </p:cNvCxnSpPr>
          <p:nvPr/>
        </p:nvCxnSpPr>
        <p:spPr>
          <a:xfrm rot="16200000" flipH="1">
            <a:off x="4267200" y="4410075"/>
            <a:ext cx="631825" cy="295275"/>
          </a:xfrm>
          <a:prstGeom prst="bentConnector2">
            <a:avLst/>
          </a:prstGeom>
          <a:ln>
            <a:tailEnd type="arrow"/>
          </a:ln>
        </p:spPr>
        <p:style>
          <a:lnRef idx="1">
            <a:schemeClr val="accent2"/>
          </a:lnRef>
          <a:fillRef idx="0">
            <a:schemeClr val="accent2"/>
          </a:fillRef>
          <a:effectRef idx="0">
            <a:schemeClr val="accent2"/>
          </a:effectRef>
          <a:fontRef idx="minor">
            <a:schemeClr val="tx1"/>
          </a:fontRef>
        </p:style>
      </p:cxnSp>
      <p:cxnSp>
        <p:nvCxnSpPr>
          <p:cNvPr id="78" name="Connecteur droit avec flèche 77"/>
          <p:cNvCxnSpPr>
            <a:endCxn id="95" idx="0"/>
          </p:cNvCxnSpPr>
          <p:nvPr/>
        </p:nvCxnSpPr>
        <p:spPr>
          <a:xfrm>
            <a:off x="8042275" y="2927350"/>
            <a:ext cx="1" cy="16652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3" name="Forme 82"/>
          <p:cNvCxnSpPr>
            <a:stCxn id="50" idx="2"/>
          </p:cNvCxnSpPr>
          <p:nvPr/>
        </p:nvCxnSpPr>
        <p:spPr>
          <a:xfrm rot="16200000" flipH="1">
            <a:off x="6723063" y="4375150"/>
            <a:ext cx="674688" cy="217487"/>
          </a:xfrm>
          <a:prstGeom prst="bentConnector2">
            <a:avLst/>
          </a:prstGeom>
          <a:ln>
            <a:tailEnd type="arrow"/>
          </a:ln>
        </p:spPr>
        <p:style>
          <a:lnRef idx="1">
            <a:schemeClr val="accent2"/>
          </a:lnRef>
          <a:fillRef idx="0">
            <a:schemeClr val="accent2"/>
          </a:fillRef>
          <a:effectRef idx="0">
            <a:schemeClr val="accent2"/>
          </a:effectRef>
          <a:fontRef idx="minor">
            <a:schemeClr val="tx1"/>
          </a:fontRef>
        </p:style>
      </p:cxnSp>
      <p:sp>
        <p:nvSpPr>
          <p:cNvPr id="29729" name="Text Box 3"/>
          <p:cNvSpPr txBox="1">
            <a:spLocks noChangeArrowheads="1"/>
          </p:cNvSpPr>
          <p:nvPr/>
        </p:nvSpPr>
        <p:spPr bwMode="auto">
          <a:xfrm>
            <a:off x="304800" y="6096000"/>
            <a:ext cx="17256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spcBef>
                <a:spcPct val="50000"/>
              </a:spcBef>
            </a:pPr>
            <a:r>
              <a:rPr lang="fr-FR" sz="1400" i="1">
                <a:solidFill>
                  <a:srgbClr val="3A6525"/>
                </a:solidFill>
                <a:latin typeface="+mn-lt"/>
              </a:rPr>
              <a:t>Suivi du contexte</a:t>
            </a:r>
            <a:endParaRPr lang="fr-FR" sz="1400">
              <a:solidFill>
                <a:srgbClr val="000000"/>
              </a:solidFill>
              <a:latin typeface="+mn-lt"/>
            </a:endParaRPr>
          </a:p>
        </p:txBody>
      </p:sp>
      <p:sp>
        <p:nvSpPr>
          <p:cNvPr id="29730" name="Text Box 4"/>
          <p:cNvSpPr txBox="1">
            <a:spLocks noChangeArrowheads="1"/>
          </p:cNvSpPr>
          <p:nvPr/>
        </p:nvSpPr>
        <p:spPr bwMode="auto">
          <a:xfrm>
            <a:off x="7394575" y="2105025"/>
            <a:ext cx="129698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fr-FR" sz="1400" b="1">
                <a:solidFill>
                  <a:srgbClr val="0000FF"/>
                </a:solidFill>
                <a:latin typeface="+mn-lt"/>
              </a:rPr>
              <a:t>Formulation </a:t>
            </a:r>
            <a:br>
              <a:rPr lang="fr-FR" sz="1400" b="1">
                <a:solidFill>
                  <a:srgbClr val="0000FF"/>
                </a:solidFill>
                <a:latin typeface="+mn-lt"/>
              </a:rPr>
            </a:br>
            <a:r>
              <a:rPr lang="fr-FR" sz="1400" b="1">
                <a:solidFill>
                  <a:srgbClr val="0000FF"/>
                </a:solidFill>
                <a:latin typeface="+mn-lt"/>
              </a:rPr>
              <a:t>de cas</a:t>
            </a:r>
          </a:p>
        </p:txBody>
      </p:sp>
      <p:sp>
        <p:nvSpPr>
          <p:cNvPr id="94" name="Rectangle 93"/>
          <p:cNvSpPr/>
          <p:nvPr/>
        </p:nvSpPr>
        <p:spPr bwMode="auto">
          <a:xfrm>
            <a:off x="7169150" y="4581525"/>
            <a:ext cx="1746250" cy="585788"/>
          </a:xfrm>
          <a:prstGeom prst="rect">
            <a:avLst/>
          </a:prstGeom>
          <a:noFill/>
          <a:ln w="28575" cap="flat" cmpd="sng" algn="ctr">
            <a:solidFill>
              <a:schemeClr val="accent2"/>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solidFill>
                <a:prstClr val="white"/>
              </a:solidFill>
            </a:endParaRPr>
          </a:p>
        </p:txBody>
      </p:sp>
      <p:sp>
        <p:nvSpPr>
          <p:cNvPr id="95" name="Text Box 8"/>
          <p:cNvSpPr txBox="1">
            <a:spLocks noChangeArrowheads="1"/>
          </p:cNvSpPr>
          <p:nvPr/>
        </p:nvSpPr>
        <p:spPr bwMode="auto">
          <a:xfrm>
            <a:off x="7231063" y="4592638"/>
            <a:ext cx="1622425" cy="430887"/>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a:spAutoFit/>
          </a:bodyPr>
          <a:lstStyle>
            <a:lvl1pPr>
              <a:defRPr sz="2400">
                <a:solidFill>
                  <a:schemeClr val="tx1"/>
                </a:solidFill>
                <a:latin typeface="Times" charset="0"/>
                <a:ea typeface="ＭＳ Ｐゴシック" charset="0"/>
                <a:cs typeface="ＭＳ Ｐゴシック" charset="0"/>
              </a:defRPr>
            </a:lvl1pPr>
            <a:lvl2pPr marL="37931725" indent="-37474525">
              <a:defRPr sz="2400">
                <a:solidFill>
                  <a:schemeClr val="tx1"/>
                </a:solidFill>
                <a:latin typeface="Times" charset="0"/>
                <a:ea typeface="ＭＳ Ｐゴシック" charset="0"/>
              </a:defRPr>
            </a:lvl2pPr>
            <a:lvl3pPr>
              <a:defRPr sz="2400">
                <a:solidFill>
                  <a:schemeClr val="tx1"/>
                </a:solidFill>
                <a:latin typeface="Times" charset="0"/>
                <a:ea typeface="ＭＳ Ｐゴシック" charset="0"/>
              </a:defRPr>
            </a:lvl3pPr>
            <a:lvl4pPr>
              <a:defRPr sz="2400">
                <a:solidFill>
                  <a:schemeClr val="tx1"/>
                </a:solidFill>
                <a:latin typeface="Times" charset="0"/>
                <a:ea typeface="ＭＳ Ｐゴシック" charset="0"/>
              </a:defRPr>
            </a:lvl4pPr>
            <a:lvl5pPr>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lgn="ctr">
              <a:defRPr/>
            </a:pPr>
            <a:r>
              <a:rPr lang="fr-FR" sz="1100" b="1" smtClean="0">
                <a:solidFill>
                  <a:srgbClr val="000090"/>
                </a:solidFill>
                <a:latin typeface="+mn-lt"/>
              </a:rPr>
              <a:t>Analyse </a:t>
            </a:r>
            <a:br>
              <a:rPr lang="fr-FR" sz="1100" b="1" smtClean="0">
                <a:solidFill>
                  <a:srgbClr val="000090"/>
                </a:solidFill>
                <a:latin typeface="+mn-lt"/>
              </a:rPr>
            </a:br>
            <a:r>
              <a:rPr lang="fr-FR" sz="1100" b="1" smtClean="0">
                <a:solidFill>
                  <a:srgbClr val="000090"/>
                </a:solidFill>
                <a:latin typeface="+mn-lt"/>
              </a:rPr>
              <a:t>processus-résultats 4</a:t>
            </a:r>
            <a:endParaRPr lang="fr-FR" sz="1100" smtClean="0">
              <a:solidFill>
                <a:srgbClr val="000090"/>
              </a:solidFill>
              <a:latin typeface="+mn-lt"/>
            </a:endParaRPr>
          </a:p>
        </p:txBody>
      </p:sp>
      <p:sp>
        <p:nvSpPr>
          <p:cNvPr id="102" name="Flèche vers le bas 101"/>
          <p:cNvSpPr/>
          <p:nvPr/>
        </p:nvSpPr>
        <p:spPr>
          <a:xfrm>
            <a:off x="3222625" y="5753100"/>
            <a:ext cx="190500" cy="190500"/>
          </a:xfrm>
          <a:prstGeom prst="downArrow">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fr-FR">
              <a:solidFill>
                <a:prstClr val="black"/>
              </a:solidFill>
            </a:endParaRPr>
          </a:p>
        </p:txBody>
      </p:sp>
      <p:sp>
        <p:nvSpPr>
          <p:cNvPr id="103" name="Flèche vers le bas 102"/>
          <p:cNvSpPr/>
          <p:nvPr/>
        </p:nvSpPr>
        <p:spPr>
          <a:xfrm>
            <a:off x="5448300" y="5753100"/>
            <a:ext cx="190500" cy="190500"/>
          </a:xfrm>
          <a:prstGeom prst="downArrow">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fr-FR">
              <a:solidFill>
                <a:prstClr val="black"/>
              </a:solidFill>
            </a:endParaRPr>
          </a:p>
        </p:txBody>
      </p:sp>
      <p:sp>
        <p:nvSpPr>
          <p:cNvPr id="104" name="Flèche vers le bas 103"/>
          <p:cNvSpPr/>
          <p:nvPr/>
        </p:nvSpPr>
        <p:spPr>
          <a:xfrm>
            <a:off x="7947025" y="5753100"/>
            <a:ext cx="190500" cy="190500"/>
          </a:xfrm>
          <a:prstGeom prst="downArrow">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fr-FR">
              <a:solidFill>
                <a:prstClr val="black"/>
              </a:solidFill>
            </a:endParaRPr>
          </a:p>
        </p:txBody>
      </p:sp>
      <p:sp>
        <p:nvSpPr>
          <p:cNvPr id="105" name="Flèche vers le bas 104"/>
          <p:cNvSpPr/>
          <p:nvPr/>
        </p:nvSpPr>
        <p:spPr>
          <a:xfrm>
            <a:off x="5600700" y="5753100"/>
            <a:ext cx="190500" cy="190500"/>
          </a:xfrm>
          <a:prstGeom prst="downArrow">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fr-FR">
              <a:solidFill>
                <a:prstClr val="black"/>
              </a:solidFill>
            </a:endParaRPr>
          </a:p>
        </p:txBody>
      </p:sp>
      <p:sp>
        <p:nvSpPr>
          <p:cNvPr id="106" name="Flèche vers le bas 105"/>
          <p:cNvSpPr/>
          <p:nvPr/>
        </p:nvSpPr>
        <p:spPr>
          <a:xfrm>
            <a:off x="830263" y="5753100"/>
            <a:ext cx="190500" cy="190500"/>
          </a:xfrm>
          <a:prstGeom prst="downArrow">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fr-FR">
              <a:solidFill>
                <a:prstClr val="black"/>
              </a:solidFill>
            </a:endParaRPr>
          </a:p>
        </p:txBody>
      </p:sp>
      <p:sp>
        <p:nvSpPr>
          <p:cNvPr id="29738" name="Text Box 4"/>
          <p:cNvSpPr txBox="1">
            <a:spLocks noChangeArrowheads="1"/>
          </p:cNvSpPr>
          <p:nvPr/>
        </p:nvSpPr>
        <p:spPr bwMode="auto">
          <a:xfrm>
            <a:off x="303213" y="2105025"/>
            <a:ext cx="129698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fr-FR" sz="1400" b="1">
                <a:solidFill>
                  <a:srgbClr val="0000FF"/>
                </a:solidFill>
                <a:latin typeface="+mn-lt"/>
              </a:rPr>
              <a:t>Formulation </a:t>
            </a:r>
            <a:br>
              <a:rPr lang="fr-FR" sz="1400" b="1">
                <a:solidFill>
                  <a:srgbClr val="0000FF"/>
                </a:solidFill>
                <a:latin typeface="+mn-lt"/>
              </a:rPr>
            </a:br>
            <a:r>
              <a:rPr lang="fr-FR" sz="1400" b="1">
                <a:solidFill>
                  <a:srgbClr val="0000FF"/>
                </a:solidFill>
                <a:latin typeface="+mn-lt"/>
              </a:rPr>
              <a:t>de cas</a:t>
            </a:r>
          </a:p>
        </p:txBody>
      </p:sp>
      <p:cxnSp>
        <p:nvCxnSpPr>
          <p:cNvPr id="120" name="Forme 119"/>
          <p:cNvCxnSpPr/>
          <p:nvPr/>
        </p:nvCxnSpPr>
        <p:spPr>
          <a:xfrm rot="10800000" flipH="1">
            <a:off x="403225" y="2438400"/>
            <a:ext cx="8161338" cy="1588"/>
          </a:xfrm>
          <a:prstGeom prst="bentConnector5">
            <a:avLst>
              <a:gd name="adj1" fmla="val -2801"/>
              <a:gd name="adj2" fmla="val -223365995"/>
              <a:gd name="adj3" fmla="val 105422"/>
            </a:avLst>
          </a:prstGeom>
          <a:ln>
            <a:tailEnd type="arrow"/>
          </a:ln>
        </p:spPr>
        <p:style>
          <a:lnRef idx="2">
            <a:schemeClr val="accent1"/>
          </a:lnRef>
          <a:fillRef idx="0">
            <a:schemeClr val="accent1"/>
          </a:fillRef>
          <a:effectRef idx="1">
            <a:schemeClr val="accent1"/>
          </a:effectRef>
          <a:fontRef idx="minor">
            <a:schemeClr val="tx1"/>
          </a:fontRef>
        </p:style>
      </p:cxnSp>
      <p:sp>
        <p:nvSpPr>
          <p:cNvPr id="29740" name="ZoneTexte 29"/>
          <p:cNvSpPr txBox="1">
            <a:spLocks noChangeArrowheads="1"/>
          </p:cNvSpPr>
          <p:nvPr/>
        </p:nvSpPr>
        <p:spPr bwMode="auto">
          <a:xfrm>
            <a:off x="694470" y="5300663"/>
            <a:ext cx="4620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fr-FR" sz="1200">
                <a:solidFill>
                  <a:srgbClr val="000000"/>
                </a:solidFill>
                <a:latin typeface="+mn-lt"/>
              </a:rPr>
              <a:t>ESM</a:t>
            </a:r>
          </a:p>
        </p:txBody>
      </p:sp>
      <p:sp>
        <p:nvSpPr>
          <p:cNvPr id="76" name="Bulle rectangulaire à coins arrondis 75"/>
          <p:cNvSpPr/>
          <p:nvPr/>
        </p:nvSpPr>
        <p:spPr>
          <a:xfrm>
            <a:off x="0" y="0"/>
            <a:ext cx="2030413" cy="1600200"/>
          </a:xfrm>
          <a:prstGeom prst="wedgeRoundRectCallout">
            <a:avLst>
              <a:gd name="adj1" fmla="val -17248"/>
              <a:gd name="adj2" fmla="val 81391"/>
              <a:gd name="adj3" fmla="val 16667"/>
            </a:avLst>
          </a:prstGeom>
        </p:spPr>
        <p:style>
          <a:lnRef idx="1">
            <a:schemeClr val="accent1"/>
          </a:lnRef>
          <a:fillRef idx="2">
            <a:schemeClr val="accent1"/>
          </a:fillRef>
          <a:effectRef idx="1">
            <a:schemeClr val="accent1"/>
          </a:effectRef>
          <a:fontRef idx="minor">
            <a:schemeClr val="dk1"/>
          </a:fontRef>
        </p:style>
        <p:txBody>
          <a:bodyPr lIns="36000" rIns="36000" anchor="ctr"/>
          <a:lstStyle/>
          <a:p>
            <a:pPr>
              <a:defRPr/>
            </a:pPr>
            <a:r>
              <a:rPr lang="fr-FR" sz="1200">
                <a:solidFill>
                  <a:srgbClr val="000090"/>
                </a:solidFill>
                <a:ea typeface="ＭＳ Ｐゴシック" charset="0"/>
                <a:cs typeface="ＭＳ Ｐゴシック" charset="0"/>
              </a:rPr>
              <a:t> </a:t>
            </a:r>
          </a:p>
          <a:p>
            <a:pPr>
              <a:defRPr/>
            </a:pPr>
            <a:r>
              <a:rPr lang="fr-FR" sz="1400">
                <a:solidFill>
                  <a:srgbClr val="000090"/>
                </a:solidFill>
                <a:ea typeface="ＭＳ Ｐゴシック" charset="0"/>
                <a:cs typeface="ＭＳ Ｐゴシック" charset="0"/>
              </a:rPr>
              <a:t>Modérateurs</a:t>
            </a:r>
            <a:r>
              <a:rPr lang="fr-FR" sz="1200">
                <a:solidFill>
                  <a:srgbClr val="CC332E"/>
                </a:solidFill>
                <a:ea typeface="ＭＳ Ｐゴシック" charset="0"/>
                <a:cs typeface="ＭＳ Ｐゴシック" charset="0"/>
              </a:rPr>
              <a:t/>
            </a:r>
            <a:br>
              <a:rPr lang="fr-FR" sz="1200">
                <a:solidFill>
                  <a:srgbClr val="CC332E"/>
                </a:solidFill>
                <a:ea typeface="ＭＳ Ｐゴシック" charset="0"/>
                <a:cs typeface="ＭＳ Ｐゴシック" charset="0"/>
              </a:rPr>
            </a:br>
            <a:r>
              <a:rPr lang="fr-FR" sz="1200">
                <a:solidFill>
                  <a:srgbClr val="CC332E"/>
                </a:solidFill>
                <a:ea typeface="ＭＳ Ｐゴシック" charset="0"/>
                <a:cs typeface="ＭＳ Ｐゴシック" charset="0"/>
              </a:rPr>
              <a:t>Caractéristiques du service</a:t>
            </a:r>
          </a:p>
          <a:p>
            <a:pPr>
              <a:defRPr/>
            </a:pPr>
            <a:r>
              <a:rPr lang="fr-FR" sz="1200">
                <a:solidFill>
                  <a:srgbClr val="CC332E"/>
                </a:solidFill>
                <a:ea typeface="ＭＳ Ｐゴシック" charset="0"/>
                <a:cs typeface="ＭＳ Ｐゴシック" charset="0"/>
              </a:rPr>
              <a:t>Expérience du praticien</a:t>
            </a:r>
          </a:p>
          <a:p>
            <a:pPr>
              <a:defRPr/>
            </a:pPr>
            <a:r>
              <a:rPr lang="fr-FR" sz="1200">
                <a:solidFill>
                  <a:srgbClr val="CC332E"/>
                </a:solidFill>
                <a:ea typeface="ＭＳ Ｐゴシック" charset="0"/>
                <a:cs typeface="ＭＳ Ｐゴシック" charset="0"/>
              </a:rPr>
              <a:t>Age, genre du patient</a:t>
            </a:r>
          </a:p>
          <a:p>
            <a:pPr>
              <a:defRPr/>
            </a:pPr>
            <a:r>
              <a:rPr lang="fr-FR" sz="1200">
                <a:solidFill>
                  <a:srgbClr val="CC332E"/>
                </a:solidFill>
                <a:ea typeface="ＭＳ Ｐゴシック" charset="0"/>
                <a:cs typeface="ＭＳ Ｐゴシック" charset="0"/>
              </a:rPr>
              <a:t>Sévérité des symptômes</a:t>
            </a:r>
          </a:p>
          <a:p>
            <a:pPr>
              <a:defRPr/>
            </a:pPr>
            <a:r>
              <a:rPr lang="fr-FR" sz="1200">
                <a:solidFill>
                  <a:srgbClr val="CC332E"/>
                </a:solidFill>
                <a:ea typeface="ＭＳ Ｐゴシック" charset="0"/>
                <a:cs typeface="ＭＳ Ｐゴシック" charset="0"/>
              </a:rPr>
              <a:t>Relations familiales</a:t>
            </a:r>
          </a:p>
          <a:p>
            <a:pPr>
              <a:defRPr/>
            </a:pPr>
            <a:r>
              <a:rPr lang="fr-FR" sz="1200">
                <a:solidFill>
                  <a:srgbClr val="CC332E"/>
                </a:solidFill>
                <a:ea typeface="ＭＳ Ｐゴシック" charset="0"/>
                <a:cs typeface="ＭＳ Ｐゴシック" charset="0"/>
              </a:rPr>
              <a:t>Situation économique</a:t>
            </a:r>
          </a:p>
          <a:p>
            <a:pPr>
              <a:defRPr/>
            </a:pPr>
            <a:endParaRPr lang="fr-FR" sz="1200">
              <a:solidFill>
                <a:srgbClr val="CC332E"/>
              </a:solidFill>
              <a:ea typeface="ＭＳ Ｐゴシック" charset="0"/>
              <a:cs typeface="ＭＳ Ｐゴシック" charset="0"/>
            </a:endParaRPr>
          </a:p>
        </p:txBody>
      </p:sp>
      <p:sp>
        <p:nvSpPr>
          <p:cNvPr id="29742" name="ZoneTexte 29"/>
          <p:cNvSpPr txBox="1">
            <a:spLocks noChangeArrowheads="1"/>
          </p:cNvSpPr>
          <p:nvPr/>
        </p:nvSpPr>
        <p:spPr bwMode="auto">
          <a:xfrm>
            <a:off x="3066123" y="5157788"/>
            <a:ext cx="43841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fr-FR" sz="1200">
                <a:solidFill>
                  <a:srgbClr val="000000"/>
                </a:solidFill>
                <a:latin typeface="+mn-lt"/>
              </a:rPr>
              <a:t>EFP</a:t>
            </a:r>
          </a:p>
          <a:p>
            <a:pPr algn="ctr"/>
            <a:r>
              <a:rPr lang="fr-FR" sz="1200">
                <a:solidFill>
                  <a:srgbClr val="000000"/>
                </a:solidFill>
                <a:latin typeface="+mn-lt"/>
              </a:rPr>
              <a:t>PQS</a:t>
            </a:r>
          </a:p>
        </p:txBody>
      </p:sp>
      <p:sp>
        <p:nvSpPr>
          <p:cNvPr id="29743" name="ZoneTexte 29"/>
          <p:cNvSpPr txBox="1">
            <a:spLocks noChangeArrowheads="1"/>
          </p:cNvSpPr>
          <p:nvPr/>
        </p:nvSpPr>
        <p:spPr bwMode="auto">
          <a:xfrm>
            <a:off x="5358545" y="5157788"/>
            <a:ext cx="46208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fr-FR" sz="1200">
                <a:solidFill>
                  <a:srgbClr val="000000"/>
                </a:solidFill>
                <a:latin typeface="+mn-lt"/>
              </a:rPr>
              <a:t>EFP</a:t>
            </a:r>
          </a:p>
          <a:p>
            <a:pPr algn="ctr"/>
            <a:r>
              <a:rPr lang="fr-FR" sz="1200">
                <a:solidFill>
                  <a:srgbClr val="000000"/>
                </a:solidFill>
                <a:latin typeface="+mn-lt"/>
              </a:rPr>
              <a:t>ESM</a:t>
            </a:r>
          </a:p>
          <a:p>
            <a:pPr algn="ctr"/>
            <a:r>
              <a:rPr lang="fr-FR" sz="1200">
                <a:solidFill>
                  <a:srgbClr val="000000"/>
                </a:solidFill>
                <a:latin typeface="+mn-lt"/>
              </a:rPr>
              <a:t>PQS</a:t>
            </a:r>
          </a:p>
        </p:txBody>
      </p:sp>
      <p:sp>
        <p:nvSpPr>
          <p:cNvPr id="29744" name="ZoneTexte 29"/>
          <p:cNvSpPr txBox="1">
            <a:spLocks noChangeArrowheads="1"/>
          </p:cNvSpPr>
          <p:nvPr/>
        </p:nvSpPr>
        <p:spPr bwMode="auto">
          <a:xfrm>
            <a:off x="7807263" y="5157788"/>
            <a:ext cx="46208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fr-FR" sz="1200">
                <a:solidFill>
                  <a:srgbClr val="000000"/>
                </a:solidFill>
                <a:latin typeface="+mn-lt"/>
              </a:rPr>
              <a:t>EFP</a:t>
            </a:r>
          </a:p>
          <a:p>
            <a:pPr algn="ctr"/>
            <a:r>
              <a:rPr lang="fr-FR" sz="1200">
                <a:solidFill>
                  <a:srgbClr val="000000"/>
                </a:solidFill>
                <a:latin typeface="+mn-lt"/>
              </a:rPr>
              <a:t>ESM</a:t>
            </a:r>
          </a:p>
          <a:p>
            <a:pPr algn="ctr"/>
            <a:r>
              <a:rPr lang="fr-FR" sz="1200">
                <a:solidFill>
                  <a:srgbClr val="000000"/>
                </a:solidFill>
                <a:latin typeface="+mn-lt"/>
              </a:rPr>
              <a:t>PQS</a:t>
            </a:r>
          </a:p>
        </p:txBody>
      </p:sp>
      <p:sp>
        <p:nvSpPr>
          <p:cNvPr id="2" name="Espace réservé de la date 1"/>
          <p:cNvSpPr>
            <a:spLocks noGrp="1"/>
          </p:cNvSpPr>
          <p:nvPr>
            <p:ph type="dt" sz="quarter" idx="10"/>
          </p:nvPr>
        </p:nvSpPr>
        <p:spPr/>
        <p:txBody>
          <a:bodyPr/>
          <a:lstStyle/>
          <a:p>
            <a:pPr>
              <a:defRPr/>
            </a:pPr>
            <a:r>
              <a:rPr lang="fr-FR" smtClean="0"/>
              <a:t>05/03/2011</a:t>
            </a:r>
            <a:endParaRPr lang="fr-FR"/>
          </a:p>
        </p:txBody>
      </p:sp>
      <p:sp>
        <p:nvSpPr>
          <p:cNvPr id="29746" name="Espace réservé du numéro de diapositive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5A26B71B-C486-3F4C-A834-F9EFCBEAC0A7}" type="slidenum">
              <a:rPr lang="fr-FR" sz="1200">
                <a:solidFill>
                  <a:srgbClr val="898989"/>
                </a:solidFill>
                <a:latin typeface="+mn-lt"/>
              </a:rPr>
              <a:pPr/>
              <a:t>6</a:t>
            </a:fld>
            <a:endParaRPr lang="fr-FR" sz="1200">
              <a:solidFill>
                <a:srgbClr val="898989"/>
              </a:solidFill>
              <a:latin typeface="+mn-lt"/>
            </a:endParaRPr>
          </a:p>
        </p:txBody>
      </p:sp>
      <p:sp>
        <p:nvSpPr>
          <p:cNvPr id="3" name="Espace réservé du pied de page 2"/>
          <p:cNvSpPr>
            <a:spLocks noGrp="1"/>
          </p:cNvSpPr>
          <p:nvPr>
            <p:ph type="ftr" sz="quarter" idx="11"/>
          </p:nvPr>
        </p:nvSpPr>
        <p:spPr/>
        <p:txBody>
          <a:bodyPr/>
          <a:lstStyle/>
          <a:p>
            <a:r>
              <a:rPr lang="fr-FR" smtClean="0"/>
              <a:t>Journée Pôle Borderline - JMT</a:t>
            </a:r>
            <a:endParaRPr lang="fr-FR"/>
          </a:p>
        </p:txBody>
      </p:sp>
    </p:spTree>
    <p:extLst>
      <p:ext uri="{BB962C8B-B14F-4D97-AF65-F5344CB8AC3E}">
        <p14:creationId xmlns:p14="http://schemas.microsoft.com/office/powerpoint/2010/main" val="2453597302"/>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ext Box 1"/>
          <p:cNvSpPr txBox="1">
            <a:spLocks noChangeArrowheads="1"/>
          </p:cNvSpPr>
          <p:nvPr/>
        </p:nvSpPr>
        <p:spPr bwMode="auto">
          <a:xfrm>
            <a:off x="457200" y="142875"/>
            <a:ext cx="8229600" cy="69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charset="0"/>
                <a:ea typeface="ＭＳ Ｐゴシック" charset="0"/>
                <a:cs typeface="ＭＳ Ｐゴシック"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charset="0"/>
                <a:ea typeface="ＭＳ Ｐゴシック"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charset="0"/>
                <a:ea typeface="ＭＳ Ｐゴシック"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charset="0"/>
                <a:ea typeface="ＭＳ Ｐゴシック"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charset="0"/>
                <a:ea typeface="ＭＳ Ｐゴシック"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charset="0"/>
                <a:ea typeface="ＭＳ Ｐゴシック"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charset="0"/>
                <a:ea typeface="ＭＳ Ｐゴシック"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charset="0"/>
                <a:ea typeface="ＭＳ Ｐゴシック"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charset="0"/>
                <a:ea typeface="ＭＳ Ｐゴシック" charset="0"/>
              </a:defRPr>
            </a:lvl9pPr>
          </a:lstStyle>
          <a:p>
            <a:pPr algn="ctr">
              <a:defRPr/>
            </a:pPr>
            <a:r>
              <a:rPr lang="fr-FR" sz="2800" b="1" dirty="0">
                <a:solidFill>
                  <a:srgbClr val="1F497D"/>
                </a:solidFill>
                <a:latin typeface="+mn-lt"/>
              </a:rPr>
              <a:t>Les outils spécifiques au pôle </a:t>
            </a:r>
            <a:r>
              <a:rPr lang="fr-FR" sz="2800" b="1" dirty="0" smtClean="0">
                <a:solidFill>
                  <a:srgbClr val="1F497D"/>
                </a:solidFill>
                <a:latin typeface="+mn-lt"/>
              </a:rPr>
              <a:t>Borderline</a:t>
            </a:r>
            <a:endParaRPr lang="fr-FR" sz="2800" b="1" dirty="0">
              <a:solidFill>
                <a:srgbClr val="1F497D"/>
              </a:solidFill>
              <a:latin typeface="+mn-lt"/>
            </a:endParaRPr>
          </a:p>
        </p:txBody>
      </p:sp>
      <p:sp>
        <p:nvSpPr>
          <p:cNvPr id="31746" name="Text Box 2"/>
          <p:cNvSpPr txBox="1">
            <a:spLocks noChangeArrowheads="1"/>
          </p:cNvSpPr>
          <p:nvPr/>
        </p:nvSpPr>
        <p:spPr bwMode="auto">
          <a:xfrm>
            <a:off x="387350" y="1090613"/>
            <a:ext cx="8424863" cy="563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charset="0"/>
                <a:ea typeface="ＭＳ Ｐゴシック" charset="0"/>
                <a:cs typeface="ＭＳ Ｐゴシック"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charset="0"/>
                <a:ea typeface="ＭＳ Ｐゴシック"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charset="0"/>
                <a:ea typeface="ＭＳ Ｐゴシック"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charset="0"/>
                <a:ea typeface="ＭＳ Ｐゴシック"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charset="0"/>
                <a:ea typeface="ＭＳ Ｐゴシック"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charset="0"/>
                <a:ea typeface="ＭＳ Ｐゴシック"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charset="0"/>
                <a:ea typeface="ＭＳ Ｐゴシック"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charset="0"/>
                <a:ea typeface="ＭＳ Ｐゴシック"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charset="0"/>
                <a:ea typeface="ＭＳ Ｐゴシック" charset="0"/>
              </a:defRPr>
            </a:lvl9pPr>
          </a:lstStyle>
          <a:p>
            <a:pPr algn="just">
              <a:defRPr/>
            </a:pPr>
            <a:r>
              <a:rPr lang="fr-FR" sz="1800" b="1" dirty="0">
                <a:solidFill>
                  <a:schemeClr val="tx2"/>
                </a:solidFill>
                <a:latin typeface="+mn-lt"/>
              </a:rPr>
              <a:t>La Formulation de cas</a:t>
            </a:r>
          </a:p>
          <a:p>
            <a:pPr algn="just">
              <a:defRPr/>
            </a:pPr>
            <a:r>
              <a:rPr lang="fr-FR" sz="1800" b="1" dirty="0">
                <a:solidFill>
                  <a:schemeClr val="tx2"/>
                </a:solidFill>
                <a:latin typeface="+mn-lt"/>
              </a:rPr>
              <a:t>→ </a:t>
            </a:r>
            <a:r>
              <a:rPr lang="fr-FR" sz="1800" dirty="0">
                <a:solidFill>
                  <a:schemeClr val="tx2"/>
                </a:solidFill>
                <a:latin typeface="+mn-lt"/>
              </a:rPr>
              <a:t>Plan d’organisation des données cliniques pour une stratégie de traitement</a:t>
            </a:r>
          </a:p>
          <a:p>
            <a:pPr algn="just">
              <a:defRPr/>
            </a:pPr>
            <a:endParaRPr lang="fr-FR" sz="1800" dirty="0">
              <a:solidFill>
                <a:schemeClr val="tx2"/>
              </a:solidFill>
              <a:latin typeface="+mn-lt"/>
            </a:endParaRPr>
          </a:p>
          <a:p>
            <a:pPr algn="just">
              <a:defRPr/>
            </a:pPr>
            <a:r>
              <a:rPr lang="fr-FR" sz="1800" b="1" dirty="0">
                <a:solidFill>
                  <a:schemeClr val="tx2"/>
                </a:solidFill>
                <a:latin typeface="+mn-lt"/>
              </a:rPr>
              <a:t>L'échelle </a:t>
            </a:r>
            <a:r>
              <a:rPr lang="fr-FR" sz="1800" b="1" dirty="0" smtClean="0">
                <a:solidFill>
                  <a:schemeClr val="tx2"/>
                </a:solidFill>
                <a:latin typeface="+mn-lt"/>
              </a:rPr>
              <a:t>Santé-Maladie</a:t>
            </a:r>
            <a:endParaRPr lang="fr-FR" sz="1800" b="1" dirty="0">
              <a:solidFill>
                <a:schemeClr val="tx2"/>
              </a:solidFill>
              <a:latin typeface="+mn-lt"/>
            </a:endParaRPr>
          </a:p>
          <a:p>
            <a:pPr algn="just">
              <a:defRPr/>
            </a:pPr>
            <a:r>
              <a:rPr lang="fr-FR" sz="1800" b="1" dirty="0">
                <a:solidFill>
                  <a:schemeClr val="tx2"/>
                </a:solidFill>
                <a:latin typeface="+mn-lt"/>
              </a:rPr>
              <a:t>→</a:t>
            </a:r>
            <a:r>
              <a:rPr lang="fr-FR" sz="1800" dirty="0">
                <a:solidFill>
                  <a:schemeClr val="tx2"/>
                </a:solidFill>
                <a:latin typeface="+mn-lt"/>
              </a:rPr>
              <a:t> </a:t>
            </a:r>
            <a:r>
              <a:rPr lang="fr-FR" sz="1800" dirty="0" smtClean="0">
                <a:solidFill>
                  <a:schemeClr val="tx2"/>
                </a:solidFill>
                <a:latin typeface="+mn-lt"/>
              </a:rPr>
              <a:t>Echelle estimation globale</a:t>
            </a:r>
            <a:endParaRPr lang="fr-FR" sz="1800" dirty="0">
              <a:solidFill>
                <a:schemeClr val="tx2"/>
              </a:solidFill>
              <a:latin typeface="+mn-lt"/>
            </a:endParaRPr>
          </a:p>
          <a:p>
            <a:pPr algn="just">
              <a:defRPr/>
            </a:pPr>
            <a:r>
              <a:rPr lang="fr-FR" sz="1800" b="1" dirty="0">
                <a:solidFill>
                  <a:schemeClr val="tx2"/>
                </a:solidFill>
                <a:latin typeface="+mn-lt"/>
              </a:rPr>
              <a:t>→ </a:t>
            </a:r>
            <a:r>
              <a:rPr lang="fr-FR" sz="1800" dirty="0" smtClean="0">
                <a:solidFill>
                  <a:schemeClr val="tx2"/>
                </a:solidFill>
                <a:latin typeface="+mn-lt"/>
              </a:rPr>
              <a:t>7 sous échelles : 1. Capacité d’autonomie ; 2. Gravités des Symptômes ; 3. Malaise subjectif ; 4. Effets sur l’entourage ; 5. utilisation des capacités ; 6. relations interpersonnelles ; 7. Sources d’intérêts.</a:t>
            </a:r>
            <a:endParaRPr lang="fr-FR" sz="1800" dirty="0">
              <a:solidFill>
                <a:schemeClr val="tx2"/>
              </a:solidFill>
              <a:latin typeface="+mn-lt"/>
            </a:endParaRPr>
          </a:p>
          <a:p>
            <a:pPr algn="just">
              <a:defRPr/>
            </a:pPr>
            <a:endParaRPr lang="fr-FR" sz="1800" b="1" dirty="0">
              <a:solidFill>
                <a:schemeClr val="tx2"/>
              </a:solidFill>
              <a:latin typeface="+mn-lt"/>
            </a:endParaRPr>
          </a:p>
          <a:p>
            <a:pPr algn="just">
              <a:defRPr/>
            </a:pPr>
            <a:r>
              <a:rPr lang="fr-FR" sz="1800" b="1" dirty="0" smtClean="0">
                <a:solidFill>
                  <a:schemeClr val="tx2"/>
                </a:solidFill>
                <a:latin typeface="+mn-lt"/>
              </a:rPr>
              <a:t>Les échelles de Fonctionnement </a:t>
            </a:r>
            <a:r>
              <a:rPr lang="fr-FR" sz="1800" b="1" dirty="0" err="1" smtClean="0">
                <a:solidFill>
                  <a:schemeClr val="tx2"/>
                </a:solidFill>
                <a:latin typeface="+mn-lt"/>
              </a:rPr>
              <a:t>Psychodynamique</a:t>
            </a:r>
            <a:r>
              <a:rPr lang="fr-FR" sz="1800" b="1" dirty="0" smtClean="0">
                <a:solidFill>
                  <a:schemeClr val="tx2"/>
                </a:solidFill>
                <a:latin typeface="+mn-lt"/>
              </a:rPr>
              <a:t> :</a:t>
            </a:r>
            <a:endParaRPr lang="fr-FR" sz="1800" b="1" dirty="0">
              <a:solidFill>
                <a:schemeClr val="tx2"/>
              </a:solidFill>
              <a:latin typeface="+mn-lt"/>
            </a:endParaRPr>
          </a:p>
          <a:p>
            <a:pPr algn="just">
              <a:defRPr/>
            </a:pPr>
            <a:r>
              <a:rPr lang="fr-FR" sz="1800" b="1" dirty="0">
                <a:solidFill>
                  <a:schemeClr val="tx2"/>
                </a:solidFill>
                <a:latin typeface="+mn-lt"/>
              </a:rPr>
              <a:t>→ </a:t>
            </a:r>
            <a:r>
              <a:rPr lang="fr-FR" sz="1800" dirty="0" smtClean="0">
                <a:solidFill>
                  <a:schemeClr val="tx2"/>
                </a:solidFill>
                <a:latin typeface="+mn-lt"/>
              </a:rPr>
              <a:t>6 sous échelles : 1. Qualités des relations amicales ; 2. </a:t>
            </a:r>
            <a:r>
              <a:rPr lang="fr-FR" sz="1800" dirty="0">
                <a:solidFill>
                  <a:schemeClr val="tx2"/>
                </a:solidFill>
              </a:rPr>
              <a:t>Qualités des relations </a:t>
            </a:r>
            <a:r>
              <a:rPr lang="fr-FR" sz="1800" dirty="0" smtClean="0">
                <a:solidFill>
                  <a:schemeClr val="tx2"/>
                </a:solidFill>
              </a:rPr>
              <a:t>familiales ; 3. </a:t>
            </a:r>
            <a:r>
              <a:rPr lang="fr-FR" sz="1800" dirty="0">
                <a:solidFill>
                  <a:schemeClr val="tx2"/>
                </a:solidFill>
              </a:rPr>
              <a:t>Qualités des relations </a:t>
            </a:r>
            <a:r>
              <a:rPr lang="fr-FR" sz="1800" dirty="0" smtClean="0">
                <a:solidFill>
                  <a:schemeClr val="tx2"/>
                </a:solidFill>
              </a:rPr>
              <a:t>sentimentales ; 4. Tolérance affective ; 5. Insight ; 6. Résolution des problèmes et capacité adaptative.</a:t>
            </a:r>
            <a:endParaRPr lang="fr-FR" sz="1800" dirty="0">
              <a:solidFill>
                <a:schemeClr val="tx2"/>
              </a:solidFill>
              <a:latin typeface="+mn-lt"/>
            </a:endParaRPr>
          </a:p>
          <a:p>
            <a:pPr>
              <a:defRPr/>
            </a:pPr>
            <a:endParaRPr lang="fr-FR" sz="1800" b="1" dirty="0">
              <a:solidFill>
                <a:schemeClr val="tx2"/>
              </a:solidFill>
              <a:latin typeface="+mn-lt"/>
            </a:endParaRPr>
          </a:p>
          <a:p>
            <a:pPr>
              <a:defRPr/>
            </a:pPr>
            <a:r>
              <a:rPr lang="fr-FR" sz="1800" b="1" dirty="0">
                <a:solidFill>
                  <a:schemeClr val="tx2"/>
                </a:solidFill>
                <a:latin typeface="+mn-lt"/>
              </a:rPr>
              <a:t>Le </a:t>
            </a:r>
            <a:r>
              <a:rPr lang="fr-FR" sz="1800" b="1" dirty="0" smtClean="0">
                <a:solidFill>
                  <a:schemeClr val="tx2"/>
                </a:solidFill>
                <a:latin typeface="+mn-lt"/>
              </a:rPr>
              <a:t>Psychotherapy </a:t>
            </a:r>
            <a:r>
              <a:rPr lang="fr-FR" sz="1800" b="1" dirty="0" err="1" smtClean="0">
                <a:solidFill>
                  <a:schemeClr val="tx2"/>
                </a:solidFill>
                <a:latin typeface="+mn-lt"/>
              </a:rPr>
              <a:t>Process</a:t>
            </a:r>
            <a:r>
              <a:rPr lang="fr-FR" sz="1800" b="1" dirty="0" smtClean="0">
                <a:solidFill>
                  <a:schemeClr val="tx2"/>
                </a:solidFill>
                <a:latin typeface="+mn-lt"/>
              </a:rPr>
              <a:t> Q</a:t>
            </a:r>
            <a:r>
              <a:rPr lang="fr-FR" sz="1800" b="1" dirty="0">
                <a:solidFill>
                  <a:schemeClr val="tx2"/>
                </a:solidFill>
                <a:latin typeface="+mn-lt"/>
              </a:rPr>
              <a:t>-Set de </a:t>
            </a:r>
            <a:r>
              <a:rPr lang="fr-FR" sz="1800" b="1" dirty="0" smtClean="0">
                <a:solidFill>
                  <a:schemeClr val="tx2"/>
                </a:solidFill>
                <a:latin typeface="+mn-lt"/>
              </a:rPr>
              <a:t>Enrico </a:t>
            </a:r>
            <a:r>
              <a:rPr lang="fr-FR" sz="1800" b="1" dirty="0">
                <a:solidFill>
                  <a:schemeClr val="tx2"/>
                </a:solidFill>
                <a:latin typeface="+mn-lt"/>
              </a:rPr>
              <a:t>Jones:</a:t>
            </a:r>
          </a:p>
          <a:p>
            <a:pPr>
              <a:defRPr/>
            </a:pPr>
            <a:r>
              <a:rPr lang="fr-FR" sz="1800" b="1" dirty="0">
                <a:solidFill>
                  <a:schemeClr val="tx2"/>
                </a:solidFill>
                <a:latin typeface="+mn-lt"/>
              </a:rPr>
              <a:t>→ </a:t>
            </a:r>
            <a:r>
              <a:rPr lang="fr-FR" sz="1800" dirty="0">
                <a:solidFill>
                  <a:schemeClr val="tx2"/>
                </a:solidFill>
                <a:latin typeface="+mn-lt"/>
              </a:rPr>
              <a:t>Processus caractérisant :  1. les attitudes, les sentiments, le comportement ou l’expérience de l’enfant. 2. les actions et les attitudes du thérapeute. 3. la nature des interactions au sein de la dyade, le climat ou l’atmosphère de la séance.</a:t>
            </a:r>
            <a:endParaRPr lang="fr-FR" sz="1800" b="1" dirty="0">
              <a:solidFill>
                <a:schemeClr val="tx2"/>
              </a:solidFill>
              <a:latin typeface="+mn-lt"/>
            </a:endParaRPr>
          </a:p>
          <a:p>
            <a:pPr>
              <a:defRPr/>
            </a:pPr>
            <a:endParaRPr lang="fr-FR" sz="1800" dirty="0">
              <a:solidFill>
                <a:schemeClr val="tx2"/>
              </a:solidFill>
              <a:latin typeface="+mn-lt"/>
            </a:endParaRPr>
          </a:p>
          <a:p>
            <a:pPr>
              <a:defRPr/>
            </a:pPr>
            <a:endParaRPr lang="fr-FR" sz="1800" dirty="0">
              <a:solidFill>
                <a:schemeClr val="tx2"/>
              </a:solidFill>
              <a:latin typeface="+mn-lt"/>
            </a:endParaRPr>
          </a:p>
        </p:txBody>
      </p:sp>
      <p:sp>
        <p:nvSpPr>
          <p:cNvPr id="2" name="Espace réservé de la date 1"/>
          <p:cNvSpPr>
            <a:spLocks noGrp="1"/>
          </p:cNvSpPr>
          <p:nvPr>
            <p:ph type="dt" sz="quarter" idx="10"/>
          </p:nvPr>
        </p:nvSpPr>
        <p:spPr/>
        <p:txBody>
          <a:bodyPr/>
          <a:lstStyle/>
          <a:p>
            <a:pPr>
              <a:defRPr/>
            </a:pPr>
            <a:r>
              <a:rPr lang="fr-FR" smtClean="0"/>
              <a:t>05/03/2011</a:t>
            </a:r>
            <a:endParaRPr lang="fr-FR"/>
          </a:p>
        </p:txBody>
      </p:sp>
      <p:sp>
        <p:nvSpPr>
          <p:cNvPr id="37892" name="Espace réservé du numéro de diapositive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781E3FB6-4222-7646-A50B-6BE424B83216}" type="slidenum">
              <a:rPr lang="fr-FR" sz="1200">
                <a:solidFill>
                  <a:srgbClr val="898989"/>
                </a:solidFill>
              </a:rPr>
              <a:pPr/>
              <a:t>7</a:t>
            </a:fld>
            <a:endParaRPr lang="fr-FR" sz="1200">
              <a:solidFill>
                <a:srgbClr val="898989"/>
              </a:solidFill>
            </a:endParaRPr>
          </a:p>
        </p:txBody>
      </p:sp>
      <p:sp>
        <p:nvSpPr>
          <p:cNvPr id="3" name="Espace réservé du pied de page 2"/>
          <p:cNvSpPr>
            <a:spLocks noGrp="1"/>
          </p:cNvSpPr>
          <p:nvPr>
            <p:ph type="ftr" sz="quarter" idx="11"/>
          </p:nvPr>
        </p:nvSpPr>
        <p:spPr/>
        <p:txBody>
          <a:bodyPr/>
          <a:lstStyle/>
          <a:p>
            <a:r>
              <a:rPr lang="fr-FR" smtClean="0"/>
              <a:t>Journée Pôle Borderline - JMT</a:t>
            </a:r>
            <a:endParaRPr lang="fr-FR"/>
          </a:p>
        </p:txBody>
      </p:sp>
    </p:spTree>
    <p:extLst>
      <p:ext uri="{BB962C8B-B14F-4D97-AF65-F5344CB8AC3E}">
        <p14:creationId xmlns:p14="http://schemas.microsoft.com/office/powerpoint/2010/main" val="3044401502"/>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ext Box 2"/>
          <p:cNvSpPr txBox="1">
            <a:spLocks noChangeArrowheads="1"/>
          </p:cNvSpPr>
          <p:nvPr/>
        </p:nvSpPr>
        <p:spPr bwMode="auto">
          <a:xfrm>
            <a:off x="457200" y="1371600"/>
            <a:ext cx="2362200" cy="1046163"/>
          </a:xfrm>
          <a:prstGeom prst="rect">
            <a:avLst/>
          </a:prstGeom>
          <a:noFill/>
          <a:ln w="9525">
            <a:solidFill>
              <a:srgbClr val="F42A1C"/>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fr-FR" sz="1200" b="1" smtClean="0">
                <a:solidFill>
                  <a:schemeClr val="tx2"/>
                </a:solidFill>
                <a:latin typeface="+mn-lt"/>
                <a:cs typeface="Arial" charset="0"/>
              </a:rPr>
              <a:t>U669 Unit</a:t>
            </a:r>
            <a:endParaRPr lang="fr-FR" sz="1200" smtClean="0">
              <a:solidFill>
                <a:schemeClr val="tx2"/>
              </a:solidFill>
              <a:latin typeface="+mn-lt"/>
              <a:cs typeface="Arial" charset="0"/>
            </a:endParaRPr>
          </a:p>
          <a:p>
            <a:pPr>
              <a:buFontTx/>
              <a:buChar char="•"/>
            </a:pPr>
            <a:r>
              <a:rPr lang="fr-FR" sz="1200" smtClean="0">
                <a:solidFill>
                  <a:schemeClr val="tx2"/>
                </a:solidFill>
                <a:latin typeface="+mn-lt"/>
                <a:cs typeface="Arial" charset="0"/>
              </a:rPr>
              <a:t> Directeur Unité : B F</a:t>
            </a:r>
          </a:p>
          <a:p>
            <a:pPr>
              <a:buFontTx/>
              <a:buChar char="•"/>
            </a:pPr>
            <a:r>
              <a:rPr lang="fr-FR" sz="1200" smtClean="0">
                <a:solidFill>
                  <a:schemeClr val="tx2"/>
                </a:solidFill>
                <a:latin typeface="+mn-lt"/>
                <a:cs typeface="Arial" charset="0"/>
              </a:rPr>
              <a:t> Coordinateur : JM T</a:t>
            </a:r>
          </a:p>
          <a:p>
            <a:pPr>
              <a:buFontTx/>
              <a:buChar char="•"/>
            </a:pPr>
            <a:r>
              <a:rPr lang="fr-FR" sz="1200" smtClean="0">
                <a:solidFill>
                  <a:schemeClr val="tx2"/>
                </a:solidFill>
                <a:latin typeface="+mn-lt"/>
                <a:cs typeface="Arial" charset="0"/>
              </a:rPr>
              <a:t> suivi méthodologique : MT</a:t>
            </a:r>
          </a:p>
          <a:p>
            <a:pPr>
              <a:buFontTx/>
              <a:buChar char="•"/>
            </a:pPr>
            <a:r>
              <a:rPr lang="fr-FR" sz="1200" smtClean="0">
                <a:solidFill>
                  <a:schemeClr val="tx2"/>
                </a:solidFill>
                <a:latin typeface="+mn-lt"/>
                <a:cs typeface="Arial" charset="0"/>
              </a:rPr>
              <a:t> Statistiques : T B</a:t>
            </a:r>
            <a:endParaRPr lang="fr-FR" sz="1200">
              <a:solidFill>
                <a:schemeClr val="tx2"/>
              </a:solidFill>
              <a:latin typeface="+mn-lt"/>
              <a:cs typeface="Arial" charset="0"/>
            </a:endParaRPr>
          </a:p>
        </p:txBody>
      </p:sp>
      <p:sp>
        <p:nvSpPr>
          <p:cNvPr id="28674" name="Text Box 4"/>
          <p:cNvSpPr txBox="1">
            <a:spLocks noChangeArrowheads="1"/>
          </p:cNvSpPr>
          <p:nvPr/>
        </p:nvSpPr>
        <p:spPr bwMode="auto">
          <a:xfrm>
            <a:off x="6337300" y="1384300"/>
            <a:ext cx="2387600" cy="1230313"/>
          </a:xfrm>
          <a:prstGeom prst="rect">
            <a:avLst/>
          </a:prstGeom>
          <a:noFill/>
          <a:ln w="9525">
            <a:solidFill>
              <a:srgbClr val="F42A1C"/>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b="1">
                <a:solidFill>
                  <a:schemeClr val="tx2"/>
                </a:solidFill>
                <a:latin typeface="+mn-lt"/>
              </a:rPr>
              <a:t>FFP</a:t>
            </a:r>
            <a:endParaRPr lang="en-US" sz="1400">
              <a:solidFill>
                <a:schemeClr val="tx2"/>
              </a:solidFill>
              <a:latin typeface="+mn-lt"/>
            </a:endParaRPr>
          </a:p>
          <a:p>
            <a:pPr>
              <a:buFontTx/>
              <a:buChar char="•"/>
            </a:pPr>
            <a:r>
              <a:rPr lang="en-US" sz="1200">
                <a:solidFill>
                  <a:schemeClr val="tx2"/>
                </a:solidFill>
                <a:latin typeface="+mn-lt"/>
              </a:rPr>
              <a:t>  Relations avec les sociétés scientifiques : O L</a:t>
            </a:r>
          </a:p>
          <a:p>
            <a:pPr>
              <a:buFontTx/>
              <a:buChar char="•"/>
            </a:pPr>
            <a:r>
              <a:rPr lang="en-US" sz="1200">
                <a:solidFill>
                  <a:schemeClr val="tx2"/>
                </a:solidFill>
                <a:latin typeface="+mn-lt"/>
              </a:rPr>
              <a:t> Communication inter-réseau, veille scientifique, Intranet et Internet : M T</a:t>
            </a:r>
          </a:p>
        </p:txBody>
      </p:sp>
      <p:sp>
        <p:nvSpPr>
          <p:cNvPr id="28675" name="Text Box 5"/>
          <p:cNvSpPr txBox="1">
            <a:spLocks noChangeArrowheads="1"/>
          </p:cNvSpPr>
          <p:nvPr/>
        </p:nvSpPr>
        <p:spPr bwMode="auto">
          <a:xfrm>
            <a:off x="1905000" y="3962400"/>
            <a:ext cx="2667000" cy="466725"/>
          </a:xfrm>
          <a:prstGeom prst="rect">
            <a:avLst/>
          </a:prstGeom>
          <a:noFill/>
          <a:ln w="9525">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1200" b="1">
                <a:solidFill>
                  <a:schemeClr val="tx2"/>
                </a:solidFill>
                <a:latin typeface="+mn-lt"/>
              </a:rPr>
              <a:t>Pôle Borderline adulte</a:t>
            </a:r>
            <a:endParaRPr lang="en-US" sz="1400">
              <a:solidFill>
                <a:schemeClr val="tx2"/>
              </a:solidFill>
              <a:latin typeface="+mn-lt"/>
            </a:endParaRPr>
          </a:p>
          <a:p>
            <a:pPr algn="ctr">
              <a:buFontTx/>
              <a:buChar char="•"/>
            </a:pPr>
            <a:r>
              <a:rPr lang="en-US" sz="1200">
                <a:solidFill>
                  <a:schemeClr val="tx2"/>
                </a:solidFill>
                <a:latin typeface="+mn-lt"/>
              </a:rPr>
              <a:t> Coordinateurs: JM T and MC C</a:t>
            </a:r>
            <a:endParaRPr lang="en-US">
              <a:solidFill>
                <a:schemeClr val="tx2"/>
              </a:solidFill>
              <a:latin typeface="+mn-lt"/>
            </a:endParaRPr>
          </a:p>
        </p:txBody>
      </p:sp>
      <p:sp>
        <p:nvSpPr>
          <p:cNvPr id="28676" name="Text Box 6"/>
          <p:cNvSpPr txBox="1">
            <a:spLocks noChangeArrowheads="1"/>
          </p:cNvSpPr>
          <p:nvPr/>
        </p:nvSpPr>
        <p:spPr bwMode="auto">
          <a:xfrm>
            <a:off x="4572000" y="3962400"/>
            <a:ext cx="2667000" cy="461963"/>
          </a:xfrm>
          <a:prstGeom prst="rect">
            <a:avLst/>
          </a:prstGeom>
          <a:noFill/>
          <a:ln w="9525">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1200" b="1">
                <a:solidFill>
                  <a:schemeClr val="tx2"/>
                </a:solidFill>
                <a:latin typeface="+mn-lt"/>
              </a:rPr>
              <a:t>Pôle Borderline adolescent </a:t>
            </a:r>
          </a:p>
          <a:p>
            <a:pPr algn="ctr"/>
            <a:r>
              <a:rPr lang="en-US" sz="1200">
                <a:solidFill>
                  <a:schemeClr val="tx2"/>
                </a:solidFill>
                <a:latin typeface="+mn-lt"/>
              </a:rPr>
              <a:t> Coordinateur: D C</a:t>
            </a:r>
            <a:endParaRPr lang="en-US">
              <a:solidFill>
                <a:schemeClr val="tx2"/>
              </a:solidFill>
              <a:latin typeface="+mn-lt"/>
            </a:endParaRPr>
          </a:p>
        </p:txBody>
      </p:sp>
      <p:sp>
        <p:nvSpPr>
          <p:cNvPr id="28677" name="Text Box 7"/>
          <p:cNvSpPr txBox="1">
            <a:spLocks noChangeArrowheads="1"/>
          </p:cNvSpPr>
          <p:nvPr/>
        </p:nvSpPr>
        <p:spPr bwMode="auto">
          <a:xfrm>
            <a:off x="4572000" y="4432300"/>
            <a:ext cx="2667000" cy="466725"/>
          </a:xfrm>
          <a:prstGeom prst="rect">
            <a:avLst/>
          </a:prstGeom>
          <a:noFill/>
          <a:ln w="9525">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1200" b="1">
                <a:solidFill>
                  <a:schemeClr val="tx2"/>
                </a:solidFill>
                <a:latin typeface="+mn-lt"/>
              </a:rPr>
              <a:t>Pôle psychogériatrique</a:t>
            </a:r>
            <a:endParaRPr lang="en-US" sz="1400">
              <a:solidFill>
                <a:schemeClr val="tx2"/>
              </a:solidFill>
              <a:latin typeface="+mn-lt"/>
            </a:endParaRPr>
          </a:p>
          <a:p>
            <a:pPr algn="ctr">
              <a:buFontTx/>
              <a:buChar char="•"/>
            </a:pPr>
            <a:r>
              <a:rPr lang="en-US" sz="1200">
                <a:solidFill>
                  <a:schemeClr val="tx2"/>
                </a:solidFill>
                <a:latin typeface="+mn-lt"/>
              </a:rPr>
              <a:t> Coordinateurs : Ph R, TG, PG</a:t>
            </a:r>
            <a:endParaRPr lang="en-US">
              <a:solidFill>
                <a:schemeClr val="tx2"/>
              </a:solidFill>
              <a:latin typeface="+mn-lt"/>
            </a:endParaRPr>
          </a:p>
        </p:txBody>
      </p:sp>
      <p:sp>
        <p:nvSpPr>
          <p:cNvPr id="28678" name="Text Box 8"/>
          <p:cNvSpPr txBox="1">
            <a:spLocks noChangeArrowheads="1"/>
          </p:cNvSpPr>
          <p:nvPr/>
        </p:nvSpPr>
        <p:spPr bwMode="auto">
          <a:xfrm>
            <a:off x="1905000" y="4432300"/>
            <a:ext cx="2667000" cy="466725"/>
          </a:xfrm>
          <a:prstGeom prst="rect">
            <a:avLst/>
          </a:prstGeom>
          <a:noFill/>
          <a:ln w="9525">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1200" b="1">
                <a:solidFill>
                  <a:schemeClr val="tx2"/>
                </a:solidFill>
                <a:latin typeface="+mn-lt"/>
              </a:rPr>
              <a:t>Pôle autisme et TED </a:t>
            </a:r>
            <a:endParaRPr lang="en-US" sz="1400">
              <a:solidFill>
                <a:schemeClr val="tx2"/>
              </a:solidFill>
              <a:latin typeface="+mn-lt"/>
            </a:endParaRPr>
          </a:p>
          <a:p>
            <a:pPr algn="ctr">
              <a:buFontTx/>
              <a:buChar char="•"/>
            </a:pPr>
            <a:r>
              <a:rPr lang="en-US" sz="1200">
                <a:solidFill>
                  <a:schemeClr val="tx2"/>
                </a:solidFill>
                <a:latin typeface="+mn-lt"/>
              </a:rPr>
              <a:t> Coordinateurs : B G, GH, CB</a:t>
            </a:r>
            <a:endParaRPr lang="en-US">
              <a:solidFill>
                <a:schemeClr val="tx2"/>
              </a:solidFill>
              <a:latin typeface="+mn-lt"/>
            </a:endParaRPr>
          </a:p>
        </p:txBody>
      </p:sp>
      <p:sp>
        <p:nvSpPr>
          <p:cNvPr id="28679" name="Text Box 10"/>
          <p:cNvSpPr txBox="1">
            <a:spLocks noChangeArrowheads="1"/>
          </p:cNvSpPr>
          <p:nvPr/>
        </p:nvSpPr>
        <p:spPr bwMode="auto">
          <a:xfrm>
            <a:off x="457200" y="2428875"/>
            <a:ext cx="2362200" cy="314325"/>
          </a:xfrm>
          <a:prstGeom prst="rect">
            <a:avLst/>
          </a:prstGeom>
          <a:noFill/>
          <a:ln w="9525">
            <a:solidFill>
              <a:srgbClr val="F42A1C"/>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a:solidFill>
                  <a:schemeClr val="tx2"/>
                </a:solidFill>
                <a:latin typeface="+mn-lt"/>
              </a:rPr>
              <a:t>Base de données</a:t>
            </a:r>
            <a:endParaRPr lang="en-US">
              <a:solidFill>
                <a:schemeClr val="tx2"/>
              </a:solidFill>
              <a:latin typeface="+mn-lt"/>
            </a:endParaRPr>
          </a:p>
        </p:txBody>
      </p:sp>
      <p:sp>
        <p:nvSpPr>
          <p:cNvPr id="28680" name="Rectangle 11"/>
          <p:cNvSpPr>
            <a:spLocks noChangeArrowheads="1"/>
          </p:cNvSpPr>
          <p:nvPr/>
        </p:nvSpPr>
        <p:spPr bwMode="auto">
          <a:xfrm>
            <a:off x="1905000" y="2970213"/>
            <a:ext cx="5334000" cy="990600"/>
          </a:xfrm>
          <a:prstGeom prst="rect">
            <a:avLst/>
          </a:prstGeom>
          <a:noFill/>
          <a:ln w="9525">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a:r>
              <a:rPr lang="en-US" sz="1600" b="1">
                <a:solidFill>
                  <a:schemeClr val="tx2"/>
                </a:solidFill>
              </a:rPr>
              <a:t>Structure cliniciens en réseau</a:t>
            </a:r>
            <a:br>
              <a:rPr lang="en-US" sz="1600" b="1">
                <a:solidFill>
                  <a:schemeClr val="tx2"/>
                </a:solidFill>
              </a:rPr>
            </a:br>
            <a:r>
              <a:rPr lang="en-US" sz="1200" b="1">
                <a:solidFill>
                  <a:schemeClr val="tx2"/>
                </a:solidFill>
              </a:rPr>
              <a:t>Évaluation processus/résultat de cas contrôlés</a:t>
            </a:r>
            <a:br>
              <a:rPr lang="en-US" sz="1200" b="1">
                <a:solidFill>
                  <a:schemeClr val="tx2"/>
                </a:solidFill>
              </a:rPr>
            </a:br>
            <a:r>
              <a:rPr lang="en-US" sz="1200" b="1">
                <a:solidFill>
                  <a:schemeClr val="tx2"/>
                </a:solidFill>
              </a:rPr>
              <a:t>(mécanismes de changements au cours de psychothérapies complexes)</a:t>
            </a:r>
            <a:br>
              <a:rPr lang="en-US" sz="1200" b="1">
                <a:solidFill>
                  <a:schemeClr val="tx2"/>
                </a:solidFill>
              </a:rPr>
            </a:br>
            <a:r>
              <a:rPr lang="en-US" sz="1200" b="1">
                <a:solidFill>
                  <a:schemeClr val="tx2"/>
                </a:solidFill>
              </a:rPr>
              <a:t>[EPS, AFP, UAPF, API, SMP, SFPEADA, SIP …] &lt;-&gt; FFP</a:t>
            </a:r>
            <a:endParaRPr lang="en-US" sz="2000" b="1">
              <a:solidFill>
                <a:schemeClr val="tx2"/>
              </a:solidFill>
            </a:endParaRPr>
          </a:p>
        </p:txBody>
      </p:sp>
      <p:sp>
        <p:nvSpPr>
          <p:cNvPr id="28681" name="AutoShape 12"/>
          <p:cNvSpPr>
            <a:spLocks noChangeArrowheads="1"/>
          </p:cNvSpPr>
          <p:nvPr/>
        </p:nvSpPr>
        <p:spPr bwMode="auto">
          <a:xfrm>
            <a:off x="533400" y="3617913"/>
            <a:ext cx="914400" cy="838200"/>
          </a:xfrm>
          <a:prstGeom prst="hexagon">
            <a:avLst>
              <a:gd name="adj" fmla="val 27273"/>
              <a:gd name="vf" fmla="val 115470"/>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a:endParaRPr lang="en-US">
              <a:solidFill>
                <a:schemeClr val="tx2"/>
              </a:solidFill>
            </a:endParaRPr>
          </a:p>
        </p:txBody>
      </p:sp>
      <p:sp>
        <p:nvSpPr>
          <p:cNvPr id="28682" name="Rectangle 13"/>
          <p:cNvSpPr>
            <a:spLocks noChangeArrowheads="1"/>
          </p:cNvSpPr>
          <p:nvPr/>
        </p:nvSpPr>
        <p:spPr bwMode="auto">
          <a:xfrm>
            <a:off x="562332" y="3773488"/>
            <a:ext cx="86288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1200" b="1">
                <a:solidFill>
                  <a:schemeClr val="tx2"/>
                </a:solidFill>
              </a:rPr>
              <a:t>Équipe </a:t>
            </a:r>
          </a:p>
          <a:p>
            <a:pPr algn="ctr"/>
            <a:r>
              <a:rPr lang="en-US" sz="1200" b="1">
                <a:solidFill>
                  <a:schemeClr val="tx2"/>
                </a:solidFill>
              </a:rPr>
              <a:t>ressources</a:t>
            </a:r>
          </a:p>
          <a:p>
            <a:pPr algn="ctr"/>
            <a:r>
              <a:rPr lang="en-US" sz="1200" b="1">
                <a:solidFill>
                  <a:schemeClr val="tx2"/>
                </a:solidFill>
              </a:rPr>
              <a:t>U619</a:t>
            </a:r>
          </a:p>
        </p:txBody>
      </p:sp>
      <p:sp>
        <p:nvSpPr>
          <p:cNvPr id="28683" name="AutoShape 14"/>
          <p:cNvSpPr>
            <a:spLocks noChangeArrowheads="1"/>
          </p:cNvSpPr>
          <p:nvPr/>
        </p:nvSpPr>
        <p:spPr bwMode="auto">
          <a:xfrm>
            <a:off x="7772400" y="3657600"/>
            <a:ext cx="914400" cy="762000"/>
          </a:xfrm>
          <a:prstGeom prst="hexagon">
            <a:avLst>
              <a:gd name="adj" fmla="val 27272"/>
              <a:gd name="vf" fmla="val 115470"/>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solidFill>
                <a:schemeClr val="tx2"/>
              </a:solidFill>
            </a:endParaRPr>
          </a:p>
        </p:txBody>
      </p:sp>
      <p:sp>
        <p:nvSpPr>
          <p:cNvPr id="28684" name="Rectangle 16"/>
          <p:cNvSpPr>
            <a:spLocks noChangeArrowheads="1"/>
          </p:cNvSpPr>
          <p:nvPr/>
        </p:nvSpPr>
        <p:spPr bwMode="auto">
          <a:xfrm>
            <a:off x="3162300" y="1409700"/>
            <a:ext cx="2819400" cy="990600"/>
          </a:xfrm>
          <a:prstGeom prst="rect">
            <a:avLst/>
          </a:prstGeom>
          <a:noFill/>
          <a:ln w="9525">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a:r>
              <a:rPr lang="en-US" sz="1600" b="1">
                <a:solidFill>
                  <a:schemeClr val="tx2"/>
                </a:solidFill>
              </a:rPr>
              <a:t>Comité de pilotage</a:t>
            </a:r>
            <a:br>
              <a:rPr lang="en-US" sz="1600" b="1">
                <a:solidFill>
                  <a:schemeClr val="tx2"/>
                </a:solidFill>
              </a:rPr>
            </a:br>
            <a:r>
              <a:rPr lang="en-US" sz="1200">
                <a:solidFill>
                  <a:schemeClr val="tx2"/>
                </a:solidFill>
              </a:rPr>
              <a:t>B Falissard, JM Thurin, M Thurin, </a:t>
            </a:r>
            <a:br>
              <a:rPr lang="en-US" sz="1200">
                <a:solidFill>
                  <a:schemeClr val="tx2"/>
                </a:solidFill>
              </a:rPr>
            </a:br>
            <a:r>
              <a:rPr lang="en-US" sz="1200">
                <a:solidFill>
                  <a:schemeClr val="tx2"/>
                </a:solidFill>
              </a:rPr>
              <a:t>O Lehembre, MC Cabié, C Barthélémy, …</a:t>
            </a:r>
          </a:p>
        </p:txBody>
      </p:sp>
      <p:cxnSp>
        <p:nvCxnSpPr>
          <p:cNvPr id="28685" name="AutoShape 17"/>
          <p:cNvCxnSpPr>
            <a:cxnSpLocks noChangeShapeType="1"/>
            <a:stCxn id="28678" idx="1"/>
            <a:endCxn id="28684" idx="2"/>
          </p:cNvCxnSpPr>
          <p:nvPr/>
        </p:nvCxnSpPr>
        <p:spPr bwMode="auto">
          <a:xfrm rot="10800000" flipH="1">
            <a:off x="1905000" y="2400300"/>
            <a:ext cx="2667000" cy="2265363"/>
          </a:xfrm>
          <a:prstGeom prst="bentConnector4">
            <a:avLst>
              <a:gd name="adj1" fmla="val -8569"/>
              <a:gd name="adj2" fmla="val 82338"/>
            </a:avLst>
          </a:prstGeom>
          <a:noFill/>
          <a:ln w="9525">
            <a:solidFill>
              <a:schemeClr val="tx1"/>
            </a:solidFill>
            <a:miter lim="800000"/>
            <a:headEnd type="triangle" w="med" len="med"/>
            <a:tailEnd type="triangle" w="med" len="med"/>
          </a:ln>
          <a:extLst>
            <a:ext uri="{909E8E84-426E-40dd-AFC4-6F175D3DCCD1}">
              <a14:hiddenFill xmlns:a14="http://schemas.microsoft.com/office/drawing/2010/main">
                <a:noFill/>
              </a14:hiddenFill>
            </a:ext>
          </a:extLst>
        </p:spPr>
      </p:cxnSp>
      <p:cxnSp>
        <p:nvCxnSpPr>
          <p:cNvPr id="28686" name="AutoShape 18"/>
          <p:cNvCxnSpPr>
            <a:cxnSpLocks noChangeShapeType="1"/>
            <a:stCxn id="28675" idx="1"/>
            <a:endCxn id="28684" idx="2"/>
          </p:cNvCxnSpPr>
          <p:nvPr/>
        </p:nvCxnSpPr>
        <p:spPr bwMode="auto">
          <a:xfrm rot="10800000" flipH="1">
            <a:off x="1905000" y="2400300"/>
            <a:ext cx="2667000" cy="1795463"/>
          </a:xfrm>
          <a:prstGeom prst="bentConnector4">
            <a:avLst>
              <a:gd name="adj1" fmla="val -8569"/>
              <a:gd name="adj2" fmla="val 77981"/>
            </a:avLst>
          </a:prstGeom>
          <a:noFill/>
          <a:ln w="9525">
            <a:solidFill>
              <a:schemeClr val="tx1"/>
            </a:solidFill>
            <a:miter lim="800000"/>
            <a:headEnd type="triangle" w="med" len="med"/>
            <a:tailEnd type="triangle" w="med" len="med"/>
          </a:ln>
          <a:extLst>
            <a:ext uri="{909E8E84-426E-40dd-AFC4-6F175D3DCCD1}">
              <a14:hiddenFill xmlns:a14="http://schemas.microsoft.com/office/drawing/2010/main">
                <a:noFill/>
              </a14:hiddenFill>
            </a:ext>
          </a:extLst>
        </p:spPr>
      </p:cxnSp>
      <p:cxnSp>
        <p:nvCxnSpPr>
          <p:cNvPr id="28687" name="AutoShape 20"/>
          <p:cNvCxnSpPr>
            <a:cxnSpLocks noChangeShapeType="1"/>
          </p:cNvCxnSpPr>
          <p:nvPr/>
        </p:nvCxnSpPr>
        <p:spPr bwMode="auto">
          <a:xfrm flipH="1" flipV="1">
            <a:off x="4572000" y="2205038"/>
            <a:ext cx="2667000" cy="2265362"/>
          </a:xfrm>
          <a:prstGeom prst="bentConnector4">
            <a:avLst>
              <a:gd name="adj1" fmla="val -8569"/>
              <a:gd name="adj2" fmla="val 82338"/>
            </a:avLst>
          </a:prstGeom>
          <a:noFill/>
          <a:ln w="9525">
            <a:solidFill>
              <a:schemeClr val="tx1"/>
            </a:solidFill>
            <a:miter lim="800000"/>
            <a:headEnd type="triangle" w="med" len="med"/>
            <a:tailEnd type="triangle" w="med" len="med"/>
          </a:ln>
          <a:extLst>
            <a:ext uri="{909E8E84-426E-40dd-AFC4-6F175D3DCCD1}">
              <a14:hiddenFill xmlns:a14="http://schemas.microsoft.com/office/drawing/2010/main">
                <a:noFill/>
              </a14:hiddenFill>
            </a:ext>
          </a:extLst>
        </p:spPr>
      </p:cxnSp>
      <p:cxnSp>
        <p:nvCxnSpPr>
          <p:cNvPr id="28688" name="AutoShape 21"/>
          <p:cNvCxnSpPr>
            <a:cxnSpLocks noChangeShapeType="1"/>
            <a:stCxn id="28684" idx="0"/>
            <a:endCxn id="28674" idx="0"/>
          </p:cNvCxnSpPr>
          <p:nvPr/>
        </p:nvCxnSpPr>
        <p:spPr bwMode="auto">
          <a:xfrm rot="5400000" flipH="1" flipV="1">
            <a:off x="6038850" y="-82550"/>
            <a:ext cx="25400" cy="2959100"/>
          </a:xfrm>
          <a:prstGeom prst="bentConnector3">
            <a:avLst>
              <a:gd name="adj1" fmla="val 1000000"/>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28689" name="AutoShape 22"/>
          <p:cNvCxnSpPr>
            <a:cxnSpLocks noChangeShapeType="1"/>
            <a:stCxn id="28684" idx="0"/>
            <a:endCxn id="28673" idx="0"/>
          </p:cNvCxnSpPr>
          <p:nvPr/>
        </p:nvCxnSpPr>
        <p:spPr bwMode="auto">
          <a:xfrm rot="16200000" flipV="1">
            <a:off x="3086100" y="-76200"/>
            <a:ext cx="38100" cy="2933700"/>
          </a:xfrm>
          <a:prstGeom prst="bentConnector3">
            <a:avLst>
              <a:gd name="adj1" fmla="val 700000"/>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sp>
        <p:nvSpPr>
          <p:cNvPr id="28690" name="Line 23"/>
          <p:cNvSpPr>
            <a:spLocks noChangeShapeType="1"/>
          </p:cNvSpPr>
          <p:nvPr/>
        </p:nvSpPr>
        <p:spPr bwMode="auto">
          <a:xfrm flipV="1">
            <a:off x="4572000" y="1143000"/>
            <a:ext cx="0" cy="228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fr-FR">
              <a:solidFill>
                <a:schemeClr val="tx2"/>
              </a:solidFill>
            </a:endParaRPr>
          </a:p>
        </p:txBody>
      </p:sp>
      <p:cxnSp>
        <p:nvCxnSpPr>
          <p:cNvPr id="28691" name="AutoShape 24"/>
          <p:cNvCxnSpPr>
            <a:cxnSpLocks noChangeShapeType="1"/>
            <a:stCxn id="28681" idx="2"/>
            <a:endCxn id="28678" idx="2"/>
          </p:cNvCxnSpPr>
          <p:nvPr/>
        </p:nvCxnSpPr>
        <p:spPr bwMode="auto">
          <a:xfrm rot="16200000" flipH="1">
            <a:off x="1893094" y="3553619"/>
            <a:ext cx="442912" cy="2247900"/>
          </a:xfrm>
          <a:prstGeom prst="bentConnector3">
            <a:avLst>
              <a:gd name="adj1" fmla="val 151611"/>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28692" name="AutoShape 25"/>
          <p:cNvCxnSpPr>
            <a:cxnSpLocks noChangeShapeType="1"/>
            <a:stCxn id="28683" idx="2"/>
            <a:endCxn id="28677" idx="2"/>
          </p:cNvCxnSpPr>
          <p:nvPr/>
        </p:nvCxnSpPr>
        <p:spPr bwMode="auto">
          <a:xfrm rot="5400000">
            <a:off x="6703219" y="3621881"/>
            <a:ext cx="479425" cy="2074863"/>
          </a:xfrm>
          <a:prstGeom prst="bentConnector3">
            <a:avLst>
              <a:gd name="adj1" fmla="val 147681"/>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sp>
        <p:nvSpPr>
          <p:cNvPr id="28693" name="Rectangle 13"/>
          <p:cNvSpPr>
            <a:spLocks noChangeArrowheads="1"/>
          </p:cNvSpPr>
          <p:nvPr/>
        </p:nvSpPr>
        <p:spPr bwMode="auto">
          <a:xfrm>
            <a:off x="7620000" y="3773488"/>
            <a:ext cx="12192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200" b="1">
                <a:solidFill>
                  <a:schemeClr val="tx2"/>
                </a:solidFill>
              </a:rPr>
              <a:t>Équipe </a:t>
            </a:r>
          </a:p>
          <a:p>
            <a:pPr algn="ctr"/>
            <a:r>
              <a:rPr lang="en-US" sz="1200" b="1">
                <a:solidFill>
                  <a:schemeClr val="tx2"/>
                </a:solidFill>
              </a:rPr>
              <a:t>ressources</a:t>
            </a:r>
          </a:p>
          <a:p>
            <a:pPr algn="ctr"/>
            <a:endParaRPr lang="en-US" sz="1200" b="1">
              <a:solidFill>
                <a:schemeClr val="tx2"/>
              </a:solidFill>
            </a:endParaRPr>
          </a:p>
        </p:txBody>
      </p:sp>
      <p:sp>
        <p:nvSpPr>
          <p:cNvPr id="28694" name="ZoneTexte 25"/>
          <p:cNvSpPr txBox="1">
            <a:spLocks noChangeArrowheads="1"/>
          </p:cNvSpPr>
          <p:nvPr/>
        </p:nvSpPr>
        <p:spPr bwMode="auto">
          <a:xfrm>
            <a:off x="228600" y="5334000"/>
            <a:ext cx="8610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fr-FR" sz="1200">
                <a:solidFill>
                  <a:schemeClr val="tx2"/>
                </a:solidFill>
                <a:latin typeface="+mn-lt"/>
                <a:cs typeface="Arial" charset="0"/>
              </a:rPr>
              <a:t>BF: Bruno Falissard, JM T: Jean-Michel Thurin, MT: Monique Thurin, T B: Tiba Baroukh, OL: Olivier Lehembre, </a:t>
            </a:r>
          </a:p>
          <a:p>
            <a:pPr algn="ctr"/>
            <a:r>
              <a:rPr lang="fr-FR" sz="1200">
                <a:solidFill>
                  <a:schemeClr val="tx2"/>
                </a:solidFill>
                <a:latin typeface="+mn-lt"/>
                <a:cs typeface="Arial" charset="0"/>
              </a:rPr>
              <a:t>MC C: Marie-Christine Cabié, D C: David Cohen, B G: Bernard Golse, C B: Catherine Barthélémy, G H: Geneviève Haag, </a:t>
            </a:r>
          </a:p>
          <a:p>
            <a:pPr algn="ctr"/>
            <a:r>
              <a:rPr lang="fr-FR" sz="1200">
                <a:solidFill>
                  <a:schemeClr val="tx2"/>
                </a:solidFill>
                <a:latin typeface="+mn-lt"/>
                <a:cs typeface="Arial" charset="0"/>
              </a:rPr>
              <a:t>Ph R: Philippe Robert, T G: Thierry Gallarda, P G: Philippe Guillaumot</a:t>
            </a:r>
          </a:p>
        </p:txBody>
      </p:sp>
      <p:sp>
        <p:nvSpPr>
          <p:cNvPr id="28695" name="ZoneTexte 1"/>
          <p:cNvSpPr txBox="1">
            <a:spLocks noChangeArrowheads="1"/>
          </p:cNvSpPr>
          <p:nvPr/>
        </p:nvSpPr>
        <p:spPr bwMode="auto">
          <a:xfrm>
            <a:off x="323850" y="333375"/>
            <a:ext cx="8351838" cy="5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fr-FR" sz="3200" dirty="0" smtClean="0">
                <a:solidFill>
                  <a:schemeClr val="tx2"/>
                </a:solidFill>
                <a:latin typeface="+mn-lt"/>
              </a:rPr>
              <a:t>Quelle est l’organisation générale du réseau ?</a:t>
            </a:r>
            <a:endParaRPr lang="fr-FR" sz="3200" dirty="0">
              <a:solidFill>
                <a:schemeClr val="tx2"/>
              </a:solidFill>
              <a:latin typeface="+mn-lt"/>
            </a:endParaRPr>
          </a:p>
        </p:txBody>
      </p:sp>
      <p:sp>
        <p:nvSpPr>
          <p:cNvPr id="28696" name="Espace réservé de la date 1"/>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fr-FR" sz="1400" smtClean="0">
                <a:solidFill>
                  <a:schemeClr val="tx2"/>
                </a:solidFill>
                <a:latin typeface="+mn-lt"/>
              </a:rPr>
              <a:t>05/03/2011</a:t>
            </a:r>
            <a:endParaRPr lang="en-US" sz="1400">
              <a:solidFill>
                <a:schemeClr val="tx2"/>
              </a:solidFill>
              <a:latin typeface="+mn-lt"/>
            </a:endParaRPr>
          </a:p>
        </p:txBody>
      </p:sp>
      <p:sp>
        <p:nvSpPr>
          <p:cNvPr id="28697" name="Espace réservé du numéro de diapositive 2"/>
          <p:cNvSpPr>
            <a:spLocks noGrp="1"/>
          </p:cNvSpPr>
          <p:nvPr>
            <p:ph type="sldNum" sz="quarter" idx="12"/>
          </p:nvPr>
        </p:nvSpPr>
        <p:spPr bwMode="auto">
          <a:extLst>
            <a:ext uri="{91240B29-F687-4f45-9708-019B960494DF}">
              <a14:hiddenLine xmlns:a14="http://schemas.microsoft.com/office/drawing/2010/main" w="9525">
                <a:solidFill>
                  <a:srgbClr val="000000"/>
                </a:solidFill>
                <a:round/>
                <a:headEnd/>
                <a:tailEnd/>
              </a14:hiddenLine>
            </a:ext>
          </a:extLst>
        </p:spPr>
        <p:txBody>
          <a:bodyPr/>
          <a:lstStyle/>
          <a:p>
            <a:fld id="{7D1F74F3-2FCF-4844-B6F2-A84D02441FC6}" type="slidenum">
              <a:rPr lang="en-US">
                <a:solidFill>
                  <a:schemeClr val="tx2"/>
                </a:solidFill>
              </a:rPr>
              <a:pPr/>
              <a:t>8</a:t>
            </a:fld>
            <a:endParaRPr lang="en-US">
              <a:solidFill>
                <a:schemeClr val="tx2"/>
              </a:solidFill>
            </a:endParaRPr>
          </a:p>
        </p:txBody>
      </p:sp>
      <p:sp>
        <p:nvSpPr>
          <p:cNvPr id="2" name="Espace réservé du pied de page 1"/>
          <p:cNvSpPr>
            <a:spLocks noGrp="1"/>
          </p:cNvSpPr>
          <p:nvPr>
            <p:ph type="ftr" sz="quarter" idx="11"/>
          </p:nvPr>
        </p:nvSpPr>
        <p:spPr/>
        <p:txBody>
          <a:bodyPr/>
          <a:lstStyle/>
          <a:p>
            <a:r>
              <a:rPr lang="fr-FR" smtClean="0"/>
              <a:t>Journée Pôle Borderline - JMT</a:t>
            </a:r>
            <a:endParaRPr lang="fr-FR"/>
          </a:p>
        </p:txBody>
      </p:sp>
    </p:spTree>
    <p:extLst>
      <p:ext uri="{BB962C8B-B14F-4D97-AF65-F5344CB8AC3E}">
        <p14:creationId xmlns:p14="http://schemas.microsoft.com/office/powerpoint/2010/main" val="149024371"/>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4" name="Espace réservé de la date 3"/>
          <p:cNvSpPr>
            <a:spLocks noGrp="1"/>
          </p:cNvSpPr>
          <p:nvPr>
            <p:ph type="dt" sz="half" idx="10"/>
          </p:nvPr>
        </p:nvSpPr>
        <p:spPr/>
        <p:txBody>
          <a:bodyPr/>
          <a:lstStyle/>
          <a:p>
            <a:r>
              <a:rPr lang="fr-FR" smtClean="0"/>
              <a:t>05/03/2011</a:t>
            </a:r>
            <a:endParaRPr lang="fr-FR"/>
          </a:p>
        </p:txBody>
      </p:sp>
      <p:sp>
        <p:nvSpPr>
          <p:cNvPr id="5" name="Espace réservé du pied de page 4"/>
          <p:cNvSpPr>
            <a:spLocks noGrp="1"/>
          </p:cNvSpPr>
          <p:nvPr>
            <p:ph type="ftr" sz="quarter" idx="11"/>
          </p:nvPr>
        </p:nvSpPr>
        <p:spPr/>
        <p:txBody>
          <a:bodyPr/>
          <a:lstStyle/>
          <a:p>
            <a:r>
              <a:rPr lang="fr-FR" smtClean="0"/>
              <a:t>Journée Pôle Borderline - JMT</a:t>
            </a:r>
            <a:endParaRPr lang="fr-FR"/>
          </a:p>
        </p:txBody>
      </p:sp>
      <p:graphicFrame>
        <p:nvGraphicFramePr>
          <p:cNvPr id="7" name="Tableau 6"/>
          <p:cNvGraphicFramePr>
            <a:graphicFrameLocks noGrp="1"/>
          </p:cNvGraphicFramePr>
          <p:nvPr>
            <p:extLst>
              <p:ext uri="{D42A27DB-BD31-4B8C-83A1-F6EECF244321}">
                <p14:modId xmlns:p14="http://schemas.microsoft.com/office/powerpoint/2010/main" val="991026282"/>
              </p:ext>
            </p:extLst>
          </p:nvPr>
        </p:nvGraphicFramePr>
        <p:xfrm>
          <a:off x="457200" y="335275"/>
          <a:ext cx="8229600" cy="6186710"/>
        </p:xfrm>
        <a:graphic>
          <a:graphicData uri="http://schemas.openxmlformats.org/drawingml/2006/table">
            <a:tbl>
              <a:tblPr firstRow="1" bandRow="1">
                <a:tableStyleId>{93296810-A885-4BE3-A3E7-6D5BEEA58F35}</a:tableStyleId>
              </a:tblPr>
              <a:tblGrid>
                <a:gridCol w="762243"/>
                <a:gridCol w="7467357"/>
              </a:tblGrid>
              <a:tr h="970968">
                <a:tc>
                  <a:txBody>
                    <a:bodyPr/>
                    <a:lstStyle/>
                    <a:p>
                      <a:pPr algn="ctr"/>
                      <a:endParaRPr lang="fr-FR" sz="5400" b="1" dirty="0">
                        <a:solidFill>
                          <a:schemeClr val="bg1"/>
                        </a:solidFill>
                      </a:endParaRPr>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fr-FR" sz="3600" b="0" dirty="0" smtClean="0"/>
                        <a:t>Pour</a:t>
                      </a:r>
                      <a:r>
                        <a:rPr lang="fr-FR" sz="3600" b="0" baseline="0" dirty="0" smtClean="0"/>
                        <a:t> participer, c’est très simple</a:t>
                      </a:r>
                      <a:endParaRPr lang="fr-FR" sz="3600" b="0"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1133642">
                <a:tc>
                  <a:txBody>
                    <a:bodyPr/>
                    <a:lstStyle/>
                    <a:p>
                      <a:pPr algn="ctr"/>
                      <a:r>
                        <a:rPr lang="fr-FR" sz="3200" b="1" dirty="0" smtClean="0">
                          <a:solidFill>
                            <a:schemeClr val="bg1"/>
                          </a:solidFill>
                        </a:rPr>
                        <a:t>1</a:t>
                      </a:r>
                      <a:endParaRPr lang="fr-FR" sz="3200" b="1" dirty="0">
                        <a:solidFill>
                          <a:schemeClr val="bg1"/>
                        </a:solidFill>
                      </a:endParaRPr>
                    </a:p>
                  </a:txBody>
                  <a:tcPr>
                    <a:lnT w="12700" cap="flat" cmpd="sng" algn="ctr">
                      <a:solidFill>
                        <a:scrgbClr r="0" g="0" b="0"/>
                      </a:solidFill>
                      <a:prstDash val="solid"/>
                      <a:round/>
                      <a:headEnd type="none" w="med" len="med"/>
                      <a:tailEnd type="none" w="med" len="med"/>
                    </a:lnT>
                    <a:solidFill>
                      <a:schemeClr val="accent6"/>
                    </a:solidFill>
                  </a:tcPr>
                </a:tc>
                <a:tc>
                  <a:txBody>
                    <a:bodyPr/>
                    <a:lstStyle/>
                    <a:p>
                      <a:pPr marL="0" marR="0" lvl="1" indent="0" algn="l" defTabSz="457200" rtl="0" eaLnBrk="1" fontAlgn="auto" latinLnBrk="0" hangingPunct="1">
                        <a:lnSpc>
                          <a:spcPct val="100000"/>
                        </a:lnSpc>
                        <a:spcBef>
                          <a:spcPts val="0"/>
                        </a:spcBef>
                        <a:spcAft>
                          <a:spcPts val="0"/>
                        </a:spcAft>
                        <a:buClrTx/>
                        <a:buSzTx/>
                        <a:buFont typeface="Arial"/>
                        <a:buNone/>
                        <a:tabLst/>
                        <a:defRPr/>
                      </a:pPr>
                      <a:r>
                        <a:rPr lang="fr-FR" dirty="0" smtClean="0"/>
                        <a:t>Consulter le site internet, poser des questions par mail</a:t>
                      </a:r>
                      <a:r>
                        <a:rPr lang="fr-FR" baseline="0" dirty="0" smtClean="0"/>
                        <a:t> ou téléphone</a:t>
                      </a:r>
                      <a:r>
                        <a:rPr lang="fr-FR" dirty="0" smtClean="0"/>
                        <a:t>, éventuellement participer aux réunions régulières du réseau</a:t>
                      </a:r>
                      <a:r>
                        <a:rPr lang="fr-FR" baseline="0" dirty="0" smtClean="0"/>
                        <a:t> (</a:t>
                      </a:r>
                      <a:r>
                        <a:rPr lang="fr-FR" dirty="0" smtClean="0"/>
                        <a:t>agenda affiché sur le site)  </a:t>
                      </a:r>
                      <a:r>
                        <a:rPr lang="fr-FR" dirty="0" smtClean="0">
                          <a:hlinkClick r:id="rId2"/>
                        </a:rPr>
                        <a:t>http://www.techniques-psychotherapiques.org/Reseau/</a:t>
                      </a:r>
                      <a:endParaRPr lang="fr-FR" dirty="0" smtClean="0"/>
                    </a:p>
                  </a:txBody>
                  <a:tcPr>
                    <a:lnT w="12700" cap="flat" cmpd="sng" algn="ctr">
                      <a:solidFill>
                        <a:scrgbClr r="0" g="0" b="0"/>
                      </a:solidFill>
                      <a:prstDash val="solid"/>
                      <a:round/>
                      <a:headEnd type="none" w="med" len="med"/>
                      <a:tailEnd type="none" w="med" len="med"/>
                    </a:lnT>
                  </a:tcPr>
                </a:tc>
              </a:tr>
              <a:tr h="1938540">
                <a:tc>
                  <a:txBody>
                    <a:bodyPr/>
                    <a:lstStyle/>
                    <a:p>
                      <a:pPr algn="ctr"/>
                      <a:r>
                        <a:rPr lang="fr-FR" sz="3200" b="1" dirty="0" smtClean="0">
                          <a:solidFill>
                            <a:schemeClr val="bg1"/>
                          </a:solidFill>
                        </a:rPr>
                        <a:t>2</a:t>
                      </a:r>
                      <a:endParaRPr lang="fr-FR" sz="3200" b="1" dirty="0">
                        <a:solidFill>
                          <a:schemeClr val="bg1"/>
                        </a:solidFill>
                      </a:endParaRPr>
                    </a:p>
                  </a:txBody>
                  <a:tcPr>
                    <a:solidFill>
                      <a:schemeClr val="accent6"/>
                    </a:solidFill>
                  </a:tcPr>
                </a:tc>
                <a:tc>
                  <a:txBody>
                    <a:bodyPr/>
                    <a:lstStyle/>
                    <a:p>
                      <a:pPr>
                        <a:spcAft>
                          <a:spcPts val="600"/>
                        </a:spcAft>
                        <a:buFont typeface="Wingdings" charset="2"/>
                        <a:buNone/>
                      </a:pPr>
                      <a:r>
                        <a:rPr lang="fr-FR" dirty="0" smtClean="0"/>
                        <a:t>Adresser un </a:t>
                      </a:r>
                      <a:r>
                        <a:rPr lang="fr-FR" dirty="0" err="1" smtClean="0"/>
                        <a:t>e.mail</a:t>
                      </a:r>
                      <a:r>
                        <a:rPr lang="fr-FR" dirty="0" smtClean="0"/>
                        <a:t> : </a:t>
                      </a:r>
                      <a:r>
                        <a:rPr lang="fr-FR" dirty="0" smtClean="0">
                          <a:hlinkClick r:id="rId3"/>
                        </a:rPr>
                        <a:t>mthurin@techniques-psychotherapiques.org</a:t>
                      </a:r>
                      <a:r>
                        <a:rPr lang="fr-FR" dirty="0" smtClean="0"/>
                        <a:t>  en faisant la demande d’inscription dans l’un des pôles du réseau</a:t>
                      </a:r>
                    </a:p>
                    <a:p>
                      <a:pPr lvl="1">
                        <a:buFont typeface="Arial"/>
                        <a:buChar char="•"/>
                      </a:pPr>
                      <a:r>
                        <a:rPr lang="fr-FR" dirty="0" smtClean="0"/>
                        <a:t> borderline,</a:t>
                      </a:r>
                    </a:p>
                    <a:p>
                      <a:pPr lvl="1">
                        <a:buFont typeface="Arial"/>
                        <a:buChar char="•"/>
                      </a:pPr>
                      <a:r>
                        <a:rPr lang="fr-FR" dirty="0" smtClean="0"/>
                        <a:t> autisme et troubles envahissants du développement ou </a:t>
                      </a:r>
                    </a:p>
                    <a:p>
                      <a:pPr lvl="1">
                        <a:spcAft>
                          <a:spcPts val="0"/>
                        </a:spcAft>
                        <a:buFont typeface="Arial"/>
                        <a:buChar char="•"/>
                      </a:pPr>
                      <a:r>
                        <a:rPr lang="fr-FR" dirty="0" smtClean="0"/>
                        <a:t> </a:t>
                      </a:r>
                      <a:r>
                        <a:rPr lang="fr-FR" dirty="0" err="1" smtClean="0"/>
                        <a:t>alzheimer</a:t>
                      </a:r>
                      <a:r>
                        <a:rPr lang="fr-FR" dirty="0" smtClean="0"/>
                        <a:t> et troubles apparentés). </a:t>
                      </a:r>
                    </a:p>
                    <a:p>
                      <a:pPr lvl="0">
                        <a:spcAft>
                          <a:spcPts val="0"/>
                        </a:spcAft>
                        <a:buFont typeface="Arial"/>
                        <a:buNone/>
                      </a:pPr>
                      <a:r>
                        <a:rPr lang="fr-FR" dirty="0" smtClean="0"/>
                        <a:t>Vous recevez les informations pour démarrer et </a:t>
                      </a:r>
                      <a:r>
                        <a:rPr lang="fr-FR" dirty="0" smtClean="0"/>
                        <a:t>devenir membre </a:t>
                      </a:r>
                      <a:r>
                        <a:rPr lang="fr-FR" dirty="0" smtClean="0"/>
                        <a:t>du réseau</a:t>
                      </a:r>
                    </a:p>
                  </a:txBody>
                  <a:tcPr/>
                </a:tc>
              </a:tr>
              <a:tr h="1019404">
                <a:tc>
                  <a:txBody>
                    <a:bodyPr/>
                    <a:lstStyle/>
                    <a:p>
                      <a:pPr algn="ctr"/>
                      <a:r>
                        <a:rPr lang="fr-FR" sz="3200" b="1" dirty="0" smtClean="0">
                          <a:solidFill>
                            <a:schemeClr val="bg1"/>
                          </a:solidFill>
                        </a:rPr>
                        <a:t>3</a:t>
                      </a:r>
                    </a:p>
                  </a:txBody>
                  <a:tcPr>
                    <a:solidFill>
                      <a:schemeClr val="accent6"/>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dirty="0" smtClean="0"/>
                        <a:t>Suivre</a:t>
                      </a:r>
                      <a:r>
                        <a:rPr lang="fr-FR" baseline="0" dirty="0" smtClean="0"/>
                        <a:t> la </a:t>
                      </a:r>
                      <a:r>
                        <a:rPr lang="fr-FR" dirty="0" smtClean="0"/>
                        <a:t>méthodologie d’étude de la psychothérapie d’un de ses patients dans le cadre d’un groupe de pairs (avec 2 autres cliniciens)</a:t>
                      </a:r>
                      <a:r>
                        <a:rPr lang="fr-FR" baseline="0" dirty="0" smtClean="0"/>
                        <a:t> et participer aux réunions de retour d’expériences. Environ ½ journée /mois pour l’ensemble</a:t>
                      </a:r>
                      <a:endParaRPr lang="fr-FR" dirty="0" smtClean="0"/>
                    </a:p>
                  </a:txBody>
                  <a:tcPr/>
                </a:tc>
              </a:tr>
              <a:tr h="1124156">
                <a:tc>
                  <a:txBody>
                    <a:bodyPr/>
                    <a:lstStyle/>
                    <a:p>
                      <a:pPr algn="ctr"/>
                      <a:r>
                        <a:rPr lang="fr-FR" sz="3200" b="1" dirty="0" smtClean="0">
                          <a:solidFill>
                            <a:schemeClr val="bg1"/>
                          </a:solidFill>
                        </a:rPr>
                        <a:t>4</a:t>
                      </a:r>
                      <a:endParaRPr lang="fr-FR" sz="3200" b="1" dirty="0">
                        <a:solidFill>
                          <a:schemeClr val="bg1"/>
                        </a:solidFill>
                      </a:endParaRPr>
                    </a:p>
                  </a:txBody>
                  <a:tcPr>
                    <a:solidFill>
                      <a:schemeClr val="accent6"/>
                    </a:solidFill>
                  </a:tcPr>
                </a:tc>
                <a:tc>
                  <a:txBody>
                    <a:bodyPr/>
                    <a:lstStyle/>
                    <a:p>
                      <a:r>
                        <a:rPr lang="fr-FR" dirty="0" smtClean="0"/>
                        <a:t>Chaque groupe de pairs bénéficie</a:t>
                      </a:r>
                      <a:r>
                        <a:rPr lang="fr-FR" baseline="0" dirty="0" smtClean="0"/>
                        <a:t> d’un accompagnement </a:t>
                      </a:r>
                      <a:br>
                        <a:rPr lang="fr-FR" baseline="0" dirty="0" smtClean="0"/>
                      </a:br>
                      <a:r>
                        <a:rPr lang="fr-FR" baseline="0" dirty="0" smtClean="0"/>
                        <a:t>individualisé.</a:t>
                      </a:r>
                    </a:p>
                  </a:txBody>
                  <a:tcPr/>
                </a:tc>
              </a:tr>
            </a:tbl>
          </a:graphicData>
        </a:graphic>
      </p:graphicFrame>
      <p:pic>
        <p:nvPicPr>
          <p:cNvPr id="8" name="Image 7" descr="we_can_do_it.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79892" y="5514863"/>
            <a:ext cx="683999" cy="892799"/>
          </a:xfrm>
          <a:prstGeom prst="rect">
            <a:avLst/>
          </a:prstGeom>
        </p:spPr>
      </p:pic>
      <p:sp>
        <p:nvSpPr>
          <p:cNvPr id="3" name="Espace réservé du numéro de diapositive 2"/>
          <p:cNvSpPr>
            <a:spLocks noGrp="1"/>
          </p:cNvSpPr>
          <p:nvPr>
            <p:ph type="sldNum" sz="quarter" idx="12"/>
          </p:nvPr>
        </p:nvSpPr>
        <p:spPr/>
        <p:txBody>
          <a:bodyPr/>
          <a:lstStyle/>
          <a:p>
            <a:fld id="{4E44576E-59B3-3E40-BD69-48F3A2CD0C68}" type="slidenum">
              <a:rPr lang="fr-FR" smtClean="0"/>
              <a:pPr/>
              <a:t>9</a:t>
            </a:fld>
            <a:endParaRPr lang="fr-FR"/>
          </a:p>
        </p:txBody>
      </p:sp>
    </p:spTree>
    <p:extLst>
      <p:ext uri="{BB962C8B-B14F-4D97-AF65-F5344CB8AC3E}">
        <p14:creationId xmlns:p14="http://schemas.microsoft.com/office/powerpoint/2010/main" val="789628131"/>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re 1"/>
          <p:cNvSpPr>
            <a:spLocks noGrp="1"/>
          </p:cNvSpPr>
          <p:nvPr>
            <p:ph type="title"/>
          </p:nvPr>
        </p:nvSpPr>
        <p:spPr/>
        <p:txBody>
          <a:bodyPr/>
          <a:lstStyle/>
          <a:p>
            <a:pPr eaLnBrk="1" hangingPunct="1"/>
            <a:endParaRPr lang="fr-FR">
              <a:latin typeface="Calibri" charset="0"/>
              <a:ea typeface="ＭＳ Ｐゴシック" charset="0"/>
              <a:cs typeface="ＭＳ Ｐゴシック" charset="0"/>
            </a:endParaRPr>
          </a:p>
        </p:txBody>
      </p:sp>
      <p:sp>
        <p:nvSpPr>
          <p:cNvPr id="3" name="Espace réservé du contenu 2"/>
          <p:cNvSpPr>
            <a:spLocks noGrp="1"/>
          </p:cNvSpPr>
          <p:nvPr>
            <p:ph idx="1"/>
          </p:nvPr>
        </p:nvSpPr>
        <p:spPr>
          <a:xfrm>
            <a:off x="139700" y="1600200"/>
            <a:ext cx="8926513" cy="4951413"/>
          </a:xfrm>
        </p:spPr>
        <p:txBody>
          <a:bodyPr>
            <a:normAutofit/>
          </a:bodyPr>
          <a:lstStyle/>
          <a:p>
            <a:pPr eaLnBrk="1" hangingPunct="1">
              <a:lnSpc>
                <a:spcPct val="80000"/>
              </a:lnSpc>
              <a:buFont typeface="Arial" charset="0"/>
              <a:buNone/>
            </a:pPr>
            <a:endParaRPr lang="fr-FR" sz="1500" dirty="0">
              <a:solidFill>
                <a:schemeClr val="tx2"/>
              </a:solidFill>
              <a:latin typeface="Calibri" charset="0"/>
              <a:ea typeface="ＭＳ Ｐゴシック" charset="0"/>
              <a:cs typeface="ＭＳ Ｐゴシック" charset="0"/>
            </a:endParaRPr>
          </a:p>
          <a:p>
            <a:pPr eaLnBrk="1" hangingPunct="1">
              <a:lnSpc>
                <a:spcPct val="80000"/>
              </a:lnSpc>
            </a:pPr>
            <a:endParaRPr lang="fr-FR" sz="1500" dirty="0">
              <a:solidFill>
                <a:schemeClr val="tx2"/>
              </a:solidFill>
              <a:latin typeface="Calibri" charset="0"/>
              <a:ea typeface="ＭＳ Ｐゴシック" charset="0"/>
              <a:cs typeface="ＭＳ Ｐゴシック" charset="0"/>
            </a:endParaRPr>
          </a:p>
          <a:p>
            <a:pPr eaLnBrk="1" hangingPunct="1">
              <a:lnSpc>
                <a:spcPct val="80000"/>
              </a:lnSpc>
            </a:pPr>
            <a:endParaRPr lang="fr-FR" sz="1500" dirty="0">
              <a:solidFill>
                <a:schemeClr val="tx2"/>
              </a:solidFill>
              <a:latin typeface="Calibri" charset="0"/>
              <a:ea typeface="ＭＳ Ｐゴシック" charset="0"/>
              <a:cs typeface="ＭＳ Ｐゴシック" charset="0"/>
            </a:endParaRPr>
          </a:p>
          <a:p>
            <a:pPr eaLnBrk="1" hangingPunct="1">
              <a:lnSpc>
                <a:spcPct val="80000"/>
              </a:lnSpc>
            </a:pPr>
            <a:endParaRPr lang="fr-FR" sz="1500" dirty="0">
              <a:solidFill>
                <a:schemeClr val="tx2"/>
              </a:solidFill>
              <a:latin typeface="Calibri" charset="0"/>
              <a:ea typeface="ＭＳ Ｐゴシック" charset="0"/>
              <a:cs typeface="ＭＳ Ｐゴシック" charset="0"/>
            </a:endParaRPr>
          </a:p>
          <a:p>
            <a:pPr eaLnBrk="1" hangingPunct="1">
              <a:lnSpc>
                <a:spcPct val="80000"/>
              </a:lnSpc>
            </a:pPr>
            <a:endParaRPr lang="fr-FR" sz="1500" dirty="0">
              <a:solidFill>
                <a:schemeClr val="tx2"/>
              </a:solidFill>
              <a:latin typeface="Calibri" charset="0"/>
              <a:ea typeface="ＭＳ Ｐゴシック" charset="0"/>
              <a:cs typeface="ＭＳ Ｐゴシック" charset="0"/>
            </a:endParaRPr>
          </a:p>
          <a:p>
            <a:pPr eaLnBrk="1" hangingPunct="1">
              <a:lnSpc>
                <a:spcPct val="80000"/>
              </a:lnSpc>
            </a:pPr>
            <a:endParaRPr lang="fr-FR" sz="1500" dirty="0">
              <a:solidFill>
                <a:schemeClr val="tx2"/>
              </a:solidFill>
              <a:latin typeface="Calibri" charset="0"/>
              <a:ea typeface="ＭＳ Ｐゴシック" charset="0"/>
              <a:cs typeface="ＭＳ Ｐゴシック" charset="0"/>
            </a:endParaRPr>
          </a:p>
          <a:p>
            <a:pPr eaLnBrk="1" hangingPunct="1">
              <a:lnSpc>
                <a:spcPct val="80000"/>
              </a:lnSpc>
            </a:pPr>
            <a:r>
              <a:rPr lang="fr-FR" sz="2400" dirty="0">
                <a:solidFill>
                  <a:schemeClr val="tx2"/>
                </a:solidFill>
                <a:latin typeface="Calibri" charset="0"/>
                <a:ea typeface="ＭＳ Ｐゴシック" charset="0"/>
                <a:cs typeface="ＭＳ Ｐゴシック" charset="0"/>
              </a:rPr>
              <a:t>Réseau de recherches fondées sur les pratiques psychothérapiques</a:t>
            </a:r>
          </a:p>
          <a:p>
            <a:pPr eaLnBrk="1" hangingPunct="1">
              <a:lnSpc>
                <a:spcPct val="80000"/>
              </a:lnSpc>
              <a:buFont typeface="Arial" charset="0"/>
              <a:buNone/>
            </a:pPr>
            <a:endParaRPr lang="fr-FR" sz="1500" b="1" dirty="0">
              <a:solidFill>
                <a:schemeClr val="tx2"/>
              </a:solidFill>
              <a:latin typeface="Calibri" charset="0"/>
              <a:ea typeface="ＭＳ Ｐゴシック" charset="0"/>
              <a:cs typeface="ＭＳ Ｐゴシック" charset="0"/>
            </a:endParaRPr>
          </a:p>
          <a:p>
            <a:pPr eaLnBrk="1" hangingPunct="1">
              <a:lnSpc>
                <a:spcPct val="80000"/>
              </a:lnSpc>
              <a:buFont typeface="Arial" charset="0"/>
              <a:buNone/>
            </a:pPr>
            <a:r>
              <a:rPr lang="fr-FR" sz="1500" b="1" dirty="0">
                <a:solidFill>
                  <a:schemeClr val="tx2"/>
                </a:solidFill>
                <a:latin typeface="Calibri" charset="0"/>
                <a:ea typeface="ＭＳ Ｐゴシック" charset="0"/>
                <a:cs typeface="ＭＳ Ｐゴシック" charset="0"/>
              </a:rPr>
              <a:t>Coordinateurs : </a:t>
            </a:r>
            <a:r>
              <a:rPr lang="fr-FR" sz="1500" dirty="0">
                <a:solidFill>
                  <a:schemeClr val="tx2"/>
                </a:solidFill>
                <a:latin typeface="Calibri" charset="0"/>
                <a:ea typeface="ＭＳ Ｐゴシック" charset="0"/>
                <a:cs typeface="ＭＳ Ｐゴシック" charset="0"/>
              </a:rPr>
              <a:t>Jean-Michel </a:t>
            </a:r>
            <a:r>
              <a:rPr lang="fr-FR" sz="1500" dirty="0" err="1">
                <a:solidFill>
                  <a:schemeClr val="tx2"/>
                </a:solidFill>
                <a:latin typeface="Calibri" charset="0"/>
                <a:ea typeface="ＭＳ Ｐゴシック" charset="0"/>
                <a:cs typeface="ＭＳ Ｐゴシック" charset="0"/>
              </a:rPr>
              <a:t>Thurin</a:t>
            </a:r>
            <a:r>
              <a:rPr lang="fr-FR" sz="1500" dirty="0">
                <a:solidFill>
                  <a:schemeClr val="tx2"/>
                </a:solidFill>
                <a:latin typeface="Calibri" charset="0"/>
                <a:ea typeface="ＭＳ Ｐゴシック" charset="0"/>
                <a:cs typeface="ＭＳ Ｐゴシック" charset="0"/>
              </a:rPr>
              <a:t> and Bruno </a:t>
            </a:r>
            <a:r>
              <a:rPr lang="fr-FR" sz="1500" dirty="0" err="1">
                <a:solidFill>
                  <a:schemeClr val="tx2"/>
                </a:solidFill>
                <a:latin typeface="Calibri" charset="0"/>
                <a:ea typeface="ＭＳ Ｐゴシック" charset="0"/>
                <a:cs typeface="ＭＳ Ｐゴシック" charset="0"/>
              </a:rPr>
              <a:t>Falissard</a:t>
            </a:r>
            <a:r>
              <a:rPr lang="fr-FR" sz="1500" dirty="0">
                <a:solidFill>
                  <a:schemeClr val="tx2"/>
                </a:solidFill>
                <a:latin typeface="Calibri" charset="0"/>
                <a:ea typeface="ＭＳ Ｐゴシック" charset="0"/>
                <a:cs typeface="ＭＳ Ｐゴシック" charset="0"/>
              </a:rPr>
              <a:t> </a:t>
            </a:r>
          </a:p>
          <a:p>
            <a:pPr eaLnBrk="1" hangingPunct="1">
              <a:lnSpc>
                <a:spcPct val="80000"/>
              </a:lnSpc>
              <a:buFont typeface="Arial" charset="0"/>
              <a:buNone/>
            </a:pPr>
            <a:r>
              <a:rPr lang="fr-FR" sz="1500" b="1" dirty="0">
                <a:solidFill>
                  <a:schemeClr val="tx2"/>
                </a:solidFill>
                <a:latin typeface="Calibri" charset="0"/>
                <a:ea typeface="ＭＳ Ｐゴシック" charset="0"/>
                <a:cs typeface="ＭＳ Ｐゴシック" charset="0"/>
              </a:rPr>
              <a:t>Institutions : </a:t>
            </a:r>
            <a:r>
              <a:rPr lang="fr-FR" sz="1500" dirty="0">
                <a:solidFill>
                  <a:schemeClr val="tx2"/>
                </a:solidFill>
                <a:latin typeface="Calibri" charset="0"/>
                <a:ea typeface="ＭＳ Ｐゴシック" charset="0"/>
                <a:cs typeface="ＭＳ Ｐゴシック" charset="0"/>
              </a:rPr>
              <a:t>Unité Inserm U669 and Fédération Française de Psychiatrie</a:t>
            </a:r>
          </a:p>
          <a:p>
            <a:pPr eaLnBrk="1" hangingPunct="1">
              <a:lnSpc>
                <a:spcPct val="80000"/>
              </a:lnSpc>
              <a:buFont typeface="Arial" charset="0"/>
              <a:buNone/>
            </a:pPr>
            <a:r>
              <a:rPr lang="fr-FR" sz="1500" b="1" dirty="0">
                <a:solidFill>
                  <a:schemeClr val="tx2"/>
                </a:solidFill>
                <a:latin typeface="Calibri" charset="0"/>
                <a:ea typeface="ＭＳ Ｐゴシック" charset="0"/>
                <a:cs typeface="ＭＳ Ｐゴシック" charset="0"/>
              </a:rPr>
              <a:t>Support financier : </a:t>
            </a:r>
            <a:r>
              <a:rPr lang="fr-FR" sz="1500" dirty="0">
                <a:solidFill>
                  <a:schemeClr val="tx2"/>
                </a:solidFill>
                <a:latin typeface="Calibri" charset="0"/>
                <a:ea typeface="ＭＳ Ｐゴシック" charset="0"/>
                <a:cs typeface="ＭＳ Ｐゴシック" charset="0"/>
              </a:rPr>
              <a:t>Inserm et DGS</a:t>
            </a:r>
          </a:p>
          <a:p>
            <a:pPr eaLnBrk="1" hangingPunct="1">
              <a:lnSpc>
                <a:spcPct val="80000"/>
              </a:lnSpc>
              <a:buFont typeface="Arial" charset="0"/>
              <a:buNone/>
            </a:pPr>
            <a:r>
              <a:rPr lang="fr-FR" sz="1500" b="1" dirty="0">
                <a:solidFill>
                  <a:schemeClr val="tx2"/>
                </a:solidFill>
                <a:latin typeface="Calibri" charset="0"/>
                <a:ea typeface="ＭＳ Ｐゴシック" charset="0"/>
                <a:cs typeface="ＭＳ Ｐゴシック" charset="0"/>
              </a:rPr>
              <a:t>Comité de Pilotage : </a:t>
            </a:r>
            <a:r>
              <a:rPr lang="fr-FR" sz="1500" dirty="0">
                <a:solidFill>
                  <a:schemeClr val="tx2"/>
                </a:solidFill>
                <a:latin typeface="Calibri" charset="0"/>
                <a:ea typeface="ＭＳ Ｐゴシック" charset="0"/>
                <a:cs typeface="ＭＳ Ｐゴシック" charset="0"/>
              </a:rPr>
              <a:t>Dr Jean-Michel </a:t>
            </a:r>
            <a:r>
              <a:rPr lang="fr-FR" sz="1500" dirty="0" err="1">
                <a:solidFill>
                  <a:schemeClr val="tx2"/>
                </a:solidFill>
                <a:latin typeface="Calibri" charset="0"/>
                <a:ea typeface="ＭＳ Ｐゴシック" charset="0"/>
                <a:cs typeface="ＭＳ Ｐゴシック" charset="0"/>
              </a:rPr>
              <a:t>Thurin</a:t>
            </a:r>
            <a:r>
              <a:rPr lang="fr-FR" sz="1500" dirty="0">
                <a:solidFill>
                  <a:schemeClr val="tx2"/>
                </a:solidFill>
                <a:latin typeface="Calibri" charset="0"/>
                <a:ea typeface="ＭＳ Ｐゴシック" charset="0"/>
                <a:cs typeface="ＭＳ Ｐゴシック" charset="0"/>
              </a:rPr>
              <a:t>, Pr Bruno </a:t>
            </a:r>
            <a:r>
              <a:rPr lang="fr-FR" sz="1500" dirty="0" err="1">
                <a:solidFill>
                  <a:schemeClr val="tx2"/>
                </a:solidFill>
                <a:latin typeface="Calibri" charset="0"/>
                <a:ea typeface="ＭＳ Ｐゴシック" charset="0"/>
                <a:cs typeface="ＭＳ Ｐゴシック" charset="0"/>
              </a:rPr>
              <a:t>Falissard</a:t>
            </a:r>
            <a:r>
              <a:rPr lang="fr-FR" sz="1500" dirty="0">
                <a:solidFill>
                  <a:schemeClr val="tx2"/>
                </a:solidFill>
                <a:latin typeface="Calibri" charset="0"/>
                <a:ea typeface="ＭＳ Ｐゴシック" charset="0"/>
                <a:cs typeface="ＭＳ Ｐゴシック" charset="0"/>
              </a:rPr>
              <a:t>, Mme Monique </a:t>
            </a:r>
            <a:r>
              <a:rPr lang="fr-FR" sz="1500" dirty="0" err="1">
                <a:solidFill>
                  <a:schemeClr val="tx2"/>
                </a:solidFill>
                <a:latin typeface="Calibri" charset="0"/>
                <a:ea typeface="ＭＳ Ｐゴシック" charset="0"/>
                <a:cs typeface="ＭＳ Ｐゴシック" charset="0"/>
              </a:rPr>
              <a:t>Thurin</a:t>
            </a:r>
            <a:r>
              <a:rPr lang="fr-FR" sz="1500" dirty="0">
                <a:solidFill>
                  <a:schemeClr val="tx2"/>
                </a:solidFill>
                <a:latin typeface="Calibri" charset="0"/>
                <a:ea typeface="ＭＳ Ｐゴシック" charset="0"/>
                <a:cs typeface="ＭＳ Ｐゴシック" charset="0"/>
              </a:rPr>
              <a:t>, Pr Bernard </a:t>
            </a:r>
            <a:r>
              <a:rPr lang="fr-FR" sz="1500" dirty="0" err="1">
                <a:solidFill>
                  <a:schemeClr val="tx2"/>
                </a:solidFill>
                <a:latin typeface="Calibri" charset="0"/>
                <a:ea typeface="ＭＳ Ｐゴシック" charset="0"/>
                <a:cs typeface="ＭＳ Ｐゴシック" charset="0"/>
              </a:rPr>
              <a:t>Golse</a:t>
            </a:r>
            <a:r>
              <a:rPr lang="fr-FR" sz="1500" dirty="0">
                <a:solidFill>
                  <a:schemeClr val="tx2"/>
                </a:solidFill>
                <a:latin typeface="Calibri" charset="0"/>
                <a:ea typeface="ＭＳ Ｐゴシック" charset="0"/>
                <a:cs typeface="ＭＳ Ｐゴシック" charset="0"/>
              </a:rPr>
              <a:t>, </a:t>
            </a:r>
          </a:p>
          <a:p>
            <a:pPr eaLnBrk="1" hangingPunct="1">
              <a:lnSpc>
                <a:spcPct val="80000"/>
              </a:lnSpc>
              <a:buFont typeface="Arial" charset="0"/>
              <a:buNone/>
            </a:pPr>
            <a:r>
              <a:rPr lang="fr-FR" sz="1500" dirty="0">
                <a:solidFill>
                  <a:schemeClr val="tx2"/>
                </a:solidFill>
                <a:latin typeface="Calibri" charset="0"/>
                <a:ea typeface="ＭＳ Ｐゴシック" charset="0"/>
                <a:cs typeface="ＭＳ Ｐゴシック" charset="0"/>
              </a:rPr>
              <a:t>Pr David Cohen, Pr Catherine Barthélémy, Dr Geneviève </a:t>
            </a:r>
            <a:r>
              <a:rPr lang="fr-FR" sz="1500" dirty="0" err="1">
                <a:solidFill>
                  <a:schemeClr val="tx2"/>
                </a:solidFill>
                <a:latin typeface="Calibri" charset="0"/>
                <a:ea typeface="ＭＳ Ｐゴシック" charset="0"/>
                <a:cs typeface="ＭＳ Ｐゴシック" charset="0"/>
              </a:rPr>
              <a:t>Haag</a:t>
            </a:r>
            <a:r>
              <a:rPr lang="fr-FR" sz="1500" dirty="0">
                <a:solidFill>
                  <a:schemeClr val="tx2"/>
                </a:solidFill>
                <a:latin typeface="Calibri" charset="0"/>
                <a:ea typeface="ＭＳ Ｐゴシック" charset="0"/>
                <a:cs typeface="ＭＳ Ｐゴシック" charset="0"/>
              </a:rPr>
              <a:t>, Dr Marie-Christine </a:t>
            </a:r>
            <a:r>
              <a:rPr lang="fr-FR" sz="1500" dirty="0" err="1">
                <a:solidFill>
                  <a:schemeClr val="tx2"/>
                </a:solidFill>
                <a:latin typeface="Calibri" charset="0"/>
                <a:ea typeface="ＭＳ Ｐゴシック" charset="0"/>
                <a:cs typeface="ＭＳ Ｐゴシック" charset="0"/>
              </a:rPr>
              <a:t>Cabié</a:t>
            </a:r>
            <a:r>
              <a:rPr lang="fr-FR" sz="1500" dirty="0">
                <a:solidFill>
                  <a:schemeClr val="tx2"/>
                </a:solidFill>
                <a:latin typeface="Calibri" charset="0"/>
                <a:ea typeface="ＭＳ Ｐゴシック" charset="0"/>
                <a:cs typeface="ＭＳ Ｐゴシック" charset="0"/>
              </a:rPr>
              <a:t>, Dr Olivier </a:t>
            </a:r>
            <a:r>
              <a:rPr lang="fr-FR" sz="1500" dirty="0" err="1">
                <a:solidFill>
                  <a:schemeClr val="tx2"/>
                </a:solidFill>
                <a:latin typeface="Calibri" charset="0"/>
                <a:ea typeface="ＭＳ Ｐゴシック" charset="0"/>
                <a:cs typeface="ＭＳ Ｐゴシック" charset="0"/>
              </a:rPr>
              <a:t>Lehembre</a:t>
            </a:r>
            <a:r>
              <a:rPr lang="fr-FR" sz="1500" dirty="0">
                <a:solidFill>
                  <a:schemeClr val="tx2"/>
                </a:solidFill>
                <a:latin typeface="Calibri" charset="0"/>
                <a:ea typeface="ＭＳ Ｐゴシック" charset="0"/>
                <a:cs typeface="ＭＳ Ｐゴシック" charset="0"/>
              </a:rPr>
              <a:t>, </a:t>
            </a:r>
          </a:p>
          <a:p>
            <a:pPr eaLnBrk="1" hangingPunct="1">
              <a:lnSpc>
                <a:spcPct val="80000"/>
              </a:lnSpc>
              <a:buFont typeface="Arial" charset="0"/>
              <a:buNone/>
            </a:pPr>
            <a:r>
              <a:rPr lang="fr-FR" sz="1500" dirty="0">
                <a:solidFill>
                  <a:schemeClr val="tx2"/>
                </a:solidFill>
                <a:latin typeface="Calibri" charset="0"/>
                <a:ea typeface="ＭＳ Ｐゴシック" charset="0"/>
                <a:cs typeface="ＭＳ Ｐゴシック" charset="0"/>
              </a:rPr>
              <a:t>Pr Philippe Robert, M Didier </a:t>
            </a:r>
            <a:r>
              <a:rPr lang="fr-FR" sz="1500" dirty="0" err="1">
                <a:solidFill>
                  <a:schemeClr val="tx2"/>
                </a:solidFill>
                <a:latin typeface="Calibri" charset="0"/>
                <a:ea typeface="ＭＳ Ｐゴシック" charset="0"/>
                <a:cs typeface="ＭＳ Ｐゴシック" charset="0"/>
              </a:rPr>
              <a:t>Mellier</a:t>
            </a:r>
            <a:endParaRPr lang="fr-FR" sz="1500" dirty="0">
              <a:solidFill>
                <a:schemeClr val="tx2"/>
              </a:solidFill>
              <a:latin typeface="Calibri" charset="0"/>
              <a:ea typeface="ＭＳ Ｐゴシック" charset="0"/>
              <a:cs typeface="ＭＳ Ｐゴシック" charset="0"/>
            </a:endParaRPr>
          </a:p>
          <a:p>
            <a:pPr eaLnBrk="1" hangingPunct="1">
              <a:lnSpc>
                <a:spcPct val="80000"/>
              </a:lnSpc>
              <a:buFont typeface="Arial" charset="0"/>
              <a:buNone/>
            </a:pPr>
            <a:r>
              <a:rPr lang="fr-FR" sz="1500" b="1" dirty="0" err="1">
                <a:solidFill>
                  <a:schemeClr val="tx2"/>
                </a:solidFill>
                <a:latin typeface="Calibri" charset="0"/>
                <a:ea typeface="ＭＳ Ｐゴシック" charset="0"/>
                <a:cs typeface="ＭＳ Ｐゴシック" charset="0"/>
              </a:rPr>
              <a:t>Methodologie</a:t>
            </a:r>
            <a:r>
              <a:rPr lang="fr-FR" sz="1500" b="1" dirty="0">
                <a:solidFill>
                  <a:schemeClr val="tx2"/>
                </a:solidFill>
                <a:latin typeface="Calibri" charset="0"/>
                <a:ea typeface="ＭＳ Ｐゴシック" charset="0"/>
                <a:cs typeface="ＭＳ Ｐゴシック" charset="0"/>
              </a:rPr>
              <a:t> et analyse des données : </a:t>
            </a:r>
            <a:r>
              <a:rPr lang="fr-FR" sz="1500" dirty="0">
                <a:solidFill>
                  <a:schemeClr val="tx2"/>
                </a:solidFill>
                <a:latin typeface="Calibri" charset="0"/>
                <a:ea typeface="ＭＳ Ｐゴシック" charset="0"/>
                <a:cs typeface="ＭＳ Ｐゴシック" charset="0"/>
              </a:rPr>
              <a:t>Jean-Michel </a:t>
            </a:r>
            <a:r>
              <a:rPr lang="fr-FR" sz="1500" dirty="0" err="1">
                <a:solidFill>
                  <a:schemeClr val="tx2"/>
                </a:solidFill>
                <a:latin typeface="Calibri" charset="0"/>
                <a:ea typeface="ＭＳ Ｐゴシック" charset="0"/>
                <a:cs typeface="ＭＳ Ｐゴシック" charset="0"/>
              </a:rPr>
              <a:t>Thurin</a:t>
            </a:r>
            <a:r>
              <a:rPr lang="fr-FR" sz="1500" dirty="0">
                <a:solidFill>
                  <a:schemeClr val="tx2"/>
                </a:solidFill>
                <a:latin typeface="Calibri" charset="0"/>
                <a:ea typeface="ＭＳ Ｐゴシック" charset="0"/>
                <a:cs typeface="ＭＳ Ｐゴシック" charset="0"/>
              </a:rPr>
              <a:t>, Monique </a:t>
            </a:r>
            <a:r>
              <a:rPr lang="fr-FR" sz="1500" dirty="0" err="1">
                <a:solidFill>
                  <a:schemeClr val="tx2"/>
                </a:solidFill>
                <a:latin typeface="Calibri" charset="0"/>
                <a:ea typeface="ＭＳ Ｐゴシック" charset="0"/>
                <a:cs typeface="ＭＳ Ｐゴシック" charset="0"/>
              </a:rPr>
              <a:t>Thurin</a:t>
            </a:r>
            <a:r>
              <a:rPr lang="fr-FR" sz="1500" dirty="0">
                <a:solidFill>
                  <a:schemeClr val="tx2"/>
                </a:solidFill>
                <a:latin typeface="Calibri" charset="0"/>
                <a:ea typeface="ＭＳ Ｐゴシック" charset="0"/>
                <a:cs typeface="ＭＳ Ｐゴシック" charset="0"/>
              </a:rPr>
              <a:t>, </a:t>
            </a:r>
            <a:r>
              <a:rPr lang="fr-FR" sz="1500" dirty="0" err="1">
                <a:solidFill>
                  <a:schemeClr val="tx2"/>
                </a:solidFill>
                <a:latin typeface="Calibri" charset="0"/>
                <a:ea typeface="ＭＳ Ｐゴシック" charset="0"/>
                <a:cs typeface="ＭＳ Ｐゴシック" charset="0"/>
              </a:rPr>
              <a:t>Tiba</a:t>
            </a:r>
            <a:r>
              <a:rPr lang="fr-FR" sz="1500" dirty="0">
                <a:solidFill>
                  <a:schemeClr val="tx2"/>
                </a:solidFill>
                <a:latin typeface="Calibri" charset="0"/>
                <a:ea typeface="ＭＳ Ｐゴシック" charset="0"/>
                <a:cs typeface="ＭＳ Ｐゴシック" charset="0"/>
              </a:rPr>
              <a:t> </a:t>
            </a:r>
            <a:r>
              <a:rPr lang="fr-FR" sz="1500" dirty="0" err="1">
                <a:solidFill>
                  <a:schemeClr val="tx2"/>
                </a:solidFill>
                <a:latin typeface="Calibri" charset="0"/>
                <a:ea typeface="ＭＳ Ｐゴシック" charset="0"/>
                <a:cs typeface="ＭＳ Ｐゴシック" charset="0"/>
              </a:rPr>
              <a:t>Baroukh</a:t>
            </a:r>
            <a:r>
              <a:rPr lang="fr-FR" sz="1500" dirty="0">
                <a:solidFill>
                  <a:schemeClr val="tx2"/>
                </a:solidFill>
                <a:latin typeface="Calibri" charset="0"/>
                <a:ea typeface="ＭＳ Ｐゴシック" charset="0"/>
                <a:cs typeface="ＭＳ Ｐゴシック" charset="0"/>
              </a:rPr>
              <a:t>, Bruno </a:t>
            </a:r>
            <a:r>
              <a:rPr lang="fr-FR" sz="1500" dirty="0" err="1">
                <a:solidFill>
                  <a:schemeClr val="tx2"/>
                </a:solidFill>
                <a:latin typeface="Calibri" charset="0"/>
                <a:ea typeface="ＭＳ Ｐゴシック" charset="0"/>
                <a:cs typeface="ＭＳ Ｐゴシック" charset="0"/>
              </a:rPr>
              <a:t>Falissard</a:t>
            </a:r>
            <a:r>
              <a:rPr lang="fr-FR" sz="1500" dirty="0">
                <a:solidFill>
                  <a:schemeClr val="tx2"/>
                </a:solidFill>
                <a:latin typeface="Calibri" charset="0"/>
                <a:ea typeface="ＭＳ Ｐゴシック" charset="0"/>
                <a:cs typeface="ＭＳ Ｐゴシック" charset="0"/>
              </a:rPr>
              <a:t> (U669)</a:t>
            </a:r>
          </a:p>
          <a:p>
            <a:pPr eaLnBrk="1" hangingPunct="1">
              <a:lnSpc>
                <a:spcPct val="80000"/>
              </a:lnSpc>
              <a:buFont typeface="Arial" charset="0"/>
              <a:buNone/>
            </a:pPr>
            <a:endParaRPr lang="fr-FR" sz="1500" dirty="0">
              <a:solidFill>
                <a:schemeClr val="tx2"/>
              </a:solidFill>
              <a:latin typeface="Calibri" charset="0"/>
              <a:ea typeface="ＭＳ Ｐゴシック" charset="0"/>
              <a:cs typeface="ＭＳ Ｐゴシック" charset="0"/>
            </a:endParaRPr>
          </a:p>
          <a:p>
            <a:pPr eaLnBrk="1" hangingPunct="1">
              <a:lnSpc>
                <a:spcPct val="80000"/>
              </a:lnSpc>
              <a:buFont typeface="Arial" charset="0"/>
              <a:buNone/>
            </a:pPr>
            <a:endParaRPr lang="fr-FR" sz="1500" dirty="0">
              <a:solidFill>
                <a:schemeClr val="tx2"/>
              </a:solidFill>
              <a:latin typeface="Calibri" charset="0"/>
              <a:ea typeface="ＭＳ Ｐゴシック" charset="0"/>
              <a:cs typeface="ＭＳ Ｐゴシック" charset="0"/>
            </a:endParaRPr>
          </a:p>
          <a:p>
            <a:pPr eaLnBrk="1" hangingPunct="1">
              <a:lnSpc>
                <a:spcPct val="80000"/>
              </a:lnSpc>
              <a:buFont typeface="Arial" charset="0"/>
              <a:buNone/>
            </a:pPr>
            <a:endParaRPr lang="fr-FR" sz="1500" dirty="0">
              <a:solidFill>
                <a:schemeClr val="tx2"/>
              </a:solidFill>
              <a:latin typeface="Calibri" charset="0"/>
              <a:ea typeface="ＭＳ Ｐゴシック" charset="0"/>
              <a:cs typeface="ＭＳ Ｐゴシック" charset="0"/>
            </a:endParaRPr>
          </a:p>
          <a:p>
            <a:pPr eaLnBrk="1" hangingPunct="1">
              <a:lnSpc>
                <a:spcPct val="80000"/>
              </a:lnSpc>
              <a:buFont typeface="Arial" charset="0"/>
              <a:buNone/>
            </a:pPr>
            <a:r>
              <a:rPr lang="fr-FR" sz="1800" dirty="0">
                <a:solidFill>
                  <a:schemeClr val="tx2"/>
                </a:solidFill>
                <a:latin typeface="Calibri" charset="0"/>
                <a:ea typeface="ＭＳ Ｐゴシック" charset="0"/>
                <a:cs typeface="ＭＳ Ｐゴシック" charset="0"/>
                <a:hlinkClick r:id="rId2"/>
              </a:rPr>
              <a:t>http://www.techniques-psychotherapiquesorg/Reseau/</a:t>
            </a:r>
            <a:endParaRPr lang="fr-FR" sz="1800" dirty="0">
              <a:solidFill>
                <a:schemeClr val="tx2"/>
              </a:solidFill>
              <a:latin typeface="Calibri" charset="0"/>
              <a:ea typeface="ＭＳ Ｐゴシック" charset="0"/>
              <a:cs typeface="ＭＳ Ｐゴシック" charset="0"/>
            </a:endParaRPr>
          </a:p>
          <a:p>
            <a:pPr eaLnBrk="1" hangingPunct="1">
              <a:lnSpc>
                <a:spcPct val="80000"/>
              </a:lnSpc>
              <a:buFont typeface="Arial" charset="0"/>
              <a:buNone/>
            </a:pPr>
            <a:endParaRPr lang="fr-FR" sz="1800" dirty="0">
              <a:solidFill>
                <a:schemeClr val="tx2"/>
              </a:solidFill>
              <a:latin typeface="Calibri" charset="0"/>
              <a:ea typeface="ＭＳ Ｐゴシック" charset="0"/>
              <a:cs typeface="ＭＳ Ｐゴシック" charset="0"/>
            </a:endParaRPr>
          </a:p>
        </p:txBody>
      </p:sp>
      <p:sp>
        <p:nvSpPr>
          <p:cNvPr id="38916" name="ZoneTexte 3"/>
          <p:cNvSpPr txBox="1">
            <a:spLocks noChangeArrowheads="1"/>
          </p:cNvSpPr>
          <p:nvPr/>
        </p:nvSpPr>
        <p:spPr bwMode="auto">
          <a:xfrm>
            <a:off x="457200" y="1814513"/>
            <a:ext cx="32337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fr-FR">
                <a:solidFill>
                  <a:schemeClr val="accent2"/>
                </a:solidFill>
                <a:latin typeface="Calibri" charset="0"/>
              </a:rPr>
              <a:t>Merci de votre attention</a:t>
            </a:r>
          </a:p>
        </p:txBody>
      </p:sp>
      <p:sp>
        <p:nvSpPr>
          <p:cNvPr id="5" name="Espace réservé de la date 4"/>
          <p:cNvSpPr>
            <a:spLocks noGrp="1"/>
          </p:cNvSpPr>
          <p:nvPr>
            <p:ph type="dt" sz="quarter" idx="10"/>
          </p:nvPr>
        </p:nvSpPr>
        <p:spPr/>
        <p:txBody>
          <a:bodyPr/>
          <a:lstStyle/>
          <a:p>
            <a:pPr>
              <a:defRPr/>
            </a:pPr>
            <a:r>
              <a:rPr lang="fr-FR" smtClean="0"/>
              <a:t>05/03/2011</a:t>
            </a:r>
            <a:endParaRPr lang="fr-FR"/>
          </a:p>
        </p:txBody>
      </p:sp>
      <p:sp>
        <p:nvSpPr>
          <p:cNvPr id="2" name="Espace réservé du pied de page 1"/>
          <p:cNvSpPr>
            <a:spLocks noGrp="1"/>
          </p:cNvSpPr>
          <p:nvPr>
            <p:ph type="ftr" sz="quarter" idx="11"/>
          </p:nvPr>
        </p:nvSpPr>
        <p:spPr/>
        <p:txBody>
          <a:bodyPr/>
          <a:lstStyle/>
          <a:p>
            <a:r>
              <a:rPr lang="fr-FR" smtClean="0"/>
              <a:t>Journée Pôle Borderline - JMT</a:t>
            </a:r>
            <a:endParaRPr lang="fr-FR"/>
          </a:p>
        </p:txBody>
      </p:sp>
      <p:sp>
        <p:nvSpPr>
          <p:cNvPr id="4" name="Espace réservé du numéro de diapositive 3"/>
          <p:cNvSpPr>
            <a:spLocks noGrp="1"/>
          </p:cNvSpPr>
          <p:nvPr>
            <p:ph type="sldNum" sz="quarter" idx="12"/>
          </p:nvPr>
        </p:nvSpPr>
        <p:spPr/>
        <p:txBody>
          <a:bodyPr/>
          <a:lstStyle/>
          <a:p>
            <a:fld id="{4E44576E-59B3-3E40-BD69-48F3A2CD0C68}" type="slidenum">
              <a:rPr lang="fr-FR" smtClean="0"/>
              <a:pPr/>
              <a:t>10</a:t>
            </a:fld>
            <a:endParaRPr lang="fr-FR"/>
          </a:p>
        </p:txBody>
      </p:sp>
    </p:spTree>
    <p:extLst>
      <p:ext uri="{BB962C8B-B14F-4D97-AF65-F5344CB8AC3E}">
        <p14:creationId xmlns:p14="http://schemas.microsoft.com/office/powerpoint/2010/main" val="2783760091"/>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instruments</a:t>
            </a:r>
            <a:endParaRPr lang="fr-FR" dirty="0"/>
          </a:p>
        </p:txBody>
      </p:sp>
      <p:sp>
        <p:nvSpPr>
          <p:cNvPr id="3" name="Espace réservé du texte 2"/>
          <p:cNvSpPr>
            <a:spLocks noGrp="1"/>
          </p:cNvSpPr>
          <p:nvPr>
            <p:ph type="body" idx="1"/>
          </p:nvPr>
        </p:nvSpPr>
        <p:spPr/>
        <p:txBody>
          <a:bodyPr/>
          <a:lstStyle/>
          <a:p>
            <a:endParaRPr lang="fr-FR"/>
          </a:p>
        </p:txBody>
      </p:sp>
      <p:sp>
        <p:nvSpPr>
          <p:cNvPr id="4" name="Espace réservé de la date 3"/>
          <p:cNvSpPr>
            <a:spLocks noGrp="1"/>
          </p:cNvSpPr>
          <p:nvPr>
            <p:ph type="dt" sz="half" idx="10"/>
          </p:nvPr>
        </p:nvSpPr>
        <p:spPr/>
        <p:txBody>
          <a:bodyPr/>
          <a:lstStyle/>
          <a:p>
            <a:r>
              <a:rPr lang="fr-FR" smtClean="0"/>
              <a:t>05/03/2011</a:t>
            </a:r>
            <a:endParaRPr lang="fr-FR"/>
          </a:p>
        </p:txBody>
      </p:sp>
      <p:sp>
        <p:nvSpPr>
          <p:cNvPr id="5" name="Espace réservé du pied de page 4"/>
          <p:cNvSpPr>
            <a:spLocks noGrp="1"/>
          </p:cNvSpPr>
          <p:nvPr>
            <p:ph type="ftr" sz="quarter" idx="11"/>
          </p:nvPr>
        </p:nvSpPr>
        <p:spPr/>
        <p:txBody>
          <a:bodyPr/>
          <a:lstStyle/>
          <a:p>
            <a:r>
              <a:rPr lang="fr-FR" smtClean="0"/>
              <a:t>Journée Pôle Borderline - JMT</a:t>
            </a:r>
            <a:endParaRPr lang="fr-FR"/>
          </a:p>
        </p:txBody>
      </p:sp>
      <p:sp>
        <p:nvSpPr>
          <p:cNvPr id="6" name="Espace réservé du numéro de diapositive 5"/>
          <p:cNvSpPr>
            <a:spLocks noGrp="1"/>
          </p:cNvSpPr>
          <p:nvPr>
            <p:ph type="sldNum" sz="quarter" idx="12"/>
          </p:nvPr>
        </p:nvSpPr>
        <p:spPr/>
        <p:txBody>
          <a:bodyPr/>
          <a:lstStyle/>
          <a:p>
            <a:fld id="{4E44576E-59B3-3E40-BD69-48F3A2CD0C68}" type="slidenum">
              <a:rPr lang="fr-FR" smtClean="0"/>
              <a:pPr/>
              <a:t>11</a:t>
            </a:fld>
            <a:endParaRPr lang="fr-FR"/>
          </a:p>
        </p:txBody>
      </p:sp>
    </p:spTree>
    <p:extLst>
      <p:ext uri="{BB962C8B-B14F-4D97-AF65-F5344CB8AC3E}">
        <p14:creationId xmlns:p14="http://schemas.microsoft.com/office/powerpoint/2010/main" val="7794372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 Box 1"/>
          <p:cNvSpPr txBox="1">
            <a:spLocks noChangeArrowheads="1"/>
          </p:cNvSpPr>
          <p:nvPr/>
        </p:nvSpPr>
        <p:spPr bwMode="auto">
          <a:xfrm>
            <a:off x="457200" y="274638"/>
            <a:ext cx="8229600" cy="1143000"/>
          </a:xfrm>
          <a:prstGeom prst="rect">
            <a:avLst/>
          </a:prstGeom>
          <a:noFill/>
          <a:ln w="9525">
            <a:noFill/>
            <a:round/>
            <a:headEnd/>
            <a:tailEnd/>
          </a:ln>
          <a:effectLst/>
        </p:spPr>
        <p:txBody>
          <a:bodyPr lIns="90000" tIns="46800" rIns="90000" bIns="46800" anchor="ctr">
            <a:prstTxWarp prst="textNoShape">
              <a:avLst/>
            </a:prstTxWarp>
          </a:bodyP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sz="2800" b="1">
                <a:solidFill>
                  <a:srgbClr val="000000"/>
                </a:solidFill>
                <a:ea typeface="Arial Unicode MS" pitchFamily="-65" charset="0"/>
                <a:cs typeface="Arial Unicode MS" pitchFamily="-65" charset="0"/>
              </a:rPr>
              <a:t>L’année de suivi du patient borderline  </a:t>
            </a:r>
          </a:p>
        </p:txBody>
      </p:sp>
      <p:cxnSp>
        <p:nvCxnSpPr>
          <p:cNvPr id="29" name="AutoShape 2"/>
          <p:cNvCxnSpPr>
            <a:cxnSpLocks noChangeShapeType="1"/>
          </p:cNvCxnSpPr>
          <p:nvPr/>
        </p:nvCxnSpPr>
        <p:spPr bwMode="auto">
          <a:xfrm>
            <a:off x="571500" y="2000250"/>
            <a:ext cx="7715250" cy="3175"/>
          </a:xfrm>
          <a:prstGeom prst="straightConnector1">
            <a:avLst/>
          </a:prstGeom>
          <a:noFill/>
          <a:ln w="38160">
            <a:solidFill>
              <a:srgbClr val="000000"/>
            </a:solidFill>
            <a:miter lim="800000"/>
            <a:headEnd/>
            <a:tailEnd type="triangle" w="med" len="med"/>
          </a:ln>
          <a:effectLst>
            <a:outerShdw blurRad="63500" dist="110430" dir="722555" algn="ctr" rotWithShape="0">
              <a:srgbClr val="000000">
                <a:alpha val="35036"/>
              </a:srgbClr>
            </a:outerShdw>
          </a:effectLst>
        </p:spPr>
      </p:cxnSp>
      <p:sp>
        <p:nvSpPr>
          <p:cNvPr id="30" name="Text Box 3"/>
          <p:cNvSpPr txBox="1">
            <a:spLocks noChangeArrowheads="1"/>
          </p:cNvSpPr>
          <p:nvPr/>
        </p:nvSpPr>
        <p:spPr bwMode="auto">
          <a:xfrm>
            <a:off x="428625" y="1357313"/>
            <a:ext cx="1143000" cy="642937"/>
          </a:xfrm>
          <a:prstGeom prst="rect">
            <a:avLst/>
          </a:prstGeom>
          <a:noFill/>
          <a:ln w="9525">
            <a:noFill/>
            <a:round/>
            <a:headEnd/>
            <a:tailEnd/>
          </a:ln>
          <a:effectLst/>
        </p:spPr>
        <p:txBody>
          <a:bodyPr lIns="90000" tIns="46800" rIns="90000" bIns="46800">
            <a:prstTxWarp prst="textNoShape">
              <a:avLst/>
            </a:prstTxWarp>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a:solidFill>
                  <a:srgbClr val="000000"/>
                </a:solidFill>
                <a:ea typeface="Arial Unicode MS" pitchFamily="-65" charset="0"/>
                <a:cs typeface="Arial Unicode MS" pitchFamily="-65" charset="0"/>
              </a:rPr>
              <a:t>situation initiale</a:t>
            </a:r>
          </a:p>
        </p:txBody>
      </p:sp>
      <p:sp>
        <p:nvSpPr>
          <p:cNvPr id="31" name="Text Box 4"/>
          <p:cNvSpPr txBox="1">
            <a:spLocks noChangeArrowheads="1"/>
          </p:cNvSpPr>
          <p:nvPr/>
        </p:nvSpPr>
        <p:spPr bwMode="auto">
          <a:xfrm>
            <a:off x="2000250" y="1643063"/>
            <a:ext cx="1214438" cy="368300"/>
          </a:xfrm>
          <a:prstGeom prst="rect">
            <a:avLst/>
          </a:prstGeom>
          <a:noFill/>
          <a:ln w="9525">
            <a:noFill/>
            <a:round/>
            <a:headEnd/>
            <a:tailEnd/>
          </a:ln>
          <a:effectLst/>
        </p:spPr>
        <p:txBody>
          <a:bodyPr lIns="90000" tIns="46800" rIns="90000" bIns="46800">
            <a:prstTxWarp prst="textNoShape">
              <a:avLst/>
            </a:prstTxWarp>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a:solidFill>
                  <a:srgbClr val="000000"/>
                </a:solidFill>
                <a:ea typeface="Arial Unicode MS" pitchFamily="-65" charset="0"/>
                <a:cs typeface="Arial Unicode MS" pitchFamily="-65" charset="0"/>
              </a:rPr>
              <a:t>à 2 mois</a:t>
            </a:r>
          </a:p>
        </p:txBody>
      </p:sp>
      <p:sp>
        <p:nvSpPr>
          <p:cNvPr id="32" name="Text Box 5"/>
          <p:cNvSpPr txBox="1">
            <a:spLocks noChangeArrowheads="1"/>
          </p:cNvSpPr>
          <p:nvPr/>
        </p:nvSpPr>
        <p:spPr bwMode="auto">
          <a:xfrm>
            <a:off x="4143375" y="1643063"/>
            <a:ext cx="1214438" cy="368300"/>
          </a:xfrm>
          <a:prstGeom prst="rect">
            <a:avLst/>
          </a:prstGeom>
          <a:noFill/>
          <a:ln w="9525">
            <a:noFill/>
            <a:round/>
            <a:headEnd/>
            <a:tailEnd/>
          </a:ln>
          <a:effectLst/>
        </p:spPr>
        <p:txBody>
          <a:bodyPr lIns="90000" tIns="46800" rIns="90000" bIns="46800">
            <a:prstTxWarp prst="textNoShape">
              <a:avLst/>
            </a:prstTxWarp>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a:solidFill>
                  <a:srgbClr val="000000"/>
                </a:solidFill>
                <a:ea typeface="Arial Unicode MS" pitchFamily="-65" charset="0"/>
                <a:cs typeface="Arial Unicode MS" pitchFamily="-65" charset="0"/>
              </a:rPr>
              <a:t>à 6 mois</a:t>
            </a:r>
          </a:p>
        </p:txBody>
      </p:sp>
      <p:sp>
        <p:nvSpPr>
          <p:cNvPr id="33" name="Text Box 6"/>
          <p:cNvSpPr txBox="1">
            <a:spLocks noChangeArrowheads="1"/>
          </p:cNvSpPr>
          <p:nvPr/>
        </p:nvSpPr>
        <p:spPr bwMode="auto">
          <a:xfrm>
            <a:off x="5572125" y="1643063"/>
            <a:ext cx="1143000" cy="368300"/>
          </a:xfrm>
          <a:prstGeom prst="rect">
            <a:avLst/>
          </a:prstGeom>
          <a:noFill/>
          <a:ln w="9525">
            <a:noFill/>
            <a:round/>
            <a:headEnd/>
            <a:tailEnd/>
          </a:ln>
          <a:effectLst/>
        </p:spPr>
        <p:txBody>
          <a:bodyPr lIns="90000" tIns="46800" rIns="90000" bIns="46800">
            <a:prstTxWarp prst="textNoShape">
              <a:avLst/>
            </a:prstTxWarp>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a:solidFill>
                  <a:srgbClr val="000000"/>
                </a:solidFill>
                <a:ea typeface="Arial Unicode MS" pitchFamily="-65" charset="0"/>
                <a:cs typeface="Arial Unicode MS" pitchFamily="-65" charset="0"/>
              </a:rPr>
              <a:t>à 9 mois</a:t>
            </a:r>
          </a:p>
        </p:txBody>
      </p:sp>
      <p:sp>
        <p:nvSpPr>
          <p:cNvPr id="35" name="Text Box 7"/>
          <p:cNvSpPr txBox="1">
            <a:spLocks noChangeArrowheads="1"/>
          </p:cNvSpPr>
          <p:nvPr/>
        </p:nvSpPr>
        <p:spPr bwMode="auto">
          <a:xfrm>
            <a:off x="7000875" y="1643063"/>
            <a:ext cx="1458913" cy="368300"/>
          </a:xfrm>
          <a:prstGeom prst="rect">
            <a:avLst/>
          </a:prstGeom>
          <a:noFill/>
          <a:ln w="9525">
            <a:noFill/>
            <a:round/>
            <a:headEnd/>
            <a:tailEnd/>
          </a:ln>
          <a:effectLst/>
        </p:spPr>
        <p:txBody>
          <a:bodyPr lIns="90000" tIns="46800" rIns="90000" bIns="46800">
            <a:prstTxWarp prst="textNoShape">
              <a:avLst/>
            </a:prstTxWarp>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a:solidFill>
                  <a:srgbClr val="000000"/>
                </a:solidFill>
                <a:ea typeface="Arial Unicode MS" pitchFamily="-65" charset="0"/>
                <a:cs typeface="Arial Unicode MS" pitchFamily="-65" charset="0"/>
              </a:rPr>
              <a:t>à 12 mois</a:t>
            </a:r>
          </a:p>
        </p:txBody>
      </p:sp>
      <p:sp>
        <p:nvSpPr>
          <p:cNvPr id="36" name="Text Box 8"/>
          <p:cNvSpPr txBox="1">
            <a:spLocks noChangeArrowheads="1"/>
          </p:cNvSpPr>
          <p:nvPr/>
        </p:nvSpPr>
        <p:spPr bwMode="auto">
          <a:xfrm>
            <a:off x="500063" y="2143125"/>
            <a:ext cx="1143000" cy="520700"/>
          </a:xfrm>
          <a:prstGeom prst="rect">
            <a:avLst/>
          </a:prstGeom>
          <a:noFill/>
          <a:ln w="9525">
            <a:noFill/>
            <a:round/>
            <a:headEnd/>
            <a:tailEnd/>
          </a:ln>
          <a:effectLst/>
        </p:spPr>
        <p:txBody>
          <a:bodyPr lIns="90000" tIns="46800" rIns="90000" bIns="46800">
            <a:prstTxWarp prst="textNoShape">
              <a:avLst/>
            </a:prstTxWarp>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sz="1400">
                <a:solidFill>
                  <a:srgbClr val="000000"/>
                </a:solidFill>
                <a:ea typeface="Arial Unicode MS" pitchFamily="-65" charset="0"/>
                <a:cs typeface="Arial Unicode MS" pitchFamily="-65" charset="0"/>
              </a:rPr>
              <a:t>Formulation de cas </a:t>
            </a:r>
          </a:p>
        </p:txBody>
      </p:sp>
      <p:sp>
        <p:nvSpPr>
          <p:cNvPr id="39" name="Rectangle 9"/>
          <p:cNvSpPr>
            <a:spLocks noChangeArrowheads="1"/>
          </p:cNvSpPr>
          <p:nvPr/>
        </p:nvSpPr>
        <p:spPr bwMode="auto">
          <a:xfrm>
            <a:off x="7061200" y="2119313"/>
            <a:ext cx="1154113" cy="520700"/>
          </a:xfrm>
          <a:prstGeom prst="rect">
            <a:avLst/>
          </a:prstGeom>
          <a:noFill/>
          <a:ln w="9525">
            <a:noFill/>
            <a:round/>
            <a:headEnd/>
            <a:tailEnd/>
          </a:ln>
          <a:effectLst/>
        </p:spPr>
        <p:txBody>
          <a:bodyPr lIns="90000" tIns="46800" rIns="90000" bIns="46800">
            <a:prstTxWarp prst="textNoShape">
              <a:avLst/>
            </a:prstTxWarp>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sz="1400">
                <a:solidFill>
                  <a:srgbClr val="000000"/>
                </a:solidFill>
                <a:ea typeface="Arial Unicode MS" pitchFamily="-65" charset="0"/>
                <a:cs typeface="Arial Unicode MS" pitchFamily="-65" charset="0"/>
              </a:rPr>
              <a:t>Formulation de cas </a:t>
            </a:r>
          </a:p>
        </p:txBody>
      </p:sp>
      <p:sp>
        <p:nvSpPr>
          <p:cNvPr id="41" name="Text Box 10"/>
          <p:cNvSpPr txBox="1">
            <a:spLocks noChangeArrowheads="1"/>
          </p:cNvSpPr>
          <p:nvPr/>
        </p:nvSpPr>
        <p:spPr bwMode="auto">
          <a:xfrm>
            <a:off x="500063" y="2822575"/>
            <a:ext cx="1119187" cy="733425"/>
          </a:xfrm>
          <a:prstGeom prst="rect">
            <a:avLst/>
          </a:prstGeom>
          <a:noFill/>
          <a:ln w="9525">
            <a:noFill/>
            <a:round/>
            <a:headEnd/>
            <a:tailEnd/>
          </a:ln>
          <a:effectLst/>
        </p:spPr>
        <p:txBody>
          <a:bodyPr lIns="90000" tIns="46800" rIns="90000" bIns="46800">
            <a:prstTxWarp prst="textNoShape">
              <a:avLst/>
            </a:prstTxWarp>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sz="1400" b="1" i="1">
                <a:solidFill>
                  <a:srgbClr val="E46C0A"/>
                </a:solidFill>
                <a:latin typeface="Times New Roman" pitchFamily="-65" charset="0"/>
                <a:ea typeface="Arial Unicode MS" pitchFamily="-65" charset="0"/>
                <a:cs typeface="Arial Unicode MS" pitchFamily="-65" charset="0"/>
              </a:rPr>
              <a:t>Borderline</a:t>
            </a:r>
          </a:p>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sz="1400" b="1" i="1">
                <a:solidFill>
                  <a:srgbClr val="E46C0A"/>
                </a:solidFill>
                <a:latin typeface="Times New Roman" pitchFamily="-65" charset="0"/>
                <a:ea typeface="Arial Unicode MS" pitchFamily="-65" charset="0"/>
                <a:cs typeface="Arial Unicode MS" pitchFamily="-65" charset="0"/>
              </a:rPr>
              <a:t>ESM + DSMIV</a:t>
            </a:r>
          </a:p>
        </p:txBody>
      </p:sp>
      <p:sp>
        <p:nvSpPr>
          <p:cNvPr id="43" name="Text Box 11"/>
          <p:cNvSpPr txBox="1">
            <a:spLocks noChangeArrowheads="1"/>
          </p:cNvSpPr>
          <p:nvPr/>
        </p:nvSpPr>
        <p:spPr bwMode="auto">
          <a:xfrm>
            <a:off x="2000250" y="2786063"/>
            <a:ext cx="785813" cy="733425"/>
          </a:xfrm>
          <a:prstGeom prst="rect">
            <a:avLst/>
          </a:prstGeom>
          <a:noFill/>
          <a:ln w="9525">
            <a:noFill/>
            <a:round/>
            <a:headEnd/>
            <a:tailEnd/>
          </a:ln>
          <a:effectLst/>
        </p:spPr>
        <p:txBody>
          <a:bodyPr lIns="90000" tIns="46800" rIns="90000" bIns="46800">
            <a:prstTxWarp prst="textNoShape">
              <a:avLst/>
            </a:prstTxWarp>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sz="1400">
                <a:solidFill>
                  <a:srgbClr val="E46C0A"/>
                </a:solidFill>
                <a:latin typeface="Times New Roman" pitchFamily="-65" charset="0"/>
                <a:ea typeface="Arial Unicode MS" pitchFamily="-65" charset="0"/>
                <a:cs typeface="Arial Unicode MS" pitchFamily="-65" charset="0"/>
              </a:rPr>
              <a:t>EFP + CPQ ou PQS</a:t>
            </a:r>
          </a:p>
        </p:txBody>
      </p:sp>
      <p:sp>
        <p:nvSpPr>
          <p:cNvPr id="49" name="Rectangle 12"/>
          <p:cNvSpPr>
            <a:spLocks noChangeArrowheads="1"/>
          </p:cNvSpPr>
          <p:nvPr/>
        </p:nvSpPr>
        <p:spPr bwMode="auto">
          <a:xfrm>
            <a:off x="5715000" y="2832100"/>
            <a:ext cx="944563" cy="520700"/>
          </a:xfrm>
          <a:prstGeom prst="rect">
            <a:avLst/>
          </a:prstGeom>
          <a:noFill/>
          <a:ln w="9525">
            <a:noFill/>
            <a:round/>
            <a:headEnd/>
            <a:tailEnd/>
          </a:ln>
          <a:effectLst/>
        </p:spPr>
        <p:txBody>
          <a:bodyPr lIns="90000" tIns="46800" rIns="90000" bIns="46800">
            <a:prstTxWarp prst="textNoShape">
              <a:avLst/>
            </a:prstTxWarp>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sz="1400" dirty="0" smtClean="0">
                <a:solidFill>
                  <a:srgbClr val="E46C0A"/>
                </a:solidFill>
                <a:latin typeface="Times New Roman" pitchFamily="-65" charset="0"/>
                <a:ea typeface="Arial Unicode MS" pitchFamily="-65" charset="0"/>
                <a:cs typeface="Arial Unicode MS" pitchFamily="-65" charset="0"/>
              </a:rPr>
              <a:t>CPQ </a:t>
            </a:r>
            <a:r>
              <a:rPr lang="fr-FR" sz="1400" dirty="0">
                <a:solidFill>
                  <a:srgbClr val="E46C0A"/>
                </a:solidFill>
                <a:latin typeface="Times New Roman" pitchFamily="-65" charset="0"/>
                <a:ea typeface="Arial Unicode MS" pitchFamily="-65" charset="0"/>
                <a:cs typeface="Arial Unicode MS" pitchFamily="-65" charset="0"/>
              </a:rPr>
              <a:t>ou PQS</a:t>
            </a:r>
          </a:p>
        </p:txBody>
      </p:sp>
      <p:sp>
        <p:nvSpPr>
          <p:cNvPr id="56" name="Rectangle 13"/>
          <p:cNvSpPr>
            <a:spLocks noChangeArrowheads="1"/>
          </p:cNvSpPr>
          <p:nvPr/>
        </p:nvSpPr>
        <p:spPr bwMode="auto">
          <a:xfrm>
            <a:off x="4071938" y="2833688"/>
            <a:ext cx="857250" cy="733425"/>
          </a:xfrm>
          <a:prstGeom prst="rect">
            <a:avLst/>
          </a:prstGeom>
          <a:noFill/>
          <a:ln w="9525">
            <a:noFill/>
            <a:round/>
            <a:headEnd/>
            <a:tailEnd/>
          </a:ln>
          <a:effectLst/>
        </p:spPr>
        <p:txBody>
          <a:bodyPr lIns="90000" tIns="46800" rIns="90000" bIns="46800">
            <a:prstTxWarp prst="textNoShape">
              <a:avLst/>
            </a:prstTxWarp>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sz="1400">
                <a:solidFill>
                  <a:srgbClr val="E46C0A"/>
                </a:solidFill>
                <a:latin typeface="Times New Roman" pitchFamily="-65" charset="0"/>
                <a:ea typeface="Arial Unicode MS" pitchFamily="-65" charset="0"/>
                <a:cs typeface="Arial Unicode MS" pitchFamily="-65" charset="0"/>
              </a:rPr>
              <a:t>EFP + CPQ ou PQS</a:t>
            </a:r>
          </a:p>
        </p:txBody>
      </p:sp>
      <p:sp>
        <p:nvSpPr>
          <p:cNvPr id="57" name="Rectangle 14"/>
          <p:cNvSpPr>
            <a:spLocks noChangeArrowheads="1"/>
          </p:cNvSpPr>
          <p:nvPr/>
        </p:nvSpPr>
        <p:spPr bwMode="auto">
          <a:xfrm>
            <a:off x="7143750" y="2786063"/>
            <a:ext cx="1071563" cy="946150"/>
          </a:xfrm>
          <a:prstGeom prst="rect">
            <a:avLst/>
          </a:prstGeom>
          <a:noFill/>
          <a:ln w="9525">
            <a:noFill/>
            <a:round/>
            <a:headEnd/>
            <a:tailEnd/>
          </a:ln>
          <a:effectLst/>
        </p:spPr>
        <p:txBody>
          <a:bodyPr lIns="90000" tIns="46800" rIns="90000" bIns="46800">
            <a:prstTxWarp prst="textNoShape">
              <a:avLst/>
            </a:prstTxWarp>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sz="1400">
                <a:solidFill>
                  <a:srgbClr val="E46C0A"/>
                </a:solidFill>
                <a:latin typeface="Times New Roman" pitchFamily="-65" charset="0"/>
                <a:ea typeface="Arial Unicode MS" pitchFamily="-65" charset="0"/>
                <a:cs typeface="Arial Unicode MS" pitchFamily="-65" charset="0"/>
              </a:rPr>
              <a:t>EFP + CPQ ou PQS</a:t>
            </a:r>
          </a:p>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sz="1400" b="1" i="1">
                <a:solidFill>
                  <a:srgbClr val="E46C0A"/>
                </a:solidFill>
                <a:latin typeface="Times New Roman" pitchFamily="-65" charset="0"/>
                <a:ea typeface="Arial Unicode MS" pitchFamily="-65" charset="0"/>
                <a:cs typeface="Arial Unicode MS" pitchFamily="-65" charset="0"/>
              </a:rPr>
              <a:t>ESM + DSMIV</a:t>
            </a:r>
          </a:p>
        </p:txBody>
      </p:sp>
      <p:sp>
        <p:nvSpPr>
          <p:cNvPr id="16" name="Espace réservé de la date 15"/>
          <p:cNvSpPr>
            <a:spLocks noGrp="1"/>
          </p:cNvSpPr>
          <p:nvPr>
            <p:ph type="dt" sz="half" idx="10"/>
          </p:nvPr>
        </p:nvSpPr>
        <p:spPr/>
        <p:txBody>
          <a:bodyPr/>
          <a:lstStyle/>
          <a:p>
            <a:r>
              <a:rPr lang="fr-FR" smtClean="0"/>
              <a:t>05/03/2011</a:t>
            </a:r>
            <a:endParaRPr lang="fr-FR"/>
          </a:p>
        </p:txBody>
      </p:sp>
      <p:sp>
        <p:nvSpPr>
          <p:cNvPr id="17" name="Espace réservé du numéro de diapositive 16"/>
          <p:cNvSpPr>
            <a:spLocks noGrp="1"/>
          </p:cNvSpPr>
          <p:nvPr>
            <p:ph type="sldNum" sz="quarter" idx="12"/>
          </p:nvPr>
        </p:nvSpPr>
        <p:spPr/>
        <p:txBody>
          <a:bodyPr/>
          <a:lstStyle/>
          <a:p>
            <a:fld id="{735FFA6A-008E-6A41-AAC8-D62B17964E28}" type="slidenum">
              <a:rPr lang="fr-FR" smtClean="0"/>
              <a:pPr/>
              <a:t>12</a:t>
            </a:fld>
            <a:endParaRPr lang="fr-FR"/>
          </a:p>
        </p:txBody>
      </p:sp>
      <p:sp>
        <p:nvSpPr>
          <p:cNvPr id="18" name="Espace réservé du pied de page 17"/>
          <p:cNvSpPr>
            <a:spLocks noGrp="1"/>
          </p:cNvSpPr>
          <p:nvPr>
            <p:ph type="ftr" sz="quarter" idx="11"/>
          </p:nvPr>
        </p:nvSpPr>
        <p:spPr/>
        <p:txBody>
          <a:bodyPr/>
          <a:lstStyle/>
          <a:p>
            <a:r>
              <a:rPr lang="fr-FR" smtClean="0"/>
              <a:t>Journée Pôle Borderline - JMT</a:t>
            </a:r>
            <a:endParaRPr lang="fr-FR"/>
          </a:p>
        </p:txBody>
      </p:sp>
    </p:spTree>
    <p:extLst>
      <p:ext uri="{BB962C8B-B14F-4D97-AF65-F5344CB8AC3E}">
        <p14:creationId xmlns:p14="http://schemas.microsoft.com/office/powerpoint/2010/main" val="2406481078"/>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4"/>
          <p:cNvSpPr>
            <a:spLocks noGrp="1" noChangeArrowheads="1"/>
          </p:cNvSpPr>
          <p:nvPr>
            <p:ph type="title"/>
          </p:nvPr>
        </p:nvSpPr>
        <p:spPr>
          <a:xfrm>
            <a:off x="153950" y="304800"/>
            <a:ext cx="8890624" cy="1752600"/>
          </a:xfrm>
        </p:spPr>
        <p:txBody>
          <a:bodyPr rIns="133350">
            <a:normAutofit/>
          </a:bodyPr>
          <a:lstStyle/>
          <a:p>
            <a:pPr eaLnBrk="1" hangingPunct="1"/>
            <a:r>
              <a:rPr lang="fr-FR" sz="2800" b="1" dirty="0" smtClean="0">
                <a:solidFill>
                  <a:schemeClr val="tx2"/>
                </a:solidFill>
                <a:latin typeface="Calibri" charset="0"/>
                <a:ea typeface="ＭＳ Ｐゴシック" charset="0"/>
                <a:cs typeface="ＭＳ Ｐゴシック" charset="0"/>
              </a:rPr>
              <a:t>1. La </a:t>
            </a:r>
            <a:r>
              <a:rPr lang="fr-FR" sz="2800" b="1" dirty="0">
                <a:solidFill>
                  <a:schemeClr val="tx2"/>
                </a:solidFill>
                <a:latin typeface="Calibri" charset="0"/>
                <a:ea typeface="ＭＳ Ｐゴシック" charset="0"/>
                <a:cs typeface="ＭＳ Ｐゴシック" charset="0"/>
              </a:rPr>
              <a:t>formulation de cas : une évaluation pré thérapie déterminante</a:t>
            </a:r>
          </a:p>
        </p:txBody>
      </p:sp>
      <p:sp>
        <p:nvSpPr>
          <p:cNvPr id="25602" name="Rectangle 15"/>
          <p:cNvSpPr>
            <a:spLocks noGrp="1" noChangeArrowheads="1"/>
          </p:cNvSpPr>
          <p:nvPr>
            <p:ph idx="1"/>
          </p:nvPr>
        </p:nvSpPr>
        <p:spPr>
          <a:xfrm>
            <a:off x="0" y="2057400"/>
            <a:ext cx="8686800" cy="4305300"/>
          </a:xfrm>
        </p:spPr>
        <p:txBody>
          <a:bodyPr rIns="133350">
            <a:normAutofit/>
          </a:bodyPr>
          <a:lstStyle/>
          <a:p>
            <a:pPr marL="384175" eaLnBrk="1" hangingPunct="1">
              <a:lnSpc>
                <a:spcPct val="90000"/>
              </a:lnSpc>
            </a:pPr>
            <a:r>
              <a:rPr lang="fr-FR" sz="2400" dirty="0">
                <a:latin typeface="Arial" charset="0"/>
                <a:ea typeface="ＭＳ Ｐゴシック" charset="0"/>
              </a:rPr>
              <a:t>Ses buts</a:t>
            </a:r>
          </a:p>
          <a:p>
            <a:pPr marL="784225" lvl="1" eaLnBrk="1" hangingPunct="1">
              <a:lnSpc>
                <a:spcPct val="90000"/>
              </a:lnSpc>
              <a:buFont typeface="Wingdings" charset="0"/>
              <a:buChar char="ü"/>
            </a:pPr>
            <a:r>
              <a:rPr lang="fr-FR" sz="2000" dirty="0">
                <a:latin typeface="Arial" charset="0"/>
                <a:ea typeface="ＭＳ Ｐゴシック" charset="0"/>
              </a:rPr>
              <a:t>Établir un diagnostic psychopathologique approfondi</a:t>
            </a:r>
          </a:p>
          <a:p>
            <a:pPr marL="784225" lvl="1" eaLnBrk="1" hangingPunct="1">
              <a:lnSpc>
                <a:spcPct val="90000"/>
              </a:lnSpc>
              <a:buFont typeface="Wingdings" charset="0"/>
              <a:buChar char="ü"/>
            </a:pPr>
            <a:r>
              <a:rPr lang="fr-FR" sz="2000" dirty="0">
                <a:latin typeface="Arial" charset="0"/>
                <a:ea typeface="ＭＳ Ｐゴシック" charset="0"/>
              </a:rPr>
              <a:t>Formuler des hypothèses </a:t>
            </a:r>
            <a:r>
              <a:rPr lang="fr-FR" sz="2000" dirty="0" smtClean="0">
                <a:latin typeface="Arial" charset="0"/>
                <a:ea typeface="ＭＳ Ｐゴシック" charset="0"/>
              </a:rPr>
              <a:t>sur les facteurs précipitant actuels et anciens de vulnérabilité intervenant dans le cours des troubles et leurs conséquences sur les fonctionnements psychique et interpersonnels</a:t>
            </a:r>
          </a:p>
          <a:p>
            <a:pPr marL="784225" lvl="1" eaLnBrk="1" hangingPunct="1">
              <a:lnSpc>
                <a:spcPct val="90000"/>
              </a:lnSpc>
              <a:buFont typeface="Wingdings" charset="0"/>
              <a:buChar char="ü"/>
            </a:pPr>
            <a:r>
              <a:rPr lang="fr-FR" sz="2000" dirty="0" smtClean="0">
                <a:latin typeface="Arial" charset="0"/>
                <a:ea typeface="ＭＳ Ｐゴシック" charset="0"/>
              </a:rPr>
              <a:t>Définir le cœur du problème, concevoir les objectifs généraux de changement et la stratégie pour les atteindre</a:t>
            </a:r>
          </a:p>
          <a:p>
            <a:pPr marL="784225" lvl="1" eaLnBrk="1" hangingPunct="1">
              <a:lnSpc>
                <a:spcPct val="90000"/>
              </a:lnSpc>
              <a:buFont typeface="Wingdings" charset="0"/>
              <a:buChar char="ü"/>
            </a:pPr>
            <a:endParaRPr lang="fr-FR" sz="2000" dirty="0">
              <a:latin typeface="Arial" charset="0"/>
              <a:ea typeface="ＭＳ Ｐゴシック" charset="0"/>
            </a:endParaRPr>
          </a:p>
          <a:p>
            <a:pPr marL="784225" lvl="1" eaLnBrk="1" hangingPunct="1">
              <a:lnSpc>
                <a:spcPct val="90000"/>
              </a:lnSpc>
              <a:buFont typeface="Wingdings" charset="0"/>
              <a:buChar char="ü"/>
            </a:pPr>
            <a:r>
              <a:rPr lang="fr-FR" sz="2000" dirty="0">
                <a:latin typeface="Arial" charset="0"/>
                <a:ea typeface="ＭＳ Ｐゴシック" charset="0"/>
              </a:rPr>
              <a:t>Engager une </a:t>
            </a:r>
            <a:r>
              <a:rPr lang="fr-FR" sz="2000" dirty="0" smtClean="0">
                <a:latin typeface="Arial" charset="0"/>
                <a:ea typeface="ＭＳ Ｐゴシック" charset="0"/>
              </a:rPr>
              <a:t>approche thérapeutique individualisée</a:t>
            </a:r>
            <a:endParaRPr lang="fr-FR" sz="2000" dirty="0">
              <a:latin typeface="Arial" charset="0"/>
              <a:ea typeface="ＭＳ Ｐゴシック" charset="0"/>
            </a:endParaRPr>
          </a:p>
          <a:p>
            <a:pPr marL="784225" lvl="1" eaLnBrk="1" hangingPunct="1">
              <a:lnSpc>
                <a:spcPct val="90000"/>
              </a:lnSpc>
              <a:buFont typeface="Wingdings" charset="0"/>
              <a:buChar char="ü"/>
            </a:pPr>
            <a:r>
              <a:rPr lang="fr-FR" sz="2000" dirty="0">
                <a:latin typeface="Arial" charset="0"/>
                <a:ea typeface="ＭＳ Ｐゴシック" charset="0"/>
              </a:rPr>
              <a:t>Anticiper (et répondre à) des difficultés </a:t>
            </a:r>
            <a:r>
              <a:rPr lang="fr-FR" sz="2000" dirty="0" smtClean="0">
                <a:latin typeface="Arial" charset="0"/>
                <a:ea typeface="ＭＳ Ｐゴシック" charset="0"/>
              </a:rPr>
              <a:t>potentielles</a:t>
            </a:r>
            <a:endParaRPr lang="fr-FR" sz="2000" dirty="0">
              <a:latin typeface="Arial" charset="0"/>
              <a:ea typeface="ＭＳ Ｐゴシック" charset="0"/>
            </a:endParaRPr>
          </a:p>
        </p:txBody>
      </p:sp>
      <p:sp>
        <p:nvSpPr>
          <p:cNvPr id="2" name="Espace réservé de la date 1"/>
          <p:cNvSpPr>
            <a:spLocks noGrp="1"/>
          </p:cNvSpPr>
          <p:nvPr>
            <p:ph type="dt" sz="half" idx="10"/>
          </p:nvPr>
        </p:nvSpPr>
        <p:spPr/>
        <p:txBody>
          <a:bodyPr/>
          <a:lstStyle/>
          <a:p>
            <a:r>
              <a:rPr lang="fr-FR" smtClean="0"/>
              <a:t>05/03/2011</a:t>
            </a:r>
            <a:endParaRPr lang="fr-FR"/>
          </a:p>
        </p:txBody>
      </p:sp>
      <p:sp>
        <p:nvSpPr>
          <p:cNvPr id="3" name="Espace réservé du pied de page 2"/>
          <p:cNvSpPr>
            <a:spLocks noGrp="1"/>
          </p:cNvSpPr>
          <p:nvPr>
            <p:ph type="ftr" sz="quarter" idx="11"/>
          </p:nvPr>
        </p:nvSpPr>
        <p:spPr/>
        <p:txBody>
          <a:bodyPr/>
          <a:lstStyle/>
          <a:p>
            <a:r>
              <a:rPr lang="fr-FR" smtClean="0"/>
              <a:t>Journée Pôle Borderline - JMT</a:t>
            </a:r>
            <a:endParaRPr lang="fr-FR"/>
          </a:p>
        </p:txBody>
      </p:sp>
      <p:sp>
        <p:nvSpPr>
          <p:cNvPr id="4" name="Espace réservé du numéro de diapositive 3"/>
          <p:cNvSpPr>
            <a:spLocks noGrp="1"/>
          </p:cNvSpPr>
          <p:nvPr>
            <p:ph type="sldNum" sz="quarter" idx="12"/>
          </p:nvPr>
        </p:nvSpPr>
        <p:spPr/>
        <p:txBody>
          <a:bodyPr/>
          <a:lstStyle/>
          <a:p>
            <a:fld id="{4E44576E-59B3-3E40-BD69-48F3A2CD0C68}" type="slidenum">
              <a:rPr lang="fr-FR" smtClean="0"/>
              <a:pPr/>
              <a:t>13</a:t>
            </a:fld>
            <a:endParaRPr lang="fr-FR"/>
          </a:p>
        </p:txBody>
      </p:sp>
    </p:spTree>
    <p:extLst>
      <p:ext uri="{BB962C8B-B14F-4D97-AF65-F5344CB8AC3E}">
        <p14:creationId xmlns:p14="http://schemas.microsoft.com/office/powerpoint/2010/main" val="315977428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re 1"/>
          <p:cNvSpPr>
            <a:spLocks noGrp="1"/>
          </p:cNvSpPr>
          <p:nvPr>
            <p:ph type="title"/>
          </p:nvPr>
        </p:nvSpPr>
        <p:spPr>
          <a:xfrm>
            <a:off x="457200" y="274638"/>
            <a:ext cx="8229600" cy="639762"/>
          </a:xfrm>
        </p:spPr>
        <p:txBody>
          <a:bodyPr>
            <a:normAutofit/>
          </a:bodyPr>
          <a:lstStyle/>
          <a:p>
            <a:r>
              <a:rPr lang="fr-FR" sz="2800" b="1" dirty="0">
                <a:latin typeface="Calibri" charset="0"/>
                <a:ea typeface="ＭＳ Ｐゴシック" charset="0"/>
                <a:cs typeface="ＭＳ Ｐゴシック" charset="0"/>
              </a:rPr>
              <a:t>1. La formulation de cas : </a:t>
            </a:r>
            <a:r>
              <a:rPr lang="fr-FR" sz="2800" dirty="0">
                <a:latin typeface="Calibri" charset="0"/>
                <a:ea typeface="ＭＳ Ｐゴシック" charset="0"/>
                <a:cs typeface="ＭＳ Ｐゴシック" charset="0"/>
              </a:rPr>
              <a:t>e</a:t>
            </a:r>
            <a:r>
              <a:rPr lang="fr-FR" sz="2800" dirty="0" smtClean="0">
                <a:latin typeface="Calibri" charset="0"/>
                <a:ea typeface="ＭＳ Ｐゴシック" charset="0"/>
                <a:cs typeface="ＭＳ Ｐゴシック" charset="0"/>
              </a:rPr>
              <a:t>n </a:t>
            </a:r>
            <a:r>
              <a:rPr lang="fr-FR" sz="2800" dirty="0">
                <a:latin typeface="Calibri" charset="0"/>
                <a:ea typeface="ＭＳ Ｐゴシック" charset="0"/>
                <a:cs typeface="ＭＳ Ｐゴシック" charset="0"/>
              </a:rPr>
              <a:t>pratique, en 4 points </a:t>
            </a:r>
          </a:p>
        </p:txBody>
      </p:sp>
      <p:sp>
        <p:nvSpPr>
          <p:cNvPr id="46082" name="Espace réservé du contenu 2"/>
          <p:cNvSpPr>
            <a:spLocks noGrp="1"/>
          </p:cNvSpPr>
          <p:nvPr>
            <p:ph idx="1"/>
          </p:nvPr>
        </p:nvSpPr>
        <p:spPr>
          <a:xfrm>
            <a:off x="0" y="1295400"/>
            <a:ext cx="9144000" cy="4830763"/>
          </a:xfrm>
        </p:spPr>
        <p:txBody>
          <a:bodyPr/>
          <a:lstStyle/>
          <a:p>
            <a:r>
              <a:rPr lang="fr-FR" sz="2000">
                <a:latin typeface="Arial" charset="0"/>
                <a:ea typeface="ＭＳ Ｐゴシック" charset="0"/>
              </a:rPr>
              <a:t>1. Problèmes actuels du patient et leur place dans le contexte de sa situation de vie actuelle, de son histoire et de son développement (éléments précipitant, étendue et qualité des relations interpersonnelles, traits prédisposant les plus significatifs de l</a:t>
            </a:r>
            <a:r>
              <a:rPr lang="ja-JP" altLang="fr-FR" sz="2000">
                <a:latin typeface="Arial" charset="0"/>
                <a:ea typeface="ＭＳ Ｐゴシック" charset="0"/>
              </a:rPr>
              <a:t>’</a:t>
            </a:r>
            <a:r>
              <a:rPr lang="fr-FR" altLang="ja-JP" sz="2000">
                <a:latin typeface="Arial" charset="0"/>
                <a:ea typeface="ＭＳ Ｐゴシック" charset="0"/>
              </a:rPr>
              <a:t>histoire personnelle, symptômes et comportements les plus manifestes). </a:t>
            </a:r>
          </a:p>
          <a:p>
            <a:pPr lvl="1"/>
            <a:r>
              <a:rPr lang="fr-FR" sz="1600">
                <a:latin typeface="Arial" charset="0"/>
                <a:ea typeface="ＭＳ Ｐゴシック" charset="0"/>
              </a:rPr>
              <a:t> </a:t>
            </a:r>
            <a:r>
              <a:rPr lang="en-US" sz="1600">
                <a:solidFill>
                  <a:srgbClr val="000000"/>
                </a:solidFill>
                <a:latin typeface="Arial" charset="0"/>
                <a:ea typeface="ＭＳ Ｐゴシック" charset="0"/>
              </a:rPr>
              <a:t>Etat de stress et de fatigue chronique ; Troubles du sommeil, </a:t>
            </a:r>
            <a:r>
              <a:rPr lang="en-US" sz="1600">
                <a:solidFill>
                  <a:srgbClr val="000000"/>
                </a:solidFill>
                <a:latin typeface="Arial" charset="0"/>
                <a:ea typeface="ＭＳ Ｐゴシック" charset="0"/>
                <a:sym typeface="Arial" charset="0"/>
              </a:rPr>
              <a:t>Troubles du sommeil précoces ; maltraitances ...</a:t>
            </a:r>
          </a:p>
          <a:p>
            <a:pPr lvl="1"/>
            <a:r>
              <a:rPr lang="en-US" sz="1600">
                <a:solidFill>
                  <a:srgbClr val="000000"/>
                </a:solidFill>
                <a:latin typeface="Arial" charset="0"/>
                <a:ea typeface="ＭＳ Ｐゴシック" charset="0"/>
                <a:sym typeface="Arial" charset="0"/>
              </a:rPr>
              <a:t>Dépendance et peur de la dépendance ; mauvaise représentation de soi</a:t>
            </a:r>
          </a:p>
          <a:p>
            <a:pPr lvl="1"/>
            <a:endParaRPr lang="en-US" sz="1600" b="1">
              <a:solidFill>
                <a:srgbClr val="000000"/>
              </a:solidFill>
              <a:latin typeface="Arial" charset="0"/>
              <a:ea typeface="ＭＳ Ｐゴシック" charset="0"/>
              <a:sym typeface="Arial" charset="0"/>
            </a:endParaRPr>
          </a:p>
          <a:p>
            <a:pPr lvl="1"/>
            <a:endParaRPr lang="fr-FR" sz="1600">
              <a:latin typeface="Arial" charset="0"/>
              <a:ea typeface="ＭＳ Ｐゴシック" charset="0"/>
            </a:endParaRPr>
          </a:p>
          <a:p>
            <a:r>
              <a:rPr lang="fr-FR" sz="2000">
                <a:latin typeface="Arial" charset="0"/>
                <a:ea typeface="ＭＳ Ｐゴシック" charset="0"/>
              </a:rPr>
              <a:t>2. Facteurs non dynamiques qui peuvent avoir contribué à son problème (génétiques, périnataux, sociaux, pathologies, …)</a:t>
            </a:r>
          </a:p>
          <a:p>
            <a:pPr lvl="1"/>
            <a:r>
              <a:rPr lang="fr-FR" sz="1600">
                <a:latin typeface="Arial" charset="0"/>
                <a:ea typeface="ＭＳ Ｐゴシック" charset="0"/>
              </a:rPr>
              <a:t>  prématurée, mère stressée…</a:t>
            </a:r>
          </a:p>
        </p:txBody>
      </p:sp>
      <p:sp>
        <p:nvSpPr>
          <p:cNvPr id="2" name="Espace réservé de la date 1"/>
          <p:cNvSpPr>
            <a:spLocks noGrp="1"/>
          </p:cNvSpPr>
          <p:nvPr>
            <p:ph type="dt" sz="half" idx="10"/>
          </p:nvPr>
        </p:nvSpPr>
        <p:spPr/>
        <p:txBody>
          <a:bodyPr/>
          <a:lstStyle/>
          <a:p>
            <a:r>
              <a:rPr lang="fr-FR" smtClean="0"/>
              <a:t>05/03/2011</a:t>
            </a:r>
            <a:endParaRPr lang="fr-FR"/>
          </a:p>
        </p:txBody>
      </p:sp>
      <p:sp>
        <p:nvSpPr>
          <p:cNvPr id="3" name="Espace réservé du pied de page 2"/>
          <p:cNvSpPr>
            <a:spLocks noGrp="1"/>
          </p:cNvSpPr>
          <p:nvPr>
            <p:ph type="ftr" sz="quarter" idx="11"/>
          </p:nvPr>
        </p:nvSpPr>
        <p:spPr/>
        <p:txBody>
          <a:bodyPr/>
          <a:lstStyle/>
          <a:p>
            <a:r>
              <a:rPr lang="fr-FR" smtClean="0"/>
              <a:t>Journée Pôle Borderline - JMT</a:t>
            </a:r>
            <a:endParaRPr lang="fr-FR"/>
          </a:p>
        </p:txBody>
      </p:sp>
      <p:sp>
        <p:nvSpPr>
          <p:cNvPr id="4" name="Espace réservé du numéro de diapositive 3"/>
          <p:cNvSpPr>
            <a:spLocks noGrp="1"/>
          </p:cNvSpPr>
          <p:nvPr>
            <p:ph type="sldNum" sz="quarter" idx="12"/>
          </p:nvPr>
        </p:nvSpPr>
        <p:spPr/>
        <p:txBody>
          <a:bodyPr/>
          <a:lstStyle/>
          <a:p>
            <a:fld id="{4E44576E-59B3-3E40-BD69-48F3A2CD0C68}" type="slidenum">
              <a:rPr lang="fr-FR" smtClean="0"/>
              <a:pPr/>
              <a:t>14</a:t>
            </a:fld>
            <a:endParaRPr lang="fr-FR"/>
          </a:p>
        </p:txBody>
      </p:sp>
    </p:spTree>
    <p:extLst>
      <p:ext uri="{BB962C8B-B14F-4D97-AF65-F5344CB8AC3E}">
        <p14:creationId xmlns:p14="http://schemas.microsoft.com/office/powerpoint/2010/main" val="960871361"/>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re 1"/>
          <p:cNvSpPr>
            <a:spLocks noGrp="1"/>
          </p:cNvSpPr>
          <p:nvPr>
            <p:ph type="title"/>
          </p:nvPr>
        </p:nvSpPr>
        <p:spPr>
          <a:xfrm>
            <a:off x="457200" y="274638"/>
            <a:ext cx="8229600" cy="639762"/>
          </a:xfrm>
        </p:spPr>
        <p:txBody>
          <a:bodyPr>
            <a:normAutofit/>
          </a:bodyPr>
          <a:lstStyle/>
          <a:p>
            <a:r>
              <a:rPr lang="fr-FR" sz="2800" b="1" dirty="0">
                <a:latin typeface="Calibri" charset="0"/>
                <a:ea typeface="ＭＳ Ｐゴシック" charset="0"/>
                <a:cs typeface="ＭＳ Ｐゴシック" charset="0"/>
              </a:rPr>
              <a:t>1. La formulation de cas : </a:t>
            </a:r>
            <a:r>
              <a:rPr lang="fr-FR" sz="2800" dirty="0">
                <a:latin typeface="Calibri" charset="0"/>
                <a:ea typeface="ＭＳ Ｐゴシック" charset="0"/>
                <a:cs typeface="ＭＳ Ｐゴシック" charset="0"/>
              </a:rPr>
              <a:t>en pratique, en 4 points </a:t>
            </a:r>
          </a:p>
        </p:txBody>
      </p:sp>
      <p:sp>
        <p:nvSpPr>
          <p:cNvPr id="47106" name="Espace réservé du contenu 2"/>
          <p:cNvSpPr>
            <a:spLocks noGrp="1"/>
          </p:cNvSpPr>
          <p:nvPr>
            <p:ph idx="1"/>
          </p:nvPr>
        </p:nvSpPr>
        <p:spPr>
          <a:xfrm>
            <a:off x="0" y="1066800"/>
            <a:ext cx="8839200" cy="5791200"/>
          </a:xfrm>
        </p:spPr>
        <p:txBody>
          <a:bodyPr/>
          <a:lstStyle/>
          <a:p>
            <a:r>
              <a:rPr lang="fr-FR" sz="2000">
                <a:latin typeface="Arial" charset="0"/>
                <a:ea typeface="ＭＳ Ｐゴシック" charset="0"/>
              </a:rPr>
              <a:t>3. </a:t>
            </a:r>
            <a:r>
              <a:rPr lang="fr-FR" sz="1800">
                <a:latin typeface="Arial" charset="0"/>
                <a:ea typeface="ＭＳ Ｐゴシック" charset="0"/>
              </a:rPr>
              <a:t>Intégration synthétique  des données disponibles ouvrant à une interprétation des facteurs précipitant et des influences qui maintiennent les problèmes de la personne (</a:t>
            </a:r>
            <a:r>
              <a:rPr lang="fr-FR" sz="1800" i="1">
                <a:latin typeface="Arial" charset="0"/>
                <a:ea typeface="ＭＳ Ｐゴシック" charset="0"/>
              </a:rPr>
              <a:t>conflit(s) psychique(s) ; aspects développementaux ; identité ; aspects familiaux ; fonctionnement : relations interpersonnelles ; mécanismes de défense et d</a:t>
            </a:r>
            <a:r>
              <a:rPr lang="ja-JP" altLang="fr-FR" sz="1800" i="1">
                <a:latin typeface="Arial" charset="0"/>
                <a:ea typeface="ＭＳ Ｐゴシック" charset="0"/>
              </a:rPr>
              <a:t>’</a:t>
            </a:r>
            <a:r>
              <a:rPr lang="fr-FR" altLang="ja-JP" sz="1800" i="1">
                <a:latin typeface="Arial" charset="0"/>
                <a:ea typeface="ＭＳ Ｐゴシック" charset="0"/>
              </a:rPr>
              <a:t>ajustement; insight ; contenance et expression affective).  Éléments favorables ; éléments repérés comme manquant   </a:t>
            </a:r>
          </a:p>
          <a:p>
            <a:pPr lvl="1"/>
            <a:r>
              <a:rPr lang="en-US" sz="1600">
                <a:solidFill>
                  <a:srgbClr val="000000"/>
                </a:solidFill>
                <a:latin typeface="Arial" charset="0"/>
                <a:ea typeface="ＭＳ Ｐゴシック" charset="0"/>
                <a:sym typeface="Arial" charset="0"/>
              </a:rPr>
              <a:t>conflit avec un idéal du moi inatteignable, </a:t>
            </a:r>
            <a:r>
              <a:rPr lang="en-US" sz="1600">
                <a:latin typeface="Arial" charset="0"/>
                <a:ea typeface="ＭＳ Ｐゴシック" charset="0"/>
                <a:sym typeface="Arial" charset="0"/>
              </a:rPr>
              <a:t>évitement ; fuite dans l’action physique ou dans la régression ou dans un faux self...</a:t>
            </a:r>
          </a:p>
          <a:p>
            <a:pPr lvl="1"/>
            <a:r>
              <a:rPr lang="en-US" sz="1600">
                <a:solidFill>
                  <a:srgbClr val="000000"/>
                </a:solidFill>
                <a:latin typeface="Arial" charset="0"/>
                <a:ea typeface="ＭＳ Ｐゴシック" charset="0"/>
              </a:rPr>
              <a:t>Très mauvaise représentation de soi dans contexte de stress et d’adversités précoces se répercutant dans relations interpersonnelles et la relation à la réalité, un épuisement</a:t>
            </a:r>
            <a:endParaRPr lang="en-US" sz="1600" b="1">
              <a:latin typeface="Arial" charset="0"/>
              <a:ea typeface="ＭＳ Ｐゴシック" charset="0"/>
              <a:sym typeface="Arial" charset="0"/>
            </a:endParaRPr>
          </a:p>
          <a:p>
            <a:r>
              <a:rPr lang="fr-FR" sz="2000" i="1">
                <a:latin typeface="Arial" charset="0"/>
                <a:ea typeface="ＭＳ Ｐゴシック" charset="0"/>
              </a:rPr>
              <a:t> </a:t>
            </a:r>
          </a:p>
          <a:p>
            <a:r>
              <a:rPr lang="fr-FR" sz="1800" i="1">
                <a:latin typeface="Arial" charset="0"/>
                <a:ea typeface="ＭＳ Ｐゴシック" charset="0"/>
              </a:rPr>
              <a:t>4. Première définition du but (p.e., construction de l'image de soi) et des objectifs intermédiaires (p.e., résolution de symptômes, évolution de la relation d</a:t>
            </a:r>
            <a:r>
              <a:rPr lang="ja-JP" altLang="fr-FR" sz="1800" i="1">
                <a:latin typeface="Arial" charset="0"/>
                <a:ea typeface="ＭＳ Ｐゴシック" charset="0"/>
              </a:rPr>
              <a:t>’</a:t>
            </a:r>
            <a:r>
              <a:rPr lang="fr-FR" altLang="ja-JP" sz="1800" i="1">
                <a:latin typeface="Arial" charset="0"/>
                <a:ea typeface="ＭＳ Ｐゴシック" charset="0"/>
              </a:rPr>
              <a:t>objet, …) de la psychothérapie  </a:t>
            </a:r>
          </a:p>
          <a:p>
            <a:pPr lvl="1"/>
            <a:r>
              <a:rPr lang="en-US" sz="1400">
                <a:solidFill>
                  <a:srgbClr val="000000"/>
                </a:solidFill>
                <a:latin typeface="Arial" charset="0"/>
                <a:ea typeface="ＭＳ Ｐゴシック" charset="0"/>
              </a:rPr>
              <a:t>soulager le stress chronique ; lui permettre de reprendre une relative maîtrise de sa vie, soutenir ses compétences, l’aider à reconstruire une image de soi assez bonne, etc. ...</a:t>
            </a:r>
          </a:p>
          <a:p>
            <a:pPr lvl="1"/>
            <a:endParaRPr lang="fr-FR" sz="1400" i="1">
              <a:latin typeface="Arial" charset="0"/>
              <a:ea typeface="ＭＳ Ｐゴシック" charset="0"/>
            </a:endParaRPr>
          </a:p>
          <a:p>
            <a:r>
              <a:rPr lang="fr-FR" sz="1800" i="1">
                <a:latin typeface="Arial" charset="0"/>
                <a:ea typeface="ＭＳ Ｐゴシック" charset="0"/>
              </a:rPr>
              <a:t>et de la stratégie pour les atteindre (modalité psychothérapique utilisée)</a:t>
            </a:r>
          </a:p>
          <a:p>
            <a:pPr lvl="1"/>
            <a:r>
              <a:rPr lang="en-US" sz="1400">
                <a:solidFill>
                  <a:srgbClr val="000000"/>
                </a:solidFill>
                <a:latin typeface="Arial" charset="0"/>
                <a:ea typeface="ＭＳ Ｐゴシック" charset="0"/>
              </a:rPr>
              <a:t>« handling et holding » contenir et soutenir ; étayage et relation stable, interactions structurantes, élaboration, du temps...</a:t>
            </a:r>
          </a:p>
          <a:p>
            <a:pPr lvl="1"/>
            <a:endParaRPr lang="fr-FR" sz="1400">
              <a:latin typeface="Arial" charset="0"/>
              <a:ea typeface="ＭＳ Ｐゴシック" charset="0"/>
            </a:endParaRPr>
          </a:p>
        </p:txBody>
      </p:sp>
      <p:sp>
        <p:nvSpPr>
          <p:cNvPr id="2" name="Espace réservé de la date 1"/>
          <p:cNvSpPr>
            <a:spLocks noGrp="1"/>
          </p:cNvSpPr>
          <p:nvPr>
            <p:ph type="dt" sz="half" idx="10"/>
          </p:nvPr>
        </p:nvSpPr>
        <p:spPr/>
        <p:txBody>
          <a:bodyPr/>
          <a:lstStyle/>
          <a:p>
            <a:r>
              <a:rPr lang="fr-FR" smtClean="0"/>
              <a:t>05/03/2011</a:t>
            </a:r>
            <a:endParaRPr lang="fr-FR"/>
          </a:p>
        </p:txBody>
      </p:sp>
      <p:sp>
        <p:nvSpPr>
          <p:cNvPr id="3" name="Espace réservé du pied de page 2"/>
          <p:cNvSpPr>
            <a:spLocks noGrp="1"/>
          </p:cNvSpPr>
          <p:nvPr>
            <p:ph type="ftr" sz="quarter" idx="11"/>
          </p:nvPr>
        </p:nvSpPr>
        <p:spPr/>
        <p:txBody>
          <a:bodyPr/>
          <a:lstStyle/>
          <a:p>
            <a:r>
              <a:rPr lang="fr-FR" smtClean="0"/>
              <a:t>Journée Pôle Borderline - JMT</a:t>
            </a:r>
            <a:endParaRPr lang="fr-FR"/>
          </a:p>
        </p:txBody>
      </p:sp>
      <p:sp>
        <p:nvSpPr>
          <p:cNvPr id="4" name="Espace réservé du numéro de diapositive 3"/>
          <p:cNvSpPr>
            <a:spLocks noGrp="1"/>
          </p:cNvSpPr>
          <p:nvPr>
            <p:ph type="sldNum" sz="quarter" idx="12"/>
          </p:nvPr>
        </p:nvSpPr>
        <p:spPr/>
        <p:txBody>
          <a:bodyPr/>
          <a:lstStyle/>
          <a:p>
            <a:fld id="{4E44576E-59B3-3E40-BD69-48F3A2CD0C68}" type="slidenum">
              <a:rPr lang="fr-FR" smtClean="0"/>
              <a:pPr/>
              <a:t>15</a:t>
            </a:fld>
            <a:endParaRPr lang="fr-FR"/>
          </a:p>
        </p:txBody>
      </p:sp>
    </p:spTree>
    <p:extLst>
      <p:ext uri="{BB962C8B-B14F-4D97-AF65-F5344CB8AC3E}">
        <p14:creationId xmlns:p14="http://schemas.microsoft.com/office/powerpoint/2010/main" val="359939256"/>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800" b="1" dirty="0" smtClean="0"/>
              <a:t>2. l’Échelle Santé-Maladie</a:t>
            </a:r>
            <a:endParaRPr lang="fr-FR" sz="2800" b="1" dirty="0"/>
          </a:p>
        </p:txBody>
      </p:sp>
      <p:sp>
        <p:nvSpPr>
          <p:cNvPr id="3" name="Espace réservé du contenu 2"/>
          <p:cNvSpPr>
            <a:spLocks noGrp="1"/>
          </p:cNvSpPr>
          <p:nvPr>
            <p:ph idx="1"/>
          </p:nvPr>
        </p:nvSpPr>
        <p:spPr>
          <a:xfrm>
            <a:off x="457200" y="1600200"/>
            <a:ext cx="8534400" cy="4525963"/>
          </a:xfrm>
        </p:spPr>
        <p:txBody>
          <a:bodyPr>
            <a:normAutofit/>
          </a:bodyPr>
          <a:lstStyle/>
          <a:p>
            <a:r>
              <a:rPr lang="fr-FR" sz="2400" dirty="0" smtClean="0"/>
              <a:t>Permet </a:t>
            </a:r>
            <a:r>
              <a:rPr lang="fr-FR" sz="2400" dirty="0" smtClean="0"/>
              <a:t>un suivi dimensionnel de la réduction des éléments pathologiques et des gains fonctionnels [et développementaux]</a:t>
            </a:r>
            <a:endParaRPr lang="fr-FR" sz="2400" dirty="0"/>
          </a:p>
        </p:txBody>
      </p:sp>
      <p:sp>
        <p:nvSpPr>
          <p:cNvPr id="4" name="Espace réservé de la date 3"/>
          <p:cNvSpPr>
            <a:spLocks noGrp="1"/>
          </p:cNvSpPr>
          <p:nvPr>
            <p:ph type="dt" sz="half" idx="10"/>
          </p:nvPr>
        </p:nvSpPr>
        <p:spPr/>
        <p:txBody>
          <a:bodyPr/>
          <a:lstStyle/>
          <a:p>
            <a:r>
              <a:rPr lang="fr-FR" smtClean="0"/>
              <a:t>05/03/2011</a:t>
            </a:r>
            <a:endParaRPr lang="fr-FR"/>
          </a:p>
        </p:txBody>
      </p:sp>
      <p:sp>
        <p:nvSpPr>
          <p:cNvPr id="5" name="Espace réservé du pied de page 4"/>
          <p:cNvSpPr>
            <a:spLocks noGrp="1"/>
          </p:cNvSpPr>
          <p:nvPr>
            <p:ph type="ftr" sz="quarter" idx="11"/>
          </p:nvPr>
        </p:nvSpPr>
        <p:spPr/>
        <p:txBody>
          <a:bodyPr/>
          <a:lstStyle/>
          <a:p>
            <a:r>
              <a:rPr lang="fr-FR" smtClean="0"/>
              <a:t>Journée Pôle Borderline - JMT</a:t>
            </a:r>
            <a:endParaRPr lang="fr-FR"/>
          </a:p>
        </p:txBody>
      </p:sp>
      <p:sp>
        <p:nvSpPr>
          <p:cNvPr id="6" name="Espace réservé du numéro de diapositive 5"/>
          <p:cNvSpPr>
            <a:spLocks noGrp="1"/>
          </p:cNvSpPr>
          <p:nvPr>
            <p:ph type="sldNum" sz="quarter" idx="12"/>
          </p:nvPr>
        </p:nvSpPr>
        <p:spPr/>
        <p:txBody>
          <a:bodyPr/>
          <a:lstStyle/>
          <a:p>
            <a:fld id="{D82576E4-D001-7640-BF2D-EC04B1E29B7F}" type="slidenum">
              <a:rPr lang="fr-FR" smtClean="0"/>
              <a:pPr/>
              <a:t>16</a:t>
            </a:fld>
            <a:endParaRPr lang="fr-FR"/>
          </a:p>
        </p:txBody>
      </p:sp>
      <p:graphicFrame>
        <p:nvGraphicFramePr>
          <p:cNvPr id="12" name="Tableau 11"/>
          <p:cNvGraphicFramePr>
            <a:graphicFrameLocks noGrp="1"/>
          </p:cNvGraphicFramePr>
          <p:nvPr/>
        </p:nvGraphicFramePr>
        <p:xfrm>
          <a:off x="762000" y="2819400"/>
          <a:ext cx="2362200" cy="3313429"/>
        </p:xfrm>
        <a:graphic>
          <a:graphicData uri="http://schemas.openxmlformats.org/drawingml/2006/table">
            <a:tbl>
              <a:tblPr firstRow="1" bandRow="1">
                <a:tableStyleId>{2D5ABB26-0587-4C30-8999-92F81FD0307C}</a:tableStyleId>
              </a:tblPr>
              <a:tblGrid>
                <a:gridCol w="2362200"/>
              </a:tblGrid>
              <a:tr h="381000">
                <a:tc>
                  <a:txBody>
                    <a:bodyPr/>
                    <a:lstStyle/>
                    <a:p>
                      <a:r>
                        <a:rPr lang="fr-FR" sz="1400" b="1" dirty="0" smtClean="0">
                          <a:solidFill>
                            <a:srgbClr val="1F497D"/>
                          </a:solidFill>
                        </a:rPr>
                        <a:t>Intérêts du</a:t>
                      </a:r>
                      <a:r>
                        <a:rPr lang="fr-FR" sz="1400" b="1" baseline="0" dirty="0" smtClean="0">
                          <a:solidFill>
                            <a:srgbClr val="1F497D"/>
                          </a:solidFill>
                        </a:rPr>
                        <a:t> patient</a:t>
                      </a:r>
                      <a:endParaRPr lang="fr-FR" sz="1400" b="1" dirty="0">
                        <a:solidFill>
                          <a:srgbClr val="1F497D"/>
                        </a:solidFill>
                      </a:endParaRPr>
                    </a:p>
                  </a:txBody>
                  <a:tcPr>
                    <a:lnL w="12700" cap="flat" cmpd="sng" algn="ctr">
                      <a:solidFill>
                        <a:scrgbClr r="0" g="0" b="0"/>
                      </a:solidFill>
                      <a:prstDash val="solid"/>
                      <a:round/>
                      <a:headEnd type="none" w="med" len="med"/>
                      <a:tailEnd type="none" w="med" len="med"/>
                    </a:lnL>
                  </a:tcPr>
                </a:tc>
              </a:tr>
              <a:tr h="762000">
                <a:tc>
                  <a:txBody>
                    <a:bodyPr/>
                    <a:lstStyle/>
                    <a:p>
                      <a:pPr>
                        <a:buFontTx/>
                        <a:buChar char="-"/>
                      </a:pPr>
                      <a:r>
                        <a:rPr lang="fr-FR" sz="1400" kern="1200" dirty="0" smtClean="0">
                          <a:solidFill>
                            <a:srgbClr val="1F497D"/>
                          </a:solidFill>
                        </a:rPr>
                        <a:t> A 90 : intérêts variés et</a:t>
                      </a:r>
                      <a:r>
                        <a:rPr lang="fr-FR" sz="1400" kern="1200" baseline="0" dirty="0" smtClean="0">
                          <a:solidFill>
                            <a:srgbClr val="1F497D"/>
                          </a:solidFill>
                        </a:rPr>
                        <a:t> </a:t>
                      </a:r>
                      <a:r>
                        <a:rPr lang="fr-FR" sz="1400" kern="1200" dirty="0" smtClean="0">
                          <a:solidFill>
                            <a:srgbClr val="1F497D"/>
                          </a:solidFill>
                        </a:rPr>
                        <a:t>profonds, de manière</a:t>
                      </a:r>
                      <a:r>
                        <a:rPr lang="fr-FR" sz="1400" kern="1200" baseline="0" dirty="0" smtClean="0">
                          <a:solidFill>
                            <a:srgbClr val="1F497D"/>
                          </a:solidFill>
                        </a:rPr>
                        <a:t> </a:t>
                      </a:r>
                      <a:r>
                        <a:rPr lang="fr-FR" sz="1400" kern="1200" dirty="0" smtClean="0">
                          <a:solidFill>
                            <a:srgbClr val="1F497D"/>
                          </a:solidFill>
                        </a:rPr>
                        <a:t>soutenue. </a:t>
                      </a:r>
                      <a:endParaRPr lang="fr-FR" sz="1400" kern="1200" dirty="0" smtClean="0">
                        <a:solidFill>
                          <a:srgbClr val="1F497D"/>
                        </a:solidFill>
                        <a:latin typeface="+mn-lt"/>
                        <a:ea typeface="+mn-ea"/>
                        <a:cs typeface="+mn-cs"/>
                      </a:endParaRPr>
                    </a:p>
                  </a:txBody>
                  <a:tcPr>
                    <a:lnL w="12700" cap="flat" cmpd="sng" algn="ctr">
                      <a:solidFill>
                        <a:scrgbClr r="0" g="0" b="0"/>
                      </a:solidFill>
                      <a:prstDash val="solid"/>
                      <a:round/>
                      <a:headEnd type="none" w="med" len="med"/>
                      <a:tailEnd type="none" w="med" len="med"/>
                    </a:lnL>
                  </a:tcPr>
                </a:tc>
              </a:tr>
              <a:tr h="707390">
                <a:tc>
                  <a:txBody>
                    <a:bodyPr/>
                    <a:lstStyle/>
                    <a:p>
                      <a:r>
                        <a:rPr lang="fr-FR" sz="1400" dirty="0" smtClean="0">
                          <a:solidFill>
                            <a:srgbClr val="1F497D"/>
                          </a:solidFill>
                        </a:rPr>
                        <a:t>- A 75 : intérêts larges, et généralement vifs, mais …</a:t>
                      </a:r>
                      <a:endParaRPr lang="fr-FR" sz="1400" dirty="0">
                        <a:solidFill>
                          <a:srgbClr val="1F497D"/>
                        </a:solidFill>
                      </a:endParaRPr>
                    </a:p>
                  </a:txBody>
                  <a:tcPr>
                    <a:lnL w="12700" cap="flat" cmpd="sng" algn="ctr">
                      <a:solidFill>
                        <a:scrgbClr r="0" g="0" b="0"/>
                      </a:solidFill>
                      <a:prstDash val="solid"/>
                      <a:round/>
                      <a:headEnd type="none" w="med" len="med"/>
                      <a:tailEnd type="none" w="med" len="med"/>
                    </a:lnL>
                  </a:tcPr>
                </a:tc>
              </a:tr>
              <a:tr h="707390">
                <a:tc>
                  <a:txBody>
                    <a:bodyPr/>
                    <a:lstStyle/>
                    <a:p>
                      <a:r>
                        <a:rPr lang="fr-FR" sz="1400" dirty="0" smtClean="0">
                          <a:solidFill>
                            <a:srgbClr val="1F497D"/>
                          </a:solidFill>
                        </a:rPr>
                        <a:t>- A 50 : intérêts couvrent une large surface mais manquent de profondeur</a:t>
                      </a:r>
                      <a:endParaRPr lang="fr-FR" sz="1400" dirty="0">
                        <a:solidFill>
                          <a:srgbClr val="1F497D"/>
                        </a:solidFill>
                      </a:endParaRPr>
                    </a:p>
                  </a:txBody>
                  <a:tcPr>
                    <a:lnL w="12700" cap="flat" cmpd="sng" algn="ctr">
                      <a:solidFill>
                        <a:scrgbClr r="0" g="0" b="0"/>
                      </a:solidFill>
                      <a:prstDash val="solid"/>
                      <a:round/>
                      <a:headEnd type="none" w="med" len="med"/>
                      <a:tailEnd type="none" w="med" len="med"/>
                    </a:lnL>
                  </a:tcPr>
                </a:tc>
              </a:tr>
              <a:tr h="707390">
                <a:tc>
                  <a:txBody>
                    <a:bodyPr/>
                    <a:lstStyle/>
                    <a:p>
                      <a:r>
                        <a:rPr lang="fr-FR" sz="1400" dirty="0" smtClean="0">
                          <a:solidFill>
                            <a:srgbClr val="1F497D"/>
                          </a:solidFill>
                        </a:rPr>
                        <a:t>- A 25 : intérêts étroitement restreints, superficiels et fugitifs</a:t>
                      </a:r>
                      <a:endParaRPr lang="fr-FR" sz="1400" dirty="0">
                        <a:solidFill>
                          <a:srgbClr val="1F497D"/>
                        </a:solidFill>
                      </a:endParaRPr>
                    </a:p>
                  </a:txBody>
                  <a:tcPr>
                    <a:lnL w="12700" cap="flat" cmpd="sng" algn="ctr">
                      <a:solidFill>
                        <a:scrgbClr r="0" g="0" b="0"/>
                      </a:solidFill>
                      <a:prstDash val="solid"/>
                      <a:round/>
                      <a:headEnd type="none" w="med" len="med"/>
                      <a:tailEnd type="none" w="med" len="med"/>
                    </a:lnL>
                  </a:tcPr>
                </a:tc>
              </a:tr>
            </a:tbl>
          </a:graphicData>
        </a:graphic>
      </p:graphicFrame>
      <p:pic>
        <p:nvPicPr>
          <p:cNvPr id="8" name="Image 7" descr="Image 3.png"/>
          <p:cNvPicPr>
            <a:picLocks noChangeAspect="1"/>
          </p:cNvPicPr>
          <p:nvPr/>
        </p:nvPicPr>
        <p:blipFill>
          <a:blip r:embed="rId2"/>
          <a:stretch>
            <a:fillRect/>
          </a:stretch>
        </p:blipFill>
        <p:spPr>
          <a:xfrm>
            <a:off x="4401000" y="3397030"/>
            <a:ext cx="3600000" cy="1974405"/>
          </a:xfrm>
          <a:prstGeom prst="rect">
            <a:avLst/>
          </a:prstGeom>
          <a:ln w="3175" cap="flat" cmpd="sng" algn="ctr">
            <a:solidFill>
              <a:schemeClr val="accent6">
                <a:lumMod val="40000"/>
                <a:lumOff val="60000"/>
              </a:schemeClr>
            </a:solidFill>
            <a:prstDash val="solid"/>
            <a:round/>
            <a:headEnd type="none" w="med" len="med"/>
            <a:tailEnd type="none" w="med" len="med"/>
          </a:ln>
        </p:spPr>
      </p:pic>
    </p:spTree>
    <p:extLst>
      <p:ext uri="{BB962C8B-B14F-4D97-AF65-F5344CB8AC3E}">
        <p14:creationId xmlns:p14="http://schemas.microsoft.com/office/powerpoint/2010/main" val="55586056"/>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Text Box 1"/>
          <p:cNvSpPr txBox="1">
            <a:spLocks noChangeArrowheads="1"/>
          </p:cNvSpPr>
          <p:nvPr/>
        </p:nvSpPr>
        <p:spPr bwMode="auto">
          <a:xfrm>
            <a:off x="457200" y="142875"/>
            <a:ext cx="8229600" cy="1143000"/>
          </a:xfrm>
          <a:prstGeom prst="rect">
            <a:avLst/>
          </a:prstGeom>
          <a:noFill/>
          <a:ln w="9525">
            <a:noFill/>
            <a:round/>
            <a:headEnd/>
            <a:tailEnd/>
          </a:ln>
          <a:effectLst/>
        </p:spPr>
        <p:txBody>
          <a:bodyPr lIns="90000" tIns="46800" rIns="90000" bIns="46800" anchor="ctr">
            <a:prstTxWarp prst="textNoShape">
              <a:avLst/>
            </a:prstTxWarp>
          </a:bodyP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sz="2800" b="1" dirty="0">
                <a:solidFill>
                  <a:srgbClr val="1F497D"/>
                </a:solidFill>
              </a:rPr>
              <a:t>2. l’Échelle Santé-Maladie</a:t>
            </a:r>
            <a:endParaRPr lang="fr-FR" sz="2800" b="1" dirty="0">
              <a:solidFill>
                <a:srgbClr val="1F497D"/>
              </a:solidFill>
              <a:ea typeface="Arial Unicode MS" pitchFamily="-65" charset="0"/>
              <a:cs typeface="Arial Unicode MS" pitchFamily="-65" charset="0"/>
            </a:endParaRPr>
          </a:p>
        </p:txBody>
      </p:sp>
      <p:sp>
        <p:nvSpPr>
          <p:cNvPr id="8194" name="Text Box 2"/>
          <p:cNvSpPr txBox="1">
            <a:spLocks noChangeArrowheads="1"/>
          </p:cNvSpPr>
          <p:nvPr/>
        </p:nvSpPr>
        <p:spPr bwMode="auto">
          <a:xfrm>
            <a:off x="714375" y="1535113"/>
            <a:ext cx="7858125" cy="4434164"/>
          </a:xfrm>
          <a:prstGeom prst="rect">
            <a:avLst/>
          </a:prstGeom>
          <a:noFill/>
          <a:ln w="9525">
            <a:noFill/>
            <a:round/>
            <a:headEnd/>
            <a:tailEnd/>
          </a:ln>
          <a:effectLst/>
        </p:spPr>
        <p:txBody>
          <a:bodyPr lIns="90000" tIns="46800" rIns="90000" bIns="46800">
            <a:prstTxWarp prst="textNoShape">
              <a:avLst/>
            </a:prstTxWarp>
            <a:spAutoFit/>
          </a:bodyPr>
          <a:lstStyle/>
          <a:p>
            <a:pPr algn="jus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b="1" dirty="0">
                <a:solidFill>
                  <a:srgbClr val="1F497D"/>
                </a:solidFill>
                <a:ea typeface="Arial Unicode MS" pitchFamily="-65" charset="0"/>
                <a:cs typeface="Arial Unicode MS" pitchFamily="-65" charset="0"/>
              </a:rPr>
              <a:t>L'échelle santé mentale de Luborsky:</a:t>
            </a:r>
          </a:p>
          <a:p>
            <a:pPr algn="jus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fr-FR" b="1" dirty="0">
              <a:solidFill>
                <a:srgbClr val="000000"/>
              </a:solidFill>
              <a:ea typeface="Arial Unicode MS" pitchFamily="-65" charset="0"/>
              <a:cs typeface="Arial Unicode MS" pitchFamily="-65" charset="0"/>
            </a:endParaRPr>
          </a:p>
          <a:p>
            <a:pPr algn="jus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b="1" dirty="0">
                <a:solidFill>
                  <a:srgbClr val="000000"/>
                </a:solidFill>
                <a:ea typeface="Arial Unicode MS" pitchFamily="-65" charset="0"/>
                <a:cs typeface="Arial Unicode MS" pitchFamily="-65" charset="0"/>
              </a:rPr>
              <a:t>→</a:t>
            </a:r>
            <a:r>
              <a:rPr lang="fr-FR" dirty="0">
                <a:solidFill>
                  <a:srgbClr val="4700B8"/>
                </a:solidFill>
                <a:ea typeface="Arial Unicode MS" pitchFamily="-65" charset="0"/>
                <a:cs typeface="Arial Unicode MS" pitchFamily="-65" charset="0"/>
              </a:rPr>
              <a:t> </a:t>
            </a:r>
            <a:r>
              <a:rPr lang="fr-FR" b="1" dirty="0">
                <a:solidFill>
                  <a:srgbClr val="4700B8"/>
                </a:solidFill>
                <a:ea typeface="Arial Unicode MS" pitchFamily="-65" charset="0"/>
                <a:cs typeface="Arial Unicode MS" pitchFamily="-65" charset="0"/>
              </a:rPr>
              <a:t>8 dimensions:</a:t>
            </a:r>
            <a:r>
              <a:rPr lang="fr-FR" dirty="0">
                <a:solidFill>
                  <a:srgbClr val="4700B8"/>
                </a:solidFill>
                <a:ea typeface="Arial Unicode MS" pitchFamily="-65" charset="0"/>
                <a:cs typeface="Arial Unicode MS" pitchFamily="-65" charset="0"/>
              </a:rPr>
              <a:t> estimation globale santé-maladie</a:t>
            </a:r>
          </a:p>
          <a:p>
            <a:pPr algn="jus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dirty="0">
                <a:solidFill>
                  <a:srgbClr val="4700B8"/>
                </a:solidFill>
                <a:ea typeface="Arial Unicode MS" pitchFamily="-65" charset="0"/>
                <a:cs typeface="Arial Unicode MS" pitchFamily="-65" charset="0"/>
              </a:rPr>
              <a:t>				capacité d'autonomie</a:t>
            </a:r>
          </a:p>
          <a:p>
            <a:pPr algn="jus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dirty="0">
                <a:solidFill>
                  <a:srgbClr val="4700B8"/>
                </a:solidFill>
                <a:ea typeface="Arial Unicode MS" pitchFamily="-65" charset="0"/>
                <a:cs typeface="Arial Unicode MS" pitchFamily="-65" charset="0"/>
              </a:rPr>
              <a:t>				gravité des symptômes</a:t>
            </a:r>
          </a:p>
          <a:p>
            <a:pPr algn="jus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dirty="0">
                <a:solidFill>
                  <a:srgbClr val="4700B8"/>
                </a:solidFill>
                <a:ea typeface="Arial Unicode MS" pitchFamily="-65" charset="0"/>
                <a:cs typeface="Arial Unicode MS" pitchFamily="-65" charset="0"/>
              </a:rPr>
              <a:t>				malaise subjectif</a:t>
            </a:r>
          </a:p>
          <a:p>
            <a:pPr algn="jus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dirty="0">
                <a:solidFill>
                  <a:srgbClr val="4700B8"/>
                </a:solidFill>
                <a:ea typeface="Arial Unicode MS" pitchFamily="-65" charset="0"/>
                <a:cs typeface="Arial Unicode MS" pitchFamily="-65" charset="0"/>
              </a:rPr>
              <a:t>				effets sur l'entourage</a:t>
            </a:r>
          </a:p>
          <a:p>
            <a:pPr algn="jus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dirty="0">
                <a:solidFill>
                  <a:srgbClr val="4700B8"/>
                </a:solidFill>
                <a:ea typeface="Arial Unicode MS" pitchFamily="-65" charset="0"/>
                <a:cs typeface="Arial Unicode MS" pitchFamily="-65" charset="0"/>
              </a:rPr>
              <a:t>				utilisation des capacités</a:t>
            </a:r>
          </a:p>
          <a:p>
            <a:pPr algn="jus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dirty="0">
                <a:solidFill>
                  <a:srgbClr val="4700B8"/>
                </a:solidFill>
                <a:ea typeface="Arial Unicode MS" pitchFamily="-65" charset="0"/>
                <a:cs typeface="Arial Unicode MS" pitchFamily="-65" charset="0"/>
              </a:rPr>
              <a:t>				relations interpersonnelles</a:t>
            </a:r>
          </a:p>
          <a:p>
            <a:pPr algn="jus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dirty="0">
                <a:solidFill>
                  <a:srgbClr val="4700B8"/>
                </a:solidFill>
                <a:ea typeface="Arial Unicode MS" pitchFamily="-65" charset="0"/>
                <a:cs typeface="Arial Unicode MS" pitchFamily="-65" charset="0"/>
              </a:rPr>
              <a:t>				sources d'intérêt	</a:t>
            </a:r>
          </a:p>
          <a:p>
            <a:pPr algn="jus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b="1" dirty="0">
                <a:solidFill>
                  <a:srgbClr val="000000"/>
                </a:solidFill>
                <a:ea typeface="Arial Unicode MS" pitchFamily="-65" charset="0"/>
                <a:cs typeface="Arial Unicode MS" pitchFamily="-65" charset="0"/>
              </a:rPr>
              <a:t>→</a:t>
            </a:r>
            <a:r>
              <a:rPr lang="fr-FR" dirty="0">
                <a:solidFill>
                  <a:srgbClr val="000000"/>
                </a:solidFill>
                <a:ea typeface="Arial Unicode MS" pitchFamily="-65" charset="0"/>
                <a:cs typeface="Arial Unicode MS" pitchFamily="-65" charset="0"/>
              </a:rPr>
              <a:t> </a:t>
            </a:r>
            <a:r>
              <a:rPr lang="fr-FR" dirty="0">
                <a:solidFill>
                  <a:srgbClr val="2300DC"/>
                </a:solidFill>
                <a:ea typeface="Arial Unicode MS" pitchFamily="-65" charset="0"/>
                <a:cs typeface="Arial Unicode MS" pitchFamily="-65" charset="0"/>
              </a:rPr>
              <a:t>34 vignettes </a:t>
            </a:r>
          </a:p>
          <a:p>
            <a:pPr algn="jus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b="1" dirty="0">
                <a:solidFill>
                  <a:srgbClr val="000000"/>
                </a:solidFill>
                <a:ea typeface="Arial Unicode MS" pitchFamily="-65" charset="0"/>
                <a:cs typeface="Arial Unicode MS" pitchFamily="-65" charset="0"/>
              </a:rPr>
              <a:t>→ </a:t>
            </a:r>
            <a:r>
              <a:rPr lang="fr-FR" dirty="0">
                <a:solidFill>
                  <a:srgbClr val="0084D1"/>
                </a:solidFill>
                <a:ea typeface="Arial Unicode MS" pitchFamily="-65" charset="0"/>
                <a:cs typeface="Arial Unicode MS" pitchFamily="-65" charset="0"/>
              </a:rPr>
              <a:t>graduation de 0 à 100</a:t>
            </a:r>
            <a:r>
              <a:rPr lang="fr-FR" sz="2400" dirty="0">
                <a:solidFill>
                  <a:srgbClr val="000000"/>
                </a:solidFill>
                <a:latin typeface="Times New Roman" pitchFamily="-65" charset="0"/>
                <a:ea typeface="Arial Unicode MS" pitchFamily="-65" charset="0"/>
                <a:cs typeface="Arial Unicode MS" pitchFamily="-65" charset="0"/>
              </a:rPr>
              <a:t>		</a:t>
            </a:r>
          </a:p>
          <a:p>
            <a:pPr algn="jus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dirty="0">
                <a:solidFill>
                  <a:srgbClr val="000000"/>
                </a:solidFill>
                <a:ea typeface="Arial Unicode MS" pitchFamily="-65" charset="0"/>
                <a:cs typeface="Arial Unicode MS" pitchFamily="-65" charset="0"/>
              </a:rPr>
              <a:t>	</a:t>
            </a:r>
            <a:r>
              <a:rPr lang="fr-FR" sz="2400" dirty="0">
                <a:solidFill>
                  <a:srgbClr val="000000"/>
                </a:solidFill>
                <a:latin typeface="Times New Roman" pitchFamily="-65" charset="0"/>
                <a:ea typeface="Arial Unicode MS" pitchFamily="-65" charset="0"/>
                <a:cs typeface="Arial Unicode MS" pitchFamily="-65" charset="0"/>
              </a:rPr>
              <a:t>		</a:t>
            </a:r>
          </a:p>
          <a:p>
            <a:pPr algn="jus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fr-FR" dirty="0">
              <a:solidFill>
                <a:srgbClr val="000000"/>
              </a:solidFill>
              <a:ea typeface="Arial Unicode MS" pitchFamily="-65" charset="0"/>
              <a:cs typeface="Arial Unicode MS" pitchFamily="-65" charset="0"/>
            </a:endParaRPr>
          </a:p>
          <a:p>
            <a:pPr algn="jus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fr-FR" dirty="0">
              <a:solidFill>
                <a:srgbClr val="000000"/>
              </a:solidFill>
              <a:ea typeface="Arial Unicode MS" pitchFamily="-65" charset="0"/>
              <a:cs typeface="Arial Unicode MS" pitchFamily="-65" charset="0"/>
            </a:endParaRPr>
          </a:p>
        </p:txBody>
      </p:sp>
      <p:sp>
        <p:nvSpPr>
          <p:cNvPr id="4" name="Espace réservé de la date 3"/>
          <p:cNvSpPr>
            <a:spLocks noGrp="1"/>
          </p:cNvSpPr>
          <p:nvPr>
            <p:ph type="dt" sz="half" idx="10"/>
          </p:nvPr>
        </p:nvSpPr>
        <p:spPr/>
        <p:txBody>
          <a:bodyPr/>
          <a:lstStyle/>
          <a:p>
            <a:r>
              <a:rPr lang="fr-FR" smtClean="0"/>
              <a:t>05/03/2011</a:t>
            </a:r>
            <a:endParaRPr lang="fr-FR"/>
          </a:p>
        </p:txBody>
      </p:sp>
      <p:sp>
        <p:nvSpPr>
          <p:cNvPr id="5" name="Espace réservé du numéro de diapositive 4"/>
          <p:cNvSpPr>
            <a:spLocks noGrp="1"/>
          </p:cNvSpPr>
          <p:nvPr>
            <p:ph type="sldNum" sz="quarter" idx="12"/>
          </p:nvPr>
        </p:nvSpPr>
        <p:spPr/>
        <p:txBody>
          <a:bodyPr/>
          <a:lstStyle/>
          <a:p>
            <a:fld id="{735FFA6A-008E-6A41-AAC8-D62B17964E28}" type="slidenum">
              <a:rPr lang="fr-FR" smtClean="0"/>
              <a:pPr/>
              <a:t>17</a:t>
            </a:fld>
            <a:endParaRPr lang="fr-FR"/>
          </a:p>
        </p:txBody>
      </p:sp>
      <p:sp>
        <p:nvSpPr>
          <p:cNvPr id="6" name="Espace réservé du pied de page 5"/>
          <p:cNvSpPr>
            <a:spLocks noGrp="1"/>
          </p:cNvSpPr>
          <p:nvPr>
            <p:ph type="ftr" sz="quarter" idx="11"/>
          </p:nvPr>
        </p:nvSpPr>
        <p:spPr/>
        <p:txBody>
          <a:bodyPr/>
          <a:lstStyle/>
          <a:p>
            <a:r>
              <a:rPr lang="fr-FR" smtClean="0"/>
              <a:t>Journée Pôle Borderline - JMT</a:t>
            </a:r>
            <a:endParaRPr lang="fr-FR"/>
          </a:p>
        </p:txBody>
      </p:sp>
    </p:spTree>
    <p:extLst>
      <p:ext uri="{BB962C8B-B14F-4D97-AF65-F5344CB8AC3E}">
        <p14:creationId xmlns:p14="http://schemas.microsoft.com/office/powerpoint/2010/main" val="1270624086"/>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sz="2800" b="1" dirty="0">
                <a:ea typeface="Arial Unicode MS" pitchFamily="-65" charset="0"/>
                <a:cs typeface="Arial Unicode MS" pitchFamily="-65" charset="0"/>
              </a:rPr>
              <a:t>3. Les échelles </a:t>
            </a:r>
            <a:r>
              <a:rPr lang="fr-FR" sz="2800" b="1" dirty="0" smtClean="0">
                <a:ea typeface="Arial Unicode MS" pitchFamily="-65" charset="0"/>
                <a:cs typeface="Arial Unicode MS" pitchFamily="-65" charset="0"/>
              </a:rPr>
              <a:t>psycho dynamiques </a:t>
            </a:r>
            <a:r>
              <a:rPr lang="fr-FR" sz="2800" b="1" dirty="0">
                <a:ea typeface="Arial Unicode MS" pitchFamily="-65" charset="0"/>
                <a:cs typeface="Arial Unicode MS" pitchFamily="-65" charset="0"/>
              </a:rPr>
              <a:t>de fonctionnement </a:t>
            </a:r>
            <a:endParaRPr lang="fr-FR" sz="2800" b="1" dirty="0">
              <a:ea typeface="Arial Unicode MS" pitchFamily="-65" charset="0"/>
              <a:cs typeface="Arial Unicode MS" pitchFamily="-65" charset="0"/>
            </a:endParaRPr>
          </a:p>
        </p:txBody>
      </p:sp>
      <p:sp>
        <p:nvSpPr>
          <p:cNvPr id="4" name="Espace réservé de la date 3"/>
          <p:cNvSpPr>
            <a:spLocks noGrp="1"/>
          </p:cNvSpPr>
          <p:nvPr>
            <p:ph type="dt" sz="half" idx="10"/>
          </p:nvPr>
        </p:nvSpPr>
        <p:spPr/>
        <p:txBody>
          <a:bodyPr/>
          <a:lstStyle/>
          <a:p>
            <a:r>
              <a:rPr lang="fr-FR" smtClean="0">
                <a:solidFill>
                  <a:srgbClr val="1F497D"/>
                </a:solidFill>
              </a:rPr>
              <a:t>05/03/2011</a:t>
            </a:r>
            <a:endParaRPr lang="fr-FR">
              <a:solidFill>
                <a:srgbClr val="1F497D"/>
              </a:solidFill>
            </a:endParaRPr>
          </a:p>
        </p:txBody>
      </p:sp>
      <p:sp>
        <p:nvSpPr>
          <p:cNvPr id="5" name="Espace réservé du pied de page 4"/>
          <p:cNvSpPr>
            <a:spLocks noGrp="1"/>
          </p:cNvSpPr>
          <p:nvPr>
            <p:ph type="ftr" sz="quarter" idx="11"/>
          </p:nvPr>
        </p:nvSpPr>
        <p:spPr/>
        <p:txBody>
          <a:bodyPr/>
          <a:lstStyle/>
          <a:p>
            <a:r>
              <a:rPr lang="fr-FR" smtClean="0">
                <a:solidFill>
                  <a:srgbClr val="1F497D"/>
                </a:solidFill>
              </a:rPr>
              <a:t>Journée Pôle Borderline - JMT</a:t>
            </a:r>
            <a:endParaRPr lang="fr-FR">
              <a:solidFill>
                <a:srgbClr val="1F497D"/>
              </a:solidFill>
            </a:endParaRPr>
          </a:p>
        </p:txBody>
      </p:sp>
      <p:sp>
        <p:nvSpPr>
          <p:cNvPr id="6" name="Espace réservé du numéro de diapositive 5"/>
          <p:cNvSpPr>
            <a:spLocks noGrp="1"/>
          </p:cNvSpPr>
          <p:nvPr>
            <p:ph type="sldNum" sz="quarter" idx="12"/>
          </p:nvPr>
        </p:nvSpPr>
        <p:spPr/>
        <p:txBody>
          <a:bodyPr/>
          <a:lstStyle/>
          <a:p>
            <a:fld id="{D82576E4-D001-7640-BF2D-EC04B1E29B7F}" type="slidenum">
              <a:rPr lang="fr-FR" smtClean="0">
                <a:solidFill>
                  <a:srgbClr val="1F497D"/>
                </a:solidFill>
              </a:rPr>
              <a:pPr/>
              <a:t>18</a:t>
            </a:fld>
            <a:endParaRPr lang="fr-FR">
              <a:solidFill>
                <a:srgbClr val="1F497D"/>
              </a:solidFill>
            </a:endParaRPr>
          </a:p>
        </p:txBody>
      </p:sp>
      <p:pic>
        <p:nvPicPr>
          <p:cNvPr id="7" name="Image 6" descr="Image 1.png"/>
          <p:cNvPicPr>
            <a:picLocks noChangeAspect="1"/>
          </p:cNvPicPr>
          <p:nvPr/>
        </p:nvPicPr>
        <p:blipFill>
          <a:blip r:embed="rId3"/>
          <a:stretch>
            <a:fillRect/>
          </a:stretch>
        </p:blipFill>
        <p:spPr>
          <a:xfrm>
            <a:off x="381000" y="3771900"/>
            <a:ext cx="8369301" cy="2628900"/>
          </a:xfrm>
          <a:prstGeom prst="rect">
            <a:avLst/>
          </a:prstGeom>
        </p:spPr>
      </p:pic>
      <p:pic>
        <p:nvPicPr>
          <p:cNvPr id="8" name="Image 7" descr="Image 4.png"/>
          <p:cNvPicPr>
            <a:picLocks noChangeAspect="1"/>
          </p:cNvPicPr>
          <p:nvPr/>
        </p:nvPicPr>
        <p:blipFill>
          <a:blip r:embed="rId4"/>
          <a:stretch>
            <a:fillRect/>
          </a:stretch>
        </p:blipFill>
        <p:spPr>
          <a:xfrm>
            <a:off x="76200" y="1244600"/>
            <a:ext cx="8877300" cy="2413000"/>
          </a:xfrm>
          <a:prstGeom prst="rect">
            <a:avLst/>
          </a:prstGeom>
        </p:spPr>
      </p:pic>
      <p:sp>
        <p:nvSpPr>
          <p:cNvPr id="9" name="ZoneTexte 8"/>
          <p:cNvSpPr txBox="1"/>
          <p:nvPr/>
        </p:nvSpPr>
        <p:spPr>
          <a:xfrm>
            <a:off x="6625704" y="3429000"/>
            <a:ext cx="1937550" cy="338554"/>
          </a:xfrm>
          <a:prstGeom prst="rect">
            <a:avLst/>
          </a:prstGeom>
          <a:noFill/>
        </p:spPr>
        <p:txBody>
          <a:bodyPr wrap="none" rtlCol="0">
            <a:spAutoFit/>
          </a:bodyPr>
          <a:lstStyle/>
          <a:p>
            <a:r>
              <a:rPr lang="fr-FR" sz="1600" b="1" dirty="0" smtClean="0">
                <a:solidFill>
                  <a:srgbClr val="1F497D"/>
                </a:solidFill>
              </a:rPr>
              <a:t>[Tolérance affective]</a:t>
            </a:r>
            <a:endParaRPr lang="fr-FR" sz="1600" b="1" dirty="0">
              <a:solidFill>
                <a:srgbClr val="1F497D"/>
              </a:solidFill>
            </a:endParaRPr>
          </a:p>
        </p:txBody>
      </p:sp>
    </p:spTree>
    <p:extLst>
      <p:ext uri="{BB962C8B-B14F-4D97-AF65-F5344CB8AC3E}">
        <p14:creationId xmlns:p14="http://schemas.microsoft.com/office/powerpoint/2010/main" val="3736355840"/>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Text Box 1"/>
          <p:cNvSpPr txBox="1">
            <a:spLocks noChangeArrowheads="1"/>
          </p:cNvSpPr>
          <p:nvPr/>
        </p:nvSpPr>
        <p:spPr bwMode="auto">
          <a:xfrm>
            <a:off x="457200" y="142875"/>
            <a:ext cx="8229600" cy="1143000"/>
          </a:xfrm>
          <a:prstGeom prst="rect">
            <a:avLst/>
          </a:prstGeom>
          <a:noFill/>
          <a:ln w="9525">
            <a:noFill/>
            <a:round/>
            <a:headEnd/>
            <a:tailEnd/>
          </a:ln>
          <a:effectLst/>
        </p:spPr>
        <p:txBody>
          <a:bodyPr lIns="90000" tIns="46800" rIns="90000" bIns="46800" anchor="ctr">
            <a:prstTxWarp prst="textNoShape">
              <a:avLst/>
            </a:prstTxWarp>
          </a:bodyPr>
          <a:lstStyle/>
          <a:p>
            <a:pPr algn="jus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sz="2800" b="1" dirty="0" smtClean="0">
                <a:solidFill>
                  <a:srgbClr val="1F497D"/>
                </a:solidFill>
                <a:ea typeface="Arial Unicode MS" pitchFamily="-65" charset="0"/>
                <a:cs typeface="Arial Unicode MS" pitchFamily="-65" charset="0"/>
              </a:rPr>
              <a:t>3. Les </a:t>
            </a:r>
            <a:r>
              <a:rPr lang="fr-FR" sz="2800" b="1" dirty="0">
                <a:solidFill>
                  <a:srgbClr val="1F497D"/>
                </a:solidFill>
                <a:ea typeface="Arial Unicode MS" pitchFamily="-65" charset="0"/>
                <a:cs typeface="Arial Unicode MS" pitchFamily="-65" charset="0"/>
              </a:rPr>
              <a:t>échelles </a:t>
            </a:r>
            <a:r>
              <a:rPr lang="fr-FR" sz="2800" b="1" dirty="0" smtClean="0">
                <a:solidFill>
                  <a:srgbClr val="1F497D"/>
                </a:solidFill>
                <a:ea typeface="Arial Unicode MS" pitchFamily="-65" charset="0"/>
                <a:cs typeface="Arial Unicode MS" pitchFamily="-65" charset="0"/>
              </a:rPr>
              <a:t>psycho dynamiques </a:t>
            </a:r>
            <a:r>
              <a:rPr lang="fr-FR" sz="2800" b="1" dirty="0">
                <a:solidFill>
                  <a:srgbClr val="1F497D"/>
                </a:solidFill>
                <a:ea typeface="Arial Unicode MS" pitchFamily="-65" charset="0"/>
                <a:cs typeface="Arial Unicode MS" pitchFamily="-65" charset="0"/>
              </a:rPr>
              <a:t>de fonctionnement </a:t>
            </a:r>
            <a:endParaRPr lang="fr-FR" sz="2800" b="1" dirty="0">
              <a:solidFill>
                <a:srgbClr val="1F497D"/>
              </a:solidFill>
              <a:ea typeface="Arial Unicode MS" pitchFamily="-65" charset="0"/>
              <a:cs typeface="Arial Unicode MS" pitchFamily="-65" charset="0"/>
            </a:endParaRPr>
          </a:p>
        </p:txBody>
      </p:sp>
      <p:sp>
        <p:nvSpPr>
          <p:cNvPr id="9218" name="Text Box 2"/>
          <p:cNvSpPr txBox="1">
            <a:spLocks noChangeArrowheads="1"/>
          </p:cNvSpPr>
          <p:nvPr/>
        </p:nvSpPr>
        <p:spPr bwMode="auto">
          <a:xfrm>
            <a:off x="714375" y="1535113"/>
            <a:ext cx="7858125" cy="3295390"/>
          </a:xfrm>
          <a:prstGeom prst="rect">
            <a:avLst/>
          </a:prstGeom>
          <a:noFill/>
          <a:ln w="9525">
            <a:noFill/>
            <a:round/>
            <a:headEnd/>
            <a:tailEnd/>
          </a:ln>
          <a:effectLst/>
        </p:spPr>
        <p:txBody>
          <a:bodyPr lIns="90000" tIns="46800" rIns="90000" bIns="46800">
            <a:prstTxWarp prst="textNoShape">
              <a:avLst/>
            </a:prstTxWarp>
            <a:spAutoFit/>
          </a:bodyPr>
          <a:lstStyle/>
          <a:p>
            <a:pPr algn="jus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fr-FR" sz="2000" b="1" dirty="0">
              <a:solidFill>
                <a:srgbClr val="000000"/>
              </a:solidFill>
              <a:ea typeface="Arial Unicode MS" pitchFamily="-65" charset="0"/>
              <a:cs typeface="Arial Unicode MS" pitchFamily="-65" charset="0"/>
            </a:endParaRPr>
          </a:p>
          <a:p>
            <a:pPr algn="jus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sz="2000" b="1" dirty="0">
                <a:solidFill>
                  <a:srgbClr val="000000"/>
                </a:solidFill>
                <a:ea typeface="Arial Unicode MS" pitchFamily="-65" charset="0"/>
                <a:cs typeface="Arial Unicode MS" pitchFamily="-65" charset="0"/>
              </a:rPr>
              <a:t>→</a:t>
            </a:r>
            <a:r>
              <a:rPr lang="fr-FR" sz="2000" dirty="0">
                <a:solidFill>
                  <a:srgbClr val="000000"/>
                </a:solidFill>
                <a:ea typeface="Arial Unicode MS" pitchFamily="-65" charset="0"/>
                <a:cs typeface="Arial Unicode MS" pitchFamily="-65" charset="0"/>
              </a:rPr>
              <a:t> </a:t>
            </a:r>
            <a:r>
              <a:rPr lang="fr-FR" sz="2000" b="1" dirty="0">
                <a:solidFill>
                  <a:srgbClr val="280099"/>
                </a:solidFill>
                <a:ea typeface="Arial Unicode MS" pitchFamily="-65" charset="0"/>
                <a:cs typeface="Arial Unicode MS" pitchFamily="-65" charset="0"/>
              </a:rPr>
              <a:t>6 dimensions</a:t>
            </a:r>
            <a:r>
              <a:rPr lang="fr-FR" sz="2000" dirty="0">
                <a:solidFill>
                  <a:srgbClr val="280099"/>
                </a:solidFill>
                <a:ea typeface="Arial Unicode MS" pitchFamily="-65" charset="0"/>
                <a:cs typeface="Arial Unicode MS" pitchFamily="-65" charset="0"/>
              </a:rPr>
              <a:t>: qualité des relations familiales</a:t>
            </a:r>
          </a:p>
          <a:p>
            <a:pPr algn="jus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sz="2000" dirty="0">
                <a:solidFill>
                  <a:srgbClr val="280099"/>
                </a:solidFill>
                <a:ea typeface="Arial Unicode MS" pitchFamily="-65" charset="0"/>
                <a:cs typeface="Arial Unicode MS" pitchFamily="-65" charset="0"/>
              </a:rPr>
              <a:t>				qualité des relations amicales</a:t>
            </a:r>
          </a:p>
          <a:p>
            <a:pPr algn="jus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sz="2000" dirty="0">
                <a:solidFill>
                  <a:srgbClr val="280099"/>
                </a:solidFill>
                <a:ea typeface="Arial Unicode MS" pitchFamily="-65" charset="0"/>
                <a:cs typeface="Arial Unicode MS" pitchFamily="-65" charset="0"/>
              </a:rPr>
              <a:t>				relations sentimentales/sexuelles</a:t>
            </a:r>
          </a:p>
          <a:p>
            <a:pPr algn="jus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sz="2000" dirty="0">
                <a:solidFill>
                  <a:srgbClr val="280099"/>
                </a:solidFill>
                <a:ea typeface="Arial Unicode MS" pitchFamily="-65" charset="0"/>
                <a:cs typeface="Arial Unicode MS" pitchFamily="-65" charset="0"/>
              </a:rPr>
              <a:t>				tolérance aux affects</a:t>
            </a:r>
          </a:p>
          <a:p>
            <a:pPr algn="jus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sz="2000" dirty="0">
                <a:solidFill>
                  <a:srgbClr val="280099"/>
                </a:solidFill>
                <a:ea typeface="Arial Unicode MS" pitchFamily="-65" charset="0"/>
                <a:cs typeface="Arial Unicode MS" pitchFamily="-65" charset="0"/>
              </a:rPr>
              <a:t>				insight</a:t>
            </a:r>
          </a:p>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sz="2000" dirty="0">
                <a:solidFill>
                  <a:srgbClr val="280099"/>
                </a:solidFill>
                <a:ea typeface="Arial Unicode MS" pitchFamily="-65" charset="0"/>
                <a:cs typeface="Arial Unicode MS" pitchFamily="-65" charset="0"/>
              </a:rPr>
              <a:t>				résolution de problème et capacité d'adaptation</a:t>
            </a:r>
          </a:p>
          <a:p>
            <a:pPr algn="jus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sz="2000" b="1" dirty="0">
                <a:solidFill>
                  <a:srgbClr val="000000"/>
                </a:solidFill>
                <a:ea typeface="Arial Unicode MS" pitchFamily="-65" charset="0"/>
                <a:cs typeface="Arial Unicode MS" pitchFamily="-65" charset="0"/>
              </a:rPr>
              <a:t>→</a:t>
            </a:r>
            <a:r>
              <a:rPr lang="fr-FR" sz="2000" dirty="0">
                <a:solidFill>
                  <a:srgbClr val="000000"/>
                </a:solidFill>
                <a:ea typeface="Arial Unicode MS" pitchFamily="-65" charset="0"/>
                <a:cs typeface="Arial Unicode MS" pitchFamily="-65" charset="0"/>
              </a:rPr>
              <a:t> </a:t>
            </a:r>
            <a:r>
              <a:rPr lang="fr-FR" sz="2000" dirty="0">
                <a:solidFill>
                  <a:srgbClr val="2300DC"/>
                </a:solidFill>
                <a:ea typeface="Arial Unicode MS" pitchFamily="-65" charset="0"/>
                <a:cs typeface="Arial Unicode MS" pitchFamily="-65" charset="0"/>
              </a:rPr>
              <a:t>6 listes de critères</a:t>
            </a:r>
            <a:r>
              <a:rPr lang="fr-FR" sz="2000" dirty="0">
                <a:solidFill>
                  <a:srgbClr val="000000"/>
                </a:solidFill>
                <a:ea typeface="Arial Unicode MS" pitchFamily="-65" charset="0"/>
                <a:cs typeface="Arial Unicode MS" pitchFamily="-65" charset="0"/>
              </a:rPr>
              <a:t>	</a:t>
            </a:r>
            <a:r>
              <a:rPr lang="fr-FR" sz="2800" dirty="0">
                <a:solidFill>
                  <a:srgbClr val="000000"/>
                </a:solidFill>
                <a:latin typeface="Times New Roman" pitchFamily="-65" charset="0"/>
                <a:ea typeface="Arial Unicode MS" pitchFamily="-65" charset="0"/>
                <a:cs typeface="Arial Unicode MS" pitchFamily="-65" charset="0"/>
              </a:rPr>
              <a:t>		</a:t>
            </a:r>
          </a:p>
          <a:p>
            <a:pPr algn="jus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sz="2000" b="1" dirty="0">
                <a:solidFill>
                  <a:srgbClr val="000000"/>
                </a:solidFill>
                <a:ea typeface="Arial Unicode MS" pitchFamily="-65" charset="0"/>
                <a:cs typeface="Arial Unicode MS" pitchFamily="-65" charset="0"/>
              </a:rPr>
              <a:t>→</a:t>
            </a:r>
            <a:r>
              <a:rPr lang="fr-FR" sz="2000" dirty="0">
                <a:solidFill>
                  <a:srgbClr val="000000"/>
                </a:solidFill>
                <a:ea typeface="Arial Unicode MS" pitchFamily="-65" charset="0"/>
                <a:cs typeface="Arial Unicode MS" pitchFamily="-65" charset="0"/>
              </a:rPr>
              <a:t> </a:t>
            </a:r>
            <a:r>
              <a:rPr lang="fr-FR" sz="2000" dirty="0">
                <a:solidFill>
                  <a:srgbClr val="0084D1"/>
                </a:solidFill>
                <a:ea typeface="Arial Unicode MS" pitchFamily="-65" charset="0"/>
                <a:cs typeface="Arial Unicode MS" pitchFamily="-65" charset="0"/>
              </a:rPr>
              <a:t>graduation de 0 à 100</a:t>
            </a:r>
            <a:r>
              <a:rPr lang="fr-FR" sz="2000" dirty="0">
                <a:solidFill>
                  <a:srgbClr val="000000"/>
                </a:solidFill>
                <a:ea typeface="Arial Unicode MS" pitchFamily="-65" charset="0"/>
                <a:cs typeface="Arial Unicode MS" pitchFamily="-65" charset="0"/>
              </a:rPr>
              <a:t>	</a:t>
            </a:r>
          </a:p>
          <a:p>
            <a:pPr algn="jus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fr-FR" sz="2000" dirty="0">
              <a:solidFill>
                <a:srgbClr val="000000"/>
              </a:solidFill>
              <a:ea typeface="Arial Unicode MS" pitchFamily="-65" charset="0"/>
              <a:cs typeface="Arial Unicode MS" pitchFamily="-65" charset="0"/>
            </a:endParaRPr>
          </a:p>
        </p:txBody>
      </p:sp>
      <p:sp>
        <p:nvSpPr>
          <p:cNvPr id="4" name="Espace réservé de la date 3"/>
          <p:cNvSpPr>
            <a:spLocks noGrp="1"/>
          </p:cNvSpPr>
          <p:nvPr>
            <p:ph type="dt" sz="half" idx="10"/>
          </p:nvPr>
        </p:nvSpPr>
        <p:spPr/>
        <p:txBody>
          <a:bodyPr/>
          <a:lstStyle/>
          <a:p>
            <a:r>
              <a:rPr lang="fr-FR" smtClean="0"/>
              <a:t>05/03/2011</a:t>
            </a:r>
            <a:endParaRPr lang="fr-FR"/>
          </a:p>
        </p:txBody>
      </p:sp>
      <p:sp>
        <p:nvSpPr>
          <p:cNvPr id="5" name="Espace réservé du numéro de diapositive 4"/>
          <p:cNvSpPr>
            <a:spLocks noGrp="1"/>
          </p:cNvSpPr>
          <p:nvPr>
            <p:ph type="sldNum" sz="quarter" idx="12"/>
          </p:nvPr>
        </p:nvSpPr>
        <p:spPr/>
        <p:txBody>
          <a:bodyPr/>
          <a:lstStyle/>
          <a:p>
            <a:fld id="{735FFA6A-008E-6A41-AAC8-D62B17964E28}" type="slidenum">
              <a:rPr lang="fr-FR" smtClean="0"/>
              <a:pPr/>
              <a:t>19</a:t>
            </a:fld>
            <a:endParaRPr lang="fr-FR"/>
          </a:p>
        </p:txBody>
      </p:sp>
      <p:sp>
        <p:nvSpPr>
          <p:cNvPr id="6" name="Espace réservé du pied de page 5"/>
          <p:cNvSpPr>
            <a:spLocks noGrp="1"/>
          </p:cNvSpPr>
          <p:nvPr>
            <p:ph type="ftr" sz="quarter" idx="11"/>
          </p:nvPr>
        </p:nvSpPr>
        <p:spPr/>
        <p:txBody>
          <a:bodyPr/>
          <a:lstStyle/>
          <a:p>
            <a:r>
              <a:rPr lang="fr-FR" smtClean="0"/>
              <a:t>Journée Pôle Borderline - JMT</a:t>
            </a:r>
            <a:endParaRPr lang="fr-FR"/>
          </a:p>
        </p:txBody>
      </p:sp>
    </p:spTree>
    <p:extLst>
      <p:ext uri="{BB962C8B-B14F-4D97-AF65-F5344CB8AC3E}">
        <p14:creationId xmlns:p14="http://schemas.microsoft.com/office/powerpoint/2010/main" val="920019940"/>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p:cNvSpPr>
            <a:spLocks noGrp="1"/>
          </p:cNvSpPr>
          <p:nvPr>
            <p:ph type="title"/>
          </p:nvPr>
        </p:nvSpPr>
        <p:spPr/>
        <p:txBody>
          <a:bodyPr>
            <a:normAutofit/>
          </a:bodyPr>
          <a:lstStyle/>
          <a:p>
            <a:pPr marL="85725" indent="14288">
              <a:tabLst>
                <a:tab pos="85725" algn="l"/>
              </a:tabLst>
            </a:pPr>
            <a:r>
              <a:rPr lang="fr-FR" sz="2800" b="1" dirty="0" smtClean="0"/>
              <a:t>3. Le </a:t>
            </a:r>
            <a:r>
              <a:rPr lang="fr-FR" sz="2800" b="1" dirty="0" err="1"/>
              <a:t>Psychotherapy</a:t>
            </a:r>
            <a:r>
              <a:rPr lang="fr-FR" sz="2800" b="1" dirty="0"/>
              <a:t> </a:t>
            </a:r>
            <a:r>
              <a:rPr lang="fr-FR" sz="2800" b="1" dirty="0" err="1"/>
              <a:t>Process</a:t>
            </a:r>
            <a:r>
              <a:rPr lang="fr-FR" sz="2800" b="1" dirty="0"/>
              <a:t> Q-set (PQS) (Jones, 2000)</a:t>
            </a:r>
          </a:p>
        </p:txBody>
      </p:sp>
      <p:sp>
        <p:nvSpPr>
          <p:cNvPr id="3" name="Espace réservé du contenu 2"/>
          <p:cNvSpPr>
            <a:spLocks noGrp="1"/>
          </p:cNvSpPr>
          <p:nvPr>
            <p:ph idx="1"/>
          </p:nvPr>
        </p:nvSpPr>
        <p:spPr>
          <a:xfrm>
            <a:off x="457200" y="1417638"/>
            <a:ext cx="8229600" cy="2773362"/>
          </a:xfrm>
        </p:spPr>
        <p:txBody>
          <a:bodyPr>
            <a:normAutofit fontScale="25000" lnSpcReduction="20000"/>
          </a:bodyPr>
          <a:lstStyle/>
          <a:p>
            <a:pPr marL="85725" indent="14288">
              <a:buNone/>
              <a:tabLst>
                <a:tab pos="85725" algn="l"/>
              </a:tabLst>
            </a:pPr>
            <a:endParaRPr lang="fr-FR" sz="5600" dirty="0" smtClean="0">
              <a:solidFill>
                <a:srgbClr val="1F497D"/>
              </a:solidFill>
            </a:endParaRPr>
          </a:p>
          <a:p>
            <a:pPr marL="85725" indent="14288">
              <a:tabLst>
                <a:tab pos="85725" algn="l"/>
              </a:tabLst>
            </a:pPr>
            <a:r>
              <a:rPr lang="fr-FR" sz="8000" dirty="0" smtClean="0">
                <a:solidFill>
                  <a:srgbClr val="1F497D"/>
                </a:solidFill>
              </a:rPr>
              <a:t> 100 </a:t>
            </a:r>
            <a:r>
              <a:rPr lang="fr-FR" sz="8000" dirty="0">
                <a:solidFill>
                  <a:srgbClr val="1F497D"/>
                </a:solidFill>
              </a:rPr>
              <a:t>items </a:t>
            </a:r>
            <a:r>
              <a:rPr lang="fr-FR" sz="8000" dirty="0" smtClean="0">
                <a:solidFill>
                  <a:srgbClr val="1F497D"/>
                </a:solidFill>
              </a:rPr>
              <a:t>décrivant</a:t>
            </a:r>
          </a:p>
          <a:p>
            <a:pPr marL="485775" lvl="1" indent="14288">
              <a:tabLst>
                <a:tab pos="85725" algn="l"/>
              </a:tabLst>
            </a:pPr>
            <a:r>
              <a:rPr lang="fr-FR" sz="8000" dirty="0" smtClean="0">
                <a:solidFill>
                  <a:srgbClr val="1F497D"/>
                </a:solidFill>
              </a:rPr>
              <a:t> attitudes</a:t>
            </a:r>
            <a:r>
              <a:rPr lang="fr-FR" sz="8000" dirty="0">
                <a:solidFill>
                  <a:srgbClr val="1F497D"/>
                </a:solidFill>
              </a:rPr>
              <a:t>,</a:t>
            </a:r>
            <a:r>
              <a:rPr lang="fr-FR" sz="8000" dirty="0" smtClean="0">
                <a:solidFill>
                  <a:srgbClr val="1F497D"/>
                </a:solidFill>
              </a:rPr>
              <a:t> expressions et vécu </a:t>
            </a:r>
            <a:r>
              <a:rPr lang="fr-FR" sz="8000" dirty="0">
                <a:solidFill>
                  <a:srgbClr val="1F497D"/>
                </a:solidFill>
              </a:rPr>
              <a:t>du  patient ;</a:t>
            </a:r>
            <a:r>
              <a:rPr lang="fr-FR" sz="8000" dirty="0" smtClean="0">
                <a:solidFill>
                  <a:srgbClr val="1F497D"/>
                </a:solidFill>
              </a:rPr>
              <a:t> </a:t>
            </a:r>
          </a:p>
          <a:p>
            <a:pPr marL="485775" lvl="1" indent="14288">
              <a:tabLst>
                <a:tab pos="85725" algn="l"/>
              </a:tabLst>
            </a:pPr>
            <a:r>
              <a:rPr lang="fr-FR" sz="8000" dirty="0" smtClean="0">
                <a:solidFill>
                  <a:srgbClr val="1F497D"/>
                </a:solidFill>
              </a:rPr>
              <a:t> actions </a:t>
            </a:r>
            <a:r>
              <a:rPr lang="fr-FR" sz="8000" dirty="0">
                <a:solidFill>
                  <a:srgbClr val="1F497D"/>
                </a:solidFill>
              </a:rPr>
              <a:t>et</a:t>
            </a:r>
            <a:r>
              <a:rPr lang="fr-FR" sz="8000" dirty="0" smtClean="0">
                <a:solidFill>
                  <a:srgbClr val="1F497D"/>
                </a:solidFill>
              </a:rPr>
              <a:t> attitudes </a:t>
            </a:r>
            <a:r>
              <a:rPr lang="fr-FR" sz="8000" dirty="0">
                <a:solidFill>
                  <a:srgbClr val="1F497D"/>
                </a:solidFill>
              </a:rPr>
              <a:t>du thérapeute ;</a:t>
            </a:r>
            <a:r>
              <a:rPr lang="fr-FR" sz="8000" dirty="0" smtClean="0">
                <a:solidFill>
                  <a:srgbClr val="1F497D"/>
                </a:solidFill>
              </a:rPr>
              <a:t> </a:t>
            </a:r>
          </a:p>
          <a:p>
            <a:pPr marL="485775" lvl="1" indent="14288">
              <a:tabLst>
                <a:tab pos="85725" algn="l"/>
              </a:tabLst>
            </a:pPr>
            <a:r>
              <a:rPr lang="fr-FR" sz="8000" dirty="0" smtClean="0">
                <a:solidFill>
                  <a:srgbClr val="1F497D"/>
                </a:solidFill>
              </a:rPr>
              <a:t> nature </a:t>
            </a:r>
            <a:r>
              <a:rPr lang="fr-FR" sz="8000" dirty="0">
                <a:solidFill>
                  <a:srgbClr val="1F497D"/>
                </a:solidFill>
              </a:rPr>
              <a:t>de leurs interactions ;</a:t>
            </a:r>
            <a:r>
              <a:rPr lang="fr-FR" sz="8000" dirty="0" smtClean="0">
                <a:solidFill>
                  <a:srgbClr val="1F497D"/>
                </a:solidFill>
              </a:rPr>
              <a:t> ingrédients </a:t>
            </a:r>
            <a:r>
              <a:rPr lang="fr-FR" sz="8000" dirty="0">
                <a:solidFill>
                  <a:srgbClr val="1F497D"/>
                </a:solidFill>
              </a:rPr>
              <a:t>et</a:t>
            </a:r>
            <a:r>
              <a:rPr lang="fr-FR" sz="8000" dirty="0" smtClean="0">
                <a:solidFill>
                  <a:srgbClr val="1F497D"/>
                </a:solidFill>
              </a:rPr>
              <a:t> ambiance </a:t>
            </a:r>
            <a:r>
              <a:rPr lang="fr-FR" sz="8000" dirty="0">
                <a:solidFill>
                  <a:srgbClr val="1F497D"/>
                </a:solidFill>
              </a:rPr>
              <a:t>générale de la thérapie.</a:t>
            </a:r>
            <a:r>
              <a:rPr lang="fr-FR" sz="8000" dirty="0" smtClean="0">
                <a:solidFill>
                  <a:srgbClr val="1F497D"/>
                </a:solidFill>
              </a:rPr>
              <a:t> </a:t>
            </a:r>
          </a:p>
          <a:p>
            <a:pPr marL="85725" indent="14288">
              <a:tabLst>
                <a:tab pos="85725" algn="l"/>
              </a:tabLst>
            </a:pPr>
            <a:r>
              <a:rPr lang="fr-FR" sz="8000" dirty="0" smtClean="0">
                <a:solidFill>
                  <a:srgbClr val="1F497D"/>
                </a:solidFill>
              </a:rPr>
              <a:t> pluri théorique</a:t>
            </a:r>
          </a:p>
          <a:p>
            <a:pPr marL="85725" indent="14288">
              <a:tabLst>
                <a:tab pos="85725" algn="l"/>
              </a:tabLst>
            </a:pPr>
            <a:r>
              <a:rPr lang="fr-FR" sz="8000" dirty="0" smtClean="0">
                <a:solidFill>
                  <a:srgbClr val="1F497D"/>
                </a:solidFill>
              </a:rPr>
              <a:t> versions adulte et enfant ; une version adolescent en cours de validation.</a:t>
            </a:r>
          </a:p>
          <a:p>
            <a:pPr marL="85725" indent="14288" algn="r">
              <a:buNone/>
              <a:tabLst>
                <a:tab pos="85725" algn="l"/>
              </a:tabLst>
            </a:pPr>
            <a:endParaRPr lang="fr-FR" sz="7200" dirty="0" smtClean="0">
              <a:solidFill>
                <a:srgbClr val="1F497D"/>
              </a:solidFill>
            </a:endParaRPr>
          </a:p>
          <a:p>
            <a:pPr marL="85725" indent="14288" algn="r">
              <a:buNone/>
              <a:tabLst>
                <a:tab pos="85725" algn="l"/>
              </a:tabLst>
            </a:pPr>
            <a:endParaRPr lang="fr-FR" sz="4308" dirty="0" smtClean="0">
              <a:solidFill>
                <a:srgbClr val="1F497D"/>
              </a:solidFill>
            </a:endParaRPr>
          </a:p>
          <a:p>
            <a:endParaRPr lang="fr-FR" dirty="0">
              <a:solidFill>
                <a:srgbClr val="1F497D"/>
              </a:solidFill>
            </a:endParaRPr>
          </a:p>
        </p:txBody>
      </p:sp>
      <p:sp>
        <p:nvSpPr>
          <p:cNvPr id="5" name="Espace réservé de la date 4"/>
          <p:cNvSpPr>
            <a:spLocks noGrp="1"/>
          </p:cNvSpPr>
          <p:nvPr>
            <p:ph type="dt" sz="half" idx="10"/>
          </p:nvPr>
        </p:nvSpPr>
        <p:spPr/>
        <p:txBody>
          <a:bodyPr/>
          <a:lstStyle/>
          <a:p>
            <a:r>
              <a:rPr lang="fr-FR" smtClean="0"/>
              <a:t>05/03/2011</a:t>
            </a:r>
            <a:endParaRPr lang="fr-FR"/>
          </a:p>
        </p:txBody>
      </p:sp>
      <p:sp>
        <p:nvSpPr>
          <p:cNvPr id="6" name="Espace réservé du pied de page 5"/>
          <p:cNvSpPr>
            <a:spLocks noGrp="1"/>
          </p:cNvSpPr>
          <p:nvPr>
            <p:ph type="ftr" sz="quarter" idx="11"/>
          </p:nvPr>
        </p:nvSpPr>
        <p:spPr/>
        <p:txBody>
          <a:bodyPr/>
          <a:lstStyle/>
          <a:p>
            <a:r>
              <a:rPr lang="fr-FR" smtClean="0"/>
              <a:t>Journée Pôle Borderline - JMT</a:t>
            </a:r>
            <a:endParaRPr lang="fr-FR" dirty="0"/>
          </a:p>
        </p:txBody>
      </p:sp>
      <p:sp>
        <p:nvSpPr>
          <p:cNvPr id="7" name="Espace réservé du numéro de diapositive 6"/>
          <p:cNvSpPr>
            <a:spLocks noGrp="1"/>
          </p:cNvSpPr>
          <p:nvPr>
            <p:ph type="sldNum" sz="quarter" idx="12"/>
          </p:nvPr>
        </p:nvSpPr>
        <p:spPr/>
        <p:txBody>
          <a:bodyPr/>
          <a:lstStyle/>
          <a:p>
            <a:fld id="{65792967-014D-A94D-89AA-555A5A7EFA54}" type="slidenum">
              <a:rPr lang="fr-FR" smtClean="0"/>
              <a:pPr/>
              <a:t>20</a:t>
            </a:fld>
            <a:endParaRPr lang="fr-FR"/>
          </a:p>
        </p:txBody>
      </p:sp>
      <p:sp>
        <p:nvSpPr>
          <p:cNvPr id="9" name="Rectangle 8"/>
          <p:cNvSpPr/>
          <p:nvPr/>
        </p:nvSpPr>
        <p:spPr>
          <a:xfrm>
            <a:off x="457200" y="6093023"/>
            <a:ext cx="8229600" cy="276999"/>
          </a:xfrm>
          <a:prstGeom prst="rect">
            <a:avLst/>
          </a:prstGeom>
        </p:spPr>
        <p:txBody>
          <a:bodyPr wrap="square">
            <a:spAutoFit/>
          </a:bodyPr>
          <a:lstStyle/>
          <a:p>
            <a:pPr marL="85725" indent="14288">
              <a:buNone/>
              <a:tabLst>
                <a:tab pos="85725" algn="l"/>
              </a:tabLst>
            </a:pPr>
            <a:r>
              <a:rPr lang="fr-FR" sz="1200" dirty="0" smtClean="0">
                <a:solidFill>
                  <a:srgbClr val="1F497D"/>
                </a:solidFill>
              </a:rPr>
              <a:t>Traduction française M Thurin , B </a:t>
            </a:r>
            <a:r>
              <a:rPr lang="fr-FR" sz="1200" dirty="0" err="1" smtClean="0">
                <a:solidFill>
                  <a:srgbClr val="1F497D"/>
                </a:solidFill>
              </a:rPr>
              <a:t>Lapeyronnie</a:t>
            </a:r>
            <a:r>
              <a:rPr lang="fr-FR" sz="1200" dirty="0" smtClean="0">
                <a:solidFill>
                  <a:srgbClr val="1F497D"/>
                </a:solidFill>
              </a:rPr>
              <a:t>, JM Thurin, JS </a:t>
            </a:r>
            <a:r>
              <a:rPr lang="fr-FR" sz="1200" dirty="0" err="1" smtClean="0">
                <a:solidFill>
                  <a:srgbClr val="1F497D"/>
                </a:solidFill>
              </a:rPr>
              <a:t>Ablon</a:t>
            </a:r>
            <a:endParaRPr lang="fr-FR" sz="1200" dirty="0" smtClean="0">
              <a:solidFill>
                <a:srgbClr val="1F497D"/>
              </a:solidFill>
            </a:endParaRPr>
          </a:p>
        </p:txBody>
      </p:sp>
      <p:graphicFrame>
        <p:nvGraphicFramePr>
          <p:cNvPr id="10" name="Group 81"/>
          <p:cNvGraphicFramePr>
            <a:graphicFrameLocks noGrp="1"/>
          </p:cNvGraphicFramePr>
          <p:nvPr/>
        </p:nvGraphicFramePr>
        <p:xfrm>
          <a:off x="228600" y="4221481"/>
          <a:ext cx="8686800" cy="1036319"/>
        </p:xfrm>
        <a:graphic>
          <a:graphicData uri="http://schemas.openxmlformats.org/drawingml/2006/table">
            <a:tbl>
              <a:tblPr/>
              <a:tblGrid>
                <a:gridCol w="2438400"/>
                <a:gridCol w="693738"/>
                <a:gridCol w="695325"/>
                <a:gridCol w="693737"/>
                <a:gridCol w="693738"/>
                <a:gridCol w="695325"/>
                <a:gridCol w="693737"/>
                <a:gridCol w="693738"/>
                <a:gridCol w="695325"/>
                <a:gridCol w="693737"/>
              </a:tblGrid>
              <a:tr h="1524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sz="1400" b="0" i="0" u="none" strike="noStrike" cap="none" normalizeH="0" baseline="0" dirty="0">
                          <a:ln>
                            <a:noFill/>
                          </a:ln>
                          <a:solidFill>
                            <a:schemeClr val="bg1"/>
                          </a:solidFill>
                          <a:effectLst/>
                          <a:latin typeface="Arial" pitchFamily="-110" charset="0"/>
                          <a:ea typeface="Arial" pitchFamily="-110" charset="0"/>
                          <a:cs typeface="Arial" pitchFamily="-110" charset="0"/>
                        </a:rPr>
                        <a:t>Catégorie</a:t>
                      </a:r>
                    </a:p>
                  </a:txBody>
                  <a:tcP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00349E"/>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1400" b="0" i="0" u="none" strike="noStrike" cap="none" normalizeH="0" baseline="0">
                          <a:ln>
                            <a:noFill/>
                          </a:ln>
                          <a:solidFill>
                            <a:schemeClr val="bg1"/>
                          </a:solidFill>
                          <a:effectLst/>
                          <a:latin typeface="Arial" pitchFamily="-110" charset="0"/>
                          <a:ea typeface="Arial" pitchFamily="-110" charset="0"/>
                          <a:cs typeface="Arial" pitchFamily="-110" charset="0"/>
                        </a:rPr>
                        <a:t>1</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00349E"/>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1400" b="0" i="0" u="none" strike="noStrike" cap="none" normalizeH="0" baseline="0">
                          <a:ln>
                            <a:noFill/>
                          </a:ln>
                          <a:solidFill>
                            <a:schemeClr val="bg1"/>
                          </a:solidFill>
                          <a:effectLst/>
                          <a:latin typeface="Arial" pitchFamily="-110" charset="0"/>
                          <a:ea typeface="Arial" pitchFamily="-110" charset="0"/>
                          <a:cs typeface="Arial" pitchFamily="-110" charset="0"/>
                        </a:rPr>
                        <a:t>2</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00349E"/>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1400" b="0" i="0" u="none" strike="noStrike" cap="none" normalizeH="0" baseline="0">
                          <a:ln>
                            <a:noFill/>
                          </a:ln>
                          <a:solidFill>
                            <a:schemeClr val="bg1"/>
                          </a:solidFill>
                          <a:effectLst/>
                          <a:latin typeface="Arial" pitchFamily="-110" charset="0"/>
                          <a:ea typeface="Arial" pitchFamily="-110" charset="0"/>
                          <a:cs typeface="Arial" pitchFamily="-110" charset="0"/>
                        </a:rPr>
                        <a:t>3</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00349E"/>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1400" b="0" i="0" u="none" strike="noStrike" cap="none" normalizeH="0" baseline="0">
                          <a:ln>
                            <a:noFill/>
                          </a:ln>
                          <a:solidFill>
                            <a:schemeClr val="bg1"/>
                          </a:solidFill>
                          <a:effectLst/>
                          <a:latin typeface="Arial" pitchFamily="-110" charset="0"/>
                          <a:ea typeface="Arial" pitchFamily="-110" charset="0"/>
                          <a:cs typeface="Arial" pitchFamily="-110" charset="0"/>
                        </a:rPr>
                        <a:t>4</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00349E"/>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1400" b="0" i="0" u="none" strike="noStrike" cap="none" normalizeH="0" baseline="0">
                          <a:ln>
                            <a:noFill/>
                          </a:ln>
                          <a:solidFill>
                            <a:srgbClr val="008000"/>
                          </a:solidFill>
                          <a:effectLst/>
                          <a:latin typeface="Arial" pitchFamily="-110" charset="0"/>
                          <a:ea typeface="Arial" pitchFamily="-110" charset="0"/>
                          <a:cs typeface="Arial" pitchFamily="-110" charset="0"/>
                        </a:rPr>
                        <a:t>5</a:t>
                      </a:r>
                      <a:endParaRPr kumimoji="0" lang="fr-FR" sz="1400" b="1" i="0" u="none" strike="noStrike" cap="none" normalizeH="0" baseline="0">
                        <a:ln>
                          <a:noFill/>
                        </a:ln>
                        <a:solidFill>
                          <a:srgbClr val="008000"/>
                        </a:solidFill>
                        <a:effectLst/>
                        <a:latin typeface="Arial" pitchFamily="-110" charset="0"/>
                        <a:ea typeface="Arial" pitchFamily="-110" charset="0"/>
                        <a:cs typeface="Arial" pitchFamily="-110" charset="0"/>
                      </a:endParaRP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1400" b="0" i="0" u="none" strike="noStrike" cap="none" normalizeH="0" baseline="0">
                          <a:ln>
                            <a:noFill/>
                          </a:ln>
                          <a:solidFill>
                            <a:schemeClr val="bg1"/>
                          </a:solidFill>
                          <a:effectLst/>
                          <a:latin typeface="Arial" pitchFamily="-110" charset="0"/>
                          <a:ea typeface="Arial" pitchFamily="-110" charset="0"/>
                          <a:cs typeface="Arial" pitchFamily="-110" charset="0"/>
                        </a:rPr>
                        <a:t>6</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00349E"/>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1400" b="0" i="0" u="none" strike="noStrike" cap="none" normalizeH="0" baseline="0">
                          <a:ln>
                            <a:noFill/>
                          </a:ln>
                          <a:solidFill>
                            <a:schemeClr val="bg1"/>
                          </a:solidFill>
                          <a:effectLst/>
                          <a:latin typeface="Arial" pitchFamily="-110" charset="0"/>
                          <a:ea typeface="Arial" pitchFamily="-110" charset="0"/>
                          <a:cs typeface="Arial" pitchFamily="-110" charset="0"/>
                        </a:rPr>
                        <a:t>7</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00349E"/>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1400" b="0" i="0" u="none" strike="noStrike" cap="none" normalizeH="0" baseline="0">
                          <a:ln>
                            <a:noFill/>
                          </a:ln>
                          <a:solidFill>
                            <a:schemeClr val="bg1"/>
                          </a:solidFill>
                          <a:effectLst/>
                          <a:latin typeface="Arial" pitchFamily="-110" charset="0"/>
                          <a:ea typeface="Arial" pitchFamily="-110" charset="0"/>
                          <a:cs typeface="Arial" pitchFamily="-110" charset="0"/>
                        </a:rPr>
                        <a:t>8</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00349E"/>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1400" b="0" i="0" u="none" strike="noStrike" cap="none" normalizeH="0" baseline="0">
                          <a:ln>
                            <a:noFill/>
                          </a:ln>
                          <a:solidFill>
                            <a:schemeClr val="bg1"/>
                          </a:solidFill>
                          <a:effectLst/>
                          <a:latin typeface="Arial" pitchFamily="-110" charset="0"/>
                          <a:ea typeface="Arial" pitchFamily="-110" charset="0"/>
                          <a:cs typeface="Arial" pitchFamily="-110" charset="0"/>
                        </a:rPr>
                        <a:t>9</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00349E"/>
                    </a:solidFill>
                  </a:tcPr>
                </a:tc>
              </a:tr>
              <a:tr h="47942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sz="1400" b="0" i="0" u="none" strike="noStrike" cap="none" normalizeH="0" baseline="0" dirty="0" smtClean="0">
                          <a:ln>
                            <a:noFill/>
                          </a:ln>
                          <a:solidFill>
                            <a:srgbClr val="00349E"/>
                          </a:solidFill>
                          <a:effectLst/>
                          <a:latin typeface="Arial" pitchFamily="-110" charset="0"/>
                          <a:ea typeface="Arial" pitchFamily="-110" charset="0"/>
                          <a:cs typeface="Arial" pitchFamily="-110" charset="0"/>
                        </a:rPr>
                        <a:t>Caractéristique </a:t>
                      </a:r>
                      <a:r>
                        <a:rPr kumimoji="0" lang="fr-FR" sz="1400" b="1" i="0" u="none" strike="noStrike" cap="none" normalizeH="0" baseline="0" dirty="0" smtClean="0">
                          <a:ln>
                            <a:noFill/>
                          </a:ln>
                          <a:solidFill>
                            <a:srgbClr val="00349E"/>
                          </a:solidFill>
                          <a:effectLst/>
                          <a:latin typeface="Arial" pitchFamily="-110" charset="0"/>
                          <a:ea typeface="Arial" pitchFamily="-110" charset="0"/>
                          <a:cs typeface="Arial" pitchFamily="-110"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sz="1400" b="0" i="0" u="none" strike="noStrike" cap="none" normalizeH="0" baseline="0" dirty="0" smtClean="0">
                          <a:ln>
                            <a:noFill/>
                          </a:ln>
                          <a:solidFill>
                            <a:srgbClr val="00349E"/>
                          </a:solidFill>
                          <a:effectLst/>
                          <a:latin typeface="Arial" pitchFamily="-110" charset="0"/>
                          <a:ea typeface="Arial" pitchFamily="-110" charset="0"/>
                          <a:cs typeface="Arial" pitchFamily="-110" charset="0"/>
                        </a:rPr>
                        <a:t>Non caractéristique </a:t>
                      </a:r>
                      <a:r>
                        <a:rPr kumimoji="0" lang="fr-FR" sz="1400" b="1" i="0" u="none" strike="noStrike" cap="none" normalizeH="0" baseline="0" dirty="0" smtClean="0">
                          <a:ln>
                            <a:noFill/>
                          </a:ln>
                          <a:solidFill>
                            <a:srgbClr val="00349E"/>
                          </a:solidFill>
                          <a:effectLst/>
                          <a:latin typeface="Arial" pitchFamily="-110" charset="0"/>
                          <a:ea typeface="Arial" pitchFamily="-110" charset="0"/>
                          <a:cs typeface="Arial" pitchFamily="-110"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sz="1400" b="0" i="0" u="none" strike="noStrike" cap="none" normalizeH="0" baseline="0" dirty="0" smtClean="0">
                          <a:ln>
                            <a:noFill/>
                          </a:ln>
                          <a:solidFill>
                            <a:srgbClr val="00349E"/>
                          </a:solidFill>
                          <a:effectLst/>
                          <a:latin typeface="Arial" pitchFamily="-110" charset="0"/>
                          <a:ea typeface="Arial" pitchFamily="-110" charset="0"/>
                          <a:cs typeface="Arial" pitchFamily="-110" charset="0"/>
                        </a:rPr>
                        <a:t>Neutre ou non pertinent </a:t>
                      </a:r>
                      <a:r>
                        <a:rPr kumimoji="0" lang="fr-FR" sz="1400" b="1" i="0" u="none" strike="noStrike" cap="none" normalizeH="0" baseline="0" dirty="0" smtClean="0">
                          <a:ln>
                            <a:noFill/>
                          </a:ln>
                          <a:solidFill>
                            <a:srgbClr val="00349E"/>
                          </a:solidFill>
                          <a:effectLst/>
                          <a:latin typeface="Arial" pitchFamily="-110" charset="0"/>
                          <a:ea typeface="Arial" pitchFamily="-110" charset="0"/>
                          <a:cs typeface="Arial" pitchFamily="-110" charset="0"/>
                        </a:rPr>
                        <a:t>(0)</a:t>
                      </a:r>
                    </a:p>
                  </a:txBody>
                  <a:tcP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B9D0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dirty="0" smtClean="0">
                          <a:ln>
                            <a:noFill/>
                          </a:ln>
                          <a:solidFill>
                            <a:srgbClr val="00349E"/>
                          </a:solidFill>
                          <a:effectLst/>
                          <a:latin typeface="Arial" pitchFamily="-110" charset="0"/>
                          <a:ea typeface="Arial" pitchFamily="-110" charset="0"/>
                          <a:cs typeface="Arial" pitchFamily="-110" charset="0"/>
                        </a:rPr>
                        <a:t>- 4</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B9D0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smtClean="0">
                          <a:ln>
                            <a:noFill/>
                          </a:ln>
                          <a:solidFill>
                            <a:srgbClr val="00349E"/>
                          </a:solidFill>
                          <a:effectLst/>
                          <a:latin typeface="Arial" pitchFamily="-110" charset="0"/>
                          <a:ea typeface="Arial" pitchFamily="-110" charset="0"/>
                          <a:cs typeface="Arial" pitchFamily="-110" charset="0"/>
                        </a:rPr>
                        <a:t>- 3</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B9D0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dirty="0" smtClean="0">
                          <a:ln>
                            <a:noFill/>
                          </a:ln>
                          <a:solidFill>
                            <a:srgbClr val="00349E"/>
                          </a:solidFill>
                          <a:effectLst/>
                          <a:latin typeface="Arial" pitchFamily="-110" charset="0"/>
                          <a:ea typeface="Arial" pitchFamily="-110" charset="0"/>
                          <a:cs typeface="Arial" pitchFamily="-110" charset="0"/>
                        </a:rPr>
                        <a:t>- 2</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B9D0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smtClean="0">
                          <a:ln>
                            <a:noFill/>
                          </a:ln>
                          <a:solidFill>
                            <a:srgbClr val="00349E"/>
                          </a:solidFill>
                          <a:effectLst/>
                          <a:latin typeface="Arial" pitchFamily="-110" charset="0"/>
                          <a:ea typeface="Arial" pitchFamily="-110" charset="0"/>
                          <a:cs typeface="Arial" pitchFamily="-110" charset="0"/>
                        </a:rPr>
                        <a:t>- 1</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B9D0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2000" b="0" i="0" u="none" strike="noStrike" cap="none" normalizeH="0" baseline="0" smtClean="0">
                          <a:ln>
                            <a:noFill/>
                          </a:ln>
                          <a:solidFill>
                            <a:srgbClr val="008000"/>
                          </a:solidFill>
                          <a:effectLst/>
                          <a:latin typeface="Arial" pitchFamily="-110" charset="0"/>
                          <a:ea typeface="Arial" pitchFamily="-110" charset="0"/>
                          <a:cs typeface="Arial" pitchFamily="-110" charset="0"/>
                        </a:rPr>
                        <a:t>0</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dirty="0" smtClean="0">
                          <a:ln>
                            <a:noFill/>
                          </a:ln>
                          <a:solidFill>
                            <a:srgbClr val="00349E"/>
                          </a:solidFill>
                          <a:effectLst/>
                          <a:latin typeface="Arial" pitchFamily="-110" charset="0"/>
                          <a:ea typeface="Arial" pitchFamily="-110" charset="0"/>
                          <a:cs typeface="Arial" pitchFamily="-110" charset="0"/>
                        </a:rPr>
                        <a:t>+ 1</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B9D0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smtClean="0">
                          <a:ln>
                            <a:noFill/>
                          </a:ln>
                          <a:solidFill>
                            <a:srgbClr val="00349E"/>
                          </a:solidFill>
                          <a:effectLst/>
                          <a:latin typeface="Arial" pitchFamily="-110" charset="0"/>
                          <a:ea typeface="Arial" pitchFamily="-110" charset="0"/>
                          <a:cs typeface="Arial" pitchFamily="-110" charset="0"/>
                        </a:rPr>
                        <a:t>+ 2</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B9D0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smtClean="0">
                          <a:ln>
                            <a:noFill/>
                          </a:ln>
                          <a:solidFill>
                            <a:srgbClr val="00349E"/>
                          </a:solidFill>
                          <a:effectLst/>
                          <a:latin typeface="Arial" pitchFamily="-110" charset="0"/>
                          <a:ea typeface="Arial" pitchFamily="-110" charset="0"/>
                          <a:cs typeface="Arial" pitchFamily="-110" charset="0"/>
                        </a:rPr>
                        <a:t>+ 3</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B9D0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dirty="0" smtClean="0">
                          <a:ln>
                            <a:noFill/>
                          </a:ln>
                          <a:solidFill>
                            <a:srgbClr val="00349E"/>
                          </a:solidFill>
                          <a:effectLst/>
                          <a:latin typeface="Arial" pitchFamily="-110" charset="0"/>
                          <a:ea typeface="Arial" pitchFamily="-110" charset="0"/>
                          <a:cs typeface="Arial" pitchFamily="-110" charset="0"/>
                        </a:rPr>
                        <a:t>+ 4</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B9D0FF"/>
                    </a:solidFill>
                  </a:tcPr>
                </a:tc>
              </a:tr>
            </a:tbl>
          </a:graphicData>
        </a:graphic>
      </p:graphicFrame>
      <p:graphicFrame>
        <p:nvGraphicFramePr>
          <p:cNvPr id="11" name="Tableau 10"/>
          <p:cNvGraphicFramePr>
            <a:graphicFrameLocks noGrp="1"/>
          </p:cNvGraphicFramePr>
          <p:nvPr/>
        </p:nvGraphicFramePr>
        <p:xfrm>
          <a:off x="228600" y="5273041"/>
          <a:ext cx="8686800" cy="518159"/>
        </p:xfrm>
        <a:graphic>
          <a:graphicData uri="http://schemas.openxmlformats.org/drawingml/2006/table">
            <a:tbl>
              <a:tblPr/>
              <a:tblGrid>
                <a:gridCol w="2438400"/>
                <a:gridCol w="693738"/>
                <a:gridCol w="695325"/>
                <a:gridCol w="693737"/>
                <a:gridCol w="693738"/>
                <a:gridCol w="695325"/>
                <a:gridCol w="693737"/>
                <a:gridCol w="693738"/>
                <a:gridCol w="695325"/>
                <a:gridCol w="693737"/>
              </a:tblGrid>
              <a:tr h="47942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sz="1400" b="0" i="0" u="none" strike="noStrike" cap="none" normalizeH="0" baseline="0" dirty="0" smtClean="0">
                          <a:ln>
                            <a:noFill/>
                          </a:ln>
                          <a:solidFill>
                            <a:srgbClr val="9C007F"/>
                          </a:solidFill>
                          <a:effectLst/>
                          <a:latin typeface="Arial" pitchFamily="-110" charset="0"/>
                          <a:ea typeface="Arial" pitchFamily="-110" charset="0"/>
                          <a:cs typeface="Arial" pitchFamily="-110" charset="0"/>
                        </a:rPr>
                        <a:t>Nombre d’items</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sz="1400" b="0" i="0" u="none" strike="noStrike" cap="none" normalizeH="0" baseline="0" dirty="0" smtClean="0">
                          <a:ln>
                            <a:noFill/>
                          </a:ln>
                          <a:solidFill>
                            <a:srgbClr val="9C007F"/>
                          </a:solidFill>
                          <a:effectLst/>
                          <a:latin typeface="Arial" pitchFamily="-110" charset="0"/>
                          <a:ea typeface="Arial" pitchFamily="-110" charset="0"/>
                          <a:cs typeface="Arial" pitchFamily="-110" charset="0"/>
                        </a:rPr>
                        <a:t>Dans chaque catégorie</a:t>
                      </a:r>
                      <a:endParaRPr kumimoji="0" lang="fr-FR" sz="1400" b="0" i="0" u="none" strike="noStrike" cap="none" normalizeH="0" baseline="0" dirty="0">
                        <a:ln>
                          <a:noFill/>
                        </a:ln>
                        <a:solidFill>
                          <a:srgbClr val="9C007F"/>
                        </a:solidFill>
                        <a:effectLst/>
                        <a:latin typeface="Arial" pitchFamily="-110" charset="0"/>
                        <a:ea typeface="Arial" pitchFamily="-110" charset="0"/>
                        <a:cs typeface="Arial" pitchFamily="-110" charset="0"/>
                      </a:endParaRPr>
                    </a:p>
                  </a:txBody>
                  <a:tcP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72A1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1200" b="0" i="0" u="none" strike="noStrike" cap="none" normalizeH="0" baseline="0" dirty="0">
                          <a:ln>
                            <a:noFill/>
                          </a:ln>
                          <a:solidFill>
                            <a:srgbClr val="9C007F"/>
                          </a:solidFill>
                          <a:effectLst/>
                          <a:latin typeface="Arial" pitchFamily="-110" charset="0"/>
                          <a:ea typeface="Arial" pitchFamily="-110" charset="0"/>
                          <a:cs typeface="Arial" pitchFamily="-110" charset="0"/>
                        </a:rPr>
                        <a:t>5</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72A1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1200" b="0" i="0" u="none" strike="noStrike" cap="none" normalizeH="0" baseline="0" dirty="0">
                          <a:ln>
                            <a:noFill/>
                          </a:ln>
                          <a:solidFill>
                            <a:srgbClr val="9C007F"/>
                          </a:solidFill>
                          <a:effectLst/>
                          <a:latin typeface="Arial" pitchFamily="-110" charset="0"/>
                          <a:ea typeface="Arial" pitchFamily="-110" charset="0"/>
                          <a:cs typeface="Arial" pitchFamily="-110" charset="0"/>
                        </a:rPr>
                        <a:t>8</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72A1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1200" b="0" i="0" u="none" strike="noStrike" cap="none" normalizeH="0" baseline="0" dirty="0">
                          <a:ln>
                            <a:noFill/>
                          </a:ln>
                          <a:solidFill>
                            <a:srgbClr val="9C007F"/>
                          </a:solidFill>
                          <a:effectLst/>
                          <a:latin typeface="Arial" pitchFamily="-110" charset="0"/>
                          <a:ea typeface="Arial" pitchFamily="-110" charset="0"/>
                          <a:cs typeface="Arial" pitchFamily="-110" charset="0"/>
                        </a:rPr>
                        <a:t>12</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72A1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1200" b="0" i="0" u="none" strike="noStrike" cap="none" normalizeH="0" baseline="0" dirty="0">
                          <a:ln>
                            <a:noFill/>
                          </a:ln>
                          <a:solidFill>
                            <a:srgbClr val="9C007F"/>
                          </a:solidFill>
                          <a:effectLst/>
                          <a:latin typeface="Arial" pitchFamily="-110" charset="0"/>
                          <a:ea typeface="Arial" pitchFamily="-110" charset="0"/>
                          <a:cs typeface="Arial" pitchFamily="-110" charset="0"/>
                        </a:rPr>
                        <a:t>16</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72A1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dirty="0" smtClean="0">
                          <a:ln>
                            <a:noFill/>
                          </a:ln>
                          <a:solidFill>
                            <a:srgbClr val="008000"/>
                          </a:solidFill>
                          <a:effectLst/>
                          <a:latin typeface="Arial" pitchFamily="-110" charset="0"/>
                          <a:ea typeface="Arial" pitchFamily="-110" charset="0"/>
                          <a:cs typeface="Arial" pitchFamily="-110" charset="0"/>
                        </a:rPr>
                        <a:t>18</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1200" b="0" i="0" u="none" strike="noStrike" cap="none" normalizeH="0" baseline="0">
                          <a:ln>
                            <a:noFill/>
                          </a:ln>
                          <a:solidFill>
                            <a:srgbClr val="9C007F"/>
                          </a:solidFill>
                          <a:effectLst/>
                          <a:latin typeface="Arial" pitchFamily="-110" charset="0"/>
                          <a:ea typeface="Arial" pitchFamily="-110" charset="0"/>
                          <a:cs typeface="Arial" pitchFamily="-110" charset="0"/>
                        </a:rPr>
                        <a:t>16</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72A1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1200" b="0" i="0" u="none" strike="noStrike" cap="none" normalizeH="0" baseline="0" dirty="0">
                          <a:ln>
                            <a:noFill/>
                          </a:ln>
                          <a:solidFill>
                            <a:srgbClr val="9C007F"/>
                          </a:solidFill>
                          <a:effectLst/>
                          <a:latin typeface="Arial" pitchFamily="-110" charset="0"/>
                          <a:ea typeface="Arial" pitchFamily="-110" charset="0"/>
                          <a:cs typeface="Arial" pitchFamily="-110" charset="0"/>
                        </a:rPr>
                        <a:t>12</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72A1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1200" b="0" i="0" u="none" strike="noStrike" cap="none" normalizeH="0" baseline="0" dirty="0">
                          <a:ln>
                            <a:noFill/>
                          </a:ln>
                          <a:solidFill>
                            <a:srgbClr val="9C007F"/>
                          </a:solidFill>
                          <a:effectLst/>
                          <a:latin typeface="Arial" pitchFamily="-110" charset="0"/>
                          <a:ea typeface="Arial" pitchFamily="-110" charset="0"/>
                          <a:cs typeface="Arial" pitchFamily="-110" charset="0"/>
                        </a:rPr>
                        <a:t>8</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72A1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1200" b="0" i="0" u="none" strike="noStrike" cap="none" normalizeH="0" baseline="0" dirty="0">
                          <a:ln>
                            <a:noFill/>
                          </a:ln>
                          <a:solidFill>
                            <a:srgbClr val="9C007F"/>
                          </a:solidFill>
                          <a:effectLst/>
                          <a:latin typeface="Arial" pitchFamily="-110" charset="0"/>
                          <a:ea typeface="Arial" pitchFamily="-110" charset="0"/>
                          <a:cs typeface="Arial" pitchFamily="-110" charset="0"/>
                        </a:rPr>
                        <a:t>5</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72A1FF"/>
                    </a:solidFill>
                  </a:tcPr>
                </a:tc>
              </a:tr>
            </a:tbl>
          </a:graphicData>
        </a:graphic>
      </p:graphicFrame>
    </p:spTree>
    <p:extLst>
      <p:ext uri="{BB962C8B-B14F-4D97-AF65-F5344CB8AC3E}">
        <p14:creationId xmlns:p14="http://schemas.microsoft.com/office/powerpoint/2010/main" val="257711788"/>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ext Box 1"/>
          <p:cNvSpPr txBox="1">
            <a:spLocks noChangeArrowheads="1"/>
          </p:cNvSpPr>
          <p:nvPr/>
        </p:nvSpPr>
        <p:spPr bwMode="auto">
          <a:xfrm>
            <a:off x="457200" y="142875"/>
            <a:ext cx="8229600" cy="69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charset="0"/>
                <a:ea typeface="ＭＳ Ｐゴシック" charset="0"/>
                <a:cs typeface="ＭＳ Ｐゴシック"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charset="0"/>
                <a:ea typeface="ＭＳ Ｐゴシック"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charset="0"/>
                <a:ea typeface="ＭＳ Ｐゴシック"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charset="0"/>
                <a:ea typeface="ＭＳ Ｐゴシック"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charset="0"/>
                <a:ea typeface="ＭＳ Ｐゴシック"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charset="0"/>
                <a:ea typeface="ＭＳ Ｐゴシック"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charset="0"/>
                <a:ea typeface="ＭＳ Ｐゴシック"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charset="0"/>
                <a:ea typeface="ＭＳ Ｐゴシック"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charset="0"/>
                <a:ea typeface="ＭＳ Ｐゴシック" charset="0"/>
              </a:defRPr>
            </a:lvl9pPr>
          </a:lstStyle>
          <a:p>
            <a:pPr algn="ctr">
              <a:defRPr/>
            </a:pPr>
            <a:r>
              <a:rPr lang="fr-FR" sz="2800" b="1" dirty="0" smtClean="0">
                <a:solidFill>
                  <a:srgbClr val="1F497D"/>
                </a:solidFill>
                <a:latin typeface="+mn-lt"/>
              </a:rPr>
              <a:t>En résumé : les </a:t>
            </a:r>
            <a:r>
              <a:rPr lang="fr-FR" sz="2800" b="1" dirty="0">
                <a:solidFill>
                  <a:srgbClr val="1F497D"/>
                </a:solidFill>
                <a:latin typeface="+mn-lt"/>
              </a:rPr>
              <a:t>outils spécifiques au pôle </a:t>
            </a:r>
            <a:r>
              <a:rPr lang="fr-FR" sz="2800" b="1" dirty="0" smtClean="0">
                <a:solidFill>
                  <a:srgbClr val="1F497D"/>
                </a:solidFill>
                <a:latin typeface="+mn-lt"/>
              </a:rPr>
              <a:t>Borderline</a:t>
            </a:r>
            <a:endParaRPr lang="fr-FR" sz="2800" b="1" dirty="0">
              <a:solidFill>
                <a:srgbClr val="1F497D"/>
              </a:solidFill>
              <a:latin typeface="+mn-lt"/>
            </a:endParaRPr>
          </a:p>
        </p:txBody>
      </p:sp>
      <p:sp>
        <p:nvSpPr>
          <p:cNvPr id="31746" name="Text Box 2"/>
          <p:cNvSpPr txBox="1">
            <a:spLocks noChangeArrowheads="1"/>
          </p:cNvSpPr>
          <p:nvPr/>
        </p:nvSpPr>
        <p:spPr bwMode="auto">
          <a:xfrm>
            <a:off x="387350" y="1090613"/>
            <a:ext cx="8424863" cy="563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charset="0"/>
                <a:ea typeface="ＭＳ Ｐゴシック" charset="0"/>
                <a:cs typeface="ＭＳ Ｐゴシック"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charset="0"/>
                <a:ea typeface="ＭＳ Ｐゴシック"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charset="0"/>
                <a:ea typeface="ＭＳ Ｐゴシック"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charset="0"/>
                <a:ea typeface="ＭＳ Ｐゴシック"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charset="0"/>
                <a:ea typeface="ＭＳ Ｐゴシック"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charset="0"/>
                <a:ea typeface="ＭＳ Ｐゴシック"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charset="0"/>
                <a:ea typeface="ＭＳ Ｐゴシック"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charset="0"/>
                <a:ea typeface="ＭＳ Ｐゴシック"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charset="0"/>
                <a:ea typeface="ＭＳ Ｐゴシック" charset="0"/>
              </a:defRPr>
            </a:lvl9pPr>
          </a:lstStyle>
          <a:p>
            <a:pPr algn="just">
              <a:defRPr/>
            </a:pPr>
            <a:r>
              <a:rPr lang="fr-FR" sz="1800" b="1" dirty="0">
                <a:solidFill>
                  <a:schemeClr val="tx2"/>
                </a:solidFill>
                <a:latin typeface="+mn-lt"/>
              </a:rPr>
              <a:t>La Formulation de cas</a:t>
            </a:r>
          </a:p>
          <a:p>
            <a:pPr algn="just">
              <a:defRPr/>
            </a:pPr>
            <a:r>
              <a:rPr lang="fr-FR" sz="1800" b="1" dirty="0">
                <a:solidFill>
                  <a:schemeClr val="tx2"/>
                </a:solidFill>
                <a:latin typeface="+mn-lt"/>
              </a:rPr>
              <a:t>→ </a:t>
            </a:r>
            <a:r>
              <a:rPr lang="fr-FR" sz="1800" dirty="0">
                <a:solidFill>
                  <a:schemeClr val="tx2"/>
                </a:solidFill>
                <a:latin typeface="+mn-lt"/>
              </a:rPr>
              <a:t>Plan d’organisation des données cliniques pour une stratégie de traitement</a:t>
            </a:r>
          </a:p>
          <a:p>
            <a:pPr algn="just">
              <a:defRPr/>
            </a:pPr>
            <a:endParaRPr lang="fr-FR" sz="1800" dirty="0">
              <a:solidFill>
                <a:schemeClr val="tx2"/>
              </a:solidFill>
              <a:latin typeface="+mn-lt"/>
            </a:endParaRPr>
          </a:p>
          <a:p>
            <a:pPr algn="just">
              <a:defRPr/>
            </a:pPr>
            <a:r>
              <a:rPr lang="fr-FR" sz="1800" b="1" dirty="0">
                <a:solidFill>
                  <a:schemeClr val="tx2"/>
                </a:solidFill>
                <a:latin typeface="+mn-lt"/>
              </a:rPr>
              <a:t>L'échelle </a:t>
            </a:r>
            <a:r>
              <a:rPr lang="fr-FR" sz="1800" b="1" dirty="0" smtClean="0">
                <a:solidFill>
                  <a:schemeClr val="tx2"/>
                </a:solidFill>
                <a:latin typeface="+mn-lt"/>
              </a:rPr>
              <a:t>Santé-Maladie</a:t>
            </a:r>
            <a:endParaRPr lang="fr-FR" sz="1800" b="1" dirty="0">
              <a:solidFill>
                <a:schemeClr val="tx2"/>
              </a:solidFill>
              <a:latin typeface="+mn-lt"/>
            </a:endParaRPr>
          </a:p>
          <a:p>
            <a:pPr algn="just">
              <a:defRPr/>
            </a:pPr>
            <a:r>
              <a:rPr lang="fr-FR" sz="1800" b="1" dirty="0">
                <a:solidFill>
                  <a:schemeClr val="tx2"/>
                </a:solidFill>
                <a:latin typeface="+mn-lt"/>
              </a:rPr>
              <a:t>→</a:t>
            </a:r>
            <a:r>
              <a:rPr lang="fr-FR" sz="1800" dirty="0">
                <a:solidFill>
                  <a:schemeClr val="tx2"/>
                </a:solidFill>
                <a:latin typeface="+mn-lt"/>
              </a:rPr>
              <a:t> </a:t>
            </a:r>
            <a:r>
              <a:rPr lang="fr-FR" sz="1800" dirty="0" smtClean="0">
                <a:solidFill>
                  <a:schemeClr val="tx2"/>
                </a:solidFill>
                <a:latin typeface="+mn-lt"/>
              </a:rPr>
              <a:t>Echelle estimation globale</a:t>
            </a:r>
            <a:endParaRPr lang="fr-FR" sz="1800" dirty="0">
              <a:solidFill>
                <a:schemeClr val="tx2"/>
              </a:solidFill>
              <a:latin typeface="+mn-lt"/>
            </a:endParaRPr>
          </a:p>
          <a:p>
            <a:pPr algn="just">
              <a:defRPr/>
            </a:pPr>
            <a:r>
              <a:rPr lang="fr-FR" sz="1800" b="1" dirty="0">
                <a:solidFill>
                  <a:schemeClr val="tx2"/>
                </a:solidFill>
                <a:latin typeface="+mn-lt"/>
              </a:rPr>
              <a:t>→ </a:t>
            </a:r>
            <a:r>
              <a:rPr lang="fr-FR" sz="1800" dirty="0" smtClean="0">
                <a:solidFill>
                  <a:schemeClr val="tx2"/>
                </a:solidFill>
                <a:latin typeface="+mn-lt"/>
              </a:rPr>
              <a:t>7 sous échelles : 1. Capacité d’autonomie ; 2. Gravités des Symptômes ; 3. Malaise subjectif ; 4. Effets sur l’entourage ; 5. utilisation des capacités ; 6. relations interpersonnelles ; 7. Sources d’intérêts.</a:t>
            </a:r>
            <a:endParaRPr lang="fr-FR" sz="1800" dirty="0">
              <a:solidFill>
                <a:schemeClr val="tx2"/>
              </a:solidFill>
              <a:latin typeface="+mn-lt"/>
            </a:endParaRPr>
          </a:p>
          <a:p>
            <a:pPr algn="just">
              <a:defRPr/>
            </a:pPr>
            <a:endParaRPr lang="fr-FR" sz="1800" b="1" dirty="0">
              <a:solidFill>
                <a:schemeClr val="tx2"/>
              </a:solidFill>
              <a:latin typeface="+mn-lt"/>
            </a:endParaRPr>
          </a:p>
          <a:p>
            <a:pPr algn="just">
              <a:defRPr/>
            </a:pPr>
            <a:r>
              <a:rPr lang="fr-FR" sz="1800" b="1" dirty="0" smtClean="0">
                <a:solidFill>
                  <a:schemeClr val="tx2"/>
                </a:solidFill>
                <a:latin typeface="+mn-lt"/>
              </a:rPr>
              <a:t>Les échelles de Fonctionnement </a:t>
            </a:r>
            <a:r>
              <a:rPr lang="fr-FR" sz="1800" b="1" dirty="0" err="1" smtClean="0">
                <a:solidFill>
                  <a:schemeClr val="tx2"/>
                </a:solidFill>
                <a:latin typeface="+mn-lt"/>
              </a:rPr>
              <a:t>Psychodynamique</a:t>
            </a:r>
            <a:r>
              <a:rPr lang="fr-FR" sz="1800" b="1" dirty="0" smtClean="0">
                <a:solidFill>
                  <a:schemeClr val="tx2"/>
                </a:solidFill>
                <a:latin typeface="+mn-lt"/>
              </a:rPr>
              <a:t> :</a:t>
            </a:r>
            <a:endParaRPr lang="fr-FR" sz="1800" b="1" dirty="0">
              <a:solidFill>
                <a:schemeClr val="tx2"/>
              </a:solidFill>
              <a:latin typeface="+mn-lt"/>
            </a:endParaRPr>
          </a:p>
          <a:p>
            <a:pPr algn="just">
              <a:defRPr/>
            </a:pPr>
            <a:r>
              <a:rPr lang="fr-FR" sz="1800" b="1" dirty="0">
                <a:solidFill>
                  <a:schemeClr val="tx2"/>
                </a:solidFill>
                <a:latin typeface="+mn-lt"/>
              </a:rPr>
              <a:t>→ </a:t>
            </a:r>
            <a:r>
              <a:rPr lang="fr-FR" sz="1800" dirty="0" smtClean="0">
                <a:solidFill>
                  <a:schemeClr val="tx2"/>
                </a:solidFill>
                <a:latin typeface="+mn-lt"/>
              </a:rPr>
              <a:t>6 sous échelles : 1. Qualités des relations amicales ; 2. </a:t>
            </a:r>
            <a:r>
              <a:rPr lang="fr-FR" sz="1800" dirty="0">
                <a:solidFill>
                  <a:schemeClr val="tx2"/>
                </a:solidFill>
              </a:rPr>
              <a:t>Qualités des relations </a:t>
            </a:r>
            <a:r>
              <a:rPr lang="fr-FR" sz="1800" dirty="0" smtClean="0">
                <a:solidFill>
                  <a:schemeClr val="tx2"/>
                </a:solidFill>
              </a:rPr>
              <a:t>familiales ; 3. </a:t>
            </a:r>
            <a:r>
              <a:rPr lang="fr-FR" sz="1800" dirty="0">
                <a:solidFill>
                  <a:schemeClr val="tx2"/>
                </a:solidFill>
              </a:rPr>
              <a:t>Qualités des relations </a:t>
            </a:r>
            <a:r>
              <a:rPr lang="fr-FR" sz="1800" dirty="0" smtClean="0">
                <a:solidFill>
                  <a:schemeClr val="tx2"/>
                </a:solidFill>
              </a:rPr>
              <a:t>sentimentales ; 4. Tolérance affective ; 5. Insight ; 6. Résolution des problèmes et capacité adaptative.</a:t>
            </a:r>
            <a:endParaRPr lang="fr-FR" sz="1800" dirty="0">
              <a:solidFill>
                <a:schemeClr val="tx2"/>
              </a:solidFill>
              <a:latin typeface="+mn-lt"/>
            </a:endParaRPr>
          </a:p>
          <a:p>
            <a:pPr>
              <a:defRPr/>
            </a:pPr>
            <a:endParaRPr lang="fr-FR" sz="1800" b="1" dirty="0">
              <a:solidFill>
                <a:schemeClr val="tx2"/>
              </a:solidFill>
              <a:latin typeface="+mn-lt"/>
            </a:endParaRPr>
          </a:p>
          <a:p>
            <a:pPr>
              <a:defRPr/>
            </a:pPr>
            <a:r>
              <a:rPr lang="fr-FR" sz="1800" b="1" dirty="0">
                <a:solidFill>
                  <a:schemeClr val="tx2"/>
                </a:solidFill>
                <a:latin typeface="+mn-lt"/>
              </a:rPr>
              <a:t>Le </a:t>
            </a:r>
            <a:r>
              <a:rPr lang="fr-FR" sz="1800" b="1" dirty="0" smtClean="0">
                <a:solidFill>
                  <a:schemeClr val="tx2"/>
                </a:solidFill>
                <a:latin typeface="+mn-lt"/>
              </a:rPr>
              <a:t>Psychotherapy </a:t>
            </a:r>
            <a:r>
              <a:rPr lang="fr-FR" sz="1800" b="1" dirty="0" err="1" smtClean="0">
                <a:solidFill>
                  <a:schemeClr val="tx2"/>
                </a:solidFill>
                <a:latin typeface="+mn-lt"/>
              </a:rPr>
              <a:t>Process</a:t>
            </a:r>
            <a:r>
              <a:rPr lang="fr-FR" sz="1800" b="1" dirty="0" smtClean="0">
                <a:solidFill>
                  <a:schemeClr val="tx2"/>
                </a:solidFill>
                <a:latin typeface="+mn-lt"/>
              </a:rPr>
              <a:t> Q</a:t>
            </a:r>
            <a:r>
              <a:rPr lang="fr-FR" sz="1800" b="1" dirty="0">
                <a:solidFill>
                  <a:schemeClr val="tx2"/>
                </a:solidFill>
                <a:latin typeface="+mn-lt"/>
              </a:rPr>
              <a:t>-Set de </a:t>
            </a:r>
            <a:r>
              <a:rPr lang="fr-FR" sz="1800" b="1" dirty="0" smtClean="0">
                <a:solidFill>
                  <a:schemeClr val="tx2"/>
                </a:solidFill>
                <a:latin typeface="+mn-lt"/>
              </a:rPr>
              <a:t>Enrico </a:t>
            </a:r>
            <a:r>
              <a:rPr lang="fr-FR" sz="1800" b="1" dirty="0">
                <a:solidFill>
                  <a:schemeClr val="tx2"/>
                </a:solidFill>
                <a:latin typeface="+mn-lt"/>
              </a:rPr>
              <a:t>Jones:</a:t>
            </a:r>
          </a:p>
          <a:p>
            <a:pPr>
              <a:defRPr/>
            </a:pPr>
            <a:r>
              <a:rPr lang="fr-FR" sz="1800" b="1" dirty="0">
                <a:solidFill>
                  <a:schemeClr val="tx2"/>
                </a:solidFill>
                <a:latin typeface="+mn-lt"/>
              </a:rPr>
              <a:t>→ </a:t>
            </a:r>
            <a:r>
              <a:rPr lang="fr-FR" sz="1800" dirty="0">
                <a:solidFill>
                  <a:schemeClr val="tx2"/>
                </a:solidFill>
                <a:latin typeface="+mn-lt"/>
              </a:rPr>
              <a:t>Processus caractérisant :  1. les attitudes, les sentiments, le comportement ou l’expérience de l’enfant. 2. les actions et les attitudes du thérapeute. 3. la nature des interactions au sein de la dyade, le climat ou l’atmosphère de la séance.</a:t>
            </a:r>
            <a:endParaRPr lang="fr-FR" sz="1800" b="1" dirty="0">
              <a:solidFill>
                <a:schemeClr val="tx2"/>
              </a:solidFill>
              <a:latin typeface="+mn-lt"/>
            </a:endParaRPr>
          </a:p>
          <a:p>
            <a:pPr>
              <a:defRPr/>
            </a:pPr>
            <a:endParaRPr lang="fr-FR" sz="1800" dirty="0">
              <a:solidFill>
                <a:schemeClr val="tx2"/>
              </a:solidFill>
              <a:latin typeface="+mn-lt"/>
            </a:endParaRPr>
          </a:p>
          <a:p>
            <a:pPr>
              <a:defRPr/>
            </a:pPr>
            <a:endParaRPr lang="fr-FR" sz="1800" dirty="0">
              <a:solidFill>
                <a:schemeClr val="tx2"/>
              </a:solidFill>
              <a:latin typeface="+mn-lt"/>
            </a:endParaRPr>
          </a:p>
        </p:txBody>
      </p:sp>
      <p:sp>
        <p:nvSpPr>
          <p:cNvPr id="2" name="Espace réservé de la date 1"/>
          <p:cNvSpPr>
            <a:spLocks noGrp="1"/>
          </p:cNvSpPr>
          <p:nvPr>
            <p:ph type="dt" sz="quarter" idx="10"/>
          </p:nvPr>
        </p:nvSpPr>
        <p:spPr/>
        <p:txBody>
          <a:bodyPr/>
          <a:lstStyle/>
          <a:p>
            <a:pPr>
              <a:defRPr/>
            </a:pPr>
            <a:r>
              <a:rPr lang="fr-FR" smtClean="0"/>
              <a:t>05/03/2011</a:t>
            </a:r>
            <a:endParaRPr lang="fr-FR"/>
          </a:p>
        </p:txBody>
      </p:sp>
      <p:sp>
        <p:nvSpPr>
          <p:cNvPr id="37892" name="Espace réservé du numéro de diapositive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CBDD5D78-CA72-4A4C-B024-690E98176B9D}" type="slidenum">
              <a:rPr lang="fr-FR" sz="1200">
                <a:solidFill>
                  <a:srgbClr val="898989"/>
                </a:solidFill>
              </a:rPr>
              <a:pPr/>
              <a:t>21</a:t>
            </a:fld>
            <a:endParaRPr lang="fr-FR" sz="1200">
              <a:solidFill>
                <a:srgbClr val="898989"/>
              </a:solidFill>
            </a:endParaRPr>
          </a:p>
        </p:txBody>
      </p:sp>
      <p:sp>
        <p:nvSpPr>
          <p:cNvPr id="3" name="Espace réservé du pied de page 2"/>
          <p:cNvSpPr>
            <a:spLocks noGrp="1"/>
          </p:cNvSpPr>
          <p:nvPr>
            <p:ph type="ftr" sz="quarter" idx="11"/>
          </p:nvPr>
        </p:nvSpPr>
        <p:spPr/>
        <p:txBody>
          <a:bodyPr/>
          <a:lstStyle/>
          <a:p>
            <a:r>
              <a:rPr lang="fr-FR" smtClean="0"/>
              <a:t>Journée Pôle Borderline - JMT</a:t>
            </a:r>
            <a:endParaRPr lang="fr-FR"/>
          </a:p>
        </p:txBody>
      </p:sp>
    </p:spTree>
    <p:extLst>
      <p:ext uri="{BB962C8B-B14F-4D97-AF65-F5344CB8AC3E}">
        <p14:creationId xmlns:p14="http://schemas.microsoft.com/office/powerpoint/2010/main" val="1451619591"/>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Mise en </a:t>
            </a:r>
            <a:r>
              <a:rPr lang="fr-FR" dirty="0" err="1" smtClean="0"/>
              <a:t>oeuvre</a:t>
            </a:r>
            <a:endParaRPr lang="fr-FR" dirty="0"/>
          </a:p>
        </p:txBody>
      </p:sp>
      <p:sp>
        <p:nvSpPr>
          <p:cNvPr id="3" name="Espace réservé du texte 2"/>
          <p:cNvSpPr>
            <a:spLocks noGrp="1"/>
          </p:cNvSpPr>
          <p:nvPr>
            <p:ph type="body" idx="1"/>
          </p:nvPr>
        </p:nvSpPr>
        <p:spPr/>
        <p:txBody>
          <a:bodyPr/>
          <a:lstStyle/>
          <a:p>
            <a:endParaRPr lang="fr-FR"/>
          </a:p>
        </p:txBody>
      </p:sp>
      <p:sp>
        <p:nvSpPr>
          <p:cNvPr id="4" name="Espace réservé de la date 3"/>
          <p:cNvSpPr>
            <a:spLocks noGrp="1"/>
          </p:cNvSpPr>
          <p:nvPr>
            <p:ph type="dt" sz="half" idx="10"/>
          </p:nvPr>
        </p:nvSpPr>
        <p:spPr/>
        <p:txBody>
          <a:bodyPr/>
          <a:lstStyle/>
          <a:p>
            <a:r>
              <a:rPr lang="fr-FR" smtClean="0"/>
              <a:t>05/03/2011</a:t>
            </a:r>
            <a:endParaRPr lang="fr-FR"/>
          </a:p>
        </p:txBody>
      </p:sp>
      <p:sp>
        <p:nvSpPr>
          <p:cNvPr id="5" name="Espace réservé du pied de page 4"/>
          <p:cNvSpPr>
            <a:spLocks noGrp="1"/>
          </p:cNvSpPr>
          <p:nvPr>
            <p:ph type="ftr" sz="quarter" idx="11"/>
          </p:nvPr>
        </p:nvSpPr>
        <p:spPr/>
        <p:txBody>
          <a:bodyPr/>
          <a:lstStyle/>
          <a:p>
            <a:r>
              <a:rPr lang="fr-FR" smtClean="0"/>
              <a:t>Journée Pôle Borderline - JMT</a:t>
            </a:r>
            <a:endParaRPr lang="fr-FR"/>
          </a:p>
        </p:txBody>
      </p:sp>
      <p:sp>
        <p:nvSpPr>
          <p:cNvPr id="6" name="Espace réservé du numéro de diapositive 5"/>
          <p:cNvSpPr>
            <a:spLocks noGrp="1"/>
          </p:cNvSpPr>
          <p:nvPr>
            <p:ph type="sldNum" sz="quarter" idx="12"/>
          </p:nvPr>
        </p:nvSpPr>
        <p:spPr/>
        <p:txBody>
          <a:bodyPr/>
          <a:lstStyle/>
          <a:p>
            <a:fld id="{4E44576E-59B3-3E40-BD69-48F3A2CD0C68}" type="slidenum">
              <a:rPr lang="fr-FR" smtClean="0"/>
              <a:pPr/>
              <a:t>22</a:t>
            </a:fld>
            <a:endParaRPr lang="fr-FR"/>
          </a:p>
        </p:txBody>
      </p:sp>
    </p:spTree>
    <p:extLst>
      <p:ext uri="{BB962C8B-B14F-4D97-AF65-F5344CB8AC3E}">
        <p14:creationId xmlns:p14="http://schemas.microsoft.com/office/powerpoint/2010/main" val="6602760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U</a:t>
            </a:r>
            <a:r>
              <a:rPr lang="fr-FR" dirty="0" smtClean="0">
                <a:solidFill>
                  <a:srgbClr val="1F497D"/>
                </a:solidFill>
              </a:rPr>
              <a:t>ne </a:t>
            </a:r>
            <a:r>
              <a:rPr lang="fr-FR" dirty="0" smtClean="0">
                <a:solidFill>
                  <a:srgbClr val="1F497D"/>
                </a:solidFill>
              </a:rPr>
              <a:t>aide à chaque étape</a:t>
            </a:r>
            <a:endParaRPr lang="fr-FR" dirty="0"/>
          </a:p>
        </p:txBody>
      </p:sp>
      <p:pic>
        <p:nvPicPr>
          <p:cNvPr id="5" name="Image 4" descr="Image 5.png"/>
          <p:cNvPicPr>
            <a:picLocks noChangeAspect="1"/>
          </p:cNvPicPr>
          <p:nvPr/>
        </p:nvPicPr>
        <p:blipFill>
          <a:blip r:embed="rId2"/>
          <a:stretch>
            <a:fillRect/>
          </a:stretch>
        </p:blipFill>
        <p:spPr>
          <a:xfrm>
            <a:off x="-1" y="1447800"/>
            <a:ext cx="9144001" cy="5038725"/>
          </a:xfrm>
          <a:prstGeom prst="rect">
            <a:avLst/>
          </a:prstGeom>
        </p:spPr>
      </p:pic>
      <p:sp>
        <p:nvSpPr>
          <p:cNvPr id="4" name="Espace réservé de la date 3"/>
          <p:cNvSpPr>
            <a:spLocks noGrp="1"/>
          </p:cNvSpPr>
          <p:nvPr>
            <p:ph type="dt" sz="half" idx="10"/>
          </p:nvPr>
        </p:nvSpPr>
        <p:spPr/>
        <p:txBody>
          <a:bodyPr/>
          <a:lstStyle/>
          <a:p>
            <a:r>
              <a:rPr lang="fr-FR" smtClean="0"/>
              <a:t>05/03/2011</a:t>
            </a:r>
            <a:endParaRPr lang="fr-FR"/>
          </a:p>
        </p:txBody>
      </p:sp>
      <p:sp>
        <p:nvSpPr>
          <p:cNvPr id="6" name="Espace réservé du numéro de diapositive 5"/>
          <p:cNvSpPr>
            <a:spLocks noGrp="1"/>
          </p:cNvSpPr>
          <p:nvPr>
            <p:ph type="sldNum" sz="quarter" idx="12"/>
          </p:nvPr>
        </p:nvSpPr>
        <p:spPr/>
        <p:txBody>
          <a:bodyPr/>
          <a:lstStyle/>
          <a:p>
            <a:fld id="{735FFA6A-008E-6A41-AAC8-D62B17964E28}" type="slidenum">
              <a:rPr lang="fr-FR" smtClean="0"/>
              <a:pPr/>
              <a:t>23</a:t>
            </a:fld>
            <a:endParaRPr lang="fr-FR"/>
          </a:p>
        </p:txBody>
      </p:sp>
      <p:sp>
        <p:nvSpPr>
          <p:cNvPr id="7" name="Espace réservé du pied de page 6"/>
          <p:cNvSpPr>
            <a:spLocks noGrp="1"/>
          </p:cNvSpPr>
          <p:nvPr>
            <p:ph type="ftr" sz="quarter" idx="11"/>
          </p:nvPr>
        </p:nvSpPr>
        <p:spPr/>
        <p:txBody>
          <a:bodyPr/>
          <a:lstStyle/>
          <a:p>
            <a:r>
              <a:rPr lang="fr-FR" smtClean="0"/>
              <a:t>Journée Pôle Borderline - JMT</a:t>
            </a:r>
            <a:endParaRPr lang="fr-FR"/>
          </a:p>
        </p:txBody>
      </p:sp>
    </p:spTree>
    <p:extLst>
      <p:ext uri="{BB962C8B-B14F-4D97-AF65-F5344CB8AC3E}">
        <p14:creationId xmlns:p14="http://schemas.microsoft.com/office/powerpoint/2010/main" val="1018310935"/>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e la date 2"/>
          <p:cNvSpPr>
            <a:spLocks noGrp="1"/>
          </p:cNvSpPr>
          <p:nvPr>
            <p:ph type="dt" sz="half" idx="10"/>
          </p:nvPr>
        </p:nvSpPr>
        <p:spPr/>
        <p:txBody>
          <a:bodyPr/>
          <a:lstStyle/>
          <a:p>
            <a:r>
              <a:rPr lang="fr-FR" smtClean="0"/>
              <a:t>05/03/2011</a:t>
            </a:r>
            <a:endParaRPr lang="fr-FR"/>
          </a:p>
        </p:txBody>
      </p:sp>
      <p:sp>
        <p:nvSpPr>
          <p:cNvPr id="4" name="Espace réservé du pied de page 3"/>
          <p:cNvSpPr>
            <a:spLocks noGrp="1"/>
          </p:cNvSpPr>
          <p:nvPr>
            <p:ph type="ftr" sz="quarter" idx="11"/>
          </p:nvPr>
        </p:nvSpPr>
        <p:spPr/>
        <p:txBody>
          <a:bodyPr/>
          <a:lstStyle/>
          <a:p>
            <a:r>
              <a:rPr lang="fr-FR" smtClean="0"/>
              <a:t>Journée Pôle Borderline - JMT</a:t>
            </a:r>
            <a:endParaRPr lang="fr-FR"/>
          </a:p>
        </p:txBody>
      </p:sp>
      <p:sp>
        <p:nvSpPr>
          <p:cNvPr id="5" name="Espace réservé du numéro de diapositive 4"/>
          <p:cNvSpPr>
            <a:spLocks noGrp="1"/>
          </p:cNvSpPr>
          <p:nvPr>
            <p:ph type="sldNum" sz="quarter" idx="12"/>
          </p:nvPr>
        </p:nvSpPr>
        <p:spPr/>
        <p:txBody>
          <a:bodyPr/>
          <a:lstStyle/>
          <a:p>
            <a:fld id="{4E44576E-59B3-3E40-BD69-48F3A2CD0C68}" type="slidenum">
              <a:rPr lang="fr-FR" smtClean="0"/>
              <a:pPr/>
              <a:t>24</a:t>
            </a:fld>
            <a:endParaRPr lang="fr-FR"/>
          </a:p>
        </p:txBody>
      </p:sp>
      <p:pic>
        <p:nvPicPr>
          <p:cNvPr id="6" name="Image 5" descr="Capture d’écran 2011-03-05 à 8.10.40.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675" y="110763"/>
            <a:ext cx="9144000" cy="5939093"/>
          </a:xfrm>
          <a:prstGeom prst="rect">
            <a:avLst/>
          </a:prstGeom>
        </p:spPr>
      </p:pic>
      <p:sp>
        <p:nvSpPr>
          <p:cNvPr id="7" name="Rectangle 6"/>
          <p:cNvSpPr/>
          <p:nvPr/>
        </p:nvSpPr>
        <p:spPr>
          <a:xfrm>
            <a:off x="2286000" y="127731"/>
            <a:ext cx="6655940" cy="584776"/>
          </a:xfrm>
          <a:prstGeom prst="rect">
            <a:avLst/>
          </a:prstGeom>
        </p:spPr>
        <p:txBody>
          <a:bodyPr wrap="square">
            <a:spAutoFit/>
          </a:bodyPr>
          <a:lstStyle/>
          <a:p>
            <a:r>
              <a:rPr lang="fr-FR" sz="1600" dirty="0">
                <a:hlinkClick r:id="rId3"/>
              </a:rPr>
              <a:t>http://www.techniques-psychotherapiques.org/Reseau/</a:t>
            </a:r>
            <a:r>
              <a:rPr lang="fr-FR" sz="1600" dirty="0" smtClean="0">
                <a:hlinkClick r:id="rId3"/>
              </a:rPr>
              <a:t>BoiteOutils.html</a:t>
            </a:r>
            <a:endParaRPr lang="fr-FR" sz="1600" dirty="0" smtClean="0"/>
          </a:p>
          <a:p>
            <a:endParaRPr lang="fr-FR" sz="1600" dirty="0"/>
          </a:p>
        </p:txBody>
      </p:sp>
    </p:spTree>
    <p:extLst>
      <p:ext uri="{BB962C8B-B14F-4D97-AF65-F5344CB8AC3E}">
        <p14:creationId xmlns:p14="http://schemas.microsoft.com/office/powerpoint/2010/main" val="28061967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520678"/>
          </a:xfrm>
        </p:spPr>
        <p:txBody>
          <a:bodyPr>
            <a:normAutofit fontScale="90000"/>
          </a:bodyPr>
          <a:lstStyle/>
          <a:p>
            <a:r>
              <a:rPr lang="fr-FR" sz="1800" dirty="0"/>
              <a:t>http://</a:t>
            </a:r>
            <a:r>
              <a:rPr lang="fr-FR" sz="1800" dirty="0" err="1"/>
              <a:t>www.techniques-psychotherapiques.org</a:t>
            </a:r>
            <a:r>
              <a:rPr lang="fr-FR" sz="1800" dirty="0"/>
              <a:t>/</a:t>
            </a:r>
            <a:r>
              <a:rPr lang="fr-FR" sz="1800" dirty="0" err="1"/>
              <a:t>Reseau</a:t>
            </a:r>
            <a:r>
              <a:rPr lang="fr-FR" sz="1800" dirty="0"/>
              <a:t>/</a:t>
            </a:r>
            <a:r>
              <a:rPr lang="fr-FR" sz="1800" dirty="0" err="1"/>
              <a:t>PoleBorderline</a:t>
            </a:r>
            <a:r>
              <a:rPr lang="fr-FR" sz="1800" dirty="0"/>
              <a:t>/Instruments</a:t>
            </a:r>
            <a:r>
              <a:rPr lang="fr-FR" sz="1800" dirty="0" smtClean="0"/>
              <a:t>/</a:t>
            </a:r>
            <a:br>
              <a:rPr lang="fr-FR" sz="1800" dirty="0" smtClean="0"/>
            </a:br>
            <a:endParaRPr lang="fr-FR" sz="1800" dirty="0"/>
          </a:p>
        </p:txBody>
      </p:sp>
      <p:sp>
        <p:nvSpPr>
          <p:cNvPr id="3" name="Espace réservé de la date 2"/>
          <p:cNvSpPr>
            <a:spLocks noGrp="1"/>
          </p:cNvSpPr>
          <p:nvPr>
            <p:ph type="dt" sz="half" idx="10"/>
          </p:nvPr>
        </p:nvSpPr>
        <p:spPr/>
        <p:txBody>
          <a:bodyPr/>
          <a:lstStyle/>
          <a:p>
            <a:r>
              <a:rPr lang="fr-FR" smtClean="0"/>
              <a:t>05/03/2011</a:t>
            </a:r>
            <a:endParaRPr lang="fr-FR"/>
          </a:p>
        </p:txBody>
      </p:sp>
      <p:sp>
        <p:nvSpPr>
          <p:cNvPr id="4" name="Espace réservé du pied de page 3"/>
          <p:cNvSpPr>
            <a:spLocks noGrp="1"/>
          </p:cNvSpPr>
          <p:nvPr>
            <p:ph type="ftr" sz="quarter" idx="11"/>
          </p:nvPr>
        </p:nvSpPr>
        <p:spPr/>
        <p:txBody>
          <a:bodyPr/>
          <a:lstStyle/>
          <a:p>
            <a:r>
              <a:rPr lang="fr-FR" smtClean="0"/>
              <a:t>Journée Pôle Borderline - JMT</a:t>
            </a:r>
            <a:endParaRPr lang="fr-FR"/>
          </a:p>
        </p:txBody>
      </p:sp>
      <p:sp>
        <p:nvSpPr>
          <p:cNvPr id="5" name="Espace réservé du numéro de diapositive 4"/>
          <p:cNvSpPr>
            <a:spLocks noGrp="1"/>
          </p:cNvSpPr>
          <p:nvPr>
            <p:ph type="sldNum" sz="quarter" idx="12"/>
          </p:nvPr>
        </p:nvSpPr>
        <p:spPr/>
        <p:txBody>
          <a:bodyPr/>
          <a:lstStyle/>
          <a:p>
            <a:fld id="{4E44576E-59B3-3E40-BD69-48F3A2CD0C68}" type="slidenum">
              <a:rPr lang="fr-FR" smtClean="0"/>
              <a:pPr/>
              <a:t>25</a:t>
            </a:fld>
            <a:endParaRPr lang="fr-FR"/>
          </a:p>
        </p:txBody>
      </p:sp>
      <p:pic>
        <p:nvPicPr>
          <p:cNvPr id="6" name="Image 5" descr="Capture d’écran 2011-03-05 à 8.11.20.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94311"/>
            <a:ext cx="9144000" cy="4662039"/>
          </a:xfrm>
          <a:prstGeom prst="rect">
            <a:avLst/>
          </a:prstGeom>
        </p:spPr>
      </p:pic>
    </p:spTree>
    <p:extLst>
      <p:ext uri="{BB962C8B-B14F-4D97-AF65-F5344CB8AC3E}">
        <p14:creationId xmlns:p14="http://schemas.microsoft.com/office/powerpoint/2010/main" val="4860693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274638"/>
            <a:ext cx="9144000" cy="1143000"/>
          </a:xfrm>
        </p:spPr>
        <p:txBody>
          <a:bodyPr>
            <a:normAutofit/>
          </a:bodyPr>
          <a:lstStyle/>
          <a:p>
            <a:r>
              <a:rPr lang="fr-FR" dirty="0" smtClean="0">
                <a:solidFill>
                  <a:srgbClr val="1F497D"/>
                </a:solidFill>
              </a:rPr>
              <a:t>Formation : une aide à chaque étape</a:t>
            </a:r>
            <a:endParaRPr lang="fr-FR" dirty="0">
              <a:solidFill>
                <a:srgbClr val="1F497D"/>
              </a:solidFill>
            </a:endParaRPr>
          </a:p>
        </p:txBody>
      </p:sp>
      <p:pic>
        <p:nvPicPr>
          <p:cNvPr id="4" name="Espace réservé du contenu 3" descr="Image 2.png"/>
          <p:cNvPicPr>
            <a:picLocks noGrp="1" noChangeAspect="1"/>
          </p:cNvPicPr>
          <p:nvPr>
            <p:ph idx="1"/>
          </p:nvPr>
        </p:nvPicPr>
        <p:blipFill>
          <a:blip r:embed="rId2"/>
          <a:srcRect l="-236" r="-236"/>
          <a:stretch>
            <a:fillRect/>
          </a:stretch>
        </p:blipFill>
        <p:spPr/>
      </p:pic>
      <p:sp>
        <p:nvSpPr>
          <p:cNvPr id="5" name="Espace réservé de la date 4"/>
          <p:cNvSpPr>
            <a:spLocks noGrp="1"/>
          </p:cNvSpPr>
          <p:nvPr>
            <p:ph type="dt" sz="half" idx="10"/>
          </p:nvPr>
        </p:nvSpPr>
        <p:spPr/>
        <p:txBody>
          <a:bodyPr/>
          <a:lstStyle/>
          <a:p>
            <a:r>
              <a:rPr lang="fr-FR" smtClean="0"/>
              <a:t>05/03/2011</a:t>
            </a:r>
            <a:endParaRPr lang="fr-FR"/>
          </a:p>
        </p:txBody>
      </p:sp>
      <p:sp>
        <p:nvSpPr>
          <p:cNvPr id="6" name="Espace réservé du numéro de diapositive 5"/>
          <p:cNvSpPr>
            <a:spLocks noGrp="1"/>
          </p:cNvSpPr>
          <p:nvPr>
            <p:ph type="sldNum" sz="quarter" idx="12"/>
          </p:nvPr>
        </p:nvSpPr>
        <p:spPr/>
        <p:txBody>
          <a:bodyPr/>
          <a:lstStyle/>
          <a:p>
            <a:fld id="{735FFA6A-008E-6A41-AAC8-D62B17964E28}" type="slidenum">
              <a:rPr lang="fr-FR" smtClean="0"/>
              <a:pPr/>
              <a:t>26</a:t>
            </a:fld>
            <a:endParaRPr lang="fr-FR"/>
          </a:p>
        </p:txBody>
      </p:sp>
      <p:sp>
        <p:nvSpPr>
          <p:cNvPr id="7" name="Espace réservé du pied de page 6"/>
          <p:cNvSpPr>
            <a:spLocks noGrp="1"/>
          </p:cNvSpPr>
          <p:nvPr>
            <p:ph type="ftr" sz="quarter" idx="11"/>
          </p:nvPr>
        </p:nvSpPr>
        <p:spPr/>
        <p:txBody>
          <a:bodyPr/>
          <a:lstStyle/>
          <a:p>
            <a:r>
              <a:rPr lang="fr-FR" smtClean="0"/>
              <a:t>Journée Pôle Borderline - JMT</a:t>
            </a:r>
            <a:endParaRPr lang="fr-FR"/>
          </a:p>
        </p:txBody>
      </p:sp>
      <p:sp>
        <p:nvSpPr>
          <p:cNvPr id="3" name="Rectangle 2"/>
          <p:cNvSpPr/>
          <p:nvPr/>
        </p:nvSpPr>
        <p:spPr>
          <a:xfrm>
            <a:off x="282242" y="29796"/>
            <a:ext cx="8659697" cy="584776"/>
          </a:xfrm>
          <a:prstGeom prst="rect">
            <a:avLst/>
          </a:prstGeom>
        </p:spPr>
        <p:txBody>
          <a:bodyPr wrap="square">
            <a:spAutoFit/>
          </a:bodyPr>
          <a:lstStyle/>
          <a:p>
            <a:r>
              <a:rPr lang="fr-FR" sz="1600" u="sng" dirty="0">
                <a:hlinkClick r:id="rId3"/>
              </a:rPr>
              <a:t>http://www.techniques-psychotherapiques.org/Reseau/Seminaire040708/ESM040708.</a:t>
            </a:r>
            <a:r>
              <a:rPr lang="fr-FR" sz="1600" u="sng" dirty="0" smtClean="0">
                <a:hlinkClick r:id="rId3"/>
              </a:rPr>
              <a:t>htm</a:t>
            </a:r>
            <a:r>
              <a:rPr lang="fr-FR" sz="1600" u="sng" dirty="0" smtClean="0"/>
              <a:t> </a:t>
            </a:r>
          </a:p>
          <a:p>
            <a:r>
              <a:rPr lang="fr-FR" sz="1600" u="sng" dirty="0">
                <a:hlinkClick r:id="rId4"/>
              </a:rPr>
              <a:t>http://www.techniques-psychotherapiques.org/outils/ESM/</a:t>
            </a:r>
            <a:endParaRPr lang="fr-FR" sz="1600" dirty="0"/>
          </a:p>
        </p:txBody>
      </p:sp>
    </p:spTree>
    <p:extLst>
      <p:ext uri="{BB962C8B-B14F-4D97-AF65-F5344CB8AC3E}">
        <p14:creationId xmlns:p14="http://schemas.microsoft.com/office/powerpoint/2010/main" val="3709391119"/>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2633" y="146361"/>
            <a:ext cx="8929111" cy="1143000"/>
          </a:xfrm>
        </p:spPr>
        <p:txBody>
          <a:bodyPr>
            <a:normAutofit/>
          </a:bodyPr>
          <a:lstStyle/>
          <a:p>
            <a:r>
              <a:rPr lang="fr-FR" sz="1800" u="sng" dirty="0">
                <a:hlinkClick r:id="rId4"/>
              </a:rPr>
              <a:t>http://www.techniques-psychotherapiques.org/Formation/PQS/PQS100609.</a:t>
            </a:r>
            <a:r>
              <a:rPr lang="fr-FR" sz="1800" u="sng" dirty="0" smtClean="0">
                <a:hlinkClick r:id="rId4"/>
              </a:rPr>
              <a:t>html</a:t>
            </a:r>
            <a:r>
              <a:rPr lang="fr-FR" sz="1800" u="sng" dirty="0" smtClean="0"/>
              <a:t> </a:t>
            </a:r>
            <a:endParaRPr lang="fr-FR" sz="1800" dirty="0"/>
          </a:p>
        </p:txBody>
      </p:sp>
      <p:pic>
        <p:nvPicPr>
          <p:cNvPr id="6" name="Espace réservé du contenu 5" descr="Image 3.png"/>
          <p:cNvPicPr>
            <a:picLocks noGrp="1" noChangeAspect="1"/>
          </p:cNvPicPr>
          <p:nvPr>
            <p:ph idx="1"/>
          </p:nvPr>
        </p:nvPicPr>
        <p:blipFill>
          <a:blip r:embed="rId5"/>
          <a:srcRect t="-1129" b="-1129"/>
          <a:stretch>
            <a:fillRect/>
          </a:stretch>
        </p:blipFill>
        <p:spPr/>
      </p:pic>
      <p:pic>
        <p:nvPicPr>
          <p:cNvPr id="10" name="pqsmt062009.mov">
            <a:hlinkClick r:id="" action="ppaction://media"/>
          </p:cNvPr>
          <p:cNvPicPr/>
          <p:nvPr>
            <a:videoFile r:link="rId2"/>
            <p:extLst>
              <p:ext uri="{DAA4B4D4-6D71-4841-9C94-3DE7FCFB9230}">
                <p14:media xmlns:p14="http://schemas.microsoft.com/office/powerpoint/2010/main" r:link="rId1"/>
              </p:ext>
            </p:extLst>
          </p:nvPr>
        </p:nvPicPr>
        <p:blipFill>
          <a:blip r:embed="rId6"/>
          <a:stretch>
            <a:fillRect/>
          </a:stretch>
        </p:blipFill>
        <p:spPr>
          <a:xfrm>
            <a:off x="685800" y="5427663"/>
            <a:ext cx="1524000" cy="698500"/>
          </a:xfrm>
          <a:prstGeom prst="rect">
            <a:avLst/>
          </a:prstGeom>
        </p:spPr>
      </p:pic>
      <p:sp>
        <p:nvSpPr>
          <p:cNvPr id="5" name="Espace réservé de la date 4"/>
          <p:cNvSpPr>
            <a:spLocks noGrp="1"/>
          </p:cNvSpPr>
          <p:nvPr>
            <p:ph type="dt" sz="half" idx="10"/>
          </p:nvPr>
        </p:nvSpPr>
        <p:spPr/>
        <p:txBody>
          <a:bodyPr/>
          <a:lstStyle/>
          <a:p>
            <a:r>
              <a:rPr lang="fr-FR" smtClean="0"/>
              <a:t>05/03/2011</a:t>
            </a:r>
            <a:endParaRPr lang="fr-FR"/>
          </a:p>
        </p:txBody>
      </p:sp>
      <p:sp>
        <p:nvSpPr>
          <p:cNvPr id="7" name="Espace réservé du numéro de diapositive 6"/>
          <p:cNvSpPr>
            <a:spLocks noGrp="1"/>
          </p:cNvSpPr>
          <p:nvPr>
            <p:ph type="sldNum" sz="quarter" idx="12"/>
          </p:nvPr>
        </p:nvSpPr>
        <p:spPr/>
        <p:txBody>
          <a:bodyPr/>
          <a:lstStyle/>
          <a:p>
            <a:fld id="{735FFA6A-008E-6A41-AAC8-D62B17964E28}" type="slidenum">
              <a:rPr lang="fr-FR" smtClean="0"/>
              <a:pPr/>
              <a:t>27</a:t>
            </a:fld>
            <a:endParaRPr lang="fr-FR"/>
          </a:p>
        </p:txBody>
      </p:sp>
      <p:sp>
        <p:nvSpPr>
          <p:cNvPr id="8" name="Espace réservé du pied de page 7"/>
          <p:cNvSpPr>
            <a:spLocks noGrp="1"/>
          </p:cNvSpPr>
          <p:nvPr>
            <p:ph type="ftr" sz="quarter" idx="11"/>
          </p:nvPr>
        </p:nvSpPr>
        <p:spPr/>
        <p:txBody>
          <a:bodyPr/>
          <a:lstStyle/>
          <a:p>
            <a:r>
              <a:rPr lang="fr-FR" smtClean="0"/>
              <a:t>Journée Pôle Borderline - JMT</a:t>
            </a:r>
            <a:endParaRPr lang="fr-FR"/>
          </a:p>
        </p:txBody>
      </p:sp>
    </p:spTree>
    <p:extLst>
      <p:ext uri="{BB962C8B-B14F-4D97-AF65-F5344CB8AC3E}">
        <p14:creationId xmlns:p14="http://schemas.microsoft.com/office/powerpoint/2010/main" val="235685773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11330"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Formation</a:t>
            </a:r>
            <a:endParaRPr lang="fr-FR" dirty="0"/>
          </a:p>
        </p:txBody>
      </p:sp>
      <p:sp>
        <p:nvSpPr>
          <p:cNvPr id="3" name="Espace réservé du contenu 2"/>
          <p:cNvSpPr>
            <a:spLocks noGrp="1"/>
          </p:cNvSpPr>
          <p:nvPr>
            <p:ph idx="1"/>
          </p:nvPr>
        </p:nvSpPr>
        <p:spPr/>
        <p:txBody>
          <a:bodyPr/>
          <a:lstStyle/>
          <a:p>
            <a:r>
              <a:rPr lang="fr-FR" dirty="0" smtClean="0"/>
              <a:t>Des séminaires de retour d’expérience pour discuter des difficultés rencontrées et des observations réalisées</a:t>
            </a:r>
          </a:p>
          <a:p>
            <a:r>
              <a:rPr lang="fr-FR" dirty="0" smtClean="0"/>
              <a:t>Des interactions par mail ou éventuellement par téléphone avec M Thurin au cours de l’avancée du travail</a:t>
            </a:r>
            <a:endParaRPr lang="fr-FR" dirty="0"/>
          </a:p>
        </p:txBody>
      </p:sp>
      <p:sp>
        <p:nvSpPr>
          <p:cNvPr id="4" name="Espace réservé de la date 3"/>
          <p:cNvSpPr>
            <a:spLocks noGrp="1"/>
          </p:cNvSpPr>
          <p:nvPr>
            <p:ph type="dt" sz="half" idx="10"/>
          </p:nvPr>
        </p:nvSpPr>
        <p:spPr/>
        <p:txBody>
          <a:bodyPr/>
          <a:lstStyle/>
          <a:p>
            <a:r>
              <a:rPr lang="fr-FR" smtClean="0"/>
              <a:t>05/03/2011</a:t>
            </a:r>
            <a:endParaRPr lang="fr-FR"/>
          </a:p>
        </p:txBody>
      </p:sp>
      <p:sp>
        <p:nvSpPr>
          <p:cNvPr id="5" name="Espace réservé du pied de page 4"/>
          <p:cNvSpPr>
            <a:spLocks noGrp="1"/>
          </p:cNvSpPr>
          <p:nvPr>
            <p:ph type="ftr" sz="quarter" idx="11"/>
          </p:nvPr>
        </p:nvSpPr>
        <p:spPr/>
        <p:txBody>
          <a:bodyPr/>
          <a:lstStyle/>
          <a:p>
            <a:r>
              <a:rPr lang="fr-FR" smtClean="0"/>
              <a:t>Journée Pôle Borderline - JMT</a:t>
            </a:r>
            <a:endParaRPr lang="fr-FR"/>
          </a:p>
        </p:txBody>
      </p:sp>
      <p:sp>
        <p:nvSpPr>
          <p:cNvPr id="6" name="Espace réservé du numéro de diapositive 5"/>
          <p:cNvSpPr>
            <a:spLocks noGrp="1"/>
          </p:cNvSpPr>
          <p:nvPr>
            <p:ph type="sldNum" sz="quarter" idx="12"/>
          </p:nvPr>
        </p:nvSpPr>
        <p:spPr/>
        <p:txBody>
          <a:bodyPr/>
          <a:lstStyle/>
          <a:p>
            <a:fld id="{4E44576E-59B3-3E40-BD69-48F3A2CD0C68}" type="slidenum">
              <a:rPr lang="fr-FR" smtClean="0"/>
              <a:pPr/>
              <a:t>28</a:t>
            </a:fld>
            <a:endParaRPr lang="fr-FR"/>
          </a:p>
        </p:txBody>
      </p:sp>
    </p:spTree>
    <p:extLst>
      <p:ext uri="{BB962C8B-B14F-4D97-AF65-F5344CB8AC3E}">
        <p14:creationId xmlns:p14="http://schemas.microsoft.com/office/powerpoint/2010/main" val="2926401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 démarrage</a:t>
            </a:r>
            <a:endParaRPr lang="fr-FR" dirty="0"/>
          </a:p>
        </p:txBody>
      </p:sp>
      <p:sp>
        <p:nvSpPr>
          <p:cNvPr id="3" name="Espace réservé du texte 2"/>
          <p:cNvSpPr>
            <a:spLocks noGrp="1"/>
          </p:cNvSpPr>
          <p:nvPr>
            <p:ph type="body" idx="1"/>
          </p:nvPr>
        </p:nvSpPr>
        <p:spPr/>
        <p:txBody>
          <a:bodyPr/>
          <a:lstStyle/>
          <a:p>
            <a:endParaRPr lang="fr-FR"/>
          </a:p>
        </p:txBody>
      </p:sp>
      <p:sp>
        <p:nvSpPr>
          <p:cNvPr id="4" name="Espace réservé de la date 3"/>
          <p:cNvSpPr>
            <a:spLocks noGrp="1"/>
          </p:cNvSpPr>
          <p:nvPr>
            <p:ph type="dt" sz="half" idx="10"/>
          </p:nvPr>
        </p:nvSpPr>
        <p:spPr/>
        <p:txBody>
          <a:bodyPr/>
          <a:lstStyle/>
          <a:p>
            <a:r>
              <a:rPr lang="fr-FR" smtClean="0"/>
              <a:t>05/03/2011</a:t>
            </a:r>
            <a:endParaRPr lang="fr-FR"/>
          </a:p>
        </p:txBody>
      </p:sp>
      <p:sp>
        <p:nvSpPr>
          <p:cNvPr id="5" name="Espace réservé du pied de page 4"/>
          <p:cNvSpPr>
            <a:spLocks noGrp="1"/>
          </p:cNvSpPr>
          <p:nvPr>
            <p:ph type="ftr" sz="quarter" idx="11"/>
          </p:nvPr>
        </p:nvSpPr>
        <p:spPr/>
        <p:txBody>
          <a:bodyPr/>
          <a:lstStyle/>
          <a:p>
            <a:r>
              <a:rPr lang="fr-FR" smtClean="0"/>
              <a:t>Journée Pôle Borderline - JMT</a:t>
            </a:r>
            <a:endParaRPr lang="fr-FR"/>
          </a:p>
        </p:txBody>
      </p:sp>
      <p:sp>
        <p:nvSpPr>
          <p:cNvPr id="6" name="Espace réservé du numéro de diapositive 5"/>
          <p:cNvSpPr>
            <a:spLocks noGrp="1"/>
          </p:cNvSpPr>
          <p:nvPr>
            <p:ph type="sldNum" sz="quarter" idx="12"/>
          </p:nvPr>
        </p:nvSpPr>
        <p:spPr/>
        <p:txBody>
          <a:bodyPr/>
          <a:lstStyle/>
          <a:p>
            <a:fld id="{4E44576E-59B3-3E40-BD69-48F3A2CD0C68}" type="slidenum">
              <a:rPr lang="fr-FR" smtClean="0"/>
              <a:pPr/>
              <a:t>29</a:t>
            </a:fld>
            <a:endParaRPr lang="fr-FR"/>
          </a:p>
        </p:txBody>
      </p:sp>
    </p:spTree>
    <p:extLst>
      <p:ext uri="{BB962C8B-B14F-4D97-AF65-F5344CB8AC3E}">
        <p14:creationId xmlns:p14="http://schemas.microsoft.com/office/powerpoint/2010/main" val="6869255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3" name="Espace réservé du contenu 2"/>
          <p:cNvSpPr>
            <a:spLocks noGrp="1"/>
          </p:cNvSpPr>
          <p:nvPr>
            <p:ph idx="1"/>
          </p:nvPr>
        </p:nvSpPr>
        <p:spPr/>
        <p:txBody>
          <a:bodyPr>
            <a:normAutofit fontScale="92500"/>
          </a:bodyPr>
          <a:lstStyle/>
          <a:p>
            <a:r>
              <a:rPr lang="fr-FR" dirty="0" smtClean="0"/>
              <a:t>Choix du patient dont on veut suivre l’évolution de façon plus systématique pendant un an</a:t>
            </a:r>
          </a:p>
          <a:p>
            <a:r>
              <a:rPr lang="fr-FR" dirty="0" smtClean="0"/>
              <a:t>La demande d’accord du patient sera faite au moment le plus opportun (en pratique, pas au départ). Il s’agit d’une étude observationnelle dans le cadre d’un traitement réalisé dans les règles de l’art et non expérimentale.</a:t>
            </a:r>
          </a:p>
          <a:p>
            <a:r>
              <a:rPr lang="fr-FR" dirty="0" smtClean="0"/>
              <a:t> Information du démarrage et réception  de codes et d’un livret d’étude de cas</a:t>
            </a:r>
            <a:endParaRPr lang="fr-FR" dirty="0"/>
          </a:p>
        </p:txBody>
      </p:sp>
      <p:sp>
        <p:nvSpPr>
          <p:cNvPr id="4" name="Espace réservé de la date 3"/>
          <p:cNvSpPr>
            <a:spLocks noGrp="1"/>
          </p:cNvSpPr>
          <p:nvPr>
            <p:ph type="dt" sz="half" idx="10"/>
          </p:nvPr>
        </p:nvSpPr>
        <p:spPr/>
        <p:txBody>
          <a:bodyPr/>
          <a:lstStyle/>
          <a:p>
            <a:r>
              <a:rPr lang="fr-FR" smtClean="0"/>
              <a:t>05/03/2011</a:t>
            </a:r>
            <a:endParaRPr lang="fr-FR"/>
          </a:p>
        </p:txBody>
      </p:sp>
      <p:sp>
        <p:nvSpPr>
          <p:cNvPr id="5" name="Espace réservé du pied de page 4"/>
          <p:cNvSpPr>
            <a:spLocks noGrp="1"/>
          </p:cNvSpPr>
          <p:nvPr>
            <p:ph type="ftr" sz="quarter" idx="11"/>
          </p:nvPr>
        </p:nvSpPr>
        <p:spPr/>
        <p:txBody>
          <a:bodyPr/>
          <a:lstStyle/>
          <a:p>
            <a:r>
              <a:rPr lang="fr-FR" smtClean="0"/>
              <a:t>Journée Pôle Borderline - JMT</a:t>
            </a:r>
            <a:endParaRPr lang="fr-FR"/>
          </a:p>
        </p:txBody>
      </p:sp>
      <p:sp>
        <p:nvSpPr>
          <p:cNvPr id="6" name="Espace réservé du numéro de diapositive 5"/>
          <p:cNvSpPr>
            <a:spLocks noGrp="1"/>
          </p:cNvSpPr>
          <p:nvPr>
            <p:ph type="sldNum" sz="quarter" idx="12"/>
          </p:nvPr>
        </p:nvSpPr>
        <p:spPr/>
        <p:txBody>
          <a:bodyPr/>
          <a:lstStyle/>
          <a:p>
            <a:fld id="{4E44576E-59B3-3E40-BD69-48F3A2CD0C68}" type="slidenum">
              <a:rPr lang="fr-FR" smtClean="0"/>
              <a:pPr/>
              <a:t>30</a:t>
            </a:fld>
            <a:endParaRPr lang="fr-FR"/>
          </a:p>
        </p:txBody>
      </p:sp>
    </p:spTree>
    <p:extLst>
      <p:ext uri="{BB962C8B-B14F-4D97-AF65-F5344CB8AC3E}">
        <p14:creationId xmlns:p14="http://schemas.microsoft.com/office/powerpoint/2010/main" val="20044640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1066800" y="2438400"/>
            <a:ext cx="7772400" cy="3962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90000"/>
              </a:lnSpc>
              <a:spcBef>
                <a:spcPct val="20000"/>
              </a:spcBef>
              <a:spcAft>
                <a:spcPct val="0"/>
              </a:spcAft>
              <a:buClrTx/>
              <a:buSzTx/>
              <a:buFontTx/>
              <a:buChar char="•"/>
              <a:tabLst/>
              <a:defRPr/>
            </a:pPr>
            <a:endParaRPr kumimoji="0" lang="fr-FR" sz="2000" b="0" i="0" u="none" strike="noStrike" kern="0" cap="none" spc="0" normalizeH="0" baseline="0" noProof="0" dirty="0" smtClean="0">
              <a:ln>
                <a:noFill/>
              </a:ln>
              <a:solidFill>
                <a:srgbClr val="000090"/>
              </a:solidFill>
              <a:effectLst/>
              <a:uLnTx/>
              <a:uFillTx/>
              <a:latin typeface="+mn-lt"/>
              <a:ea typeface="+mn-ea"/>
              <a:cs typeface="+mn-cs"/>
            </a:endParaRPr>
          </a:p>
          <a:p>
            <a:pPr marL="742950" marR="0" lvl="1" indent="-285750" algn="l" defTabSz="914400" rtl="0" eaLnBrk="1" fontAlgn="base" latinLnBrk="0" hangingPunct="1">
              <a:lnSpc>
                <a:spcPct val="90000"/>
              </a:lnSpc>
              <a:spcBef>
                <a:spcPct val="20000"/>
              </a:spcBef>
              <a:spcAft>
                <a:spcPct val="0"/>
              </a:spcAft>
              <a:buClrTx/>
              <a:buSzTx/>
              <a:buFontTx/>
              <a:buChar char="–"/>
              <a:tabLst/>
              <a:defRPr/>
            </a:pPr>
            <a:r>
              <a:rPr kumimoji="0" lang="fr-FR" sz="1800" b="0" i="0" u="none" strike="noStrike" kern="0" cap="none" spc="0" normalizeH="0" baseline="0" noProof="0" dirty="0" smtClean="0">
                <a:ln>
                  <a:noFill/>
                </a:ln>
                <a:solidFill>
                  <a:srgbClr val="000090"/>
                </a:solidFill>
                <a:effectLst/>
                <a:uLnTx/>
                <a:uFillTx/>
                <a:latin typeface="+mn-lt"/>
                <a:ea typeface="ＭＳ Ｐゴシック" charset="-128"/>
              </a:rPr>
              <a:t>Il peut </a:t>
            </a:r>
            <a:r>
              <a:rPr lang="fr-FR" kern="0" dirty="0" smtClean="0">
                <a:solidFill>
                  <a:srgbClr val="000090"/>
                </a:solidFill>
                <a:ea typeface="ＭＳ Ｐゴシック" charset="-128"/>
              </a:rPr>
              <a:t>se faire </a:t>
            </a:r>
            <a:r>
              <a:rPr kumimoji="0" lang="fr-FR" sz="1800" b="0" i="0" u="none" strike="noStrike" kern="0" cap="none" spc="0" normalizeH="0" baseline="0" noProof="0" dirty="0" smtClean="0">
                <a:ln>
                  <a:noFill/>
                </a:ln>
                <a:solidFill>
                  <a:srgbClr val="000090"/>
                </a:solidFill>
                <a:effectLst/>
                <a:uLnTx/>
                <a:uFillTx/>
                <a:latin typeface="+mn-lt"/>
                <a:ea typeface="ＭＳ Ｐゴシック" charset="-128"/>
              </a:rPr>
              <a:t>sur le lieu de travail ou à distance (via internet)</a:t>
            </a:r>
          </a:p>
          <a:p>
            <a:pPr marL="1143000" marR="0" lvl="2" indent="-228600" algn="just" defTabSz="914400" rtl="0" eaLnBrk="1" fontAlgn="base" latinLnBrk="0" hangingPunct="1">
              <a:lnSpc>
                <a:spcPct val="90000"/>
              </a:lnSpc>
              <a:spcBef>
                <a:spcPct val="20000"/>
              </a:spcBef>
              <a:spcAft>
                <a:spcPts val="600"/>
              </a:spcAft>
              <a:buClrTx/>
              <a:buSzTx/>
              <a:buFontTx/>
              <a:buChar char="•"/>
              <a:tabLst/>
              <a:defRPr/>
            </a:pPr>
            <a:endParaRPr kumimoji="0" lang="fr-FR" sz="1600" b="1" i="0" u="none" strike="noStrike" kern="0" cap="none" spc="0" normalizeH="0" baseline="0" noProof="0" dirty="0" smtClean="0">
              <a:ln>
                <a:noFill/>
              </a:ln>
              <a:solidFill>
                <a:srgbClr val="000090"/>
              </a:solidFill>
              <a:effectLst/>
              <a:uLnTx/>
              <a:uFillTx/>
              <a:latin typeface="+mn-lt"/>
              <a:ea typeface="ＭＳ Ｐゴシック" charset="-128"/>
            </a:endParaRPr>
          </a:p>
          <a:p>
            <a:pPr marL="1143000" marR="0" lvl="2" indent="-228600" algn="just" defTabSz="914400" rtl="0" eaLnBrk="1" fontAlgn="base" latinLnBrk="0" hangingPunct="1">
              <a:lnSpc>
                <a:spcPct val="90000"/>
              </a:lnSpc>
              <a:spcBef>
                <a:spcPct val="20000"/>
              </a:spcBef>
              <a:spcAft>
                <a:spcPts val="600"/>
              </a:spcAft>
              <a:buClrTx/>
              <a:buSzTx/>
              <a:buFontTx/>
              <a:buChar char="•"/>
              <a:tabLst/>
              <a:defRPr/>
            </a:pPr>
            <a:r>
              <a:rPr kumimoji="0" lang="fr-FR" sz="1600" b="1" i="0" u="none" strike="noStrike" kern="0" cap="none" spc="0" normalizeH="0" baseline="0" noProof="0" dirty="0" smtClean="0">
                <a:ln>
                  <a:noFill/>
                </a:ln>
                <a:solidFill>
                  <a:srgbClr val="000090"/>
                </a:solidFill>
                <a:effectLst/>
                <a:uLnTx/>
                <a:uFillTx/>
                <a:latin typeface="+mn-lt"/>
                <a:ea typeface="ＭＳ Ｐゴシック" charset="-128"/>
              </a:rPr>
              <a:t>Chaque clinicien suit un ou deux de ses cas</a:t>
            </a:r>
            <a:r>
              <a:rPr lang="fr-FR" sz="1600" kern="0" noProof="0" dirty="0" smtClean="0">
                <a:solidFill>
                  <a:srgbClr val="000090"/>
                </a:solidFill>
                <a:ea typeface="ＭＳ Ｐゴシック" charset="-128"/>
              </a:rPr>
              <a:t>. Il</a:t>
            </a:r>
            <a:r>
              <a:rPr lang="fr-FR" sz="1600" kern="0" dirty="0" smtClean="0">
                <a:solidFill>
                  <a:srgbClr val="000090"/>
                </a:solidFill>
                <a:ea typeface="ＭＳ Ｐゴシック" charset="-128"/>
              </a:rPr>
              <a:t> </a:t>
            </a:r>
            <a:r>
              <a:rPr kumimoji="0" lang="fr-FR" sz="1600" b="0" i="0" u="none" strike="noStrike" kern="0" cap="none" spc="0" normalizeH="0" baseline="0" noProof="0" dirty="0" smtClean="0">
                <a:ln>
                  <a:noFill/>
                </a:ln>
                <a:solidFill>
                  <a:srgbClr val="000090"/>
                </a:solidFill>
                <a:effectLst/>
                <a:uLnTx/>
                <a:uFillTx/>
                <a:latin typeface="+mn-lt"/>
                <a:ea typeface="ＭＳ Ｐゴシック" charset="-128"/>
              </a:rPr>
              <a:t>analyse les changements qui se produisent et les facteurs qui y contribuent à partir de données recueilles au cours des séances.</a:t>
            </a:r>
          </a:p>
          <a:p>
            <a:pPr marL="1143000" lvl="2" indent="-228600" algn="just" defTabSz="914400" fontAlgn="base">
              <a:lnSpc>
                <a:spcPct val="90000"/>
              </a:lnSpc>
              <a:spcBef>
                <a:spcPct val="20000"/>
              </a:spcBef>
              <a:spcAft>
                <a:spcPts val="600"/>
              </a:spcAft>
              <a:buFontTx/>
              <a:buChar char="•"/>
              <a:defRPr/>
            </a:pPr>
            <a:r>
              <a:rPr lang="fr-FR" sz="1600" b="1" dirty="0" smtClean="0">
                <a:solidFill>
                  <a:srgbClr val="1F497D"/>
                </a:solidFill>
              </a:rPr>
              <a:t>Pour chaque cas, le psychothérapeute et 2 ou 3 autres cliniciens se réunissent dans un groupe de pairs</a:t>
            </a:r>
            <a:r>
              <a:rPr lang="fr-FR" sz="1600" kern="0" dirty="0" smtClean="0">
                <a:solidFill>
                  <a:srgbClr val="000090"/>
                </a:solidFill>
                <a:ea typeface="ＭＳ Ｐゴシック" charset="-128"/>
              </a:rPr>
              <a:t>. Ils sont soumis, comme pour les données de leur propre patient au secret professionnel</a:t>
            </a:r>
          </a:p>
          <a:p>
            <a:pPr marL="1143000" marR="0" lvl="2" indent="-228600" algn="just" defTabSz="914400" rtl="0" eaLnBrk="1" fontAlgn="base" latinLnBrk="0" hangingPunct="1">
              <a:lnSpc>
                <a:spcPct val="90000"/>
              </a:lnSpc>
              <a:spcBef>
                <a:spcPct val="20000"/>
              </a:spcBef>
              <a:spcAft>
                <a:spcPts val="600"/>
              </a:spcAft>
              <a:buClrTx/>
              <a:buSzTx/>
              <a:buFontTx/>
              <a:buChar char="•"/>
              <a:tabLst/>
              <a:defRPr/>
            </a:pPr>
            <a:r>
              <a:rPr kumimoji="0" lang="fr-FR" sz="1600" b="1" i="0" u="none" strike="noStrike" kern="0" cap="none" spc="0" normalizeH="0" baseline="0" noProof="0" dirty="0" smtClean="0">
                <a:ln>
                  <a:noFill/>
                </a:ln>
                <a:solidFill>
                  <a:srgbClr val="000090"/>
                </a:solidFill>
                <a:effectLst/>
                <a:uLnTx/>
                <a:uFillTx/>
                <a:latin typeface="+mn-lt"/>
                <a:ea typeface="ＭＳ Ｐゴシック" charset="-128"/>
              </a:rPr>
              <a:t>En groupe de pairs</a:t>
            </a:r>
            <a:r>
              <a:rPr kumimoji="0" lang="fr-FR" sz="1600" b="1" i="0" u="none" strike="noStrike" kern="0" cap="none" spc="0" normalizeH="0" noProof="0" dirty="0" smtClean="0">
                <a:ln>
                  <a:noFill/>
                </a:ln>
                <a:solidFill>
                  <a:srgbClr val="000090"/>
                </a:solidFill>
                <a:effectLst/>
                <a:uLnTx/>
                <a:uFillTx/>
                <a:latin typeface="+mn-lt"/>
                <a:ea typeface="ＭＳ Ｐゴシック" charset="-128"/>
              </a:rPr>
              <a:t> </a:t>
            </a:r>
            <a:r>
              <a:rPr lang="fr-FR" sz="1600" kern="0" dirty="0" smtClean="0">
                <a:solidFill>
                  <a:srgbClr val="000090"/>
                </a:solidFill>
                <a:ea typeface="ＭＳ Ｐゴシック" charset="-128"/>
              </a:rPr>
              <a:t>: </a:t>
            </a:r>
            <a:r>
              <a:rPr kumimoji="0" lang="fr-FR" sz="1600" b="0" i="0" u="none" strike="noStrike" kern="0" cap="none" spc="0" normalizeH="0" baseline="0" noProof="0" dirty="0" smtClean="0">
                <a:ln>
                  <a:noFill/>
                </a:ln>
                <a:solidFill>
                  <a:srgbClr val="000090"/>
                </a:solidFill>
                <a:effectLst/>
                <a:uLnTx/>
                <a:uFillTx/>
                <a:latin typeface="+mn-lt"/>
                <a:ea typeface="ＭＳ Ｐゴシック" charset="-128"/>
              </a:rPr>
              <a:t>le rôle des participants est clairement identifié. Par exemple : tous praticiens (3 à 4 personnes), ils mettent en commun des données issues d’un ou deux cas qu’ils s’engagent à suivre pendant une</a:t>
            </a:r>
            <a:r>
              <a:rPr kumimoji="0" lang="fr-FR" sz="1600" b="0" i="0" u="none" strike="noStrike" kern="0" cap="none" spc="0" normalizeH="0" noProof="0" dirty="0" smtClean="0">
                <a:ln>
                  <a:noFill/>
                </a:ln>
                <a:solidFill>
                  <a:srgbClr val="000090"/>
                </a:solidFill>
                <a:effectLst/>
                <a:uLnTx/>
                <a:uFillTx/>
                <a:latin typeface="+mn-lt"/>
                <a:ea typeface="ＭＳ Ｐゴシック" charset="-128"/>
              </a:rPr>
              <a:t> durée d’un an</a:t>
            </a:r>
            <a:r>
              <a:rPr kumimoji="0" lang="fr-FR" sz="1600" b="0" i="0" u="none" strike="noStrike" kern="0" cap="none" spc="0" normalizeH="0" baseline="0" noProof="0" dirty="0" smtClean="0">
                <a:ln>
                  <a:noFill/>
                </a:ln>
                <a:solidFill>
                  <a:srgbClr val="000090"/>
                </a:solidFill>
                <a:effectLst/>
                <a:uLnTx/>
                <a:uFillTx/>
                <a:latin typeface="+mn-lt"/>
                <a:ea typeface="ＭＳ Ｐゴシック" charset="-128"/>
              </a:rPr>
              <a:t>. A partir du corpus de quelques séances, il comparent à différents temps leurs analyses et leurs cotations.</a:t>
            </a:r>
            <a:endParaRPr kumimoji="0" lang="fr-FR" sz="1600" b="0" i="0" u="none" strike="noStrike" kern="0" cap="none" spc="0" normalizeH="0" baseline="0" noProof="0" dirty="0">
              <a:ln>
                <a:noFill/>
              </a:ln>
              <a:solidFill>
                <a:srgbClr val="000090"/>
              </a:solidFill>
              <a:effectLst/>
              <a:uLnTx/>
              <a:uFillTx/>
              <a:latin typeface="+mn-lt"/>
              <a:ea typeface="ＭＳ Ｐゴシック" charset="-128"/>
            </a:endParaRPr>
          </a:p>
        </p:txBody>
      </p:sp>
      <p:pic>
        <p:nvPicPr>
          <p:cNvPr id="6" name="Picture 3"/>
          <p:cNvPicPr>
            <a:picLocks noChangeAspect="1" noChangeArrowheads="1"/>
          </p:cNvPicPr>
          <p:nvPr/>
        </p:nvPicPr>
        <p:blipFill>
          <a:blip r:embed="rId2"/>
          <a:srcRect/>
          <a:stretch>
            <a:fillRect/>
          </a:stretch>
        </p:blipFill>
        <p:spPr bwMode="auto">
          <a:xfrm>
            <a:off x="150812" y="4181475"/>
            <a:ext cx="1830388" cy="1457325"/>
          </a:xfrm>
          <a:prstGeom prst="rect">
            <a:avLst/>
          </a:prstGeom>
          <a:noFill/>
        </p:spPr>
      </p:pic>
      <p:sp>
        <p:nvSpPr>
          <p:cNvPr id="9" name="Rectangle 6"/>
          <p:cNvSpPr>
            <a:spLocks noChangeArrowheads="1"/>
          </p:cNvSpPr>
          <p:nvPr/>
        </p:nvSpPr>
        <p:spPr bwMode="auto">
          <a:xfrm>
            <a:off x="7696200" y="1219200"/>
            <a:ext cx="381000" cy="76200"/>
          </a:xfrm>
          <a:prstGeom prst="rect">
            <a:avLst/>
          </a:prstGeom>
          <a:solidFill>
            <a:schemeClr val="bg1"/>
          </a:solidFill>
          <a:ln w="9525">
            <a:noFill/>
            <a:miter lim="800000"/>
            <a:headEnd/>
            <a:tailEnd/>
          </a:ln>
          <a:effectLst/>
        </p:spPr>
        <p:txBody>
          <a:bodyPr wrap="none" anchor="ctr">
            <a:prstTxWarp prst="textNoShape">
              <a:avLst/>
            </a:prstTxWarp>
          </a:bodyPr>
          <a:lstStyle/>
          <a:p>
            <a:endParaRPr lang="fr-FR"/>
          </a:p>
        </p:txBody>
      </p:sp>
      <p:sp>
        <p:nvSpPr>
          <p:cNvPr id="10" name="Rectangle 7"/>
          <p:cNvSpPr>
            <a:spLocks noChangeArrowheads="1"/>
          </p:cNvSpPr>
          <p:nvPr/>
        </p:nvSpPr>
        <p:spPr bwMode="auto">
          <a:xfrm>
            <a:off x="7696200" y="1905000"/>
            <a:ext cx="381000" cy="76200"/>
          </a:xfrm>
          <a:prstGeom prst="rect">
            <a:avLst/>
          </a:prstGeom>
          <a:solidFill>
            <a:schemeClr val="bg1"/>
          </a:solidFill>
          <a:ln w="9525">
            <a:noFill/>
            <a:miter lim="800000"/>
            <a:headEnd/>
            <a:tailEnd/>
          </a:ln>
          <a:effectLst/>
        </p:spPr>
        <p:txBody>
          <a:bodyPr wrap="none" anchor="ctr">
            <a:prstTxWarp prst="textNoShape">
              <a:avLst/>
            </a:prstTxWarp>
          </a:bodyPr>
          <a:lstStyle/>
          <a:p>
            <a:endParaRPr lang="fr-FR"/>
          </a:p>
        </p:txBody>
      </p:sp>
      <p:sp>
        <p:nvSpPr>
          <p:cNvPr id="12" name="Rectangle 10"/>
          <p:cNvSpPr txBox="1">
            <a:spLocks noChangeArrowheads="1"/>
          </p:cNvSpPr>
          <p:nvPr/>
        </p:nvSpPr>
        <p:spPr bwMode="auto">
          <a:xfrm>
            <a:off x="0" y="228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3600" b="0" i="0" u="none" strike="noStrike" kern="0" cap="none" spc="0" normalizeH="0" baseline="0" noProof="0" dirty="0" smtClean="0">
                <a:ln>
                  <a:noFill/>
                </a:ln>
                <a:solidFill>
                  <a:srgbClr val="000090"/>
                </a:solidFill>
                <a:effectLst/>
                <a:uLnTx/>
                <a:uFillTx/>
                <a:latin typeface="+mj-lt"/>
                <a:ea typeface="+mj-ea"/>
                <a:cs typeface="+mj-cs"/>
              </a:rPr>
              <a:t>Le travail en groupe</a:t>
            </a:r>
            <a:r>
              <a:rPr kumimoji="0" lang="fr-FR" sz="3600" b="0" i="0" u="none" strike="noStrike" kern="0" cap="none" spc="0" normalizeH="0" noProof="0" dirty="0" smtClean="0">
                <a:ln>
                  <a:noFill/>
                </a:ln>
                <a:solidFill>
                  <a:srgbClr val="000090"/>
                </a:solidFill>
                <a:effectLst/>
                <a:uLnTx/>
                <a:uFillTx/>
                <a:latin typeface="+mj-lt"/>
                <a:ea typeface="+mj-ea"/>
                <a:cs typeface="+mj-cs"/>
              </a:rPr>
              <a:t> de pairs</a:t>
            </a:r>
            <a:endParaRPr kumimoji="0" lang="fr-FR" sz="3600" b="0" i="0" u="none" strike="noStrike" kern="0" cap="none" spc="0" normalizeH="0" baseline="0" noProof="0" dirty="0">
              <a:ln>
                <a:noFill/>
              </a:ln>
              <a:solidFill>
                <a:srgbClr val="000090"/>
              </a:solidFill>
              <a:effectLst/>
              <a:uLnTx/>
              <a:uFillTx/>
              <a:latin typeface="+mj-lt"/>
              <a:ea typeface="+mj-ea"/>
              <a:cs typeface="+mj-cs"/>
            </a:endParaRPr>
          </a:p>
        </p:txBody>
      </p:sp>
      <p:pic>
        <p:nvPicPr>
          <p:cNvPr id="13" name="Image 12" descr="téléconférence.jpeg"/>
          <p:cNvPicPr>
            <a:picLocks noChangeAspect="1"/>
          </p:cNvPicPr>
          <p:nvPr/>
        </p:nvPicPr>
        <p:blipFill>
          <a:blip r:embed="rId3"/>
          <a:stretch>
            <a:fillRect/>
          </a:stretch>
        </p:blipFill>
        <p:spPr>
          <a:xfrm>
            <a:off x="6997700" y="527050"/>
            <a:ext cx="1181100" cy="1384300"/>
          </a:xfrm>
          <a:prstGeom prst="rect">
            <a:avLst/>
          </a:prstGeom>
        </p:spPr>
      </p:pic>
      <p:pic>
        <p:nvPicPr>
          <p:cNvPr id="14" name="Image 13" descr="EVW_010C.jpg"/>
          <p:cNvPicPr>
            <a:picLocks noChangeAspect="1"/>
          </p:cNvPicPr>
          <p:nvPr/>
        </p:nvPicPr>
        <p:blipFill>
          <a:blip r:embed="rId4"/>
          <a:stretch>
            <a:fillRect/>
          </a:stretch>
        </p:blipFill>
        <p:spPr>
          <a:xfrm>
            <a:off x="8178800" y="527050"/>
            <a:ext cx="607449" cy="507400"/>
          </a:xfrm>
          <a:prstGeom prst="rect">
            <a:avLst/>
          </a:prstGeom>
        </p:spPr>
      </p:pic>
      <p:sp>
        <p:nvSpPr>
          <p:cNvPr id="11" name="Espace réservé de la date 3"/>
          <p:cNvSpPr>
            <a:spLocks noGrp="1"/>
          </p:cNvSpPr>
          <p:nvPr>
            <p:ph type="dt" sz="half" idx="10"/>
          </p:nvPr>
        </p:nvSpPr>
        <p:spPr>
          <a:xfrm>
            <a:off x="457200" y="6356350"/>
            <a:ext cx="2133600" cy="365125"/>
          </a:xfrm>
        </p:spPr>
        <p:txBody>
          <a:bodyPr/>
          <a:lstStyle/>
          <a:p>
            <a:r>
              <a:rPr lang="fr-FR" smtClean="0"/>
              <a:t>05/03/2011</a:t>
            </a:r>
            <a:endParaRPr lang="fr-FR" dirty="0"/>
          </a:p>
        </p:txBody>
      </p:sp>
      <p:sp>
        <p:nvSpPr>
          <p:cNvPr id="15" name="Espace réservé du pied de page 4"/>
          <p:cNvSpPr>
            <a:spLocks noGrp="1"/>
          </p:cNvSpPr>
          <p:nvPr>
            <p:ph type="ftr" sz="quarter" idx="11"/>
          </p:nvPr>
        </p:nvSpPr>
        <p:spPr>
          <a:xfrm>
            <a:off x="3124200" y="6356350"/>
            <a:ext cx="2895600" cy="365125"/>
          </a:xfrm>
        </p:spPr>
        <p:txBody>
          <a:bodyPr/>
          <a:lstStyle/>
          <a:p>
            <a:r>
              <a:rPr lang="fr-FR" smtClean="0"/>
              <a:t>Journée Pôle Borderline - JMT</a:t>
            </a:r>
            <a:endParaRPr lang="fr-FR" dirty="0"/>
          </a:p>
        </p:txBody>
      </p:sp>
      <p:sp>
        <p:nvSpPr>
          <p:cNvPr id="16" name="Espace réservé du numéro de diapositive 5"/>
          <p:cNvSpPr>
            <a:spLocks noGrp="1"/>
          </p:cNvSpPr>
          <p:nvPr>
            <p:ph type="sldNum" sz="quarter" idx="12"/>
          </p:nvPr>
        </p:nvSpPr>
        <p:spPr>
          <a:xfrm>
            <a:off x="6553200" y="6356350"/>
            <a:ext cx="2133600" cy="365125"/>
          </a:xfrm>
        </p:spPr>
        <p:txBody>
          <a:bodyPr/>
          <a:lstStyle/>
          <a:p>
            <a:fld id="{65792967-014D-A94D-89AA-555A5A7EFA54}" type="slidenum">
              <a:rPr lang="fr-FR" smtClean="0"/>
              <a:pPr/>
              <a:t>31</a:t>
            </a:fld>
            <a:endParaRPr lang="fr-FR" dirty="0"/>
          </a:p>
        </p:txBody>
      </p:sp>
      <p:pic>
        <p:nvPicPr>
          <p:cNvPr id="17" name="Image 16"/>
          <p:cNvPicPr>
            <a:picLocks noChangeAspect="1"/>
          </p:cNvPicPr>
          <p:nvPr/>
        </p:nvPicPr>
        <p:blipFill>
          <a:blip r:embed="rId5"/>
          <a:stretch>
            <a:fillRect/>
          </a:stretch>
        </p:blipFill>
        <p:spPr>
          <a:xfrm>
            <a:off x="8077201" y="1689950"/>
            <a:ext cx="621910" cy="537100"/>
          </a:xfrm>
          <a:prstGeom prst="rect">
            <a:avLst/>
          </a:prstGeom>
        </p:spPr>
      </p:pic>
      <p:pic>
        <p:nvPicPr>
          <p:cNvPr id="18" name="Image 17"/>
          <p:cNvPicPr>
            <a:picLocks noChangeAspect="1"/>
          </p:cNvPicPr>
          <p:nvPr/>
        </p:nvPicPr>
        <p:blipFill>
          <a:blip r:embed="rId6"/>
          <a:stretch>
            <a:fillRect/>
          </a:stretch>
        </p:blipFill>
        <p:spPr>
          <a:xfrm flipH="1">
            <a:off x="6104998" y="1371600"/>
            <a:ext cx="676802" cy="683892"/>
          </a:xfrm>
          <a:prstGeom prst="rect">
            <a:avLst/>
          </a:prstGeom>
        </p:spPr>
      </p:pic>
    </p:spTree>
    <p:extLst>
      <p:ext uri="{BB962C8B-B14F-4D97-AF65-F5344CB8AC3E}">
        <p14:creationId xmlns:p14="http://schemas.microsoft.com/office/powerpoint/2010/main" val="4181097843"/>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p:txBody>
          <a:bodyPr/>
          <a:lstStyle/>
          <a:p>
            <a:pPr eaLnBrk="1" hangingPunct="1"/>
            <a:r>
              <a:rPr lang="fr-FR">
                <a:solidFill>
                  <a:srgbClr val="9A731A"/>
                </a:solidFill>
                <a:latin typeface="Calibri" charset="0"/>
                <a:ea typeface="ＭＳ Ｐゴシック" charset="0"/>
                <a:cs typeface="ＭＳ Ｐゴシック" charset="0"/>
              </a:rPr>
              <a:t>La prise de notes</a:t>
            </a:r>
            <a:endParaRPr lang="fr-FR">
              <a:latin typeface="Calibri" charset="0"/>
              <a:ea typeface="ＭＳ Ｐゴシック" charset="0"/>
              <a:cs typeface="ＭＳ Ｐゴシック" charset="0"/>
            </a:endParaRPr>
          </a:p>
        </p:txBody>
      </p:sp>
      <p:sp>
        <p:nvSpPr>
          <p:cNvPr id="40962" name="Rectangle 3"/>
          <p:cNvSpPr>
            <a:spLocks noGrp="1" noChangeArrowheads="1"/>
          </p:cNvSpPr>
          <p:nvPr>
            <p:ph idx="1"/>
          </p:nvPr>
        </p:nvSpPr>
        <p:spPr/>
        <p:txBody>
          <a:bodyPr/>
          <a:lstStyle/>
          <a:p>
            <a:pPr eaLnBrk="1" hangingPunct="1"/>
            <a:r>
              <a:rPr lang="fr-FR">
                <a:latin typeface="Arial" charset="0"/>
                <a:ea typeface="ＭＳ Ｐゴシック" charset="0"/>
              </a:rPr>
              <a:t>Prise en notes par le thérapeute durant la séance ou tout de suite après.</a:t>
            </a:r>
          </a:p>
          <a:p>
            <a:pPr lvl="1" eaLnBrk="1" hangingPunct="1"/>
            <a:r>
              <a:rPr lang="fr-FR" sz="2400">
                <a:latin typeface="Arial" charset="0"/>
                <a:ea typeface="ＭＳ Ｐゴシック" charset="0"/>
              </a:rPr>
              <a:t> Elle est aussi complète que possible, et contient :</a:t>
            </a:r>
            <a:endParaRPr lang="fr-FR">
              <a:latin typeface="Arial" charset="0"/>
              <a:ea typeface="ＭＳ Ｐゴシック" charset="0"/>
            </a:endParaRPr>
          </a:p>
          <a:p>
            <a:pPr lvl="2" eaLnBrk="1" hangingPunct="1"/>
            <a:r>
              <a:rPr lang="fr-FR" sz="2000">
                <a:latin typeface="Arial" charset="0"/>
                <a:ea typeface="ＭＳ Ｐゴシック" charset="0"/>
              </a:rPr>
              <a:t>ce que dit le patient, mais aussi </a:t>
            </a:r>
          </a:p>
          <a:p>
            <a:pPr lvl="2" eaLnBrk="1" hangingPunct="1"/>
            <a:r>
              <a:rPr lang="fr-FR" sz="2000">
                <a:latin typeface="Arial" charset="0"/>
                <a:ea typeface="ＭＳ Ｐゴシック" charset="0"/>
              </a:rPr>
              <a:t>ses attitudes corporelles, </a:t>
            </a:r>
          </a:p>
          <a:p>
            <a:pPr lvl="2" eaLnBrk="1" hangingPunct="1"/>
            <a:r>
              <a:rPr lang="fr-FR" sz="2000">
                <a:latin typeface="Arial" charset="0"/>
                <a:ea typeface="ＭＳ Ｐゴシック" charset="0"/>
              </a:rPr>
              <a:t>les interventions du thérapeute, </a:t>
            </a:r>
          </a:p>
          <a:p>
            <a:pPr lvl="2" eaLnBrk="1" hangingPunct="1"/>
            <a:r>
              <a:rPr lang="fr-FR" sz="2000">
                <a:latin typeface="Arial" charset="0"/>
                <a:ea typeface="ＭＳ Ｐゴシック" charset="0"/>
              </a:rPr>
              <a:t>ce que le thérapeute pense pendant la séance, </a:t>
            </a:r>
          </a:p>
          <a:p>
            <a:pPr lvl="2" eaLnBrk="1" hangingPunct="1"/>
            <a:r>
              <a:rPr lang="fr-FR" sz="2000">
                <a:latin typeface="Arial" charset="0"/>
                <a:ea typeface="ＭＳ Ｐゴシック" charset="0"/>
              </a:rPr>
              <a:t>l</a:t>
            </a:r>
            <a:r>
              <a:rPr lang="ja-JP" altLang="fr-FR" sz="2000">
                <a:latin typeface="Arial" charset="0"/>
                <a:ea typeface="ＭＳ Ｐゴシック" charset="0"/>
              </a:rPr>
              <a:t>’</a:t>
            </a:r>
            <a:r>
              <a:rPr lang="fr-FR" altLang="ja-JP" sz="2000">
                <a:latin typeface="Arial" charset="0"/>
                <a:ea typeface="ＭＳ Ｐゴシック" charset="0"/>
              </a:rPr>
              <a:t>atmosphère de la séance</a:t>
            </a:r>
            <a:r>
              <a:rPr lang="fr-FR" altLang="ja-JP">
                <a:latin typeface="Arial" charset="0"/>
                <a:ea typeface="ＭＳ Ｐゴシック" charset="0"/>
              </a:rPr>
              <a:t> </a:t>
            </a:r>
            <a:endParaRPr lang="fr-FR">
              <a:latin typeface="Arial" charset="0"/>
              <a:ea typeface="ＭＳ Ｐゴシック" charset="0"/>
            </a:endParaRPr>
          </a:p>
        </p:txBody>
      </p:sp>
      <p:sp>
        <p:nvSpPr>
          <p:cNvPr id="2" name="Espace réservé de la date 1"/>
          <p:cNvSpPr>
            <a:spLocks noGrp="1"/>
          </p:cNvSpPr>
          <p:nvPr>
            <p:ph type="dt" sz="half" idx="10"/>
          </p:nvPr>
        </p:nvSpPr>
        <p:spPr/>
        <p:txBody>
          <a:bodyPr/>
          <a:lstStyle/>
          <a:p>
            <a:r>
              <a:rPr lang="fr-FR" smtClean="0"/>
              <a:t>05/03/2011</a:t>
            </a:r>
            <a:endParaRPr lang="fr-FR"/>
          </a:p>
        </p:txBody>
      </p:sp>
      <p:sp>
        <p:nvSpPr>
          <p:cNvPr id="3" name="Espace réservé du pied de page 2"/>
          <p:cNvSpPr>
            <a:spLocks noGrp="1"/>
          </p:cNvSpPr>
          <p:nvPr>
            <p:ph type="ftr" sz="quarter" idx="11"/>
          </p:nvPr>
        </p:nvSpPr>
        <p:spPr/>
        <p:txBody>
          <a:bodyPr/>
          <a:lstStyle/>
          <a:p>
            <a:r>
              <a:rPr lang="fr-FR" smtClean="0"/>
              <a:t>Journée Pôle Borderline - JMT</a:t>
            </a:r>
            <a:endParaRPr lang="fr-FR"/>
          </a:p>
        </p:txBody>
      </p:sp>
      <p:sp>
        <p:nvSpPr>
          <p:cNvPr id="4" name="Espace réservé du numéro de diapositive 3"/>
          <p:cNvSpPr>
            <a:spLocks noGrp="1"/>
          </p:cNvSpPr>
          <p:nvPr>
            <p:ph type="sldNum" sz="quarter" idx="12"/>
          </p:nvPr>
        </p:nvSpPr>
        <p:spPr/>
        <p:txBody>
          <a:bodyPr/>
          <a:lstStyle/>
          <a:p>
            <a:fld id="{4E44576E-59B3-3E40-BD69-48F3A2CD0C68}" type="slidenum">
              <a:rPr lang="fr-FR" smtClean="0"/>
              <a:pPr/>
              <a:t>32</a:t>
            </a:fld>
            <a:endParaRPr lang="fr-FR"/>
          </a:p>
        </p:txBody>
      </p:sp>
    </p:spTree>
    <p:extLst>
      <p:ext uri="{BB962C8B-B14F-4D97-AF65-F5344CB8AC3E}">
        <p14:creationId xmlns:p14="http://schemas.microsoft.com/office/powerpoint/2010/main" val="2707383171"/>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ChangeArrowheads="1"/>
          </p:cNvSpPr>
          <p:nvPr>
            <p:ph type="title"/>
          </p:nvPr>
        </p:nvSpPr>
        <p:spPr>
          <a:xfrm>
            <a:off x="685800" y="609600"/>
            <a:ext cx="7772400" cy="838200"/>
          </a:xfrm>
        </p:spPr>
        <p:txBody>
          <a:bodyPr>
            <a:noAutofit/>
          </a:bodyPr>
          <a:lstStyle/>
          <a:p>
            <a:pPr eaLnBrk="1" hangingPunct="1"/>
            <a:r>
              <a:rPr lang="fr-FR" sz="2800" dirty="0">
                <a:latin typeface="Calibri" charset="0"/>
                <a:ea typeface="ＭＳ Ｐゴシック" charset="0"/>
                <a:cs typeface="ＭＳ Ｐゴシック" charset="0"/>
              </a:rPr>
              <a:t/>
            </a:r>
            <a:br>
              <a:rPr lang="fr-FR" sz="2800" dirty="0">
                <a:latin typeface="Calibri" charset="0"/>
                <a:ea typeface="ＭＳ Ｐゴシック" charset="0"/>
                <a:cs typeface="ＭＳ Ｐゴシック" charset="0"/>
              </a:rPr>
            </a:br>
            <a:r>
              <a:rPr lang="fr-FR" sz="2800" dirty="0">
                <a:latin typeface="Calibri" charset="0"/>
                <a:ea typeface="ＭＳ Ｐゴシック" charset="0"/>
                <a:cs typeface="ＭＳ Ｐゴシック" charset="0"/>
              </a:rPr>
              <a:t/>
            </a:r>
            <a:br>
              <a:rPr lang="fr-FR" sz="2800" dirty="0">
                <a:latin typeface="Calibri" charset="0"/>
                <a:ea typeface="ＭＳ Ｐゴシック" charset="0"/>
                <a:cs typeface="ＭＳ Ｐゴシック" charset="0"/>
              </a:rPr>
            </a:br>
            <a:r>
              <a:rPr lang="fr-FR" sz="2800" dirty="0">
                <a:latin typeface="Calibri" charset="0"/>
                <a:ea typeface="ＭＳ Ｐゴシック" charset="0"/>
                <a:cs typeface="ＭＳ Ｐゴシック" charset="0"/>
              </a:rPr>
              <a:t/>
            </a:r>
            <a:br>
              <a:rPr lang="fr-FR" sz="2800" dirty="0">
                <a:latin typeface="Calibri" charset="0"/>
                <a:ea typeface="ＭＳ Ｐゴシック" charset="0"/>
                <a:cs typeface="ＭＳ Ｐゴシック" charset="0"/>
              </a:rPr>
            </a:br>
            <a:r>
              <a:rPr lang="fr-FR" sz="2800" dirty="0">
                <a:latin typeface="Calibri" charset="0"/>
                <a:ea typeface="ＭＳ Ｐゴシック" charset="0"/>
                <a:cs typeface="ＭＳ Ｐゴシック" charset="0"/>
              </a:rPr>
              <a:t/>
            </a:r>
            <a:br>
              <a:rPr lang="fr-FR" sz="2800" dirty="0">
                <a:latin typeface="Calibri" charset="0"/>
                <a:ea typeface="ＭＳ Ｐゴシック" charset="0"/>
                <a:cs typeface="ＭＳ Ｐゴシック" charset="0"/>
              </a:rPr>
            </a:br>
            <a:r>
              <a:rPr lang="fr-FR" sz="2800" dirty="0" smtClean="0">
                <a:latin typeface="Calibri" charset="0"/>
                <a:ea typeface="ＭＳ Ｐゴシック" charset="0"/>
                <a:cs typeface="ＭＳ Ｐゴシック" charset="0"/>
              </a:rPr>
              <a:t>La prise de notes initiale (3 premiers entretiens)</a:t>
            </a:r>
            <a:r>
              <a:rPr lang="fr-FR" sz="2800" dirty="0">
                <a:latin typeface="Calibri" charset="0"/>
                <a:ea typeface="ＭＳ Ｐゴシック" charset="0"/>
                <a:cs typeface="ＭＳ Ｐゴシック" charset="0"/>
              </a:rPr>
              <a:t/>
            </a:r>
            <a:br>
              <a:rPr lang="fr-FR" sz="2800" dirty="0">
                <a:latin typeface="Calibri" charset="0"/>
                <a:ea typeface="ＭＳ Ｐゴシック" charset="0"/>
                <a:cs typeface="ＭＳ Ｐゴシック" charset="0"/>
              </a:rPr>
            </a:br>
            <a:r>
              <a:rPr lang="fr-FR" sz="2800" dirty="0">
                <a:latin typeface="Calibri" charset="0"/>
                <a:ea typeface="ＭＳ Ｐゴシック" charset="0"/>
                <a:cs typeface="ＭＳ Ｐゴシック" charset="0"/>
              </a:rPr>
              <a:t/>
            </a:r>
            <a:br>
              <a:rPr lang="fr-FR" sz="2800" dirty="0">
                <a:latin typeface="Calibri" charset="0"/>
                <a:ea typeface="ＭＳ Ｐゴシック" charset="0"/>
                <a:cs typeface="ＭＳ Ｐゴシック" charset="0"/>
              </a:rPr>
            </a:br>
            <a:r>
              <a:rPr lang="fr-FR" sz="2800" dirty="0">
                <a:latin typeface="Calibri" charset="0"/>
                <a:ea typeface="ＭＳ Ｐゴシック" charset="0"/>
                <a:cs typeface="ＭＳ Ｐゴシック" charset="0"/>
              </a:rPr>
              <a:t/>
            </a:r>
            <a:br>
              <a:rPr lang="fr-FR" sz="2800" dirty="0">
                <a:latin typeface="Calibri" charset="0"/>
                <a:ea typeface="ＭＳ Ｐゴシック" charset="0"/>
                <a:cs typeface="ＭＳ Ｐゴシック" charset="0"/>
              </a:rPr>
            </a:br>
            <a:r>
              <a:rPr lang="fr-FR" sz="2800" dirty="0">
                <a:latin typeface="Calibri" charset="0"/>
                <a:ea typeface="ＭＳ Ｐゴシック" charset="0"/>
                <a:cs typeface="ＭＳ Ｐゴシック" charset="0"/>
              </a:rPr>
              <a:t/>
            </a:r>
            <a:br>
              <a:rPr lang="fr-FR" sz="2800" dirty="0">
                <a:latin typeface="Calibri" charset="0"/>
                <a:ea typeface="ＭＳ Ｐゴシック" charset="0"/>
                <a:cs typeface="ＭＳ Ｐゴシック" charset="0"/>
              </a:rPr>
            </a:br>
            <a:endParaRPr lang="fr-FR" sz="2800" dirty="0">
              <a:latin typeface="Calibri" charset="0"/>
              <a:ea typeface="ＭＳ Ｐゴシック" charset="0"/>
              <a:cs typeface="ＭＳ Ｐゴシック" charset="0"/>
            </a:endParaRPr>
          </a:p>
        </p:txBody>
      </p:sp>
      <p:sp>
        <p:nvSpPr>
          <p:cNvPr id="41986" name="Rectangle 3"/>
          <p:cNvSpPr>
            <a:spLocks noGrp="1" noChangeArrowheads="1"/>
          </p:cNvSpPr>
          <p:nvPr>
            <p:ph idx="1"/>
          </p:nvPr>
        </p:nvSpPr>
        <p:spPr>
          <a:xfrm>
            <a:off x="533400" y="1781124"/>
            <a:ext cx="7924800" cy="3886200"/>
          </a:xfrm>
        </p:spPr>
        <p:txBody>
          <a:bodyPr>
            <a:normAutofit fontScale="92500" lnSpcReduction="10000"/>
          </a:bodyPr>
          <a:lstStyle/>
          <a:p>
            <a:r>
              <a:rPr lang="fr-FR" dirty="0">
                <a:solidFill>
                  <a:srgbClr val="1F497D"/>
                </a:solidFill>
              </a:rPr>
              <a:t>Il s’</a:t>
            </a:r>
            <a:r>
              <a:rPr lang="fr-FR" altLang="ja-JP" dirty="0">
                <a:solidFill>
                  <a:srgbClr val="1F497D"/>
                </a:solidFill>
              </a:rPr>
              <a:t>agit de tenter de répondre aux questions suivantes :</a:t>
            </a:r>
            <a:r>
              <a:rPr lang="fr-FR" altLang="ja-JP" sz="2000" dirty="0">
                <a:solidFill>
                  <a:srgbClr val="1F497D"/>
                </a:solidFill>
              </a:rPr>
              <a:t> </a:t>
            </a:r>
            <a:endParaRPr lang="fr-FR" sz="2000" dirty="0">
              <a:solidFill>
                <a:srgbClr val="1F497D"/>
              </a:solidFill>
            </a:endParaRPr>
          </a:p>
          <a:p>
            <a:pPr lvl="1" eaLnBrk="1" hangingPunct="1"/>
            <a:endParaRPr lang="fr-FR" sz="2400" b="1" dirty="0" smtClean="0">
              <a:solidFill>
                <a:srgbClr val="9A731A"/>
              </a:solidFill>
              <a:latin typeface="Helvetica" charset="0"/>
              <a:ea typeface="ＭＳ Ｐゴシック" charset="0"/>
            </a:endParaRPr>
          </a:p>
          <a:p>
            <a:pPr lvl="1" eaLnBrk="1" hangingPunct="1"/>
            <a:r>
              <a:rPr lang="fr-FR" sz="2400" b="1" dirty="0" smtClean="0">
                <a:solidFill>
                  <a:srgbClr val="9A731A"/>
                </a:solidFill>
                <a:latin typeface="Helvetica" charset="0"/>
                <a:ea typeface="ＭＳ Ｐゴシック" charset="0"/>
              </a:rPr>
              <a:t>Quel </a:t>
            </a:r>
            <a:r>
              <a:rPr lang="fr-FR" sz="2400" b="1" dirty="0">
                <a:solidFill>
                  <a:srgbClr val="9A731A"/>
                </a:solidFill>
                <a:latin typeface="Helvetica" charset="0"/>
                <a:ea typeface="ＭＳ Ｐゴシック" charset="0"/>
              </a:rPr>
              <a:t>diagnostic psychopathologique</a:t>
            </a:r>
            <a:r>
              <a:rPr lang="fr-FR" sz="2400" dirty="0">
                <a:latin typeface="Helvetica" charset="0"/>
                <a:ea typeface="ＭＳ Ｐゴシック" charset="0"/>
              </a:rPr>
              <a:t> peut-on poser ou quels sont les éléments diagnostiques repérables ? (hypothèses de travail)</a:t>
            </a:r>
          </a:p>
          <a:p>
            <a:pPr lvl="1" eaLnBrk="1" hangingPunct="1"/>
            <a:r>
              <a:rPr lang="fr-FR" sz="2400" dirty="0">
                <a:latin typeface="Helvetica" charset="0"/>
                <a:ea typeface="ＭＳ Ｐゴシック" charset="0"/>
              </a:rPr>
              <a:t>Quel est ou </a:t>
            </a:r>
            <a:r>
              <a:rPr lang="fr-FR" sz="2400" b="1" dirty="0">
                <a:solidFill>
                  <a:srgbClr val="9A731A"/>
                </a:solidFill>
                <a:latin typeface="Helvetica" charset="0"/>
                <a:ea typeface="ＭＳ Ｐゴシック" charset="0"/>
              </a:rPr>
              <a:t>quels sont les objectifs</a:t>
            </a:r>
            <a:r>
              <a:rPr lang="fr-FR" sz="2400" dirty="0">
                <a:latin typeface="Helvetica" charset="0"/>
                <a:ea typeface="ＭＳ Ｐゴシック" charset="0"/>
              </a:rPr>
              <a:t> que l</a:t>
            </a:r>
            <a:r>
              <a:rPr lang="ja-JP" altLang="fr-FR" sz="2400" dirty="0">
                <a:latin typeface="Helvetica" charset="0"/>
                <a:ea typeface="ＭＳ Ｐゴシック" charset="0"/>
              </a:rPr>
              <a:t>’</a:t>
            </a:r>
            <a:r>
              <a:rPr lang="fr-FR" altLang="ja-JP" sz="2400" dirty="0">
                <a:latin typeface="Helvetica" charset="0"/>
                <a:ea typeface="ＭＳ Ｐゴシック" charset="0"/>
              </a:rPr>
              <a:t>on peut envisager ? </a:t>
            </a:r>
          </a:p>
          <a:p>
            <a:pPr lvl="1" eaLnBrk="1" hangingPunct="1"/>
            <a:r>
              <a:rPr lang="fr-FR" sz="2400" dirty="0">
                <a:latin typeface="Helvetica" charset="0"/>
                <a:ea typeface="ＭＳ Ｐゴシック" charset="0"/>
              </a:rPr>
              <a:t>Quelle est à ce stade </a:t>
            </a:r>
            <a:r>
              <a:rPr lang="fr-FR" sz="2400" b="1" dirty="0">
                <a:solidFill>
                  <a:srgbClr val="9A731A"/>
                </a:solidFill>
                <a:latin typeface="Helvetica" charset="0"/>
                <a:ea typeface="ＭＳ Ｐゴシック" charset="0"/>
              </a:rPr>
              <a:t>la meilleure stratégie</a:t>
            </a:r>
            <a:r>
              <a:rPr lang="fr-FR" sz="2400" dirty="0">
                <a:latin typeface="Helvetica" charset="0"/>
                <a:ea typeface="ＭＳ Ｐゴシック" charset="0"/>
              </a:rPr>
              <a:t> à mettre en place pour y arriver ?</a:t>
            </a:r>
            <a:endParaRPr lang="fr-FR" sz="1400" dirty="0">
              <a:latin typeface="Arial" charset="0"/>
              <a:ea typeface="ＭＳ Ｐゴシック" charset="0"/>
            </a:endParaRPr>
          </a:p>
        </p:txBody>
      </p:sp>
      <p:sp>
        <p:nvSpPr>
          <p:cNvPr id="3" name="Espace réservé de la date 2"/>
          <p:cNvSpPr>
            <a:spLocks noGrp="1"/>
          </p:cNvSpPr>
          <p:nvPr>
            <p:ph type="dt" sz="half" idx="10"/>
          </p:nvPr>
        </p:nvSpPr>
        <p:spPr/>
        <p:txBody>
          <a:bodyPr/>
          <a:lstStyle/>
          <a:p>
            <a:r>
              <a:rPr lang="fr-FR" smtClean="0"/>
              <a:t>05/03/2011</a:t>
            </a:r>
            <a:endParaRPr lang="fr-FR"/>
          </a:p>
        </p:txBody>
      </p:sp>
      <p:sp>
        <p:nvSpPr>
          <p:cNvPr id="4" name="Espace réservé du pied de page 3"/>
          <p:cNvSpPr>
            <a:spLocks noGrp="1"/>
          </p:cNvSpPr>
          <p:nvPr>
            <p:ph type="ftr" sz="quarter" idx="11"/>
          </p:nvPr>
        </p:nvSpPr>
        <p:spPr/>
        <p:txBody>
          <a:bodyPr/>
          <a:lstStyle/>
          <a:p>
            <a:r>
              <a:rPr lang="fr-FR" smtClean="0"/>
              <a:t>Journée Pôle Borderline - JMT</a:t>
            </a:r>
            <a:endParaRPr lang="fr-FR"/>
          </a:p>
        </p:txBody>
      </p:sp>
      <p:sp>
        <p:nvSpPr>
          <p:cNvPr id="5" name="Espace réservé du numéro de diapositive 4"/>
          <p:cNvSpPr>
            <a:spLocks noGrp="1"/>
          </p:cNvSpPr>
          <p:nvPr>
            <p:ph type="sldNum" sz="quarter" idx="12"/>
          </p:nvPr>
        </p:nvSpPr>
        <p:spPr/>
        <p:txBody>
          <a:bodyPr/>
          <a:lstStyle/>
          <a:p>
            <a:fld id="{4E44576E-59B3-3E40-BD69-48F3A2CD0C68}" type="slidenum">
              <a:rPr lang="fr-FR" smtClean="0"/>
              <a:pPr/>
              <a:t>33</a:t>
            </a:fld>
            <a:endParaRPr lang="fr-FR"/>
          </a:p>
        </p:txBody>
      </p:sp>
    </p:spTree>
    <p:extLst>
      <p:ext uri="{BB962C8B-B14F-4D97-AF65-F5344CB8AC3E}">
        <p14:creationId xmlns:p14="http://schemas.microsoft.com/office/powerpoint/2010/main" val="3698256585"/>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p:nvPr>
        </p:nvSpPr>
        <p:spPr>
          <a:xfrm>
            <a:off x="990600" y="228600"/>
            <a:ext cx="7467600" cy="609600"/>
          </a:xfrm>
        </p:spPr>
        <p:txBody>
          <a:bodyPr/>
          <a:lstStyle/>
          <a:p>
            <a:pPr eaLnBrk="1" hangingPunct="1"/>
            <a:r>
              <a:rPr lang="fr-FR" sz="2400" b="1">
                <a:solidFill>
                  <a:srgbClr val="9A731A"/>
                </a:solidFill>
                <a:latin typeface="Calibri" charset="0"/>
                <a:ea typeface="ＭＳ Ｐゴシック" charset="0"/>
                <a:cs typeface="ＭＳ Ｐゴシック" charset="0"/>
              </a:rPr>
              <a:t>Hypothèses de travail autour des 3 premiers entretiens</a:t>
            </a:r>
            <a:endParaRPr lang="fr-FR">
              <a:latin typeface="Calibri" charset="0"/>
              <a:ea typeface="ＭＳ Ｐゴシック" charset="0"/>
              <a:cs typeface="ＭＳ Ｐゴシック" charset="0"/>
            </a:endParaRPr>
          </a:p>
        </p:txBody>
      </p:sp>
      <p:graphicFrame>
        <p:nvGraphicFramePr>
          <p:cNvPr id="11486" name="Group 222"/>
          <p:cNvGraphicFramePr>
            <a:graphicFrameLocks noGrp="1"/>
          </p:cNvGraphicFramePr>
          <p:nvPr>
            <p:ph type="tbl" idx="1"/>
          </p:nvPr>
        </p:nvGraphicFramePr>
        <p:xfrm>
          <a:off x="304800" y="1052513"/>
          <a:ext cx="8610600" cy="2663826"/>
        </p:xfrm>
        <a:graphic>
          <a:graphicData uri="http://schemas.openxmlformats.org/drawingml/2006/table">
            <a:tbl>
              <a:tblPr/>
              <a:tblGrid>
                <a:gridCol w="2870200"/>
                <a:gridCol w="2870200"/>
                <a:gridCol w="2870200"/>
              </a:tblGrid>
              <a:tr h="335280">
                <a:tc>
                  <a:txBody>
                    <a:bodyPr/>
                    <a:lstStyle/>
                    <a:p>
                      <a:pPr marL="0" marR="0" lvl="0" indent="0" algn="ctr" defTabSz="914400" rtl="0" eaLnBrk="1" fontAlgn="base" latinLnBrk="0" hangingPunct="1">
                        <a:lnSpc>
                          <a:spcPct val="110000"/>
                        </a:lnSpc>
                        <a:spcBef>
                          <a:spcPct val="20000"/>
                        </a:spcBef>
                        <a:spcAft>
                          <a:spcPct val="0"/>
                        </a:spcAft>
                        <a:buClrTx/>
                        <a:buSzTx/>
                        <a:buFontTx/>
                        <a:buNone/>
                        <a:tabLst/>
                      </a:pPr>
                      <a:r>
                        <a:rPr kumimoji="0" lang="fr-FR" sz="2000" b="1" i="0" u="none" strike="noStrike" cap="none" normalizeH="0" baseline="0">
                          <a:ln>
                            <a:noFill/>
                          </a:ln>
                          <a:solidFill>
                            <a:srgbClr val="9A731A"/>
                          </a:solidFill>
                          <a:effectLst/>
                          <a:latin typeface="Times" charset="0"/>
                          <a:ea typeface="ＭＳ Ｐゴシック" charset="0"/>
                          <a:cs typeface="ＭＳ Ｐゴシック" charset="0"/>
                        </a:rPr>
                        <a:t>1er entretien</a:t>
                      </a:r>
                    </a:p>
                  </a:txBody>
                  <a:tcPr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0000"/>
                        </a:lnSpc>
                        <a:spcBef>
                          <a:spcPct val="20000"/>
                        </a:spcBef>
                        <a:spcAft>
                          <a:spcPct val="0"/>
                        </a:spcAft>
                        <a:buClrTx/>
                        <a:buSzTx/>
                        <a:buFontTx/>
                        <a:buNone/>
                        <a:tabLst/>
                      </a:pPr>
                      <a:r>
                        <a:rPr kumimoji="0" lang="fr-FR" sz="2000" b="1" i="0" u="none" strike="noStrike" cap="none" normalizeH="0" baseline="0">
                          <a:ln>
                            <a:noFill/>
                          </a:ln>
                          <a:solidFill>
                            <a:srgbClr val="9A731A"/>
                          </a:solidFill>
                          <a:effectLst/>
                          <a:latin typeface="Times" charset="0"/>
                          <a:ea typeface="ＭＳ Ｐゴシック" charset="0"/>
                          <a:cs typeface="ＭＳ Ｐゴシック" charset="0"/>
                        </a:rPr>
                        <a:t>2ème entretien</a:t>
                      </a:r>
                    </a:p>
                  </a:txBody>
                  <a:tcPr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0000"/>
                        </a:lnSpc>
                        <a:spcBef>
                          <a:spcPct val="20000"/>
                        </a:spcBef>
                        <a:spcAft>
                          <a:spcPct val="0"/>
                        </a:spcAft>
                        <a:buClrTx/>
                        <a:buSzTx/>
                        <a:buFontTx/>
                        <a:buNone/>
                        <a:tabLst/>
                      </a:pPr>
                      <a:r>
                        <a:rPr kumimoji="0" lang="fr-FR" sz="2000" b="1" i="0" u="none" strike="noStrike" cap="none" normalizeH="0" baseline="0">
                          <a:ln>
                            <a:noFill/>
                          </a:ln>
                          <a:solidFill>
                            <a:srgbClr val="9A731A"/>
                          </a:solidFill>
                          <a:effectLst/>
                          <a:latin typeface="Times" charset="0"/>
                          <a:ea typeface="ＭＳ Ｐゴシック" charset="0"/>
                          <a:cs typeface="ＭＳ Ｐゴシック" charset="0"/>
                        </a:rPr>
                        <a:t>3ème entretien</a:t>
                      </a:r>
                    </a:p>
                  </a:txBody>
                  <a:tcPr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84117">
                <a:tc>
                  <a:txBody>
                    <a:bodyPr/>
                    <a:lstStyle/>
                    <a:p>
                      <a:pPr marL="0" marR="0" lvl="0" indent="0" algn="l" defTabSz="914400" rtl="0" eaLnBrk="1" fontAlgn="base" latinLnBrk="0" hangingPunct="1">
                        <a:lnSpc>
                          <a:spcPct val="90000"/>
                        </a:lnSpc>
                        <a:spcBef>
                          <a:spcPct val="20000"/>
                        </a:spcBef>
                        <a:spcAft>
                          <a:spcPct val="0"/>
                        </a:spcAft>
                        <a:buClrTx/>
                        <a:buSzTx/>
                        <a:buFontTx/>
                        <a:buNone/>
                        <a:tabLst/>
                      </a:pPr>
                      <a:r>
                        <a:rPr kumimoji="0" lang="fr-FR" sz="1000" b="1" i="1" u="none" strike="noStrike" cap="none" normalizeH="0" baseline="0">
                          <a:ln>
                            <a:noFill/>
                          </a:ln>
                          <a:solidFill>
                            <a:schemeClr val="tx1"/>
                          </a:solidFill>
                          <a:effectLst/>
                          <a:latin typeface="Arial" charset="0"/>
                          <a:ea typeface="ＭＳ Ｐゴシック" charset="0"/>
                          <a:cs typeface="ＭＳ Ｐゴシック" charset="0"/>
                        </a:rPr>
                        <a:t>Éléments diagnostiques :</a:t>
                      </a:r>
                      <a:endParaRPr kumimoji="0" lang="fr-FR" sz="1000" b="0" i="0" u="none" strike="noStrike" cap="none" normalizeH="0" baseline="0">
                        <a:ln>
                          <a:noFill/>
                        </a:ln>
                        <a:solidFill>
                          <a:schemeClr val="tx1"/>
                        </a:solidFill>
                        <a:effectLst/>
                        <a:latin typeface="Arial" charset="0"/>
                        <a:ea typeface="ＭＳ Ｐゴシック" charset="0"/>
                        <a:cs typeface="ＭＳ Ｐゴシック" charset="0"/>
                      </a:endParaRPr>
                    </a:p>
                  </a:txBody>
                  <a:tcPr marT="57142" marB="5714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20000"/>
                        </a:spcBef>
                        <a:spcAft>
                          <a:spcPct val="0"/>
                        </a:spcAft>
                        <a:buClrTx/>
                        <a:buSzTx/>
                        <a:buFontTx/>
                        <a:buNone/>
                        <a:tabLst/>
                      </a:pPr>
                      <a:r>
                        <a:rPr kumimoji="0" lang="fr-FR" sz="1000" b="1" i="1" u="none" strike="noStrike" cap="none" normalizeH="0" baseline="0">
                          <a:ln>
                            <a:noFill/>
                          </a:ln>
                          <a:solidFill>
                            <a:schemeClr val="tx1"/>
                          </a:solidFill>
                          <a:effectLst/>
                          <a:latin typeface="Arial" charset="0"/>
                          <a:ea typeface="ＭＳ Ｐゴシック" charset="0"/>
                          <a:cs typeface="ＭＳ Ｐゴシック" charset="0"/>
                        </a:rPr>
                        <a:t>Éléments diagnostiques :</a:t>
                      </a:r>
                      <a:endParaRPr kumimoji="0" lang="fr-FR" sz="1000" b="0" i="0" u="none" strike="noStrike" cap="none" normalizeH="0" baseline="0">
                        <a:ln>
                          <a:noFill/>
                        </a:ln>
                        <a:solidFill>
                          <a:schemeClr val="tx1"/>
                        </a:solidFill>
                        <a:effectLst/>
                        <a:latin typeface="Arial" charset="0"/>
                        <a:ea typeface="ＭＳ Ｐゴシック" charset="0"/>
                        <a:cs typeface="ＭＳ Ｐゴシック" charset="0"/>
                      </a:endParaRPr>
                    </a:p>
                  </a:txBody>
                  <a:tcPr marT="57142" marB="571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20000"/>
                        </a:spcBef>
                        <a:spcAft>
                          <a:spcPct val="0"/>
                        </a:spcAft>
                        <a:buClrTx/>
                        <a:buSzTx/>
                        <a:buFontTx/>
                        <a:buNone/>
                        <a:tabLst/>
                      </a:pPr>
                      <a:r>
                        <a:rPr kumimoji="0" lang="fr-FR" sz="1000" b="1" i="1" u="none" strike="noStrike" cap="none" normalizeH="0" baseline="0">
                          <a:ln>
                            <a:noFill/>
                          </a:ln>
                          <a:solidFill>
                            <a:schemeClr val="tx1"/>
                          </a:solidFill>
                          <a:effectLst/>
                          <a:latin typeface="Arial" charset="0"/>
                          <a:ea typeface="ＭＳ Ｐゴシック" charset="0"/>
                          <a:cs typeface="ＭＳ Ｐゴシック" charset="0"/>
                        </a:rPr>
                        <a:t>Éléments diagnostiques :</a:t>
                      </a:r>
                      <a:endParaRPr kumimoji="0" lang="fr-FR" sz="1000" b="0" i="0" u="none" strike="noStrike" cap="none" normalizeH="0" baseline="0">
                        <a:ln>
                          <a:noFill/>
                        </a:ln>
                        <a:solidFill>
                          <a:schemeClr val="tx1"/>
                        </a:solidFill>
                        <a:effectLst/>
                        <a:latin typeface="Arial" charset="0"/>
                        <a:ea typeface="ＭＳ Ｐゴシック" charset="0"/>
                        <a:cs typeface="ＭＳ Ｐゴシック" charset="0"/>
                      </a:endParaRPr>
                    </a:p>
                  </a:txBody>
                  <a:tcPr marT="57142" marB="5714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85707">
                <a:tc>
                  <a:txBody>
                    <a:bodyPr/>
                    <a:lstStyle/>
                    <a:p>
                      <a:pPr marL="0" marR="0" lvl="0" indent="0" algn="l" defTabSz="914400" rtl="0" eaLnBrk="1" fontAlgn="base" latinLnBrk="0" hangingPunct="1">
                        <a:lnSpc>
                          <a:spcPct val="90000"/>
                        </a:lnSpc>
                        <a:spcBef>
                          <a:spcPct val="20000"/>
                        </a:spcBef>
                        <a:spcAft>
                          <a:spcPct val="0"/>
                        </a:spcAft>
                        <a:buClrTx/>
                        <a:buSzTx/>
                        <a:buFontTx/>
                        <a:buNone/>
                        <a:tabLst/>
                      </a:pPr>
                      <a:r>
                        <a:rPr kumimoji="0" lang="fr-FR" sz="1000" b="1" i="1" u="none" strike="noStrike" cap="none" normalizeH="0" baseline="0">
                          <a:ln>
                            <a:noFill/>
                          </a:ln>
                          <a:solidFill>
                            <a:schemeClr val="tx1"/>
                          </a:solidFill>
                          <a:effectLst/>
                          <a:latin typeface="Arial" charset="0"/>
                          <a:ea typeface="ＭＳ Ｐゴシック" charset="0"/>
                          <a:cs typeface="ＭＳ Ｐゴシック" charset="0"/>
                        </a:rPr>
                        <a:t>Objectif :</a:t>
                      </a:r>
                      <a:endParaRPr kumimoji="0" lang="fr-FR" sz="1000" b="0" i="0" u="none" strike="noStrike" cap="none" normalizeH="0" baseline="0">
                        <a:ln>
                          <a:noFill/>
                        </a:ln>
                        <a:solidFill>
                          <a:schemeClr val="tx1"/>
                        </a:solidFill>
                        <a:effectLst/>
                        <a:latin typeface="Arial" charset="0"/>
                        <a:ea typeface="ＭＳ Ｐゴシック" charset="0"/>
                        <a:cs typeface="ＭＳ Ｐゴシック" charset="0"/>
                      </a:endParaRPr>
                    </a:p>
                  </a:txBody>
                  <a:tcPr marT="57142" marB="5714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20000"/>
                        </a:spcBef>
                        <a:spcAft>
                          <a:spcPct val="0"/>
                        </a:spcAft>
                        <a:buClrTx/>
                        <a:buSzTx/>
                        <a:buFontTx/>
                        <a:buNone/>
                        <a:tabLst/>
                      </a:pPr>
                      <a:r>
                        <a:rPr kumimoji="0" lang="fr-FR" sz="1000" b="1" i="0" u="none" strike="noStrike" cap="none" normalizeH="0" baseline="0">
                          <a:ln>
                            <a:noFill/>
                          </a:ln>
                          <a:solidFill>
                            <a:schemeClr val="tx1"/>
                          </a:solidFill>
                          <a:effectLst/>
                          <a:latin typeface="Arial" charset="0"/>
                          <a:ea typeface="ＭＳ Ｐゴシック" charset="0"/>
                          <a:cs typeface="ＭＳ Ｐゴシック" charset="0"/>
                        </a:rPr>
                        <a:t>Objectifs </a:t>
                      </a:r>
                      <a:r>
                        <a:rPr kumimoji="0" lang="fr-FR" sz="1000" b="0" i="0" u="none" strike="noStrike" cap="none" normalizeH="0" baseline="0">
                          <a:ln>
                            <a:noFill/>
                          </a:ln>
                          <a:solidFill>
                            <a:schemeClr val="tx1"/>
                          </a:solidFill>
                          <a:effectLst/>
                          <a:latin typeface="Arial" charset="0"/>
                          <a:ea typeface="ＭＳ Ｐゴシック" charset="0"/>
                          <a:cs typeface="ＭＳ Ｐゴシック" charset="0"/>
                        </a:rPr>
                        <a:t>: </a:t>
                      </a:r>
                    </a:p>
                  </a:txBody>
                  <a:tcPr marT="57142" marB="571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20000"/>
                        </a:spcBef>
                        <a:spcAft>
                          <a:spcPct val="0"/>
                        </a:spcAft>
                        <a:buClrTx/>
                        <a:buSzTx/>
                        <a:buFontTx/>
                        <a:buNone/>
                        <a:tabLst/>
                      </a:pPr>
                      <a:r>
                        <a:rPr kumimoji="0" lang="fr-FR" sz="1000" b="1" i="0" u="none" strike="noStrike" cap="none" normalizeH="0" baseline="0">
                          <a:ln>
                            <a:noFill/>
                          </a:ln>
                          <a:solidFill>
                            <a:schemeClr val="tx1"/>
                          </a:solidFill>
                          <a:effectLst/>
                          <a:latin typeface="Arial" charset="0"/>
                          <a:ea typeface="ＭＳ Ｐゴシック" charset="0"/>
                          <a:cs typeface="ＭＳ Ｐゴシック" charset="0"/>
                        </a:rPr>
                        <a:t>Objectifs :</a:t>
                      </a:r>
                      <a:endParaRPr kumimoji="0" lang="fr-FR" sz="1000" b="0" i="0" u="none" strike="noStrike" cap="none" normalizeH="0" baseline="0">
                        <a:ln>
                          <a:noFill/>
                        </a:ln>
                        <a:solidFill>
                          <a:schemeClr val="tx1"/>
                        </a:solidFill>
                        <a:effectLst/>
                        <a:latin typeface="Arial" charset="0"/>
                        <a:ea typeface="ＭＳ Ｐゴシック" charset="0"/>
                        <a:cs typeface="ＭＳ Ｐゴシック" charset="0"/>
                      </a:endParaRPr>
                    </a:p>
                  </a:txBody>
                  <a:tcPr marT="57142" marB="5714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58722">
                <a:tc>
                  <a:txBody>
                    <a:bodyPr/>
                    <a:lstStyle/>
                    <a:p>
                      <a:pPr marL="0" marR="0" lvl="0" indent="0" algn="l" defTabSz="914400" rtl="0" eaLnBrk="1" fontAlgn="base" latinLnBrk="0" hangingPunct="1">
                        <a:lnSpc>
                          <a:spcPct val="90000"/>
                        </a:lnSpc>
                        <a:spcBef>
                          <a:spcPct val="20000"/>
                        </a:spcBef>
                        <a:spcAft>
                          <a:spcPct val="0"/>
                        </a:spcAft>
                        <a:buClrTx/>
                        <a:buSzTx/>
                        <a:buFontTx/>
                        <a:buNone/>
                        <a:tabLst/>
                      </a:pPr>
                      <a:r>
                        <a:rPr kumimoji="0" lang="fr-FR" sz="1000" b="1" i="1" u="none" strike="noStrike" cap="none" normalizeH="0" baseline="0">
                          <a:ln>
                            <a:noFill/>
                          </a:ln>
                          <a:solidFill>
                            <a:schemeClr val="tx1"/>
                          </a:solidFill>
                          <a:effectLst/>
                          <a:latin typeface="Arial" charset="0"/>
                          <a:ea typeface="ＭＳ Ｐゴシック" charset="0"/>
                          <a:cs typeface="ＭＳ Ｐゴシック" charset="0"/>
                        </a:rPr>
                        <a:t>Stratégie :</a:t>
                      </a:r>
                      <a:endParaRPr kumimoji="0" lang="fr-FR" sz="1000" b="0" i="0" u="none" strike="noStrike" cap="none" normalizeH="0" baseline="0">
                        <a:ln>
                          <a:noFill/>
                        </a:ln>
                        <a:solidFill>
                          <a:schemeClr val="tx1"/>
                        </a:solidFill>
                        <a:effectLst/>
                        <a:latin typeface="Arial" charset="0"/>
                        <a:ea typeface="ＭＳ Ｐゴシック" charset="0"/>
                        <a:cs typeface="ＭＳ Ｐゴシック" charset="0"/>
                      </a:endParaRPr>
                    </a:p>
                  </a:txBody>
                  <a:tcPr marT="57142" marB="5714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20000"/>
                        </a:spcBef>
                        <a:spcAft>
                          <a:spcPct val="0"/>
                        </a:spcAft>
                        <a:buClrTx/>
                        <a:buSzTx/>
                        <a:buFontTx/>
                        <a:buNone/>
                        <a:tabLst/>
                      </a:pPr>
                      <a:r>
                        <a:rPr kumimoji="0" lang="fr-FR" sz="1000" b="1" i="0" u="none" strike="noStrike" cap="none" normalizeH="0" baseline="0" dirty="0">
                          <a:ln>
                            <a:noFill/>
                          </a:ln>
                          <a:solidFill>
                            <a:schemeClr val="tx1"/>
                          </a:solidFill>
                          <a:effectLst/>
                          <a:latin typeface="Arial" charset="0"/>
                          <a:ea typeface="ＭＳ Ｐゴシック" charset="0"/>
                          <a:cs typeface="ＭＳ Ｐゴシック" charset="0"/>
                        </a:rPr>
                        <a:t>Stratégie </a:t>
                      </a:r>
                      <a:r>
                        <a:rPr kumimoji="0" lang="fr-FR" sz="1000" b="0" i="0" u="none" strike="noStrike" cap="none" normalizeH="0" baseline="0" dirty="0">
                          <a:ln>
                            <a:noFill/>
                          </a:ln>
                          <a:solidFill>
                            <a:schemeClr val="tx1"/>
                          </a:solidFill>
                          <a:effectLst/>
                          <a:latin typeface="Arial" charset="0"/>
                          <a:ea typeface="ＭＳ Ｐゴシック" charset="0"/>
                          <a:cs typeface="ＭＳ Ｐゴシック" charset="0"/>
                        </a:rPr>
                        <a:t>:</a:t>
                      </a:r>
                    </a:p>
                  </a:txBody>
                  <a:tcPr marT="57142" marB="571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20000"/>
                        </a:spcBef>
                        <a:spcAft>
                          <a:spcPct val="0"/>
                        </a:spcAft>
                        <a:buClrTx/>
                        <a:buSzTx/>
                        <a:buFontTx/>
                        <a:buNone/>
                        <a:tabLst/>
                      </a:pPr>
                      <a:r>
                        <a:rPr kumimoji="0" lang="fr-FR" sz="1000" b="1" i="0" u="none" strike="noStrike" cap="none" normalizeH="0" baseline="0" dirty="0">
                          <a:ln>
                            <a:noFill/>
                          </a:ln>
                          <a:solidFill>
                            <a:schemeClr val="tx1"/>
                          </a:solidFill>
                          <a:effectLst/>
                          <a:latin typeface="Arial" charset="0"/>
                          <a:ea typeface="ＭＳ Ｐゴシック" charset="0"/>
                          <a:cs typeface="ＭＳ Ｐゴシック" charset="0"/>
                        </a:rPr>
                        <a:t>Stratégie :</a:t>
                      </a:r>
                      <a:endParaRPr kumimoji="0" lang="fr-FR" sz="10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marT="57142" marB="5714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43032" name="Picture 220" descr="&#10;images.jpg                                                     00031027Macintosh HD                   BBA748F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77888" cy="80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33" name="Rectangle 223"/>
          <p:cNvSpPr>
            <a:spLocks noChangeArrowheads="1"/>
          </p:cNvSpPr>
          <p:nvPr/>
        </p:nvSpPr>
        <p:spPr bwMode="auto">
          <a:xfrm>
            <a:off x="381000" y="4111625"/>
            <a:ext cx="8458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fr-FR"/>
          </a:p>
        </p:txBody>
      </p:sp>
      <p:sp>
        <p:nvSpPr>
          <p:cNvPr id="43034" name="Rectangle 224"/>
          <p:cNvSpPr>
            <a:spLocks noChangeArrowheads="1"/>
          </p:cNvSpPr>
          <p:nvPr/>
        </p:nvSpPr>
        <p:spPr bwMode="auto">
          <a:xfrm>
            <a:off x="250825" y="3898900"/>
            <a:ext cx="8642350" cy="255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FR" sz="1600"/>
              <a:t>C</a:t>
            </a:r>
            <a:r>
              <a:rPr lang="ja-JP" altLang="fr-FR" sz="1600"/>
              <a:t>’</a:t>
            </a:r>
            <a:r>
              <a:rPr lang="fr-FR" altLang="ja-JP" sz="1600"/>
              <a:t>est un premier travail d</a:t>
            </a:r>
            <a:r>
              <a:rPr lang="ja-JP" altLang="fr-FR" sz="1600"/>
              <a:t>’</a:t>
            </a:r>
            <a:r>
              <a:rPr lang="fr-FR" altLang="ja-JP" sz="1600"/>
              <a:t>évaluation qui s</a:t>
            </a:r>
            <a:r>
              <a:rPr lang="ja-JP" altLang="fr-FR" sz="1600"/>
              <a:t>’</a:t>
            </a:r>
            <a:r>
              <a:rPr lang="fr-FR" altLang="ja-JP" sz="1600"/>
              <a:t>effectue en groupe de pairs à partir des modalités suivantes :</a:t>
            </a:r>
          </a:p>
          <a:p>
            <a:pPr>
              <a:buFontTx/>
              <a:buChar char="-"/>
            </a:pPr>
            <a:r>
              <a:rPr lang="fr-FR" sz="1600"/>
              <a:t> Le thérapeute qui effectue la prise de note envoie ses notes par e.mail à chacun des membres du groupe de pairs (3 ou 4 personnes), à la suite de chacun des 3 premiers entretiens .</a:t>
            </a:r>
          </a:p>
          <a:p>
            <a:pPr>
              <a:buFontTx/>
              <a:buChar char="-"/>
            </a:pPr>
            <a:r>
              <a:rPr lang="fr-FR" sz="1600"/>
              <a:t> Il résume en quelques lignes les éléments les plus saillants du </a:t>
            </a:r>
            <a:r>
              <a:rPr lang="fr-FR" altLang="ja-JP" sz="1600"/>
              <a:t>diagnostic, essaye de situer les objectifs à atteindre et la stratégie qu’à ce moment précis il pense utiliser. Il garde son évaluation pour lui.</a:t>
            </a:r>
          </a:p>
          <a:p>
            <a:pPr>
              <a:buFontTx/>
              <a:buChar char="-"/>
            </a:pPr>
            <a:r>
              <a:rPr lang="fr-FR" sz="1600"/>
              <a:t> Chacun des membres du groupe de pairs fait la même chose et lui fait parvenir son « diagnostic » et les perspectives qui l’accompagnent au fur et à mesure.</a:t>
            </a:r>
          </a:p>
          <a:p>
            <a:pPr>
              <a:buFontTx/>
              <a:buChar char="-"/>
            </a:pPr>
            <a:r>
              <a:rPr lang="fr-FR" sz="1600"/>
              <a:t> Lorsque toutes les évaluations pour les trois séances sont revenues chez le thérapeute, une réunion de validation est faite pour affiner les hypothèses diagnostiques et de travail et discuter les critères retenus.</a:t>
            </a:r>
            <a:endParaRPr lang="fr-FR"/>
          </a:p>
        </p:txBody>
      </p:sp>
      <p:sp>
        <p:nvSpPr>
          <p:cNvPr id="2" name="Espace réservé de la date 1"/>
          <p:cNvSpPr>
            <a:spLocks noGrp="1"/>
          </p:cNvSpPr>
          <p:nvPr>
            <p:ph type="dt" sz="half" idx="10"/>
          </p:nvPr>
        </p:nvSpPr>
        <p:spPr/>
        <p:txBody>
          <a:bodyPr/>
          <a:lstStyle/>
          <a:p>
            <a:pPr>
              <a:defRPr/>
            </a:pPr>
            <a:r>
              <a:rPr lang="fr-FR" smtClean="0"/>
              <a:t>05/03/2011</a:t>
            </a:r>
            <a:endParaRPr lang="fr-FR"/>
          </a:p>
        </p:txBody>
      </p:sp>
      <p:sp>
        <p:nvSpPr>
          <p:cNvPr id="3" name="Espace réservé du pied de page 2"/>
          <p:cNvSpPr>
            <a:spLocks noGrp="1"/>
          </p:cNvSpPr>
          <p:nvPr>
            <p:ph type="ftr" sz="quarter" idx="11"/>
          </p:nvPr>
        </p:nvSpPr>
        <p:spPr/>
        <p:txBody>
          <a:bodyPr/>
          <a:lstStyle/>
          <a:p>
            <a:pPr>
              <a:defRPr/>
            </a:pPr>
            <a:r>
              <a:rPr lang="fr-FR" smtClean="0"/>
              <a:t>Journée Pôle Borderline - JMT</a:t>
            </a:r>
            <a:endParaRPr lang="fr-FR"/>
          </a:p>
        </p:txBody>
      </p:sp>
      <p:sp>
        <p:nvSpPr>
          <p:cNvPr id="4" name="Espace réservé du numéro de diapositive 3"/>
          <p:cNvSpPr>
            <a:spLocks noGrp="1"/>
          </p:cNvSpPr>
          <p:nvPr>
            <p:ph type="sldNum" sz="quarter" idx="12"/>
          </p:nvPr>
        </p:nvSpPr>
        <p:spPr/>
        <p:txBody>
          <a:bodyPr/>
          <a:lstStyle/>
          <a:p>
            <a:pPr>
              <a:defRPr/>
            </a:pPr>
            <a:fld id="{ECAD344E-9688-0D4A-AA1A-5EFC7E906F8F}" type="slidenum">
              <a:rPr lang="fr-FR" smtClean="0"/>
              <a:pPr>
                <a:defRPr/>
              </a:pPr>
              <a:t>34</a:t>
            </a:fld>
            <a:endParaRPr lang="fr-FR"/>
          </a:p>
        </p:txBody>
      </p:sp>
    </p:spTree>
    <p:extLst>
      <p:ext uri="{BB962C8B-B14F-4D97-AF65-F5344CB8AC3E}">
        <p14:creationId xmlns:p14="http://schemas.microsoft.com/office/powerpoint/2010/main" val="364386789"/>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487452"/>
            <a:ext cx="8229600" cy="930186"/>
          </a:xfrm>
        </p:spPr>
        <p:txBody>
          <a:bodyPr/>
          <a:lstStyle/>
          <a:p>
            <a:r>
              <a:rPr lang="fr-FR" dirty="0" smtClean="0"/>
              <a:t>Les discussions en groupe de pairs</a:t>
            </a:r>
            <a:endParaRPr lang="fr-FR" dirty="0"/>
          </a:p>
        </p:txBody>
      </p:sp>
      <p:sp>
        <p:nvSpPr>
          <p:cNvPr id="3" name="Espace réservé du contenu 2"/>
          <p:cNvSpPr>
            <a:spLocks noGrp="1"/>
          </p:cNvSpPr>
          <p:nvPr>
            <p:ph idx="1"/>
          </p:nvPr>
        </p:nvSpPr>
        <p:spPr>
          <a:xfrm>
            <a:off x="89804" y="1292336"/>
            <a:ext cx="8954770" cy="4525963"/>
          </a:xfrm>
        </p:spPr>
        <p:txBody>
          <a:bodyPr>
            <a:normAutofit/>
          </a:bodyPr>
          <a:lstStyle/>
          <a:p>
            <a:r>
              <a:rPr lang="fr-FR" sz="2800" dirty="0" smtClean="0"/>
              <a:t>Autour de la recherche d’un accord à partir des cotations individuelles</a:t>
            </a:r>
            <a:endParaRPr lang="fr-FR" sz="2800" dirty="0"/>
          </a:p>
        </p:txBody>
      </p:sp>
      <p:sp>
        <p:nvSpPr>
          <p:cNvPr id="4" name="Espace réservé de la date 3"/>
          <p:cNvSpPr>
            <a:spLocks noGrp="1"/>
          </p:cNvSpPr>
          <p:nvPr>
            <p:ph type="dt" sz="half" idx="10"/>
          </p:nvPr>
        </p:nvSpPr>
        <p:spPr/>
        <p:txBody>
          <a:bodyPr/>
          <a:lstStyle/>
          <a:p>
            <a:r>
              <a:rPr lang="fr-FR" smtClean="0"/>
              <a:t>05/03/2011</a:t>
            </a:r>
            <a:endParaRPr lang="fr-FR"/>
          </a:p>
        </p:txBody>
      </p:sp>
      <p:sp>
        <p:nvSpPr>
          <p:cNvPr id="5" name="Espace réservé du pied de page 4"/>
          <p:cNvSpPr>
            <a:spLocks noGrp="1"/>
          </p:cNvSpPr>
          <p:nvPr>
            <p:ph type="ftr" sz="quarter" idx="11"/>
          </p:nvPr>
        </p:nvSpPr>
        <p:spPr/>
        <p:txBody>
          <a:bodyPr/>
          <a:lstStyle/>
          <a:p>
            <a:r>
              <a:rPr lang="fr-FR" smtClean="0"/>
              <a:t>Journée Pôle Borderline - JMT</a:t>
            </a:r>
            <a:endParaRPr lang="fr-FR"/>
          </a:p>
        </p:txBody>
      </p:sp>
      <p:sp>
        <p:nvSpPr>
          <p:cNvPr id="6" name="Espace réservé du numéro de diapositive 5"/>
          <p:cNvSpPr>
            <a:spLocks noGrp="1"/>
          </p:cNvSpPr>
          <p:nvPr>
            <p:ph type="sldNum" sz="quarter" idx="12"/>
          </p:nvPr>
        </p:nvSpPr>
        <p:spPr/>
        <p:txBody>
          <a:bodyPr/>
          <a:lstStyle/>
          <a:p>
            <a:fld id="{4E44576E-59B3-3E40-BD69-48F3A2CD0C68}" type="slidenum">
              <a:rPr lang="fr-FR" smtClean="0"/>
              <a:pPr/>
              <a:t>35</a:t>
            </a:fld>
            <a:endParaRPr lang="fr-FR"/>
          </a:p>
        </p:txBody>
      </p:sp>
      <p:pic>
        <p:nvPicPr>
          <p:cNvPr id="7" name="Image 6" descr="Capture d’écran 2011-03-05 à 8.42.38.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804" y="2413796"/>
            <a:ext cx="9144000" cy="4313392"/>
          </a:xfrm>
          <a:prstGeom prst="rect">
            <a:avLst/>
          </a:prstGeom>
        </p:spPr>
      </p:pic>
      <p:sp>
        <p:nvSpPr>
          <p:cNvPr id="8" name="Rectangle 7"/>
          <p:cNvSpPr/>
          <p:nvPr/>
        </p:nvSpPr>
        <p:spPr>
          <a:xfrm>
            <a:off x="457200" y="118120"/>
            <a:ext cx="8441603" cy="369332"/>
          </a:xfrm>
          <a:prstGeom prst="rect">
            <a:avLst/>
          </a:prstGeom>
        </p:spPr>
        <p:txBody>
          <a:bodyPr wrap="square">
            <a:spAutoFit/>
          </a:bodyPr>
          <a:lstStyle/>
          <a:p>
            <a:r>
              <a:rPr lang="fr-FR" u="sng" dirty="0">
                <a:hlinkClick r:id="rId3"/>
              </a:rPr>
              <a:t>http://www.techniques-psychotherapiques.org/Formation/skype/</a:t>
            </a:r>
            <a:r>
              <a:rPr lang="fr-FR" u="sng" dirty="0" smtClean="0">
                <a:hlinkClick r:id="rId3"/>
              </a:rPr>
              <a:t>skypeFrame.html</a:t>
            </a:r>
            <a:r>
              <a:rPr lang="fr-FR" u="sng" dirty="0" smtClean="0"/>
              <a:t> </a:t>
            </a:r>
            <a:endParaRPr lang="fr-FR" dirty="0"/>
          </a:p>
        </p:txBody>
      </p:sp>
    </p:spTree>
    <p:extLst>
      <p:ext uri="{BB962C8B-B14F-4D97-AF65-F5344CB8AC3E}">
        <p14:creationId xmlns:p14="http://schemas.microsoft.com/office/powerpoint/2010/main" val="6053889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Instruments : publications PLR</a:t>
            </a:r>
            <a:endParaRPr lang="fr-FR" dirty="0"/>
          </a:p>
        </p:txBody>
      </p:sp>
      <p:sp>
        <p:nvSpPr>
          <p:cNvPr id="4" name="Espace réservé de la date 3"/>
          <p:cNvSpPr>
            <a:spLocks noGrp="1"/>
          </p:cNvSpPr>
          <p:nvPr>
            <p:ph type="dt" sz="half" idx="10"/>
          </p:nvPr>
        </p:nvSpPr>
        <p:spPr/>
        <p:txBody>
          <a:bodyPr/>
          <a:lstStyle/>
          <a:p>
            <a:r>
              <a:rPr lang="fr-FR" smtClean="0"/>
              <a:t>05/03/2011</a:t>
            </a:r>
            <a:endParaRPr lang="fr-FR"/>
          </a:p>
        </p:txBody>
      </p:sp>
      <p:sp>
        <p:nvSpPr>
          <p:cNvPr id="5" name="Espace réservé du pied de page 4"/>
          <p:cNvSpPr>
            <a:spLocks noGrp="1"/>
          </p:cNvSpPr>
          <p:nvPr>
            <p:ph type="ftr" sz="quarter" idx="11"/>
          </p:nvPr>
        </p:nvSpPr>
        <p:spPr/>
        <p:txBody>
          <a:bodyPr/>
          <a:lstStyle/>
          <a:p>
            <a:r>
              <a:rPr lang="fr-FR" smtClean="0"/>
              <a:t>Journée Pôle Borderline - JMT</a:t>
            </a:r>
            <a:endParaRPr lang="fr-FR"/>
          </a:p>
        </p:txBody>
      </p:sp>
      <p:sp>
        <p:nvSpPr>
          <p:cNvPr id="6" name="Espace réservé du numéro de diapositive 5"/>
          <p:cNvSpPr>
            <a:spLocks noGrp="1"/>
          </p:cNvSpPr>
          <p:nvPr>
            <p:ph type="sldNum" sz="quarter" idx="12"/>
          </p:nvPr>
        </p:nvSpPr>
        <p:spPr/>
        <p:txBody>
          <a:bodyPr/>
          <a:lstStyle/>
          <a:p>
            <a:fld id="{4E44576E-59B3-3E40-BD69-48F3A2CD0C68}" type="slidenum">
              <a:rPr lang="fr-FR" smtClean="0"/>
              <a:pPr/>
              <a:t>36</a:t>
            </a:fld>
            <a:endParaRPr lang="fr-FR"/>
          </a:p>
        </p:txBody>
      </p:sp>
      <p:pic>
        <p:nvPicPr>
          <p:cNvPr id="11" name="Image 10" descr="Capture d’écran 2011-03-05 à 8.51.47.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7529" y="1417638"/>
            <a:ext cx="7492770" cy="6858000"/>
          </a:xfrm>
          <a:prstGeom prst="rect">
            <a:avLst/>
          </a:prstGeom>
        </p:spPr>
      </p:pic>
    </p:spTree>
    <p:extLst>
      <p:ext uri="{BB962C8B-B14F-4D97-AF65-F5344CB8AC3E}">
        <p14:creationId xmlns:p14="http://schemas.microsoft.com/office/powerpoint/2010/main" val="42337644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199" y="274638"/>
            <a:ext cx="8229600" cy="1143000"/>
          </a:xfrm>
        </p:spPr>
        <p:txBody>
          <a:bodyPr/>
          <a:lstStyle/>
          <a:p>
            <a:r>
              <a:rPr lang="fr-FR" dirty="0" smtClean="0">
                <a:solidFill>
                  <a:srgbClr val="1F497D"/>
                </a:solidFill>
              </a:rPr>
              <a:t>Instruments et cotation en ligne</a:t>
            </a:r>
            <a:endParaRPr lang="fr-FR" dirty="0">
              <a:solidFill>
                <a:srgbClr val="1F497D"/>
              </a:solidFill>
            </a:endParaRPr>
          </a:p>
        </p:txBody>
      </p:sp>
      <p:pic>
        <p:nvPicPr>
          <p:cNvPr id="10" name="Image 9" descr="Image 7.png"/>
          <p:cNvPicPr>
            <a:picLocks noChangeAspect="1"/>
          </p:cNvPicPr>
          <p:nvPr/>
        </p:nvPicPr>
        <p:blipFill>
          <a:blip r:embed="rId2"/>
          <a:stretch>
            <a:fillRect/>
          </a:stretch>
        </p:blipFill>
        <p:spPr>
          <a:xfrm>
            <a:off x="1494169" y="2139533"/>
            <a:ext cx="5777431" cy="4056238"/>
          </a:xfrm>
          <a:prstGeom prst="rect">
            <a:avLst/>
          </a:prstGeom>
        </p:spPr>
      </p:pic>
      <p:sp>
        <p:nvSpPr>
          <p:cNvPr id="5" name="Espace réservé de la date 4"/>
          <p:cNvSpPr>
            <a:spLocks noGrp="1"/>
          </p:cNvSpPr>
          <p:nvPr>
            <p:ph type="dt" sz="half" idx="10"/>
          </p:nvPr>
        </p:nvSpPr>
        <p:spPr/>
        <p:txBody>
          <a:bodyPr/>
          <a:lstStyle/>
          <a:p>
            <a:r>
              <a:rPr lang="fr-FR" smtClean="0"/>
              <a:t>05/03/2011</a:t>
            </a:r>
            <a:endParaRPr lang="fr-FR"/>
          </a:p>
        </p:txBody>
      </p:sp>
      <p:sp>
        <p:nvSpPr>
          <p:cNvPr id="6" name="Espace réservé du numéro de diapositive 5"/>
          <p:cNvSpPr>
            <a:spLocks noGrp="1"/>
          </p:cNvSpPr>
          <p:nvPr>
            <p:ph type="sldNum" sz="quarter" idx="12"/>
          </p:nvPr>
        </p:nvSpPr>
        <p:spPr/>
        <p:txBody>
          <a:bodyPr/>
          <a:lstStyle/>
          <a:p>
            <a:fld id="{735FFA6A-008E-6A41-AAC8-D62B17964E28}" type="slidenum">
              <a:rPr lang="fr-FR" smtClean="0"/>
              <a:pPr/>
              <a:t>37</a:t>
            </a:fld>
            <a:endParaRPr lang="fr-FR"/>
          </a:p>
        </p:txBody>
      </p:sp>
      <p:sp>
        <p:nvSpPr>
          <p:cNvPr id="7" name="Espace réservé du pied de page 6"/>
          <p:cNvSpPr>
            <a:spLocks noGrp="1"/>
          </p:cNvSpPr>
          <p:nvPr>
            <p:ph type="ftr" sz="quarter" idx="11"/>
          </p:nvPr>
        </p:nvSpPr>
        <p:spPr/>
        <p:txBody>
          <a:bodyPr/>
          <a:lstStyle/>
          <a:p>
            <a:r>
              <a:rPr lang="fr-FR" smtClean="0"/>
              <a:t>Journée Pôle Borderline - JMT</a:t>
            </a:r>
            <a:endParaRPr lang="fr-FR"/>
          </a:p>
        </p:txBody>
      </p:sp>
    </p:spTree>
    <p:extLst>
      <p:ext uri="{BB962C8B-B14F-4D97-AF65-F5344CB8AC3E}">
        <p14:creationId xmlns:p14="http://schemas.microsoft.com/office/powerpoint/2010/main" val="4180881786"/>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a:xfrm>
            <a:off x="457200" y="6356350"/>
            <a:ext cx="2133600" cy="365125"/>
          </a:xfrm>
        </p:spPr>
        <p:txBody>
          <a:bodyPr/>
          <a:lstStyle/>
          <a:p>
            <a:r>
              <a:rPr lang="fr-FR" smtClean="0"/>
              <a:t>05/03/2011</a:t>
            </a:r>
            <a:endParaRPr lang="fr-FR"/>
          </a:p>
        </p:txBody>
      </p:sp>
      <p:sp>
        <p:nvSpPr>
          <p:cNvPr id="3" name="Espace réservé du pied de page 2"/>
          <p:cNvSpPr>
            <a:spLocks noGrp="1"/>
          </p:cNvSpPr>
          <p:nvPr>
            <p:ph type="ftr" sz="quarter" idx="11"/>
          </p:nvPr>
        </p:nvSpPr>
        <p:spPr>
          <a:xfrm>
            <a:off x="3124200" y="6356350"/>
            <a:ext cx="2895600" cy="365125"/>
          </a:xfrm>
        </p:spPr>
        <p:txBody>
          <a:bodyPr/>
          <a:lstStyle/>
          <a:p>
            <a:r>
              <a:rPr lang="fr-FR" smtClean="0"/>
              <a:t>Journée Pôle Borderline - JMT</a:t>
            </a:r>
            <a:endParaRPr lang="fr-FR" dirty="0"/>
          </a:p>
        </p:txBody>
      </p:sp>
      <p:sp>
        <p:nvSpPr>
          <p:cNvPr id="4" name="Espace réservé du numéro de diapositive 3"/>
          <p:cNvSpPr>
            <a:spLocks noGrp="1"/>
          </p:cNvSpPr>
          <p:nvPr>
            <p:ph type="sldNum" sz="quarter" idx="12"/>
          </p:nvPr>
        </p:nvSpPr>
        <p:spPr>
          <a:xfrm>
            <a:off x="6553200" y="6356350"/>
            <a:ext cx="2133600" cy="365125"/>
          </a:xfrm>
        </p:spPr>
        <p:txBody>
          <a:bodyPr/>
          <a:lstStyle/>
          <a:p>
            <a:fld id="{65792967-014D-A94D-89AA-555A5A7EFA54}" type="slidenum">
              <a:rPr lang="fr-FR" smtClean="0"/>
              <a:pPr/>
              <a:t>38</a:t>
            </a:fld>
            <a:endParaRPr lang="fr-FR" dirty="0"/>
          </a:p>
        </p:txBody>
      </p:sp>
      <p:sp>
        <p:nvSpPr>
          <p:cNvPr id="6" name="Espace réservé de la date 7"/>
          <p:cNvSpPr txBox="1">
            <a:spLocks/>
          </p:cNvSpPr>
          <p:nvPr/>
        </p:nvSpPr>
        <p:spPr>
          <a:xfrm>
            <a:off x="457200" y="6356350"/>
            <a:ext cx="1676400"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smtClean="0">
                <a:ln>
                  <a:noFill/>
                </a:ln>
                <a:solidFill>
                  <a:schemeClr val="tx1">
                    <a:tint val="75000"/>
                  </a:schemeClr>
                </a:solidFill>
                <a:effectLst/>
                <a:uLnTx/>
                <a:uFillTx/>
                <a:latin typeface="+mn-lt"/>
                <a:ea typeface="+mn-ea"/>
                <a:cs typeface="+mn-cs"/>
              </a:rPr>
              <a:t>04/07/08. JM Thurin</a:t>
            </a:r>
            <a:endParaRPr kumimoji="0" lang="fr-FR" sz="1200" b="0" i="0" u="none" strike="noStrike" kern="1200" cap="none" spc="0" normalizeH="0" baseline="0" noProof="0">
              <a:ln>
                <a:noFill/>
              </a:ln>
              <a:solidFill>
                <a:schemeClr val="tx1">
                  <a:tint val="75000"/>
                </a:schemeClr>
              </a:solidFill>
              <a:effectLst/>
              <a:uLnTx/>
              <a:uFillTx/>
              <a:latin typeface="+mn-lt"/>
              <a:ea typeface="+mn-ea"/>
              <a:cs typeface="+mn-cs"/>
            </a:endParaRPr>
          </a:p>
        </p:txBody>
      </p:sp>
      <p:pic>
        <p:nvPicPr>
          <p:cNvPr id="7" name="Image 6" descr="CouvThurin.gif">
            <a:hlinkClick r:id="rId2"/>
          </p:cNvPr>
          <p:cNvPicPr>
            <a:picLocks noChangeAspect="1"/>
          </p:cNvPicPr>
          <p:nvPr/>
        </p:nvPicPr>
        <p:blipFill>
          <a:blip r:embed="rId3"/>
          <a:stretch>
            <a:fillRect/>
          </a:stretch>
        </p:blipFill>
        <p:spPr>
          <a:xfrm>
            <a:off x="483793" y="2133600"/>
            <a:ext cx="1500650" cy="2393964"/>
          </a:xfrm>
          <a:prstGeom prst="rect">
            <a:avLst/>
          </a:prstGeom>
          <a:ln>
            <a:solidFill>
              <a:schemeClr val="accent3"/>
            </a:solidFill>
          </a:ln>
        </p:spPr>
      </p:pic>
      <p:pic>
        <p:nvPicPr>
          <p:cNvPr id="8" name="Image 7" descr="Image 3.png"/>
          <p:cNvPicPr>
            <a:picLocks noChangeAspect="1"/>
          </p:cNvPicPr>
          <p:nvPr/>
        </p:nvPicPr>
        <p:blipFill>
          <a:blip r:embed="rId4"/>
          <a:stretch>
            <a:fillRect/>
          </a:stretch>
        </p:blipFill>
        <p:spPr>
          <a:xfrm>
            <a:off x="4214400" y="457200"/>
            <a:ext cx="4320000" cy="1809730"/>
          </a:xfrm>
          <a:prstGeom prst="rect">
            <a:avLst/>
          </a:prstGeom>
        </p:spPr>
      </p:pic>
      <p:pic>
        <p:nvPicPr>
          <p:cNvPr id="9" name="Image 8" descr="Image 5.png">
            <a:hlinkClick r:id="rId5"/>
          </p:cNvPr>
          <p:cNvPicPr>
            <a:picLocks noChangeAspect="1"/>
          </p:cNvPicPr>
          <p:nvPr/>
        </p:nvPicPr>
        <p:blipFill>
          <a:blip r:embed="rId6"/>
          <a:stretch>
            <a:fillRect/>
          </a:stretch>
        </p:blipFill>
        <p:spPr>
          <a:xfrm>
            <a:off x="3079200" y="2872800"/>
            <a:ext cx="5760000" cy="2766000"/>
          </a:xfrm>
          <a:prstGeom prst="rect">
            <a:avLst/>
          </a:prstGeom>
        </p:spPr>
      </p:pic>
      <p:sp>
        <p:nvSpPr>
          <p:cNvPr id="11" name="ZoneTexte 10"/>
          <p:cNvSpPr txBox="1"/>
          <p:nvPr/>
        </p:nvSpPr>
        <p:spPr>
          <a:xfrm>
            <a:off x="3276600" y="5943600"/>
            <a:ext cx="4775666" cy="646331"/>
          </a:xfrm>
          <a:prstGeom prst="rect">
            <a:avLst/>
          </a:prstGeom>
          <a:noFill/>
        </p:spPr>
        <p:txBody>
          <a:bodyPr wrap="none" rtlCol="0">
            <a:spAutoFit/>
          </a:bodyPr>
          <a:lstStyle/>
          <a:p>
            <a:r>
              <a:rPr lang="fr-FR" dirty="0" smtClean="0">
                <a:hlinkClick r:id="rId7"/>
              </a:rPr>
              <a:t>www.techniques-psychotherapiques.org/reseau/</a:t>
            </a:r>
            <a:endParaRPr lang="fr-FR" dirty="0" smtClean="0"/>
          </a:p>
          <a:p>
            <a:endParaRPr lang="fr-FR" dirty="0"/>
          </a:p>
        </p:txBody>
      </p:sp>
    </p:spTree>
    <p:extLst>
      <p:ext uri="{BB962C8B-B14F-4D97-AF65-F5344CB8AC3E}">
        <p14:creationId xmlns:p14="http://schemas.microsoft.com/office/powerpoint/2010/main" val="2522760668"/>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3803</TotalTime>
  <Words>2796</Words>
  <Application>Microsoft Macintosh PowerPoint</Application>
  <PresentationFormat>Présentation à l'écran (4:3)</PresentationFormat>
  <Paragraphs>459</Paragraphs>
  <Slides>38</Slides>
  <Notes>9</Notes>
  <HiddenSlides>0</HiddenSlides>
  <MMClips>1</MMClips>
  <ScaleCrop>false</ScaleCrop>
  <HeadingPairs>
    <vt:vector size="4" baseType="variant">
      <vt:variant>
        <vt:lpstr>Thème</vt:lpstr>
      </vt:variant>
      <vt:variant>
        <vt:i4>1</vt:i4>
      </vt:variant>
      <vt:variant>
        <vt:lpstr>Titres des diapositives</vt:lpstr>
      </vt:variant>
      <vt:variant>
        <vt:i4>38</vt:i4>
      </vt:variant>
    </vt:vector>
  </HeadingPairs>
  <TitlesOfParts>
    <vt:vector size="39" baseType="lpstr">
      <vt:lpstr>Thème Office</vt:lpstr>
      <vt:lpstr>Réseau de Recherches Fondées sur les Pratiques Psychothérapiques</vt:lpstr>
      <vt:lpstr>Qu’est-ce que le RRFPP ?</vt:lpstr>
      <vt:lpstr>En quoi ce réseau est-il novateur ?</vt:lpstr>
      <vt:lpstr>De la pratique clinique à la recherche, un parcours accompagné</vt:lpstr>
      <vt:lpstr>Qu’apporte le réseau au clinicien ?</vt:lpstr>
      <vt:lpstr>Présentation PowerPoint</vt:lpstr>
      <vt:lpstr>Présentation PowerPoint</vt:lpstr>
      <vt:lpstr>Présentation PowerPoint</vt:lpstr>
      <vt:lpstr>Présentation PowerPoint</vt:lpstr>
      <vt:lpstr>Présentation PowerPoint</vt:lpstr>
      <vt:lpstr>instruments</vt:lpstr>
      <vt:lpstr>Présentation PowerPoint</vt:lpstr>
      <vt:lpstr>1. La formulation de cas : une évaluation pré thérapie déterminante</vt:lpstr>
      <vt:lpstr>1. La formulation de cas : en pratique, en 4 points </vt:lpstr>
      <vt:lpstr>1. La formulation de cas : en pratique, en 4 points </vt:lpstr>
      <vt:lpstr>2. l’Échelle Santé-Maladie</vt:lpstr>
      <vt:lpstr>Présentation PowerPoint</vt:lpstr>
      <vt:lpstr>3. Les échelles psycho dynamiques de fonctionnement </vt:lpstr>
      <vt:lpstr>Présentation PowerPoint</vt:lpstr>
      <vt:lpstr>3. Le Psychotherapy Process Q-set (PQS) (Jones, 2000)</vt:lpstr>
      <vt:lpstr>Présentation PowerPoint</vt:lpstr>
      <vt:lpstr>Mise en oeuvre</vt:lpstr>
      <vt:lpstr>Une aide à chaque étape</vt:lpstr>
      <vt:lpstr>Présentation PowerPoint</vt:lpstr>
      <vt:lpstr>http://www.techniques-psychotherapiques.org/Reseau/PoleBorderline/Instruments/ </vt:lpstr>
      <vt:lpstr>Formation : une aide à chaque étape</vt:lpstr>
      <vt:lpstr>http://www.techniques-psychotherapiques.org/Formation/PQS/PQS100609.html </vt:lpstr>
      <vt:lpstr>Formation</vt:lpstr>
      <vt:lpstr>Le démarrage</vt:lpstr>
      <vt:lpstr>Présentation PowerPoint</vt:lpstr>
      <vt:lpstr>Présentation PowerPoint</vt:lpstr>
      <vt:lpstr>La prise de notes</vt:lpstr>
      <vt:lpstr>    La prise de notes initiale (3 premiers entretiens)    </vt:lpstr>
      <vt:lpstr>Hypothèses de travail autour des 3 premiers entretiens</vt:lpstr>
      <vt:lpstr>Les discussions en groupe de pairs</vt:lpstr>
      <vt:lpstr>Instruments : publications PLR</vt:lpstr>
      <vt:lpstr>Instruments et cotation en ligne</vt:lpstr>
      <vt:lpstr>Présentation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  -  Réseau de Recherches Fondées sur les Pratiques Psychothérapiques</dc:title>
  <dc:creator>Jean-Michel THURIN</dc:creator>
  <cp:keywords/>
  <cp:lastModifiedBy>JM THURIN</cp:lastModifiedBy>
  <cp:revision>109</cp:revision>
  <cp:lastPrinted>2010-11-17T10:21:51Z</cp:lastPrinted>
  <dcterms:created xsi:type="dcterms:W3CDTF">2011-01-12T07:17:51Z</dcterms:created>
  <dcterms:modified xsi:type="dcterms:W3CDTF">2011-03-05T09:00:09Z</dcterms:modified>
</cp:coreProperties>
</file>