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46" r:id="rId1"/>
  </p:sldMasterIdLst>
  <p:notesMasterIdLst>
    <p:notesMasterId r:id="rId15"/>
  </p:notesMasterIdLst>
  <p:handoutMasterIdLst>
    <p:handoutMasterId r:id="rId16"/>
  </p:handoutMasterIdLst>
  <p:sldIdLst>
    <p:sldId id="290" r:id="rId2"/>
    <p:sldId id="289" r:id="rId3"/>
    <p:sldId id="280" r:id="rId4"/>
    <p:sldId id="285" r:id="rId5"/>
    <p:sldId id="267" r:id="rId6"/>
    <p:sldId id="268" r:id="rId7"/>
    <p:sldId id="270" r:id="rId8"/>
    <p:sldId id="287" r:id="rId9"/>
    <p:sldId id="286" r:id="rId10"/>
    <p:sldId id="288" r:id="rId11"/>
    <p:sldId id="271" r:id="rId12"/>
    <p:sldId id="272" r:id="rId13"/>
    <p:sldId id="274" r:id="rId14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FC1"/>
    <a:srgbClr val="006100"/>
    <a:srgbClr val="8C07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60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328" y="-8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8E4EFD6-E4B9-4445-B257-B4A9C059D62B}" type="datetimeFigureOut">
              <a:rPr lang="fr-FR"/>
              <a:pPr>
                <a:defRPr/>
              </a:pPr>
              <a:t>26/01/11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5C68A99-1C05-944C-A063-AF5D019B4F9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508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2F3FDA-C0F9-9A44-B6FC-98C2B18DD34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241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image" Target="../media/image5.png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image" Target="../media/image8.png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image" Target="../media/image9.png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2F3FDA-C0F9-9A44-B6FC-98C2B18DD34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305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2F3FDA-C0F9-9A44-B6FC-98C2B18DD34F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918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8BFDAB3-3956-5549-9DFE-B755016E9DA8}" type="slidenum">
              <a:rPr lang="fr-FR" sz="1200"/>
              <a:pPr/>
              <a:t>3</a:t>
            </a:fld>
            <a:endParaRPr lang="fr-FR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Le CPQ est un instrument à « tri forcé » qui nécessite </a:t>
            </a:r>
            <a:r>
              <a:rPr lang="fr-FR" dirty="0" err="1">
                <a:latin typeface="Times" charset="0"/>
                <a:ea typeface="ＭＳ Ｐゴシック" charset="0"/>
                <a:cs typeface="ＭＳ Ｐゴシック" charset="0"/>
              </a:rPr>
              <a:t>qu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un nombre défini d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items se retrouve dans chacune des 9 catégories allant de très peu caractéristique (-4) au plus caractéristique (+4), en passant par une catégorie neutre ou non pertinente (0). Ainsi, comme le montre le tableau ci-dessus pour chacune des cotations d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une séance, vous devez avoir 5 items dans les catégories +4 et -4, 8 items dans les catégories +3 et -3, 12 items dans les catégories +2 et -2, 16 items dans les catégories +1 et -1 et 18 items dans la catégorie 0.</a:t>
            </a:r>
          </a:p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L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instrument en ligne permet de coter et classer facilement les 100 items en respectant ce tri forcé.</a:t>
            </a:r>
          </a:p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Ouvrez maintenant le logiciel en ligne à l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adresse 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suivante. http://</a:t>
            </a:r>
            <a:r>
              <a:rPr lang="fr-FR" altLang="ja-JP" dirty="0" err="1">
                <a:latin typeface="Times" charset="0"/>
                <a:ea typeface="ＭＳ Ｐゴシック" charset="0"/>
                <a:cs typeface="ＭＳ Ｐゴシック" charset="0"/>
              </a:rPr>
              <a:t>www.techniques-psychotherapiques.org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/Documentation/</a:t>
            </a:r>
            <a:r>
              <a:rPr lang="fr-FR" altLang="ja-JP" dirty="0" err="1">
                <a:latin typeface="Times" charset="0"/>
                <a:ea typeface="ＭＳ Ｐゴシック" charset="0"/>
                <a:cs typeface="ＭＳ Ｐゴシック" charset="0"/>
              </a:rPr>
              <a:t>Methodes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/Instruments/PQS/</a:t>
            </a:r>
            <a:r>
              <a:rPr lang="fr-FR" altLang="ja-JP" dirty="0" err="1">
                <a:latin typeface="Times" charset="0"/>
                <a:ea typeface="ＭＳ Ｐゴシック" charset="0"/>
                <a:cs typeface="ＭＳ Ｐゴシック" charset="0"/>
              </a:rPr>
              <a:t>webq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/</a:t>
            </a:r>
            <a:r>
              <a:rPr lang="fr-FR" altLang="ja-JP" dirty="0" err="1">
                <a:latin typeface="Times" charset="0"/>
                <a:ea typeface="ＭＳ Ｐゴシック" charset="0"/>
                <a:cs typeface="ＭＳ Ｐゴシック" charset="0"/>
              </a:rPr>
              <a:t>samplewq.htm</a:t>
            </a:r>
            <a:endParaRPr lang="fr-FR" altLang="ja-JP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La page suivante s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ouvre et vous entrez votre login et mot de passe dans la fenêtre correspondante. </a:t>
            </a:r>
          </a:p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Une fois vos login (nom utilisateur) et mot de passe rempli, cliquez sur OK, la page pour l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instrument de la cotation s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ouvre. </a:t>
            </a:r>
          </a:p>
          <a:p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Chaque clinicien obtient ses codes pour entrer dans le site en adressant un mail à Jean-Michel Thurin : jmthurin@techniques-psychotherapiques.org</a:t>
            </a:r>
          </a:p>
          <a:p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Page suivante</a:t>
            </a: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33E2506-D236-BC42-8557-4CFE09CD2A90}" type="slidenum">
              <a:rPr lang="fr-FR" sz="1200"/>
              <a:pPr/>
              <a:t>4</a:t>
            </a:fld>
            <a:endParaRPr lang="fr-F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5F48775-D97E-3F48-914F-2F9E4F8A2981}" type="slidenum">
              <a:rPr lang="fr-FR" sz="1200"/>
              <a:pPr/>
              <a:t>5</a:t>
            </a:fld>
            <a:endParaRPr lang="fr-FR" sz="120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Voici la page de l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instrument en ligne à coter. Il s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ouvre de façon aléatoire, c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est-à-dire que comme vous le voyez ici, le premier item à coter est le 18. Une autre fois lorsque vous ouvrirez ce document, ce sera un autre item…. (ceci afin d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éviter que le chercheur cote de façon automatique). 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Vous avez sous les yeux le haut du document. A gauche la liste des valeurs avec un rappel du nombre d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items correspondant aux items caractéristiques et au 0 (+ 4 = 5 items (petits carrés bleus), etc…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A droite, vous avez la possibilité de cliquer sur un score. Lorsque le document s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ouvre, tous les scores sont cotés à 0. 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Passez maintenant à la page suivante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BBD1D6-AD76-D940-BF81-B22E11CAC511}" type="slidenum">
              <a:rPr lang="fr-FR" sz="1200"/>
              <a:pPr/>
              <a:t>6</a:t>
            </a:fld>
            <a:endParaRPr lang="fr-FR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Dans le bas de la page, comme l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indique cette image, vous avez la description pour les moins caractéristiques. (-1 à -4).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Allez maintenant à la page suivante.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38DC82C-3BB0-4942-AFB0-7E1A58BEB093}" type="slidenum">
              <a:rPr lang="fr-FR" sz="1200"/>
              <a:pPr/>
              <a:t>7</a:t>
            </a:fld>
            <a:endParaRPr lang="fr-FR" sz="1200"/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Regardez les liens du haut : ceux de droite (ici entourés d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un cercle rouge)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0"/>
                <a:cs typeface="ＭＳ Ｐゴシック" charset="0"/>
              </a:rPr>
              <a:t>Help</a:t>
            </a:r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 renvoie à une explication de l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utilisation du logiciel (vous n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en avez pas besoin)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0"/>
                <a:cs typeface="ＭＳ Ｐゴシック" charset="0"/>
              </a:rPr>
              <a:t>Update </a:t>
            </a:r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est un outil très important : il vous permet de reclasser vos items jusqu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à ce que vous ayez rempli convenablement les catégories suivant le nombre requis.</a:t>
            </a:r>
          </a:p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Lorsque le nombre d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items est requis, la catégorie s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allume en vert, comme vous le verrez dans la page suivante. Si vous avez trop d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items dans la catégorie, des cases rouges s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allumeront, si vous n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en avez pas assez, des cases bleues s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allumeront (voir page suivante).</a:t>
            </a:r>
          </a:p>
          <a:p>
            <a:pPr eaLnBrk="1" hangingPunct="1"/>
            <a:endParaRPr lang="fr-FR" b="1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b="1">
                <a:latin typeface="Times" charset="0"/>
                <a:ea typeface="ＭＳ Ｐゴシック" charset="0"/>
                <a:cs typeface="ＭＳ Ｐゴシック" charset="0"/>
              </a:rPr>
              <a:t>Nous verrons « send » ensuite.</a:t>
            </a: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4579" name="Picture 6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6553200" cy="396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Oval 7"/>
          <p:cNvSpPr>
            <a:spLocks noChangeArrowheads="1"/>
          </p:cNvSpPr>
          <p:nvPr/>
        </p:nvSpPr>
        <p:spPr bwMode="auto">
          <a:xfrm>
            <a:off x="5410200" y="304800"/>
            <a:ext cx="990600" cy="94615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581" name="Line 8"/>
          <p:cNvSpPr>
            <a:spLocks noChangeShapeType="1"/>
          </p:cNvSpPr>
          <p:nvPr/>
        </p:nvSpPr>
        <p:spPr bwMode="auto">
          <a:xfrm flipV="1">
            <a:off x="4419600" y="762000"/>
            <a:ext cx="914400" cy="650875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En haut, la cotation est correcte dans les deux catégories + 4 et + 3. </a:t>
            </a:r>
          </a:p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En bas, la cotation n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est pas terminée : la catégorie +4 contient deux items de trop (en rouge), la catégorie + 3 contient deux items en moins (en bleu).</a:t>
            </a:r>
          </a:p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Il faudra donc déplacer 2 items de la catégorie +4 vers la catégorie +3. En recliquant sur Update, tout passe en vert.</a:t>
            </a:r>
          </a:p>
          <a:p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Repassons maintenant à la signification de « send ».</a:t>
            </a:r>
          </a:p>
        </p:txBody>
      </p:sp>
      <p:sp>
        <p:nvSpPr>
          <p:cNvPr id="26627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2F2296E-0FCD-7448-9D37-7CF48E959921}" type="slidenum">
              <a:rPr lang="fr-FR" sz="1200"/>
              <a:pPr/>
              <a:t>8</a:t>
            </a:fld>
            <a:endParaRPr lang="fr-FR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2DA83C0-9C42-694B-9D19-99370C1BE80E}" type="slidenum">
              <a:rPr lang="fr-FR" sz="1200"/>
              <a:pPr/>
              <a:t>9</a:t>
            </a:fld>
            <a:endParaRPr lang="fr-FR" sz="120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Lorsque tout est en vert, regardez les liens du haut : ceux de droite en l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occurrence (ici entourés d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un cercle rouge)</a:t>
            </a:r>
          </a:p>
          <a:p>
            <a:pPr eaLnBrk="1" hangingPunct="1"/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fr-FR" b="1" dirty="0">
              <a:latin typeface="Times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fr-FR" b="1" dirty="0" err="1">
                <a:latin typeface="Times" charset="0"/>
                <a:ea typeface="ＭＳ Ｐゴシック" charset="0"/>
                <a:cs typeface="ＭＳ Ｐゴシック" charset="0"/>
              </a:rPr>
              <a:t>Send</a:t>
            </a:r>
            <a:r>
              <a:rPr lang="fr-FR" b="1" dirty="0">
                <a:latin typeface="Times" charset="0"/>
                <a:ea typeface="ＭＳ Ｐゴシック" charset="0"/>
                <a:cs typeface="ＭＳ Ｐゴシック" charset="0"/>
              </a:rPr>
              <a:t> :</a:t>
            </a:r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 vous permet d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envoyer votre évaluation sous forme d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une suite de chiffres remis dans l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ordre des items de 1 à 100 par un script. </a:t>
            </a:r>
          </a:p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Lorsque vous cliquez sur « </a:t>
            </a:r>
            <a:r>
              <a:rPr lang="fr-FR" dirty="0" err="1">
                <a:latin typeface="Times" charset="0"/>
                <a:ea typeface="ＭＳ Ｐゴシック" charset="0"/>
                <a:cs typeface="ＭＳ Ｐゴシック" charset="0"/>
              </a:rPr>
              <a:t>send</a:t>
            </a:r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 », cela va ouvrir votre boite mail. Mais avant, une fenêtre va s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ouvrir.  Passez à la page suivante.</a:t>
            </a:r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Image 6" descr="Capture d’écran 2010-12-05 à 09.38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539552"/>
            <a:ext cx="5805264" cy="3497345"/>
          </a:xfrm>
          <a:prstGeom prst="rect">
            <a:avLst/>
          </a:prstGeom>
        </p:spPr>
      </p:pic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4941168" y="179512"/>
            <a:ext cx="990600" cy="121920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4365104" y="971600"/>
            <a:ext cx="914400" cy="838200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7EA5A55-D61C-B243-9890-262E5E955C6A}" type="slidenum">
              <a:rPr lang="fr-FR" sz="1200"/>
              <a:pPr/>
              <a:t>10</a:t>
            </a:fld>
            <a:endParaRPr lang="fr-FR" sz="1200"/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 dirty="0">
                <a:latin typeface="Times" charset="0"/>
                <a:ea typeface="ＭＳ Ｐゴシック" charset="0"/>
                <a:cs typeface="ＭＳ Ｐゴシック" charset="0"/>
              </a:rPr>
              <a:t>Cette fenêtre est très importante car c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est là que vous allez identifier votre patient et à quel temps de la cotation cette cotation correspond (ici l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exemple indique que c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est </a:t>
            </a:r>
            <a:r>
              <a:rPr lang="fr-FR" altLang="ja-JP" dirty="0" smtClean="0">
                <a:latin typeface="Times" charset="0"/>
                <a:ea typeface="ＭＳ Ｐゴシック" charset="0"/>
                <a:cs typeface="ＭＳ Ｐゴシック" charset="0"/>
              </a:rPr>
              <a:t>un patient portant le code 001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- à 2 mois de l</a:t>
            </a:r>
            <a:r>
              <a:rPr lang="ja-JP" altLang="fr-FR" dirty="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dirty="0">
                <a:latin typeface="Times" charset="0"/>
                <a:ea typeface="ＭＳ Ｐゴシック" charset="0"/>
                <a:cs typeface="ＭＳ Ｐゴシック" charset="0"/>
              </a:rPr>
              <a:t>évaluation. Vous cliquez sur OK et ensuite votre cotation va apparaître sur votre mail. Page suivante</a:t>
            </a:r>
            <a:endParaRPr lang="fr-FR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1403648"/>
            <a:ext cx="54229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41891D4-9D19-BB48-B36F-EC219DB9D554}" type="slidenum">
              <a:rPr lang="fr-FR" sz="1200"/>
              <a:pPr/>
              <a:t>11</a:t>
            </a:fld>
            <a:endParaRPr lang="fr-FR" sz="1200"/>
          </a:p>
        </p:txBody>
      </p:sp>
      <p:sp>
        <p:nvSpPr>
          <p:cNvPr id="32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Cette suite de chiffres est remise dans l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ordre des items (de 1 à 100) par un script et peut être ainsi mise dans le tableau word (qui est dans le livret). Comme n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importe quel courrier electronique, votre cotation peut être envoyée à tout correspondant. Il est important de toujours vous mettre en copie du mail. C</a:t>
            </a:r>
            <a:r>
              <a:rPr lang="ja-JP" altLang="fr-FR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>
                <a:latin typeface="Times" charset="0"/>
                <a:ea typeface="ＭＳ Ｐゴシック" charset="0"/>
                <a:cs typeface="ＭＳ Ｐゴシック" charset="0"/>
              </a:rPr>
              <a:t>est sous cette forme que cette évaluation nous parviendra en version définitive (VD). Mettre donc notre adresse mthurin@internet-medical.com, puis la votre. Page suivante.</a:t>
            </a:r>
            <a:endParaRPr lang="fr-FR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8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La cotation mise dans le tableau word permet une validation en groupe de pairs facile.</a:t>
            </a:r>
          </a:p>
        </p:txBody>
      </p:sp>
      <p:sp>
        <p:nvSpPr>
          <p:cNvPr id="34819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618C1B3-4FE1-FB4D-8444-60C12907AE89}" type="slidenum">
              <a:rPr lang="fr-FR" sz="1200"/>
              <a:pPr/>
              <a:t>12</a:t>
            </a:fld>
            <a:endParaRPr lang="fr-FR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>
                <a:latin typeface="Times" charset="0"/>
                <a:ea typeface="ＭＳ Ｐゴシック" charset="0"/>
                <a:cs typeface="ＭＳ Ｐゴシック" charset="0"/>
              </a:rPr>
              <a:t>Voici un récapitulatif des étapes.</a:t>
            </a:r>
          </a:p>
        </p:txBody>
      </p:sp>
      <p:sp>
        <p:nvSpPr>
          <p:cNvPr id="36867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903FDCD-2DF8-ED4A-9022-EBA8101B3340}" type="slidenum">
              <a:rPr lang="fr-FR" sz="1200"/>
              <a:pPr/>
              <a:t>13</a:t>
            </a:fld>
            <a:endParaRPr lang="fr-F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A5876-8E14-DF41-A459-24EB25514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86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1C5AE-C1B0-E64A-BA6D-407B4FCFB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5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80D9D-520F-EC48-921B-C7F9D203C67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39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88EAD-5352-3344-9520-D039E606C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3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BD9E7-5958-4E4F-A120-C4B47006C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51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A2DC4-DEE0-F747-83EA-5F76700708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4B6A8-706D-B548-BF5A-1CE688A3E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3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A55C-AEAE-4846-8D9D-E7A51176F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5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9B9EB-F478-F44B-9B66-6E4773237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1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939A1-3DDD-CB49-93D4-42A32B912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3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B1B60-B619-4B4B-BEDA-E1D91A4E69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6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CE7F87F-207A-224A-B146-E620196DF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77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2478137"/>
          </a:xfrm>
        </p:spPr>
        <p:txBody>
          <a:bodyPr/>
          <a:lstStyle/>
          <a:p>
            <a:r>
              <a:rPr lang="fr-FR" dirty="0">
                <a:latin typeface="Calibri" charset="0"/>
                <a:ea typeface="ＭＳ Ｐゴシック" charset="0"/>
                <a:cs typeface="ＭＳ Ｐゴシック" charset="0"/>
              </a:rPr>
              <a:t>PASSATION DU 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PQS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fr-FR" sz="3200" dirty="0" smtClean="0"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fr-FR" sz="3200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fr-FR" sz="2800" dirty="0" smtClean="0">
                <a:latin typeface="Calibri" charset="0"/>
                <a:ea typeface="ＭＳ Ｐゴシック" charset="0"/>
                <a:cs typeface="ＭＳ Ｐゴシック" charset="0"/>
              </a:rPr>
              <a:t>Questionnaire de configuration du processus </a:t>
            </a:r>
            <a:r>
              <a:rPr lang="fr-FR" sz="2800" dirty="0" smtClean="0">
                <a:latin typeface="Calibri" charset="0"/>
                <a:ea typeface="ＭＳ Ｐゴシック" charset="0"/>
                <a:cs typeface="ＭＳ Ｐゴシック" charset="0"/>
              </a:rPr>
              <a:t>psychothérapique</a:t>
            </a:r>
            <a:endParaRPr lang="fr-FR" sz="28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Monique </a:t>
            </a:r>
            <a:r>
              <a:rPr lang="fr-FR" dirty="0" err="1" smtClean="0"/>
              <a:t>Thurin</a:t>
            </a:r>
            <a:endParaRPr lang="fr-FR" dirty="0"/>
          </a:p>
        </p:txBody>
      </p:sp>
      <p:pic>
        <p:nvPicPr>
          <p:cNvPr id="14339" name="Image 3" descr="Logo3RRFPP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15000"/>
            <a:ext cx="519113" cy="520700"/>
          </a:xfrm>
          <a:prstGeom prst="rect">
            <a:avLst/>
          </a:prstGeom>
          <a:noFill/>
          <a:ln w="63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ZoneTexte 4"/>
          <p:cNvSpPr txBox="1">
            <a:spLocks noChangeArrowheads="1"/>
          </p:cNvSpPr>
          <p:nvPr/>
        </p:nvSpPr>
        <p:spPr bwMode="auto">
          <a:xfrm>
            <a:off x="1331913" y="5876925"/>
            <a:ext cx="63914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fr-FR" sz="2000" dirty="0">
                <a:latin typeface="Arial" charset="0"/>
                <a:cs typeface="Arial" charset="0"/>
              </a:rPr>
              <a:t>Outils du </a:t>
            </a:r>
            <a:r>
              <a:rPr lang="fr-FR" sz="2000" dirty="0" smtClean="0">
                <a:latin typeface="Arial" charset="0"/>
                <a:cs typeface="Arial" charset="0"/>
              </a:rPr>
              <a:t>réseau</a:t>
            </a:r>
          </a:p>
          <a:p>
            <a:r>
              <a:rPr lang="fr-FR" sz="2000" dirty="0" smtClean="0">
                <a:latin typeface="Arial" charset="0"/>
                <a:cs typeface="Arial" charset="0"/>
              </a:rPr>
              <a:t>http://www.techniques-psychotherapiques.org/Reseau/</a:t>
            </a:r>
            <a:endParaRPr lang="fr-FR" sz="2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35"/>
    </mc:Choice>
    <mc:Fallback xmlns="">
      <p:transition xmlns:p14="http://schemas.microsoft.com/office/powerpoint/2010/main" spd="slow" advTm="1713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Calibri" charset="0"/>
                <a:ea typeface="ＭＳ Ｐゴシック" charset="0"/>
                <a:cs typeface="ＭＳ Ｐゴシック" charset="0"/>
              </a:rPr>
              <a:t>Procédure générale</a:t>
            </a:r>
          </a:p>
        </p:txBody>
      </p:sp>
      <p:sp>
        <p:nvSpPr>
          <p:cNvPr id="38914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514350" indent="-514350">
              <a:buFont typeface="Calibri" charset="0"/>
              <a:buAutoNum type="arabicPeriod"/>
            </a:pP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Chaque membre du groupe de pairs cote 1 séance avec le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PQS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à 2M, 6M et 12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mois. Cette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cotation se termine par l’envoi direct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par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mail à M Thurin, avec copie Cc à lui-même. 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Les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3 cotations des 100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items sont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réunies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dans un fichier </a:t>
            </a:r>
            <a:r>
              <a:rPr lang="fr-FR" sz="1800" dirty="0" err="1">
                <a:latin typeface="Calibri" charset="0"/>
                <a:ea typeface="ＭＳ Ｐゴシック" charset="0"/>
                <a:cs typeface="ＭＳ Ｐゴシック" charset="0"/>
              </a:rPr>
              <a:t>word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 ou </a:t>
            </a:r>
            <a:r>
              <a:rPr lang="fr-FR" sz="1800" dirty="0" err="1">
                <a:latin typeface="Calibri" charset="0"/>
                <a:ea typeface="ＭＳ Ｐゴシック" charset="0"/>
                <a:cs typeface="ＭＳ Ｐゴシック" charset="0"/>
              </a:rPr>
              <a:t>excel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, avec 3 colonnes correspondant chacune à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la cotation d’un </a:t>
            </a:r>
            <a:r>
              <a:rPr lang="fr-FR" sz="1800" dirty="0" err="1" smtClean="0">
                <a:latin typeface="Calibri" charset="0"/>
                <a:ea typeface="ＭＳ Ｐゴシック" charset="0"/>
                <a:cs typeface="ＭＳ Ｐゴシック" charset="0"/>
              </a:rPr>
              <a:t>cotateur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et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1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colonne de consensus. Ce fichier est renvoyé aux 3 membres du groupe de pairs.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Le fichier est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utilisé pendant la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réunion de validation, au cours de laquelle les différences de cotation de chaque item sont examinées. Elles sont discutées à partir des données jusqu’à accord. La cotation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issue de cette cotation est 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inscrite dans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une autre colonne.</a:t>
            </a:r>
            <a:endParaRPr lang="fr-FR" sz="1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>
              <a:buFont typeface="Calibri" charset="0"/>
              <a:buAutoNum type="arabicPeriod"/>
            </a:pP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Lorsque ce travail est terminé, 1 des </a:t>
            </a:r>
            <a:r>
              <a:rPr lang="fr-FR" sz="1800" dirty="0" err="1">
                <a:latin typeface="Calibri" charset="0"/>
                <a:ea typeface="ＭＳ Ｐゴシック" charset="0"/>
                <a:cs typeface="ＭＳ Ｐゴシック" charset="0"/>
              </a:rPr>
              <a:t>cotateurs</a:t>
            </a: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 (en général le clinicien du cas) ajuste les cotations pour respecter les règles du tri 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forcé. Nous verrons plus loin comment est facilitée ce dernier travail.</a:t>
            </a:r>
            <a:endParaRPr lang="fr-FR" sz="18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>
              <a:buFont typeface="Calibri" charset="0"/>
              <a:buAutoNum type="arabicPeriod"/>
            </a:pPr>
            <a:r>
              <a:rPr lang="fr-FR" sz="1800" dirty="0">
                <a:latin typeface="Calibri" charset="0"/>
                <a:ea typeface="ＭＳ Ｐゴシック" charset="0"/>
                <a:cs typeface="ＭＳ Ｐゴシック" charset="0"/>
              </a:rPr>
              <a:t>Cette cotation finale est envoyée par mail à M Thurin et aux deux autres membres du groupe de pairs</a:t>
            </a:r>
            <a:r>
              <a:rPr lang="fr-FR" sz="1800" dirty="0" smtClean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marL="0" indent="0" algn="r">
              <a:buNone/>
            </a:pPr>
            <a:r>
              <a:rPr lang="fr-FR" sz="1800" i="1" dirty="0" smtClean="0">
                <a:latin typeface="Calibri" charset="0"/>
                <a:ea typeface="ＭＳ Ｐゴシック" charset="0"/>
                <a:cs typeface="ＭＳ Ｐゴシック" charset="0"/>
              </a:rPr>
              <a:t>Mail M Thurin :  </a:t>
            </a:r>
            <a:r>
              <a:rPr lang="fr-FR" sz="1800" i="1" dirty="0" err="1" smtClean="0">
                <a:latin typeface="Calibri" charset="0"/>
                <a:ea typeface="ＭＳ Ｐゴシック" charset="0"/>
                <a:cs typeface="ＭＳ Ｐゴシック" charset="0"/>
              </a:rPr>
              <a:t>mthurin@internet-medical.com</a:t>
            </a:r>
            <a:endParaRPr lang="fr-FR" sz="1800" i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43"/>
    </mc:Choice>
    <mc:Fallback xmlns="">
      <p:transition xmlns:p14="http://schemas.microsoft.com/office/powerpoint/2010/main" spd="slow" advTm="899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23875"/>
            <a:ext cx="8534400" cy="11525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3600" dirty="0" smtClean="0">
                <a:ea typeface="ＭＳ Ｐゴシック" charset="-128"/>
                <a:cs typeface="ＭＳ Ｐゴシック" charset="-128"/>
              </a:rPr>
              <a:t>Le </a:t>
            </a:r>
            <a:r>
              <a:rPr lang="fr-FR" sz="3600" dirty="0" smtClean="0">
                <a:ea typeface="ＭＳ Ｐゴシック" charset="-128"/>
                <a:cs typeface="ＭＳ Ｐゴシック" charset="-128"/>
              </a:rPr>
              <a:t>PQS </a:t>
            </a:r>
            <a:r>
              <a:rPr lang="fr-FR" sz="3600" dirty="0" smtClean="0">
                <a:ea typeface="ＭＳ Ｐゴシック" charset="-128"/>
                <a:cs typeface="ＭＳ Ｐゴシック" charset="-128"/>
              </a:rPr>
              <a:t>est un instrument à « tri forcé »</a:t>
            </a:r>
            <a:br>
              <a:rPr lang="fr-FR" sz="3600" dirty="0" smtClean="0">
                <a:ea typeface="ＭＳ Ｐゴシック" charset="-128"/>
                <a:cs typeface="ＭＳ Ｐゴシック" charset="-128"/>
              </a:rPr>
            </a:br>
            <a:r>
              <a:rPr lang="fr-FR" sz="3600" dirty="0" smtClean="0">
                <a:ea typeface="ＭＳ Ｐゴシック" charset="-128"/>
                <a:cs typeface="ＭＳ Ｐゴシック" charset="-128"/>
              </a:rPr>
              <a:t> (Q-méthodologie)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0" y="2133600"/>
            <a:ext cx="8955088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charset="0"/>
              <a:buNone/>
            </a:pPr>
            <a:r>
              <a:rPr lang="fr-FR" sz="3000">
                <a:solidFill>
                  <a:srgbClr val="595959"/>
                </a:solidFill>
                <a:latin typeface="Calibri" charset="0"/>
                <a:ea typeface="ＭＳ Ｐゴシック" charset="0"/>
                <a:cs typeface="ＭＳ Ｐゴシック" charset="0"/>
              </a:rPr>
              <a:t>	</a:t>
            </a:r>
            <a:r>
              <a:rPr lang="fr-FR" sz="3000" i="1">
                <a:solidFill>
                  <a:srgbClr val="00349E"/>
                </a:solidFill>
                <a:latin typeface="Calibri" charset="0"/>
                <a:ea typeface="ＭＳ Ｐゴシック" charset="0"/>
                <a:cs typeface="ＭＳ Ｐゴシック" charset="0"/>
              </a:rPr>
              <a:t>Procédure </a:t>
            </a:r>
            <a:r>
              <a:rPr lang="fr-FR" sz="30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fr-FR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trier chaque formulation d</a:t>
            </a:r>
            <a:r>
              <a:rPr lang="ja-JP" altLang="fr-FR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3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item sur une ligne composées de 9 catégories </a:t>
            </a:r>
            <a:r>
              <a:rPr lang="fr-FR" altLang="ja-JP" sz="15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(tri forcé)</a:t>
            </a:r>
          </a:p>
          <a:p>
            <a:pPr eaLnBrk="1" hangingPunct="1">
              <a:lnSpc>
                <a:spcPct val="80000"/>
              </a:lnSpc>
              <a:buFont typeface="Wingdings 2" charset="0"/>
              <a:buChar char=""/>
            </a:pPr>
            <a:endParaRPr lang="fr-FR" sz="3000">
              <a:solidFill>
                <a:srgbClr val="595959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fr-FR" sz="3000">
              <a:solidFill>
                <a:srgbClr val="595959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/>
        </p:nvGraphicFramePr>
        <p:xfrm>
          <a:off x="304800" y="3505200"/>
          <a:ext cx="8686800" cy="1554377"/>
        </p:xfrm>
        <a:graphic>
          <a:graphicData uri="http://schemas.openxmlformats.org/drawingml/2006/table">
            <a:tbl>
              <a:tblPr/>
              <a:tblGrid>
                <a:gridCol w="2438400"/>
                <a:gridCol w="693738"/>
                <a:gridCol w="695325"/>
                <a:gridCol w="693737"/>
                <a:gridCol w="693738"/>
                <a:gridCol w="695325"/>
                <a:gridCol w="693737"/>
                <a:gridCol w="693738"/>
                <a:gridCol w="695325"/>
                <a:gridCol w="693737"/>
              </a:tblGrid>
              <a:tr h="3047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Catégorie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</a:t>
                      </a: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9E"/>
                    </a:soli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Nombre d</a:t>
                      </a:r>
                      <a:r>
                        <a:rPr kumimoji="0" lang="ja-JP" alt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’</a:t>
                      </a: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items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Dans chaque catégorie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16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16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C007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A1FF"/>
                    </a:solidFill>
                  </a:tcPr>
                </a:tc>
              </a:tr>
              <a:tr h="7313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Caractéristique 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(+)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Non caractéristique 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(-)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Neutre ou non pertinent </a:t>
                      </a: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(0)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- 4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- 3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- 2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- 1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+ 1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+ 2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+ 3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49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+ 4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B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</a:tr>
            </a:tbl>
          </a:graphicData>
        </a:graphic>
      </p:graphicFrame>
      <p:sp>
        <p:nvSpPr>
          <p:cNvPr id="15409" name="WordArt 78"/>
          <p:cNvSpPr>
            <a:spLocks noChangeArrowheads="1" noChangeShapeType="1" noTextEdit="1"/>
          </p:cNvSpPr>
          <p:nvPr/>
        </p:nvSpPr>
        <p:spPr bwMode="auto">
          <a:xfrm>
            <a:off x="2743200" y="5105400"/>
            <a:ext cx="6248400" cy="914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de-DE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= 100 items</a:t>
            </a:r>
            <a:endParaRPr lang="fr-FR" sz="3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51520" y="6309320"/>
            <a:ext cx="8892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http://</a:t>
            </a:r>
            <a:r>
              <a:rPr lang="fr-FR" sz="1600" dirty="0" err="1" smtClean="0"/>
              <a:t>www.techniques-psychotherapiques.org</a:t>
            </a:r>
            <a:r>
              <a:rPr lang="fr-FR" sz="1600" dirty="0" smtClean="0"/>
              <a:t>/</a:t>
            </a:r>
            <a:r>
              <a:rPr lang="fr-FR" sz="1600" dirty="0" err="1" smtClean="0"/>
              <a:t>Reseau</a:t>
            </a:r>
            <a:r>
              <a:rPr lang="fr-FR" sz="1600" dirty="0" smtClean="0"/>
              <a:t>/</a:t>
            </a:r>
            <a:r>
              <a:rPr lang="fr-FR" sz="1600" dirty="0" err="1" smtClean="0"/>
              <a:t>PoleAutisme</a:t>
            </a:r>
            <a:r>
              <a:rPr lang="fr-FR" sz="1600" dirty="0" smtClean="0"/>
              <a:t>/Instruments/</a:t>
            </a:r>
            <a:r>
              <a:rPr lang="fr-FR" sz="1600" dirty="0" err="1" smtClean="0"/>
              <a:t>webcpq</a:t>
            </a:r>
            <a:r>
              <a:rPr lang="fr-FR" sz="1600" dirty="0" smtClean="0"/>
              <a:t>/</a:t>
            </a:r>
            <a:r>
              <a:rPr lang="fr-FR" sz="1600" dirty="0" err="1" smtClean="0"/>
              <a:t>ouvrircpq.htm</a:t>
            </a:r>
            <a:endParaRPr lang="fr-FR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99"/>
    </mc:Choice>
    <mc:Fallback xmlns="">
      <p:transition xmlns:p14="http://schemas.microsoft.com/office/powerpoint/2010/main" spd="slow" advTm="7549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Calibri" charset="0"/>
                <a:ea typeface="ＭＳ Ｐゴシック" charset="0"/>
                <a:cs typeface="ＭＳ Ｐゴシック" charset="0"/>
              </a:rPr>
              <a:t>Entrez vos codes</a:t>
            </a:r>
          </a:p>
        </p:txBody>
      </p:sp>
      <p:pic>
        <p:nvPicPr>
          <p:cNvPr id="17410" name="Espace réservé du contenu 3" descr="Capture d’écran 2010-11-21 à 13.01.14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71" b="-14371"/>
          <a:stretch>
            <a:fillRect/>
          </a:stretch>
        </p:blipFill>
        <p:spPr/>
      </p:pic>
      <p:sp>
        <p:nvSpPr>
          <p:cNvPr id="2" name="ZoneTexte 1"/>
          <p:cNvSpPr txBox="1"/>
          <p:nvPr/>
        </p:nvSpPr>
        <p:spPr>
          <a:xfrm>
            <a:off x="785322" y="6316964"/>
            <a:ext cx="8107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err="1" smtClean="0"/>
              <a:t>jmthurin@techniques-psychotherapiques.org</a:t>
            </a:r>
            <a:endParaRPr lang="fr-FR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32"/>
    </mc:Choice>
    <mc:Fallback xmlns="">
      <p:transition xmlns:p14="http://schemas.microsoft.com/office/powerpoint/2010/main" spd="slow" advTm="3463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6" descr="Image 4.pdf                                                    000A9187Macintosh HD                   BBA748F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52"/>
    </mc:Choice>
    <mc:Fallback xmlns="">
      <p:transition xmlns:p14="http://schemas.microsoft.com/office/powerpoint/2010/main" spd="slow" advTm="6345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Image 5.pdf                                                    000A9187Macintosh HD                   BBA748F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17"/>
    </mc:Choice>
    <mc:Fallback xmlns="">
      <p:transition xmlns:p14="http://schemas.microsoft.com/office/powerpoint/2010/main" spd="slow" advTm="1701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915400" cy="510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4" name="Oval 5"/>
          <p:cNvSpPr>
            <a:spLocks noChangeArrowheads="1"/>
          </p:cNvSpPr>
          <p:nvPr/>
        </p:nvSpPr>
        <p:spPr bwMode="auto">
          <a:xfrm>
            <a:off x="7239000" y="609600"/>
            <a:ext cx="990600" cy="121920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3555" name="Line 6"/>
          <p:cNvSpPr>
            <a:spLocks noChangeShapeType="1"/>
          </p:cNvSpPr>
          <p:nvPr/>
        </p:nvSpPr>
        <p:spPr bwMode="auto">
          <a:xfrm flipV="1">
            <a:off x="6400800" y="1600200"/>
            <a:ext cx="914400" cy="838200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42"/>
    </mc:Choice>
    <mc:Fallback xmlns="">
      <p:transition xmlns:p14="http://schemas.microsoft.com/office/powerpoint/2010/main" spd="slow" advTm="608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Image 1" descr="Capture d’écran 2010-11-22 à 07.12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5715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Image 2" descr="Capture d’écran 2010-11-22 à 07.13.2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24199"/>
            <a:ext cx="5832648" cy="286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ZoneTexte 3"/>
          <p:cNvSpPr txBox="1">
            <a:spLocks noChangeArrowheads="1"/>
          </p:cNvSpPr>
          <p:nvPr/>
        </p:nvSpPr>
        <p:spPr bwMode="auto">
          <a:xfrm>
            <a:off x="7543800" y="2032000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fr-FR"/>
              <a:t>BON</a:t>
            </a:r>
          </a:p>
        </p:txBody>
      </p:sp>
      <p:sp>
        <p:nvSpPr>
          <p:cNvPr id="25604" name="ZoneTexte 4"/>
          <p:cNvSpPr txBox="1">
            <a:spLocks noChangeArrowheads="1"/>
          </p:cNvSpPr>
          <p:nvPr/>
        </p:nvSpPr>
        <p:spPr bwMode="auto">
          <a:xfrm>
            <a:off x="7391400" y="4473575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fr-FR"/>
              <a:t>PAS BON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rot="10800000" flipV="1">
            <a:off x="6934200" y="2262188"/>
            <a:ext cx="609600" cy="23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rot="10800000" flipV="1">
            <a:off x="6858000" y="4724400"/>
            <a:ext cx="609600" cy="23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68"/>
    </mc:Choice>
    <mc:Fallback xmlns="">
      <p:transition xmlns:p14="http://schemas.microsoft.com/office/powerpoint/2010/main" spd="slow" advTm="4306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écran 2010-12-05 à 09.38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8964488" cy="5400600"/>
          </a:xfrm>
          <a:prstGeom prst="rect">
            <a:avLst/>
          </a:prstGeom>
        </p:spPr>
      </p:pic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6876256" y="332656"/>
            <a:ext cx="990600" cy="1219200"/>
          </a:xfrm>
          <a:prstGeom prst="ellipse">
            <a:avLst/>
          </a:prstGeom>
          <a:noFill/>
          <a:ln w="22225">
            <a:solidFill>
              <a:srgbClr val="8C07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6300192" y="1124744"/>
            <a:ext cx="914400" cy="838200"/>
          </a:xfrm>
          <a:prstGeom prst="line">
            <a:avLst/>
          </a:prstGeom>
          <a:noFill/>
          <a:ln w="38100">
            <a:solidFill>
              <a:srgbClr val="8C071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86"/>
    </mc:Choice>
    <mc:Fallback xmlns="">
      <p:transition xmlns:p14="http://schemas.microsoft.com/office/powerpoint/2010/main" spd="slow" advTm="3258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2400300"/>
            <a:ext cx="54229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88"/>
    </mc:Choice>
    <mc:Fallback xmlns="">
      <p:transition xmlns:p14="http://schemas.microsoft.com/office/powerpoint/2010/main" spd="slow" advTm="3398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2800">
                <a:latin typeface="Calibri" charset="0"/>
                <a:ea typeface="ＭＳ Ｐゴシック" charset="0"/>
                <a:cs typeface="ＭＳ Ｐゴシック" charset="0"/>
              </a:rPr>
              <a:t>Évaluation à envoyer</a:t>
            </a:r>
            <a:endParaRPr lang="fr-FR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746" name="Picture 3" descr="Image 4.pdf                                                    00031027Macintosh HD                   BBA748F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809750"/>
            <a:ext cx="71247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Line 4"/>
          <p:cNvSpPr>
            <a:spLocks noChangeShapeType="1"/>
          </p:cNvSpPr>
          <p:nvPr/>
        </p:nvSpPr>
        <p:spPr bwMode="auto">
          <a:xfrm>
            <a:off x="1676400" y="1981200"/>
            <a:ext cx="1828800" cy="0"/>
          </a:xfrm>
          <a:prstGeom prst="line">
            <a:avLst/>
          </a:prstGeom>
          <a:noFill/>
          <a:ln w="203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72"/>
    </mc:Choice>
    <mc:Fallback xmlns="">
      <p:transition xmlns:p14="http://schemas.microsoft.com/office/powerpoint/2010/main" spd="slow" advTm="543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écran 2010-12-04 à 17.35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416704" cy="5584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46"/>
    </mc:Choice>
    <mc:Fallback xmlns="">
      <p:transition xmlns:p14="http://schemas.microsoft.com/office/powerpoint/2010/main" spd="slow" advTm="521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Calibri" charset="0"/>
                <a:ea typeface="ＭＳ Ｐゴシック" charset="0"/>
                <a:cs typeface="ＭＳ Ｐゴシック" charset="0"/>
              </a:rPr>
              <a:t>Récapitulatif</a:t>
            </a:r>
          </a:p>
        </p:txBody>
      </p:sp>
      <p:sp>
        <p:nvSpPr>
          <p:cNvPr id="35842" name="Espace réservé du contenu 2"/>
          <p:cNvSpPr>
            <a:spLocks noGrp="1"/>
          </p:cNvSpPr>
          <p:nvPr>
            <p:ph idx="1"/>
          </p:nvPr>
        </p:nvSpPr>
        <p:spPr>
          <a:xfrm>
            <a:off x="228600" y="1524000"/>
            <a:ext cx="3657600" cy="5334000"/>
          </a:xfrm>
        </p:spPr>
        <p:txBody>
          <a:bodyPr/>
          <a:lstStyle/>
          <a:p>
            <a:pPr eaLnBrk="1" hangingPunct="1">
              <a:buFont typeface="Wingdings 2" charset="0"/>
              <a:buChar char=""/>
            </a:pP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Enregistrer ou prendre en notes extensives une séance à 2 mois, 6 mois, (9 mois ?) et 12 mois</a:t>
            </a:r>
          </a:p>
          <a:p>
            <a:pPr eaLnBrk="1" hangingPunct="1">
              <a:buFont typeface="Wingdings 2" charset="0"/>
              <a:buChar char=""/>
            </a:pP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Chaque membre du groupe de pairs, cote la séance à partir de l</a:t>
            </a:r>
            <a:r>
              <a:rPr lang="ja-JP" alt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instrument en ligne </a:t>
            </a:r>
          </a:p>
          <a:p>
            <a:pPr eaLnBrk="1" hangingPunct="1">
              <a:buFont typeface="Wingdings 2" charset="0"/>
              <a:buChar char=""/>
            </a:pP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Cette cotation est envoyée au responsable du groupe de pairs qui met les cotations sur un document </a:t>
            </a:r>
            <a:r>
              <a:rPr lang="fr-FR" sz="1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word</a:t>
            </a: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>
              <a:buFont typeface="Wingdings 2" charset="0"/>
              <a:buChar char=""/>
            </a:pPr>
            <a:r>
              <a:rPr lang="fr-FR" sz="1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Une </a:t>
            </a: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réunion d</a:t>
            </a:r>
            <a:r>
              <a:rPr lang="ja-JP" alt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évaluation entre les pairs s</a:t>
            </a:r>
            <a:r>
              <a:rPr lang="ja-JP" alt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organise à partir de ce document </a:t>
            </a:r>
            <a:r>
              <a:rPr lang="fr-FR" altLang="ja-JP" sz="1400" dirty="0" err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word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(discussion sur les items avec écart entre les membres du groupe)</a:t>
            </a:r>
          </a:p>
          <a:p>
            <a:pPr eaLnBrk="1" hangingPunct="1">
              <a:buFont typeface="Wingdings 2" charset="0"/>
              <a:buChar char=""/>
            </a:pP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Le responsable du groupe reprend cette évaluation avec l</a:t>
            </a:r>
            <a:r>
              <a:rPr lang="ja-JP" alt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instrument en ligne pour l</a:t>
            </a:r>
            <a:r>
              <a:rPr lang="ja-JP" alt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évaluation définitive.</a:t>
            </a:r>
          </a:p>
          <a:p>
            <a:pPr eaLnBrk="1" hangingPunct="1">
              <a:buFont typeface="Wingdings 2" charset="0"/>
              <a:buChar char=""/>
            </a:pPr>
            <a:r>
              <a:rPr 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Cette évaluation finale est mise dans la base de données en attendant l</a:t>
            </a:r>
            <a:r>
              <a:rPr lang="ja-JP" altLang="fr-FR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r>
              <a:rPr lang="fr-FR" altLang="ja-JP" sz="1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analyse du processus à un an</a:t>
            </a:r>
            <a:r>
              <a:rPr lang="fr-FR" altLang="ja-JP" sz="1400" dirty="0">
                <a:solidFill>
                  <a:srgbClr val="595959"/>
                </a:solidFill>
                <a:latin typeface="Calibri" charset="0"/>
                <a:ea typeface="ＭＳ Ｐゴシック" charset="0"/>
                <a:cs typeface="ＭＳ Ｐゴシック" charset="0"/>
              </a:rPr>
              <a:t>. (cette dernière partie est effectuée par nos soins)</a:t>
            </a:r>
            <a:endParaRPr lang="fr-FR" sz="1400" dirty="0">
              <a:solidFill>
                <a:srgbClr val="595959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5843" name="Image 3" descr="Image 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1143000"/>
            <a:ext cx="3113087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Image 4" descr="Image 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4800600"/>
            <a:ext cx="40640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èche vers la droite 7"/>
          <p:cNvSpPr/>
          <p:nvPr/>
        </p:nvSpPr>
        <p:spPr bwMode="auto">
          <a:xfrm>
            <a:off x="3733800" y="6248400"/>
            <a:ext cx="1295400" cy="1524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1" name="Flèche angle droit à deux pointes 10"/>
          <p:cNvSpPr/>
          <p:nvPr/>
        </p:nvSpPr>
        <p:spPr bwMode="auto">
          <a:xfrm>
            <a:off x="3657600" y="2590800"/>
            <a:ext cx="381000" cy="2819400"/>
          </a:xfrm>
          <a:prstGeom prst="lef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12" name="Flèche vers la droite 11"/>
          <p:cNvSpPr/>
          <p:nvPr/>
        </p:nvSpPr>
        <p:spPr bwMode="auto">
          <a:xfrm>
            <a:off x="3810000" y="2514600"/>
            <a:ext cx="2133600" cy="228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3" name="Flèche vers la droite 12"/>
          <p:cNvSpPr/>
          <p:nvPr/>
        </p:nvSpPr>
        <p:spPr bwMode="auto">
          <a:xfrm>
            <a:off x="3886200" y="3810000"/>
            <a:ext cx="1371600" cy="228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fr-FR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5849" name="ZoneTexte 13"/>
          <p:cNvSpPr txBox="1">
            <a:spLocks noChangeArrowheads="1"/>
          </p:cNvSpPr>
          <p:nvPr/>
        </p:nvSpPr>
        <p:spPr bwMode="auto">
          <a:xfrm>
            <a:off x="5605463" y="1981200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fr-FR"/>
              <a:t>1</a:t>
            </a:r>
          </a:p>
        </p:txBody>
      </p:sp>
      <p:sp>
        <p:nvSpPr>
          <p:cNvPr id="35850" name="ZoneTexte 14"/>
          <p:cNvSpPr txBox="1">
            <a:spLocks noChangeArrowheads="1"/>
          </p:cNvSpPr>
          <p:nvPr/>
        </p:nvSpPr>
        <p:spPr bwMode="auto">
          <a:xfrm>
            <a:off x="4648200" y="5253038"/>
            <a:ext cx="338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fr-FR"/>
              <a:t>3</a:t>
            </a:r>
          </a:p>
        </p:txBody>
      </p:sp>
      <p:sp>
        <p:nvSpPr>
          <p:cNvPr id="35851" name="ZoneTexte 16"/>
          <p:cNvSpPr txBox="1">
            <a:spLocks noChangeArrowheads="1"/>
          </p:cNvSpPr>
          <p:nvPr/>
        </p:nvSpPr>
        <p:spPr bwMode="auto">
          <a:xfrm rot="10800000" flipV="1">
            <a:off x="4953000" y="3284538"/>
            <a:ext cx="2905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fr-FR"/>
              <a:t>2</a:t>
            </a:r>
          </a:p>
        </p:txBody>
      </p:sp>
      <p:pic>
        <p:nvPicPr>
          <p:cNvPr id="35852" name="Image 13" descr="Capture d’écran 2010-11-22 à 07.32.2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24200"/>
            <a:ext cx="2346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41"/>
    </mc:Choice>
    <mc:Fallback xmlns="">
      <p:transition xmlns:p14="http://schemas.microsoft.com/office/powerpoint/2010/main" spd="slow" advTm="99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8860</TotalTime>
  <Words>1136</Words>
  <Application>Microsoft Macintosh PowerPoint</Application>
  <PresentationFormat>Présentation à l'écran (4:3)</PresentationFormat>
  <Paragraphs>122</Paragraphs>
  <Slides>13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PASSATION DU PQS  Questionnaire de configuration du processus psychothérapique</vt:lpstr>
      <vt:lpstr>Procédure générale</vt:lpstr>
      <vt:lpstr>Le PQS est un instrument à « tri forcé »  (Q-méthodologie)</vt:lpstr>
      <vt:lpstr>Entrez vos codes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Évaluation à envoyer</vt:lpstr>
      <vt:lpstr>Présentation PowerPoint</vt:lpstr>
      <vt:lpstr>Récapitulatif</vt:lpstr>
    </vt:vector>
  </TitlesOfParts>
  <Company>m&amp;jm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The Psychotherapy Process Q-set (PQS) in Therapeutique Action, Jason Aronson inc. 2000</dc:title>
  <dc:creator>Thurin</dc:creator>
  <cp:keywords/>
  <cp:lastModifiedBy>Utilisateur de la version d'évaluation de Office 2004</cp:lastModifiedBy>
  <cp:revision>203</cp:revision>
  <cp:lastPrinted>2011-01-26T08:53:50Z</cp:lastPrinted>
  <dcterms:created xsi:type="dcterms:W3CDTF">2010-11-22T05:57:39Z</dcterms:created>
  <dcterms:modified xsi:type="dcterms:W3CDTF">2011-01-26T09:00:01Z</dcterms:modified>
</cp:coreProperties>
</file>