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6.xml" ContentType="application/vnd.openxmlformats-officedocument.presentationml.notes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Default Extension="tiff" ContentType="image/tiff"/>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Default Extension="gif" ContentType="image/gif"/>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60" r:id="rId1"/>
  </p:sldMasterIdLst>
  <p:notesMasterIdLst>
    <p:notesMasterId r:id="rId21"/>
  </p:notesMasterIdLst>
  <p:handoutMasterIdLst>
    <p:handoutMasterId r:id="rId22"/>
  </p:handoutMasterIdLst>
  <p:sldIdLst>
    <p:sldId id="269" r:id="rId2"/>
    <p:sldId id="271" r:id="rId3"/>
    <p:sldId id="275" r:id="rId4"/>
    <p:sldId id="272" r:id="rId5"/>
    <p:sldId id="258" r:id="rId6"/>
    <p:sldId id="259" r:id="rId7"/>
    <p:sldId id="261" r:id="rId8"/>
    <p:sldId id="260" r:id="rId9"/>
    <p:sldId id="262" r:id="rId10"/>
    <p:sldId id="263" r:id="rId11"/>
    <p:sldId id="278" r:id="rId12"/>
    <p:sldId id="290" r:id="rId13"/>
    <p:sldId id="291" r:id="rId14"/>
    <p:sldId id="268" r:id="rId15"/>
    <p:sldId id="284" r:id="rId16"/>
    <p:sldId id="286" r:id="rId17"/>
    <p:sldId id="287" r:id="rId18"/>
    <p:sldId id="292" r:id="rId19"/>
    <p:sldId id="283" r:id="rId20"/>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rnWhat="handouts2" frameSlides="1"/>
  <p:clrMru>
    <a:srgbClr val="1F497D"/>
    <a:srgbClr val="898989"/>
    <a:srgbClr val="FFC2C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0271" autoAdjust="0"/>
  </p:normalViewPr>
  <p:slideViewPr>
    <p:cSldViewPr snapToObjects="1">
      <p:cViewPr varScale="1">
        <p:scale>
          <a:sx n="110" d="100"/>
          <a:sy n="110" d="100"/>
        </p:scale>
        <p:origin x="-47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esProps" Target="presProps.xml"/><Relationship Id="rId25" Type="http://schemas.openxmlformats.org/officeDocument/2006/relationships/viewProps" Target="view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ableStyles" Target="tableStyles.xml"/><Relationship Id="rId14" Type="http://schemas.openxmlformats.org/officeDocument/2006/relationships/slide" Target="slides/slide13.xml"/><Relationship Id="rId23" Type="http://schemas.openxmlformats.org/officeDocument/2006/relationships/printerSettings" Target="printerSettings/printerSettings1.bin"/><Relationship Id="rId4" Type="http://schemas.openxmlformats.org/officeDocument/2006/relationships/slide" Target="slides/slide3.xml"/><Relationship Id="rId26" Type="http://schemas.openxmlformats.org/officeDocument/2006/relationships/theme" Target="theme/theme1.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handoutMaster" Target="handoutMasters/handoutMaster1.xml"/><Relationship Id="rId21" Type="http://schemas.openxmlformats.org/officeDocument/2006/relationships/notesMaster" Target="notesMasters/notes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BD7C5B-F008-AC46-997B-BD998E1D98C2}" type="datetimeFigureOut">
              <a:rPr lang="fr-FR" smtClean="0"/>
              <a:pPr/>
              <a:t>11/07/08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E406C9F-ADB6-4242-B154-88E74333AC9F}"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435641-C2B6-7F49-89A9-FFA7A4933D63}" type="datetimeFigureOut">
              <a:rPr lang="fr-FR" smtClean="0"/>
              <a:pPr/>
              <a:t>11/07/08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39F3A9-6977-4A49-8859-C11D8F7379A8}" type="slidenum">
              <a:rPr lang="fr-FR" smtClean="0"/>
              <a:pPr/>
              <a:t>‹#›</a:t>
            </a:fld>
            <a:endParaRPr lang="fr-FR"/>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65" charset="-128"/>
              <a:cs typeface="ＭＳ Ｐゴシック" pitchFamily="-65"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73F20-E4BC-894E-9D58-71D81948AD3E}" type="slidenum">
              <a:rPr lang="fr-FR" smtClean="0">
                <a:latin typeface="Arial" pitchFamily="-65" charset="0"/>
              </a:rPr>
              <a:pPr/>
              <a:t>6</a:t>
            </a:fld>
            <a:endParaRPr lang="fr-FR" smtClean="0">
              <a:latin typeface="Arial" pitchFamily="-65"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042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8941A50-D2CC-EE4C-9483-D13AC5FF6519}" type="slidenum">
              <a:rPr lang="fr-FR" smtClean="0">
                <a:latin typeface="Arial" pitchFamily="-65" charset="0"/>
              </a:rPr>
              <a:pPr/>
              <a:t>7</a:t>
            </a:fld>
            <a:endParaRPr lang="fr-FR" smtClean="0">
              <a:latin typeface="Arial" pitchFamily="-65"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632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variable moteur de changement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5632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29482B4-3EEB-E14A-BF4C-21B2E1D9554F}" type="slidenum">
              <a:rPr lang="fr-FR" smtClean="0">
                <a:latin typeface="Arial" pitchFamily="-65" charset="0"/>
              </a:rPr>
              <a:pPr/>
              <a:t>8</a:t>
            </a:fld>
            <a:endParaRPr lang="fr-FR" smtClean="0">
              <a:latin typeface="Arial" pitchFamily="-65"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une variable moteur de changement. Cela peut être une intervention du thérapeute, un insight, mais également l’ambiance de la psychothérapie.</a:t>
            </a:r>
          </a:p>
          <a:p>
            <a:pPr eaLnBrk="1" hangingPunct="1">
              <a:spcBef>
                <a:spcPct val="0"/>
              </a:spcBef>
            </a:pPr>
            <a:r>
              <a:rPr lang="fr-FR" smtClean="0">
                <a:ea typeface="ＭＳ Ｐゴシック" pitchFamily="-65" charset="-128"/>
                <a:cs typeface="ＭＳ Ｐゴシック" pitchFamily="-65" charset="-128"/>
              </a:rPr>
              <a:t>Il est important de préciser la chronologie des événements médiateurs. D’une part, cela éclaire la cohérence d’une évolution et pour une part sa fiabilité. D’autre part, cette chronologie est importante car elle renseigne sur ce qui agit vraiment. Par exemple : est-ce l’amélioration de l’état qui produit l’alliance ou l’inverse ?</a:t>
            </a:r>
          </a:p>
          <a:p>
            <a:pPr eaLnBrk="1" hangingPunct="1">
              <a:spcBef>
                <a:spcPct val="0"/>
              </a:spcBef>
            </a:pPr>
            <a:r>
              <a:rPr lang="fr-FR" smtClean="0">
                <a:ea typeface="ＭＳ Ｐゴシック" pitchFamily="-65" charset="-128"/>
                <a:cs typeface="ＭＳ Ｐゴシック" pitchFamily="-65" charset="-128"/>
              </a:rPr>
              <a:t>Dans ce cas, nous pouvons envisager deux scénarios : celui-là</a:t>
            </a:r>
          </a:p>
          <a:p>
            <a:pPr eaLnBrk="1" hangingPunct="1">
              <a:spcBef>
                <a:spcPct val="0"/>
              </a:spcBef>
            </a:pPr>
            <a:endParaRPr lang="fr-FR" smtClean="0">
              <a:ea typeface="ＭＳ Ｐゴシック" pitchFamily="-65" charset="-128"/>
              <a:cs typeface="ＭＳ Ｐゴシック" pitchFamily="-65" charset="-128"/>
            </a:endParaRPr>
          </a:p>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45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EBECF1-3B25-DD41-A0E0-F973B1C4B069}" type="slidenum">
              <a:rPr lang="fr-FR" smtClean="0">
                <a:latin typeface="Arial" pitchFamily="-65" charset="0"/>
              </a:rPr>
              <a:pPr/>
              <a:t>9</a:t>
            </a:fld>
            <a:endParaRPr lang="fr-FR" smtClean="0">
              <a:latin typeface="Arial" pitchFamily="-65"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24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246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6EABDB-394A-F849-AB77-7EC9F1477A1D}" type="slidenum">
              <a:rPr lang="fr-FR" smtClean="0">
                <a:latin typeface="Arial" pitchFamily="-65" charset="0"/>
              </a:rPr>
              <a:pPr/>
              <a:t>10</a:t>
            </a:fld>
            <a:endParaRPr lang="fr-FR" smtClean="0">
              <a:latin typeface="Arial" pitchFamily="-65"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65" charset="-128"/>
              <a:cs typeface="ＭＳ Ｐゴシック" pitchFamily="-65"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73F20-E4BC-894E-9D58-71D81948AD3E}" type="slidenum">
              <a:rPr lang="fr-FR" smtClean="0">
                <a:latin typeface="Arial" pitchFamily="-65" charset="0"/>
              </a:rPr>
              <a:pPr/>
              <a:t>15</a:t>
            </a:fld>
            <a:endParaRPr lang="fr-FR" smtClean="0">
              <a:latin typeface="Arial" pitchFamily="-65"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F39F3A9-6977-4A49-8859-C11D8F7379A8}" type="slidenum">
              <a:rPr lang="fr-FR" smtClean="0"/>
              <a:pPr/>
              <a:t>17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04/07/08. JM Thurin</a:t>
            </a:r>
            <a:endParaRPr lang="fr-FR"/>
          </a:p>
        </p:txBody>
      </p:sp>
      <p:sp>
        <p:nvSpPr>
          <p:cNvPr id="8" name="Espace réservé du pied de page 7"/>
          <p:cNvSpPr>
            <a:spLocks noGrp="1"/>
          </p:cNvSpPr>
          <p:nvPr>
            <p:ph type="ftr" sz="quarter" idx="11"/>
          </p:nvPr>
        </p:nvSpPr>
        <p:spPr/>
        <p:txBody>
          <a:bodyPr/>
          <a:lstStyle/>
          <a:p>
            <a:r>
              <a:rPr lang="fr-FR" smtClean="0"/>
              <a:t>Méthodologie de l'étude systématique de cas : pôle borderline</a:t>
            </a:r>
            <a:endParaRPr lang="fr-FR"/>
          </a:p>
        </p:txBody>
      </p:sp>
      <p:sp>
        <p:nvSpPr>
          <p:cNvPr id="9" name="Espace réservé du numéro de diapositive 8"/>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r>
              <a:rPr lang="fr-FR" smtClean="0"/>
              <a:t>04/07/08. JM Thurin</a:t>
            </a:r>
            <a:endParaRPr lang="fr-FR"/>
          </a:p>
        </p:txBody>
      </p:sp>
      <p:sp>
        <p:nvSpPr>
          <p:cNvPr id="4" name="Espace réservé du pied de page 3"/>
          <p:cNvSpPr>
            <a:spLocks noGrp="1"/>
          </p:cNvSpPr>
          <p:nvPr>
            <p:ph type="ftr" sz="quarter" idx="11"/>
          </p:nvPr>
        </p:nvSpPr>
        <p:spPr/>
        <p:txBody>
          <a:bodyPr/>
          <a:lstStyle/>
          <a:p>
            <a:r>
              <a:rPr lang="fr-FR" smtClean="0"/>
              <a:t>Méthodologie de l'étude systématique de cas : pôle borderline</a:t>
            </a:r>
            <a:endParaRPr lang="fr-FR"/>
          </a:p>
        </p:txBody>
      </p:sp>
      <p:sp>
        <p:nvSpPr>
          <p:cNvPr id="5" name="Espace réservé du numéro de diapositive 4"/>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04/07/08. JM Thurin</a:t>
            </a:r>
            <a:endParaRPr lang="fr-FR"/>
          </a:p>
        </p:txBody>
      </p:sp>
      <p:sp>
        <p:nvSpPr>
          <p:cNvPr id="3" name="Espace réservé du pied de page 2"/>
          <p:cNvSpPr>
            <a:spLocks noGrp="1"/>
          </p:cNvSpPr>
          <p:nvPr>
            <p:ph type="ftr" sz="quarter" idx="11"/>
          </p:nvPr>
        </p:nvSpPr>
        <p:spPr/>
        <p:txBody>
          <a:bodyPr/>
          <a:lstStyle/>
          <a:p>
            <a:r>
              <a:rPr lang="fr-FR" smtClean="0"/>
              <a:t>Méthodologie de l'étude systématique de cas : pôle borderline</a:t>
            </a:r>
            <a:endParaRPr lang="fr-FR"/>
          </a:p>
        </p:txBody>
      </p:sp>
      <p:sp>
        <p:nvSpPr>
          <p:cNvPr id="4" name="Espace réservé du numéro de diapositive 3"/>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1676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smtClean="0"/>
              <a:t>04/07/08. JM Thurin</a:t>
            </a:r>
            <a:endParaRPr lang="fr-FR" dirty="0"/>
          </a:p>
        </p:txBody>
      </p:sp>
      <p:sp>
        <p:nvSpPr>
          <p:cNvPr id="5" name="Espace réservé du pied de page 4"/>
          <p:cNvSpPr>
            <a:spLocks noGrp="1"/>
          </p:cNvSpPr>
          <p:nvPr>
            <p:ph type="ftr" sz="quarter" idx="3"/>
          </p:nvPr>
        </p:nvSpPr>
        <p:spPr>
          <a:xfrm>
            <a:off x="2438400" y="6356350"/>
            <a:ext cx="4267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Méthodologie de l'étude systématique de cas : pôle borderline</a:t>
            </a:r>
            <a:endParaRPr lang="fr-FR" dirty="0"/>
          </a:p>
        </p:txBody>
      </p:sp>
      <p:sp>
        <p:nvSpPr>
          <p:cNvPr id="6" name="Espace réservé du numéro de diapositive 5"/>
          <p:cNvSpPr>
            <a:spLocks noGrp="1"/>
          </p:cNvSpPr>
          <p:nvPr>
            <p:ph type="sldNum" sz="quarter" idx="4"/>
          </p:nvPr>
        </p:nvSpPr>
        <p:spPr>
          <a:xfrm>
            <a:off x="7772400" y="6356350"/>
            <a:ext cx="914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395697-BB4C-AD45-99B5-9E133D8A8E8E}" type="slidenum">
              <a:rPr lang="fr-FR" smtClean="0"/>
              <a:pPr/>
              <a:t>‹#›</a:t>
            </a:fld>
            <a:endParaRPr lang="fr-F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5.png"/><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4" Type="http://schemas.openxmlformats.org/officeDocument/2006/relationships/hyperlink" Target="http://www.techniques-psychotherapiques.org/Documentation/Evaluer_les_psychotherapies" TargetMode="External"/><Relationship Id="rId1" Type="http://schemas.openxmlformats.org/officeDocument/2006/relationships/slideLayout" Target="../slideLayouts/slideLayout6.xml"/><Relationship Id="rId2" Type="http://schemas.openxmlformats.org/officeDocument/2006/relationships/hyperlink" Target="http://www.techniques-psychotherapiques.org/reseau" TargetMode="External"/><Relationship Id="rId3" Type="http://schemas.openxmlformats.org/officeDocument/2006/relationships/image" Target="../media/image6.png"/><Relationship Id="rId5" Type="http://schemas.openxmlformats.org/officeDocument/2006/relationships/image" Target="../media/image7.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a:xfrm>
            <a:off x="304800" y="2130425"/>
            <a:ext cx="8610600" cy="1470025"/>
          </a:xfrm>
        </p:spPr>
        <p:txBody>
          <a:bodyPr>
            <a:normAutofit fontScale="90000"/>
          </a:bodyPr>
          <a:lstStyle/>
          <a:p>
            <a:r>
              <a:rPr lang="fr-FR" sz="4000" dirty="0" smtClean="0">
                <a:solidFill>
                  <a:srgbClr val="1F497D"/>
                </a:solidFill>
              </a:rPr>
              <a:t>Méthodologie études systématiques de cas</a:t>
            </a:r>
            <a:r>
              <a:rPr lang="fr-FR" dirty="0" smtClean="0">
                <a:solidFill>
                  <a:srgbClr val="1F497D"/>
                </a:solidFill>
              </a:rPr>
              <a:t/>
            </a:r>
            <a:br>
              <a:rPr lang="fr-FR" dirty="0" smtClean="0">
                <a:solidFill>
                  <a:srgbClr val="1F497D"/>
                </a:solidFill>
              </a:rPr>
            </a:br>
            <a:r>
              <a:rPr lang="fr-FR" sz="3556" dirty="0" smtClean="0">
                <a:solidFill>
                  <a:srgbClr val="1F497D"/>
                </a:solidFill>
              </a:rPr>
              <a:t>pôle borderline</a:t>
            </a:r>
            <a:endParaRPr lang="fr-FR" sz="3556" dirty="0">
              <a:solidFill>
                <a:srgbClr val="1F497D"/>
              </a:solidFill>
            </a:endParaRPr>
          </a:p>
        </p:txBody>
      </p:sp>
      <p:sp>
        <p:nvSpPr>
          <p:cNvPr id="3" name="Sous-titre 2"/>
          <p:cNvSpPr>
            <a:spLocks noGrp="1"/>
          </p:cNvSpPr>
          <p:nvPr>
            <p:ph type="subTitle" idx="1"/>
          </p:nvPr>
        </p:nvSpPr>
        <p:spPr/>
        <p:txBody>
          <a:bodyPr>
            <a:normAutofit/>
          </a:bodyPr>
          <a:lstStyle/>
          <a:p>
            <a:r>
              <a:rPr lang="fr-FR" sz="2800" dirty="0" smtClean="0"/>
              <a:t>Jean-</a:t>
            </a:r>
            <a:r>
              <a:rPr lang="fr-FR" sz="2800" dirty="0" smtClean="0">
                <a:solidFill>
                  <a:srgbClr val="898989"/>
                </a:solidFill>
              </a:rPr>
              <a:t>Michel</a:t>
            </a:r>
            <a:r>
              <a:rPr lang="fr-FR" sz="2800" dirty="0" smtClean="0"/>
              <a:t> Thurin</a:t>
            </a:r>
          </a:p>
          <a:p>
            <a:r>
              <a:rPr lang="fr-FR" sz="2800" dirty="0" smtClean="0"/>
              <a:t>4 juillet 2008</a:t>
            </a:r>
            <a:endParaRPr lang="fr-FR" sz="2800" dirty="0"/>
          </a:p>
        </p:txBody>
      </p:sp>
      <p:pic>
        <p:nvPicPr>
          <p:cNvPr id="4" name="Image 3" descr="Logo3RRFPP.gif"/>
          <p:cNvPicPr>
            <a:picLocks noChangeAspect="1"/>
          </p:cNvPicPr>
          <p:nvPr/>
        </p:nvPicPr>
        <p:blipFill>
          <a:blip r:embed="rId2"/>
          <a:srcRect/>
          <a:stretch>
            <a:fillRect/>
          </a:stretch>
        </p:blipFill>
        <p:spPr bwMode="auto">
          <a:xfrm>
            <a:off x="304800" y="304800"/>
            <a:ext cx="1235075" cy="1241425"/>
          </a:xfrm>
          <a:prstGeom prst="rect">
            <a:avLst/>
          </a:prstGeom>
          <a:noFill/>
          <a:ln w="6350">
            <a:solidFill>
              <a:srgbClr val="FF6600"/>
            </a:solidFill>
            <a:miter lim="800000"/>
            <a:headEnd/>
            <a:tailEnd/>
          </a:ln>
        </p:spPr>
      </p:pic>
      <p:pic>
        <p:nvPicPr>
          <p:cNvPr id="5" name="Image 4" descr="MiniInserm.jpg"/>
          <p:cNvPicPr>
            <a:picLocks noChangeAspect="1"/>
          </p:cNvPicPr>
          <p:nvPr/>
        </p:nvPicPr>
        <p:blipFill>
          <a:blip r:embed="rId3"/>
          <a:stretch>
            <a:fillRect/>
          </a:stretch>
        </p:blipFill>
        <p:spPr>
          <a:xfrm>
            <a:off x="228600" y="6368698"/>
            <a:ext cx="1219200" cy="323850"/>
          </a:xfrm>
          <a:prstGeom prst="rect">
            <a:avLst/>
          </a:prstGeom>
        </p:spPr>
      </p:pic>
      <p:pic>
        <p:nvPicPr>
          <p:cNvPr id="6" name="Image 5" descr="logoFFP.tiff"/>
          <p:cNvPicPr>
            <a:picLocks noChangeAspect="1"/>
          </p:cNvPicPr>
          <p:nvPr/>
        </p:nvPicPr>
        <p:blipFill>
          <a:blip r:embed="rId4"/>
          <a:stretch>
            <a:fillRect/>
          </a:stretch>
        </p:blipFill>
        <p:spPr>
          <a:xfrm>
            <a:off x="1748188" y="6324600"/>
            <a:ext cx="690212" cy="425098"/>
          </a:xfrm>
          <a:prstGeom prst="rect">
            <a:avLst/>
          </a:prstGeom>
        </p:spPr>
      </p:pic>
      <p:pic>
        <p:nvPicPr>
          <p:cNvPr id="7" name="Image 6" descr="TechPsyTitre.jpg"/>
          <p:cNvPicPr>
            <a:picLocks noChangeAspect="1"/>
          </p:cNvPicPr>
          <p:nvPr/>
        </p:nvPicPr>
        <p:blipFill>
          <a:blip r:embed="rId5"/>
          <a:stretch>
            <a:fillRect/>
          </a:stretch>
        </p:blipFill>
        <p:spPr>
          <a:xfrm>
            <a:off x="2667000" y="6373602"/>
            <a:ext cx="827996" cy="367998"/>
          </a:xfrm>
          <a:prstGeom prst="rect">
            <a:avLst/>
          </a:prstGeom>
        </p:spPr>
      </p:pic>
      <p:pic>
        <p:nvPicPr>
          <p:cNvPr id="8" name="Image 7" descr="Image 2.png"/>
          <p:cNvPicPr>
            <a:picLocks noChangeAspect="1"/>
          </p:cNvPicPr>
          <p:nvPr/>
        </p:nvPicPr>
        <p:blipFill>
          <a:blip r:embed="rId6"/>
          <a:stretch>
            <a:fillRect/>
          </a:stretch>
        </p:blipFill>
        <p:spPr>
          <a:xfrm>
            <a:off x="3667986" y="6386203"/>
            <a:ext cx="599214" cy="39559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Titre 1"/>
          <p:cNvSpPr>
            <a:spLocks noGrp="1"/>
          </p:cNvSpPr>
          <p:nvPr>
            <p:ph type="title"/>
          </p:nvPr>
        </p:nvSpPr>
        <p:spPr/>
        <p:txBody>
          <a:bodyPr/>
          <a:lstStyle/>
          <a:p>
            <a:r>
              <a:rPr lang="fr-FR" dirty="0" smtClean="0">
                <a:solidFill>
                  <a:srgbClr val="1F497D"/>
                </a:solidFill>
                <a:ea typeface="ＭＳ Ｐゴシック" pitchFamily="-65" charset="-128"/>
                <a:cs typeface="ＭＳ Ｐゴシック" pitchFamily="-65" charset="-128"/>
              </a:rPr>
              <a:t>Principe de l’évaluation</a:t>
            </a:r>
            <a:br>
              <a:rPr lang="fr-FR" dirty="0" smtClean="0">
                <a:solidFill>
                  <a:srgbClr val="1F497D"/>
                </a:solidFill>
                <a:ea typeface="ＭＳ Ｐゴシック" pitchFamily="-65" charset="-128"/>
                <a:cs typeface="ＭＳ Ｐゴシック" pitchFamily="-65" charset="-128"/>
              </a:rPr>
            </a:br>
            <a:r>
              <a:rPr lang="fr-FR" sz="2400" dirty="0" smtClean="0">
                <a:solidFill>
                  <a:srgbClr val="1F497D"/>
                </a:solidFill>
                <a:ea typeface="ＭＳ Ｐゴシック" pitchFamily="-65" charset="-128"/>
                <a:cs typeface="ＭＳ Ｐゴシック" pitchFamily="-65" charset="-128"/>
              </a:rPr>
              <a:t>réunit efficacité (variation) et causalité (son agent)</a:t>
            </a:r>
            <a:endParaRPr lang="fr-FR" dirty="0" smtClean="0">
              <a:solidFill>
                <a:srgbClr val="1F497D"/>
              </a:solidFill>
              <a:ea typeface="ＭＳ Ｐゴシック" pitchFamily="-65" charset="-128"/>
              <a:cs typeface="ＭＳ Ｐゴシック" pitchFamily="-65" charset="-128"/>
            </a:endParaRPr>
          </a:p>
        </p:txBody>
      </p:sp>
      <p:sp>
        <p:nvSpPr>
          <p:cNvPr id="17" name="Espace réservé de la date 16"/>
          <p:cNvSpPr>
            <a:spLocks noGrp="1"/>
          </p:cNvSpPr>
          <p:nvPr>
            <p:ph type="dt" sz="half" idx="10"/>
          </p:nvPr>
        </p:nvSpPr>
        <p:spPr/>
        <p:txBody>
          <a:bodyPr/>
          <a:lstStyle/>
          <a:p>
            <a:r>
              <a:rPr lang="fr-FR" smtClean="0"/>
              <a:t>04/07/08. JM Thurin</a:t>
            </a:r>
            <a:endParaRPr lang="fr-FR"/>
          </a:p>
        </p:txBody>
      </p:sp>
      <p:sp>
        <p:nvSpPr>
          <p:cNvPr id="16" name="Espace réservé du pied de page 15"/>
          <p:cNvSpPr>
            <a:spLocks noGrp="1"/>
          </p:cNvSpPr>
          <p:nvPr>
            <p:ph type="ftr" sz="quarter" idx="11"/>
          </p:nvPr>
        </p:nvSpPr>
        <p:spPr/>
        <p:txBody>
          <a:bodyPr/>
          <a:lstStyle/>
          <a:p>
            <a:r>
              <a:rPr lang="fr-FR" smtClean="0"/>
              <a:t>Méthodologie de l'étude systématique de cas : pôle borderline</a:t>
            </a:r>
            <a:endParaRPr lang="fr-FR"/>
          </a:p>
        </p:txBody>
      </p:sp>
      <p:sp>
        <p:nvSpPr>
          <p:cNvPr id="5" name="Rectangle 4"/>
          <p:cNvSpPr/>
          <p:nvPr/>
        </p:nvSpPr>
        <p:spPr>
          <a:xfrm>
            <a:off x="685800" y="1981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Groupe de</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6" name="Rectangle 5"/>
          <p:cNvSpPr/>
          <p:nvPr/>
        </p:nvSpPr>
        <p:spPr>
          <a:xfrm>
            <a:off x="7086600" y="1981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Groupe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cxnSp>
        <p:nvCxnSpPr>
          <p:cNvPr id="8" name="Connecteur droit avec flèche 7"/>
          <p:cNvCxnSpPr>
            <a:stCxn id="5" idx="3"/>
            <a:endCxn id="6" idx="1"/>
          </p:cNvCxnSpPr>
          <p:nvPr/>
        </p:nvCxnSpPr>
        <p:spPr>
          <a:xfrm>
            <a:off x="2209800" y="2590800"/>
            <a:ext cx="48768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 name="Rectangle 8"/>
          <p:cNvSpPr/>
          <p:nvPr/>
        </p:nvSpPr>
        <p:spPr>
          <a:xfrm>
            <a:off x="3810000" y="45339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Traitement</a:t>
            </a:r>
            <a:br>
              <a:rPr lang="fr-FR" dirty="0">
                <a:solidFill>
                  <a:srgbClr val="000090"/>
                </a:solidFill>
              </a:rPr>
            </a:br>
            <a:r>
              <a:rPr lang="fr-FR" dirty="0">
                <a:solidFill>
                  <a:srgbClr val="000090"/>
                </a:solidFill>
              </a:rPr>
              <a:t>appliqué</a:t>
            </a:r>
            <a:br>
              <a:rPr lang="fr-FR" dirty="0">
                <a:solidFill>
                  <a:srgbClr val="000090"/>
                </a:solidFill>
              </a:rPr>
            </a:br>
            <a:r>
              <a:rPr lang="fr-FR" dirty="0">
                <a:solidFill>
                  <a:srgbClr val="000090"/>
                </a:solidFill>
              </a:rPr>
              <a:t>(B)</a:t>
            </a:r>
          </a:p>
        </p:txBody>
      </p:sp>
      <p:cxnSp>
        <p:nvCxnSpPr>
          <p:cNvPr id="11" name="Connecteur droit avec flèche 10"/>
          <p:cNvCxnSpPr>
            <a:stCxn id="5" idx="2"/>
            <a:endCxn id="9" idx="1"/>
          </p:cNvCxnSpPr>
          <p:nvPr/>
        </p:nvCxnSpPr>
        <p:spPr>
          <a:xfrm rot="16200000" flipH="1">
            <a:off x="1657350" y="2990850"/>
            <a:ext cx="1943100" cy="2362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Connecteur droit avec flèche 12"/>
          <p:cNvCxnSpPr>
            <a:stCxn id="9" idx="3"/>
            <a:endCxn id="6" idx="2"/>
          </p:cNvCxnSpPr>
          <p:nvPr/>
        </p:nvCxnSpPr>
        <p:spPr>
          <a:xfrm flipV="1">
            <a:off x="5334000" y="3200400"/>
            <a:ext cx="2514600" cy="1943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152400" y="61690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dirty="0" smtClean="0">
                <a:solidFill>
                  <a:srgbClr val="000090"/>
                </a:solidFill>
                <a:ea typeface="ＭＳ Ｐゴシック" pitchFamily="-108" charset="-128"/>
                <a:cs typeface="ＭＳ Ｐゴシック" pitchFamily="-108" charset="-128"/>
              </a:rPr>
              <a:t>Le « groupe » peut être composé d’un cas  : études N = 1</a:t>
            </a:r>
            <a:endParaRPr lang="fr-FR" sz="1400" dirty="0">
              <a:solidFill>
                <a:srgbClr val="000090"/>
              </a:solidFill>
              <a:ea typeface="ＭＳ Ｐゴシック" pitchFamily="-108" charset="-128"/>
              <a:cs typeface="ＭＳ Ｐゴシック" pitchFamily="-108" charset="-128"/>
            </a:endParaRPr>
          </a:p>
        </p:txBody>
      </p:sp>
      <p:sp>
        <p:nvSpPr>
          <p:cNvPr id="14" name="ZoneTexte 13"/>
          <p:cNvSpPr txBox="1"/>
          <p:nvPr/>
        </p:nvSpPr>
        <p:spPr>
          <a:xfrm>
            <a:off x="4013494" y="2133600"/>
            <a:ext cx="1117013" cy="369332"/>
          </a:xfrm>
          <a:prstGeom prst="rect">
            <a:avLst/>
          </a:prstGeom>
          <a:noFill/>
        </p:spPr>
        <p:txBody>
          <a:bodyPr wrap="none" rtlCol="0">
            <a:spAutoFit/>
          </a:bodyPr>
          <a:lstStyle/>
          <a:p>
            <a:r>
              <a:rPr lang="fr-FR" dirty="0" smtClean="0"/>
              <a:t>Efficacité</a:t>
            </a:r>
            <a:endParaRPr lang="fr-FR" dirty="0"/>
          </a:p>
        </p:txBody>
      </p:sp>
      <p:sp>
        <p:nvSpPr>
          <p:cNvPr id="15" name="ZoneTexte 14"/>
          <p:cNvSpPr txBox="1"/>
          <p:nvPr/>
        </p:nvSpPr>
        <p:spPr>
          <a:xfrm>
            <a:off x="3998503" y="4038600"/>
            <a:ext cx="1146994" cy="369332"/>
          </a:xfrm>
          <a:prstGeom prst="rect">
            <a:avLst/>
          </a:prstGeom>
          <a:noFill/>
        </p:spPr>
        <p:txBody>
          <a:bodyPr wrap="none" rtlCol="0">
            <a:spAutoFit/>
          </a:bodyPr>
          <a:lstStyle/>
          <a:p>
            <a:r>
              <a:rPr lang="fr-FR" dirty="0" smtClean="0"/>
              <a:t>Causalité</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260350" y="2450068"/>
            <a:ext cx="1557338"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prstTxWarp prst="textNoShape">
              <a:avLst/>
            </a:prstTxWarp>
            <a:spAutoFit/>
          </a:bodyPr>
          <a:lstStyle/>
          <a:p>
            <a:pPr algn="ctr"/>
            <a:r>
              <a:rPr lang="fr-FR" sz="1400" b="1" dirty="0" smtClean="0">
                <a:solidFill>
                  <a:srgbClr val="000090"/>
                </a:solidFill>
              </a:rPr>
              <a:t>Groupe 1 Diagnostic DSM</a:t>
            </a:r>
            <a:br>
              <a:rPr lang="fr-FR" sz="1400" b="1" dirty="0" smtClean="0">
                <a:solidFill>
                  <a:srgbClr val="000090"/>
                </a:solidFill>
              </a:rPr>
            </a:br>
            <a:r>
              <a:rPr lang="fr-FR" sz="1400" b="1" dirty="0" smtClean="0">
                <a:solidFill>
                  <a:srgbClr val="000090"/>
                </a:solidFill>
              </a:rPr>
              <a:t>(A)</a:t>
            </a:r>
            <a:endParaRPr lang="fr-FR" dirty="0">
              <a:solidFill>
                <a:srgbClr val="000090"/>
              </a:solidFill>
            </a:endParaRPr>
          </a:p>
        </p:txBody>
      </p:sp>
      <p:sp>
        <p:nvSpPr>
          <p:cNvPr id="40963" name="Text Box 7"/>
          <p:cNvSpPr txBox="1">
            <a:spLocks noChangeArrowheads="1"/>
          </p:cNvSpPr>
          <p:nvPr/>
        </p:nvSpPr>
        <p:spPr bwMode="auto">
          <a:xfrm>
            <a:off x="7356475" y="2450068"/>
            <a:ext cx="1495425"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Résultats </a:t>
            </a:r>
            <a:br>
              <a:rPr lang="fr-FR" sz="1400" b="1" dirty="0">
                <a:solidFill>
                  <a:srgbClr val="000090"/>
                </a:solidFill>
              </a:rPr>
            </a:br>
            <a:r>
              <a:rPr lang="fr-FR" sz="1400" b="1" dirty="0">
                <a:solidFill>
                  <a:srgbClr val="000090"/>
                </a:solidFill>
              </a:rPr>
              <a:t>(symptômes</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(C)</a:t>
            </a:r>
            <a:endParaRPr lang="fr-FR" b="1" dirty="0">
              <a:solidFill>
                <a:srgbClr val="000090"/>
              </a:solidFill>
            </a:endParaRPr>
          </a:p>
        </p:txBody>
      </p:sp>
      <p:cxnSp>
        <p:nvCxnSpPr>
          <p:cNvPr id="40964" name="AutoShape 13"/>
          <p:cNvCxnSpPr>
            <a:cxnSpLocks noChangeShapeType="1"/>
            <a:stCxn id="40962" idx="3"/>
            <a:endCxn id="40963" idx="1"/>
          </p:cNvCxnSpPr>
          <p:nvPr/>
        </p:nvCxnSpPr>
        <p:spPr bwMode="auto">
          <a:xfrm>
            <a:off x="1817688" y="2819400"/>
            <a:ext cx="5538787" cy="1588"/>
          </a:xfrm>
          <a:prstGeom prst="straightConnector1">
            <a:avLst/>
          </a:prstGeom>
          <a:noFill/>
          <a:ln w="9525">
            <a:solidFill>
              <a:schemeClr val="tx1"/>
            </a:solidFill>
            <a:round/>
            <a:headEnd/>
            <a:tailEnd type="triangle" w="med" len="med"/>
          </a:ln>
        </p:spPr>
      </p:cxnSp>
      <p:sp>
        <p:nvSpPr>
          <p:cNvPr id="40965" name="Text Box 17"/>
          <p:cNvSpPr txBox="1">
            <a:spLocks noChangeArrowheads="1"/>
          </p:cNvSpPr>
          <p:nvPr/>
        </p:nvSpPr>
        <p:spPr bwMode="auto">
          <a:xfrm>
            <a:off x="2209800" y="1676400"/>
            <a:ext cx="4648200"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Application intervention psychothérapique définie </a:t>
            </a:r>
          </a:p>
          <a:p>
            <a:pPr algn="ctr"/>
            <a:r>
              <a:rPr lang="fr-FR" sz="1400" b="1" dirty="0">
                <a:solidFill>
                  <a:srgbClr val="000090"/>
                </a:solidFill>
              </a:rPr>
              <a:t>(manuel</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(B)</a:t>
            </a:r>
            <a:endParaRPr lang="fr-FR" b="1" dirty="0">
              <a:solidFill>
                <a:srgbClr val="000090"/>
              </a:solidFill>
            </a:endParaRPr>
          </a:p>
        </p:txBody>
      </p:sp>
      <p:cxnSp>
        <p:nvCxnSpPr>
          <p:cNvPr id="40966" name="AutoShape 19"/>
          <p:cNvCxnSpPr>
            <a:cxnSpLocks noChangeShapeType="1"/>
            <a:stCxn id="40965" idx="3"/>
            <a:endCxn id="40963" idx="0"/>
          </p:cNvCxnSpPr>
          <p:nvPr/>
        </p:nvCxnSpPr>
        <p:spPr bwMode="auto">
          <a:xfrm>
            <a:off x="6858000" y="2045732"/>
            <a:ext cx="1246188" cy="404336"/>
          </a:xfrm>
          <a:prstGeom prst="bentConnector2">
            <a:avLst/>
          </a:prstGeom>
          <a:ln>
            <a:headEnd/>
            <a:tailEnd type="triangle" w="med" len="med"/>
          </a:ln>
        </p:spPr>
        <p:style>
          <a:lnRef idx="2">
            <a:schemeClr val="accent1"/>
          </a:lnRef>
          <a:fillRef idx="0">
            <a:schemeClr val="accent1"/>
          </a:fillRef>
          <a:effectRef idx="1">
            <a:schemeClr val="accent1"/>
          </a:effectRef>
          <a:fontRef idx="minor">
            <a:schemeClr val="tx1"/>
          </a:fontRef>
        </p:style>
      </p:cxnSp>
      <p:sp>
        <p:nvSpPr>
          <p:cNvPr id="40967" name="Rectangle 2"/>
          <p:cNvSpPr txBox="1">
            <a:spLocks noChangeArrowheads="1"/>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4000" dirty="0" smtClean="0">
                <a:solidFill>
                  <a:schemeClr val="tx2"/>
                </a:solidFill>
              </a:rPr>
              <a:t>1. Essais </a:t>
            </a:r>
            <a:r>
              <a:rPr lang="fr-FR" sz="4000" dirty="0">
                <a:solidFill>
                  <a:schemeClr val="tx2"/>
                </a:solidFill>
              </a:rPr>
              <a:t>contrôlés randomisés (ECR</a:t>
            </a:r>
            <a:r>
              <a:rPr lang="fr-FR" sz="3200" dirty="0">
                <a:solidFill>
                  <a:schemeClr val="tx2"/>
                </a:solidFill>
              </a:rPr>
              <a:t>S</a:t>
            </a:r>
            <a:r>
              <a:rPr lang="fr-FR" sz="4000" dirty="0">
                <a:solidFill>
                  <a:schemeClr val="tx2"/>
                </a:solidFill>
              </a:rPr>
              <a:t>)</a:t>
            </a:r>
          </a:p>
        </p:txBody>
      </p:sp>
      <p:cxnSp>
        <p:nvCxnSpPr>
          <p:cNvPr id="40970" name="AutoShape 13"/>
          <p:cNvCxnSpPr>
            <a:cxnSpLocks noChangeShapeType="1"/>
            <a:stCxn id="25" idx="3"/>
            <a:endCxn id="27" idx="1"/>
          </p:cNvCxnSpPr>
          <p:nvPr/>
        </p:nvCxnSpPr>
        <p:spPr bwMode="auto">
          <a:xfrm>
            <a:off x="1817688" y="4800600"/>
            <a:ext cx="5497512" cy="1588"/>
          </a:xfrm>
          <a:prstGeom prst="straightConnector1">
            <a:avLst/>
          </a:prstGeom>
          <a:noFill/>
          <a:ln w="9525">
            <a:solidFill>
              <a:schemeClr val="tx1"/>
            </a:solidFill>
            <a:round/>
            <a:headEnd/>
            <a:tailEnd type="triangle" w="med" len="med"/>
          </a:ln>
        </p:spPr>
      </p:cxnSp>
      <p:sp>
        <p:nvSpPr>
          <p:cNvPr id="40971" name="Text Box 17"/>
          <p:cNvSpPr txBox="1">
            <a:spLocks noChangeArrowheads="1"/>
          </p:cNvSpPr>
          <p:nvPr/>
        </p:nvSpPr>
        <p:spPr bwMode="auto">
          <a:xfrm>
            <a:off x="2209800" y="5334000"/>
            <a:ext cx="4648200"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Pas d’intervention psychothérapique</a:t>
            </a:r>
            <a:br>
              <a:rPr lang="fr-FR" sz="1400" b="1" dirty="0">
                <a:solidFill>
                  <a:srgbClr val="000090"/>
                </a:solidFill>
              </a:rPr>
            </a:br>
            <a:r>
              <a:rPr lang="fr-FR" sz="1400" b="1" dirty="0">
                <a:solidFill>
                  <a:srgbClr val="000090"/>
                </a:solidFill>
              </a:rPr>
              <a:t>ou traitement « comme d’habitude </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(B)  </a:t>
            </a:r>
            <a:endParaRPr lang="fr-FR" b="1" dirty="0">
              <a:solidFill>
                <a:srgbClr val="000090"/>
              </a:solidFill>
            </a:endParaRPr>
          </a:p>
        </p:txBody>
      </p:sp>
      <p:cxnSp>
        <p:nvCxnSpPr>
          <p:cNvPr id="40972" name="AutoShape 19"/>
          <p:cNvCxnSpPr>
            <a:cxnSpLocks noChangeShapeType="1"/>
            <a:stCxn id="40971" idx="3"/>
            <a:endCxn id="27" idx="2"/>
          </p:cNvCxnSpPr>
          <p:nvPr/>
        </p:nvCxnSpPr>
        <p:spPr bwMode="auto">
          <a:xfrm flipV="1">
            <a:off x="6858000" y="5169932"/>
            <a:ext cx="1204913" cy="533400"/>
          </a:xfrm>
          <a:prstGeom prst="bentConnector2">
            <a:avLst/>
          </a:prstGeom>
          <a:ln>
            <a:headEnd/>
            <a:tailEnd type="triangle" w="med" len="med"/>
          </a:ln>
        </p:spPr>
        <p:style>
          <a:lnRef idx="2">
            <a:schemeClr val="accent1"/>
          </a:lnRef>
          <a:fillRef idx="0">
            <a:schemeClr val="accent1"/>
          </a:fillRef>
          <a:effectRef idx="1">
            <a:schemeClr val="accent1"/>
          </a:effectRef>
          <a:fontRef idx="minor">
            <a:schemeClr val="tx1"/>
          </a:fontRef>
        </p:style>
      </p:cxnSp>
      <p:sp>
        <p:nvSpPr>
          <p:cNvPr id="15" name="Text Box 2"/>
          <p:cNvSpPr txBox="1">
            <a:spLocks noChangeArrowheads="1"/>
          </p:cNvSpPr>
          <p:nvPr/>
        </p:nvSpPr>
        <p:spPr bwMode="auto">
          <a:xfrm>
            <a:off x="5943600" y="3657600"/>
            <a:ext cx="1331913" cy="307975"/>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a:prstTxWarp prst="textNoShape">
              <a:avLst/>
            </a:prstTxWarp>
            <a:spAutoFit/>
          </a:bodyPr>
          <a:lstStyle/>
          <a:p>
            <a:pPr>
              <a:defRPr/>
            </a:pPr>
            <a:r>
              <a:rPr lang="fr-FR" sz="1400" b="1" dirty="0">
                <a:solidFill>
                  <a:srgbClr val="000090"/>
                </a:solidFill>
              </a:rPr>
              <a:t>Comparaison</a:t>
            </a:r>
            <a:endParaRPr lang="fr-FR" dirty="0">
              <a:solidFill>
                <a:srgbClr val="000090"/>
              </a:solidFill>
            </a:endParaRPr>
          </a:p>
        </p:txBody>
      </p:sp>
      <p:cxnSp>
        <p:nvCxnSpPr>
          <p:cNvPr id="16" name="Connecteur en angle 15"/>
          <p:cNvCxnSpPr>
            <a:stCxn id="15" idx="3"/>
            <a:endCxn id="40963" idx="3"/>
          </p:cNvCxnSpPr>
          <p:nvPr/>
        </p:nvCxnSpPr>
        <p:spPr>
          <a:xfrm flipV="1">
            <a:off x="7275513" y="2819400"/>
            <a:ext cx="1576387" cy="992188"/>
          </a:xfrm>
          <a:prstGeom prst="bentConnector3">
            <a:avLst>
              <a:gd name="adj1" fmla="val 114502"/>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7" name="Connecteur en angle 16"/>
          <p:cNvCxnSpPr>
            <a:stCxn id="40963" idx="3"/>
            <a:endCxn id="27" idx="3"/>
          </p:cNvCxnSpPr>
          <p:nvPr/>
        </p:nvCxnSpPr>
        <p:spPr>
          <a:xfrm flipH="1">
            <a:off x="8810625" y="2819400"/>
            <a:ext cx="41275" cy="1981200"/>
          </a:xfrm>
          <a:prstGeom prst="bentConnector3">
            <a:avLst>
              <a:gd name="adj1" fmla="val -553846"/>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4" name="Forme 23"/>
          <p:cNvCxnSpPr>
            <a:stCxn id="40962" idx="0"/>
            <a:endCxn id="40965" idx="1"/>
          </p:cNvCxnSpPr>
          <p:nvPr/>
        </p:nvCxnSpPr>
        <p:spPr>
          <a:xfrm rot="5400000" flipH="1" flipV="1">
            <a:off x="1422241" y="1662510"/>
            <a:ext cx="404336" cy="117078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 Box 2"/>
          <p:cNvSpPr txBox="1">
            <a:spLocks noChangeArrowheads="1"/>
          </p:cNvSpPr>
          <p:nvPr/>
        </p:nvSpPr>
        <p:spPr bwMode="auto">
          <a:xfrm>
            <a:off x="260350" y="4431268"/>
            <a:ext cx="1557338"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prstTxWarp prst="textNoShape">
              <a:avLst/>
            </a:prstTxWarp>
            <a:spAutoFit/>
          </a:bodyPr>
          <a:lstStyle/>
          <a:p>
            <a:pPr algn="ctr"/>
            <a:r>
              <a:rPr lang="fr-FR" sz="1400" b="1" dirty="0" smtClean="0">
                <a:solidFill>
                  <a:srgbClr val="000090"/>
                </a:solidFill>
              </a:rPr>
              <a:t>Groupe 2 Diagnostic DSM</a:t>
            </a:r>
            <a:br>
              <a:rPr lang="fr-FR" sz="1400" b="1" dirty="0" smtClean="0">
                <a:solidFill>
                  <a:srgbClr val="000090"/>
                </a:solidFill>
              </a:rPr>
            </a:br>
            <a:r>
              <a:rPr lang="fr-FR" sz="1400" b="1" dirty="0" smtClean="0">
                <a:solidFill>
                  <a:srgbClr val="000090"/>
                </a:solidFill>
              </a:rPr>
              <a:t>(A)</a:t>
            </a:r>
            <a:endParaRPr lang="fr-FR" dirty="0">
              <a:solidFill>
                <a:srgbClr val="000090"/>
              </a:solidFill>
            </a:endParaRPr>
          </a:p>
        </p:txBody>
      </p:sp>
      <p:sp>
        <p:nvSpPr>
          <p:cNvPr id="27" name="Text Box 7"/>
          <p:cNvSpPr txBox="1">
            <a:spLocks noChangeArrowheads="1"/>
          </p:cNvSpPr>
          <p:nvPr/>
        </p:nvSpPr>
        <p:spPr bwMode="auto">
          <a:xfrm>
            <a:off x="7315200" y="4431268"/>
            <a:ext cx="1495425"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Résultats </a:t>
            </a:r>
            <a:br>
              <a:rPr lang="fr-FR" sz="1400" b="1" dirty="0">
                <a:solidFill>
                  <a:srgbClr val="000090"/>
                </a:solidFill>
              </a:rPr>
            </a:br>
            <a:r>
              <a:rPr lang="fr-FR" sz="1400" b="1" dirty="0">
                <a:solidFill>
                  <a:srgbClr val="000090"/>
                </a:solidFill>
              </a:rPr>
              <a:t>(symptômes</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(C)</a:t>
            </a:r>
            <a:endParaRPr lang="fr-FR" b="1" dirty="0">
              <a:solidFill>
                <a:srgbClr val="000090"/>
              </a:solidFill>
            </a:endParaRPr>
          </a:p>
        </p:txBody>
      </p:sp>
      <p:cxnSp>
        <p:nvCxnSpPr>
          <p:cNvPr id="34" name="Forme 33"/>
          <p:cNvCxnSpPr>
            <a:stCxn id="25" idx="2"/>
            <a:endCxn id="40971" idx="1"/>
          </p:cNvCxnSpPr>
          <p:nvPr/>
        </p:nvCxnSpPr>
        <p:spPr>
          <a:xfrm rot="16200000" flipH="1">
            <a:off x="1357709" y="4851241"/>
            <a:ext cx="533400" cy="117078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ZoneTexte 19"/>
          <p:cNvSpPr txBox="1"/>
          <p:nvPr/>
        </p:nvSpPr>
        <p:spPr>
          <a:xfrm>
            <a:off x="457200" y="3596424"/>
            <a:ext cx="5181600" cy="430328"/>
          </a:xfrm>
          <a:prstGeom prst="rect">
            <a:avLst/>
          </a:prstGeom>
          <a:noFill/>
        </p:spPr>
        <p:txBody>
          <a:bodyPr wrap="square" rtlCol="0">
            <a:spAutoFit/>
          </a:bodyPr>
          <a:lstStyle/>
          <a:p>
            <a:pPr algn="ctr">
              <a:buNone/>
            </a:pPr>
            <a:r>
              <a:rPr lang="fr-FR" sz="1200" dirty="0" smtClean="0"/>
              <a:t>* d = Moyenne du groupe traité – Moyenne du groupe de comparaison</a:t>
            </a:r>
          </a:p>
          <a:p>
            <a:pPr algn="ctr">
              <a:buNone/>
            </a:pPr>
            <a:r>
              <a:rPr lang="fr-FR" sz="1200" dirty="0" smtClean="0"/>
              <a:t>Moyenne de l’écart type des deux groupes</a:t>
            </a:r>
            <a:endParaRPr lang="fr-FR" sz="1200" dirty="0" smtClean="0">
              <a:ea typeface="ＭＳ Ｐゴシック" pitchFamily="-65" charset="-128"/>
              <a:cs typeface="ＭＳ Ｐゴシック" pitchFamily="-65" charset="-128"/>
            </a:endParaRPr>
          </a:p>
          <a:p>
            <a:endParaRPr lang="fr-FR" sz="1200" dirty="0"/>
          </a:p>
        </p:txBody>
      </p:sp>
      <p:sp>
        <p:nvSpPr>
          <p:cNvPr id="22" name="Espace réservé de la date 21"/>
          <p:cNvSpPr>
            <a:spLocks noGrp="1"/>
          </p:cNvSpPr>
          <p:nvPr>
            <p:ph type="dt" sz="half" idx="10"/>
          </p:nvPr>
        </p:nvSpPr>
        <p:spPr/>
        <p:txBody>
          <a:bodyPr/>
          <a:lstStyle/>
          <a:p>
            <a:r>
              <a:rPr lang="fr-FR" smtClean="0"/>
              <a:t>04/07/08. JM Thurin</a:t>
            </a:r>
            <a:endParaRPr lang="fr-FR"/>
          </a:p>
        </p:txBody>
      </p:sp>
      <p:sp>
        <p:nvSpPr>
          <p:cNvPr id="21" name="Espace réservé du pied de page 20"/>
          <p:cNvSpPr>
            <a:spLocks noGrp="1"/>
          </p:cNvSpPr>
          <p:nvPr>
            <p:ph type="ftr" sz="quarter" idx="11"/>
          </p:nvPr>
        </p:nvSpPr>
        <p:spPr/>
        <p:txBody>
          <a:bodyPr/>
          <a:lstStyle/>
          <a:p>
            <a:r>
              <a:rPr lang="fr-FR" smtClean="0"/>
              <a:t>Méthodologie de l'étude systématique de cas : pôle borderline</a:t>
            </a:r>
            <a:endParaRPr lang="fr-FR" dirty="0"/>
          </a:p>
        </p:txBody>
      </p:sp>
      <p:cxnSp>
        <p:nvCxnSpPr>
          <p:cNvPr id="26" name="Connecteur droit 25"/>
          <p:cNvCxnSpPr/>
          <p:nvPr/>
        </p:nvCxnSpPr>
        <p:spPr>
          <a:xfrm>
            <a:off x="1219200" y="3811588"/>
            <a:ext cx="3962400" cy="1588"/>
          </a:xfrm>
          <a:prstGeom prst="line">
            <a:avLst/>
          </a:prstGeom>
          <a:ln w="6350" cap="flat" cmpd="sng" algn="ctr">
            <a:solidFill>
              <a:schemeClr val="accent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Titre 1"/>
          <p:cNvSpPr>
            <a:spLocks noGrp="1"/>
          </p:cNvSpPr>
          <p:nvPr>
            <p:ph type="title"/>
          </p:nvPr>
        </p:nvSpPr>
        <p:spPr/>
        <p:txBody>
          <a:bodyPr/>
          <a:lstStyle/>
          <a:p>
            <a:r>
              <a:rPr lang="fr-FR" dirty="0" smtClean="0">
                <a:solidFill>
                  <a:srgbClr val="1F497D"/>
                </a:solidFill>
                <a:ea typeface="ＭＳ Ｐゴシック" pitchFamily="-65" charset="-128"/>
                <a:cs typeface="ＭＳ Ｐゴシック" pitchFamily="-65" charset="-128"/>
              </a:rPr>
              <a:t>Étude systématique de cas </a:t>
            </a:r>
          </a:p>
        </p:txBody>
      </p:sp>
      <p:sp>
        <p:nvSpPr>
          <p:cNvPr id="30" name="Espace réservé de la date 29"/>
          <p:cNvSpPr>
            <a:spLocks noGrp="1"/>
          </p:cNvSpPr>
          <p:nvPr>
            <p:ph type="dt" sz="half" idx="10"/>
          </p:nvPr>
        </p:nvSpPr>
        <p:spPr/>
        <p:txBody>
          <a:bodyPr/>
          <a:lstStyle/>
          <a:p>
            <a:r>
              <a:rPr lang="fr-FR" smtClean="0"/>
              <a:t>04/07/08. JM Thurin</a:t>
            </a:r>
            <a:endParaRPr lang="fr-FR"/>
          </a:p>
        </p:txBody>
      </p:sp>
      <p:sp>
        <p:nvSpPr>
          <p:cNvPr id="25" name="Espace réservé du pied de page 24"/>
          <p:cNvSpPr>
            <a:spLocks noGrp="1"/>
          </p:cNvSpPr>
          <p:nvPr>
            <p:ph type="ftr" sz="quarter" idx="11"/>
          </p:nvPr>
        </p:nvSpPr>
        <p:spPr/>
        <p:txBody>
          <a:bodyPr/>
          <a:lstStyle/>
          <a:p>
            <a:r>
              <a:rPr lang="fr-FR" smtClean="0"/>
              <a:t>Méthodologie de l'étude systématique de cas : pôle borderline</a:t>
            </a:r>
            <a:endParaRPr lang="fr-FR"/>
          </a:p>
        </p:txBody>
      </p:sp>
      <p:sp>
        <p:nvSpPr>
          <p:cNvPr id="5" name="Rectangle 4"/>
          <p:cNvSpPr/>
          <p:nvPr/>
        </p:nvSpPr>
        <p:spPr>
          <a:xfrm>
            <a:off x="685800" y="1600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Cas en</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6" name="Rectangle 5"/>
          <p:cNvSpPr/>
          <p:nvPr/>
        </p:nvSpPr>
        <p:spPr>
          <a:xfrm>
            <a:off x="7086600" y="1600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Cas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cxnSp>
        <p:nvCxnSpPr>
          <p:cNvPr id="8" name="Connecteur droit avec flèche 7"/>
          <p:cNvCxnSpPr>
            <a:stCxn id="5" idx="3"/>
            <a:endCxn id="6" idx="1"/>
          </p:cNvCxnSpPr>
          <p:nvPr/>
        </p:nvCxnSpPr>
        <p:spPr>
          <a:xfrm>
            <a:off x="2209800" y="2209800"/>
            <a:ext cx="4876800" cy="1588"/>
          </a:xfrm>
          <a:prstGeom prst="straightConnector1">
            <a:avLst/>
          </a:prstGeom>
          <a:ln>
            <a:tailEnd type="arrow"/>
          </a:ln>
          <a:effectLst>
            <a:glow rad="203200">
              <a:schemeClr val="accent2">
                <a:alpha val="75000"/>
              </a:schemeClr>
            </a:glow>
            <a:outerShdw blurRad="40000" dist="23000" dir="5400000" rotWithShape="0">
              <a:srgbClr val="000000">
                <a:alpha val="35000"/>
              </a:srgbClr>
            </a:outerShdw>
          </a:effectLst>
        </p:spPr>
        <p:style>
          <a:lnRef idx="3">
            <a:schemeClr val="accent1"/>
          </a:lnRef>
          <a:fillRef idx="0">
            <a:schemeClr val="accent1"/>
          </a:fillRef>
          <a:effectRef idx="2">
            <a:schemeClr val="accent1"/>
          </a:effectRef>
          <a:fontRef idx="minor">
            <a:schemeClr val="tx1"/>
          </a:fontRef>
        </p:style>
      </p:cxnSp>
      <p:sp>
        <p:nvSpPr>
          <p:cNvPr id="9" name="Rectangle 8"/>
          <p:cNvSpPr>
            <a:spLocks noChangeAspect="1"/>
          </p:cNvSpPr>
          <p:nvPr/>
        </p:nvSpPr>
        <p:spPr>
          <a:xfrm>
            <a:off x="2514600" y="35433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15" name="Rectangle 14"/>
          <p:cNvSpPr>
            <a:spLocks noChangeAspect="1"/>
          </p:cNvSpPr>
          <p:nvPr/>
        </p:nvSpPr>
        <p:spPr>
          <a:xfrm>
            <a:off x="4343400" y="27813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3</a:t>
            </a:r>
            <a:r>
              <a:rPr lang="fr-FR" sz="1200" dirty="0">
                <a:solidFill>
                  <a:srgbClr val="000090"/>
                </a:solidFill>
              </a:rPr>
              <a:t>)</a:t>
            </a:r>
          </a:p>
        </p:txBody>
      </p:sp>
      <p:sp>
        <p:nvSpPr>
          <p:cNvPr id="16" name="Rectangle 15"/>
          <p:cNvSpPr>
            <a:spLocks noChangeAspect="1"/>
          </p:cNvSpPr>
          <p:nvPr/>
        </p:nvSpPr>
        <p:spPr>
          <a:xfrm>
            <a:off x="3505200" y="44577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17" name="Rectangle 16"/>
          <p:cNvSpPr>
            <a:spLocks noChangeAspect="1"/>
          </p:cNvSpPr>
          <p:nvPr/>
        </p:nvSpPr>
        <p:spPr>
          <a:xfrm>
            <a:off x="5715000" y="3552368"/>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5</a:t>
            </a:r>
            <a:r>
              <a:rPr lang="fr-FR" sz="1200" dirty="0">
                <a:solidFill>
                  <a:srgbClr val="000090"/>
                </a:solidFill>
              </a:rPr>
              <a:t>)</a:t>
            </a:r>
          </a:p>
        </p:txBody>
      </p:sp>
      <p:cxnSp>
        <p:nvCxnSpPr>
          <p:cNvPr id="19" name="Connecteur droit avec flèche 18"/>
          <p:cNvCxnSpPr>
            <a:stCxn id="9" idx="0"/>
          </p:cNvCxnSpPr>
          <p:nvPr/>
        </p:nvCxnSpPr>
        <p:spPr>
          <a:xfrm rot="5400000" flipH="1" flipV="1">
            <a:off x="2325688" y="2895600"/>
            <a:ext cx="1293812"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1" name="Connecteur droit avec flèche 20"/>
          <p:cNvCxnSpPr>
            <a:stCxn id="16" idx="0"/>
          </p:cNvCxnSpPr>
          <p:nvPr/>
        </p:nvCxnSpPr>
        <p:spPr>
          <a:xfrm rot="5400000" flipH="1" flipV="1">
            <a:off x="2859088" y="3352800"/>
            <a:ext cx="2208212"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3" name="Connecteur droit avec flèche 22"/>
          <p:cNvCxnSpPr>
            <a:stCxn id="15" idx="0"/>
          </p:cNvCxnSpPr>
          <p:nvPr/>
        </p:nvCxnSpPr>
        <p:spPr>
          <a:xfrm rot="5400000" flipH="1" flipV="1">
            <a:off x="4533900" y="2514600"/>
            <a:ext cx="533400" cy="1588"/>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
        <p:nvSpPr>
          <p:cNvPr id="24" name="Rectangle 23"/>
          <p:cNvSpPr>
            <a:spLocks noChangeAspect="1"/>
          </p:cNvSpPr>
          <p:nvPr/>
        </p:nvSpPr>
        <p:spPr>
          <a:xfrm>
            <a:off x="5715000" y="46926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4</a:t>
            </a:r>
            <a:r>
              <a:rPr lang="fr-FR" sz="1200" dirty="0">
                <a:solidFill>
                  <a:srgbClr val="000090"/>
                </a:solidFill>
              </a:rPr>
              <a:t>)</a:t>
            </a:r>
          </a:p>
        </p:txBody>
      </p:sp>
      <p:cxnSp>
        <p:nvCxnSpPr>
          <p:cNvPr id="26" name="Connecteur droit avec flèche 25"/>
          <p:cNvCxnSpPr>
            <a:stCxn id="24" idx="0"/>
            <a:endCxn id="17" idx="2"/>
          </p:cNvCxnSpPr>
          <p:nvPr/>
        </p:nvCxnSpPr>
        <p:spPr>
          <a:xfrm rot="5400000" flipH="1" flipV="1">
            <a:off x="5941784" y="4462234"/>
            <a:ext cx="460832"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8" name="Connecteur droit avec flèche 27"/>
          <p:cNvCxnSpPr>
            <a:stCxn id="17" idx="0"/>
          </p:cNvCxnSpPr>
          <p:nvPr/>
        </p:nvCxnSpPr>
        <p:spPr>
          <a:xfrm rot="5400000" flipH="1" flipV="1">
            <a:off x="5519966" y="2900134"/>
            <a:ext cx="1304468"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2514600" y="5524500"/>
            <a:ext cx="4114800" cy="381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Médiateurs de changement (B</a:t>
            </a:r>
            <a:r>
              <a:rPr lang="fr-FR" baseline="-25000" dirty="0" smtClean="0"/>
              <a:t>1 </a:t>
            </a:r>
            <a:r>
              <a:rPr lang="fr-FR" dirty="0" smtClean="0"/>
              <a:t>… B</a:t>
            </a:r>
            <a:r>
              <a:rPr lang="fr-FR" baseline="-25000" dirty="0" smtClean="0"/>
              <a:t>5</a:t>
            </a:r>
            <a:r>
              <a:rPr lang="fr-FR" dirty="0" smtClean="0"/>
              <a:t>)</a:t>
            </a:r>
            <a:endParaRPr lang="fr-FR" dirty="0"/>
          </a:p>
        </p:txBody>
      </p:sp>
      <p:cxnSp>
        <p:nvCxnSpPr>
          <p:cNvPr id="22" name="Connecteur droit avec flèche 21"/>
          <p:cNvCxnSpPr>
            <a:stCxn id="5" idx="2"/>
          </p:cNvCxnSpPr>
          <p:nvPr/>
        </p:nvCxnSpPr>
        <p:spPr>
          <a:xfrm rot="16200000" flipH="1">
            <a:off x="533400" y="3733800"/>
            <a:ext cx="2895600" cy="1066800"/>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18" idx="3"/>
            <a:endCxn id="6" idx="2"/>
          </p:cNvCxnSpPr>
          <p:nvPr/>
        </p:nvCxnSpPr>
        <p:spPr>
          <a:xfrm flipV="1">
            <a:off x="6629400" y="2819400"/>
            <a:ext cx="1219200" cy="2895600"/>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rot="5400000">
            <a:off x="5676900" y="2895601"/>
            <a:ext cx="1295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Connecteur droit avec flèche 30"/>
          <p:cNvCxnSpPr/>
          <p:nvPr/>
        </p:nvCxnSpPr>
        <p:spPr>
          <a:xfrm>
            <a:off x="381000" y="6324600"/>
            <a:ext cx="8526000" cy="1588"/>
          </a:xfrm>
          <a:prstGeom prst="straightConnector1">
            <a:avLst/>
          </a:prstGeom>
          <a:ln w="57150" cap="flat" cmpd="sng" algn="ctr">
            <a:solidFill>
              <a:schemeClr val="accent6">
                <a:lumMod val="75000"/>
              </a:schemeClr>
            </a:solidFill>
            <a:prstDash val="solid"/>
            <a:round/>
            <a:headEnd type="none" w="med" len="med"/>
            <a:tailEnd type="arrow" w="sm" len="sm"/>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152400" y="6400800"/>
            <a:ext cx="8763000" cy="307975"/>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fr-FR" sz="1400" i="1" dirty="0" smtClean="0">
                <a:solidFill>
                  <a:srgbClr val="000090"/>
                </a:solidFill>
                <a:ea typeface="ＭＳ Ｐゴシック" pitchFamily="-108" charset="-128"/>
                <a:cs typeface="ＭＳ Ｐゴシック" pitchFamily="-108" charset="-128"/>
              </a:rPr>
              <a:t>Recherche de facteurs de contexte ayant pu produire des effets, analyse et pondération de leur rôle (</a:t>
            </a:r>
            <a:r>
              <a:rPr lang="fr-FR" sz="1400" i="1" dirty="0" err="1" smtClean="0">
                <a:solidFill>
                  <a:srgbClr val="000090"/>
                </a:solidFill>
                <a:ea typeface="ＭＳ Ｐゴシック" pitchFamily="-108" charset="-128"/>
                <a:cs typeface="ＭＳ Ｐゴシック" pitchFamily="-108" charset="-128"/>
              </a:rPr>
              <a:t>Shadish</a:t>
            </a:r>
            <a:r>
              <a:rPr lang="fr-FR" sz="1400" i="1" dirty="0" smtClean="0">
                <a:solidFill>
                  <a:srgbClr val="000090"/>
                </a:solidFill>
                <a:ea typeface="ＭＳ Ｐゴシック" pitchFamily="-108" charset="-128"/>
                <a:cs typeface="ＭＳ Ｐゴシック" pitchFamily="-108" charset="-128"/>
              </a:rPr>
              <a:t>, 2002)</a:t>
            </a:r>
            <a:endParaRPr lang="fr-FR" sz="1400" dirty="0">
              <a:solidFill>
                <a:srgbClr val="000090"/>
              </a:solidFill>
              <a:ea typeface="ＭＳ Ｐゴシック" pitchFamily="-108" charset="-128"/>
              <a:cs typeface="ＭＳ Ｐゴシック" pitchFamily="-108" charset="-128"/>
            </a:endParaRPr>
          </a:p>
        </p:txBody>
      </p:sp>
      <p:sp>
        <p:nvSpPr>
          <p:cNvPr id="33" name="ZoneTexte 32"/>
          <p:cNvSpPr txBox="1"/>
          <p:nvPr/>
        </p:nvSpPr>
        <p:spPr>
          <a:xfrm>
            <a:off x="1026949" y="3752220"/>
            <a:ext cx="1487651" cy="261610"/>
          </a:xfrm>
          <a:prstGeom prst="rect">
            <a:avLst/>
          </a:prstGeom>
          <a:noFill/>
        </p:spPr>
        <p:txBody>
          <a:bodyPr wrap="none" rtlCol="0">
            <a:spAutoFit/>
          </a:bodyPr>
          <a:lstStyle/>
          <a:p>
            <a:r>
              <a:rPr lang="fr-FR" sz="1100" dirty="0" smtClean="0"/>
              <a:t>Alliance thérapeutique</a:t>
            </a:r>
            <a:endParaRPr lang="fr-FR" sz="1100" dirty="0"/>
          </a:p>
        </p:txBody>
      </p:sp>
      <p:sp>
        <p:nvSpPr>
          <p:cNvPr id="34" name="ZoneTexte 33"/>
          <p:cNvSpPr txBox="1"/>
          <p:nvPr/>
        </p:nvSpPr>
        <p:spPr>
          <a:xfrm>
            <a:off x="2514600" y="4666620"/>
            <a:ext cx="989173" cy="261610"/>
          </a:xfrm>
          <a:prstGeom prst="rect">
            <a:avLst/>
          </a:prstGeom>
          <a:noFill/>
        </p:spPr>
        <p:txBody>
          <a:bodyPr wrap="none" rtlCol="0">
            <a:spAutoFit/>
          </a:bodyPr>
          <a:lstStyle/>
          <a:p>
            <a:r>
              <a:rPr lang="fr-FR" sz="1100" dirty="0" smtClean="0"/>
              <a:t>Interprétation</a:t>
            </a:r>
            <a:endParaRPr lang="fr-FR" sz="1100" dirty="0"/>
          </a:p>
        </p:txBody>
      </p:sp>
      <p:sp>
        <p:nvSpPr>
          <p:cNvPr id="35" name="ZoneTexte 34"/>
          <p:cNvSpPr txBox="1"/>
          <p:nvPr/>
        </p:nvSpPr>
        <p:spPr>
          <a:xfrm>
            <a:off x="3533863" y="2990220"/>
            <a:ext cx="809537" cy="261610"/>
          </a:xfrm>
          <a:prstGeom prst="rect">
            <a:avLst/>
          </a:prstGeom>
          <a:noFill/>
        </p:spPr>
        <p:txBody>
          <a:bodyPr wrap="none" rtlCol="0">
            <a:spAutoFit/>
          </a:bodyPr>
          <a:lstStyle/>
          <a:p>
            <a:r>
              <a:rPr lang="fr-FR" sz="1100" dirty="0" smtClean="0"/>
              <a:t>Interaction</a:t>
            </a:r>
            <a:endParaRPr lang="fr-FR" sz="1100" dirty="0"/>
          </a:p>
        </p:txBody>
      </p:sp>
      <p:sp>
        <p:nvSpPr>
          <p:cNvPr id="36" name="ZoneTexte 35"/>
          <p:cNvSpPr txBox="1"/>
          <p:nvPr/>
        </p:nvSpPr>
        <p:spPr>
          <a:xfrm>
            <a:off x="6665749" y="3676650"/>
            <a:ext cx="1571170" cy="430887"/>
          </a:xfrm>
          <a:prstGeom prst="rect">
            <a:avLst/>
          </a:prstGeom>
          <a:noFill/>
        </p:spPr>
        <p:txBody>
          <a:bodyPr wrap="none" rtlCol="0">
            <a:spAutoFit/>
          </a:bodyPr>
          <a:lstStyle/>
          <a:p>
            <a:r>
              <a:rPr lang="fr-FR" sz="1100" dirty="0" smtClean="0"/>
              <a:t>Entourage familial</a:t>
            </a:r>
            <a:br>
              <a:rPr lang="fr-FR" sz="1100" dirty="0" smtClean="0"/>
            </a:br>
            <a:r>
              <a:rPr lang="fr-FR" sz="1100" dirty="0" smtClean="0"/>
              <a:t>	     institutionnel</a:t>
            </a:r>
            <a:endParaRPr lang="fr-FR" sz="1100" dirty="0"/>
          </a:p>
        </p:txBody>
      </p:sp>
      <p:sp>
        <p:nvSpPr>
          <p:cNvPr id="37" name="ZoneTexte 36"/>
          <p:cNvSpPr txBox="1"/>
          <p:nvPr/>
        </p:nvSpPr>
        <p:spPr>
          <a:xfrm>
            <a:off x="6629400" y="4732293"/>
            <a:ext cx="1755214" cy="600164"/>
          </a:xfrm>
          <a:prstGeom prst="rect">
            <a:avLst/>
          </a:prstGeom>
          <a:noFill/>
        </p:spPr>
        <p:txBody>
          <a:bodyPr wrap="none" rtlCol="0">
            <a:spAutoFit/>
          </a:bodyPr>
          <a:lstStyle/>
          <a:p>
            <a:r>
              <a:rPr lang="fr-FR" sz="1100" dirty="0" smtClean="0"/>
              <a:t>Psychothérapie familiale</a:t>
            </a:r>
            <a:br>
              <a:rPr lang="fr-FR" sz="1100" dirty="0" smtClean="0"/>
            </a:br>
            <a:r>
              <a:rPr lang="fr-FR" sz="1100" dirty="0" smtClean="0"/>
              <a:t>	              individuelle</a:t>
            </a:r>
          </a:p>
          <a:p>
            <a:r>
              <a:rPr lang="fr-FR" sz="1100" dirty="0" smtClean="0"/>
              <a:t>Réunions d’équipe</a:t>
            </a:r>
            <a:endParaRPr lang="fr-FR" sz="11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Le processus</a:t>
            </a:r>
            <a:endParaRPr lang="fr-FR" dirty="0">
              <a:solidFill>
                <a:srgbClr val="1F497D"/>
              </a:solidFill>
            </a:endParaRPr>
          </a:p>
        </p:txBody>
      </p:sp>
      <p:sp>
        <p:nvSpPr>
          <p:cNvPr id="3" name="Espace réservé du contenu 2"/>
          <p:cNvSpPr>
            <a:spLocks noGrp="1"/>
          </p:cNvSpPr>
          <p:nvPr>
            <p:ph idx="1"/>
          </p:nvPr>
        </p:nvSpPr>
        <p:spPr/>
        <p:txBody>
          <a:bodyPr>
            <a:normAutofit lnSpcReduction="10000"/>
          </a:bodyPr>
          <a:lstStyle/>
          <a:p>
            <a:pPr marL="457200" indent="-457200">
              <a:buFont typeface="+mj-lt"/>
              <a:buAutoNum type="arabicPeriod"/>
            </a:pPr>
            <a:r>
              <a:rPr lang="fr-FR" sz="2000" dirty="0" smtClean="0">
                <a:solidFill>
                  <a:srgbClr val="1F497D"/>
                </a:solidFill>
              </a:rPr>
              <a:t>Le déroulement longitudinal général de la prise en charge</a:t>
            </a:r>
          </a:p>
          <a:p>
            <a:pPr lvl="1"/>
            <a:r>
              <a:rPr lang="fr-FR" sz="1800" dirty="0" smtClean="0">
                <a:solidFill>
                  <a:srgbClr val="1F497D"/>
                </a:solidFill>
              </a:rPr>
              <a:t>Avec la possibilité de repérer des processus de transformation, d’émergence</a:t>
            </a:r>
          </a:p>
          <a:p>
            <a:pPr lvl="1"/>
            <a:r>
              <a:rPr lang="fr-FR" sz="1800" dirty="0" smtClean="0">
                <a:solidFill>
                  <a:srgbClr val="1F497D"/>
                </a:solidFill>
              </a:rPr>
              <a:t>Et de les mettre en relation avec des interventions, des variations du contexte</a:t>
            </a:r>
          </a:p>
          <a:p>
            <a:pPr lvl="1"/>
            <a:r>
              <a:rPr lang="fr-FR" sz="1800" dirty="0" smtClean="0">
                <a:solidFill>
                  <a:srgbClr val="1F497D"/>
                </a:solidFill>
              </a:rPr>
              <a:t>Ce déroulement longitudinal fait généralement intervenir plusieurs phases (Howard et al., 1996)</a:t>
            </a:r>
          </a:p>
          <a:p>
            <a:pPr marL="457200" indent="-457200">
              <a:buFont typeface="+mj-lt"/>
              <a:buAutoNum type="arabicPeriod"/>
            </a:pPr>
            <a:r>
              <a:rPr lang="fr-FR" sz="2000" dirty="0" smtClean="0">
                <a:solidFill>
                  <a:srgbClr val="1F497D"/>
                </a:solidFill>
              </a:rPr>
              <a:t>Ce qui se passe dans des moments plus ciblés </a:t>
            </a:r>
          </a:p>
          <a:p>
            <a:pPr lvl="1"/>
            <a:r>
              <a:rPr lang="fr-FR" sz="1800" dirty="0" smtClean="0">
                <a:solidFill>
                  <a:srgbClr val="1F497D"/>
                </a:solidFill>
              </a:rPr>
              <a:t>Crises</a:t>
            </a:r>
          </a:p>
          <a:p>
            <a:pPr lvl="1"/>
            <a:r>
              <a:rPr lang="fr-FR" sz="1800" dirty="0" smtClean="0">
                <a:solidFill>
                  <a:srgbClr val="1F497D"/>
                </a:solidFill>
              </a:rPr>
              <a:t>Blocage</a:t>
            </a:r>
          </a:p>
          <a:p>
            <a:pPr lvl="1"/>
            <a:r>
              <a:rPr lang="fr-FR" sz="1800" dirty="0" smtClean="0">
                <a:solidFill>
                  <a:srgbClr val="1F497D"/>
                </a:solidFill>
              </a:rPr>
              <a:t>Changement</a:t>
            </a:r>
          </a:p>
          <a:p>
            <a:pPr marL="457200" indent="-457200">
              <a:buFont typeface="+mj-lt"/>
              <a:buAutoNum type="arabicPeriod"/>
            </a:pPr>
            <a:r>
              <a:rPr lang="fr-FR" sz="2000" dirty="0" smtClean="0">
                <a:solidFill>
                  <a:srgbClr val="1F497D"/>
                </a:solidFill>
              </a:rPr>
              <a:t>Analyse des différents acteurs potentiels, de leur chronologie et inférences sur les mécanismes de changement</a:t>
            </a:r>
          </a:p>
          <a:p>
            <a:pPr marL="857250" lvl="1" indent="-457200"/>
            <a:r>
              <a:rPr lang="fr-FR" sz="1600" dirty="0" smtClean="0">
                <a:solidFill>
                  <a:srgbClr val="1F497D"/>
                </a:solidFill>
              </a:rPr>
              <a:t>Études secondaires par analyse de cas et regroupement de cas analogues</a:t>
            </a:r>
          </a:p>
          <a:p>
            <a:pPr marL="514350" indent="-457200">
              <a:buFont typeface="+mj-lt"/>
              <a:buAutoNum type="arabicPeriod"/>
            </a:pPr>
            <a:r>
              <a:rPr lang="fr-FR" sz="2000" dirty="0" smtClean="0">
                <a:solidFill>
                  <a:srgbClr val="1F497D"/>
                </a:solidFill>
              </a:rPr>
              <a:t>Peut se décrire par des courbes de variation, des graphes, … et une publication</a:t>
            </a:r>
            <a:endParaRPr lang="fr-FR" sz="2000" dirty="0">
              <a:solidFill>
                <a:srgbClr val="1F497D"/>
              </a:solidFill>
            </a:endParaRP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Line 2"/>
          <p:cNvSpPr>
            <a:spLocks noChangeShapeType="1"/>
          </p:cNvSpPr>
          <p:nvPr/>
        </p:nvSpPr>
        <p:spPr bwMode="auto">
          <a:xfrm>
            <a:off x="1641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1204" name="Text Box 3"/>
          <p:cNvSpPr txBox="1">
            <a:spLocks noChangeArrowheads="1"/>
          </p:cNvSpPr>
          <p:nvPr/>
        </p:nvSpPr>
        <p:spPr bwMode="auto">
          <a:xfrm>
            <a:off x="16002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51205"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1206"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207"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dirty="0">
                <a:solidFill>
                  <a:schemeClr val="tx2"/>
                </a:solidFill>
              </a:rPr>
              <a:t>Schéma général d’une étude intensive de cas</a:t>
            </a:r>
          </a:p>
        </p:txBody>
      </p:sp>
      <p:sp>
        <p:nvSpPr>
          <p:cNvPr id="51208" name="Text Box 4"/>
          <p:cNvSpPr txBox="1">
            <a:spLocks noChangeArrowheads="1"/>
          </p:cNvSpPr>
          <p:nvPr/>
        </p:nvSpPr>
        <p:spPr bwMode="auto">
          <a:xfrm>
            <a:off x="265906"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initiale</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sp>
        <p:nvSpPr>
          <p:cNvPr id="33" name="ZoneTexte 32"/>
          <p:cNvSpPr txBox="1"/>
          <p:nvPr/>
        </p:nvSpPr>
        <p:spPr>
          <a:xfrm>
            <a:off x="6873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50370"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51212" name="Text Box 4"/>
          <p:cNvSpPr txBox="1">
            <a:spLocks noChangeArrowheads="1"/>
          </p:cNvSpPr>
          <p:nvPr/>
        </p:nvSpPr>
        <p:spPr bwMode="auto">
          <a:xfrm>
            <a:off x="25908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a:t>
            </a:r>
            <a:br>
              <a:rPr lang="fr-FR" sz="1400">
                <a:solidFill>
                  <a:schemeClr val="hlink"/>
                </a:solidFill>
              </a:rPr>
            </a:br>
            <a:r>
              <a:rPr lang="fr-FR" sz="1400">
                <a:solidFill>
                  <a:schemeClr val="hlink"/>
                </a:solidFill>
              </a:rPr>
              <a:t>intermédiaire</a:t>
            </a:r>
          </a:p>
        </p:txBody>
      </p:sp>
      <p:sp>
        <p:nvSpPr>
          <p:cNvPr id="51215" name="Text Box 4"/>
          <p:cNvSpPr txBox="1">
            <a:spLocks noChangeArrowheads="1"/>
          </p:cNvSpPr>
          <p:nvPr/>
        </p:nvSpPr>
        <p:spPr bwMode="auto">
          <a:xfrm>
            <a:off x="49530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27" name="ZoneTexte 26"/>
          <p:cNvSpPr txBox="1"/>
          <p:nvPr/>
        </p:nvSpPr>
        <p:spPr>
          <a:xfrm>
            <a:off x="5215833" y="318135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78501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4" name="Line 2"/>
          <p:cNvSpPr>
            <a:spLocks noChangeShapeType="1"/>
          </p:cNvSpPr>
          <p:nvPr/>
        </p:nvSpPr>
        <p:spPr bwMode="auto">
          <a:xfrm>
            <a:off x="3927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5" name="Text Box 3"/>
          <p:cNvSpPr txBox="1">
            <a:spLocks noChangeArrowheads="1"/>
          </p:cNvSpPr>
          <p:nvPr/>
        </p:nvSpPr>
        <p:spPr bwMode="auto">
          <a:xfrm>
            <a:off x="3913801"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6" name="Line 2"/>
          <p:cNvSpPr>
            <a:spLocks noChangeShapeType="1"/>
          </p:cNvSpPr>
          <p:nvPr/>
        </p:nvSpPr>
        <p:spPr bwMode="auto">
          <a:xfrm>
            <a:off x="63655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9" name="Text Box 3"/>
          <p:cNvSpPr txBox="1">
            <a:spLocks noChangeArrowheads="1"/>
          </p:cNvSpPr>
          <p:nvPr/>
        </p:nvSpPr>
        <p:spPr bwMode="auto">
          <a:xfrm>
            <a:off x="63246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30" name="Text Box 4"/>
          <p:cNvSpPr txBox="1">
            <a:spLocks noChangeArrowheads="1"/>
          </p:cNvSpPr>
          <p:nvPr/>
        </p:nvSpPr>
        <p:spPr bwMode="auto">
          <a:xfrm>
            <a:off x="7466012"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terminaison</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cxnSp>
        <p:nvCxnSpPr>
          <p:cNvPr id="32" name="Connecteur droit avec flèche 31"/>
          <p:cNvCxnSpPr/>
          <p:nvPr/>
        </p:nvCxnSpPr>
        <p:spPr>
          <a:xfrm>
            <a:off x="381000" y="62484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6" name="Text Box 3"/>
          <p:cNvSpPr txBox="1">
            <a:spLocks noChangeArrowheads="1"/>
          </p:cNvSpPr>
          <p:nvPr/>
        </p:nvSpPr>
        <p:spPr bwMode="auto">
          <a:xfrm>
            <a:off x="7038001" y="5864423"/>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 name="Grouper 40"/>
          <p:cNvGrpSpPr>
            <a:grpSpLocks noChangeAspect="1"/>
          </p:cNvGrpSpPr>
          <p:nvPr/>
        </p:nvGrpSpPr>
        <p:grpSpPr>
          <a:xfrm>
            <a:off x="1447800" y="4532658"/>
            <a:ext cx="1123200" cy="1182342"/>
            <a:chOff x="2514600" y="846138"/>
            <a:chExt cx="2743200" cy="2887663"/>
          </a:xfrm>
        </p:grpSpPr>
        <p:sp>
          <p:nvSpPr>
            <p:cNvPr id="37" name="Rectangle 36"/>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 name="Grouper 41"/>
          <p:cNvGrpSpPr>
            <a:grpSpLocks noChangeAspect="1"/>
          </p:cNvGrpSpPr>
          <p:nvPr/>
        </p:nvGrpSpPr>
        <p:grpSpPr>
          <a:xfrm flipH="1">
            <a:off x="3906000" y="4761258"/>
            <a:ext cx="1123200" cy="1182342"/>
            <a:chOff x="2514600" y="846138"/>
            <a:chExt cx="2743200" cy="2887663"/>
          </a:xfrm>
        </p:grpSpPr>
        <p:sp>
          <p:nvSpPr>
            <p:cNvPr id="43" name="Rectangle 42"/>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4" name="Grouper 51"/>
          <p:cNvGrpSpPr/>
          <p:nvPr/>
        </p:nvGrpSpPr>
        <p:grpSpPr>
          <a:xfrm>
            <a:off x="6420600" y="4384211"/>
            <a:ext cx="1123200" cy="1446331"/>
            <a:chOff x="6420600" y="4384211"/>
            <a:chExt cx="1123200" cy="1446331"/>
          </a:xfrm>
        </p:grpSpPr>
        <p:sp>
          <p:nvSpPr>
            <p:cNvPr id="48" name="Rectangle 47"/>
            <p:cNvSpPr>
              <a:spLocks noChangeAspect="1"/>
            </p:cNvSpPr>
            <p:nvPr/>
          </p:nvSpPr>
          <p:spPr>
            <a:xfrm flipH="1">
              <a:off x="7169400" y="517794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486594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800" y="555234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345655" y="4972757"/>
              <a:ext cx="1178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42" name="Espace réservé de la date 41"/>
          <p:cNvSpPr>
            <a:spLocks noGrp="1"/>
          </p:cNvSpPr>
          <p:nvPr>
            <p:ph type="dt" sz="half" idx="10"/>
          </p:nvPr>
        </p:nvSpPr>
        <p:spPr/>
        <p:txBody>
          <a:bodyPr/>
          <a:lstStyle/>
          <a:p>
            <a:r>
              <a:rPr lang="fr-FR" smtClean="0"/>
              <a:t>04/07/08. JM Thurin</a:t>
            </a:r>
            <a:endParaRPr lang="fr-FR"/>
          </a:p>
        </p:txBody>
      </p:sp>
      <p:sp>
        <p:nvSpPr>
          <p:cNvPr id="41" name="Espace réservé du pied de page 40"/>
          <p:cNvSpPr>
            <a:spLocks noGrp="1"/>
          </p:cNvSpPr>
          <p:nvPr>
            <p:ph type="ftr" sz="quarter" idx="11"/>
          </p:nvPr>
        </p:nvSpPr>
        <p:spPr/>
        <p:txBody>
          <a:bodyPr/>
          <a:lstStyle/>
          <a:p>
            <a:r>
              <a:rPr lang="fr-FR" smtClean="0"/>
              <a:t>Méthodologie de l'étude systématique de cas : pôle borderline</a:t>
            </a:r>
            <a:endParaRPr lang="fr-FR"/>
          </a:p>
        </p:txBody>
      </p:sp>
      <p:sp>
        <p:nvSpPr>
          <p:cNvPr id="47" name="Bulle rectangulaire à coins arrondis 46"/>
          <p:cNvSpPr/>
          <p:nvPr/>
        </p:nvSpPr>
        <p:spPr>
          <a:xfrm>
            <a:off x="0" y="1492802"/>
            <a:ext cx="1771199" cy="1478998"/>
          </a:xfrm>
          <a:prstGeom prst="wedgeRoundRectCallout">
            <a:avLst>
              <a:gd name="adj1" fmla="val -17248"/>
              <a:gd name="adj2" fmla="val 81391"/>
              <a:gd name="adj3" fmla="val 16667"/>
            </a:avLst>
          </a:prstGeom>
        </p:spPr>
        <p:style>
          <a:lnRef idx="1">
            <a:schemeClr val="accent1"/>
          </a:lnRef>
          <a:fillRef idx="3">
            <a:schemeClr val="accent1"/>
          </a:fillRef>
          <a:effectRef idx="2">
            <a:schemeClr val="accent1"/>
          </a:effectRef>
          <a:fontRef idx="minor">
            <a:schemeClr val="lt1"/>
          </a:fontRef>
        </p:style>
        <p:txBody>
          <a:bodyPr lIns="36000" rIns="36000" rtlCol="0" anchor="ctr"/>
          <a:lstStyle/>
          <a:p>
            <a:pPr>
              <a:defRPr/>
            </a:pPr>
            <a:r>
              <a:rPr lang="en-US" sz="1600" dirty="0" smtClean="0">
                <a:solidFill>
                  <a:srgbClr val="000090"/>
                </a:solidFill>
              </a:rPr>
              <a:t> </a:t>
            </a:r>
            <a:r>
              <a:rPr lang="en-US" sz="1600" dirty="0" err="1" smtClean="0">
                <a:solidFill>
                  <a:srgbClr val="000090"/>
                </a:solidFill>
              </a:rPr>
              <a:t>Moderateurs</a:t>
            </a:r>
            <a:r>
              <a:rPr lang="en-US" sz="1200" dirty="0" smtClean="0">
                <a:solidFill>
                  <a:srgbClr val="CC332E"/>
                </a:solidFill>
              </a:rPr>
              <a:t/>
            </a:r>
            <a:br>
              <a:rPr lang="en-US" sz="1200" dirty="0" smtClean="0">
                <a:solidFill>
                  <a:srgbClr val="CC332E"/>
                </a:solidFill>
              </a:rPr>
            </a:br>
            <a:endParaRPr lang="en-US" sz="1200" dirty="0">
              <a:solidFill>
                <a:srgbClr val="CC332E"/>
              </a:solidFill>
            </a:endParaRPr>
          </a:p>
        </p:txBody>
      </p:sp>
      <p:sp>
        <p:nvSpPr>
          <p:cNvPr id="52" name="ZoneTexte 29"/>
          <p:cNvSpPr txBox="1">
            <a:spLocks noChangeArrowheads="1"/>
          </p:cNvSpPr>
          <p:nvPr/>
        </p:nvSpPr>
        <p:spPr bwMode="auto">
          <a:xfrm>
            <a:off x="2984362" y="2847201"/>
            <a:ext cx="597038"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2 mois</a:t>
            </a:r>
            <a:endParaRPr lang="fr-FR" sz="1200" dirty="0"/>
          </a:p>
        </p:txBody>
      </p:sp>
      <p:sp>
        <p:nvSpPr>
          <p:cNvPr id="53" name="ZoneTexte 29"/>
          <p:cNvSpPr txBox="1">
            <a:spLocks noChangeArrowheads="1"/>
          </p:cNvSpPr>
          <p:nvPr/>
        </p:nvSpPr>
        <p:spPr bwMode="auto">
          <a:xfrm>
            <a:off x="5257800" y="2895600"/>
            <a:ext cx="877163"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6 et 9 mois</a:t>
            </a:r>
            <a:endParaRPr lang="fr-FR" sz="1200" dirty="0"/>
          </a:p>
        </p:txBody>
      </p:sp>
      <p:sp>
        <p:nvSpPr>
          <p:cNvPr id="54" name="ZoneTexte 29"/>
          <p:cNvSpPr txBox="1">
            <a:spLocks noChangeArrowheads="1"/>
          </p:cNvSpPr>
          <p:nvPr/>
        </p:nvSpPr>
        <p:spPr bwMode="auto">
          <a:xfrm>
            <a:off x="7853783" y="2943999"/>
            <a:ext cx="452017"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1 an</a:t>
            </a:r>
            <a:endParaRPr lang="fr-FR" sz="1200"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5" name="Line 2"/>
          <p:cNvSpPr>
            <a:spLocks noChangeShapeType="1"/>
          </p:cNvSpPr>
          <p:nvPr/>
        </p:nvSpPr>
        <p:spPr bwMode="auto">
          <a:xfrm>
            <a:off x="3733800" y="4246563"/>
            <a:ext cx="43746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9396" name="Text Box 3"/>
          <p:cNvSpPr txBox="1">
            <a:spLocks noChangeArrowheads="1"/>
          </p:cNvSpPr>
          <p:nvPr/>
        </p:nvSpPr>
        <p:spPr bwMode="auto">
          <a:xfrm>
            <a:off x="4114800" y="4302125"/>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dirty="0">
                <a:solidFill>
                  <a:srgbClr val="3A6525"/>
                </a:solidFill>
              </a:rPr>
              <a:t>Processus psychothérapie</a:t>
            </a:r>
            <a:endParaRPr lang="fr-FR" dirty="0"/>
          </a:p>
        </p:txBody>
      </p:sp>
      <p:sp>
        <p:nvSpPr>
          <p:cNvPr id="59397"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9398"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9400" name="Titre 1"/>
          <p:cNvSpPr txBox="1">
            <a:spLocks/>
          </p:cNvSpPr>
          <p:nvPr/>
        </p:nvSpPr>
        <p:spPr bwMode="auto">
          <a:xfrm>
            <a:off x="3200400" y="304800"/>
            <a:ext cx="5410200" cy="1143000"/>
          </a:xfrm>
          <a:prstGeom prst="rect">
            <a:avLst/>
          </a:prstGeom>
          <a:noFill/>
          <a:ln w="9525">
            <a:noFill/>
            <a:miter lim="800000"/>
            <a:headEnd/>
            <a:tailEnd/>
          </a:ln>
        </p:spPr>
        <p:txBody>
          <a:bodyPr anchor="ctr">
            <a:prstTxWarp prst="textNoShape">
              <a:avLst/>
            </a:prstTxWarp>
          </a:bodyPr>
          <a:lstStyle/>
          <a:p>
            <a:pPr algn="ctr"/>
            <a:r>
              <a:rPr lang="fr-FR" sz="3600" dirty="0">
                <a:solidFill>
                  <a:schemeClr val="tx2"/>
                </a:solidFill>
              </a:rPr>
              <a:t>Modérateurs</a:t>
            </a:r>
          </a:p>
        </p:txBody>
      </p:sp>
      <p:sp>
        <p:nvSpPr>
          <p:cNvPr id="15" name="Rectangle 14"/>
          <p:cNvSpPr/>
          <p:nvPr/>
        </p:nvSpPr>
        <p:spPr>
          <a:xfrm>
            <a:off x="152400" y="60166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Modérateur </a:t>
            </a:r>
            <a:r>
              <a:rPr lang="fr-FR" sz="1400" dirty="0">
                <a:solidFill>
                  <a:srgbClr val="000090"/>
                </a:solidFill>
                <a:ea typeface="ＭＳ Ｐゴシック" pitchFamily="-108" charset="-128"/>
                <a:cs typeface="ＭＳ Ｐゴシック" pitchFamily="-108" charset="-128"/>
              </a:rPr>
              <a:t>: variable qui délimite les conditions suivant lesquelles un traitement est associé à un résultat</a:t>
            </a:r>
          </a:p>
        </p:txBody>
      </p:sp>
      <p:sp>
        <p:nvSpPr>
          <p:cNvPr id="18" name="Bulle rectangulaire à coins arrondis 17"/>
          <p:cNvSpPr/>
          <p:nvPr/>
        </p:nvSpPr>
        <p:spPr>
          <a:xfrm>
            <a:off x="228600" y="802200"/>
            <a:ext cx="3505200" cy="29316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defRPr/>
            </a:pPr>
            <a:r>
              <a:rPr lang="fr-FR" dirty="0" smtClean="0">
                <a:solidFill>
                  <a:srgbClr val="000090"/>
                </a:solidFill>
              </a:rPr>
              <a:t> </a:t>
            </a:r>
            <a:r>
              <a:rPr lang="fr-FR" sz="2400" dirty="0" smtClean="0">
                <a:solidFill>
                  <a:srgbClr val="000090"/>
                </a:solidFill>
              </a:rPr>
              <a:t>Modérateurs </a:t>
            </a:r>
            <a:r>
              <a:rPr lang="fr-FR" sz="2000" dirty="0" smtClean="0">
                <a:solidFill>
                  <a:srgbClr val="000090"/>
                </a:solidFill>
              </a:rPr>
              <a:t>(à discuter)</a:t>
            </a:r>
          </a:p>
          <a:p>
            <a:pPr>
              <a:defRPr/>
            </a:pPr>
            <a:r>
              <a:rPr lang="fr-FR" sz="1400" dirty="0" smtClean="0">
                <a:solidFill>
                  <a:srgbClr val="000090"/>
                </a:solidFill>
              </a:rPr>
              <a:t>(patients borderline)</a:t>
            </a:r>
          </a:p>
          <a:p>
            <a:pPr>
              <a:defRPr/>
            </a:pPr>
            <a:r>
              <a:rPr lang="fr-FR" sz="1400" dirty="0" smtClean="0">
                <a:solidFill>
                  <a:srgbClr val="CC332E"/>
                </a:solidFill>
              </a:rPr>
              <a:t>Implication </a:t>
            </a:r>
            <a:r>
              <a:rPr lang="fr-FR" sz="1400" dirty="0">
                <a:solidFill>
                  <a:srgbClr val="CC332E"/>
                </a:solidFill>
              </a:rPr>
              <a:t>autres structures de soin.</a:t>
            </a:r>
            <a:r>
              <a:rPr lang="fr-FR" sz="1400" dirty="0" smtClean="0">
                <a:solidFill>
                  <a:srgbClr val="CC332E"/>
                </a:solidFill>
              </a:rPr>
              <a:t> </a:t>
            </a:r>
          </a:p>
          <a:p>
            <a:pPr>
              <a:defRPr/>
            </a:pPr>
            <a:r>
              <a:rPr lang="fr-FR" sz="1400" dirty="0" smtClean="0">
                <a:solidFill>
                  <a:srgbClr val="CC332E"/>
                </a:solidFill>
              </a:rPr>
              <a:t>Expérience praticien</a:t>
            </a:r>
          </a:p>
          <a:p>
            <a:pPr>
              <a:defRPr/>
            </a:pPr>
            <a:r>
              <a:rPr lang="fr-FR" sz="1400" dirty="0" smtClean="0">
                <a:solidFill>
                  <a:srgbClr val="CC332E"/>
                </a:solidFill>
              </a:rPr>
              <a:t>Autres traitements</a:t>
            </a:r>
          </a:p>
          <a:p>
            <a:pPr>
              <a:defRPr/>
            </a:pPr>
            <a:endParaRPr lang="fr-FR" sz="1600" dirty="0" smtClean="0">
              <a:solidFill>
                <a:srgbClr val="000090"/>
              </a:solidFill>
            </a:endParaRPr>
          </a:p>
          <a:p>
            <a:pPr>
              <a:buFont typeface="Arial" pitchFamily="-108" charset="0"/>
              <a:buChar char="•"/>
              <a:defRPr/>
            </a:pPr>
            <a:r>
              <a:rPr lang="fr-FR" sz="1400" dirty="0">
                <a:solidFill>
                  <a:schemeClr val="hlink"/>
                </a:solidFill>
              </a:rPr>
              <a:t> Sévérité des troubles</a:t>
            </a:r>
            <a:endParaRPr lang="fr-FR" sz="1400" dirty="0" smtClean="0">
              <a:solidFill>
                <a:schemeClr val="hlink"/>
              </a:solidFill>
            </a:endParaRPr>
          </a:p>
          <a:p>
            <a:pPr>
              <a:buFont typeface="Arial" pitchFamily="-108" charset="0"/>
              <a:buChar char="•"/>
              <a:defRPr/>
            </a:pPr>
            <a:r>
              <a:rPr lang="fr-FR" sz="1400" dirty="0" smtClean="0">
                <a:solidFill>
                  <a:schemeClr val="hlink"/>
                </a:solidFill>
              </a:rPr>
              <a:t> Motivation</a:t>
            </a:r>
          </a:p>
          <a:p>
            <a:pPr>
              <a:buFont typeface="Arial" pitchFamily="-108" charset="0"/>
              <a:buChar char="•"/>
              <a:defRPr/>
            </a:pPr>
            <a:endParaRPr lang="fr-FR" sz="1400" dirty="0" smtClean="0">
              <a:solidFill>
                <a:schemeClr val="hlink"/>
              </a:solidFill>
            </a:endParaRPr>
          </a:p>
          <a:p>
            <a:pPr>
              <a:buFont typeface="Arial" pitchFamily="-108" charset="0"/>
              <a:buChar char="•"/>
              <a:defRPr/>
            </a:pPr>
            <a:r>
              <a:rPr lang="fr-FR" sz="1400" dirty="0">
                <a:solidFill>
                  <a:schemeClr val="hlink"/>
                </a:solidFill>
              </a:rPr>
              <a:t> Représentation de </a:t>
            </a:r>
            <a:r>
              <a:rPr lang="fr-FR" sz="1400" dirty="0" smtClean="0">
                <a:solidFill>
                  <a:schemeClr val="hlink"/>
                </a:solidFill>
              </a:rPr>
              <a:t>soi</a:t>
            </a:r>
          </a:p>
          <a:p>
            <a:pPr>
              <a:buFont typeface="Arial" pitchFamily="-108" charset="0"/>
              <a:buChar char="•"/>
              <a:defRPr/>
            </a:pPr>
            <a:r>
              <a:rPr lang="fr-FR" sz="1400" dirty="0" smtClean="0">
                <a:solidFill>
                  <a:schemeClr val="hlink"/>
                </a:solidFill>
              </a:rPr>
              <a:t> Capacité de verbalisation</a:t>
            </a:r>
          </a:p>
          <a:p>
            <a:pPr>
              <a:buFont typeface="Arial" pitchFamily="-108" charset="0"/>
              <a:buChar char="•"/>
              <a:defRPr/>
            </a:pPr>
            <a:r>
              <a:rPr lang="fr-FR" sz="1400" dirty="0">
                <a:solidFill>
                  <a:schemeClr val="hlink"/>
                </a:solidFill>
              </a:rPr>
              <a:t> Relations familiales</a:t>
            </a:r>
            <a:r>
              <a:rPr lang="fr-FR" sz="1400" dirty="0" smtClean="0">
                <a:solidFill>
                  <a:schemeClr val="hlink"/>
                </a:solidFill>
              </a:rPr>
              <a:t>  …</a:t>
            </a:r>
            <a:endParaRPr lang="fr-FR" sz="1400" dirty="0">
              <a:solidFill>
                <a:schemeClr val="hlink"/>
              </a:solidFill>
            </a:endParaRPr>
          </a:p>
        </p:txBody>
      </p:sp>
      <p:sp>
        <p:nvSpPr>
          <p:cNvPr id="19" name="Text Box 4"/>
          <p:cNvSpPr txBox="1">
            <a:spLocks noChangeArrowheads="1"/>
          </p:cNvSpPr>
          <p:nvPr/>
        </p:nvSpPr>
        <p:spPr bwMode="auto">
          <a:xfrm>
            <a:off x="875506" y="3925669"/>
            <a:ext cx="2553494" cy="646331"/>
          </a:xfrm>
          <a:prstGeom prst="rect">
            <a:avLst/>
          </a:prstGeom>
          <a:noFill/>
          <a:ln w="9525">
            <a:noFill/>
            <a:miter lim="800000"/>
            <a:headEnd/>
            <a:tailEnd/>
          </a:ln>
        </p:spPr>
        <p:txBody>
          <a:bodyPr wrap="square">
            <a:prstTxWarp prst="textNoShape">
              <a:avLst/>
            </a:prstTxWarp>
            <a:spAutoFit/>
          </a:bodyPr>
          <a:lstStyle/>
          <a:p>
            <a:pPr algn="ctr"/>
            <a:r>
              <a:rPr lang="fr-FR" b="1" dirty="0" smtClean="0">
                <a:solidFill>
                  <a:schemeClr val="hlink"/>
                </a:solidFill>
              </a:rPr>
              <a:t>Évaluation initiale</a:t>
            </a:r>
          </a:p>
          <a:p>
            <a:pPr algn="ctr"/>
            <a:r>
              <a:rPr lang="fr-FR" dirty="0" smtClean="0">
                <a:solidFill>
                  <a:schemeClr val="hlink"/>
                </a:solidFill>
              </a:rPr>
              <a:t>(Formulation de cas)</a:t>
            </a:r>
            <a:endParaRPr lang="fr-FR" dirty="0">
              <a:solidFill>
                <a:schemeClr val="hlink"/>
              </a:solidFill>
            </a:endParaRPr>
          </a:p>
        </p:txBody>
      </p:sp>
      <p:sp>
        <p:nvSpPr>
          <p:cNvPr id="11" name="Espace réservé de la date 10"/>
          <p:cNvSpPr>
            <a:spLocks noGrp="1"/>
          </p:cNvSpPr>
          <p:nvPr>
            <p:ph type="dt" sz="half" idx="10"/>
          </p:nvPr>
        </p:nvSpPr>
        <p:spPr/>
        <p:txBody>
          <a:bodyPr/>
          <a:lstStyle/>
          <a:p>
            <a:r>
              <a:rPr lang="fr-FR" smtClean="0"/>
              <a:t>04/07/08. JM Thurin</a:t>
            </a:r>
            <a:endParaRPr lang="fr-FR"/>
          </a:p>
        </p:txBody>
      </p:sp>
      <p:sp>
        <p:nvSpPr>
          <p:cNvPr id="12" name="Espace réservé du pied de page 11"/>
          <p:cNvSpPr>
            <a:spLocks noGrp="1"/>
          </p:cNvSpPr>
          <p:nvPr>
            <p:ph type="ftr" sz="quarter" idx="11"/>
          </p:nvPr>
        </p:nvSpPr>
        <p:spPr/>
        <p:txBody>
          <a:bodyPr/>
          <a:lstStyle/>
          <a:p>
            <a:r>
              <a:rPr lang="fr-FR" smtClean="0"/>
              <a:t>Méthodologie de l'étude systématique de cas : pôle borderline</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9" name="Line 2"/>
          <p:cNvSpPr>
            <a:spLocks noChangeShapeType="1"/>
          </p:cNvSpPr>
          <p:nvPr/>
        </p:nvSpPr>
        <p:spPr bwMode="auto">
          <a:xfrm>
            <a:off x="2133600" y="38671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5300" name="Text Box 3"/>
          <p:cNvSpPr txBox="1">
            <a:spLocks noChangeArrowheads="1"/>
          </p:cNvSpPr>
          <p:nvPr/>
        </p:nvSpPr>
        <p:spPr bwMode="auto">
          <a:xfrm>
            <a:off x="1600200" y="39862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55301" name="Text Box 6"/>
          <p:cNvSpPr txBox="1">
            <a:spLocks noChangeArrowheads="1"/>
          </p:cNvSpPr>
          <p:nvPr/>
        </p:nvSpPr>
        <p:spPr bwMode="auto">
          <a:xfrm>
            <a:off x="3124200" y="23368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5302" name="Text Box 7"/>
          <p:cNvSpPr txBox="1">
            <a:spLocks noChangeArrowheads="1"/>
          </p:cNvSpPr>
          <p:nvPr/>
        </p:nvSpPr>
        <p:spPr bwMode="auto">
          <a:xfrm>
            <a:off x="838200" y="50038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5303"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Formulation de cas</a:t>
            </a:r>
          </a:p>
        </p:txBody>
      </p:sp>
      <p:sp>
        <p:nvSpPr>
          <p:cNvPr id="55304" name="Text Box 4"/>
          <p:cNvSpPr txBox="1">
            <a:spLocks noChangeArrowheads="1"/>
          </p:cNvSpPr>
          <p:nvPr/>
        </p:nvSpPr>
        <p:spPr bwMode="auto">
          <a:xfrm>
            <a:off x="150813" y="3521075"/>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55305" name="Text Box 4"/>
          <p:cNvSpPr txBox="1">
            <a:spLocks noChangeArrowheads="1"/>
          </p:cNvSpPr>
          <p:nvPr/>
        </p:nvSpPr>
        <p:spPr bwMode="auto">
          <a:xfrm>
            <a:off x="4648200" y="3521075"/>
            <a:ext cx="16764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Évaluations</a:t>
            </a:r>
            <a:br>
              <a:rPr lang="fr-FR">
                <a:solidFill>
                  <a:schemeClr val="hlink"/>
                </a:solidFill>
              </a:rPr>
            </a:br>
            <a:r>
              <a:rPr lang="fr-FR">
                <a:solidFill>
                  <a:schemeClr val="hlink"/>
                </a:solidFill>
              </a:rPr>
              <a:t>intermédiaires </a:t>
            </a:r>
            <a:endParaRPr lang="fr-FR"/>
          </a:p>
        </p:txBody>
      </p:sp>
      <p:sp>
        <p:nvSpPr>
          <p:cNvPr id="28" name="ZoneTexte 27"/>
          <p:cNvSpPr txBox="1"/>
          <p:nvPr/>
        </p:nvSpPr>
        <p:spPr>
          <a:xfrm>
            <a:off x="152400" y="4357688"/>
            <a:ext cx="4876800"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a:prstTxWarp prst="textNoShape">
              <a:avLst/>
            </a:prstTxWarp>
            <a:spAutoFit/>
          </a:bodyPr>
          <a:lstStyle/>
          <a:p>
            <a:pPr>
              <a:buFont typeface="Arial" pitchFamily="-108" charset="0"/>
              <a:buChar char="•"/>
              <a:defRPr/>
            </a:pPr>
            <a:r>
              <a:rPr lang="fr-FR" sz="1200" dirty="0">
                <a:solidFill>
                  <a:schemeClr val="hlink"/>
                </a:solidFill>
              </a:rPr>
              <a:t> symptômes et problèmes</a:t>
            </a:r>
          </a:p>
          <a:p>
            <a:pPr>
              <a:buFont typeface="Arial" pitchFamily="-108" charset="0"/>
              <a:buChar char="•"/>
              <a:defRPr/>
            </a:pPr>
            <a:r>
              <a:rPr lang="fr-FR" sz="1200" dirty="0">
                <a:solidFill>
                  <a:schemeClr val="hlink"/>
                </a:solidFill>
              </a:rPr>
              <a:t> événements </a:t>
            </a:r>
            <a:r>
              <a:rPr lang="fr-FR" sz="1200" dirty="0" smtClean="0">
                <a:solidFill>
                  <a:schemeClr val="hlink"/>
                </a:solidFill>
              </a:rPr>
              <a:t>actuels impliqués, </a:t>
            </a:r>
            <a:r>
              <a:rPr lang="fr-FR" sz="1200" dirty="0">
                <a:solidFill>
                  <a:schemeClr val="hlink"/>
                </a:solidFill>
              </a:rPr>
              <a:t>contexte</a:t>
            </a:r>
          </a:p>
          <a:p>
            <a:pPr>
              <a:buFont typeface="Arial" pitchFamily="-108" charset="0"/>
              <a:buChar char="•"/>
              <a:defRPr/>
            </a:pPr>
            <a:r>
              <a:rPr lang="fr-FR" sz="1200" dirty="0">
                <a:solidFill>
                  <a:schemeClr val="hlink"/>
                </a:solidFill>
              </a:rPr>
              <a:t> événements et situations de vie antérieurs</a:t>
            </a:r>
            <a:r>
              <a:rPr lang="fr-FR" sz="1200" dirty="0" smtClean="0">
                <a:solidFill>
                  <a:schemeClr val="hlink"/>
                </a:solidFill>
              </a:rPr>
              <a:t> associés</a:t>
            </a:r>
          </a:p>
          <a:p>
            <a:pPr>
              <a:buFont typeface="Arial" pitchFamily="-108" charset="0"/>
              <a:buChar char="•"/>
              <a:defRPr/>
            </a:pPr>
            <a:r>
              <a:rPr lang="fr-FR" sz="1200" dirty="0">
                <a:solidFill>
                  <a:schemeClr val="hlink"/>
                </a:solidFill>
              </a:rPr>
              <a:t> </a:t>
            </a:r>
            <a:r>
              <a:rPr lang="fr-FR" sz="1200" dirty="0" smtClean="0">
                <a:solidFill>
                  <a:schemeClr val="hlink"/>
                </a:solidFill>
              </a:rPr>
              <a:t>fonctionnement </a:t>
            </a:r>
            <a:r>
              <a:rPr lang="fr-FR" sz="1200" dirty="0">
                <a:solidFill>
                  <a:schemeClr val="hlink"/>
                </a:solidFill>
              </a:rPr>
              <a:t>global et suivant ≠ registres : </a:t>
            </a:r>
          </a:p>
          <a:p>
            <a:pPr lvl="1">
              <a:buFont typeface="Arial" pitchFamily="-108" charset="0"/>
              <a:buChar char="•"/>
              <a:defRPr/>
            </a:pPr>
            <a:r>
              <a:rPr lang="fr-FR" sz="1200" dirty="0">
                <a:solidFill>
                  <a:schemeClr val="hlink"/>
                </a:solidFill>
              </a:rPr>
              <a:t> relations IP, utilisation capacités, autonomie,</a:t>
            </a:r>
            <a:r>
              <a:rPr lang="fr-FR" sz="1200" dirty="0" smtClean="0">
                <a:solidFill>
                  <a:schemeClr val="hlink"/>
                </a:solidFill>
              </a:rPr>
              <a:t> détresse, intérêts</a:t>
            </a:r>
          </a:p>
          <a:p>
            <a:pPr>
              <a:buFont typeface="Arial" pitchFamily="-108" charset="0"/>
              <a:buChar char="•"/>
              <a:defRPr/>
            </a:pPr>
            <a:r>
              <a:rPr lang="fr-FR" sz="1200" dirty="0">
                <a:solidFill>
                  <a:schemeClr val="hlink"/>
                </a:solidFill>
              </a:rPr>
              <a:t> </a:t>
            </a:r>
            <a:r>
              <a:rPr lang="fr-FR" sz="1200" dirty="0" smtClean="0">
                <a:solidFill>
                  <a:schemeClr val="hlink"/>
                </a:solidFill>
              </a:rPr>
              <a:t>développement (identité), </a:t>
            </a:r>
            <a:r>
              <a:rPr lang="fr-FR" sz="1200" dirty="0">
                <a:solidFill>
                  <a:schemeClr val="hlink"/>
                </a:solidFill>
              </a:rPr>
              <a:t>mécanismes défense et ajustement</a:t>
            </a:r>
            <a:br>
              <a:rPr lang="fr-FR" sz="1200" dirty="0">
                <a:solidFill>
                  <a:schemeClr val="hlink"/>
                </a:solidFill>
              </a:rPr>
            </a:br>
            <a:endParaRPr lang="fr-FR" sz="1200" dirty="0">
              <a:solidFill>
                <a:schemeClr val="hlink"/>
              </a:solidFill>
            </a:endParaRPr>
          </a:p>
          <a:p>
            <a:pPr>
              <a:buFont typeface="Arial" pitchFamily="-108" charset="0"/>
              <a:buChar char="•"/>
              <a:defRPr/>
            </a:pPr>
            <a:r>
              <a:rPr lang="fr-FR" sz="1200" dirty="0">
                <a:solidFill>
                  <a:schemeClr val="hlink"/>
                </a:solidFill>
              </a:rPr>
              <a:t> </a:t>
            </a:r>
            <a:r>
              <a:rPr lang="fr-FR" sz="1200" dirty="0">
                <a:solidFill>
                  <a:srgbClr val="000090"/>
                </a:solidFill>
              </a:rPr>
              <a:t>Hypothèses étiopathogéniques et fonctionnelles </a:t>
            </a:r>
          </a:p>
          <a:p>
            <a:pPr>
              <a:buFont typeface="Arial" pitchFamily="-108" charset="0"/>
              <a:buChar char="•"/>
              <a:defRPr/>
            </a:pPr>
            <a:r>
              <a:rPr lang="fr-FR" sz="1200" dirty="0">
                <a:solidFill>
                  <a:srgbClr val="000090"/>
                </a:solidFill>
              </a:rPr>
              <a:t> Objectifs. Comment intervenir ?</a:t>
            </a:r>
          </a:p>
          <a:p>
            <a:pPr>
              <a:defRPr/>
            </a:pPr>
            <a:endParaRPr lang="fr-FR" sz="1200" dirty="0">
              <a:solidFill>
                <a:srgbClr val="000000"/>
              </a:solidFill>
            </a:endParaRPr>
          </a:p>
        </p:txBody>
      </p:sp>
      <p:sp>
        <p:nvSpPr>
          <p:cNvPr id="55307" name="Line 2"/>
          <p:cNvSpPr>
            <a:spLocks noChangeShapeType="1"/>
          </p:cNvSpPr>
          <p:nvPr/>
        </p:nvSpPr>
        <p:spPr bwMode="auto">
          <a:xfrm>
            <a:off x="6629400" y="38671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5308" name="Text Box 3"/>
          <p:cNvSpPr txBox="1">
            <a:spLocks noChangeArrowheads="1"/>
          </p:cNvSpPr>
          <p:nvPr/>
        </p:nvSpPr>
        <p:spPr bwMode="auto">
          <a:xfrm>
            <a:off x="6096000" y="39862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14" name="ZoneTexte 13"/>
          <p:cNvSpPr txBox="1"/>
          <p:nvPr/>
        </p:nvSpPr>
        <p:spPr>
          <a:xfrm>
            <a:off x="152400" y="6199188"/>
            <a:ext cx="4469363" cy="277812"/>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pPr>
              <a:defRPr/>
            </a:pPr>
            <a:r>
              <a:rPr lang="fr-FR" sz="1200" dirty="0">
                <a:solidFill>
                  <a:srgbClr val="CC332E"/>
                </a:solidFill>
              </a:rPr>
              <a:t>Instruments évaluation quantitative (ESM, …)</a:t>
            </a:r>
          </a:p>
        </p:txBody>
      </p:sp>
      <p:sp>
        <p:nvSpPr>
          <p:cNvPr id="17" name="Bulle ronde 16"/>
          <p:cNvSpPr/>
          <p:nvPr/>
        </p:nvSpPr>
        <p:spPr>
          <a:xfrm>
            <a:off x="381000" y="2835275"/>
            <a:ext cx="1905000" cy="612648"/>
          </a:xfrm>
          <a:prstGeom prst="wedgeEllipseCallou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fr-FR" sz="1200" dirty="0">
                <a:solidFill>
                  <a:schemeClr val="hlink"/>
                </a:solidFill>
              </a:rPr>
              <a:t>A partir des 3 premiers entretiens</a:t>
            </a:r>
            <a:endParaRPr lang="fr-FR" sz="1200" dirty="0"/>
          </a:p>
        </p:txBody>
      </p:sp>
      <p:sp>
        <p:nvSpPr>
          <p:cNvPr id="16" name="ZoneTexte 15"/>
          <p:cNvSpPr txBox="1"/>
          <p:nvPr/>
        </p:nvSpPr>
        <p:spPr>
          <a:xfrm>
            <a:off x="992177" y="2301875"/>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20" name="Espace réservé de la date 19"/>
          <p:cNvSpPr>
            <a:spLocks noGrp="1"/>
          </p:cNvSpPr>
          <p:nvPr>
            <p:ph type="dt" sz="half" idx="10"/>
          </p:nvPr>
        </p:nvSpPr>
        <p:spPr/>
        <p:txBody>
          <a:bodyPr/>
          <a:lstStyle/>
          <a:p>
            <a:r>
              <a:rPr lang="fr-FR" smtClean="0"/>
              <a:t>04/07/08. JM Thurin</a:t>
            </a:r>
            <a:endParaRPr lang="fr-FR"/>
          </a:p>
        </p:txBody>
      </p:sp>
      <p:sp>
        <p:nvSpPr>
          <p:cNvPr id="19" name="Espace réservé du pied de page 18"/>
          <p:cNvSpPr>
            <a:spLocks noGrp="1"/>
          </p:cNvSpPr>
          <p:nvPr>
            <p:ph type="ftr" sz="quarter" idx="11"/>
          </p:nvPr>
        </p:nvSpPr>
        <p:spPr/>
        <p:txBody>
          <a:bodyPr/>
          <a:lstStyle/>
          <a:p>
            <a:r>
              <a:rPr lang="fr-FR" smtClean="0"/>
              <a:t>Méthodologie de l'étude systématique de cas : pôle borderline</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4" grpId="0" animBg="1"/>
      <p:bldP spid="17" grpId="0" animBg="1"/>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3" name="Text Box 6"/>
          <p:cNvSpPr txBox="1">
            <a:spLocks noChangeArrowheads="1"/>
          </p:cNvSpPr>
          <p:nvPr/>
        </p:nvSpPr>
        <p:spPr bwMode="auto">
          <a:xfrm>
            <a:off x="3124200" y="22098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3494" name="Text Box 7"/>
          <p:cNvSpPr txBox="1">
            <a:spLocks noChangeArrowheads="1"/>
          </p:cNvSpPr>
          <p:nvPr/>
        </p:nvSpPr>
        <p:spPr bwMode="auto">
          <a:xfrm>
            <a:off x="838200" y="48768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3496"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dirty="0" smtClean="0">
                <a:solidFill>
                  <a:schemeClr val="tx2"/>
                </a:solidFill>
              </a:rPr>
              <a:t>Médiateurs</a:t>
            </a:r>
          </a:p>
          <a:p>
            <a:pPr algn="ctr"/>
            <a:endParaRPr lang="fr-FR" sz="3600" dirty="0">
              <a:solidFill>
                <a:schemeClr val="tx2"/>
              </a:solidFill>
            </a:endParaRPr>
          </a:p>
        </p:txBody>
      </p:sp>
      <p:sp>
        <p:nvSpPr>
          <p:cNvPr id="63515" name="ZoneTexte 29"/>
          <p:cNvSpPr txBox="1">
            <a:spLocks noChangeArrowheads="1"/>
          </p:cNvSpPr>
          <p:nvPr/>
        </p:nvSpPr>
        <p:spPr bwMode="auto">
          <a:xfrm>
            <a:off x="2057400" y="4537075"/>
            <a:ext cx="1125879"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Alliance</a:t>
            </a:r>
            <a:br>
              <a:rPr lang="fr-FR" sz="1200" dirty="0" smtClean="0"/>
            </a:br>
            <a:r>
              <a:rPr lang="fr-FR" sz="1200" dirty="0" smtClean="0"/>
              <a:t>thérapeutique</a:t>
            </a:r>
            <a:endParaRPr lang="fr-FR" sz="1200" dirty="0"/>
          </a:p>
        </p:txBody>
      </p:sp>
      <p:sp>
        <p:nvSpPr>
          <p:cNvPr id="28" name="Rectangle 27"/>
          <p:cNvSpPr/>
          <p:nvPr/>
        </p:nvSpPr>
        <p:spPr>
          <a:xfrm>
            <a:off x="152400" y="5943600"/>
            <a:ext cx="8763000" cy="523220"/>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Médiateur </a:t>
            </a:r>
            <a:r>
              <a:rPr lang="fr-FR" sz="1400" dirty="0">
                <a:solidFill>
                  <a:srgbClr val="000090"/>
                </a:solidFill>
                <a:ea typeface="ＭＳ Ｐゴシック" pitchFamily="-108" charset="-128"/>
                <a:cs typeface="ＭＳ Ｐゴシック" pitchFamily="-108" charset="-128"/>
              </a:rPr>
              <a:t>: variable impliquée dans le processus de </a:t>
            </a:r>
            <a:r>
              <a:rPr lang="fr-FR" sz="1400" dirty="0" smtClean="0">
                <a:solidFill>
                  <a:srgbClr val="000090"/>
                </a:solidFill>
                <a:ea typeface="ＭＳ Ｐゴシック" pitchFamily="-108" charset="-128"/>
                <a:cs typeface="ＭＳ Ｐゴシック" pitchFamily="-108" charset="-128"/>
              </a:rPr>
              <a:t>changement (cause ou mécanisme)</a:t>
            </a:r>
          </a:p>
          <a:p>
            <a:pPr algn="ctr">
              <a:defRPr/>
            </a:pPr>
            <a:r>
              <a:rPr lang="fr-FR" sz="1400" dirty="0" smtClean="0">
                <a:solidFill>
                  <a:srgbClr val="000090"/>
                </a:solidFill>
                <a:ea typeface="ＭＳ Ｐゴシック" pitchFamily="-108" charset="-128"/>
                <a:cs typeface="ＭＳ Ｐゴシック" pitchFamily="-108" charset="-128"/>
              </a:rPr>
              <a:t>Processus à travers lequel (lesquels) le changement se produit</a:t>
            </a:r>
          </a:p>
        </p:txBody>
      </p:sp>
      <p:sp>
        <p:nvSpPr>
          <p:cNvPr id="30" name="Rectangle 29"/>
          <p:cNvSpPr>
            <a:spLocks noChangeAspect="1"/>
          </p:cNvSpPr>
          <p:nvPr/>
        </p:nvSpPr>
        <p:spPr>
          <a:xfrm>
            <a:off x="3276600" y="439102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31" name="Line 2"/>
          <p:cNvSpPr>
            <a:spLocks noChangeShapeType="1"/>
          </p:cNvSpPr>
          <p:nvPr/>
        </p:nvSpPr>
        <p:spPr bwMode="auto">
          <a:xfrm>
            <a:off x="2971799" y="3103563"/>
            <a:ext cx="5814674"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2" name="Text Box 3"/>
          <p:cNvSpPr txBox="1">
            <a:spLocks noChangeArrowheads="1"/>
          </p:cNvSpPr>
          <p:nvPr/>
        </p:nvSpPr>
        <p:spPr bwMode="auto">
          <a:xfrm>
            <a:off x="5791200" y="2528887"/>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dirty="0">
                <a:solidFill>
                  <a:srgbClr val="3A6525"/>
                </a:solidFill>
              </a:rPr>
              <a:t>Processus psychothérapie</a:t>
            </a:r>
            <a:endParaRPr lang="fr-FR" dirty="0"/>
          </a:p>
        </p:txBody>
      </p:sp>
      <p:sp>
        <p:nvSpPr>
          <p:cNvPr id="33" name="Text Box 4"/>
          <p:cNvSpPr txBox="1">
            <a:spLocks noChangeArrowheads="1"/>
          </p:cNvSpPr>
          <p:nvPr/>
        </p:nvSpPr>
        <p:spPr bwMode="auto">
          <a:xfrm>
            <a:off x="228600" y="2782669"/>
            <a:ext cx="2553494" cy="646331"/>
          </a:xfrm>
          <a:prstGeom prst="rect">
            <a:avLst/>
          </a:prstGeom>
          <a:noFill/>
          <a:ln w="9525">
            <a:noFill/>
            <a:miter lim="800000"/>
            <a:headEnd/>
            <a:tailEnd/>
          </a:ln>
        </p:spPr>
        <p:txBody>
          <a:bodyPr wrap="square">
            <a:prstTxWarp prst="textNoShape">
              <a:avLst/>
            </a:prstTxWarp>
            <a:spAutoFit/>
          </a:bodyPr>
          <a:lstStyle/>
          <a:p>
            <a:pPr algn="ctr"/>
            <a:r>
              <a:rPr lang="fr-FR" b="1" dirty="0" smtClean="0">
                <a:solidFill>
                  <a:schemeClr val="hlink"/>
                </a:solidFill>
              </a:rPr>
              <a:t>Évaluation initiale</a:t>
            </a:r>
          </a:p>
          <a:p>
            <a:pPr algn="ctr"/>
            <a:r>
              <a:rPr lang="fr-FR" dirty="0" smtClean="0">
                <a:solidFill>
                  <a:schemeClr val="hlink"/>
                </a:solidFill>
              </a:rPr>
              <a:t>(Formulation de cas)</a:t>
            </a:r>
            <a:endParaRPr lang="fr-FR" dirty="0">
              <a:solidFill>
                <a:schemeClr val="hlink"/>
              </a:solidFill>
            </a:endParaRPr>
          </a:p>
        </p:txBody>
      </p:sp>
      <p:sp>
        <p:nvSpPr>
          <p:cNvPr id="34" name="Rectangle 33"/>
          <p:cNvSpPr>
            <a:spLocks noChangeAspect="1"/>
          </p:cNvSpPr>
          <p:nvPr/>
        </p:nvSpPr>
        <p:spPr>
          <a:xfrm>
            <a:off x="3945279" y="196464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35" name="Rectangle 34"/>
          <p:cNvSpPr>
            <a:spLocks noChangeAspect="1"/>
          </p:cNvSpPr>
          <p:nvPr/>
        </p:nvSpPr>
        <p:spPr>
          <a:xfrm>
            <a:off x="7391400" y="385127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5</a:t>
            </a:r>
            <a:r>
              <a:rPr lang="fr-FR" sz="1200" dirty="0">
                <a:solidFill>
                  <a:srgbClr val="000090"/>
                </a:solidFill>
              </a:rPr>
              <a:t>)</a:t>
            </a:r>
          </a:p>
        </p:txBody>
      </p:sp>
      <p:sp>
        <p:nvSpPr>
          <p:cNvPr id="36" name="Rectangle 35"/>
          <p:cNvSpPr>
            <a:spLocks noChangeAspect="1"/>
          </p:cNvSpPr>
          <p:nvPr/>
        </p:nvSpPr>
        <p:spPr>
          <a:xfrm>
            <a:off x="7391400" y="500062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4</a:t>
            </a:r>
            <a:r>
              <a:rPr lang="fr-FR" sz="1200" dirty="0">
                <a:solidFill>
                  <a:srgbClr val="000090"/>
                </a:solidFill>
              </a:rPr>
              <a:t>)</a:t>
            </a:r>
          </a:p>
        </p:txBody>
      </p:sp>
      <p:sp>
        <p:nvSpPr>
          <p:cNvPr id="37" name="ZoneTexte 29"/>
          <p:cNvSpPr txBox="1">
            <a:spLocks noChangeArrowheads="1"/>
          </p:cNvSpPr>
          <p:nvPr/>
        </p:nvSpPr>
        <p:spPr bwMode="auto">
          <a:xfrm>
            <a:off x="2744158" y="1981200"/>
            <a:ext cx="1062310" cy="646331"/>
          </a:xfrm>
          <a:prstGeom prst="rect">
            <a:avLst/>
          </a:prstGeom>
          <a:noFill/>
          <a:ln w="9525">
            <a:noFill/>
            <a:miter lim="800000"/>
            <a:headEnd/>
            <a:tailEnd/>
          </a:ln>
        </p:spPr>
        <p:txBody>
          <a:bodyPr wrap="none">
            <a:prstTxWarp prst="textNoShape">
              <a:avLst/>
            </a:prstTxWarp>
            <a:spAutoFit/>
          </a:bodyPr>
          <a:lstStyle/>
          <a:p>
            <a:pPr algn="ctr"/>
            <a:r>
              <a:rPr lang="fr-FR" sz="1200" dirty="0" smtClean="0"/>
              <a:t>Interprétation</a:t>
            </a:r>
          </a:p>
          <a:p>
            <a:pPr algn="ctr"/>
            <a:r>
              <a:rPr lang="fr-FR" sz="1200" dirty="0" smtClean="0"/>
              <a:t>Changement</a:t>
            </a:r>
            <a:br>
              <a:rPr lang="fr-FR" sz="1200" dirty="0" smtClean="0"/>
            </a:br>
            <a:r>
              <a:rPr lang="fr-FR" sz="1200" dirty="0" smtClean="0"/>
              <a:t>cognitions</a:t>
            </a:r>
            <a:endParaRPr lang="fr-FR" sz="1200" dirty="0"/>
          </a:p>
        </p:txBody>
      </p:sp>
      <p:sp>
        <p:nvSpPr>
          <p:cNvPr id="38" name="Rectangle 37"/>
          <p:cNvSpPr>
            <a:spLocks noChangeAspect="1"/>
          </p:cNvSpPr>
          <p:nvPr/>
        </p:nvSpPr>
        <p:spPr>
          <a:xfrm>
            <a:off x="5257800" y="34353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a:t>
            </a:r>
            <a:r>
              <a:rPr lang="fr-FR" sz="1200" dirty="0" smtClean="0">
                <a:solidFill>
                  <a:srgbClr val="000090"/>
                </a:solidFill>
              </a:rPr>
              <a:t>B</a:t>
            </a:r>
            <a:r>
              <a:rPr lang="fr-FR" sz="1200" baseline="-25000" dirty="0">
                <a:solidFill>
                  <a:srgbClr val="000090"/>
                </a:solidFill>
              </a:rPr>
              <a:t>3</a:t>
            </a:r>
            <a:r>
              <a:rPr lang="fr-FR" sz="1200" dirty="0" smtClean="0">
                <a:solidFill>
                  <a:srgbClr val="000090"/>
                </a:solidFill>
              </a:rPr>
              <a:t>)</a:t>
            </a:r>
            <a:endParaRPr lang="fr-FR" sz="1200" dirty="0">
              <a:solidFill>
                <a:srgbClr val="000090"/>
              </a:solidFill>
            </a:endParaRPr>
          </a:p>
        </p:txBody>
      </p:sp>
      <p:sp>
        <p:nvSpPr>
          <p:cNvPr id="40" name="ZoneTexte 29"/>
          <p:cNvSpPr txBox="1">
            <a:spLocks noChangeArrowheads="1"/>
          </p:cNvSpPr>
          <p:nvPr/>
        </p:nvSpPr>
        <p:spPr bwMode="auto">
          <a:xfrm>
            <a:off x="4391457" y="3657600"/>
            <a:ext cx="866343" cy="276999"/>
          </a:xfrm>
          <a:prstGeom prst="rect">
            <a:avLst/>
          </a:prstGeom>
          <a:noFill/>
          <a:ln w="9525">
            <a:noFill/>
            <a:miter lim="800000"/>
            <a:headEnd/>
            <a:tailEnd/>
          </a:ln>
        </p:spPr>
        <p:txBody>
          <a:bodyPr wrap="square">
            <a:prstTxWarp prst="textNoShape">
              <a:avLst/>
            </a:prstTxWarp>
            <a:spAutoFit/>
          </a:bodyPr>
          <a:lstStyle/>
          <a:p>
            <a:pPr algn="ctr"/>
            <a:r>
              <a:rPr lang="fr-FR" sz="1200" dirty="0" smtClean="0"/>
              <a:t>Interaction</a:t>
            </a:r>
            <a:endParaRPr lang="fr-FR" sz="1200" dirty="0"/>
          </a:p>
        </p:txBody>
      </p:sp>
      <p:cxnSp>
        <p:nvCxnSpPr>
          <p:cNvPr id="44" name="Connecteur droit avec flèche 43"/>
          <p:cNvCxnSpPr>
            <a:stCxn id="38" idx="0"/>
          </p:cNvCxnSpPr>
          <p:nvPr/>
        </p:nvCxnSpPr>
        <p:spPr>
          <a:xfrm rot="5400000" flipH="1" flipV="1">
            <a:off x="5559425" y="3279775"/>
            <a:ext cx="31115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49" name="Connecteur droit avec flèche 48"/>
          <p:cNvCxnSpPr>
            <a:stCxn id="30" idx="0"/>
          </p:cNvCxnSpPr>
          <p:nvPr/>
        </p:nvCxnSpPr>
        <p:spPr>
          <a:xfrm rot="5400000" flipH="1" flipV="1">
            <a:off x="3108948" y="3749053"/>
            <a:ext cx="1266825"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1" name="Connecteur droit avec flèche 50"/>
          <p:cNvCxnSpPr>
            <a:stCxn id="34" idx="2"/>
          </p:cNvCxnSpPr>
          <p:nvPr/>
        </p:nvCxnSpPr>
        <p:spPr>
          <a:xfrm rot="16200000" flipH="1">
            <a:off x="4209084" y="2837485"/>
            <a:ext cx="403910" cy="1712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3" name="Connecteur droit avec flèche 52"/>
          <p:cNvCxnSpPr>
            <a:stCxn id="35" idx="0"/>
          </p:cNvCxnSpPr>
          <p:nvPr/>
        </p:nvCxnSpPr>
        <p:spPr>
          <a:xfrm rot="5400000" flipH="1" flipV="1">
            <a:off x="7485063" y="3487738"/>
            <a:ext cx="727075"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5" name="Connecteur droit avec flèche 54"/>
          <p:cNvCxnSpPr>
            <a:stCxn id="36" idx="0"/>
            <a:endCxn id="35" idx="2"/>
          </p:cNvCxnSpPr>
          <p:nvPr/>
        </p:nvCxnSpPr>
        <p:spPr>
          <a:xfrm rot="5400000" flipH="1" flipV="1">
            <a:off x="7613650" y="4765675"/>
            <a:ext cx="4699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4" name="ZoneTexte 29"/>
          <p:cNvSpPr txBox="1">
            <a:spLocks noChangeArrowheads="1"/>
          </p:cNvSpPr>
          <p:nvPr/>
        </p:nvSpPr>
        <p:spPr bwMode="auto">
          <a:xfrm>
            <a:off x="5105400" y="5209401"/>
            <a:ext cx="2236510"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Interventions psychothérapiques</a:t>
            </a:r>
            <a:endParaRPr lang="fr-FR" sz="1200" dirty="0"/>
          </a:p>
        </p:txBody>
      </p:sp>
      <p:sp>
        <p:nvSpPr>
          <p:cNvPr id="25" name="ZoneTexte 29"/>
          <p:cNvSpPr txBox="1">
            <a:spLocks noChangeArrowheads="1"/>
          </p:cNvSpPr>
          <p:nvPr/>
        </p:nvSpPr>
        <p:spPr bwMode="auto">
          <a:xfrm>
            <a:off x="5943600" y="4114800"/>
            <a:ext cx="1390124"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Relations familiales</a:t>
            </a:r>
            <a:endParaRPr lang="fr-FR" sz="1200" dirty="0"/>
          </a:p>
        </p:txBody>
      </p:sp>
      <p:sp>
        <p:nvSpPr>
          <p:cNvPr id="27" name="Espace réservé de la date 26"/>
          <p:cNvSpPr>
            <a:spLocks noGrp="1"/>
          </p:cNvSpPr>
          <p:nvPr>
            <p:ph type="dt" sz="half" idx="10"/>
          </p:nvPr>
        </p:nvSpPr>
        <p:spPr/>
        <p:txBody>
          <a:bodyPr/>
          <a:lstStyle/>
          <a:p>
            <a:r>
              <a:rPr lang="fr-FR" smtClean="0"/>
              <a:t>04/07/08. JM Thurin</a:t>
            </a:r>
            <a:endParaRPr lang="fr-FR"/>
          </a:p>
        </p:txBody>
      </p:sp>
      <p:sp>
        <p:nvSpPr>
          <p:cNvPr id="26" name="Espace réservé du pied de page 25"/>
          <p:cNvSpPr>
            <a:spLocks noGrp="1"/>
          </p:cNvSpPr>
          <p:nvPr>
            <p:ph type="ftr" sz="quarter" idx="11"/>
          </p:nvPr>
        </p:nvSpPr>
        <p:spPr/>
        <p:txBody>
          <a:bodyPr/>
          <a:lstStyle/>
          <a:p>
            <a:r>
              <a:rPr lang="fr-FR" smtClean="0"/>
              <a:t>Méthodologie de l'étude systématique de cas : pôle borderline</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3" name="Line 2"/>
          <p:cNvSpPr>
            <a:spLocks noChangeShapeType="1"/>
          </p:cNvSpPr>
          <p:nvPr/>
        </p:nvSpPr>
        <p:spPr bwMode="auto">
          <a:xfrm>
            <a:off x="2133600" y="4079875"/>
            <a:ext cx="1882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1445" name="Text Box 6"/>
          <p:cNvSpPr txBox="1">
            <a:spLocks noChangeArrowheads="1"/>
          </p:cNvSpPr>
          <p:nvPr/>
        </p:nvSpPr>
        <p:spPr bwMode="auto">
          <a:xfrm>
            <a:off x="3124200" y="25495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1446" name="Text Box 7"/>
          <p:cNvSpPr txBox="1">
            <a:spLocks noChangeArrowheads="1"/>
          </p:cNvSpPr>
          <p:nvPr/>
        </p:nvSpPr>
        <p:spPr bwMode="auto">
          <a:xfrm>
            <a:off x="838200" y="52165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1447"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Évaluations intermédiaires</a:t>
            </a:r>
          </a:p>
        </p:txBody>
      </p:sp>
      <p:sp>
        <p:nvSpPr>
          <p:cNvPr id="61448" name="Text Box 4"/>
          <p:cNvSpPr txBox="1">
            <a:spLocks noChangeArrowheads="1"/>
          </p:cNvSpPr>
          <p:nvPr/>
        </p:nvSpPr>
        <p:spPr bwMode="auto">
          <a:xfrm>
            <a:off x="150813" y="3886200"/>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61449" name="Text Box 4"/>
          <p:cNvSpPr txBox="1">
            <a:spLocks noChangeArrowheads="1"/>
          </p:cNvSpPr>
          <p:nvPr/>
        </p:nvSpPr>
        <p:spPr bwMode="auto">
          <a:xfrm>
            <a:off x="4267200" y="3733800"/>
            <a:ext cx="1676400" cy="646113"/>
          </a:xfrm>
          <a:prstGeom prst="rect">
            <a:avLst/>
          </a:prstGeom>
          <a:noFill/>
          <a:ln w="9525">
            <a:noFill/>
            <a:miter lim="800000"/>
            <a:headEnd/>
            <a:tailEnd/>
          </a:ln>
        </p:spPr>
        <p:txBody>
          <a:bodyPr>
            <a:prstTxWarp prst="textNoShape">
              <a:avLst/>
            </a:prstTxWarp>
            <a:spAutoFit/>
          </a:bodyPr>
          <a:lstStyle/>
          <a:p>
            <a:pPr algn="ctr"/>
            <a:r>
              <a:rPr lang="fr-FR" dirty="0" smtClean="0">
                <a:solidFill>
                  <a:schemeClr val="hlink"/>
                </a:solidFill>
              </a:rPr>
              <a:t>Évaluation</a:t>
            </a:r>
            <a:br>
              <a:rPr lang="fr-FR" dirty="0" smtClean="0">
                <a:solidFill>
                  <a:schemeClr val="hlink"/>
                </a:solidFill>
              </a:rPr>
            </a:br>
            <a:r>
              <a:rPr lang="fr-FR" dirty="0" smtClean="0">
                <a:solidFill>
                  <a:schemeClr val="hlink"/>
                </a:solidFill>
              </a:rPr>
              <a:t>intermédiaire </a:t>
            </a:r>
            <a:endParaRPr lang="fr-FR" dirty="0"/>
          </a:p>
        </p:txBody>
      </p:sp>
      <p:sp>
        <p:nvSpPr>
          <p:cNvPr id="61451" name="Line 2"/>
          <p:cNvSpPr>
            <a:spLocks noChangeShapeType="1"/>
          </p:cNvSpPr>
          <p:nvPr/>
        </p:nvSpPr>
        <p:spPr bwMode="auto">
          <a:xfrm>
            <a:off x="6248400" y="4079875"/>
            <a:ext cx="1882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5" name="ZoneTexte 29"/>
          <p:cNvSpPr txBox="1">
            <a:spLocks noChangeArrowheads="1"/>
          </p:cNvSpPr>
          <p:nvPr/>
        </p:nvSpPr>
        <p:spPr bwMode="auto">
          <a:xfrm>
            <a:off x="1371600" y="5562600"/>
            <a:ext cx="1125879"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Alliance</a:t>
            </a:r>
            <a:br>
              <a:rPr lang="fr-FR" sz="1200" dirty="0" smtClean="0"/>
            </a:br>
            <a:r>
              <a:rPr lang="fr-FR" sz="1200" dirty="0" smtClean="0"/>
              <a:t>thérapeutique</a:t>
            </a:r>
            <a:endParaRPr lang="fr-FR" sz="1200" dirty="0"/>
          </a:p>
        </p:txBody>
      </p:sp>
      <p:sp>
        <p:nvSpPr>
          <p:cNvPr id="16" name="Rectangle 15"/>
          <p:cNvSpPr>
            <a:spLocks noChangeAspect="1"/>
          </p:cNvSpPr>
          <p:nvPr/>
        </p:nvSpPr>
        <p:spPr>
          <a:xfrm>
            <a:off x="2590800" y="54165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cxnSp>
        <p:nvCxnSpPr>
          <p:cNvPr id="17" name="Connecteur droit avec flèche 16"/>
          <p:cNvCxnSpPr>
            <a:stCxn id="16" idx="0"/>
          </p:cNvCxnSpPr>
          <p:nvPr/>
        </p:nvCxnSpPr>
        <p:spPr>
          <a:xfrm rot="5400000" flipH="1" flipV="1">
            <a:off x="2423148" y="4774578"/>
            <a:ext cx="1266825"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8" name="Bulle rectangulaire à coins arrondis 17"/>
          <p:cNvSpPr/>
          <p:nvPr/>
        </p:nvSpPr>
        <p:spPr>
          <a:xfrm>
            <a:off x="1600200" y="1371600"/>
            <a:ext cx="3048000" cy="2057400"/>
          </a:xfrm>
          <a:prstGeom prst="wedgeRoundRectCallout">
            <a:avLst>
              <a:gd name="adj1" fmla="val 43940"/>
              <a:gd name="adj2" fmla="val 67519"/>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buFont typeface="Arial" pitchFamily="-106" charset="0"/>
              <a:buChar char="•"/>
              <a:defRPr/>
            </a:pPr>
            <a:endParaRPr lang="fr-FR" sz="1200" dirty="0" smtClean="0">
              <a:solidFill>
                <a:schemeClr val="hlink"/>
              </a:solidFill>
            </a:endParaRPr>
          </a:p>
          <a:p>
            <a:pPr>
              <a:buFont typeface="Arial" pitchFamily="-106" charset="0"/>
              <a:buChar char="•"/>
              <a:defRPr/>
            </a:pPr>
            <a:r>
              <a:rPr lang="fr-FR" sz="1200" b="1" dirty="0" smtClean="0">
                <a:solidFill>
                  <a:schemeClr val="hlink"/>
                </a:solidFill>
              </a:rPr>
              <a:t> symptômes </a:t>
            </a:r>
            <a:r>
              <a:rPr lang="fr-FR" sz="1200" b="1" dirty="0">
                <a:solidFill>
                  <a:schemeClr val="hlink"/>
                </a:solidFill>
              </a:rPr>
              <a:t>et problèmes</a:t>
            </a:r>
          </a:p>
          <a:p>
            <a:pPr>
              <a:buFont typeface="Arial" pitchFamily="-106" charset="0"/>
              <a:buChar char="•"/>
              <a:defRPr/>
            </a:pPr>
            <a:r>
              <a:rPr lang="fr-FR" sz="1200" b="1" dirty="0">
                <a:solidFill>
                  <a:schemeClr val="hlink"/>
                </a:solidFill>
              </a:rPr>
              <a:t> fonctionnements</a:t>
            </a:r>
          </a:p>
          <a:p>
            <a:pPr lvl="1">
              <a:buFont typeface="Arial" pitchFamily="-106" charset="0"/>
              <a:buChar char="•"/>
              <a:defRPr/>
            </a:pPr>
            <a:r>
              <a:rPr lang="fr-FR" sz="1200" b="1" dirty="0">
                <a:solidFill>
                  <a:schemeClr val="hlink"/>
                </a:solidFill>
              </a:rPr>
              <a:t> relations interpersonnelles</a:t>
            </a:r>
          </a:p>
          <a:p>
            <a:pPr lvl="1">
              <a:buFont typeface="Arial" pitchFamily="-106" charset="0"/>
              <a:buChar char="•"/>
              <a:defRPr/>
            </a:pPr>
            <a:r>
              <a:rPr lang="fr-FR" sz="1200" b="1" dirty="0">
                <a:solidFill>
                  <a:schemeClr val="hlink"/>
                </a:solidFill>
              </a:rPr>
              <a:t> aptitude à comprendre ses états psychiques (insight)</a:t>
            </a:r>
          </a:p>
          <a:p>
            <a:pPr lvl="1">
              <a:buFont typeface="Arial" pitchFamily="-106" charset="0"/>
              <a:buChar char="•"/>
              <a:defRPr/>
            </a:pPr>
            <a:r>
              <a:rPr lang="fr-FR" sz="1200" b="1" dirty="0">
                <a:solidFill>
                  <a:schemeClr val="hlink"/>
                </a:solidFill>
              </a:rPr>
              <a:t> aptitude affective</a:t>
            </a:r>
          </a:p>
          <a:p>
            <a:pPr lvl="1">
              <a:buFont typeface="Arial" pitchFamily="-106" charset="0"/>
              <a:buChar char="•"/>
              <a:defRPr/>
            </a:pPr>
            <a:r>
              <a:rPr lang="fr-FR" sz="1200" b="1" dirty="0">
                <a:solidFill>
                  <a:schemeClr val="hlink"/>
                </a:solidFill>
              </a:rPr>
              <a:t> affirmation et capacité d’adaptation</a:t>
            </a:r>
          </a:p>
          <a:p>
            <a:pPr>
              <a:buFont typeface="Arial" pitchFamily="-106" charset="0"/>
              <a:buChar char="•"/>
              <a:defRPr/>
            </a:pPr>
            <a:r>
              <a:rPr lang="fr-FR" sz="1200" b="1" dirty="0">
                <a:solidFill>
                  <a:schemeClr val="hlink"/>
                </a:solidFill>
              </a:rPr>
              <a:t> autonomie, intérêts, utilisation des capacités</a:t>
            </a:r>
            <a:r>
              <a:rPr lang="fr-FR" sz="1200" dirty="0">
                <a:solidFill>
                  <a:schemeClr val="hlink"/>
                </a:solidFill>
              </a:rPr>
              <a:t/>
            </a:r>
            <a:br>
              <a:rPr lang="fr-FR" sz="1200" dirty="0">
                <a:solidFill>
                  <a:schemeClr val="hlink"/>
                </a:solidFill>
              </a:rPr>
            </a:br>
            <a:r>
              <a:rPr lang="fr-FR" sz="1200" dirty="0">
                <a:solidFill>
                  <a:schemeClr val="hlink"/>
                </a:solidFill>
              </a:rPr>
              <a:t> </a:t>
            </a:r>
            <a:endParaRPr lang="fr-FR" sz="1200" dirty="0">
              <a:solidFill>
                <a:srgbClr val="000000"/>
              </a:solidFill>
            </a:endParaRPr>
          </a:p>
        </p:txBody>
      </p:sp>
      <p:sp>
        <p:nvSpPr>
          <p:cNvPr id="19" name="Rectangle 18"/>
          <p:cNvSpPr>
            <a:spLocks noChangeAspect="1"/>
          </p:cNvSpPr>
          <p:nvPr/>
        </p:nvSpPr>
        <p:spPr>
          <a:xfrm>
            <a:off x="6535121" y="289877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20" name="ZoneTexte 29"/>
          <p:cNvSpPr txBox="1">
            <a:spLocks noChangeArrowheads="1"/>
          </p:cNvSpPr>
          <p:nvPr/>
        </p:nvSpPr>
        <p:spPr bwMode="auto">
          <a:xfrm>
            <a:off x="5334000" y="2915335"/>
            <a:ext cx="1062310" cy="646331"/>
          </a:xfrm>
          <a:prstGeom prst="rect">
            <a:avLst/>
          </a:prstGeom>
          <a:noFill/>
          <a:ln w="9525">
            <a:noFill/>
            <a:miter lim="800000"/>
            <a:headEnd/>
            <a:tailEnd/>
          </a:ln>
        </p:spPr>
        <p:txBody>
          <a:bodyPr wrap="none">
            <a:prstTxWarp prst="textNoShape">
              <a:avLst/>
            </a:prstTxWarp>
            <a:spAutoFit/>
          </a:bodyPr>
          <a:lstStyle/>
          <a:p>
            <a:pPr algn="ctr"/>
            <a:r>
              <a:rPr lang="fr-FR" sz="1200" dirty="0" smtClean="0"/>
              <a:t>Interprétation</a:t>
            </a:r>
          </a:p>
          <a:p>
            <a:pPr algn="ctr"/>
            <a:r>
              <a:rPr lang="fr-FR" sz="1200" dirty="0" smtClean="0"/>
              <a:t>Changement</a:t>
            </a:r>
            <a:br>
              <a:rPr lang="fr-FR" sz="1200" dirty="0" smtClean="0"/>
            </a:br>
            <a:r>
              <a:rPr lang="fr-FR" sz="1200" dirty="0" smtClean="0"/>
              <a:t>cognitions</a:t>
            </a:r>
            <a:endParaRPr lang="fr-FR" sz="1200" dirty="0"/>
          </a:p>
        </p:txBody>
      </p:sp>
      <p:cxnSp>
        <p:nvCxnSpPr>
          <p:cNvPr id="23" name="Connecteur droit avec flèche 22"/>
          <p:cNvCxnSpPr>
            <a:stCxn id="19" idx="2"/>
          </p:cNvCxnSpPr>
          <p:nvPr/>
        </p:nvCxnSpPr>
        <p:spPr>
          <a:xfrm rot="5400000">
            <a:off x="6761340" y="3808412"/>
            <a:ext cx="461169"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4" name="Bulle rectangulaire à coins arrondis 23"/>
          <p:cNvSpPr/>
          <p:nvPr/>
        </p:nvSpPr>
        <p:spPr>
          <a:xfrm>
            <a:off x="8049600" y="4800600"/>
            <a:ext cx="1587598" cy="1723197"/>
          </a:xfrm>
          <a:prstGeom prst="wedgeRoundRectCallout">
            <a:avLst>
              <a:gd name="adj1" fmla="val 5805"/>
              <a:gd name="adj2" fmla="val -75862"/>
              <a:gd name="adj3" fmla="val 16667"/>
            </a:avLst>
          </a:prstGeom>
        </p:spPr>
        <p:style>
          <a:lnRef idx="1">
            <a:schemeClr val="accent1"/>
          </a:lnRef>
          <a:fillRef idx="3">
            <a:schemeClr val="accent1"/>
          </a:fillRef>
          <a:effectRef idx="2">
            <a:schemeClr val="accent1"/>
          </a:effectRef>
          <a:fontRef idx="minor">
            <a:schemeClr val="lt1"/>
          </a:fontRef>
        </p:style>
        <p:txBody>
          <a:bodyPr rtlCol="0" anchor="t"/>
          <a:lstStyle/>
          <a:p>
            <a:pPr algn="ctr">
              <a:buFont typeface="Arial"/>
              <a:buChar char="•"/>
            </a:pPr>
            <a:r>
              <a:rPr lang="fr-FR" sz="1200" b="1" dirty="0" smtClean="0">
                <a:solidFill>
                  <a:schemeClr val="hlink"/>
                </a:solidFill>
              </a:rPr>
              <a:t> symptômes</a:t>
            </a:r>
          </a:p>
          <a:p>
            <a:pPr>
              <a:buFont typeface="Arial"/>
              <a:buChar char="•"/>
            </a:pPr>
            <a:r>
              <a:rPr lang="fr-FR" sz="1200" b="1" dirty="0" smtClean="0">
                <a:solidFill>
                  <a:schemeClr val="hlink"/>
                </a:solidFill>
              </a:rPr>
              <a:t> fonctionnement</a:t>
            </a:r>
          </a:p>
          <a:p>
            <a:pPr lvl="1">
              <a:buFont typeface="Arial"/>
              <a:buChar char="•"/>
            </a:pPr>
            <a:r>
              <a:rPr lang="fr-FR" sz="1200" b="1" dirty="0" smtClean="0">
                <a:solidFill>
                  <a:schemeClr val="hlink"/>
                </a:solidFill>
              </a:rPr>
              <a:t> </a:t>
            </a: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r>
              <a:rPr lang="fr-FR" sz="1200" b="1" dirty="0" smtClean="0">
                <a:solidFill>
                  <a:schemeClr val="hlink"/>
                </a:solidFill>
              </a:rPr>
              <a:t> </a:t>
            </a:r>
          </a:p>
          <a:p>
            <a:pPr>
              <a:buFont typeface="Arial"/>
              <a:buChar char="•"/>
            </a:pPr>
            <a:r>
              <a:rPr lang="fr-FR" sz="1200" b="1" dirty="0" smtClean="0">
                <a:solidFill>
                  <a:schemeClr val="hlink"/>
                </a:solidFill>
              </a:rPr>
              <a:t> autonomie</a:t>
            </a:r>
            <a:endParaRPr lang="fr-FR" sz="1200" b="1" dirty="0"/>
          </a:p>
        </p:txBody>
      </p:sp>
      <p:sp>
        <p:nvSpPr>
          <p:cNvPr id="25" name="Text Box 4"/>
          <p:cNvSpPr txBox="1">
            <a:spLocks noChangeArrowheads="1"/>
          </p:cNvSpPr>
          <p:nvPr/>
        </p:nvSpPr>
        <p:spPr bwMode="auto">
          <a:xfrm>
            <a:off x="8382000" y="3733800"/>
            <a:ext cx="1676400" cy="646113"/>
          </a:xfrm>
          <a:prstGeom prst="rect">
            <a:avLst/>
          </a:prstGeom>
          <a:noFill/>
          <a:ln w="9525">
            <a:noFill/>
            <a:miter lim="800000"/>
            <a:headEnd/>
            <a:tailEnd/>
          </a:ln>
        </p:spPr>
        <p:txBody>
          <a:bodyPr>
            <a:prstTxWarp prst="textNoShape">
              <a:avLst/>
            </a:prstTxWarp>
            <a:spAutoFit/>
          </a:bodyPr>
          <a:lstStyle/>
          <a:p>
            <a:pPr algn="ctr"/>
            <a:r>
              <a:rPr lang="fr-FR" dirty="0" smtClean="0">
                <a:solidFill>
                  <a:schemeClr val="hlink"/>
                </a:solidFill>
              </a:rPr>
              <a:t>Évaluation</a:t>
            </a:r>
            <a:br>
              <a:rPr lang="fr-FR" dirty="0" smtClean="0">
                <a:solidFill>
                  <a:schemeClr val="hlink"/>
                </a:solidFill>
              </a:rPr>
            </a:br>
            <a:r>
              <a:rPr lang="fr-FR" dirty="0" smtClean="0">
                <a:solidFill>
                  <a:schemeClr val="hlink"/>
                </a:solidFill>
              </a:rPr>
              <a:t>intermédiaire </a:t>
            </a:r>
            <a:endParaRPr lang="fr-FR" dirty="0"/>
          </a:p>
        </p:txBody>
      </p:sp>
      <p:cxnSp>
        <p:nvCxnSpPr>
          <p:cNvPr id="27" name="Connecteur droit avec flèche 26"/>
          <p:cNvCxnSpPr/>
          <p:nvPr/>
        </p:nvCxnSpPr>
        <p:spPr>
          <a:xfrm>
            <a:off x="304800" y="6704012"/>
            <a:ext cx="8731800" cy="1588"/>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29" name="ZoneTexte 28"/>
          <p:cNvSpPr txBox="1"/>
          <p:nvPr/>
        </p:nvSpPr>
        <p:spPr>
          <a:xfrm>
            <a:off x="4000978" y="6324600"/>
            <a:ext cx="2095796" cy="369332"/>
          </a:xfrm>
          <a:prstGeom prst="rect">
            <a:avLst/>
          </a:prstGeom>
          <a:noFill/>
        </p:spPr>
        <p:txBody>
          <a:bodyPr wrap="none" rtlCol="0">
            <a:spAutoFit/>
          </a:bodyPr>
          <a:lstStyle/>
          <a:p>
            <a:r>
              <a:rPr lang="fr-FR" b="1" dirty="0" smtClean="0">
                <a:solidFill>
                  <a:schemeClr val="accent6">
                    <a:lumMod val="75000"/>
                  </a:schemeClr>
                </a:solidFill>
              </a:rPr>
              <a:t>Suivi du contexte</a:t>
            </a:r>
            <a:endParaRPr lang="fr-FR" b="1" dirty="0">
              <a:solidFill>
                <a:schemeClr val="accent6">
                  <a:lumMod val="75000"/>
                </a:schemeClr>
              </a:solidFill>
            </a:endParaRPr>
          </a:p>
        </p:txBody>
      </p:sp>
      <p:cxnSp>
        <p:nvCxnSpPr>
          <p:cNvPr id="30" name="Connecteur droit avec flèche 29"/>
          <p:cNvCxnSpPr>
            <a:stCxn id="61448" idx="2"/>
            <a:endCxn id="15" idx="3"/>
          </p:cNvCxnSpPr>
          <p:nvPr/>
        </p:nvCxnSpPr>
        <p:spPr>
          <a:xfrm rot="16200000" flipH="1">
            <a:off x="1132133" y="4428087"/>
            <a:ext cx="1261120" cy="146957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a:stCxn id="16" idx="3"/>
            <a:endCxn id="61449" idx="2"/>
          </p:cNvCxnSpPr>
          <p:nvPr/>
        </p:nvCxnSpPr>
        <p:spPr>
          <a:xfrm flipV="1">
            <a:off x="3505200" y="4379913"/>
            <a:ext cx="1600200" cy="137636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sp>
        <p:nvSpPr>
          <p:cNvPr id="28" name="Espace réservé de la date 27"/>
          <p:cNvSpPr>
            <a:spLocks noGrp="1"/>
          </p:cNvSpPr>
          <p:nvPr>
            <p:ph type="dt" sz="half" idx="10"/>
          </p:nvPr>
        </p:nvSpPr>
        <p:spPr/>
        <p:txBody>
          <a:bodyPr/>
          <a:lstStyle/>
          <a:p>
            <a:r>
              <a:rPr lang="fr-FR" smtClean="0"/>
              <a:t>04/07/08. JM Thurin</a:t>
            </a:r>
            <a:endParaRPr lang="fr-FR"/>
          </a:p>
        </p:txBody>
      </p:sp>
      <p:sp>
        <p:nvSpPr>
          <p:cNvPr id="26" name="Espace réservé du pied de page 25"/>
          <p:cNvSpPr>
            <a:spLocks noGrp="1"/>
          </p:cNvSpPr>
          <p:nvPr>
            <p:ph type="ftr" sz="quarter" idx="11"/>
          </p:nvPr>
        </p:nvSpPr>
        <p:spPr/>
        <p:txBody>
          <a:bodyPr/>
          <a:lstStyle/>
          <a:p>
            <a:r>
              <a:rPr lang="fr-FR" smtClean="0"/>
              <a:t>Méthodologie de l'étude systématique de cas : pôle borderline</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609600" y="1335088"/>
            <a:ext cx="8153400" cy="5539979"/>
          </a:xfrm>
          <a:prstGeom prst="rect">
            <a:avLst/>
          </a:prstGeom>
          <a:noFill/>
          <a:ln w="9525">
            <a:noFill/>
            <a:miter lim="800000"/>
            <a:headEnd/>
            <a:tailEnd/>
          </a:ln>
        </p:spPr>
        <p:txBody>
          <a:bodyPr>
            <a:prstTxWarp prst="textNoShape">
              <a:avLst/>
            </a:prstTxWarp>
            <a:spAutoFit/>
          </a:bodyPr>
          <a:lstStyle/>
          <a:p>
            <a:pPr>
              <a:buFont typeface="Wingdings" pitchFamily="-65" charset="2"/>
              <a:buChar char="ü"/>
            </a:pPr>
            <a:r>
              <a:rPr lang="fr-FR" sz="2000" dirty="0">
                <a:solidFill>
                  <a:srgbClr val="1F497D"/>
                </a:solidFill>
              </a:rPr>
              <a:t> </a:t>
            </a:r>
            <a:r>
              <a:rPr lang="fr-FR" sz="2400" dirty="0">
                <a:solidFill>
                  <a:srgbClr val="1F497D"/>
                </a:solidFill>
              </a:rPr>
              <a:t>Définir les spécificités techniques</a:t>
            </a:r>
            <a:r>
              <a:rPr lang="fr-FR" sz="2400" dirty="0" smtClean="0">
                <a:solidFill>
                  <a:srgbClr val="1F497D"/>
                </a:solidFill>
              </a:rPr>
              <a:t> </a:t>
            </a:r>
            <a:r>
              <a:rPr lang="fr-FR" sz="2000" dirty="0" smtClean="0">
                <a:solidFill>
                  <a:srgbClr val="1F497D"/>
                </a:solidFill>
              </a:rPr>
              <a:t>(</a:t>
            </a:r>
            <a:r>
              <a:rPr lang="fr-FR" sz="2000" dirty="0" err="1" smtClean="0">
                <a:solidFill>
                  <a:srgbClr val="1F497D"/>
                </a:solidFill>
              </a:rPr>
              <a:t>Blagys</a:t>
            </a:r>
            <a:r>
              <a:rPr lang="fr-FR" sz="2000" dirty="0" smtClean="0">
                <a:solidFill>
                  <a:srgbClr val="1F497D"/>
                </a:solidFill>
              </a:rPr>
              <a:t> et </a:t>
            </a:r>
            <a:r>
              <a:rPr lang="fr-FR" sz="2000" dirty="0" err="1" smtClean="0">
                <a:solidFill>
                  <a:srgbClr val="1F497D"/>
                </a:solidFill>
              </a:rPr>
              <a:t>Hilsenroth</a:t>
            </a:r>
            <a:r>
              <a:rPr lang="fr-FR" sz="2000" dirty="0" smtClean="0">
                <a:solidFill>
                  <a:srgbClr val="1F497D"/>
                </a:solidFill>
              </a:rPr>
              <a:t> 2002)</a:t>
            </a:r>
            <a:endParaRPr lang="fr-FR" sz="2400" dirty="0" smtClean="0">
              <a:solidFill>
                <a:srgbClr val="1F497D"/>
              </a:solidFill>
            </a:endParaRPr>
          </a:p>
          <a:p>
            <a:endParaRPr lang="fr-FR" sz="2400" dirty="0" smtClean="0">
              <a:solidFill>
                <a:srgbClr val="1F497D"/>
              </a:solidFill>
            </a:endParaRPr>
          </a:p>
          <a:p>
            <a:r>
              <a:rPr lang="fr-FR" dirty="0" smtClean="0">
                <a:solidFill>
                  <a:srgbClr val="1F497D"/>
                </a:solidFill>
              </a:rPr>
              <a:t>• identification de configurations dans les actions, pensées, sentiments,</a:t>
            </a:r>
          </a:p>
          <a:p>
            <a:r>
              <a:rPr lang="fr-FR" dirty="0" smtClean="0">
                <a:solidFill>
                  <a:srgbClr val="1F497D"/>
                </a:solidFill>
              </a:rPr>
              <a:t>expériences et relations du patient ;</a:t>
            </a:r>
          </a:p>
          <a:p>
            <a:r>
              <a:rPr lang="fr-FR" dirty="0" smtClean="0">
                <a:solidFill>
                  <a:srgbClr val="1F497D"/>
                </a:solidFill>
              </a:rPr>
              <a:t>• focalisation sur les expériences interpersonnelles du patient ;</a:t>
            </a:r>
          </a:p>
          <a:p>
            <a:r>
              <a:rPr lang="fr-FR" dirty="0" smtClean="0">
                <a:solidFill>
                  <a:srgbClr val="1F497D"/>
                </a:solidFill>
              </a:rPr>
              <a:t>• importance accordée aux expériences passées ;</a:t>
            </a:r>
          </a:p>
          <a:p>
            <a:r>
              <a:rPr lang="fr-FR" dirty="0" smtClean="0">
                <a:solidFill>
                  <a:srgbClr val="1F497D"/>
                </a:solidFill>
              </a:rPr>
              <a:t>• importance accordée à la relation thérapeutique ;</a:t>
            </a:r>
          </a:p>
          <a:p>
            <a:r>
              <a:rPr lang="fr-FR" dirty="0" smtClean="0">
                <a:solidFill>
                  <a:srgbClr val="1F497D"/>
                </a:solidFill>
              </a:rPr>
              <a:t>• exploration des désirs, rêves ou fantasmes des patients.</a:t>
            </a:r>
          </a:p>
          <a:p>
            <a:pPr>
              <a:buFont typeface="Arial"/>
              <a:buChar char="•"/>
            </a:pPr>
            <a:r>
              <a:rPr lang="fr-FR" dirty="0" smtClean="0">
                <a:solidFill>
                  <a:srgbClr val="1F497D"/>
                </a:solidFill>
              </a:rPr>
              <a:t> …</a:t>
            </a:r>
          </a:p>
          <a:p>
            <a:endParaRPr lang="fr-FR" dirty="0" smtClean="0">
              <a:solidFill>
                <a:srgbClr val="1F497D"/>
              </a:solidFill>
            </a:endParaRPr>
          </a:p>
          <a:p>
            <a:pPr>
              <a:buFont typeface="Arial"/>
              <a:buChar char="•"/>
            </a:pPr>
            <a:r>
              <a:rPr lang="fr-FR" dirty="0" smtClean="0">
                <a:solidFill>
                  <a:srgbClr val="1F497D"/>
                </a:solidFill>
              </a:rPr>
              <a:t> utilisation d’activités de travail à la maison et en dehors des séances ;</a:t>
            </a:r>
          </a:p>
          <a:p>
            <a:r>
              <a:rPr lang="fr-FR" dirty="0" smtClean="0">
                <a:solidFill>
                  <a:srgbClr val="1F497D"/>
                </a:solidFill>
              </a:rPr>
              <a:t>• direction de l’activité de la séance ;</a:t>
            </a:r>
          </a:p>
          <a:p>
            <a:r>
              <a:rPr lang="fr-FR" dirty="0" smtClean="0">
                <a:solidFill>
                  <a:srgbClr val="1F497D"/>
                </a:solidFill>
              </a:rPr>
              <a:t>• apprentissage d’outils à employer pour faire face aux symptômes ;</a:t>
            </a:r>
          </a:p>
          <a:p>
            <a:r>
              <a:rPr lang="fr-FR" dirty="0" smtClean="0">
                <a:solidFill>
                  <a:srgbClr val="1F497D"/>
                </a:solidFill>
              </a:rPr>
              <a:t>• accent mis sur les expériences futures des patients ;</a:t>
            </a:r>
          </a:p>
          <a:p>
            <a:r>
              <a:rPr lang="fr-FR" dirty="0" smtClean="0">
                <a:solidFill>
                  <a:srgbClr val="1F497D"/>
                </a:solidFill>
              </a:rPr>
              <a:t>• apport d’informations sur le traitement, trouble, ou symptômes ;</a:t>
            </a:r>
          </a:p>
          <a:p>
            <a:r>
              <a:rPr lang="fr-FR" dirty="0" smtClean="0">
                <a:solidFill>
                  <a:srgbClr val="1F497D"/>
                </a:solidFill>
              </a:rPr>
              <a:t>• focalisation cognitive interne.</a:t>
            </a:r>
          </a:p>
          <a:p>
            <a:pPr>
              <a:buFont typeface="Arial"/>
              <a:buChar char="•"/>
            </a:pPr>
            <a:r>
              <a:rPr lang="fr-FR" dirty="0" smtClean="0">
                <a:solidFill>
                  <a:srgbClr val="1F497D"/>
                </a:solidFill>
              </a:rPr>
              <a:t> …</a:t>
            </a:r>
          </a:p>
          <a:p>
            <a:endParaRPr lang="fr-FR" dirty="0" smtClean="0">
              <a:solidFill>
                <a:srgbClr val="1F497D"/>
              </a:solidFill>
            </a:endParaRPr>
          </a:p>
          <a:p>
            <a:endParaRPr lang="fr-FR" dirty="0">
              <a:solidFill>
                <a:srgbClr val="1F497D"/>
              </a:solidFill>
            </a:endParaRPr>
          </a:p>
        </p:txBody>
      </p:sp>
      <p:sp>
        <p:nvSpPr>
          <p:cNvPr id="70659" name="Titre 1"/>
          <p:cNvSpPr txBox="1">
            <a:spLocks/>
          </p:cNvSpPr>
          <p:nvPr/>
        </p:nvSpPr>
        <p:spPr bwMode="auto">
          <a:xfrm>
            <a:off x="381000" y="274638"/>
            <a:ext cx="8458200" cy="1143000"/>
          </a:xfrm>
          <a:prstGeom prst="rect">
            <a:avLst/>
          </a:prstGeom>
          <a:noFill/>
          <a:ln w="9525">
            <a:noFill/>
            <a:miter lim="800000"/>
            <a:headEnd/>
            <a:tailEnd/>
          </a:ln>
        </p:spPr>
        <p:txBody>
          <a:bodyPr anchor="ctr">
            <a:prstTxWarp prst="textNoShape">
              <a:avLst/>
            </a:prstTxWarp>
          </a:bodyPr>
          <a:lstStyle/>
          <a:p>
            <a:pPr algn="ctr"/>
            <a:r>
              <a:rPr lang="fr-FR" sz="4000" dirty="0" smtClean="0">
                <a:solidFill>
                  <a:schemeClr val="tx2"/>
                </a:solidFill>
              </a:rPr>
              <a:t>Analyse du processus ? </a:t>
            </a:r>
            <a:r>
              <a:rPr lang="fr-FR" sz="2400" dirty="0" smtClean="0">
                <a:solidFill>
                  <a:schemeClr val="tx2"/>
                </a:solidFill>
              </a:rPr>
              <a:t>(1)</a:t>
            </a:r>
            <a:endParaRPr lang="fr-FR" sz="2400" dirty="0">
              <a:solidFill>
                <a:schemeClr val="tx2"/>
              </a:solidFill>
            </a:endParaRPr>
          </a:p>
        </p:txBody>
      </p:sp>
      <p:sp>
        <p:nvSpPr>
          <p:cNvPr id="53252" name="Rectangle 3"/>
          <p:cNvSpPr>
            <a:spLocks noChangeArrowheads="1"/>
          </p:cNvSpPr>
          <p:nvPr/>
        </p:nvSpPr>
        <p:spPr bwMode="auto">
          <a:xfrm>
            <a:off x="76200" y="6477000"/>
            <a:ext cx="9067800" cy="338138"/>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prstTxWarp prst="textNoShape">
              <a:avLst/>
            </a:prstTxWarp>
            <a:spAutoFit/>
          </a:bodyPr>
          <a:lstStyle/>
          <a:p>
            <a:pPr>
              <a:defRPr/>
            </a:pPr>
            <a:r>
              <a:rPr lang="fr-FR" sz="1600" dirty="0">
                <a:solidFill>
                  <a:srgbClr val="000090"/>
                </a:solidFill>
              </a:rPr>
              <a:t>Repérage et classement des items par importance de leur utilisation (haute, modérée, basse, rare)</a:t>
            </a:r>
          </a:p>
        </p:txBody>
      </p:sp>
      <p:sp>
        <p:nvSpPr>
          <p:cNvPr id="6" name="Espace réservé de la date 5"/>
          <p:cNvSpPr>
            <a:spLocks noGrp="1"/>
          </p:cNvSpPr>
          <p:nvPr>
            <p:ph type="dt" sz="half" idx="10"/>
          </p:nvPr>
        </p:nvSpPr>
        <p:spPr/>
        <p:txBody>
          <a:bodyPr/>
          <a:lstStyle/>
          <a:p>
            <a:r>
              <a:rPr lang="fr-FR" smtClean="0"/>
              <a:t>04/07/08. JM Thurin</a:t>
            </a:r>
            <a:endParaRPr lang="fr-FR"/>
          </a:p>
        </p:txBody>
      </p:sp>
      <p:sp>
        <p:nvSpPr>
          <p:cNvPr id="7" name="Espace réservé du pied de page 6"/>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chemeClr val="tx2"/>
                </a:solidFill>
              </a:rPr>
              <a:t>Analyse du processus ? </a:t>
            </a:r>
            <a:r>
              <a:rPr lang="fr-FR" sz="2800" dirty="0" smtClean="0">
                <a:solidFill>
                  <a:schemeClr val="tx2"/>
                </a:solidFill>
              </a:rPr>
              <a:t>(2)</a:t>
            </a:r>
            <a:br>
              <a:rPr lang="fr-FR" sz="2800" dirty="0" smtClean="0">
                <a:solidFill>
                  <a:schemeClr val="tx2"/>
                </a:solidFill>
              </a:rPr>
            </a:br>
            <a:endParaRPr lang="fr-FR" dirty="0"/>
          </a:p>
        </p:txBody>
      </p:sp>
      <p:sp>
        <p:nvSpPr>
          <p:cNvPr id="3" name="Espace réservé du contenu 2"/>
          <p:cNvSpPr>
            <a:spLocks noGrp="1"/>
          </p:cNvSpPr>
          <p:nvPr>
            <p:ph idx="1"/>
          </p:nvPr>
        </p:nvSpPr>
        <p:spPr/>
        <p:txBody>
          <a:bodyPr>
            <a:normAutofit/>
          </a:bodyPr>
          <a:lstStyle/>
          <a:p>
            <a:pPr>
              <a:buFont typeface="Wingdings" charset="2"/>
              <a:buChar char="ü"/>
            </a:pPr>
            <a:r>
              <a:rPr lang="fr-FR" sz="2400" dirty="0" smtClean="0">
                <a:solidFill>
                  <a:srgbClr val="1F497D"/>
                </a:solidFill>
              </a:rPr>
              <a:t>Définir les spécificités techniques </a:t>
            </a:r>
            <a:r>
              <a:rPr lang="fr-FR" sz="2000" dirty="0" smtClean="0">
                <a:solidFill>
                  <a:srgbClr val="1F497D"/>
                </a:solidFill>
              </a:rPr>
              <a:t>(</a:t>
            </a:r>
            <a:r>
              <a:rPr lang="fr-FR" sz="2000" dirty="0" err="1" smtClean="0">
                <a:solidFill>
                  <a:srgbClr val="1F497D"/>
                </a:solidFill>
              </a:rPr>
              <a:t>Kramer</a:t>
            </a:r>
            <a:r>
              <a:rPr lang="fr-FR" sz="2000" dirty="0" smtClean="0">
                <a:solidFill>
                  <a:srgbClr val="1F497D"/>
                </a:solidFill>
              </a:rPr>
              <a:t> et al. 2005)</a:t>
            </a:r>
            <a:endParaRPr lang="fr-FR" sz="2400" dirty="0" smtClean="0">
              <a:solidFill>
                <a:srgbClr val="1F497D"/>
              </a:solidFill>
            </a:endParaRPr>
          </a:p>
          <a:p>
            <a:endParaRPr lang="fr-FR" sz="1800" dirty="0" smtClean="0">
              <a:solidFill>
                <a:srgbClr val="1F497D"/>
              </a:solidFill>
            </a:endParaRPr>
          </a:p>
          <a:p>
            <a:r>
              <a:rPr lang="fr-FR" sz="1800" dirty="0" smtClean="0">
                <a:solidFill>
                  <a:srgbClr val="1F497D"/>
                </a:solidFill>
              </a:rPr>
              <a:t>Interprétations se référant à des personnes concrètes de la vie du patient.</a:t>
            </a:r>
          </a:p>
          <a:p>
            <a:r>
              <a:rPr lang="fr-FR" sz="1800" dirty="0" smtClean="0">
                <a:solidFill>
                  <a:srgbClr val="1F497D"/>
                </a:solidFill>
              </a:rPr>
              <a:t>Prise en compte du sens des comportements des autres.</a:t>
            </a:r>
          </a:p>
          <a:p>
            <a:r>
              <a:rPr lang="fr-FR" sz="1800" dirty="0" smtClean="0">
                <a:solidFill>
                  <a:srgbClr val="1F497D"/>
                </a:solidFill>
              </a:rPr>
              <a:t>Abord dans la séance les liens conjugaux, parentaux et filiaux.</a:t>
            </a:r>
          </a:p>
          <a:p>
            <a:r>
              <a:rPr lang="fr-FR" sz="1800" dirty="0" smtClean="0">
                <a:solidFill>
                  <a:srgbClr val="1F497D"/>
                </a:solidFill>
              </a:rPr>
              <a:t>Lors de la séance le thérapeute ou le patient accordent de l’importance aux liens intrafamiliaux.</a:t>
            </a:r>
          </a:p>
          <a:p>
            <a:r>
              <a:rPr lang="fr-FR" sz="1800" dirty="0" smtClean="0">
                <a:solidFill>
                  <a:srgbClr val="1F497D"/>
                </a:solidFill>
              </a:rPr>
              <a:t>Élaboration d’hypothèses fondées sur la réalité des relations avec la famille et avec les personnes significatives de l’entourage.</a:t>
            </a:r>
          </a:p>
          <a:p>
            <a:r>
              <a:rPr lang="fr-FR" sz="1800" dirty="0" smtClean="0">
                <a:solidFill>
                  <a:srgbClr val="1F497D"/>
                </a:solidFill>
              </a:rPr>
              <a:t>Attention portée aux événements marquants de la vie familiale à travers les générations.</a:t>
            </a:r>
          </a:p>
          <a:p>
            <a:r>
              <a:rPr lang="fr-FR" sz="1800" dirty="0" smtClean="0">
                <a:solidFill>
                  <a:srgbClr val="1F497D"/>
                </a:solidFill>
              </a:rPr>
              <a:t>…</a:t>
            </a:r>
            <a:endParaRPr lang="fr-FR" sz="1800" dirty="0">
              <a:solidFill>
                <a:srgbClr val="1F497D"/>
              </a:solidFill>
            </a:endParaRP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1F497D"/>
                </a:solidFill>
              </a:rPr>
              <a:t>Compréhension et approches passages  à l’acte</a:t>
            </a:r>
            <a:endParaRPr lang="fr-FR" dirty="0">
              <a:solidFill>
                <a:srgbClr val="1F497D"/>
              </a:solidFill>
            </a:endParaRPr>
          </a:p>
        </p:txBody>
      </p:sp>
      <p:sp>
        <p:nvSpPr>
          <p:cNvPr id="3" name="Espace réservé du contenu 2"/>
          <p:cNvSpPr>
            <a:spLocks noGrp="1"/>
          </p:cNvSpPr>
          <p:nvPr>
            <p:ph idx="1"/>
          </p:nvPr>
        </p:nvSpPr>
        <p:spPr/>
        <p:txBody>
          <a:bodyPr>
            <a:normAutofit fontScale="92500" lnSpcReduction="10000"/>
          </a:bodyPr>
          <a:lstStyle/>
          <a:p>
            <a:r>
              <a:rPr lang="fr-FR" dirty="0" smtClean="0">
                <a:solidFill>
                  <a:srgbClr val="1F497D"/>
                </a:solidFill>
              </a:rPr>
              <a:t>Questions pour ouvrir</a:t>
            </a:r>
          </a:p>
          <a:p>
            <a:pPr lvl="1"/>
            <a:r>
              <a:rPr lang="fr-FR" sz="2627" dirty="0" smtClean="0">
                <a:solidFill>
                  <a:srgbClr val="1F497D"/>
                </a:solidFill>
              </a:rPr>
              <a:t>Contexte interpersonnel du passage à l’acte</a:t>
            </a:r>
          </a:p>
          <a:p>
            <a:pPr lvl="1"/>
            <a:r>
              <a:rPr lang="fr-FR" sz="2627" dirty="0" smtClean="0">
                <a:solidFill>
                  <a:srgbClr val="1F497D"/>
                </a:solidFill>
              </a:rPr>
              <a:t>Vécu</a:t>
            </a:r>
          </a:p>
          <a:p>
            <a:pPr lvl="1"/>
            <a:r>
              <a:rPr lang="fr-FR" sz="2627" dirty="0" smtClean="0">
                <a:solidFill>
                  <a:srgbClr val="1F497D"/>
                </a:solidFill>
              </a:rPr>
              <a:t>A quoi renvoie-t-il  comme expérience pivot?</a:t>
            </a:r>
          </a:p>
          <a:p>
            <a:pPr lvl="1"/>
            <a:r>
              <a:rPr lang="fr-FR" sz="2627" dirty="0" smtClean="0">
                <a:solidFill>
                  <a:srgbClr val="1F497D"/>
                </a:solidFill>
              </a:rPr>
              <a:t>Expression émotionnelle simple ou </a:t>
            </a:r>
          </a:p>
          <a:p>
            <a:pPr lvl="1"/>
            <a:r>
              <a:rPr lang="fr-FR" sz="2627" dirty="0" smtClean="0">
                <a:solidFill>
                  <a:srgbClr val="1F497D"/>
                </a:solidFill>
              </a:rPr>
              <a:t>Conduite solitaire ou non ?</a:t>
            </a:r>
          </a:p>
          <a:p>
            <a:pPr lvl="1"/>
            <a:r>
              <a:rPr lang="fr-FR" sz="2627" dirty="0" smtClean="0">
                <a:solidFill>
                  <a:srgbClr val="1F497D"/>
                </a:solidFill>
              </a:rPr>
              <a:t>Quelle réponse du thérapeute ?</a:t>
            </a:r>
          </a:p>
          <a:p>
            <a:pPr lvl="1"/>
            <a:r>
              <a:rPr lang="fr-FR" sz="2627" dirty="0" smtClean="0">
                <a:solidFill>
                  <a:srgbClr val="1F497D"/>
                </a:solidFill>
              </a:rPr>
              <a:t>Quel effet ?</a:t>
            </a:r>
          </a:p>
          <a:p>
            <a:pPr lvl="1"/>
            <a:r>
              <a:rPr lang="fr-FR" sz="2627" dirty="0" smtClean="0">
                <a:solidFill>
                  <a:srgbClr val="1F497D"/>
                </a:solidFill>
              </a:rPr>
              <a:t>Est-ce que quelque chose s’est construit à cette occasion ? A été interprété ?</a:t>
            </a:r>
          </a:p>
          <a:p>
            <a:pPr lvl="1"/>
            <a:r>
              <a:rPr lang="fr-FR" sz="2627" dirty="0" smtClean="0">
                <a:solidFill>
                  <a:srgbClr val="1F497D"/>
                </a:solidFill>
              </a:rPr>
              <a:t>…</a:t>
            </a:r>
            <a:endParaRPr lang="fr-FR" sz="2627" dirty="0">
              <a:solidFill>
                <a:srgbClr val="1F497D"/>
              </a:solidFill>
            </a:endParaRP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Analyse du processus : le PQS</a:t>
            </a:r>
            <a:endParaRPr lang="fr-FR" dirty="0">
              <a:solidFill>
                <a:srgbClr val="1F497D"/>
              </a:solidFill>
            </a:endParaRPr>
          </a:p>
        </p:txBody>
      </p:sp>
      <p:sp>
        <p:nvSpPr>
          <p:cNvPr id="3" name="Espace réservé du contenu 2"/>
          <p:cNvSpPr>
            <a:spLocks noGrp="1" noChangeAspect="1"/>
          </p:cNvSpPr>
          <p:nvPr>
            <p:ph idx="1"/>
          </p:nvPr>
        </p:nvSpPr>
        <p:spPr/>
        <p:txBody>
          <a:bodyPr>
            <a:normAutofit fontScale="70000" lnSpcReduction="20000"/>
          </a:bodyPr>
          <a:lstStyle/>
          <a:p>
            <a:pPr>
              <a:buFont typeface="Wingdings" charset="2"/>
              <a:buChar char="ü"/>
            </a:pPr>
            <a:r>
              <a:rPr lang="fr-FR" sz="3429" dirty="0" smtClean="0">
                <a:solidFill>
                  <a:srgbClr val="1F497D"/>
                </a:solidFill>
              </a:rPr>
              <a:t>Définir les spécificités techniques … dans leur contexte d’interactions (de transfert ?)</a:t>
            </a:r>
          </a:p>
          <a:p>
            <a:pPr lvl="1"/>
            <a:endParaRPr lang="fr-FR" sz="3200" dirty="0" smtClean="0">
              <a:solidFill>
                <a:srgbClr val="1F497D"/>
              </a:solidFill>
            </a:endParaRPr>
          </a:p>
          <a:p>
            <a:pPr lvl="1"/>
            <a:r>
              <a:rPr lang="fr-FR" sz="3200" dirty="0" smtClean="0">
                <a:solidFill>
                  <a:srgbClr val="1F497D"/>
                </a:solidFill>
              </a:rPr>
              <a:t>P</a:t>
            </a:r>
            <a:r>
              <a:rPr lang="fr-FR" sz="3097" dirty="0" smtClean="0">
                <a:solidFill>
                  <a:srgbClr val="1F497D"/>
                </a:solidFill>
              </a:rPr>
              <a:t>ouvoir décrire le processus de la psychothérapie psychothérapie d’un patient particulier avec un thérapeute particulier à différents temps, </a:t>
            </a:r>
          </a:p>
          <a:p>
            <a:pPr lvl="1"/>
            <a:r>
              <a:rPr lang="fr-FR" sz="3097" dirty="0" smtClean="0">
                <a:solidFill>
                  <a:srgbClr val="1F497D"/>
                </a:solidFill>
              </a:rPr>
              <a:t>sa forme, sa configuration, ses « nœuds » à différents niveaux : </a:t>
            </a:r>
          </a:p>
          <a:p>
            <a:pPr lvl="2"/>
            <a:r>
              <a:rPr lang="fr-FR" sz="2857" dirty="0" smtClean="0">
                <a:solidFill>
                  <a:srgbClr val="1F497D"/>
                </a:solidFill>
              </a:rPr>
              <a:t>plainte du patient, humeur, relation à la réalité, ses thèmes </a:t>
            </a:r>
          </a:p>
          <a:p>
            <a:pPr lvl="2"/>
            <a:r>
              <a:rPr lang="fr-FR" sz="2857" dirty="0" smtClean="0">
                <a:solidFill>
                  <a:srgbClr val="1F497D"/>
                </a:solidFill>
              </a:rPr>
              <a:t>posture des acteurs, leur activité, le « transfert »</a:t>
            </a:r>
          </a:p>
          <a:p>
            <a:pPr lvl="2"/>
            <a:r>
              <a:rPr lang="fr-FR" sz="2857" dirty="0" smtClean="0">
                <a:solidFill>
                  <a:srgbClr val="1F497D"/>
                </a:solidFill>
              </a:rPr>
              <a:t>« style du thérapeute »</a:t>
            </a:r>
          </a:p>
          <a:p>
            <a:pPr lvl="2"/>
            <a:r>
              <a:rPr lang="fr-FR" sz="2857" dirty="0" smtClean="0">
                <a:solidFill>
                  <a:srgbClr val="1F497D"/>
                </a:solidFill>
              </a:rPr>
              <a:t>« ambiance ».</a:t>
            </a:r>
          </a:p>
          <a:p>
            <a:pPr lvl="1"/>
            <a:r>
              <a:rPr lang="fr-FR" sz="3143" dirty="0" smtClean="0">
                <a:solidFill>
                  <a:srgbClr val="1F497D"/>
                </a:solidFill>
              </a:rPr>
              <a:t>Interventions dans leur contexte individuel et interindividuel</a:t>
            </a: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Line 2"/>
          <p:cNvSpPr>
            <a:spLocks noChangeShapeType="1"/>
          </p:cNvSpPr>
          <p:nvPr/>
        </p:nvSpPr>
        <p:spPr bwMode="auto">
          <a:xfrm>
            <a:off x="16411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1204" name="Text Box 3"/>
          <p:cNvSpPr txBox="1">
            <a:spLocks noChangeArrowheads="1"/>
          </p:cNvSpPr>
          <p:nvPr/>
        </p:nvSpPr>
        <p:spPr bwMode="auto">
          <a:xfrm>
            <a:off x="1600200"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51205" name="Text Box 6"/>
          <p:cNvSpPr txBox="1">
            <a:spLocks noChangeArrowheads="1"/>
          </p:cNvSpPr>
          <p:nvPr/>
        </p:nvSpPr>
        <p:spPr bwMode="auto">
          <a:xfrm>
            <a:off x="3124200" y="13716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1206" name="Text Box 7"/>
          <p:cNvSpPr txBox="1">
            <a:spLocks noChangeArrowheads="1"/>
          </p:cNvSpPr>
          <p:nvPr/>
        </p:nvSpPr>
        <p:spPr bwMode="auto">
          <a:xfrm>
            <a:off x="838200" y="386397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207" name="Titre 1"/>
          <p:cNvSpPr txBox="1">
            <a:spLocks/>
          </p:cNvSpPr>
          <p:nvPr/>
        </p:nvSpPr>
        <p:spPr bwMode="auto">
          <a:xfrm>
            <a:off x="2029798" y="304800"/>
            <a:ext cx="7114201" cy="1143000"/>
          </a:xfrm>
          <a:prstGeom prst="rect">
            <a:avLst/>
          </a:prstGeom>
          <a:noFill/>
          <a:ln w="9525">
            <a:noFill/>
            <a:miter lim="800000"/>
            <a:headEnd/>
            <a:tailEnd/>
          </a:ln>
        </p:spPr>
        <p:txBody>
          <a:bodyPr anchor="ctr">
            <a:prstTxWarp prst="textNoShape">
              <a:avLst/>
            </a:prstTxWarp>
          </a:bodyPr>
          <a:lstStyle/>
          <a:p>
            <a:pPr algn="ctr"/>
            <a:r>
              <a:rPr lang="fr-FR" sz="3200" dirty="0" smtClean="0">
                <a:solidFill>
                  <a:schemeClr val="tx2"/>
                </a:solidFill>
              </a:rPr>
              <a:t>Analyse d’une </a:t>
            </a:r>
            <a:r>
              <a:rPr lang="fr-FR" sz="3200" dirty="0">
                <a:solidFill>
                  <a:schemeClr val="tx2"/>
                </a:solidFill>
              </a:rPr>
              <a:t>étude intensive de cas</a:t>
            </a:r>
          </a:p>
        </p:txBody>
      </p:sp>
      <p:sp>
        <p:nvSpPr>
          <p:cNvPr id="51208" name="Text Box 4"/>
          <p:cNvSpPr txBox="1">
            <a:spLocks noChangeArrowheads="1"/>
          </p:cNvSpPr>
          <p:nvPr/>
        </p:nvSpPr>
        <p:spPr bwMode="auto">
          <a:xfrm>
            <a:off x="402813" y="2600980"/>
            <a:ext cx="1044987"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Évaluation</a:t>
            </a:r>
            <a:br>
              <a:rPr lang="fr-FR" sz="1400" dirty="0" smtClean="0">
                <a:solidFill>
                  <a:schemeClr val="hlink"/>
                </a:solidFill>
              </a:rPr>
            </a:br>
            <a:r>
              <a:rPr lang="fr-FR" sz="1400" dirty="0" smtClean="0">
                <a:solidFill>
                  <a:schemeClr val="hlink"/>
                </a:solidFill>
              </a:rPr>
              <a:t>initiale</a:t>
            </a:r>
          </a:p>
        </p:txBody>
      </p:sp>
      <p:sp>
        <p:nvSpPr>
          <p:cNvPr id="33" name="ZoneTexte 32"/>
          <p:cNvSpPr txBox="1"/>
          <p:nvPr/>
        </p:nvSpPr>
        <p:spPr>
          <a:xfrm>
            <a:off x="6873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357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51212" name="Text Box 4"/>
          <p:cNvSpPr txBox="1">
            <a:spLocks noChangeArrowheads="1"/>
          </p:cNvSpPr>
          <p:nvPr/>
        </p:nvSpPr>
        <p:spPr bwMode="auto">
          <a:xfrm>
            <a:off x="2631406" y="2596366"/>
            <a:ext cx="1373188" cy="523875"/>
          </a:xfrm>
          <a:prstGeom prst="rect">
            <a:avLst/>
          </a:prstGeom>
          <a:noFill/>
          <a:ln w="9525">
            <a:noFill/>
            <a:miter lim="800000"/>
            <a:headEnd/>
            <a:tailEnd/>
          </a:ln>
        </p:spPr>
        <p:txBody>
          <a:bodyPr>
            <a:prstTxWarp prst="textNoShape">
              <a:avLst/>
            </a:prstTxWarp>
            <a:spAutoFit/>
          </a:bodyPr>
          <a:lstStyle/>
          <a:p>
            <a:pPr algn="ctr"/>
            <a:r>
              <a:rPr lang="fr-FR" sz="1400" dirty="0">
                <a:solidFill>
                  <a:schemeClr val="hlink"/>
                </a:solidFill>
              </a:rPr>
              <a:t>Évaluation</a:t>
            </a:r>
            <a:br>
              <a:rPr lang="fr-FR" sz="1400" dirty="0">
                <a:solidFill>
                  <a:schemeClr val="hlink"/>
                </a:solidFill>
              </a:rPr>
            </a:br>
            <a:r>
              <a:rPr lang="fr-FR" sz="1400" dirty="0">
                <a:solidFill>
                  <a:schemeClr val="hlink"/>
                </a:solidFill>
              </a:rPr>
              <a:t>intermédiaire</a:t>
            </a:r>
          </a:p>
        </p:txBody>
      </p:sp>
      <p:sp>
        <p:nvSpPr>
          <p:cNvPr id="51215" name="Text Box 4"/>
          <p:cNvSpPr txBox="1">
            <a:spLocks noChangeArrowheads="1"/>
          </p:cNvSpPr>
          <p:nvPr/>
        </p:nvSpPr>
        <p:spPr bwMode="auto">
          <a:xfrm>
            <a:off x="4917406" y="259636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27" name="ZoneTexte 26"/>
          <p:cNvSpPr txBox="1"/>
          <p:nvPr/>
        </p:nvSpPr>
        <p:spPr>
          <a:xfrm>
            <a:off x="5215833" y="167640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78501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4" name="Line 2"/>
          <p:cNvSpPr>
            <a:spLocks noChangeShapeType="1"/>
          </p:cNvSpPr>
          <p:nvPr/>
        </p:nvSpPr>
        <p:spPr bwMode="auto">
          <a:xfrm>
            <a:off x="39271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5" name="Text Box 3"/>
          <p:cNvSpPr txBox="1">
            <a:spLocks noChangeArrowheads="1"/>
          </p:cNvSpPr>
          <p:nvPr/>
        </p:nvSpPr>
        <p:spPr bwMode="auto">
          <a:xfrm>
            <a:off x="3913801"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6" name="Line 2"/>
          <p:cNvSpPr>
            <a:spLocks noChangeShapeType="1"/>
          </p:cNvSpPr>
          <p:nvPr/>
        </p:nvSpPr>
        <p:spPr bwMode="auto">
          <a:xfrm>
            <a:off x="63655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9" name="Text Box 3"/>
          <p:cNvSpPr txBox="1">
            <a:spLocks noChangeArrowheads="1"/>
          </p:cNvSpPr>
          <p:nvPr/>
        </p:nvSpPr>
        <p:spPr bwMode="auto">
          <a:xfrm>
            <a:off x="6324600"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30" name="Text Box 4"/>
          <p:cNvSpPr txBox="1">
            <a:spLocks noChangeArrowheads="1"/>
          </p:cNvSpPr>
          <p:nvPr/>
        </p:nvSpPr>
        <p:spPr bwMode="auto">
          <a:xfrm>
            <a:off x="7519906" y="2600980"/>
            <a:ext cx="1044988"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Évaluation</a:t>
            </a:r>
            <a:br>
              <a:rPr lang="fr-FR" sz="1400" dirty="0" smtClean="0">
                <a:solidFill>
                  <a:schemeClr val="hlink"/>
                </a:solidFill>
              </a:rPr>
            </a:br>
            <a:r>
              <a:rPr lang="fr-FR" sz="1400" dirty="0" smtClean="0">
                <a:solidFill>
                  <a:schemeClr val="hlink"/>
                </a:solidFill>
              </a:rPr>
              <a:t>terminaison</a:t>
            </a:r>
          </a:p>
        </p:txBody>
      </p:sp>
      <p:cxnSp>
        <p:nvCxnSpPr>
          <p:cNvPr id="32" name="Connecteur droit avec flèche 31"/>
          <p:cNvCxnSpPr/>
          <p:nvPr/>
        </p:nvCxnSpPr>
        <p:spPr>
          <a:xfrm>
            <a:off x="381000" y="60960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6" name="Text Box 3"/>
          <p:cNvSpPr txBox="1">
            <a:spLocks noChangeArrowheads="1"/>
          </p:cNvSpPr>
          <p:nvPr/>
        </p:nvSpPr>
        <p:spPr bwMode="auto">
          <a:xfrm>
            <a:off x="7114201" y="6096000"/>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 name="Grouper 40"/>
          <p:cNvGrpSpPr>
            <a:grpSpLocks noChangeAspect="1"/>
          </p:cNvGrpSpPr>
          <p:nvPr/>
        </p:nvGrpSpPr>
        <p:grpSpPr>
          <a:xfrm>
            <a:off x="1447800" y="3027708"/>
            <a:ext cx="1123200" cy="1182342"/>
            <a:chOff x="2514600" y="846138"/>
            <a:chExt cx="2743200" cy="2887663"/>
          </a:xfrm>
        </p:grpSpPr>
        <p:sp>
          <p:nvSpPr>
            <p:cNvPr id="37" name="Rectangle 36"/>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 name="Grouper 41"/>
          <p:cNvGrpSpPr>
            <a:grpSpLocks noChangeAspect="1"/>
          </p:cNvGrpSpPr>
          <p:nvPr/>
        </p:nvGrpSpPr>
        <p:grpSpPr>
          <a:xfrm flipH="1">
            <a:off x="3906000" y="3256308"/>
            <a:ext cx="1123200" cy="1182342"/>
            <a:chOff x="2514600" y="846138"/>
            <a:chExt cx="2743200" cy="2887663"/>
          </a:xfrm>
        </p:grpSpPr>
        <p:sp>
          <p:nvSpPr>
            <p:cNvPr id="43" name="Rectangle 42"/>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81" name="Grouper 80"/>
          <p:cNvGrpSpPr/>
          <p:nvPr/>
        </p:nvGrpSpPr>
        <p:grpSpPr>
          <a:xfrm>
            <a:off x="6420600" y="3185069"/>
            <a:ext cx="1123200" cy="1158331"/>
            <a:chOff x="6420600" y="3319661"/>
            <a:chExt cx="1123200" cy="1158331"/>
          </a:xfrm>
        </p:grpSpPr>
        <p:sp>
          <p:nvSpPr>
            <p:cNvPr id="48" name="Rectangle 47"/>
            <p:cNvSpPr>
              <a:spLocks noChangeAspect="1"/>
            </p:cNvSpPr>
            <p:nvPr/>
          </p:nvSpPr>
          <p:spPr>
            <a:xfrm flipH="1">
              <a:off x="7169400" y="382539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351339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800" y="419979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505805" y="3764207"/>
              <a:ext cx="890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42" name="Espace réservé de la date 41"/>
          <p:cNvSpPr>
            <a:spLocks noGrp="1"/>
          </p:cNvSpPr>
          <p:nvPr>
            <p:ph type="dt" sz="half" idx="10"/>
          </p:nvPr>
        </p:nvSpPr>
        <p:spPr/>
        <p:txBody>
          <a:bodyPr/>
          <a:lstStyle/>
          <a:p>
            <a:r>
              <a:rPr lang="fr-FR" smtClean="0"/>
              <a:t>04/07/08. JM Thurin</a:t>
            </a:r>
            <a:endParaRPr lang="fr-FR"/>
          </a:p>
        </p:txBody>
      </p:sp>
      <p:sp>
        <p:nvSpPr>
          <p:cNvPr id="41" name="Espace réservé du pied de page 40"/>
          <p:cNvSpPr>
            <a:spLocks noGrp="1"/>
          </p:cNvSpPr>
          <p:nvPr>
            <p:ph type="ftr" sz="quarter" idx="11"/>
          </p:nvPr>
        </p:nvSpPr>
        <p:spPr/>
        <p:txBody>
          <a:bodyPr/>
          <a:lstStyle/>
          <a:p>
            <a:r>
              <a:rPr lang="fr-FR" smtClean="0"/>
              <a:t>Méthodologie de l'étude systématique de cas : pôle borderline</a:t>
            </a:r>
            <a:endParaRPr lang="fr-FR"/>
          </a:p>
        </p:txBody>
      </p:sp>
      <p:sp>
        <p:nvSpPr>
          <p:cNvPr id="52" name="Rectangle 51"/>
          <p:cNvSpPr/>
          <p:nvPr/>
        </p:nvSpPr>
        <p:spPr bwMode="auto">
          <a:xfrm>
            <a:off x="2445000" y="4724400"/>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53" name="Text Box 8"/>
          <p:cNvSpPr txBox="1">
            <a:spLocks noChangeArrowheads="1"/>
          </p:cNvSpPr>
          <p:nvPr/>
        </p:nvSpPr>
        <p:spPr bwMode="auto">
          <a:xfrm>
            <a:off x="2507401" y="4788999"/>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a:solidFill>
                  <a:srgbClr val="000090"/>
                </a:solidFill>
              </a:rPr>
              <a:t>Analyse</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1</a:t>
            </a:r>
            <a:endParaRPr lang="fr-FR" sz="1200" dirty="0">
              <a:solidFill>
                <a:srgbClr val="000090"/>
              </a:solidFill>
            </a:endParaRPr>
          </a:p>
        </p:txBody>
      </p:sp>
      <p:cxnSp>
        <p:nvCxnSpPr>
          <p:cNvPr id="66" name="Connecteur droit avec flèche 65"/>
          <p:cNvCxnSpPr>
            <a:stCxn id="51212" idx="2"/>
            <a:endCxn id="52" idx="0"/>
          </p:cNvCxnSpPr>
          <p:nvPr/>
        </p:nvCxnSpPr>
        <p:spPr>
          <a:xfrm rot="5400000">
            <a:off x="2515921" y="3922320"/>
            <a:ext cx="160415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Forme 67"/>
          <p:cNvCxnSpPr>
            <a:stCxn id="39" idx="2"/>
            <a:endCxn id="52" idx="1"/>
          </p:cNvCxnSpPr>
          <p:nvPr/>
        </p:nvCxnSpPr>
        <p:spPr>
          <a:xfrm rot="16200000" flipH="1">
            <a:off x="1839076" y="4411574"/>
            <a:ext cx="807449" cy="4044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69" name="Rectangle 68"/>
          <p:cNvSpPr/>
          <p:nvPr/>
        </p:nvSpPr>
        <p:spPr bwMode="auto">
          <a:xfrm>
            <a:off x="4731000" y="4724400"/>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70" name="Text Box 8"/>
          <p:cNvSpPr txBox="1">
            <a:spLocks noChangeArrowheads="1"/>
          </p:cNvSpPr>
          <p:nvPr/>
        </p:nvSpPr>
        <p:spPr bwMode="auto">
          <a:xfrm>
            <a:off x="4793401" y="4788999"/>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smtClean="0">
                <a:solidFill>
                  <a:srgbClr val="000090"/>
                </a:solidFill>
              </a:rPr>
              <a:t>Analyses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2,3</a:t>
            </a:r>
            <a:endParaRPr lang="fr-FR" sz="1200" dirty="0">
              <a:solidFill>
                <a:srgbClr val="000090"/>
              </a:solidFill>
            </a:endParaRPr>
          </a:p>
        </p:txBody>
      </p:sp>
      <p:cxnSp>
        <p:nvCxnSpPr>
          <p:cNvPr id="72" name="Connecteur droit avec flèche 71"/>
          <p:cNvCxnSpPr>
            <a:stCxn id="51215" idx="2"/>
            <a:endCxn id="69" idx="0"/>
          </p:cNvCxnSpPr>
          <p:nvPr/>
        </p:nvCxnSpPr>
        <p:spPr>
          <a:xfrm rot="5400000">
            <a:off x="4801921" y="3922320"/>
            <a:ext cx="160415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Forme 73"/>
          <p:cNvCxnSpPr>
            <a:stCxn id="45" idx="2"/>
            <a:endCxn id="69" idx="1"/>
          </p:cNvCxnSpPr>
          <p:nvPr/>
        </p:nvCxnSpPr>
        <p:spPr>
          <a:xfrm rot="16200000" flipH="1">
            <a:off x="4294276" y="4580774"/>
            <a:ext cx="578849" cy="2946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78" name="Connecteur droit avec flèche 77"/>
          <p:cNvCxnSpPr>
            <a:stCxn id="30" idx="2"/>
            <a:endCxn id="95" idx="0"/>
          </p:cNvCxnSpPr>
          <p:nvPr/>
        </p:nvCxnSpPr>
        <p:spPr>
          <a:xfrm rot="16200000" flipH="1">
            <a:off x="7210001" y="3956598"/>
            <a:ext cx="1664799"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3" name="Forme 82"/>
          <p:cNvCxnSpPr>
            <a:stCxn id="50" idx="2"/>
            <a:endCxn id="94" idx="1"/>
          </p:cNvCxnSpPr>
          <p:nvPr/>
        </p:nvCxnSpPr>
        <p:spPr>
          <a:xfrm rot="16200000" flipH="1">
            <a:off x="6723151" y="4571249"/>
            <a:ext cx="674099" cy="2184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84" name="Text Box 3"/>
          <p:cNvSpPr txBox="1">
            <a:spLocks noChangeArrowheads="1"/>
          </p:cNvSpPr>
          <p:nvPr/>
        </p:nvSpPr>
        <p:spPr bwMode="auto">
          <a:xfrm>
            <a:off x="304800" y="6096000"/>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Suivi du contexte</a:t>
            </a:r>
            <a:endParaRPr lang="fr-FR" sz="1400" dirty="0"/>
          </a:p>
        </p:txBody>
      </p:sp>
      <p:sp>
        <p:nvSpPr>
          <p:cNvPr id="91" name="Text Box 4"/>
          <p:cNvSpPr txBox="1">
            <a:spLocks noChangeArrowheads="1"/>
          </p:cNvSpPr>
          <p:nvPr/>
        </p:nvSpPr>
        <p:spPr bwMode="auto">
          <a:xfrm>
            <a:off x="7393906" y="2105680"/>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Formulation </a:t>
            </a:r>
            <a:r>
              <a:rPr lang="fr-FR" sz="1400" b="1" dirty="0">
                <a:solidFill>
                  <a:schemeClr val="hlink"/>
                </a:solidFill>
              </a:rPr>
              <a:t/>
            </a:r>
            <a:br>
              <a:rPr lang="fr-FR" sz="1400" b="1" dirty="0">
                <a:solidFill>
                  <a:schemeClr val="hlink"/>
                </a:solidFill>
              </a:rPr>
            </a:br>
            <a:r>
              <a:rPr lang="fr-FR" sz="1400" b="1" dirty="0">
                <a:solidFill>
                  <a:schemeClr val="hlink"/>
                </a:solidFill>
              </a:rPr>
              <a:t>de </a:t>
            </a:r>
            <a:r>
              <a:rPr lang="fr-FR" sz="1400" b="1" dirty="0" smtClean="0">
                <a:solidFill>
                  <a:schemeClr val="hlink"/>
                </a:solidFill>
              </a:rPr>
              <a:t>cas</a:t>
            </a:r>
            <a:endParaRPr lang="fr-FR" sz="1400" b="1" dirty="0">
              <a:solidFill>
                <a:schemeClr val="hlink"/>
              </a:solidFill>
            </a:endParaRPr>
          </a:p>
        </p:txBody>
      </p:sp>
      <p:sp>
        <p:nvSpPr>
          <p:cNvPr id="94" name="Rectangle 93"/>
          <p:cNvSpPr/>
          <p:nvPr/>
        </p:nvSpPr>
        <p:spPr bwMode="auto">
          <a:xfrm>
            <a:off x="7169400" y="4724400"/>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95" name="Text Box 8"/>
          <p:cNvSpPr txBox="1">
            <a:spLocks noChangeArrowheads="1"/>
          </p:cNvSpPr>
          <p:nvPr/>
        </p:nvSpPr>
        <p:spPr bwMode="auto">
          <a:xfrm>
            <a:off x="7231801" y="4788999"/>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a:solidFill>
                  <a:srgbClr val="000090"/>
                </a:solidFill>
              </a:rPr>
              <a:t>Analyse</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4</a:t>
            </a:r>
            <a:endParaRPr lang="fr-FR" sz="1200" dirty="0">
              <a:solidFill>
                <a:srgbClr val="000090"/>
              </a:solidFill>
            </a:endParaRPr>
          </a:p>
        </p:txBody>
      </p:sp>
      <p:sp>
        <p:nvSpPr>
          <p:cNvPr id="102" name="Flèche vers le bas 101"/>
          <p:cNvSpPr/>
          <p:nvPr/>
        </p:nvSpPr>
        <p:spPr>
          <a:xfrm>
            <a:off x="322314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3" name="Flèche vers le bas 102"/>
          <p:cNvSpPr/>
          <p:nvPr/>
        </p:nvSpPr>
        <p:spPr>
          <a:xfrm>
            <a:off x="54490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4" name="Flèche vers le bas 103"/>
          <p:cNvSpPr/>
          <p:nvPr/>
        </p:nvSpPr>
        <p:spPr>
          <a:xfrm>
            <a:off x="794754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5" name="Flèche vers le bas 104"/>
          <p:cNvSpPr/>
          <p:nvPr/>
        </p:nvSpPr>
        <p:spPr>
          <a:xfrm>
            <a:off x="56014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6" name="Flèche vers le bas 105"/>
          <p:cNvSpPr/>
          <p:nvPr/>
        </p:nvSpPr>
        <p:spPr>
          <a:xfrm>
            <a:off x="830447"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7" name="Text Box 4"/>
          <p:cNvSpPr txBox="1">
            <a:spLocks noChangeArrowheads="1"/>
          </p:cNvSpPr>
          <p:nvPr/>
        </p:nvSpPr>
        <p:spPr bwMode="auto">
          <a:xfrm>
            <a:off x="303212" y="2105680"/>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Formulation </a:t>
            </a:r>
            <a:r>
              <a:rPr lang="fr-FR" sz="1400" b="1" dirty="0">
                <a:solidFill>
                  <a:schemeClr val="hlink"/>
                </a:solidFill>
              </a:rPr>
              <a:t/>
            </a:r>
            <a:br>
              <a:rPr lang="fr-FR" sz="1400" b="1" dirty="0">
                <a:solidFill>
                  <a:schemeClr val="hlink"/>
                </a:solidFill>
              </a:rPr>
            </a:br>
            <a:r>
              <a:rPr lang="fr-FR" sz="1400" b="1" dirty="0">
                <a:solidFill>
                  <a:schemeClr val="hlink"/>
                </a:solidFill>
              </a:rPr>
              <a:t>de </a:t>
            </a:r>
            <a:r>
              <a:rPr lang="fr-FR" sz="1400" b="1" dirty="0" smtClean="0">
                <a:solidFill>
                  <a:schemeClr val="hlink"/>
                </a:solidFill>
              </a:rPr>
              <a:t>cas</a:t>
            </a:r>
            <a:endParaRPr lang="fr-FR" sz="1400" b="1" dirty="0">
              <a:solidFill>
                <a:schemeClr val="hlink"/>
              </a:solidFill>
            </a:endParaRPr>
          </a:p>
        </p:txBody>
      </p:sp>
      <p:cxnSp>
        <p:nvCxnSpPr>
          <p:cNvPr id="120" name="Forme 119"/>
          <p:cNvCxnSpPr/>
          <p:nvPr/>
        </p:nvCxnSpPr>
        <p:spPr>
          <a:xfrm rot="10800000" flipH="1">
            <a:off x="402813" y="2438400"/>
            <a:ext cx="8162081" cy="1588"/>
          </a:xfrm>
          <a:prstGeom prst="bentConnector5">
            <a:avLst>
              <a:gd name="adj1" fmla="val -2801"/>
              <a:gd name="adj2" fmla="val -223365995"/>
              <a:gd name="adj3" fmla="val 105422"/>
            </a:avLst>
          </a:prstGeom>
          <a:ln>
            <a:tailEnd type="arrow"/>
          </a:ln>
        </p:spPr>
        <p:style>
          <a:lnRef idx="2">
            <a:schemeClr val="accent1"/>
          </a:lnRef>
          <a:fillRef idx="0">
            <a:schemeClr val="accent1"/>
          </a:fillRef>
          <a:effectRef idx="1">
            <a:schemeClr val="accent1"/>
          </a:effectRef>
          <a:fontRef idx="minor">
            <a:schemeClr val="tx1"/>
          </a:fontRef>
        </p:style>
      </p:cxnSp>
      <p:sp>
        <p:nvSpPr>
          <p:cNvPr id="59" name="ZoneTexte 29"/>
          <p:cNvSpPr txBox="1">
            <a:spLocks noChangeArrowheads="1"/>
          </p:cNvSpPr>
          <p:nvPr/>
        </p:nvSpPr>
        <p:spPr bwMode="auto">
          <a:xfrm>
            <a:off x="695015" y="5424101"/>
            <a:ext cx="460583"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ESM</a:t>
            </a:r>
            <a:endParaRPr lang="fr-FR" sz="1200" dirty="0"/>
          </a:p>
        </p:txBody>
      </p:sp>
      <p:sp>
        <p:nvSpPr>
          <p:cNvPr id="60" name="ZoneTexte 29"/>
          <p:cNvSpPr txBox="1">
            <a:spLocks noChangeArrowheads="1"/>
          </p:cNvSpPr>
          <p:nvPr/>
        </p:nvSpPr>
        <p:spPr bwMode="auto">
          <a:xfrm>
            <a:off x="3093795" y="5331768"/>
            <a:ext cx="448410"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PQS</a:t>
            </a:r>
          </a:p>
          <a:p>
            <a:pPr algn="ctr"/>
            <a:r>
              <a:rPr lang="fr-FR" sz="1200" dirty="0" smtClean="0"/>
              <a:t>EFP</a:t>
            </a:r>
            <a:endParaRPr lang="fr-FR" sz="1200" dirty="0"/>
          </a:p>
        </p:txBody>
      </p:sp>
      <p:sp>
        <p:nvSpPr>
          <p:cNvPr id="61" name="ZoneTexte 29"/>
          <p:cNvSpPr txBox="1">
            <a:spLocks noChangeArrowheads="1"/>
          </p:cNvSpPr>
          <p:nvPr/>
        </p:nvSpPr>
        <p:spPr bwMode="auto">
          <a:xfrm>
            <a:off x="5384792" y="5331768"/>
            <a:ext cx="438416"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PQS</a:t>
            </a:r>
          </a:p>
          <a:p>
            <a:pPr algn="ctr"/>
            <a:r>
              <a:rPr lang="fr-FR" sz="1200" dirty="0" smtClean="0"/>
              <a:t>EFP</a:t>
            </a:r>
            <a:endParaRPr lang="fr-FR" sz="1200" dirty="0"/>
          </a:p>
        </p:txBody>
      </p:sp>
      <p:sp>
        <p:nvSpPr>
          <p:cNvPr id="62" name="ZoneTexte 29"/>
          <p:cNvSpPr txBox="1">
            <a:spLocks noChangeArrowheads="1"/>
          </p:cNvSpPr>
          <p:nvPr/>
        </p:nvSpPr>
        <p:spPr bwMode="auto">
          <a:xfrm>
            <a:off x="7680237" y="5331768"/>
            <a:ext cx="724327" cy="646331"/>
          </a:xfrm>
          <a:prstGeom prst="rect">
            <a:avLst/>
          </a:prstGeom>
          <a:noFill/>
          <a:ln w="9525">
            <a:noFill/>
            <a:miter lim="800000"/>
            <a:headEnd/>
            <a:tailEnd/>
          </a:ln>
        </p:spPr>
        <p:txBody>
          <a:bodyPr wrap="square">
            <a:prstTxWarp prst="textNoShape">
              <a:avLst/>
            </a:prstTxWarp>
            <a:spAutoFit/>
          </a:bodyPr>
          <a:lstStyle/>
          <a:p>
            <a:pPr algn="ctr"/>
            <a:r>
              <a:rPr lang="fr-FR" sz="1200" dirty="0" smtClean="0"/>
              <a:t>PQS</a:t>
            </a:r>
          </a:p>
          <a:p>
            <a:pPr algn="ctr"/>
            <a:r>
              <a:rPr lang="fr-FR" sz="1200" dirty="0" smtClean="0"/>
              <a:t>ESM,EFP</a:t>
            </a:r>
          </a:p>
          <a:p>
            <a:pPr algn="ctr"/>
            <a:endParaRPr lang="fr-FR" sz="1200" dirty="0"/>
          </a:p>
        </p:txBody>
      </p:sp>
      <p:sp>
        <p:nvSpPr>
          <p:cNvPr id="76" name="Bulle rectangulaire à coins arrondis 75"/>
          <p:cNvSpPr/>
          <p:nvPr/>
        </p:nvSpPr>
        <p:spPr>
          <a:xfrm>
            <a:off x="0" y="121202"/>
            <a:ext cx="2029798" cy="1478998"/>
          </a:xfrm>
          <a:prstGeom prst="wedgeRoundRectCallout">
            <a:avLst>
              <a:gd name="adj1" fmla="val -17248"/>
              <a:gd name="adj2" fmla="val 81391"/>
              <a:gd name="adj3" fmla="val 16667"/>
            </a:avLst>
          </a:prstGeom>
        </p:spPr>
        <p:style>
          <a:lnRef idx="1">
            <a:schemeClr val="accent1"/>
          </a:lnRef>
          <a:fillRef idx="3">
            <a:schemeClr val="accent1"/>
          </a:fillRef>
          <a:effectRef idx="2">
            <a:schemeClr val="accent1"/>
          </a:effectRef>
          <a:fontRef idx="minor">
            <a:schemeClr val="lt1"/>
          </a:fontRef>
        </p:style>
        <p:txBody>
          <a:bodyPr lIns="36000" rIns="36000" rtlCol="0" anchor="ctr"/>
          <a:lstStyle/>
          <a:p>
            <a:pPr>
              <a:defRPr/>
            </a:pPr>
            <a:r>
              <a:rPr lang="fr-FR" sz="1600" dirty="0" smtClean="0">
                <a:solidFill>
                  <a:srgbClr val="000090"/>
                </a:solidFill>
              </a:rPr>
              <a:t> Modérateurs</a:t>
            </a:r>
            <a:r>
              <a:rPr lang="fr-FR" sz="1200" dirty="0" smtClean="0">
                <a:solidFill>
                  <a:srgbClr val="CC332E"/>
                </a:solidFill>
              </a:rPr>
              <a:t/>
            </a:r>
            <a:br>
              <a:rPr lang="fr-FR" sz="1200" dirty="0" smtClean="0">
                <a:solidFill>
                  <a:srgbClr val="CC332E"/>
                </a:solidFill>
              </a:rPr>
            </a:br>
            <a:r>
              <a:rPr lang="fr-FR" sz="1200" dirty="0" smtClean="0">
                <a:solidFill>
                  <a:srgbClr val="CC332E"/>
                </a:solidFill>
              </a:rPr>
              <a:t>Caractéristiques du service</a:t>
            </a:r>
          </a:p>
          <a:p>
            <a:pPr>
              <a:defRPr/>
            </a:pPr>
            <a:r>
              <a:rPr lang="fr-FR" sz="1200" dirty="0" smtClean="0">
                <a:solidFill>
                  <a:srgbClr val="CC332E"/>
                </a:solidFill>
              </a:rPr>
              <a:t>Expérience du praticien</a:t>
            </a:r>
          </a:p>
          <a:p>
            <a:pPr>
              <a:defRPr/>
            </a:pPr>
            <a:r>
              <a:rPr lang="fr-FR" sz="1200" dirty="0" smtClean="0">
                <a:solidFill>
                  <a:srgbClr val="CC332E"/>
                </a:solidFill>
              </a:rPr>
              <a:t>Age, genre du patient</a:t>
            </a:r>
          </a:p>
          <a:p>
            <a:pPr>
              <a:defRPr/>
            </a:pPr>
            <a:r>
              <a:rPr lang="fr-FR" sz="1200" dirty="0" smtClean="0">
                <a:solidFill>
                  <a:srgbClr val="CC332E"/>
                </a:solidFill>
              </a:rPr>
              <a:t>Sévérité des symptômes</a:t>
            </a:r>
          </a:p>
          <a:p>
            <a:pPr>
              <a:defRPr/>
            </a:pPr>
            <a:r>
              <a:rPr lang="fr-FR" sz="1200" dirty="0" smtClean="0">
                <a:solidFill>
                  <a:srgbClr val="CC332E"/>
                </a:solidFill>
              </a:rPr>
              <a:t>Relations familiales</a:t>
            </a:r>
          </a:p>
          <a:p>
            <a:pPr>
              <a:defRPr/>
            </a:pPr>
            <a:r>
              <a:rPr lang="fr-FR" sz="1200" dirty="0" smtClean="0">
                <a:solidFill>
                  <a:srgbClr val="CC332E"/>
                </a:solidFill>
              </a:rPr>
              <a:t>Situation économique</a:t>
            </a:r>
          </a:p>
          <a:p>
            <a:pPr>
              <a:defRPr/>
            </a:pPr>
            <a:endParaRPr lang="fr-FR" sz="1200" dirty="0">
              <a:solidFill>
                <a:srgbClr val="CC332E"/>
              </a:solidFill>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Design</a:t>
            </a:r>
            <a:endParaRPr lang="fr-FR" dirty="0">
              <a:solidFill>
                <a:srgbClr val="1F497D"/>
              </a:solidFill>
            </a:endParaRPr>
          </a:p>
        </p:txBody>
      </p:sp>
      <p:sp>
        <p:nvSpPr>
          <p:cNvPr id="3" name="Espace réservé du contenu 2"/>
          <p:cNvSpPr>
            <a:spLocks noGrp="1"/>
          </p:cNvSpPr>
          <p:nvPr>
            <p:ph sz="half" idx="1"/>
          </p:nvPr>
        </p:nvSpPr>
        <p:spPr>
          <a:xfrm>
            <a:off x="381000" y="1600200"/>
            <a:ext cx="4038600" cy="4267201"/>
          </a:xfrm>
          <a:effectLst>
            <a:glow rad="228600">
              <a:schemeClr val="accent5">
                <a:alpha val="75000"/>
              </a:schemeClr>
            </a:glow>
          </a:effectLst>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pPr marL="514350" indent="-514350">
              <a:buAutoNum type="arabicPeriod"/>
            </a:pPr>
            <a:r>
              <a:rPr lang="fr-FR" dirty="0" smtClean="0">
                <a:solidFill>
                  <a:srgbClr val="1F497D"/>
                </a:solidFill>
              </a:rPr>
              <a:t>Études systématiques de cas</a:t>
            </a:r>
          </a:p>
          <a:p>
            <a:pPr marL="914400" lvl="1" indent="-514350"/>
            <a:r>
              <a:rPr lang="fr-FR" dirty="0" smtClean="0">
                <a:solidFill>
                  <a:srgbClr val="1F497D"/>
                </a:solidFill>
              </a:rPr>
              <a:t>Groupes de pairs</a:t>
            </a:r>
          </a:p>
          <a:p>
            <a:pPr lvl="3"/>
            <a:r>
              <a:rPr lang="fr-FR" sz="2560" dirty="0" smtClean="0">
                <a:solidFill>
                  <a:srgbClr val="1F497D"/>
                </a:solidFill>
              </a:rPr>
              <a:t>3 cliniciens</a:t>
            </a:r>
          </a:p>
          <a:p>
            <a:pPr lvl="3"/>
            <a:r>
              <a:rPr lang="fr-FR" sz="2560" dirty="0" smtClean="0">
                <a:solidFill>
                  <a:srgbClr val="1F497D"/>
                </a:solidFill>
              </a:rPr>
              <a:t>1 clinicien = 2 cas</a:t>
            </a:r>
          </a:p>
          <a:p>
            <a:pPr lvl="1"/>
            <a:r>
              <a:rPr lang="fr-FR" dirty="0" smtClean="0">
                <a:solidFill>
                  <a:srgbClr val="1F497D"/>
                </a:solidFill>
              </a:rPr>
              <a:t>durée: 1 an</a:t>
            </a:r>
          </a:p>
          <a:p>
            <a:pPr lvl="1"/>
            <a:r>
              <a:rPr lang="fr-FR" dirty="0" smtClean="0">
                <a:solidFill>
                  <a:srgbClr val="1F497D"/>
                </a:solidFill>
              </a:rPr>
              <a:t>Évaluation standardisées</a:t>
            </a:r>
            <a:r>
              <a:rPr lang="fr-FR" dirty="0" smtClean="0">
                <a:solidFill>
                  <a:srgbClr val="1F497D"/>
                </a:solidFill>
              </a:rPr>
              <a:t> à </a:t>
            </a:r>
            <a:r>
              <a:rPr lang="fr-FR" dirty="0" smtClean="0">
                <a:solidFill>
                  <a:srgbClr val="1F497D"/>
                </a:solidFill>
              </a:rPr>
              <a:t>partir de données verbatim et audio</a:t>
            </a:r>
          </a:p>
          <a:p>
            <a:pPr lvl="1"/>
            <a:r>
              <a:rPr lang="fr-FR" dirty="0" smtClean="0">
                <a:solidFill>
                  <a:srgbClr val="1F497D"/>
                </a:solidFill>
              </a:rPr>
              <a:t>Analyse de contenu et statistique</a:t>
            </a:r>
          </a:p>
          <a:p>
            <a:pPr marL="514350" indent="-514350">
              <a:buFont typeface="+mj-lt"/>
              <a:buAutoNum type="arabicPeriod"/>
            </a:pPr>
            <a:r>
              <a:rPr lang="fr-FR" dirty="0" smtClean="0">
                <a:solidFill>
                  <a:srgbClr val="1F497D"/>
                </a:solidFill>
              </a:rPr>
              <a:t>Études comparatives entre cas analogues</a:t>
            </a:r>
          </a:p>
          <a:p>
            <a:pPr marL="514350" indent="-514350">
              <a:buNone/>
            </a:pPr>
            <a:endParaRPr lang="fr-FR" dirty="0" smtClean="0">
              <a:solidFill>
                <a:srgbClr val="1F497D"/>
              </a:solidFill>
            </a:endParaRPr>
          </a:p>
          <a:p>
            <a:endParaRPr lang="fr-FR" dirty="0" smtClean="0">
              <a:solidFill>
                <a:srgbClr val="1F497D"/>
              </a:solidFill>
            </a:endParaRPr>
          </a:p>
          <a:p>
            <a:endParaRPr lang="fr-FR" dirty="0">
              <a:solidFill>
                <a:srgbClr val="1F497D"/>
              </a:solidFill>
            </a:endParaRPr>
          </a:p>
        </p:txBody>
      </p:sp>
      <p:sp>
        <p:nvSpPr>
          <p:cNvPr id="4" name="Espace réservé du contenu 3"/>
          <p:cNvSpPr>
            <a:spLocks noGrp="1"/>
          </p:cNvSpPr>
          <p:nvPr>
            <p:ph sz="half" idx="2"/>
          </p:nvPr>
        </p:nvSpPr>
        <p:spPr>
          <a:xfrm>
            <a:off x="4724400" y="1600201"/>
            <a:ext cx="4038600" cy="4267200"/>
          </a:xfrm>
          <a:effectLst>
            <a:glow rad="228600">
              <a:schemeClr val="accent5">
                <a:alpha val="75000"/>
              </a:schemeClr>
            </a:glow>
          </a:effectLst>
        </p:spPr>
        <p:style>
          <a:lnRef idx="2">
            <a:schemeClr val="accent6"/>
          </a:lnRef>
          <a:fillRef idx="1">
            <a:schemeClr val="lt1"/>
          </a:fillRef>
          <a:effectRef idx="0">
            <a:schemeClr val="accent6"/>
          </a:effectRef>
          <a:fontRef idx="minor">
            <a:schemeClr val="dk1"/>
          </a:fontRef>
        </p:style>
        <p:txBody>
          <a:bodyPr>
            <a:normAutofit fontScale="85000" lnSpcReduction="20000"/>
          </a:bodyPr>
          <a:lstStyle/>
          <a:p>
            <a:pPr marL="514350" indent="-514350">
              <a:buFont typeface="+mj-lt"/>
              <a:buAutoNum type="arabicPeriod"/>
            </a:pPr>
            <a:r>
              <a:rPr lang="fr-FR" dirty="0" smtClean="0">
                <a:solidFill>
                  <a:srgbClr val="1F497D"/>
                </a:solidFill>
              </a:rPr>
              <a:t>Variables à expliquer</a:t>
            </a:r>
          </a:p>
          <a:p>
            <a:pPr lvl="1"/>
            <a:r>
              <a:rPr lang="fr-FR" dirty="0" smtClean="0">
                <a:solidFill>
                  <a:srgbClr val="1F497D"/>
                </a:solidFill>
              </a:rPr>
              <a:t>Processus d’actes d’</a:t>
            </a:r>
            <a:r>
              <a:rPr lang="fr-FR" dirty="0" err="1" smtClean="0">
                <a:solidFill>
                  <a:srgbClr val="1F497D"/>
                </a:solidFill>
              </a:rPr>
              <a:t>auto-agression</a:t>
            </a:r>
            <a:r>
              <a:rPr lang="fr-FR" dirty="0" smtClean="0">
                <a:solidFill>
                  <a:srgbClr val="1F497D"/>
                </a:solidFill>
              </a:rPr>
              <a:t> et d’</a:t>
            </a:r>
            <a:r>
              <a:rPr lang="fr-FR" dirty="0" err="1" smtClean="0">
                <a:solidFill>
                  <a:srgbClr val="1F497D"/>
                </a:solidFill>
              </a:rPr>
              <a:t>auto-mutilation</a:t>
            </a:r>
            <a:r>
              <a:rPr lang="fr-FR" dirty="0" smtClean="0">
                <a:solidFill>
                  <a:srgbClr val="1F497D"/>
                </a:solidFill>
              </a:rPr>
              <a:t> du patient Borderline</a:t>
            </a:r>
          </a:p>
          <a:p>
            <a:pPr lvl="1"/>
            <a:r>
              <a:rPr lang="fr-FR" dirty="0" smtClean="0">
                <a:solidFill>
                  <a:srgbClr val="1F497D"/>
                </a:solidFill>
              </a:rPr>
              <a:t>Développement et construction de l’identité</a:t>
            </a:r>
          </a:p>
          <a:p>
            <a:pPr marL="514350" indent="-514350">
              <a:buFont typeface="+mj-lt"/>
              <a:buAutoNum type="arabicPeriod"/>
            </a:pPr>
            <a:r>
              <a:rPr lang="fr-FR" dirty="0" smtClean="0">
                <a:solidFill>
                  <a:srgbClr val="1F497D"/>
                </a:solidFill>
              </a:rPr>
              <a:t>Variables explicatives</a:t>
            </a:r>
          </a:p>
          <a:p>
            <a:pPr lvl="1"/>
            <a:r>
              <a:rPr lang="fr-FR" dirty="0" smtClean="0">
                <a:solidFill>
                  <a:srgbClr val="1F497D"/>
                </a:solidFill>
              </a:rPr>
              <a:t>Qualité de l’alliance thérapeutique</a:t>
            </a:r>
          </a:p>
          <a:p>
            <a:pPr lvl="1"/>
            <a:r>
              <a:rPr lang="fr-FR" dirty="0" smtClean="0">
                <a:solidFill>
                  <a:srgbClr val="1F497D"/>
                </a:solidFill>
              </a:rPr>
              <a:t>Succès d’une intervention ciblée</a:t>
            </a:r>
          </a:p>
          <a:p>
            <a:pPr lvl="1"/>
            <a:r>
              <a:rPr lang="fr-FR" dirty="0" smtClean="0">
                <a:solidFill>
                  <a:srgbClr val="1F497D"/>
                </a:solidFill>
              </a:rPr>
              <a:t>...</a:t>
            </a:r>
            <a:endParaRPr lang="fr-FR" dirty="0">
              <a:solidFill>
                <a:srgbClr val="1F497D"/>
              </a:solidFill>
            </a:endParaRPr>
          </a:p>
        </p:txBody>
      </p:sp>
      <p:sp>
        <p:nvSpPr>
          <p:cNvPr id="6" name="Espace réservé de la date 5"/>
          <p:cNvSpPr>
            <a:spLocks noGrp="1"/>
          </p:cNvSpPr>
          <p:nvPr>
            <p:ph type="dt" sz="half" idx="10"/>
          </p:nvPr>
        </p:nvSpPr>
        <p:spPr/>
        <p:txBody>
          <a:bodyPr/>
          <a:lstStyle/>
          <a:p>
            <a:r>
              <a:rPr lang="fr-FR" smtClean="0"/>
              <a:t>04/07/08. JM Thurin</a:t>
            </a:r>
            <a:endParaRPr lang="fr-FR"/>
          </a:p>
        </p:txBody>
      </p:sp>
      <p:sp>
        <p:nvSpPr>
          <p:cNvPr id="8" name="Espace réservé du pied de page 7"/>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4889" dirty="0" smtClean="0">
                <a:solidFill>
                  <a:schemeClr val="tx2"/>
                </a:solidFill>
              </a:rPr>
              <a:t>Indicateurs et instruments </a:t>
            </a:r>
            <a:br>
              <a:rPr lang="fr-FR" sz="4889" dirty="0" smtClean="0">
                <a:solidFill>
                  <a:schemeClr val="tx2"/>
                </a:solidFill>
              </a:rPr>
            </a:br>
            <a:r>
              <a:rPr lang="fr-FR" sz="2800" dirty="0" smtClean="0">
                <a:solidFill>
                  <a:schemeClr val="tx2"/>
                </a:solidFill>
              </a:rPr>
              <a:t>pour l’étude sur les patients borderline </a:t>
            </a:r>
            <a:endParaRPr lang="fr-FR" sz="2800" dirty="0">
              <a:solidFill>
                <a:schemeClr val="tx2"/>
              </a:solidFill>
            </a:endParaRPr>
          </a:p>
        </p:txBody>
      </p:sp>
      <p:sp>
        <p:nvSpPr>
          <p:cNvPr id="3" name="Espace réservé du contenu 2"/>
          <p:cNvSpPr>
            <a:spLocks noGrp="1"/>
          </p:cNvSpPr>
          <p:nvPr>
            <p:ph sz="half" idx="1"/>
          </p:nvPr>
        </p:nvSpPr>
        <p:spPr>
          <a:xfrm>
            <a:off x="381000" y="1600201"/>
            <a:ext cx="4038600" cy="4652399"/>
          </a:xfrm>
          <a:effectLst>
            <a:glow rad="228600">
              <a:schemeClr val="accent2">
                <a:alpha val="75000"/>
              </a:schemeClr>
            </a:glow>
          </a:effectLst>
        </p:spPr>
        <p:style>
          <a:lnRef idx="2">
            <a:schemeClr val="accent5"/>
          </a:lnRef>
          <a:fillRef idx="1">
            <a:schemeClr val="lt1"/>
          </a:fillRef>
          <a:effectRef idx="0">
            <a:schemeClr val="accent5"/>
          </a:effectRef>
          <a:fontRef idx="minor">
            <a:schemeClr val="dk1"/>
          </a:fontRef>
        </p:style>
        <p:txBody>
          <a:bodyPr>
            <a:noAutofit/>
          </a:bodyPr>
          <a:lstStyle/>
          <a:p>
            <a:pPr>
              <a:buNone/>
            </a:pPr>
            <a:r>
              <a:rPr lang="fr-FR" sz="1800" b="1" dirty="0" smtClean="0">
                <a:solidFill>
                  <a:schemeClr val="accent2"/>
                </a:solidFill>
                <a:cs typeface="Calibri"/>
              </a:rPr>
              <a:t>Indicateurs de fonctionnement </a:t>
            </a:r>
            <a:r>
              <a:rPr lang="fr-FR" sz="1800" b="1" dirty="0" smtClean="0">
                <a:solidFill>
                  <a:srgbClr val="C0504D"/>
                </a:solidFill>
                <a:cs typeface="Calibri"/>
              </a:rPr>
              <a:t>(10 )</a:t>
            </a:r>
            <a:endParaRPr lang="fr-FR" sz="1800" dirty="0" smtClean="0">
              <a:solidFill>
                <a:srgbClr val="C0504D"/>
              </a:solidFill>
              <a:cs typeface="Calibri"/>
            </a:endParaRPr>
          </a:p>
          <a:p>
            <a:pPr marL="260350" indent="-180975" defTabSz="184150">
              <a:spcBef>
                <a:spcPts val="624"/>
              </a:spcBef>
              <a:buAutoNum type="arabicPeriod"/>
              <a:tabLst>
                <a:tab pos="265113" algn="l"/>
              </a:tabLst>
            </a:pPr>
            <a:r>
              <a:rPr lang="fr-FR" sz="1400" dirty="0" smtClean="0">
                <a:solidFill>
                  <a:srgbClr val="C0504D"/>
                </a:solidFill>
                <a:cs typeface="Calibri"/>
              </a:rPr>
              <a:t>Autonomie, </a:t>
            </a:r>
          </a:p>
          <a:p>
            <a:pPr marL="260350" indent="-180975" defTabSz="184150">
              <a:buAutoNum type="arabicPeriod"/>
              <a:tabLst>
                <a:tab pos="265113" algn="l"/>
              </a:tabLst>
            </a:pPr>
            <a:r>
              <a:rPr lang="fr-FR" sz="1400" dirty="0" smtClean="0">
                <a:solidFill>
                  <a:srgbClr val="C0504D"/>
                </a:solidFill>
                <a:cs typeface="Calibri"/>
              </a:rPr>
              <a:t>Gravité des symptômes, </a:t>
            </a:r>
          </a:p>
          <a:p>
            <a:pPr marL="260350" indent="-180975" defTabSz="184150">
              <a:buAutoNum type="arabicPeriod"/>
              <a:tabLst>
                <a:tab pos="265113" algn="l"/>
              </a:tabLst>
            </a:pPr>
            <a:r>
              <a:rPr lang="fr-FR" sz="1400" dirty="0" smtClean="0">
                <a:solidFill>
                  <a:srgbClr val="C0504D"/>
                </a:solidFill>
                <a:cs typeface="Calibri"/>
              </a:rPr>
              <a:t>Malaise et détresse subjective,</a:t>
            </a:r>
          </a:p>
          <a:p>
            <a:pPr marL="260350" indent="-180975" defTabSz="184150">
              <a:buAutoNum type="arabicPeriod"/>
              <a:tabLst>
                <a:tab pos="265113" algn="l"/>
              </a:tabLst>
            </a:pPr>
            <a:r>
              <a:rPr lang="fr-FR" sz="1400" dirty="0" smtClean="0">
                <a:solidFill>
                  <a:srgbClr val="C0504D"/>
                </a:solidFill>
                <a:cs typeface="Calibri"/>
              </a:rPr>
              <a:t>Conséquences de l'état du patient sur l'entourage, </a:t>
            </a:r>
          </a:p>
          <a:p>
            <a:pPr marL="260350" indent="-180975" defTabSz="184150">
              <a:buAutoNum type="arabicPeriod"/>
              <a:tabLst>
                <a:tab pos="265113" algn="l"/>
              </a:tabLst>
            </a:pPr>
            <a:r>
              <a:rPr lang="fr-FR" sz="1400" dirty="0" smtClean="0">
                <a:solidFill>
                  <a:srgbClr val="C0504D"/>
                </a:solidFill>
                <a:cs typeface="Calibri"/>
              </a:rPr>
              <a:t>Utilisation par le patient de ses capacités , notamment dans le travail, </a:t>
            </a:r>
          </a:p>
          <a:p>
            <a:pPr marL="260350" indent="-180975" defTabSz="184150">
              <a:buAutoNum type="arabicPeriod"/>
              <a:tabLst>
                <a:tab pos="265113" algn="l"/>
              </a:tabLst>
            </a:pPr>
            <a:r>
              <a:rPr lang="fr-FR" sz="1400" dirty="0" smtClean="0">
                <a:solidFill>
                  <a:srgbClr val="C0504D"/>
                </a:solidFill>
                <a:cs typeface="Calibri"/>
              </a:rPr>
              <a:t>Qualité des relations interpersonnelles, </a:t>
            </a:r>
          </a:p>
          <a:p>
            <a:pPr marL="260350" indent="-180975" defTabSz="184150">
              <a:buAutoNum type="arabicPeriod"/>
              <a:tabLst>
                <a:tab pos="265113" algn="l"/>
              </a:tabLst>
            </a:pPr>
            <a:r>
              <a:rPr lang="fr-FR" sz="1400" dirty="0" smtClean="0">
                <a:solidFill>
                  <a:srgbClr val="C0504D"/>
                </a:solidFill>
                <a:cs typeface="Calibri"/>
              </a:rPr>
              <a:t>Ampleur et profondeur des intérêts du patient, </a:t>
            </a:r>
          </a:p>
          <a:p>
            <a:pPr marL="260350" indent="-180975" defTabSz="184150">
              <a:buAutoNum type="arabicPeriod"/>
              <a:tabLst>
                <a:tab pos="265113" algn="l"/>
              </a:tabLst>
            </a:pPr>
            <a:r>
              <a:rPr lang="fr-FR" sz="1400" dirty="0" smtClean="0">
                <a:solidFill>
                  <a:srgbClr val="C0504D"/>
                </a:solidFill>
                <a:cs typeface="Calibri"/>
              </a:rPr>
              <a:t>Expression et tolérance affective, </a:t>
            </a:r>
          </a:p>
          <a:p>
            <a:pPr marL="260350" indent="-180975" defTabSz="184150">
              <a:buAutoNum type="arabicPeriod"/>
              <a:tabLst>
                <a:tab pos="265113" algn="l"/>
              </a:tabLst>
            </a:pPr>
            <a:r>
              <a:rPr lang="fr-FR" sz="1400" dirty="0" smtClean="0">
                <a:solidFill>
                  <a:srgbClr val="C0504D"/>
                </a:solidFill>
                <a:cs typeface="Calibri"/>
              </a:rPr>
              <a:t>Insight, </a:t>
            </a:r>
          </a:p>
          <a:p>
            <a:pPr marL="260350" indent="-180975" defTabSz="184150">
              <a:buAutoNum type="arabicPeriod"/>
              <a:tabLst>
                <a:tab pos="265113" algn="l"/>
              </a:tabLst>
            </a:pPr>
            <a:r>
              <a:rPr lang="fr-FR" sz="1400" dirty="0" smtClean="0">
                <a:solidFill>
                  <a:srgbClr val="C0504D"/>
                </a:solidFill>
                <a:cs typeface="Calibri"/>
              </a:rPr>
              <a:t> Résolution de problème et capacité adaptation.</a:t>
            </a:r>
            <a:endParaRPr lang="fr-FR" sz="1400" dirty="0" smtClean="0">
              <a:solidFill>
                <a:srgbClr val="1F497D"/>
              </a:solidFill>
              <a:cs typeface="Calibri"/>
            </a:endParaRPr>
          </a:p>
          <a:p>
            <a:pPr>
              <a:spcBef>
                <a:spcPts val="1224"/>
              </a:spcBef>
              <a:buNone/>
            </a:pPr>
            <a:r>
              <a:rPr lang="fr-FR" sz="1800" b="1" dirty="0" smtClean="0">
                <a:solidFill>
                  <a:srgbClr val="1F497D"/>
                </a:solidFill>
                <a:cs typeface="Calibri"/>
              </a:rPr>
              <a:t>Instruments de fonctionnement</a:t>
            </a:r>
          </a:p>
          <a:p>
            <a:pPr marL="914400" lvl="1" indent="-822325">
              <a:buNone/>
            </a:pPr>
            <a:r>
              <a:rPr lang="fr-FR" sz="1400" dirty="0" smtClean="0">
                <a:solidFill>
                  <a:srgbClr val="1F497D"/>
                </a:solidFill>
                <a:cs typeface="Calibri"/>
              </a:rPr>
              <a:t>Échelle Santé Maladie. </a:t>
            </a:r>
            <a:r>
              <a:rPr lang="fr-FR" sz="1400" dirty="0" err="1" smtClean="0">
                <a:solidFill>
                  <a:srgbClr val="1F497D"/>
                </a:solidFill>
                <a:cs typeface="Calibri"/>
              </a:rPr>
              <a:t>Luborsky</a:t>
            </a:r>
            <a:r>
              <a:rPr lang="fr-FR" sz="1400" dirty="0" smtClean="0">
                <a:solidFill>
                  <a:srgbClr val="1F497D"/>
                </a:solidFill>
                <a:cs typeface="Calibri"/>
              </a:rPr>
              <a:t> 1975</a:t>
            </a:r>
          </a:p>
          <a:p>
            <a:pPr marL="914400" lvl="1" indent="-822325">
              <a:buNone/>
            </a:pPr>
            <a:r>
              <a:rPr lang="fr-FR" sz="1400" dirty="0" smtClean="0">
                <a:solidFill>
                  <a:srgbClr val="1F497D"/>
                </a:solidFill>
                <a:cs typeface="Calibri"/>
              </a:rPr>
              <a:t>Échelles de fonctionnement psychodynamique. </a:t>
            </a:r>
            <a:r>
              <a:rPr lang="fr-FR" sz="1400" dirty="0" err="1" smtClean="0">
                <a:solidFill>
                  <a:srgbClr val="1F497D"/>
                </a:solidFill>
                <a:cs typeface="Calibri"/>
              </a:rPr>
              <a:t>Hoglend</a:t>
            </a:r>
            <a:r>
              <a:rPr lang="fr-FR" sz="1400" dirty="0" smtClean="0">
                <a:solidFill>
                  <a:srgbClr val="1F497D"/>
                </a:solidFill>
                <a:cs typeface="Calibri"/>
              </a:rPr>
              <a:t> P. </a:t>
            </a:r>
            <a:r>
              <a:rPr lang="fr-FR" sz="1400" i="1" dirty="0" smtClean="0">
                <a:solidFill>
                  <a:srgbClr val="1F497D"/>
                </a:solidFill>
                <a:cs typeface="Calibri"/>
              </a:rPr>
              <a:t>&amp; al. </a:t>
            </a:r>
            <a:r>
              <a:rPr lang="fr-FR" sz="1400" dirty="0" smtClean="0">
                <a:solidFill>
                  <a:srgbClr val="1F497D"/>
                </a:solidFill>
                <a:cs typeface="Calibri"/>
              </a:rPr>
              <a:t>2000</a:t>
            </a:r>
          </a:p>
          <a:p>
            <a:pPr marL="514350" indent="-514350">
              <a:buNone/>
            </a:pPr>
            <a:endParaRPr lang="fr-FR" sz="1400" dirty="0">
              <a:solidFill>
                <a:srgbClr val="C0504D"/>
              </a:solidFill>
            </a:endParaRPr>
          </a:p>
        </p:txBody>
      </p:sp>
      <p:sp>
        <p:nvSpPr>
          <p:cNvPr id="4" name="Espace réservé du contenu 3"/>
          <p:cNvSpPr>
            <a:spLocks noGrp="1"/>
          </p:cNvSpPr>
          <p:nvPr>
            <p:ph sz="half" idx="2"/>
          </p:nvPr>
        </p:nvSpPr>
        <p:spPr>
          <a:xfrm>
            <a:off x="4724400" y="1600200"/>
            <a:ext cx="4038600" cy="4669963"/>
          </a:xfrm>
          <a:effectLst>
            <a:glow rad="228600">
              <a:schemeClr val="accent2">
                <a:alpha val="75000"/>
              </a:schemeClr>
            </a:glow>
          </a:effectLst>
        </p:spPr>
        <p:style>
          <a:lnRef idx="2">
            <a:schemeClr val="accent5"/>
          </a:lnRef>
          <a:fillRef idx="1">
            <a:schemeClr val="lt1"/>
          </a:fillRef>
          <a:effectRef idx="0">
            <a:schemeClr val="accent5"/>
          </a:effectRef>
          <a:fontRef idx="minor">
            <a:schemeClr val="dk1"/>
          </a:fontRef>
        </p:style>
        <p:txBody>
          <a:bodyPr>
            <a:noAutofit/>
          </a:bodyPr>
          <a:lstStyle/>
          <a:p>
            <a:pPr>
              <a:buNone/>
            </a:pPr>
            <a:r>
              <a:rPr lang="fr-FR" sz="1800" b="1" dirty="0" smtClean="0">
                <a:solidFill>
                  <a:schemeClr val="accent2"/>
                </a:solidFill>
                <a:cs typeface="Calibri"/>
              </a:rPr>
              <a:t>Indicateurs de processus (6)</a:t>
            </a:r>
          </a:p>
          <a:p>
            <a:pPr marL="546100" lvl="1" indent="-279400">
              <a:spcBef>
                <a:spcPts val="636"/>
              </a:spcBef>
              <a:buFont typeface="+mj-lt"/>
              <a:buAutoNum type="arabicPeriod"/>
            </a:pPr>
            <a:r>
              <a:rPr lang="fr-FR" sz="1400" dirty="0" smtClean="0">
                <a:solidFill>
                  <a:schemeClr val="accent2"/>
                </a:solidFill>
                <a:cs typeface="Calibri"/>
              </a:rPr>
              <a:t>Représentation de soi, </a:t>
            </a:r>
          </a:p>
          <a:p>
            <a:pPr marL="546100" lvl="1" indent="-279400">
              <a:spcBef>
                <a:spcPts val="636"/>
              </a:spcBef>
              <a:buFont typeface="+mj-lt"/>
              <a:buAutoNum type="arabicPeriod"/>
            </a:pPr>
            <a:r>
              <a:rPr lang="fr-FR" sz="1400" dirty="0" smtClean="0">
                <a:solidFill>
                  <a:schemeClr val="accent2"/>
                </a:solidFill>
                <a:cs typeface="Calibri"/>
              </a:rPr>
              <a:t>Conflictualité psychique</a:t>
            </a:r>
          </a:p>
          <a:p>
            <a:pPr marL="546100" lvl="1" indent="-279400">
              <a:spcBef>
                <a:spcPts val="636"/>
              </a:spcBef>
              <a:buFont typeface="+mj-lt"/>
              <a:buAutoNum type="arabicPeriod"/>
            </a:pPr>
            <a:r>
              <a:rPr lang="fr-FR" sz="1400" dirty="0" smtClean="0">
                <a:solidFill>
                  <a:schemeClr val="accent2"/>
                </a:solidFill>
                <a:cs typeface="Calibri"/>
              </a:rPr>
              <a:t>Alliance thérapeutique</a:t>
            </a:r>
          </a:p>
          <a:p>
            <a:pPr marL="546100" lvl="1" indent="-279400">
              <a:spcBef>
                <a:spcPts val="636"/>
              </a:spcBef>
              <a:buFont typeface="+mj-lt"/>
              <a:buAutoNum type="arabicPeriod"/>
            </a:pPr>
            <a:r>
              <a:rPr lang="fr-FR" sz="1400" dirty="0" smtClean="0">
                <a:solidFill>
                  <a:schemeClr val="accent2"/>
                </a:solidFill>
                <a:cs typeface="Calibri"/>
              </a:rPr>
              <a:t>Implication dans le thérapie</a:t>
            </a:r>
          </a:p>
          <a:p>
            <a:pPr marL="546100" lvl="1" indent="-279400">
              <a:spcBef>
                <a:spcPts val="636"/>
              </a:spcBef>
              <a:buFont typeface="+mj-lt"/>
              <a:buAutoNum type="arabicPeriod"/>
            </a:pPr>
            <a:r>
              <a:rPr lang="fr-FR" sz="1400" dirty="0" smtClean="0">
                <a:solidFill>
                  <a:schemeClr val="accent2"/>
                </a:solidFill>
                <a:cs typeface="Calibri"/>
              </a:rPr>
              <a:t>Mécanismes de défense et aptitudes d’ajustement</a:t>
            </a:r>
          </a:p>
          <a:p>
            <a:pPr marL="546100" lvl="1" indent="-279400">
              <a:spcBef>
                <a:spcPts val="636"/>
              </a:spcBef>
              <a:buFont typeface="+mj-lt"/>
              <a:buAutoNum type="arabicPeriod"/>
            </a:pPr>
            <a:r>
              <a:rPr lang="fr-FR" sz="1400" dirty="0" smtClean="0">
                <a:solidFill>
                  <a:schemeClr val="accent2"/>
                </a:solidFill>
                <a:cs typeface="Calibri"/>
              </a:rPr>
              <a:t>Action thérapeutique</a:t>
            </a:r>
            <a:endParaRPr lang="fr-FR" sz="1400" dirty="0" smtClean="0">
              <a:solidFill>
                <a:srgbClr val="1F497D"/>
              </a:solidFill>
              <a:cs typeface="Calibri"/>
            </a:endParaRPr>
          </a:p>
          <a:p>
            <a:pPr>
              <a:buNone/>
            </a:pPr>
            <a:r>
              <a:rPr lang="fr-FR" sz="1800" b="1" dirty="0" smtClean="0">
                <a:solidFill>
                  <a:schemeClr val="accent2"/>
                </a:solidFill>
                <a:cs typeface="Calibri"/>
              </a:rPr>
              <a:t>Modérateurs</a:t>
            </a:r>
            <a:endParaRPr lang="fr-FR" sz="1800" dirty="0" smtClean="0">
              <a:solidFill>
                <a:srgbClr val="1F497D"/>
              </a:solidFill>
              <a:cs typeface="Calibri"/>
            </a:endParaRPr>
          </a:p>
          <a:p>
            <a:pPr marL="539750" lvl="1" indent="-273050">
              <a:buFont typeface="+mj-lt"/>
              <a:buAutoNum type="arabicPeriod"/>
              <a:tabLst>
                <a:tab pos="801688" algn="l"/>
              </a:tabLst>
            </a:pPr>
            <a:r>
              <a:rPr lang="fr-FR" sz="1400" dirty="0" smtClean="0">
                <a:solidFill>
                  <a:schemeClr val="accent2"/>
                </a:solidFill>
                <a:cs typeface="Calibri"/>
              </a:rPr>
              <a:t>Age, genre</a:t>
            </a:r>
          </a:p>
          <a:p>
            <a:pPr marL="539750" lvl="1" indent="-273050">
              <a:buFont typeface="+mj-lt"/>
              <a:buAutoNum type="arabicPeriod"/>
              <a:tabLst>
                <a:tab pos="801688" algn="l"/>
              </a:tabLst>
            </a:pPr>
            <a:r>
              <a:rPr lang="fr-FR" sz="1400" dirty="0" smtClean="0">
                <a:solidFill>
                  <a:schemeClr val="accent2"/>
                </a:solidFill>
                <a:cs typeface="Calibri"/>
              </a:rPr>
              <a:t>Expérience  praticien (style ?), services</a:t>
            </a:r>
          </a:p>
          <a:p>
            <a:pPr marL="539750" lvl="1" indent="-273050">
              <a:buFont typeface="+mj-lt"/>
              <a:buAutoNum type="arabicPeriod"/>
              <a:tabLst>
                <a:tab pos="801688" algn="l"/>
              </a:tabLst>
            </a:pPr>
            <a:r>
              <a:rPr lang="fr-FR" sz="1400" dirty="0" err="1" smtClean="0">
                <a:solidFill>
                  <a:schemeClr val="accent2"/>
                </a:solidFill>
                <a:cs typeface="Calibri"/>
              </a:rPr>
              <a:t>Nbre</a:t>
            </a:r>
            <a:r>
              <a:rPr lang="fr-FR" sz="1400" dirty="0" smtClean="0">
                <a:solidFill>
                  <a:schemeClr val="accent2"/>
                </a:solidFill>
                <a:cs typeface="Calibri"/>
              </a:rPr>
              <a:t> séances /semaine, traitements associés</a:t>
            </a:r>
          </a:p>
          <a:p>
            <a:pPr>
              <a:spcBef>
                <a:spcPts val="1224"/>
              </a:spcBef>
              <a:buNone/>
            </a:pPr>
            <a:r>
              <a:rPr lang="fr-FR" sz="1800" b="1" dirty="0" smtClean="0">
                <a:solidFill>
                  <a:srgbClr val="1F497D"/>
                </a:solidFill>
                <a:cs typeface="Calibri"/>
              </a:rPr>
              <a:t>Instruments de processus</a:t>
            </a:r>
          </a:p>
          <a:p>
            <a:pPr marL="184150" lvl="1" indent="0">
              <a:buNone/>
            </a:pPr>
            <a:r>
              <a:rPr lang="fr-FR" sz="1400" dirty="0" smtClean="0">
                <a:solidFill>
                  <a:srgbClr val="1F497D"/>
                </a:solidFill>
                <a:cs typeface="Calibri"/>
              </a:rPr>
              <a:t>Questionnaire de configuration psychothérapique (PQS) Jones E., 2000 – Adultes, Ados (AQS)</a:t>
            </a:r>
          </a:p>
          <a:p>
            <a:endParaRPr lang="fr-FR" sz="1400" dirty="0"/>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04/07/08. JM Thurin</a:t>
            </a:r>
            <a:endParaRPr lang="fr-FR"/>
          </a:p>
        </p:txBody>
      </p:sp>
      <p:sp>
        <p:nvSpPr>
          <p:cNvPr id="3" name="Espace réservé du pied de page 2"/>
          <p:cNvSpPr>
            <a:spLocks noGrp="1"/>
          </p:cNvSpPr>
          <p:nvPr>
            <p:ph type="ftr" sz="quarter" idx="11"/>
          </p:nvPr>
        </p:nvSpPr>
        <p:spPr/>
        <p:txBody>
          <a:bodyPr/>
          <a:lstStyle/>
          <a:p>
            <a:r>
              <a:rPr lang="fr-FR" smtClean="0"/>
              <a:t>Méthodologie de l'étude systématique de cas : pôle borderline</a:t>
            </a:r>
            <a:endParaRPr lang="fr-FR"/>
          </a:p>
        </p:txBody>
      </p:sp>
      <p:sp>
        <p:nvSpPr>
          <p:cNvPr id="4" name="Espace réservé du numéro de diapositive 3"/>
          <p:cNvSpPr>
            <a:spLocks noGrp="1"/>
          </p:cNvSpPr>
          <p:nvPr>
            <p:ph type="sldNum" sz="quarter" idx="12"/>
          </p:nvPr>
        </p:nvSpPr>
        <p:spPr>
          <a:xfrm>
            <a:off x="6553200" y="6457950"/>
            <a:ext cx="2133600" cy="476250"/>
          </a:xfrm>
          <a:noFill/>
        </p:spPr>
        <p:txBody>
          <a:bodyPr/>
          <a:lstStyle/>
          <a:p>
            <a:fld id="{A8CEA949-7242-154F-8DE3-5AF918D873F3}" type="slidenum">
              <a:rPr lang="fr-FR" smtClean="0">
                <a:latin typeface="Arial" charset="0"/>
              </a:rPr>
              <a:pPr/>
              <a:t>18</a:t>
            </a:fld>
            <a:endParaRPr lang="fr-FR" smtClean="0">
              <a:latin typeface="Arial" charset="0"/>
            </a:endParaRPr>
          </a:p>
        </p:txBody>
      </p:sp>
      <p:sp>
        <p:nvSpPr>
          <p:cNvPr id="5" name="Text Box 6"/>
          <p:cNvSpPr txBox="1">
            <a:spLocks noChangeArrowheads="1"/>
          </p:cNvSpPr>
          <p:nvPr/>
        </p:nvSpPr>
        <p:spPr bwMode="auto">
          <a:xfrm>
            <a:off x="3200400" y="3198813"/>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 name="Titre 1"/>
          <p:cNvSpPr txBox="1">
            <a:spLocks/>
          </p:cNvSpPr>
          <p:nvPr/>
        </p:nvSpPr>
        <p:spPr bwMode="auto">
          <a:xfrm>
            <a:off x="0" y="0"/>
            <a:ext cx="9144000" cy="838200"/>
          </a:xfrm>
          <a:prstGeom prst="rect">
            <a:avLst/>
          </a:prstGeom>
          <a:noFill/>
          <a:ln w="9525">
            <a:noFill/>
            <a:miter lim="800000"/>
            <a:headEnd/>
            <a:tailEnd/>
          </a:ln>
        </p:spPr>
        <p:txBody>
          <a:bodyPr anchor="ctr">
            <a:prstTxWarp prst="textNoShape">
              <a:avLst/>
            </a:prstTxWarp>
          </a:bodyPr>
          <a:lstStyle/>
          <a:p>
            <a:pPr algn="ctr"/>
            <a:r>
              <a:rPr lang="fr-FR" sz="3200">
                <a:solidFill>
                  <a:schemeClr val="tx2"/>
                </a:solidFill>
              </a:rPr>
              <a:t>Récapitulatif</a:t>
            </a:r>
          </a:p>
        </p:txBody>
      </p:sp>
      <p:sp>
        <p:nvSpPr>
          <p:cNvPr id="7" name="Text Box 4"/>
          <p:cNvSpPr txBox="1">
            <a:spLocks noChangeArrowheads="1"/>
          </p:cNvSpPr>
          <p:nvPr/>
        </p:nvSpPr>
        <p:spPr bwMode="auto">
          <a:xfrm>
            <a:off x="571500" y="1219200"/>
            <a:ext cx="1524000" cy="523875"/>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Initiation psychothérapie</a:t>
            </a:r>
          </a:p>
        </p:txBody>
      </p:sp>
      <p:sp>
        <p:nvSpPr>
          <p:cNvPr id="8" name="Line 2"/>
          <p:cNvSpPr>
            <a:spLocks noChangeShapeType="1"/>
          </p:cNvSpPr>
          <p:nvPr/>
        </p:nvSpPr>
        <p:spPr bwMode="auto">
          <a:xfrm>
            <a:off x="2270125" y="14906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9" name="Text Box 3"/>
          <p:cNvSpPr txBox="1">
            <a:spLocks noChangeArrowheads="1"/>
          </p:cNvSpPr>
          <p:nvPr/>
        </p:nvSpPr>
        <p:spPr bwMode="auto">
          <a:xfrm>
            <a:off x="2057400" y="15049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dirty="0">
                <a:solidFill>
                  <a:srgbClr val="3A6525"/>
                </a:solidFill>
              </a:rPr>
              <a:t>Processus </a:t>
            </a:r>
            <a:br>
              <a:rPr lang="fr-FR" sz="1400" i="1" dirty="0">
                <a:solidFill>
                  <a:srgbClr val="3A6525"/>
                </a:solidFill>
              </a:rPr>
            </a:br>
            <a:r>
              <a:rPr lang="fr-FR" sz="1400" i="1" dirty="0">
                <a:solidFill>
                  <a:srgbClr val="3A6525"/>
                </a:solidFill>
              </a:rPr>
              <a:t>psychothérapie</a:t>
            </a:r>
            <a:endParaRPr lang="fr-FR" sz="1400" dirty="0"/>
          </a:p>
        </p:txBody>
      </p:sp>
      <p:sp>
        <p:nvSpPr>
          <p:cNvPr id="10" name="Text Box 4"/>
          <p:cNvSpPr txBox="1">
            <a:spLocks noChangeArrowheads="1"/>
          </p:cNvSpPr>
          <p:nvPr/>
        </p:nvSpPr>
        <p:spPr bwMode="auto">
          <a:xfrm>
            <a:off x="3775075" y="1219200"/>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11" name="Line 2"/>
          <p:cNvSpPr>
            <a:spLocks noChangeShapeType="1"/>
          </p:cNvSpPr>
          <p:nvPr/>
        </p:nvSpPr>
        <p:spPr bwMode="auto">
          <a:xfrm>
            <a:off x="5334000" y="14906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2" name="Text Box 3"/>
          <p:cNvSpPr txBox="1">
            <a:spLocks noChangeArrowheads="1"/>
          </p:cNvSpPr>
          <p:nvPr/>
        </p:nvSpPr>
        <p:spPr bwMode="auto">
          <a:xfrm>
            <a:off x="5334000" y="15049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13" name="ZoneTexte 12"/>
          <p:cNvSpPr txBox="1"/>
          <p:nvPr/>
        </p:nvSpPr>
        <p:spPr>
          <a:xfrm>
            <a:off x="1182677" y="224937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14" name="Text Box 6"/>
          <p:cNvSpPr txBox="1">
            <a:spLocks noChangeArrowheads="1"/>
          </p:cNvSpPr>
          <p:nvPr/>
        </p:nvSpPr>
        <p:spPr bwMode="auto">
          <a:xfrm>
            <a:off x="228600" y="2822575"/>
            <a:ext cx="2362200" cy="12922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lgn="ctr">
              <a:spcBef>
                <a:spcPct val="50000"/>
              </a:spcBef>
            </a:pPr>
            <a:r>
              <a:rPr lang="fr-FR" sz="1200" b="1">
                <a:solidFill>
                  <a:srgbClr val="CC332E"/>
                </a:solidFill>
              </a:rPr>
              <a:t>T1. Diagnostic précis et fiable</a:t>
            </a:r>
            <a:br>
              <a:rPr lang="fr-FR" sz="1200" b="1">
                <a:solidFill>
                  <a:srgbClr val="CC332E"/>
                </a:solidFill>
              </a:rPr>
            </a:br>
            <a:r>
              <a:rPr lang="fr-FR" sz="1200">
                <a:solidFill>
                  <a:srgbClr val="CC332E"/>
                </a:solidFill>
              </a:rPr>
              <a:t>Formulation psychopathologique</a:t>
            </a:r>
            <a:r>
              <a:rPr lang="fr-FR" sz="1200">
                <a:solidFill>
                  <a:srgbClr val="000000"/>
                </a:solidFill>
              </a:rPr>
              <a:t/>
            </a:r>
            <a:br>
              <a:rPr lang="fr-FR" sz="1200">
                <a:solidFill>
                  <a:srgbClr val="000000"/>
                </a:solidFill>
              </a:rPr>
            </a:br>
            <a:r>
              <a:rPr lang="fr-FR" sz="1200">
                <a:solidFill>
                  <a:srgbClr val="CC332E"/>
                </a:solidFill>
              </a:rPr>
              <a:t>Modérateurs, Mesures fonctionnement</a:t>
            </a:r>
          </a:p>
          <a:p>
            <a:pPr algn="ctr">
              <a:spcBef>
                <a:spcPct val="50000"/>
              </a:spcBef>
            </a:pPr>
            <a:r>
              <a:rPr lang="fr-FR" sz="1200">
                <a:solidFill>
                  <a:srgbClr val="CC332E"/>
                </a:solidFill>
              </a:rPr>
              <a:t>[DSM-IV]</a:t>
            </a:r>
          </a:p>
        </p:txBody>
      </p:sp>
      <p:sp>
        <p:nvSpPr>
          <p:cNvPr id="15" name="Text Box 7"/>
          <p:cNvSpPr txBox="1">
            <a:spLocks noChangeArrowheads="1"/>
          </p:cNvSpPr>
          <p:nvPr/>
        </p:nvSpPr>
        <p:spPr bwMode="auto">
          <a:xfrm>
            <a:off x="3352800" y="2824163"/>
            <a:ext cx="2370138" cy="128905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prstTxWarp prst="textNoShape">
              <a:avLst/>
            </a:prstTxWarp>
            <a:spAutoFit/>
          </a:bodyPr>
          <a:lstStyle/>
          <a:p>
            <a:pPr algn="ctr">
              <a:spcBef>
                <a:spcPct val="50000"/>
              </a:spcBef>
              <a:defRPr/>
            </a:pPr>
            <a:r>
              <a:rPr lang="fr-FR" sz="1200" b="1" dirty="0">
                <a:solidFill>
                  <a:srgbClr val="9E3900"/>
                </a:solidFill>
              </a:rPr>
              <a:t>Caractérisation quantifiée des variables de processus</a:t>
            </a:r>
          </a:p>
          <a:p>
            <a:pPr algn="ctr">
              <a:spcBef>
                <a:spcPct val="50000"/>
              </a:spcBef>
              <a:defRPr/>
            </a:pPr>
            <a:r>
              <a:rPr lang="fr-FR" sz="1200" b="1" dirty="0">
                <a:solidFill>
                  <a:srgbClr val="9E3900"/>
                </a:solidFill>
              </a:rPr>
              <a:t>Mesures de fonctionnement</a:t>
            </a:r>
            <a:br>
              <a:rPr lang="fr-FR" sz="1200" b="1" dirty="0">
                <a:solidFill>
                  <a:srgbClr val="9E3900"/>
                </a:solidFill>
              </a:rPr>
            </a:br>
            <a:r>
              <a:rPr lang="fr-FR" sz="1200" b="1" dirty="0">
                <a:solidFill>
                  <a:srgbClr val="9E3900"/>
                </a:solidFill>
              </a:rPr>
              <a:t/>
            </a:r>
            <a:br>
              <a:rPr lang="fr-FR" sz="1200" b="1" dirty="0">
                <a:solidFill>
                  <a:srgbClr val="9E3900"/>
                </a:solidFill>
              </a:rPr>
            </a:br>
            <a:r>
              <a:rPr lang="fr-FR" sz="1200" dirty="0">
                <a:solidFill>
                  <a:srgbClr val="9E3900"/>
                </a:solidFill>
              </a:rPr>
              <a:t>à ≠ </a:t>
            </a:r>
            <a:r>
              <a:rPr lang="fr-FR" sz="1200" b="1" dirty="0">
                <a:solidFill>
                  <a:srgbClr val="9E3900"/>
                </a:solidFill>
              </a:rPr>
              <a:t>phases</a:t>
            </a:r>
            <a:r>
              <a:rPr lang="fr-FR" sz="1200" dirty="0">
                <a:solidFill>
                  <a:srgbClr val="9E3900"/>
                </a:solidFill>
              </a:rPr>
              <a:t> de psychothérapie </a:t>
            </a:r>
          </a:p>
        </p:txBody>
      </p:sp>
      <p:sp>
        <p:nvSpPr>
          <p:cNvPr id="16" name="Text Box 8"/>
          <p:cNvSpPr txBox="1">
            <a:spLocks noChangeArrowheads="1"/>
          </p:cNvSpPr>
          <p:nvPr/>
        </p:nvSpPr>
        <p:spPr bwMode="auto">
          <a:xfrm>
            <a:off x="6577013" y="2868613"/>
            <a:ext cx="2376487" cy="120015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lgn="ctr">
              <a:spcBef>
                <a:spcPct val="50000"/>
              </a:spcBef>
            </a:pPr>
            <a:r>
              <a:rPr lang="fr-FR" sz="1200" b="1">
                <a:solidFill>
                  <a:srgbClr val="CC332E"/>
                </a:solidFill>
              </a:rPr>
              <a:t>4. Comparaison formulations initiale et finale</a:t>
            </a:r>
          </a:p>
          <a:p>
            <a:pPr algn="ctr">
              <a:spcBef>
                <a:spcPct val="50000"/>
              </a:spcBef>
            </a:pPr>
            <a:r>
              <a:rPr lang="fr-FR" sz="1200" b="1">
                <a:solidFill>
                  <a:srgbClr val="CC332E"/>
                </a:solidFill>
              </a:rPr>
              <a:t>Évolution mesures de fonctionnement </a:t>
            </a:r>
          </a:p>
          <a:p>
            <a:pPr algn="ctr">
              <a:spcBef>
                <a:spcPct val="50000"/>
              </a:spcBef>
            </a:pPr>
            <a:r>
              <a:rPr lang="fr-FR" sz="1200" b="1">
                <a:solidFill>
                  <a:srgbClr val="CC332E"/>
                </a:solidFill>
              </a:rPr>
              <a:t>Δ</a:t>
            </a:r>
            <a:br>
              <a:rPr lang="fr-FR" sz="1200" b="1">
                <a:solidFill>
                  <a:srgbClr val="CC332E"/>
                </a:solidFill>
              </a:rPr>
            </a:br>
            <a:endParaRPr lang="fr-FR" sz="1200">
              <a:solidFill>
                <a:srgbClr val="CC332E"/>
              </a:solidFill>
            </a:endParaRPr>
          </a:p>
        </p:txBody>
      </p:sp>
      <p:sp>
        <p:nvSpPr>
          <p:cNvPr id="17" name="ZoneTexte 16"/>
          <p:cNvSpPr txBox="1"/>
          <p:nvPr/>
        </p:nvSpPr>
        <p:spPr>
          <a:xfrm>
            <a:off x="3917603" y="2249370"/>
            <a:ext cx="1240995"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 T3, T4</a:t>
            </a:r>
          </a:p>
        </p:txBody>
      </p:sp>
      <p:sp>
        <p:nvSpPr>
          <p:cNvPr id="18" name="ZoneTexte 17"/>
          <p:cNvSpPr txBox="1"/>
          <p:nvPr/>
        </p:nvSpPr>
        <p:spPr>
          <a:xfrm>
            <a:off x="7500080" y="224937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19" name="Text Box 4"/>
          <p:cNvSpPr txBox="1">
            <a:spLocks noChangeArrowheads="1"/>
          </p:cNvSpPr>
          <p:nvPr/>
        </p:nvSpPr>
        <p:spPr bwMode="auto">
          <a:xfrm>
            <a:off x="6964363" y="1219200"/>
            <a:ext cx="1524000" cy="523875"/>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Terminaison</a:t>
            </a:r>
            <a:br>
              <a:rPr lang="fr-FR" sz="1400" b="1">
                <a:solidFill>
                  <a:schemeClr val="hlink"/>
                </a:solidFill>
              </a:rPr>
            </a:br>
            <a:r>
              <a:rPr lang="fr-FR" sz="1400" b="1">
                <a:solidFill>
                  <a:schemeClr val="hlink"/>
                </a:solidFill>
              </a:rPr>
              <a:t>psychothérapie</a:t>
            </a:r>
          </a:p>
        </p:txBody>
      </p:sp>
      <p:sp>
        <p:nvSpPr>
          <p:cNvPr id="20" name="Text Box 8"/>
          <p:cNvSpPr txBox="1">
            <a:spLocks noChangeArrowheads="1"/>
          </p:cNvSpPr>
          <p:nvPr/>
        </p:nvSpPr>
        <p:spPr bwMode="auto">
          <a:xfrm>
            <a:off x="6773863" y="5340350"/>
            <a:ext cx="1981200" cy="527050"/>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a:solidFill>
                  <a:srgbClr val="000090"/>
                </a:solidFill>
              </a:rPr>
              <a:t>Analyse </a:t>
            </a:r>
            <a:r>
              <a:rPr lang="fr-FR" sz="1400" b="1" dirty="0" err="1">
                <a:solidFill>
                  <a:srgbClr val="000090"/>
                </a:solidFill>
              </a:rPr>
              <a:t>processus-résultats</a:t>
            </a:r>
            <a:endParaRPr lang="fr-FR" dirty="0">
              <a:solidFill>
                <a:srgbClr val="000090"/>
              </a:solidFill>
            </a:endParaRPr>
          </a:p>
        </p:txBody>
      </p:sp>
      <p:sp>
        <p:nvSpPr>
          <p:cNvPr id="21" name="Rectangle 20"/>
          <p:cNvSpPr/>
          <p:nvPr/>
        </p:nvSpPr>
        <p:spPr bwMode="auto">
          <a:xfrm>
            <a:off x="6621463" y="51816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2" name="Rectangle 21"/>
          <p:cNvSpPr/>
          <p:nvPr/>
        </p:nvSpPr>
        <p:spPr bwMode="auto">
          <a:xfrm>
            <a:off x="2057400" y="47244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3" name="Rectangle 22"/>
          <p:cNvSpPr/>
          <p:nvPr/>
        </p:nvSpPr>
        <p:spPr bwMode="auto">
          <a:xfrm>
            <a:off x="2209800" y="48768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4" name="Rectangle 23"/>
          <p:cNvSpPr/>
          <p:nvPr/>
        </p:nvSpPr>
        <p:spPr bwMode="auto">
          <a:xfrm>
            <a:off x="2362200" y="50292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5" name="Rectangle 24"/>
          <p:cNvSpPr/>
          <p:nvPr/>
        </p:nvSpPr>
        <p:spPr bwMode="auto">
          <a:xfrm>
            <a:off x="2514600" y="51816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6" name="Text Box 8"/>
          <p:cNvSpPr txBox="1">
            <a:spLocks noChangeArrowheads="1"/>
          </p:cNvSpPr>
          <p:nvPr/>
        </p:nvSpPr>
        <p:spPr bwMode="auto">
          <a:xfrm>
            <a:off x="2667000" y="5340350"/>
            <a:ext cx="1981200" cy="52387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a:solidFill>
                  <a:srgbClr val="000090"/>
                </a:solidFill>
              </a:rPr>
              <a:t>Comparaisons cas</a:t>
            </a:r>
            <a:br>
              <a:rPr lang="fr-FR" sz="1400" b="1" dirty="0">
                <a:solidFill>
                  <a:srgbClr val="000090"/>
                </a:solidFill>
              </a:rPr>
            </a:br>
            <a:r>
              <a:rPr lang="fr-FR" sz="1400" b="1" dirty="0">
                <a:solidFill>
                  <a:srgbClr val="000090"/>
                </a:solidFill>
              </a:rPr>
              <a:t>analogues</a:t>
            </a:r>
            <a:endParaRPr lang="fr-FR" dirty="0">
              <a:solidFill>
                <a:srgbClr val="000090"/>
              </a:solidFill>
            </a:endParaRPr>
          </a:p>
        </p:txBody>
      </p:sp>
      <p:sp>
        <p:nvSpPr>
          <p:cNvPr id="27" name="Flèche droite rayée 26"/>
          <p:cNvSpPr/>
          <p:nvPr/>
        </p:nvSpPr>
        <p:spPr>
          <a:xfrm>
            <a:off x="2743200" y="3316288"/>
            <a:ext cx="533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8" name="Flèche droite rayée 27"/>
          <p:cNvSpPr/>
          <p:nvPr/>
        </p:nvSpPr>
        <p:spPr>
          <a:xfrm>
            <a:off x="5867400" y="3316288"/>
            <a:ext cx="533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9" name="Flèche droite rayée 28"/>
          <p:cNvSpPr/>
          <p:nvPr/>
        </p:nvSpPr>
        <p:spPr>
          <a:xfrm rot="5400000">
            <a:off x="7396956" y="4482307"/>
            <a:ext cx="735013"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0" name="Flèche droite rayée 29"/>
          <p:cNvSpPr/>
          <p:nvPr/>
        </p:nvSpPr>
        <p:spPr>
          <a:xfrm rot="10800000">
            <a:off x="5181600" y="5451475"/>
            <a:ext cx="914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1" name="Text Box 11"/>
          <p:cNvSpPr txBox="1">
            <a:spLocks noChangeArrowheads="1"/>
          </p:cNvSpPr>
          <p:nvPr/>
        </p:nvSpPr>
        <p:spPr bwMode="auto">
          <a:xfrm>
            <a:off x="838200" y="6400800"/>
            <a:ext cx="8153400" cy="307975"/>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a:prstTxWarp prst="textNoShape">
              <a:avLst/>
            </a:prstTxWarp>
            <a:spAutoFit/>
          </a:bodyPr>
          <a:lstStyle/>
          <a:p>
            <a:pPr algn="ctr"/>
            <a:r>
              <a:rPr lang="fr-FR" sz="1400" b="1">
                <a:solidFill>
                  <a:srgbClr val="000090"/>
                </a:solidFill>
              </a:rPr>
              <a:t>Retour sur les pratiques - Explorations secondaires des facteurs de changement</a:t>
            </a:r>
          </a:p>
        </p:txBody>
      </p:sp>
      <p:cxnSp>
        <p:nvCxnSpPr>
          <p:cNvPr id="32" name="Connecteur en angle 31"/>
          <p:cNvCxnSpPr>
            <a:stCxn id="22" idx="1"/>
            <a:endCxn id="31" idx="1"/>
          </p:cNvCxnSpPr>
          <p:nvPr/>
        </p:nvCxnSpPr>
        <p:spPr>
          <a:xfrm rot="10800000" flipV="1">
            <a:off x="838200" y="5143500"/>
            <a:ext cx="1219200" cy="1411288"/>
          </a:xfrm>
          <a:prstGeom prst="bentConnector3">
            <a:avLst>
              <a:gd name="adj1" fmla="val 118750"/>
            </a:avLst>
          </a:prstGeom>
          <a:ln>
            <a:tailEnd type="arrow"/>
          </a:ln>
        </p:spPr>
        <p:style>
          <a:lnRef idx="2">
            <a:schemeClr val="accent1"/>
          </a:lnRef>
          <a:fillRef idx="0">
            <a:schemeClr val="accent1"/>
          </a:fillRef>
          <a:effectRef idx="1">
            <a:schemeClr val="accent1"/>
          </a:effectRef>
          <a:fontRef idx="minor">
            <a:schemeClr val="tx1"/>
          </a:fontRef>
        </p:style>
      </p:cxnSp>
      <p:sp>
        <p:nvSpPr>
          <p:cNvPr id="33" name="Bulle rectangulaire à coins arrondis 32"/>
          <p:cNvSpPr/>
          <p:nvPr/>
        </p:nvSpPr>
        <p:spPr>
          <a:xfrm>
            <a:off x="133801" y="735905"/>
            <a:ext cx="1267199" cy="407095"/>
          </a:xfrm>
          <a:prstGeom prst="wedgeRoundRectCallout">
            <a:avLst>
              <a:gd name="adj1" fmla="val -17248"/>
              <a:gd name="adj2" fmla="val 81391"/>
              <a:gd name="adj3" fmla="val 16667"/>
            </a:avLst>
          </a:prstGeom>
        </p:spPr>
        <p:style>
          <a:lnRef idx="1">
            <a:schemeClr val="accent1"/>
          </a:lnRef>
          <a:fillRef idx="2">
            <a:schemeClr val="accent1"/>
          </a:fillRef>
          <a:effectRef idx="1">
            <a:schemeClr val="accent1"/>
          </a:effectRef>
          <a:fontRef idx="minor">
            <a:schemeClr val="dk1"/>
          </a:fontRef>
        </p:style>
        <p:txBody>
          <a:bodyPr lIns="36000" rIns="36000" rtlCol="0" anchor="ctr"/>
          <a:lstStyle/>
          <a:p>
            <a:pPr>
              <a:defRPr/>
            </a:pPr>
            <a:r>
              <a:rPr lang="en-US" sz="1600" dirty="0" smtClean="0">
                <a:solidFill>
                  <a:srgbClr val="000090"/>
                </a:solidFill>
              </a:rPr>
              <a:t> </a:t>
            </a:r>
            <a:r>
              <a:rPr lang="fr-FR" sz="1600" dirty="0" smtClean="0">
                <a:solidFill>
                  <a:srgbClr val="000090"/>
                </a:solidFill>
              </a:rPr>
              <a:t>Modérateurs</a:t>
            </a:r>
            <a:r>
              <a:rPr lang="en-US" sz="1200" dirty="0" smtClean="0">
                <a:solidFill>
                  <a:srgbClr val="CC332E"/>
                </a:solidFill>
              </a:rPr>
              <a:t/>
            </a:r>
            <a:br>
              <a:rPr lang="en-US" sz="1200" dirty="0" smtClean="0">
                <a:solidFill>
                  <a:srgbClr val="CC332E"/>
                </a:solidFill>
              </a:rPr>
            </a:br>
            <a:endParaRPr lang="en-US" sz="1200" dirty="0">
              <a:solidFill>
                <a:srgbClr val="CC332E"/>
              </a:solidFill>
            </a:endParaRPr>
          </a:p>
        </p:txBody>
      </p:sp>
      <p:sp>
        <p:nvSpPr>
          <p:cNvPr id="34" name="ZoneTexte 33"/>
          <p:cNvSpPr txBox="1"/>
          <p:nvPr/>
        </p:nvSpPr>
        <p:spPr>
          <a:xfrm>
            <a:off x="152400" y="228600"/>
            <a:ext cx="454046" cy="369332"/>
          </a:xfrm>
          <a:prstGeom prst="rect">
            <a:avLst/>
          </a:prstGeom>
          <a:noFill/>
        </p:spPr>
        <p:txBody>
          <a:bodyPr wrap="none">
            <a:spAutoFit/>
          </a:bodyPr>
          <a:lstStyle/>
          <a:p>
            <a:pPr>
              <a:defRPr/>
            </a:pPr>
            <a:r>
              <a:rPr lang="fr-FR" dirty="0" smtClean="0">
                <a:effectLst>
                  <a:glow rad="228600">
                    <a:schemeClr val="accent2">
                      <a:alpha val="75000"/>
                    </a:schemeClr>
                  </a:glow>
                </a:effectLst>
                <a:latin typeface="Arial" pitchFamily="-106" charset="0"/>
              </a:rPr>
              <a:t>T0</a:t>
            </a:r>
            <a:endParaRPr lang="fr-FR" dirty="0">
              <a:effectLst>
                <a:glow rad="228600">
                  <a:schemeClr val="accent2">
                    <a:alpha val="75000"/>
                  </a:schemeClr>
                </a:glow>
              </a:effectLst>
              <a:latin typeface="Arial" pitchFamily="-106" charset="0"/>
            </a:endParaRPr>
          </a:p>
        </p:txBody>
      </p:sp>
      <p:cxnSp>
        <p:nvCxnSpPr>
          <p:cNvPr id="36" name="Connecteur en angle 35"/>
          <p:cNvCxnSpPr>
            <a:stCxn id="33" idx="1"/>
            <a:endCxn id="14" idx="1"/>
          </p:cNvCxnSpPr>
          <p:nvPr/>
        </p:nvCxnSpPr>
        <p:spPr>
          <a:xfrm rot="10800000" flipH="1" flipV="1">
            <a:off x="133800" y="939452"/>
            <a:ext cx="94799" cy="2529235"/>
          </a:xfrm>
          <a:prstGeom prst="bentConnector3">
            <a:avLst>
              <a:gd name="adj1" fmla="val -43716"/>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re 1"/>
          <p:cNvSpPr>
            <a:spLocks noGrp="1"/>
          </p:cNvSpPr>
          <p:nvPr>
            <p:ph type="title"/>
          </p:nvPr>
        </p:nvSpPr>
        <p:spPr>
          <a:xfrm>
            <a:off x="304800" y="457200"/>
            <a:ext cx="3008313" cy="1162050"/>
          </a:xfrm>
        </p:spPr>
        <p:txBody>
          <a:bodyPr/>
          <a:lstStyle/>
          <a:p>
            <a:r>
              <a:rPr lang="fr-FR" sz="2800" dirty="0" smtClean="0">
                <a:solidFill>
                  <a:srgbClr val="1F497D"/>
                </a:solidFill>
              </a:rPr>
              <a:t>Autres éléments</a:t>
            </a:r>
            <a:endParaRPr lang="fr-FR" sz="2800" dirty="0">
              <a:solidFill>
                <a:srgbClr val="1F497D"/>
              </a:solidFill>
            </a:endParaRPr>
          </a:p>
        </p:txBody>
      </p:sp>
      <p:sp>
        <p:nvSpPr>
          <p:cNvPr id="8" name="Espace réservé de la date 7"/>
          <p:cNvSpPr>
            <a:spLocks noGrp="1"/>
          </p:cNvSpPr>
          <p:nvPr>
            <p:ph type="dt" sz="half" idx="10"/>
          </p:nvPr>
        </p:nvSpPr>
        <p:spPr/>
        <p:txBody>
          <a:bodyPr/>
          <a:lstStyle/>
          <a:p>
            <a:r>
              <a:rPr lang="fr-FR" smtClean="0"/>
              <a:t>04/07/08. JM Thurin</a:t>
            </a:r>
            <a:endParaRPr lang="fr-FR"/>
          </a:p>
        </p:txBody>
      </p:sp>
      <p:sp>
        <p:nvSpPr>
          <p:cNvPr id="3" name="Espace réservé du pied de page 2"/>
          <p:cNvSpPr>
            <a:spLocks noGrp="1"/>
          </p:cNvSpPr>
          <p:nvPr>
            <p:ph type="ftr" sz="quarter" idx="11"/>
          </p:nvPr>
        </p:nvSpPr>
        <p:spPr/>
        <p:txBody>
          <a:bodyPr/>
          <a:lstStyle/>
          <a:p>
            <a:r>
              <a:rPr lang="fr-FR" smtClean="0"/>
              <a:t>Méthodologie de l'étude systématique de cas : pôle borderline</a:t>
            </a:r>
            <a:endParaRPr lang="fr-FR" dirty="0"/>
          </a:p>
        </p:txBody>
      </p:sp>
      <p:pic>
        <p:nvPicPr>
          <p:cNvPr id="4" name="Image 3" descr="Image 1.png">
            <a:hlinkClick r:id="rId2"/>
          </p:cNvPr>
          <p:cNvPicPr>
            <a:picLocks noChangeAspect="1"/>
          </p:cNvPicPr>
          <p:nvPr/>
        </p:nvPicPr>
        <p:blipFill>
          <a:blip r:embed="rId3"/>
          <a:stretch>
            <a:fillRect/>
          </a:stretch>
        </p:blipFill>
        <p:spPr>
          <a:xfrm>
            <a:off x="3352800" y="1890600"/>
            <a:ext cx="5400000" cy="2685000"/>
          </a:xfrm>
          <a:prstGeom prst="rect">
            <a:avLst/>
          </a:prstGeom>
          <a:ln>
            <a:solidFill>
              <a:srgbClr val="4F81BD"/>
            </a:solidFill>
          </a:ln>
        </p:spPr>
      </p:pic>
      <p:pic>
        <p:nvPicPr>
          <p:cNvPr id="6" name="Image 5" descr="CouvThurin.gif">
            <a:hlinkClick r:id="rId4"/>
          </p:cNvPr>
          <p:cNvPicPr>
            <a:picLocks noChangeAspect="1"/>
          </p:cNvPicPr>
          <p:nvPr/>
        </p:nvPicPr>
        <p:blipFill>
          <a:blip r:embed="rId5"/>
          <a:stretch>
            <a:fillRect/>
          </a:stretch>
        </p:blipFill>
        <p:spPr>
          <a:xfrm>
            <a:off x="483793" y="3854436"/>
            <a:ext cx="1500650" cy="2393964"/>
          </a:xfrm>
          <a:prstGeom prst="rect">
            <a:avLst/>
          </a:prstGeom>
          <a:ln>
            <a:solidFill>
              <a:schemeClr val="accent3"/>
            </a:solid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MethodoReseau090608">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MethodoReseau090608.thmx</Template>
  <TotalTime>5079</TotalTime>
  <Words>2167</Words>
  <Application>Microsoft Macintosh PowerPoint</Application>
  <PresentationFormat>Présentation à l'écran (4:3)</PresentationFormat>
  <Paragraphs>356</Paragraphs>
  <Slides>19</Slides>
  <Notes>7</Notes>
  <HiddenSlides>0</HiddenSlides>
  <MMClips>0</MMClips>
  <ScaleCrop>false</ScaleCrop>
  <HeadingPairs>
    <vt:vector size="4" baseType="variant">
      <vt:variant>
        <vt:lpstr>Modèle de conception</vt:lpstr>
      </vt:variant>
      <vt:variant>
        <vt:i4>1</vt:i4>
      </vt:variant>
      <vt:variant>
        <vt:lpstr>Titres des diapositives</vt:lpstr>
      </vt:variant>
      <vt:variant>
        <vt:i4>19</vt:i4>
      </vt:variant>
    </vt:vector>
  </HeadingPairs>
  <TitlesOfParts>
    <vt:vector size="20" baseType="lpstr">
      <vt:lpstr>MethodoReseau090608</vt:lpstr>
      <vt:lpstr>Méthodologie études systématiques de cas pôle borderline</vt:lpstr>
      <vt:lpstr>Principe de l’évaluation réunit efficacité (variation) et causalité (son agent)</vt:lpstr>
      <vt:lpstr>Diapositive 3</vt:lpstr>
      <vt:lpstr>Étude systématique de cas </vt:lpstr>
      <vt:lpstr>Le processus</vt:lpstr>
      <vt:lpstr>Diapositive 6</vt:lpstr>
      <vt:lpstr>Diapositive 7</vt:lpstr>
      <vt:lpstr>Diapositive 8</vt:lpstr>
      <vt:lpstr>Diapositive 9</vt:lpstr>
      <vt:lpstr>Diapositive 10</vt:lpstr>
      <vt:lpstr>Diapositive 11</vt:lpstr>
      <vt:lpstr>Analyse du processus ? (2) </vt:lpstr>
      <vt:lpstr>Compréhension et approches passages  à l’acte</vt:lpstr>
      <vt:lpstr>Analyse du processus : le PQS</vt:lpstr>
      <vt:lpstr>Diapositive 15</vt:lpstr>
      <vt:lpstr>Design</vt:lpstr>
      <vt:lpstr>Indicateurs et instruments  pour l’étude sur les patients borderline </vt:lpstr>
      <vt:lpstr>Diapositive 18</vt:lpstr>
      <vt:lpstr>Autres éléments</vt:lpstr>
    </vt:vector>
  </TitlesOfParts>
  <Company/>
  <LinksUpToDate>false</LinksUpToDate>
  <SharedDoc>false</SharedDoc>
  <HyperlinksChanged>false</HyperlinksChanged>
  <AppVersion>12.0257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Questions de départ</dc:title>
  <dc:creator>Jean-Michel THURIN</dc:creator>
  <cp:keywords/>
  <cp:lastModifiedBy>Jean-Michel THURIN</cp:lastModifiedBy>
  <cp:revision>124</cp:revision>
  <cp:lastPrinted>2008-06-02T07:44:06Z</cp:lastPrinted>
  <dcterms:created xsi:type="dcterms:W3CDTF">2008-07-11T06:07:08Z</dcterms:created>
  <dcterms:modified xsi:type="dcterms:W3CDTF">2008-07-12T05:44:12Z</dcterms:modified>
</cp:coreProperties>
</file>