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15.xml" ContentType="application/vnd.openxmlformats-officedocument.presentationml.slide+xml"/>
  <Override PartName="/ppt/viewProps.xml" ContentType="application/vnd.openxmlformats-officedocument.presentationml.viewProps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6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Arial" charset="0"/>
        <a:ea typeface="ヒラギノ角ゴ ProN W3" charset="-128"/>
        <a:cs typeface="ヒラギノ角ゴ ProN W3" charset="-128"/>
        <a:sym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Arial" charset="0"/>
        <a:ea typeface="ヒラギノ角ゴ ProN W3" charset="-128"/>
        <a:cs typeface="ヒラギノ角ゴ ProN W3" charset="-128"/>
        <a:sym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Arial" charset="0"/>
        <a:ea typeface="ヒラギノ角ゴ ProN W3" charset="-128"/>
        <a:cs typeface="ヒラギノ角ゴ ProN W3" charset="-128"/>
        <a:sym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Arial" charset="0"/>
        <a:ea typeface="ヒラギノ角ゴ ProN W3" charset="-128"/>
        <a:cs typeface="ヒラギノ角ゴ ProN W3" charset="-128"/>
        <a:sym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Arial" charset="0"/>
        <a:ea typeface="ヒラギノ角ゴ ProN W3" charset="-128"/>
        <a:cs typeface="ヒラギノ角ゴ ProN W3" charset="-128"/>
        <a:sym typeface="Arial" charset="0"/>
      </a:defRPr>
    </a:lvl5pPr>
    <a:lvl6pPr marL="2286000" algn="l" defTabSz="457200" rtl="0" eaLnBrk="1" latinLnBrk="0" hangingPunct="1">
      <a:defRPr kern="1200">
        <a:solidFill>
          <a:srgbClr val="000000"/>
        </a:solidFill>
        <a:latin typeface="Arial" charset="0"/>
        <a:ea typeface="ヒラギノ角ゴ ProN W3" charset="-128"/>
        <a:cs typeface="ヒラギノ角ゴ ProN W3" charset="-128"/>
        <a:sym typeface="Arial" charset="0"/>
      </a:defRPr>
    </a:lvl6pPr>
    <a:lvl7pPr marL="2743200" algn="l" defTabSz="457200" rtl="0" eaLnBrk="1" latinLnBrk="0" hangingPunct="1">
      <a:defRPr kern="1200">
        <a:solidFill>
          <a:srgbClr val="000000"/>
        </a:solidFill>
        <a:latin typeface="Arial" charset="0"/>
        <a:ea typeface="ヒラギノ角ゴ ProN W3" charset="-128"/>
        <a:cs typeface="ヒラギノ角ゴ ProN W3" charset="-128"/>
        <a:sym typeface="Arial" charset="0"/>
      </a:defRPr>
    </a:lvl7pPr>
    <a:lvl8pPr marL="3200400" algn="l" defTabSz="457200" rtl="0" eaLnBrk="1" latinLnBrk="0" hangingPunct="1">
      <a:defRPr kern="1200">
        <a:solidFill>
          <a:srgbClr val="000000"/>
        </a:solidFill>
        <a:latin typeface="Arial" charset="0"/>
        <a:ea typeface="ヒラギノ角ゴ ProN W3" charset="-128"/>
        <a:cs typeface="ヒラギノ角ゴ ProN W3" charset="-128"/>
        <a:sym typeface="Arial" charset="0"/>
      </a:defRPr>
    </a:lvl8pPr>
    <a:lvl9pPr marL="3657600" algn="l" defTabSz="457200" rtl="0" eaLnBrk="1" latinLnBrk="0" hangingPunct="1">
      <a:defRPr kern="1200">
        <a:solidFill>
          <a:srgbClr val="000000"/>
        </a:solidFill>
        <a:latin typeface="Arial" charset="0"/>
        <a:ea typeface="ヒラギノ角ゴ ProN W3" charset="-128"/>
        <a:cs typeface="ヒラギノ角ゴ ProN W3" charset="-128"/>
        <a:sym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webPr allowPng="1" organizeInFolders="0" useLongFilenames="0" imgSz="1024x768" encoding="macintosh" clr="presentationAccent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108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slide" Target="slides/slide13.xml"/><Relationship Id="rId20" Type="http://schemas.openxmlformats.org/officeDocument/2006/relationships/theme" Target="theme/theme1.xml"/><Relationship Id="rId4" Type="http://schemas.openxmlformats.org/officeDocument/2006/relationships/slide" Target="slides/slide3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2" Type="http://schemas.openxmlformats.org/officeDocument/2006/relationships/slide" Target="slides/slide11.xml"/><Relationship Id="rId17" Type="http://schemas.openxmlformats.org/officeDocument/2006/relationships/printerSettings" Target="printerSettings/printerSettings1.bin"/><Relationship Id="rId19" Type="http://schemas.openxmlformats.org/officeDocument/2006/relationships/viewProps" Target="viewProps.xml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Relationship Id="rId1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2A4243-0DA2-3849-927E-81F698CC30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80AA72-B6C5-0543-9777-821E88149B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FEA493-8DA6-A442-992A-AE934709BE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2B1895-F93E-5A46-97F9-70DA56F817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634423-AD5E-5040-9F71-2DC5C50591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56B2CD-39E0-5241-ABF8-5224544C07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8888FD-4546-684E-A5AD-20A8270841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9F450D-3F9B-BF4A-B7AD-6AF698515F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>
              <a:sym typeface="Arial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2F2828-C74C-9B4E-A562-12B221C673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A80210-3F19-874D-9C01-D5349A00D4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0488"/>
            <a:ext cx="2057400" cy="6767512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0488"/>
            <a:ext cx="6019800" cy="6767512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CE298F-2EB6-4B4F-BB54-76FF3F95AA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ChangeArrowheads="1"/>
          </p:cNvSpPr>
          <p:nvPr>
            <p:ph type="title"/>
          </p:nvPr>
        </p:nvSpPr>
        <p:spPr bwMode="auto">
          <a:xfrm>
            <a:off x="457200" y="90488"/>
            <a:ext cx="8229600" cy="1509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9144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Arial" charset="0"/>
              </a:rPr>
              <a:t>Click to edit Master title style</a:t>
            </a:r>
          </a:p>
        </p:txBody>
      </p:sp>
      <p:sp>
        <p:nvSpPr>
          <p:cNvPr id="1027" name="Rectangle 2"/>
          <p:cNvSpPr>
            <a:spLocks noChangeArrowheads="1"/>
          </p:cNvSpPr>
          <p:nvPr>
            <p:ph type="body" idx="1"/>
          </p:nvPr>
        </p:nvSpPr>
        <p:spPr bwMode="auto">
          <a:xfrm>
            <a:off x="457200" y="1600200"/>
            <a:ext cx="8229600" cy="5257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9144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Arial" charset="0"/>
              </a:rPr>
              <a:t>Click to edit Master text styles</a:t>
            </a:r>
          </a:p>
          <a:p>
            <a:pPr lvl="1"/>
            <a:r>
              <a:rPr lang="en-US">
                <a:sym typeface="Arial" charset="0"/>
              </a:rPr>
              <a:t>Second level</a:t>
            </a:r>
          </a:p>
          <a:p>
            <a:pPr lvl="2"/>
            <a:r>
              <a:rPr lang="en-US">
                <a:sym typeface="Arial" charset="0"/>
              </a:rPr>
              <a:t>Third level</a:t>
            </a:r>
          </a:p>
          <a:p>
            <a:pPr lvl="3"/>
            <a:r>
              <a:rPr lang="en-US">
                <a:sym typeface="Arial" charset="0"/>
              </a:rPr>
              <a:t>Fourth level</a:t>
            </a:r>
          </a:p>
          <a:p>
            <a:pPr lvl="4"/>
            <a:r>
              <a:rPr lang="en-US">
                <a:sym typeface="Arial" charset="0"/>
              </a:rPr>
              <a:t>Fifth level</a:t>
            </a:r>
          </a:p>
        </p:txBody>
      </p:sp>
      <p:sp>
        <p:nvSpPr>
          <p:cNvPr id="2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462838" y="6245225"/>
            <a:ext cx="312737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fld id="{2181F1BD-6E1B-BC43-A935-59DCA1E47B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hf hdr="0" ftr="0" dt="0"/>
  <p:txStyles>
    <p:titleStyle>
      <a:lvl1pPr marL="39688" indent="-39688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charset="0"/>
        </a:defRPr>
      </a:lvl1pPr>
      <a:lvl2pPr marL="39688" indent="-39688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-128"/>
          <a:cs typeface="ヒラギノ角ゴ ProN W3" charset="-128"/>
          <a:sym typeface="Arial" charset="0"/>
        </a:defRPr>
      </a:lvl2pPr>
      <a:lvl3pPr marL="39688" indent="-39688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-128"/>
          <a:cs typeface="ヒラギノ角ゴ ProN W3" charset="-128"/>
          <a:sym typeface="Arial" charset="0"/>
        </a:defRPr>
      </a:lvl3pPr>
      <a:lvl4pPr marL="39688" indent="-39688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-128"/>
          <a:cs typeface="ヒラギノ角ゴ ProN W3" charset="-128"/>
          <a:sym typeface="Arial" charset="0"/>
        </a:defRPr>
      </a:lvl4pPr>
      <a:lvl5pPr marL="39688" indent="-39688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-128"/>
          <a:cs typeface="ヒラギノ角ゴ ProN W3" charset="-128"/>
          <a:sym typeface="Arial" charset="0"/>
        </a:defRPr>
      </a:lvl5pPr>
      <a:lvl6pPr marL="49688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-128"/>
          <a:cs typeface="ヒラギノ角ゴ ProN W3" charset="-128"/>
          <a:sym typeface="Arial" charset="0"/>
        </a:defRPr>
      </a:lvl6pPr>
      <a:lvl7pPr marL="95408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-128"/>
          <a:cs typeface="ヒラギノ角ゴ ProN W3" charset="-128"/>
          <a:sym typeface="Arial" charset="0"/>
        </a:defRPr>
      </a:lvl7pPr>
      <a:lvl8pPr marL="141128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-128"/>
          <a:cs typeface="ヒラギノ角ゴ ProN W3" charset="-128"/>
          <a:sym typeface="Arial" charset="0"/>
        </a:defRPr>
      </a:lvl8pPr>
      <a:lvl9pPr marL="186848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-128"/>
          <a:cs typeface="ヒラギノ角ゴ ProN W3" charset="-128"/>
          <a:sym typeface="Arial" charset="0"/>
        </a:defRPr>
      </a:lvl9pPr>
    </p:titleStyle>
    <p:bodyStyle>
      <a:lvl1pPr marL="382588" indent="-342900" algn="l" rtl="0" eaLnBrk="0" fontAlgn="base" hangingPunct="0">
        <a:spcBef>
          <a:spcPts val="700"/>
        </a:spcBef>
        <a:spcAft>
          <a:spcPct val="0"/>
        </a:spcAft>
        <a:buSzPct val="100000"/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1pPr>
      <a:lvl2pPr marL="731838" indent="-285750" algn="l" rtl="0" eaLnBrk="0" fontAlgn="base" hangingPunct="0">
        <a:spcBef>
          <a:spcPts val="600"/>
        </a:spcBef>
        <a:spcAft>
          <a:spcPct val="0"/>
        </a:spcAft>
        <a:buSzPct val="100000"/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2pPr>
      <a:lvl3pPr marL="1131888" indent="-228600" algn="l" rtl="0" eaLnBrk="0" fontAlgn="base" hangingPunct="0">
        <a:spcBef>
          <a:spcPts val="600"/>
        </a:spcBef>
        <a:spcAft>
          <a:spcPct val="0"/>
        </a:spcAft>
        <a:buSzPct val="100000"/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3pPr>
      <a:lvl4pPr marL="1589088" indent="-228600" algn="l" rtl="0" eaLnBrk="0" fontAlgn="base" hangingPunct="0">
        <a:spcBef>
          <a:spcPts val="500"/>
        </a:spcBef>
        <a:spcAft>
          <a:spcPct val="0"/>
        </a:spcAft>
        <a:buSzPct val="100000"/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4pPr>
      <a:lvl5pPr marL="2046288" indent="-228600" algn="l" rtl="0" eaLnBrk="0" fontAlgn="base" hangingPunct="0">
        <a:spcBef>
          <a:spcPts val="500"/>
        </a:spcBef>
        <a:spcAft>
          <a:spcPct val="0"/>
        </a:spcAft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5pPr>
      <a:lvl6pPr marL="2503488" indent="-228600" algn="l" rtl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2960688" indent="-228600" algn="l" rtl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417888" indent="-228600" algn="l" rtl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875088" indent="-228600" algn="l" rtl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ChangeArrowheads="1"/>
          </p:cNvSpPr>
          <p:nvPr>
            <p:ph type="ctrTitle"/>
          </p:nvPr>
        </p:nvSpPr>
        <p:spPr>
          <a:xfrm>
            <a:off x="762000" y="1600200"/>
            <a:ext cx="7772400" cy="1981200"/>
          </a:xfrm>
        </p:spPr>
        <p:txBody>
          <a:bodyPr rIns="132080"/>
          <a:lstStyle/>
          <a:p>
            <a:pPr indent="0" eaLnBrk="1" hangingPunct="1"/>
            <a:r>
              <a:rPr lang="fr-FR" sz="4000" dirty="0" smtClean="0"/>
              <a:t>Grille de repérage clinique des étapes évolutives de l'autisme infantile traité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/>
              <a:t> 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bg1">
                    <a:lumMod val="50000"/>
                  </a:schemeClr>
                </a:solidFill>
              </a:rPr>
              <a:t>Geneviève </a:t>
            </a:r>
            <a:r>
              <a:rPr lang="fr-FR" dirty="0" err="1" smtClean="0">
                <a:solidFill>
                  <a:schemeClr val="bg1">
                    <a:lumMod val="50000"/>
                  </a:schemeClr>
                </a:solidFill>
              </a:rPr>
              <a:t>Haag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ChangeArrowheads="1"/>
          </p:cNvSpPr>
          <p:nvPr>
            <p:ph type="body" idx="1"/>
          </p:nvPr>
        </p:nvSpPr>
        <p:spPr>
          <a:xfrm>
            <a:off x="323850" y="981075"/>
            <a:ext cx="8229600" cy="4525963"/>
          </a:xfrm>
        </p:spPr>
        <p:txBody>
          <a:bodyPr rIns="132080"/>
          <a:lstStyle/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sz="2800"/>
          </a:p>
          <a:p>
            <a:pPr algn="ctr" eaLnBrk="1" hangingPunct="1">
              <a:lnSpc>
                <a:spcPct val="80000"/>
              </a:lnSpc>
              <a:buFont typeface="Arial" charset="0"/>
              <a:buNone/>
            </a:pPr>
            <a:r>
              <a:rPr lang="en-US" sz="2800"/>
              <a:t>HISTORIQUE</a:t>
            </a:r>
          </a:p>
          <a:p>
            <a:pPr algn="ctr" eaLnBrk="1" hangingPunct="1">
              <a:lnSpc>
                <a:spcPct val="80000"/>
              </a:lnSpc>
              <a:buFont typeface="Arial" charset="0"/>
              <a:buNone/>
            </a:pPr>
            <a:endParaRPr lang="en-US" sz="280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sz="2800">
                <a:latin typeface="Wingdings" charset="2"/>
                <a:ea typeface="Wingdings" charset="2"/>
                <a:cs typeface="Wingdings" charset="2"/>
                <a:sym typeface="Wingdings" charset="2"/>
              </a:rPr>
              <a:t></a:t>
            </a:r>
            <a:r>
              <a:rPr lang="en-US" sz="2800"/>
              <a:t>GROUPE DE PSYCHOTHERAPEUTES années 90</a:t>
            </a:r>
          </a:p>
          <a:p>
            <a:pPr eaLnBrk="1" hangingPunct="1">
              <a:lnSpc>
                <a:spcPct val="80000"/>
              </a:lnSpc>
            </a:pPr>
            <a:r>
              <a:rPr lang="en-US" sz="2800"/>
              <a:t>Formation psychanalytique sillage travaux anglais E. Bick, D. Meltzer, F. Tustin,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sz="2800"/>
              <a:t>   étrangère aux thèses étio-pathogéniques de Bettelheim</a:t>
            </a:r>
          </a:p>
          <a:p>
            <a:pPr eaLnBrk="1" hangingPunct="1">
              <a:lnSpc>
                <a:spcPct val="80000"/>
              </a:lnSpc>
            </a:pPr>
            <a:r>
              <a:rPr lang="en-US" sz="2800"/>
              <a:t>20 à 25 ans d’expérience avec enfants et adolescents autistes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ChangeArrowheads="1"/>
          </p:cNvSpPr>
          <p:nvPr>
            <p:ph type="body" idx="1"/>
          </p:nvPr>
        </p:nvSpPr>
        <p:spPr>
          <a:xfrm>
            <a:off x="395288" y="908050"/>
            <a:ext cx="8229600" cy="4525963"/>
          </a:xfrm>
        </p:spPr>
        <p:txBody>
          <a:bodyPr rIns="132080"/>
          <a:lstStyle/>
          <a:p>
            <a:pPr eaLnBrk="1" hangingPunct="1"/>
            <a:r>
              <a:rPr lang="en-US" sz="2800"/>
              <a:t>Groupes de travail réguliers dans les années 70/80</a:t>
            </a:r>
          </a:p>
          <a:p>
            <a:pPr eaLnBrk="1" hangingPunct="1"/>
            <a:r>
              <a:rPr lang="en-US" sz="2800"/>
              <a:t>Participation à deux Réseaux INSERM autisme coordonnés par le Pr Ferrari entre 1987 et 1995 (RRC n° 487010 et RRC 492006).</a:t>
            </a:r>
          </a:p>
          <a:p>
            <a:pPr eaLnBrk="1" hangingPunct="1"/>
            <a:r>
              <a:rPr lang="en-US" sz="2800"/>
              <a:t>Suivi de l’évolution clinique de 68 enfants autistes dans le cadre d’une recherche clinico-biologique INSERM dirigée par S. Tordjman (CRE n° 931009)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ChangeArrowheads="1"/>
          </p:cNvSpPr>
          <p:nvPr>
            <p:ph type="body" idx="1"/>
          </p:nvPr>
        </p:nvSpPr>
        <p:spPr>
          <a:xfrm>
            <a:off x="539750" y="1052513"/>
            <a:ext cx="8229600" cy="4525962"/>
          </a:xfrm>
        </p:spPr>
        <p:txBody>
          <a:bodyPr rIns="132080"/>
          <a:lstStyle/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sz="1800">
                <a:latin typeface="Wingdings" charset="2"/>
                <a:ea typeface="Wingdings" charset="2"/>
                <a:cs typeface="Wingdings" charset="2"/>
                <a:sym typeface="Wingdings" charset="2"/>
              </a:rPr>
              <a:t></a:t>
            </a:r>
            <a:r>
              <a:rPr lang="en-US" sz="1800"/>
              <a:t> CE QUE LES ENFANTS AVEC AUTISME ONT R</a:t>
            </a:r>
            <a:r>
              <a:rPr lang="en-US" sz="1800">
                <a:latin typeface="Arial Unicode MS" charset="0"/>
                <a:ea typeface="Arial Unicode MS" charset="0"/>
                <a:cs typeface="Arial Unicode MS" charset="0"/>
                <a:sym typeface="Arial Unicode MS" charset="0"/>
              </a:rPr>
              <a:t>É</a:t>
            </a:r>
            <a:r>
              <a:rPr lang="en-US" sz="1800"/>
              <a:t>V</a:t>
            </a:r>
            <a:r>
              <a:rPr lang="en-US" sz="1800">
                <a:latin typeface="Arial Unicode MS" charset="0"/>
                <a:ea typeface="Arial Unicode MS" charset="0"/>
                <a:cs typeface="Arial Unicode MS" charset="0"/>
                <a:sym typeface="Arial Unicode MS" charset="0"/>
              </a:rPr>
              <a:t>É</a:t>
            </a:r>
            <a:r>
              <a:rPr lang="en-US" sz="1800"/>
              <a:t>L</a:t>
            </a:r>
            <a:r>
              <a:rPr lang="en-US" sz="1800">
                <a:latin typeface="Arial Unicode MS" charset="0"/>
                <a:ea typeface="Arial Unicode MS" charset="0"/>
                <a:cs typeface="Arial Unicode MS" charset="0"/>
                <a:sym typeface="Arial Unicode MS" charset="0"/>
              </a:rPr>
              <a:t>É</a:t>
            </a:r>
            <a:r>
              <a:rPr lang="en-US" sz="1800" smtClean="0"/>
              <a:t> </a:t>
            </a:r>
            <a:r>
              <a:rPr lang="fr-FR" sz="1800" smtClean="0"/>
              <a:t>au cours de leurs SÉANCES DE PSYCHOTHÉRAPIE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fr-FR" sz="1800" smtClean="0"/>
              <a:t>  	 à partir de </a:t>
            </a:r>
            <a:r>
              <a:rPr lang="fr-FR" sz="1800" b="1" smtClean="0"/>
              <a:t>séquences de comportement répétitives</a:t>
            </a:r>
            <a:endParaRPr lang="fr-FR" sz="1800" b="1" smtClean="0">
              <a:ea typeface="ヒラギノ角ゴ ProN W6" charset="-128"/>
              <a:cs typeface="ヒラギノ角ゴ ProN W6" charset="-128"/>
            </a:endParaRPr>
          </a:p>
          <a:p>
            <a:pPr lvl="1" eaLnBrk="1" hangingPunct="1">
              <a:lnSpc>
                <a:spcPct val="80000"/>
              </a:lnSpc>
            </a:pPr>
            <a:r>
              <a:rPr lang="fr-FR" sz="1400" smtClean="0"/>
              <a:t>	</a:t>
            </a:r>
            <a:r>
              <a:rPr lang="fr-FR" sz="1800" smtClean="0"/>
              <a:t>similaires d’un cas à l’autre, prenant valeur de démonstrations 	   insistantes</a:t>
            </a:r>
          </a:p>
          <a:p>
            <a:pPr lvl="1" eaLnBrk="1" hangingPunct="1">
              <a:lnSpc>
                <a:spcPct val="80000"/>
              </a:lnSpc>
            </a:pPr>
            <a:r>
              <a:rPr lang="fr-FR" sz="1800" smtClean="0"/>
              <a:t>	véritable langage préverbal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ebdings" charset="2"/>
              <a:buChar char="g"/>
            </a:pPr>
            <a:r>
              <a:rPr lang="en-US" sz="1800" smtClean="0"/>
              <a:t>LES </a:t>
            </a:r>
            <a:r>
              <a:rPr lang="en-US" sz="1800"/>
              <a:t>ANXI</a:t>
            </a:r>
            <a:r>
              <a:rPr lang="en-US" sz="1800">
                <a:latin typeface="Arial Unicode MS" charset="0"/>
                <a:ea typeface="Arial Unicode MS" charset="0"/>
                <a:cs typeface="Arial Unicode MS" charset="0"/>
                <a:sym typeface="Arial Unicode MS" charset="0"/>
              </a:rPr>
              <a:t>É</a:t>
            </a:r>
            <a:r>
              <a:rPr lang="en-US" sz="1800"/>
              <a:t>T</a:t>
            </a:r>
            <a:r>
              <a:rPr lang="en-US" sz="1800">
                <a:latin typeface="Arial Unicode MS" charset="0"/>
                <a:ea typeface="Arial Unicode MS" charset="0"/>
                <a:cs typeface="Arial Unicode MS" charset="0"/>
                <a:sym typeface="Arial Unicode MS" charset="0"/>
              </a:rPr>
              <a:t>É</a:t>
            </a:r>
            <a:r>
              <a:rPr lang="en-US" sz="1800"/>
              <a:t>S CORPORELLES ET LES PEURS DU CONTACT</a:t>
            </a:r>
            <a:endParaRPr lang="en-US" sz="1800" smtClean="0"/>
          </a:p>
          <a:p>
            <a:pPr eaLnBrk="1" hangingPunct="1">
              <a:lnSpc>
                <a:spcPct val="80000"/>
              </a:lnSpc>
              <a:buFont typeface="Webdings" charset="2"/>
              <a:buChar char="g"/>
            </a:pPr>
            <a:endParaRPr lang="en-US" sz="1800" smtClean="0"/>
          </a:p>
          <a:p>
            <a:pPr eaLnBrk="1" hangingPunct="1">
              <a:lnSpc>
                <a:spcPct val="80000"/>
              </a:lnSpc>
            </a:pPr>
            <a:r>
              <a:rPr lang="fr-FR" sz="1800" smtClean="0"/>
              <a:t>TOMBER, SE RÉPANDRE</a:t>
            </a:r>
          </a:p>
          <a:p>
            <a:pPr eaLnBrk="1" hangingPunct="1">
              <a:lnSpc>
                <a:spcPct val="80000"/>
              </a:lnSpc>
            </a:pPr>
            <a:r>
              <a:rPr lang="fr-FR" sz="1800" smtClean="0"/>
              <a:t>PERDRE la PERCEPTION du POURTOUR de la BOUCHE (ZONE   ORALE), PARFOIS des MAINS</a:t>
            </a:r>
          </a:p>
          <a:p>
            <a:pPr eaLnBrk="1" hangingPunct="1">
              <a:lnSpc>
                <a:spcPct val="80000"/>
              </a:lnSpc>
            </a:pPr>
            <a:r>
              <a:rPr lang="fr-FR" sz="1800" smtClean="0"/>
              <a:t>NE PAS SE SENTIR les DEUX COTÉS du CORPS bien ATTACHÉS, ARTICULÉS ( CLIVAGE VERTICAL, maxi-HEMIPLÉGIE 	AUTISTIQUE )</a:t>
            </a:r>
          </a:p>
          <a:p>
            <a:pPr eaLnBrk="1" hangingPunct="1">
              <a:lnSpc>
                <a:spcPct val="80000"/>
              </a:lnSpc>
            </a:pPr>
            <a:r>
              <a:rPr lang="fr-FR" sz="1800" smtClean="0"/>
              <a:t>NE PAS SE SENTIR les MEMBRES INFÉRIEURS BIEN 	ATTACHÉS/ARTICULÉS (CLIVAGE HORIZONTAL)</a:t>
            </a:r>
            <a:endParaRPr lang="en-US" sz="1800" smtClean="0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/>
          <p:cNvSpPr>
            <a:spLocks noChangeArrowheads="1"/>
          </p:cNvSpPr>
          <p:nvPr>
            <p:ph type="body" idx="1"/>
          </p:nvPr>
        </p:nvSpPr>
        <p:spPr>
          <a:xfrm>
            <a:off x="468313" y="981075"/>
            <a:ext cx="8229600" cy="4525963"/>
          </a:xfrm>
        </p:spPr>
        <p:txBody>
          <a:bodyPr rIns="132080"/>
          <a:lstStyle/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1200">
                <a:latin typeface="Webdings" charset="2"/>
                <a:ea typeface="Webdings" charset="2"/>
                <a:cs typeface="Webdings" charset="2"/>
                <a:sym typeface="Webdings" charset="2"/>
              </a:rPr>
              <a:t></a:t>
            </a:r>
            <a:r>
              <a:rPr lang="en-US" sz="2400"/>
              <a:t>  Les PEURS du REGARD</a:t>
            </a:r>
          </a:p>
          <a:p>
            <a:pPr eaLnBrk="1" hangingPunct="1">
              <a:lnSpc>
                <a:spcPct val="90000"/>
              </a:lnSpc>
            </a:pPr>
            <a:endParaRPr lang="en-US" sz="2400"/>
          </a:p>
          <a:p>
            <a:pPr lvl="1" eaLnBrk="1" hangingPunct="1">
              <a:lnSpc>
                <a:spcPct val="90000"/>
              </a:lnSpc>
            </a:pPr>
            <a:r>
              <a:rPr lang="fr-FR" sz="2000"/>
              <a:t>PEURS PRÉDATRICES (AVOIR les YEUX PERCÉS ou risquer de PERCER par le REGARD)</a:t>
            </a:r>
          </a:p>
          <a:p>
            <a:pPr lvl="1" eaLnBrk="1" hangingPunct="1">
              <a:lnSpc>
                <a:spcPct val="90000"/>
              </a:lnSpc>
            </a:pPr>
            <a:r>
              <a:rPr lang="fr-FR" sz="2000"/>
              <a:t>PEURS SPATIALES : risquer de TOMBER dans un   ESPACE SANS FOND si l’on utilise la vision binoculaire. Démonstration de TOMBER derrière la TÊTE de L’AUTRE.</a:t>
            </a:r>
          </a:p>
          <a:p>
            <a:pPr lvl="1" eaLnBrk="1" hangingPunct="1">
              <a:lnSpc>
                <a:spcPct val="90000"/>
              </a:lnSpc>
            </a:pPr>
            <a:r>
              <a:rPr lang="fr-FR" sz="2000"/>
              <a:t>PEURS ORALES, mieux connues, apparaissant plus tardivement dans l’évolution : DÉVORER, ÊTRE DÉVORÉ</a:t>
            </a:r>
            <a:r>
              <a:rPr lang="en-US" sz="2000"/>
              <a:t>.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ChangeArrowheads="1"/>
          </p:cNvSpPr>
          <p:nvPr>
            <p:ph type="body" idx="1"/>
          </p:nvPr>
        </p:nvSpPr>
        <p:spPr>
          <a:xfrm>
            <a:off x="457200" y="908050"/>
            <a:ext cx="8507413" cy="5689600"/>
          </a:xfrm>
        </p:spPr>
        <p:txBody>
          <a:bodyPr rIns="132080"/>
          <a:lstStyle/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sz="1200">
                <a:latin typeface="Webdings" charset="2"/>
                <a:ea typeface="Webdings" charset="2"/>
                <a:cs typeface="Webdings" charset="2"/>
                <a:sym typeface="Webdings" charset="2"/>
              </a:rPr>
              <a:t></a:t>
            </a:r>
            <a:r>
              <a:rPr lang="en-US" sz="1200"/>
              <a:t>   </a:t>
            </a:r>
            <a:r>
              <a:rPr lang="en-US" sz="2000"/>
              <a:t>UNE CONSCIENCE DU PROCESSUS de la CONSTRUCTION des PREMIÈRES REPR</a:t>
            </a:r>
            <a:r>
              <a:rPr lang="en-US" sz="2000">
                <a:latin typeface="Arial Unicode MS" charset="0"/>
                <a:ea typeface="Arial Unicode MS" charset="0"/>
                <a:cs typeface="Arial Unicode MS" charset="0"/>
                <a:sym typeface="Arial Unicode MS" charset="0"/>
              </a:rPr>
              <a:t>É</a:t>
            </a:r>
            <a:r>
              <a:rPr lang="en-US" sz="2000"/>
              <a:t>SENTATIONS de L’IMAGE du CORPS</a:t>
            </a:r>
            <a:endParaRPr lang="en-US" sz="240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sz="2400"/>
              <a:t>	</a:t>
            </a:r>
            <a:r>
              <a:rPr lang="fr-FR" sz="2400"/>
              <a:t>Démonstrations en </a:t>
            </a:r>
            <a:r>
              <a:rPr lang="fr-FR" sz="2400" b="1"/>
              <a:t>langage préverbal</a:t>
            </a:r>
            <a:r>
              <a:rPr lang="fr-FR" sz="2400"/>
              <a:t>, expérimenté et théâtralisé en </a:t>
            </a:r>
            <a:r>
              <a:rPr lang="fr-FR" sz="2400" b="1"/>
              <a:t>corps à corps</a:t>
            </a:r>
            <a:r>
              <a:rPr lang="fr-FR" sz="2400"/>
              <a:t> :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fr-FR"/>
          </a:p>
          <a:p>
            <a:pPr lvl="1" eaLnBrk="1" hangingPunct="1">
              <a:lnSpc>
                <a:spcPct val="80000"/>
              </a:lnSpc>
            </a:pPr>
            <a:r>
              <a:rPr lang="fr-FR" sz="2000"/>
              <a:t>RECHERCHE DE CONTACT TACTILE PROFOND du DOS </a:t>
            </a:r>
          </a:p>
          <a:p>
            <a:pPr lvl="1" eaLnBrk="1" hangingPunct="1">
              <a:lnSpc>
                <a:spcPct val="80000"/>
              </a:lnSpc>
            </a:pPr>
            <a:r>
              <a:rPr lang="fr-FR" sz="2000"/>
              <a:t>(VA ET VIENT D’ÉCHANGES SONORES)</a:t>
            </a:r>
          </a:p>
          <a:p>
            <a:pPr lvl="1" eaLnBrk="1" hangingPunct="1">
              <a:lnSpc>
                <a:spcPct val="80000"/>
              </a:lnSpc>
            </a:pPr>
            <a:r>
              <a:rPr lang="fr-FR" sz="2000"/>
              <a:t>INTERP</a:t>
            </a:r>
            <a:r>
              <a:rPr lang="fr-FR" sz="2000">
                <a:latin typeface="Arial Unicode MS" charset="0"/>
                <a:ea typeface="Arial Unicode MS" charset="0"/>
                <a:cs typeface="Arial Unicode MS" charset="0"/>
                <a:sym typeface="Arial Unicode MS" charset="0"/>
              </a:rPr>
              <a:t>É</a:t>
            </a:r>
            <a:r>
              <a:rPr lang="fr-FR" sz="2000"/>
              <a:t>N</a:t>
            </a:r>
            <a:r>
              <a:rPr lang="fr-FR" sz="2000">
                <a:latin typeface="Arial Unicode MS" charset="0"/>
                <a:ea typeface="Arial Unicode MS" charset="0"/>
                <a:cs typeface="Arial Unicode MS" charset="0"/>
                <a:sym typeface="Arial Unicode MS" charset="0"/>
              </a:rPr>
              <a:t>É</a:t>
            </a:r>
            <a:r>
              <a:rPr lang="fr-FR" sz="2000"/>
              <a:t>TRATION des REGARDS portant </a:t>
            </a:r>
            <a:r>
              <a:rPr lang="fr-FR" sz="2000">
                <a:latin typeface="Arial Unicode MS" charset="0"/>
                <a:ea typeface="Arial Unicode MS" charset="0"/>
                <a:cs typeface="Arial Unicode MS" charset="0"/>
                <a:sym typeface="Arial Unicode MS" charset="0"/>
              </a:rPr>
              <a:t>É</a:t>
            </a:r>
            <a:r>
              <a:rPr lang="fr-FR" sz="2000"/>
              <a:t>CHANGES </a:t>
            </a:r>
            <a:r>
              <a:rPr lang="fr-FR" sz="2000">
                <a:latin typeface="Arial Unicode MS" charset="0"/>
                <a:ea typeface="Arial Unicode MS" charset="0"/>
                <a:cs typeface="Arial Unicode MS" charset="0"/>
                <a:sym typeface="Arial Unicode MS" charset="0"/>
              </a:rPr>
              <a:t>É</a:t>
            </a:r>
            <a:r>
              <a:rPr lang="fr-FR" sz="2000"/>
              <a:t>MOTIONNELS (jusqu’à l’effet CYCLOPE)   </a:t>
            </a:r>
          </a:p>
          <a:p>
            <a:pPr lvl="1" eaLnBrk="1" hangingPunct="1">
              <a:lnSpc>
                <a:spcPct val="80000"/>
              </a:lnSpc>
            </a:pPr>
            <a:r>
              <a:rPr lang="fr-FR" sz="2000"/>
              <a:t>RESSENTI d’ENTOURANCE CIRCULAIRE ou SPH</a:t>
            </a:r>
            <a:r>
              <a:rPr lang="fr-FR" sz="2000">
                <a:latin typeface="Arial Unicode MS" charset="0"/>
                <a:ea typeface="Arial Unicode MS" charset="0"/>
                <a:cs typeface="Arial Unicode MS" charset="0"/>
                <a:sym typeface="Arial Unicode MS" charset="0"/>
              </a:rPr>
              <a:t>É</a:t>
            </a:r>
            <a:r>
              <a:rPr lang="fr-FR" sz="2000"/>
              <a:t>RIQUE avec NOYAU CENTRAL dans la ZONE ORALE (axe LANGUE-MAMELON)</a:t>
            </a:r>
          </a:p>
          <a:p>
            <a:pPr lvl="1" eaLnBrk="1" hangingPunct="1">
              <a:lnSpc>
                <a:spcPct val="80000"/>
              </a:lnSpc>
            </a:pPr>
            <a:endParaRPr lang="fr-FR"/>
          </a:p>
          <a:p>
            <a:pPr lvl="1" eaLnBrk="1" hangingPunct="1">
              <a:lnSpc>
                <a:spcPct val="80000"/>
              </a:lnSpc>
            </a:pPr>
            <a:r>
              <a:rPr lang="fr-FR" sz="2000"/>
              <a:t>PROJECTION IMM</a:t>
            </a:r>
            <a:r>
              <a:rPr lang="fr-FR" sz="2000">
                <a:latin typeface="Arial Unicode MS" charset="0"/>
                <a:ea typeface="Arial Unicode MS" charset="0"/>
                <a:cs typeface="Arial Unicode MS" charset="0"/>
                <a:sym typeface="Arial Unicode MS" charset="0"/>
              </a:rPr>
              <a:t>É</a:t>
            </a:r>
            <a:r>
              <a:rPr lang="fr-FR" sz="2000"/>
              <a:t>DIATE DE CE RESSENTI sur L’ESPACE et les OBJETS : FORMES ARCHITECTURALES, OBJETS RONDS, OBJETS CONTENANTS DE LA SENSATION D’ÊTRE DANS SA PEAU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 noChangeArrowheads="1"/>
          </p:cNvSpPr>
          <p:nvPr>
            <p:ph type="body" idx="1"/>
          </p:nvPr>
        </p:nvSpPr>
        <p:spPr>
          <a:xfrm>
            <a:off x="395288" y="908050"/>
            <a:ext cx="8507412" cy="4525963"/>
          </a:xfrm>
        </p:spPr>
        <p:txBody>
          <a:bodyPr rIns="132080"/>
          <a:lstStyle/>
          <a:p>
            <a:pPr algn="ctr" eaLnBrk="1" hangingPunct="1">
              <a:lnSpc>
                <a:spcPct val="80000"/>
              </a:lnSpc>
              <a:buFont typeface="Arial" charset="0"/>
              <a:buNone/>
            </a:pPr>
            <a:r>
              <a:rPr lang="en-US" sz="2400" b="1"/>
              <a:t>CONSTRUCTION DE LA GRILLE</a:t>
            </a:r>
            <a:endParaRPr lang="en-US" sz="2400" b="1">
              <a:ea typeface="ヒラギノ角ゴ ProN W6" charset="-128"/>
              <a:cs typeface="ヒラギノ角ゴ ProN W6" charset="-128"/>
            </a:endParaRPr>
          </a:p>
          <a:p>
            <a:pPr algn="ctr" eaLnBrk="1" hangingPunct="1">
              <a:lnSpc>
                <a:spcPct val="80000"/>
              </a:lnSpc>
              <a:buFont typeface="Arial" charset="0"/>
              <a:buNone/>
            </a:pPr>
            <a:endParaRPr lang="en-US" sz="2400" b="1">
              <a:ea typeface="ヒラギノ角ゴ ProN W6" charset="-128"/>
              <a:cs typeface="ヒラギノ角ゴ ProN W6" charset="-128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sz="1800"/>
              <a:t>	</a:t>
            </a:r>
            <a:r>
              <a:rPr lang="en-US" sz="2000" b="1">
                <a:latin typeface="Times New Roman" charset="0"/>
                <a:ea typeface="Times New Roman" charset="0"/>
                <a:cs typeface="Times New Roman" charset="0"/>
                <a:sym typeface="Times New Roman" charset="0"/>
              </a:rPr>
              <a:t>CINQ GRANDES ÉTAPES de la FORMATION de L’IMAGE du CORPS</a:t>
            </a:r>
            <a:endParaRPr lang="en-US" sz="2000" b="1" smtClean="0">
              <a:latin typeface="Times New Roman" charset="0"/>
              <a:ea typeface="ヒラギノ明朝 ProN W6" charset="-128"/>
              <a:cs typeface="ヒラギノ明朝 ProN W6" charset="-128"/>
              <a:sym typeface="Times New Roman" charset="0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fr-FR" sz="1800" smtClean="0">
              <a:latin typeface="Times New Roman" charset="0"/>
              <a:ea typeface="ヒラギノ明朝 ProN W3" charset="-128"/>
              <a:cs typeface="ヒラギノ明朝 ProN W3" charset="-128"/>
              <a:sym typeface="Times New Roman" charset="0"/>
            </a:endParaRPr>
          </a:p>
          <a:p>
            <a:pPr eaLnBrk="1" hangingPunct="1">
              <a:lnSpc>
                <a:spcPct val="80000"/>
              </a:lnSpc>
              <a:buFont typeface="Arial" charset="0"/>
              <a:buAutoNum type="arabicPeriod"/>
            </a:pPr>
            <a:r>
              <a:rPr lang="fr-FR" sz="1800" smtClean="0">
                <a:latin typeface="Times New Roman" charset="0"/>
                <a:ea typeface="ヒラギノ明朝 ProN W3" charset="-128"/>
                <a:cs typeface="ヒラギノ明朝 ProN W3" charset="-128"/>
                <a:sym typeface="Times New Roman" charset="0"/>
              </a:rPr>
              <a:t>ÉTAT AUTISTIQUE SÉVÈRE : absence de représentation de la contenance corporelle</a:t>
            </a:r>
          </a:p>
          <a:p>
            <a:pPr eaLnBrk="1" hangingPunct="1">
              <a:lnSpc>
                <a:spcPct val="80000"/>
              </a:lnSpc>
              <a:buFont typeface="Arial" charset="0"/>
              <a:buAutoNum type="arabicPeriod"/>
            </a:pPr>
            <a:r>
              <a:rPr lang="fr-FR" sz="1800" smtClean="0">
                <a:latin typeface="Times New Roman" charset="0"/>
                <a:ea typeface="ヒラギノ明朝 ProN W3" charset="-128"/>
                <a:cs typeface="ヒラギノ明朝 ProN W3" charset="-128"/>
                <a:sym typeface="Times New Roman" charset="0"/>
              </a:rPr>
              <a:t>FORMATION de la “PEAU”/ ENVELOPPE / ENTOURANCE / CONTENANCE CIRCULAIRE OU SPHÉRIQUE</a:t>
            </a:r>
          </a:p>
          <a:p>
            <a:pPr eaLnBrk="1" hangingPunct="1">
              <a:lnSpc>
                <a:spcPct val="80000"/>
              </a:lnSpc>
              <a:buFont typeface="Arial" charset="0"/>
              <a:buAutoNum type="arabicPeriod"/>
            </a:pPr>
            <a:r>
              <a:rPr lang="fr-FR" sz="1800" smtClean="0">
                <a:latin typeface="Times New Roman" charset="0"/>
                <a:ea typeface="ヒラギノ明朝 ProN W3" charset="-128"/>
                <a:cs typeface="ヒラギノ明朝 ProN W3" charset="-128"/>
                <a:sym typeface="Times New Roman" charset="0"/>
              </a:rPr>
              <a:t>ATTACHE des DEUX CÔTÉS du CORPS autour de L’AXE VERTICAL (RÉDUCTION du CLIVAGE VERTICAL bien démontré par les enfants )</a:t>
            </a:r>
          </a:p>
          <a:p>
            <a:pPr eaLnBrk="1" hangingPunct="1">
              <a:lnSpc>
                <a:spcPct val="80000"/>
              </a:lnSpc>
              <a:buFont typeface="Arial" charset="0"/>
              <a:buAutoNum type="arabicPeriod"/>
            </a:pPr>
            <a:r>
              <a:rPr lang="fr-FR" sz="1800" smtClean="0">
                <a:latin typeface="Times New Roman" charset="0"/>
                <a:ea typeface="ヒラギノ明朝 ProN W3" charset="-128"/>
                <a:cs typeface="ヒラギノ明朝 ProN W3" charset="-128"/>
                <a:sym typeface="Times New Roman" charset="0"/>
              </a:rPr>
              <a:t>ATTACHE des MEMBRES INFÉRIEURS autour de L’AXE HORIZONTAL du BASSIN ( RÉDUCTION du CLIVAGE HORIZONTAL cliniquement bien repérable )</a:t>
            </a:r>
          </a:p>
          <a:p>
            <a:pPr eaLnBrk="1" hangingPunct="1">
              <a:lnSpc>
                <a:spcPct val="80000"/>
              </a:lnSpc>
              <a:buFont typeface="Arial" charset="0"/>
              <a:buAutoNum type="arabicPeriod"/>
            </a:pPr>
            <a:r>
              <a:rPr lang="fr-FR" sz="1800" smtClean="0">
                <a:latin typeface="Times New Roman" charset="0"/>
                <a:ea typeface="ヒラギノ明朝 ProN W3" charset="-128"/>
                <a:cs typeface="ヒラギノ明朝 ProN W3" charset="-128"/>
                <a:sym typeface="Times New Roman" charset="0"/>
              </a:rPr>
              <a:t>SÉPARATION en CORPS TOTAL bien intégrée ( cf. étape D’INDIVIDUATION de M. Mahler)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sz="1800">
              <a:latin typeface="Times New Roman" charset="0"/>
              <a:ea typeface="ヒラギノ明朝 ProN W3" charset="-128"/>
              <a:cs typeface="ヒラギノ明朝 ProN W3" charset="-128"/>
              <a:sym typeface="Times New Roman" charset="0"/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body" idx="1"/>
          </p:nvPr>
        </p:nvSpPr>
        <p:spPr>
          <a:xfrm>
            <a:off x="539750" y="1125538"/>
            <a:ext cx="8229600" cy="4525962"/>
          </a:xfrm>
        </p:spPr>
        <p:txBody>
          <a:bodyPr rIns="132080"/>
          <a:lstStyle/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sz="2400" dirty="0"/>
              <a:t>	</a:t>
            </a:r>
            <a:r>
              <a:rPr lang="en-US" sz="2400" b="1" dirty="0">
                <a:latin typeface="Times New Roman" charset="0"/>
                <a:ea typeface="Times New Roman" charset="0"/>
                <a:cs typeface="Times New Roman" charset="0"/>
                <a:sym typeface="Times New Roman" charset="0"/>
              </a:rPr>
              <a:t>SEPT DOMAINES EXPLORÉS </a:t>
            </a:r>
            <a:r>
              <a:rPr lang="en-US" sz="2400" b="1" dirty="0" err="1">
                <a:latin typeface="Times New Roman" charset="0"/>
                <a:ea typeface="Times New Roman" charset="0"/>
                <a:cs typeface="Times New Roman" charset="0"/>
                <a:sym typeface="Times New Roman" charset="0"/>
              </a:rPr>
              <a:t>à</a:t>
            </a:r>
            <a:r>
              <a:rPr lang="en-US" sz="2400" b="1" dirty="0">
                <a:latin typeface="Times New Roman" charset="0"/>
                <a:ea typeface="Times New Roman" charset="0"/>
                <a:cs typeface="Times New Roman" charset="0"/>
                <a:sym typeface="Times New Roman" charset="0"/>
              </a:rPr>
              <a:t> CHAQUE ÉTAPE</a:t>
            </a:r>
            <a:endParaRPr lang="en-US" sz="2400" b="1" dirty="0">
              <a:latin typeface="Times New Roman" charset="0"/>
              <a:ea typeface="ヒラギノ明朝 ProN W6" charset="-128"/>
              <a:cs typeface="ヒラギノ明朝 ProN W6" charset="-128"/>
              <a:sym typeface="Times New Roman" charset="0"/>
            </a:endParaRP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endParaRPr lang="en-US" sz="2400" dirty="0" smtClean="0"/>
          </a:p>
          <a:p>
            <a:pPr marL="496888" indent="-457200" eaLnBrk="1" hangingPunct="1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400" dirty="0" smtClean="0"/>
              <a:t>MANIFESTATIONS </a:t>
            </a:r>
            <a:r>
              <a:rPr lang="en-US" sz="2400" dirty="0"/>
              <a:t>EMOTIONNELLES </a:t>
            </a:r>
            <a:r>
              <a:rPr lang="en-US" sz="2400" dirty="0" err="1"/>
              <a:t>dans</a:t>
            </a:r>
            <a:r>
              <a:rPr lang="en-US" sz="2400" dirty="0"/>
              <a:t> la RELATION</a:t>
            </a:r>
            <a:endParaRPr lang="en-US" sz="2400" dirty="0" smtClean="0"/>
          </a:p>
          <a:p>
            <a:pPr marL="496888" indent="-457200" eaLnBrk="1" hangingPunct="1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400" dirty="0" smtClean="0"/>
              <a:t>ETAT </a:t>
            </a:r>
            <a:r>
              <a:rPr lang="en-US" sz="2400" dirty="0"/>
              <a:t>du </a:t>
            </a:r>
            <a:r>
              <a:rPr lang="en-US" sz="2400" dirty="0" smtClean="0"/>
              <a:t>REGARD</a:t>
            </a:r>
          </a:p>
          <a:p>
            <a:pPr marL="496888" indent="-457200" eaLnBrk="1" hangingPunct="1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400" dirty="0" smtClean="0"/>
              <a:t>ETAT de L’IMAGE du CORPS</a:t>
            </a:r>
          </a:p>
          <a:p>
            <a:pPr marL="496888" indent="-457200" eaLnBrk="1" hangingPunct="1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400" dirty="0" smtClean="0"/>
              <a:t>EXPLORATION </a:t>
            </a:r>
            <a:r>
              <a:rPr lang="en-US" sz="2400" dirty="0"/>
              <a:t>de L’ESPACE et des OBJETS</a:t>
            </a:r>
            <a:endParaRPr lang="en-US" sz="2400" dirty="0" smtClean="0"/>
          </a:p>
          <a:p>
            <a:pPr marL="496888" indent="-457200" eaLnBrk="1" hangingPunct="1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400" dirty="0" smtClean="0"/>
              <a:t>ETAT </a:t>
            </a:r>
            <a:r>
              <a:rPr lang="en-US" sz="2400" dirty="0"/>
              <a:t>du LANGAGE</a:t>
            </a:r>
            <a:endParaRPr lang="en-US" sz="2400" dirty="0" smtClean="0"/>
          </a:p>
          <a:p>
            <a:pPr marL="496888" indent="-457200" eaLnBrk="1" hangingPunct="1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400" dirty="0" smtClean="0"/>
              <a:t>ETAT </a:t>
            </a:r>
            <a:r>
              <a:rPr lang="en-US" sz="2400" dirty="0"/>
              <a:t>du GRAPHISME</a:t>
            </a:r>
            <a:endParaRPr lang="en-US" sz="2400" dirty="0" smtClean="0"/>
          </a:p>
          <a:p>
            <a:pPr marL="496888" indent="-457200" eaLnBrk="1" hangingPunct="1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400" dirty="0" smtClean="0"/>
              <a:t>REPERAGE </a:t>
            </a:r>
            <a:r>
              <a:rPr lang="en-US" sz="2400" dirty="0"/>
              <a:t>TEMPOREL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/>
          <p:cNvSpPr>
            <a:spLocks/>
          </p:cNvSpPr>
          <p:nvPr/>
        </p:nvSpPr>
        <p:spPr bwMode="auto">
          <a:xfrm>
            <a:off x="539750" y="322263"/>
            <a:ext cx="8064500" cy="546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40639" bIns="0" anchor="ctr">
            <a:prstTxWarp prst="textNoShape">
              <a:avLst/>
            </a:prstTxWarp>
          </a:bodyPr>
          <a:lstStyle/>
          <a:p>
            <a:pPr marL="39688" algn="ctr"/>
            <a:r>
              <a:rPr lang="en-US" sz="1600" b="1">
                <a:solidFill>
                  <a:schemeClr val="tx1"/>
                </a:solidFill>
                <a:ea typeface="Arial" charset="0"/>
                <a:cs typeface="Arial" charset="0"/>
              </a:rPr>
              <a:t>ETAPE DE RECUPERATION DE LA « PEAU » (ENVELOPPE /CONTENANCE/ ENTOURANCE). DEBUT DE LA PHASE SYMBIOTIQUE (A)</a:t>
            </a:r>
          </a:p>
        </p:txBody>
      </p:sp>
      <p:graphicFrame>
        <p:nvGraphicFramePr>
          <p:cNvPr id="11266" name="Group 2"/>
          <p:cNvGraphicFramePr>
            <a:graphicFrameLocks noGrp="1"/>
          </p:cNvGraphicFramePr>
          <p:nvPr/>
        </p:nvGraphicFramePr>
        <p:xfrm>
          <a:off x="179388" y="1484313"/>
          <a:ext cx="8820150" cy="4023359"/>
        </p:xfrm>
        <a:graphic>
          <a:graphicData uri="http://schemas.openxmlformats.org/drawingml/2006/table">
            <a:tbl>
              <a:tblPr/>
              <a:tblGrid>
                <a:gridCol w="7877175"/>
                <a:gridCol w="942975"/>
              </a:tblGrid>
              <a:tr h="520700"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fr-F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Manifestations émotionnelles dans la relation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N W3" charset="-128"/>
                        <a:cs typeface="ヒラギノ角ゴ ProN W3" charset="-128"/>
                        <a:sym typeface="Arial" charset="0"/>
                      </a:endParaRP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0700">
                <a:tc>
                  <a:txBody>
                    <a:bodyPr/>
                    <a:lstStyle/>
                    <a:p>
                      <a:pPr marL="39688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Lien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 émotionnel qui peut passer par les couleurs, l’enveloppe sonore.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N W3" charset="-128"/>
                        <a:cs typeface="ヒラギノ角ゴ ProN W3" charset="-128"/>
                        <a:sym typeface="Arial" charset="0"/>
                      </a:endParaRP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0088">
                <a:tc>
                  <a:txBody>
                    <a:bodyPr/>
                    <a:lstStyle/>
                    <a:p>
                      <a:pPr marL="39688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Conduites d’arrachage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. Démonstrations d’angoisse de re-perte de l’enveloppe.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N W3" charset="-128"/>
                        <a:cs typeface="ヒラギノ角ゴ ProN W3" charset="-128"/>
                        <a:sym typeface="Arial" charset="0"/>
                      </a:endParaRP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4888">
                <a:tc>
                  <a:txBody>
                    <a:bodyPr/>
                    <a:lstStyle/>
                    <a:p>
                      <a:pPr marL="39688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Crises de rage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 – angoisses corporelles (</a:t>
                      </a: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tantrum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 des anglo-saxons) : au moment où l’enfant quitte le corps de l’adulte, à la frustration de contacts ou de désirs pulsionnels (plus seulement au dérangement des stéréotypies).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N W3" charset="-128"/>
                        <a:cs typeface="ヒラギノ角ゴ ProN W3" charset="-128"/>
                        <a:sym typeface="Arial" charset="0"/>
                      </a:endParaRP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0088">
                <a:tc>
                  <a:txBody>
                    <a:bodyPr/>
                    <a:lstStyle/>
                    <a:p>
                      <a:pPr marL="39688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Attaques possessives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 du visage généralement jubilatoires (repère développemental plutôt 6 à 8 mois).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N W3" charset="-128"/>
                        <a:cs typeface="ヒラギノ角ゴ ProN W3" charset="-128"/>
                        <a:sym typeface="Arial" charset="0"/>
                      </a:endParaRP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0700">
                <a:tc>
                  <a:txBody>
                    <a:bodyPr/>
                    <a:lstStyle/>
                    <a:p>
                      <a:pPr marL="39688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Alternance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 de jubilations et de craintes dans la retrouvaille du regard.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N W3" charset="-128"/>
                        <a:cs typeface="ヒラギノ角ゴ ProN W3" charset="-128"/>
                        <a:sym typeface="Arial" charset="0"/>
                      </a:endParaRP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89" name="Group 1"/>
          <p:cNvGraphicFramePr>
            <a:graphicFrameLocks noGrp="1"/>
          </p:cNvGraphicFramePr>
          <p:nvPr/>
        </p:nvGraphicFramePr>
        <p:xfrm>
          <a:off x="107950" y="1700213"/>
          <a:ext cx="8785225" cy="4206239"/>
        </p:xfrm>
        <a:graphic>
          <a:graphicData uri="http://schemas.openxmlformats.org/drawingml/2006/table">
            <a:tbl>
              <a:tblPr/>
              <a:tblGrid>
                <a:gridCol w="7848600"/>
                <a:gridCol w="936625"/>
              </a:tblGrid>
              <a:tr h="520700"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Regard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N W3" charset="-128"/>
                        <a:cs typeface="ヒラギノ角ゴ ProN W3" charset="-128"/>
                        <a:sym typeface="Arial" charset="0"/>
                      </a:endParaRP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0088">
                <a:tc>
                  <a:txBody>
                    <a:bodyPr/>
                    <a:lstStyle/>
                    <a:p>
                      <a:pPr marL="39688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Va-et-vient entre l’hyperpénétration et le retrait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 : alternance regard de fuite et hyperpénétrant.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N W3" charset="-128"/>
                        <a:cs typeface="ヒラギノ角ゴ ProN W3" charset="-128"/>
                        <a:sym typeface="Arial" charset="0"/>
                      </a:endParaRP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0088">
                <a:tc>
                  <a:txBody>
                    <a:bodyPr/>
                    <a:lstStyle/>
                    <a:p>
                      <a:pPr marL="39688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Souvent pénétration directe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 dans le regard de l’autre visage contre visage jusqu’à </a:t>
                      </a: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l’effet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cyclope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 (impression d’3</a:t>
                      </a:r>
                      <a:r>
                        <a:rPr kumimoji="0" lang="en-US" sz="20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e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 œil au milieu du front).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N W3" charset="-128"/>
                        <a:cs typeface="ヒラギノ角ゴ ProN W3" charset="-128"/>
                        <a:sym typeface="Arial" charset="0"/>
                      </a:endParaRP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0088">
                <a:tc>
                  <a:txBody>
                    <a:bodyPr/>
                    <a:lstStyle/>
                    <a:p>
                      <a:pPr marL="39688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Démonstration du </a:t>
                      </a:r>
                      <a:r>
                        <a:rPr kumimoji="0" lang="en-US" sz="2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fantasme de se coller au fond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 : aller se coller derrière la tête après être « rentré dans les yeux ».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N W3" charset="-128"/>
                        <a:cs typeface="ヒラギノ角ゴ ProN W3" charset="-128"/>
                        <a:sym typeface="Arial" charset="0"/>
                      </a:endParaRP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4888">
                <a:tc>
                  <a:txBody>
                    <a:bodyPr/>
                    <a:lstStyle/>
                    <a:p>
                      <a:pPr marL="39688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Parfois indices indirects d’un désir de piquer dans l’œil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 pour traverser (œil-bec), par exemple pointe de crayon dans l’œil des poupées (</a:t>
                      </a: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pénétration indirecte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).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N W3" charset="-128"/>
                        <a:cs typeface="ヒラギノ角ゴ ProN W3" charset="-128"/>
                        <a:sym typeface="Arial" charset="0"/>
                      </a:endParaRP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0700">
                <a:tc>
                  <a:txBody>
                    <a:bodyPr/>
                    <a:lstStyle/>
                    <a:p>
                      <a:pPr marL="39688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Pénétration/plongée avec appui-dos.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N W3" charset="-128"/>
                        <a:cs typeface="ヒラギノ角ゴ ProN W3" charset="-128"/>
                        <a:sym typeface="Arial" charset="0"/>
                      </a:endParaRP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3" name="Group 1"/>
          <p:cNvGraphicFramePr>
            <a:graphicFrameLocks noGrp="1"/>
          </p:cNvGraphicFramePr>
          <p:nvPr/>
        </p:nvGraphicFramePr>
        <p:xfrm>
          <a:off x="179388" y="1196975"/>
          <a:ext cx="8785225" cy="4490719"/>
        </p:xfrm>
        <a:graphic>
          <a:graphicData uri="http://schemas.openxmlformats.org/drawingml/2006/table">
            <a:tbl>
              <a:tblPr/>
              <a:tblGrid>
                <a:gridCol w="7840662"/>
                <a:gridCol w="944563"/>
              </a:tblGrid>
              <a:tr h="520700"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Image du corps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N W3" charset="-128"/>
                        <a:cs typeface="ヒラギノ角ゴ ProN W3" charset="-128"/>
                        <a:sym typeface="Arial" charset="0"/>
                      </a:endParaRP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0088">
                <a:tc>
                  <a:txBody>
                    <a:bodyPr/>
                    <a:lstStyle/>
                    <a:p>
                      <a:pPr marL="39688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Recherche de l’appui du dos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 (combiné ou non à la pénétration dans le regard).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N W3" charset="-128"/>
                        <a:cs typeface="ヒラギノ角ゴ ProN W3" charset="-128"/>
                        <a:sym typeface="Arial" charset="0"/>
                      </a:endParaRP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4888">
                <a:tc>
                  <a:txBody>
                    <a:bodyPr/>
                    <a:lstStyle/>
                    <a:p>
                      <a:pPr marL="39688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Inclusion du corps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 propre dans des contenants circulaires (pneus, cerceaux, enroulement dans les rideaux) signant la récupération en cours, sentiment d’enveloppe.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N W3" charset="-128"/>
                        <a:cs typeface="ヒラギノ角ゴ ProN W3" charset="-128"/>
                        <a:sym typeface="Arial" charset="0"/>
                      </a:endParaRP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4088">
                <a:tc>
                  <a:txBody>
                    <a:bodyPr/>
                    <a:lstStyle/>
                    <a:p>
                      <a:pPr marL="39688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Parfois recherche du serrage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 (être serré dans les bras, plus souvent se serrer entre chaises et tables ou dans les espaces étroits), avec en même temps des signes de </a:t>
                      </a: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claustrophobie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 : claustrophobie des vêtements, des contenants, des groupes (angoisse du serrage écrasant, étouffant, qui pourra imprégner plus tard le sadisme oral et anal), mais semble primitivement due à la projection sur le contenant naissant des agrippements autistiques préalables.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N W3" charset="-128"/>
                        <a:cs typeface="ヒラギノ角ゴ ProN W3" charset="-128"/>
                        <a:sym typeface="Arial" charset="0"/>
                      </a:endParaRP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37" name="Group 1"/>
          <p:cNvGraphicFramePr>
            <a:graphicFrameLocks noGrp="1"/>
          </p:cNvGraphicFramePr>
          <p:nvPr/>
        </p:nvGraphicFramePr>
        <p:xfrm>
          <a:off x="179388" y="1484313"/>
          <a:ext cx="8713787" cy="2641600"/>
        </p:xfrm>
        <a:graphic>
          <a:graphicData uri="http://schemas.openxmlformats.org/drawingml/2006/table">
            <a:tbl>
              <a:tblPr/>
              <a:tblGrid>
                <a:gridCol w="7781925"/>
                <a:gridCol w="931862"/>
              </a:tblGrid>
              <a:tr h="1614488">
                <a:tc>
                  <a:txBody>
                    <a:bodyPr/>
                    <a:lstStyle/>
                    <a:p>
                      <a:pPr marL="39688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Signes de récupération du pourtour de la bouche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, avec, en même temps, le signes d’angoisse de la re-perte : ils vérifient le ressenti du pourtour de la bouche en la plaquant partout sur l’environnement, en se palpant la bouche avec les doigts ; exploration du craché, bruits de bouche, explosifs.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N W3" charset="-128"/>
                        <a:cs typeface="ヒラギノ角ゴ ProN W3" charset="-128"/>
                        <a:sym typeface="Arial" charset="0"/>
                      </a:endParaRP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4888">
                <a:tc>
                  <a:txBody>
                    <a:bodyPr/>
                    <a:lstStyle/>
                    <a:p>
                      <a:pPr marL="39688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Nous sommes avec un </a:t>
                      </a: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moi-sphérique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 englobant essentiellement le haut du corps : tête, main. Au mieux </a:t>
                      </a: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moi-tuyau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 (F. Tustin) dans un enveloppement circulaire avec </a:t>
                      </a: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jeux de tuyaux.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N W3" charset="-128"/>
                        <a:cs typeface="ヒラギノ角ゴ ProN W3" charset="-128"/>
                        <a:sym typeface="Arial" charset="0"/>
                      </a:endParaRP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/>
          </p:cNvSpPr>
          <p:nvPr/>
        </p:nvSpPr>
        <p:spPr bwMode="auto">
          <a:xfrm>
            <a:off x="1374775" y="738188"/>
            <a:ext cx="6583363" cy="444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40639" bIns="0" anchor="ctr">
            <a:prstTxWarp prst="textNoShape">
              <a:avLst/>
            </a:prstTxWarp>
            <a:spAutoFit/>
          </a:bodyPr>
          <a:lstStyle/>
          <a:p>
            <a:pPr marL="39688" algn="ctr"/>
            <a:r>
              <a:rPr lang="en-US" sz="2400" b="1">
                <a:solidFill>
                  <a:schemeClr val="tx1"/>
                </a:solidFill>
                <a:ea typeface="Arial" charset="0"/>
                <a:cs typeface="Arial" charset="0"/>
              </a:rPr>
              <a:t>ETAPE DE RECUPERATION DE LA PEAU (B)</a:t>
            </a:r>
          </a:p>
        </p:txBody>
      </p:sp>
      <p:graphicFrame>
        <p:nvGraphicFramePr>
          <p:cNvPr id="15362" name="Group 2"/>
          <p:cNvGraphicFramePr>
            <a:graphicFrameLocks noGrp="1"/>
          </p:cNvGraphicFramePr>
          <p:nvPr/>
        </p:nvGraphicFramePr>
        <p:xfrm>
          <a:off x="179388" y="1196975"/>
          <a:ext cx="8713787" cy="4952047"/>
        </p:xfrm>
        <a:graphic>
          <a:graphicData uri="http://schemas.openxmlformats.org/drawingml/2006/table">
            <a:tbl>
              <a:tblPr/>
              <a:tblGrid>
                <a:gridCol w="7880350"/>
                <a:gridCol w="833437"/>
              </a:tblGrid>
              <a:tr h="520700"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Langage verbal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N W3" charset="-128"/>
                        <a:cs typeface="ヒラギノ角ゴ ProN W3" charset="-128"/>
                        <a:sym typeface="Arial" charset="0"/>
                      </a:endParaRP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0700">
                <a:tc>
                  <a:txBody>
                    <a:bodyPr/>
                    <a:lstStyle/>
                    <a:p>
                      <a:pPr marL="39688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Exercice vocalique 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spontané mais avec très peu d’imitations.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N W3" charset="-128"/>
                        <a:cs typeface="ヒラギノ角ゴ ProN W3" charset="-128"/>
                        <a:sym typeface="Arial" charset="0"/>
                      </a:endParaRP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4888">
                <a:tc>
                  <a:txBody>
                    <a:bodyPr/>
                    <a:lstStyle/>
                    <a:p>
                      <a:pPr marL="39688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Impulsions 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aux lallations : jeux vocaliques qui semblent exprimer l’intériorité des « boucles de retour » relationnelles dans le théâtre de la bouche.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N W3" charset="-128"/>
                        <a:cs typeface="ヒラギノ角ゴ ProN W3" charset="-128"/>
                        <a:sym typeface="Arial" charset="0"/>
                      </a:endParaRP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3888"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Graphisme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N W3" charset="-128"/>
                        <a:cs typeface="ヒラギノ角ゴ ProN W3" charset="-128"/>
                        <a:sym typeface="Arial" charset="0"/>
                      </a:endParaRP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0700">
                <a:tc>
                  <a:txBody>
                    <a:bodyPr/>
                    <a:lstStyle/>
                    <a:p>
                      <a:pPr marL="39688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558800" algn="l"/>
                          <a:tab pos="952500" algn="l"/>
                        </a:tabLst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Parfois inexistant.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N W3" charset="-128"/>
                        <a:cs typeface="ヒラギノ角ゴ ProN W3" charset="-128"/>
                        <a:sym typeface="Arial" charset="0"/>
                      </a:endParaRP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4888">
                <a:tc>
                  <a:txBody>
                    <a:bodyPr/>
                    <a:lstStyle/>
                    <a:p>
                      <a:pPr marL="39688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Traces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 devenant possibles sur un support dur ou quand contact physique (ex. soutien de sa main, de son dos). Contour de la main possible chez certains enfants plus évolués.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N W3" charset="-128"/>
                        <a:cs typeface="ヒラギノ角ゴ ProN W3" charset="-128"/>
                        <a:sym typeface="Arial" charset="0"/>
                      </a:endParaRP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0088">
                <a:tc>
                  <a:txBody>
                    <a:bodyPr/>
                    <a:lstStyle/>
                    <a:p>
                      <a:pPr marL="39688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Balayages rythmés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 simples, pointillage et déroulement spiralés le plus souvent sur support plein.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N W3" charset="-128"/>
                        <a:cs typeface="ヒラギノ角ゴ ProN W3" charset="-128"/>
                        <a:sym typeface="Arial" charset="0"/>
                      </a:endParaRP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5" name="Group 1"/>
          <p:cNvGraphicFramePr>
            <a:graphicFrameLocks noGrp="1"/>
          </p:cNvGraphicFramePr>
          <p:nvPr/>
        </p:nvGraphicFramePr>
        <p:xfrm>
          <a:off x="323850" y="620713"/>
          <a:ext cx="8640763" cy="4968239"/>
        </p:xfrm>
        <a:graphic>
          <a:graphicData uri="http://schemas.openxmlformats.org/drawingml/2006/table">
            <a:tbl>
              <a:tblPr/>
              <a:tblGrid>
                <a:gridCol w="7716838"/>
                <a:gridCol w="923925"/>
              </a:tblGrid>
              <a:tr h="863600"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Exploration de l’espace et des objets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N W3" charset="-128"/>
                        <a:cs typeface="ヒラギノ角ゴ ProN W3" charset="-128"/>
                        <a:sym typeface="Arial" charset="0"/>
                      </a:endParaRP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0700">
                <a:tc>
                  <a:txBody>
                    <a:bodyPr/>
                    <a:lstStyle/>
                    <a:p>
                      <a:pPr marL="39688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Apparition d’un repérage de l’espace tridimensionnel :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N W3" charset="-128"/>
                        <a:cs typeface="ヒラギノ角ゴ ProN W3" charset="-128"/>
                        <a:sym typeface="Arial" charset="0"/>
                      </a:endParaRP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2000">
                <a:tc>
                  <a:txBody>
                    <a:bodyPr/>
                    <a:lstStyle/>
                    <a:p>
                      <a:pPr marL="39688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Wingdings" charset="2"/>
                          <a:ea typeface="Wingdings" charset="2"/>
                          <a:cs typeface="Wingdings" charset="2"/>
                          <a:sym typeface="Wingdings" charset="2"/>
                        </a:rPr>
                        <a:t>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 exploration avec l’index bien séparé des creux, plis, saillies et contenants ; début des activités d’encastrement.</a:t>
                      </a:r>
                    </a:p>
                    <a:p>
                      <a:pPr marL="39688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Wingdings" charset="2"/>
                          <a:ea typeface="Wingdings" charset="2"/>
                          <a:cs typeface="Wingdings" charset="2"/>
                          <a:sym typeface="Wingdings" charset="2"/>
                        </a:rPr>
                        <a:t>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 explorations de l’espace architectural : contour des pièces, rebords des meubles</a:t>
                      </a:r>
                    </a:p>
                    <a:p>
                      <a:pPr marL="39688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Char char="•"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  fabrication de territoires : l’enfant s’encercle à l’aide d’objets ou de pièces de mobilier. Fortes réactions si quelqu’un pénètre cette limite.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N W3" charset="-128"/>
                        <a:cs typeface="ヒラギノ角ゴ ProN W3" charset="-128"/>
                        <a:sym typeface="Arial" charset="0"/>
                      </a:endParaRP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0700">
                <a:tc>
                  <a:txBody>
                    <a:bodyPr/>
                    <a:lstStyle/>
                    <a:p>
                      <a:pPr marL="396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Repérage temporel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N W3" charset="-128"/>
                        <a:cs typeface="ヒラギノ角ゴ ProN W3" charset="-128"/>
                        <a:sym typeface="Arial" charset="0"/>
                      </a:endParaRP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4888">
                <a:tc>
                  <a:txBody>
                    <a:bodyPr/>
                    <a:lstStyle/>
                    <a:p>
                      <a:pPr marL="39688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Charnière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  <a:sym typeface="Times New Roman" charset="0"/>
                        </a:rPr>
                        <a:t> entre le temps circulaire (retour du même) et le temps oscillant : début du temps oscillant (croyance en la réversibilité du temps avec sentiment de maîtrise et mégalomanie).</a:t>
                      </a: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6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N W3" charset="-128"/>
                        <a:cs typeface="ヒラギノ角ゴ ProN W3" charset="-128"/>
                        <a:sym typeface="Arial" charset="0"/>
                      </a:endParaRPr>
                    </a:p>
                  </a:txBody>
                  <a:tcPr marL="50800" marR="50800" marT="50800" marB="50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"/>
          <p:cNvSpPr>
            <a:spLocks noChangeArrowheads="1"/>
          </p:cNvSpPr>
          <p:nvPr>
            <p:ph type="title"/>
          </p:nvPr>
        </p:nvSpPr>
        <p:spPr>
          <a:xfrm>
            <a:off x="457200" y="134938"/>
            <a:ext cx="8229600" cy="1422400"/>
          </a:xfrm>
        </p:spPr>
        <p:txBody>
          <a:bodyPr rIns="132080"/>
          <a:lstStyle/>
          <a:p>
            <a:pPr indent="0" eaLnBrk="1" hangingPunct="1"/>
            <a:r>
              <a:rPr lang="en-US" sz="2800" b="1"/>
              <a:t>PUBLICATIONS</a:t>
            </a:r>
            <a:endParaRPr lang="en-US" sz="2800" b="1">
              <a:ea typeface="ヒラギノ角ゴ ProN W6" charset="-128"/>
              <a:cs typeface="ヒラギノ角ゴ ProN W6" charset="-128"/>
            </a:endParaRPr>
          </a:p>
        </p:txBody>
      </p:sp>
      <p:sp>
        <p:nvSpPr>
          <p:cNvPr id="27651" name="Rectangle 2"/>
          <p:cNvSpPr>
            <a:spLocks noChangeArrowheads="1"/>
          </p:cNvSpPr>
          <p:nvPr>
            <p:ph type="body" idx="1"/>
          </p:nvPr>
        </p:nvSpPr>
        <p:spPr>
          <a:xfrm>
            <a:off x="107950" y="1557338"/>
            <a:ext cx="8856663" cy="5300662"/>
          </a:xfrm>
        </p:spPr>
        <p:txBody>
          <a:bodyPr rIns="132080"/>
          <a:lstStyle/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sz="2000"/>
              <a:t>(1995) Haag G., Tordjman S., Duprat A., Cukierman A., Druon C., Jardin F., Maufras du Châtellier A., Tricaud J., Urwand S. : Grille de repérage clinique des étapes évolutives de l'autisme infantile traité, </a:t>
            </a:r>
            <a:r>
              <a:rPr lang="en-US" sz="2000" i="1"/>
              <a:t>Psychiatrie de l'enfant</a:t>
            </a:r>
            <a:r>
              <a:rPr lang="en-US" sz="2000"/>
              <a:t>, 38, 2., p. 495-527.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sz="2000"/>
              <a:t>(2005) Haag G. and coll., Psychodynamic Assessment of Changes in Children with Autism under Psychoanalytic Treatment, </a:t>
            </a:r>
            <a:r>
              <a:rPr lang="en-US" sz="2000" i="1"/>
              <a:t>Int J Psychoanal</a:t>
            </a:r>
            <a:r>
              <a:rPr lang="en-US" sz="2000"/>
              <a:t> ; 86: 335-52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sz="2000"/>
              <a:t>(2007), Haag G., Résumé d'une grille de repérage clinique de l'évolution de la personnalité chez l'enfant autiste </a:t>
            </a:r>
            <a:r>
              <a:rPr lang="en-US" sz="2000" i="1"/>
              <a:t>Contraste</a:t>
            </a:r>
            <a:r>
              <a:rPr lang="en-US" sz="2000"/>
              <a:t> n° 25 (2e semestre 2006), p. 313-325 ; republication du même texte paru dans </a:t>
            </a:r>
            <a:r>
              <a:rPr lang="en-US" sz="2000" i="1"/>
              <a:t>Le Carnet psy</a:t>
            </a:r>
            <a:r>
              <a:rPr lang="en-US" sz="2000"/>
              <a:t>, dossier hors série 2003, p. 26-32.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GRILLE d’ÉVALU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GRILLE d’ÉVALUATION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-128"/>
            <a:cs typeface="ヒラギノ角ゴ ProN W3" charset="-128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BE0E3"/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-128"/>
            <a:cs typeface="ヒラギノ角ゴ ProN W3" charset="-128"/>
            <a:sym typeface="Arial" charset="0"/>
          </a:defRPr>
        </a:defPPr>
      </a:lstStyle>
    </a:lnDef>
  </a:objectDefaults>
  <a:extraClrSchemeLst>
    <a:extraClrScheme>
      <a:clrScheme name="GRILLE d’ÉVALU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Pages>0</Pages>
  <Words>1367</Words>
  <Characters>0</Characters>
  <PresentationFormat>Présentation à l'écran (4:3)</PresentationFormat>
  <Lines>0</Lines>
  <Paragraphs>96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7" baseType="lpstr">
      <vt:lpstr>Arial</vt:lpstr>
      <vt:lpstr>ヒラギノ角ゴ ProN W3</vt:lpstr>
      <vt:lpstr>Calibri</vt:lpstr>
      <vt:lpstr>ＭＳ Ｐゴシック</vt:lpstr>
      <vt:lpstr>Wingdings</vt:lpstr>
      <vt:lpstr>Arial Unicode MS</vt:lpstr>
      <vt:lpstr>ヒラギノ角ゴ ProN W6</vt:lpstr>
      <vt:lpstr>Webdings</vt:lpstr>
      <vt:lpstr>Times New Roman</vt:lpstr>
      <vt:lpstr>ヒラギノ明朝 ProN W6</vt:lpstr>
      <vt:lpstr>ヒラギノ明朝 ProN W3</vt:lpstr>
      <vt:lpstr>GRILLE d’ÉVALUATION</vt:lpstr>
      <vt:lpstr>Grille de repérage clinique des étapes évolutives de l'autisme infantile traité  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PUBLICATIONS</vt:lpstr>
    </vt:vector>
  </TitlesOfParts>
  <LinksUpToDate>false</LinksUpToDate>
  <SharedDoc>false</SharedDoc>
  <HyperlinksChanged>false</HyperlinksChanged>
  <AppVersion>12.0258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  -  GRILLE d’ÉVALUATION PSYCHODYNAMIQUE de l’IMAGE du CORPS et de ses CHANGEMENTS dans l’AUTISME   </dc:title>
  <dc:subject/>
  <dc:creator>admin</dc:creator>
  <cp:keywords/>
  <dc:description/>
  <cp:lastModifiedBy>Jean-Michel THURIN</cp:lastModifiedBy>
  <cp:revision>14</cp:revision>
  <dcterms:created xsi:type="dcterms:W3CDTF">2008-09-06T12:11:33Z</dcterms:created>
  <dcterms:modified xsi:type="dcterms:W3CDTF">2008-09-06T12:16:11Z</dcterms:modified>
</cp:coreProperties>
</file>