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Default Extension="xls" ContentType="application/vnd.ms-exce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embeddings/oleObject6.bin" ContentType="application/vnd.openxmlformats-officedocument.oleObject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Default Extension="wmf" ContentType="image/x-wmf"/>
  <Override PartName="/ppt/notesSlides/notesSlide4.xml" ContentType="application/vnd.openxmlformats-officedocument.presentationml.notesSlide+xml"/>
  <Override PartName="/ppt/embeddings/oleObject5.bin" ContentType="application/vnd.openxmlformats-officedocument.oleObject"/>
  <Override PartName="/ppt/handoutMasters/handoutMaster1.xml" ContentType="application/vnd.openxmlformats-officedocument.presentationml.handoutMaster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embeddings/oleObject7.bin" ContentType="application/vnd.openxmlformats-officedocument.oleObject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oleObject9.bin" ContentType="application/vnd.openxmlformats-officedocument.oleObject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embeddings/oleObject8.bin" ContentType="application/vnd.openxmlformats-officedocument.oleObject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46" r:id="rId2"/>
    <p:sldId id="347" r:id="rId3"/>
    <p:sldId id="367" r:id="rId4"/>
    <p:sldId id="368" r:id="rId5"/>
    <p:sldId id="341" r:id="rId6"/>
    <p:sldId id="342" r:id="rId7"/>
    <p:sldId id="343" r:id="rId8"/>
    <p:sldId id="348" r:id="rId9"/>
    <p:sldId id="349" r:id="rId10"/>
    <p:sldId id="351" r:id="rId11"/>
    <p:sldId id="352" r:id="rId12"/>
    <p:sldId id="353" r:id="rId13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744" y="-9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3" Type="http://schemas.openxmlformats.org/officeDocument/2006/relationships/image" Target="../media/image10.png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7" Type="http://schemas.openxmlformats.org/officeDocument/2006/relationships/image" Target="../media/image21.emf"/><Relationship Id="rId1" Type="http://schemas.openxmlformats.org/officeDocument/2006/relationships/image" Target="../media/image15.png"/><Relationship Id="rId2" Type="http://schemas.openxmlformats.org/officeDocument/2006/relationships/image" Target="../media/image16.emf"/><Relationship Id="rId3" Type="http://schemas.openxmlformats.org/officeDocument/2006/relationships/image" Target="../media/image17.emf"/><Relationship Id="rId6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Réunion réseaeu Turin Paris 5/09/08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69C8DAC-96BA-B74F-A5FF-44E08A30001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fr-FR"/>
              <a:t>Réunion réseaeu Turin Paris 5/09/08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0FA570-27E6-BD48-9886-3DF80EEC0F0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F4A77C-EE8B-5242-AA75-8663C9B61E05}" type="slidenum">
              <a:rPr lang="fr-FR"/>
              <a:pPr/>
              <a:t>1</a:t>
            </a:fld>
            <a:endParaRPr lang="fr-FR"/>
          </a:p>
        </p:txBody>
      </p:sp>
      <p:sp>
        <p:nvSpPr>
          <p:cNvPr id="1741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E4AB8D-2D50-9943-86BA-D7A43CA044E3}" type="slidenum">
              <a:rPr lang="fr-FR"/>
              <a:pPr/>
              <a:t>5</a:t>
            </a:fld>
            <a:endParaRPr lang="fr-FR"/>
          </a:p>
        </p:txBody>
      </p:sp>
      <p:sp>
        <p:nvSpPr>
          <p:cNvPr id="2458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CE4BB1-A445-9941-83D0-26C2246B0089}" type="slidenum">
              <a:rPr lang="fr-FR"/>
              <a:pPr/>
              <a:t>6</a:t>
            </a:fld>
            <a:endParaRPr lang="fr-FR"/>
          </a:p>
        </p:txBody>
      </p:sp>
      <p:sp>
        <p:nvSpPr>
          <p:cNvPr id="2662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31DDB5-E6F0-004D-9EC1-D33719184F3A}" type="slidenum">
              <a:rPr lang="fr-FR"/>
              <a:pPr/>
              <a:t>7</a:t>
            </a:fld>
            <a:endParaRPr lang="fr-FR"/>
          </a:p>
        </p:txBody>
      </p:sp>
      <p:sp>
        <p:nvSpPr>
          <p:cNvPr id="2867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59275-1F9E-AD49-A263-35763C4E196B}" type="slidenum">
              <a:rPr lang="fr-FR"/>
              <a:pPr/>
              <a:t>10</a:t>
            </a:fld>
            <a:endParaRPr lang="fr-FR"/>
          </a:p>
        </p:txBody>
      </p:sp>
      <p:sp>
        <p:nvSpPr>
          <p:cNvPr id="3277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8759B-8B56-FE48-B5C7-7A4CEC399A65}" type="slidenum">
              <a:rPr lang="fr-FR"/>
              <a:pPr/>
              <a:t>11</a:t>
            </a:fld>
            <a:endParaRPr lang="fr-FR"/>
          </a:p>
        </p:txBody>
      </p:sp>
      <p:sp>
        <p:nvSpPr>
          <p:cNvPr id="3482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fr-FR"/>
              <a:t>Réunion réseaeu Turin Paris 5/09/08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58EDCD-2F36-E543-B6CD-AD1E15C0FCF3}" type="slidenum">
              <a:rPr lang="fr-FR"/>
              <a:pPr/>
              <a:t>12</a:t>
            </a:fld>
            <a:endParaRPr lang="fr-FR"/>
          </a:p>
        </p:txBody>
      </p:sp>
      <p:sp>
        <p:nvSpPr>
          <p:cNvPr id="3686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C9615-2B03-3F41-827C-ADE9004C604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BDA8C-4488-414E-A183-B93F7B8B313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59F8F-4FFF-514A-90FE-2E0ED532DFE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E3072-6C2F-D441-8DE2-E2DAA4E2281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98E4C-C5B2-1E42-B470-536092BDAB2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2D056-2F71-0843-9B6D-EF8B6CC9818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16A9B-A63C-2A49-BDC8-F37B72E9011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84135-0652-F343-A4C4-CA6B8E682D2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4F1F5-D89E-9747-A954-C573FB0AE6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B7CE3-DA5F-464A-A7FC-45D722E7148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88E7E-7A72-B444-898C-16A767E906D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10D58-CE90-A843-B632-32E3A817670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fr-FR"/>
              <a:t>DEA Paris 8 Décembre 2003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24AD441-7F80-6A49-9B88-5411DFFA39D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6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.xml"/><Relationship Id="rId5" Type="http://schemas.openxmlformats.org/officeDocument/2006/relationships/oleObject" Target="../embeddings/Graphique_Microsoft_Excel1.xls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4" Type="http://schemas.openxmlformats.org/officeDocument/2006/relationships/oleObject" Target="../embeddings/oleObject4.bin"/><Relationship Id="rId5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9" Type="http://schemas.openxmlformats.org/officeDocument/2006/relationships/oleObject" Target="../embeddings/oleObject9.bin"/><Relationship Id="rId3" Type="http://schemas.openxmlformats.org/officeDocument/2006/relationships/oleObject" Target="../embeddings/oleObject3.bin"/><Relationship Id="rId6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Graphique_Microsoft_Excel2.xls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Graphique_Microsoft_Excel3.xls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4.xls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9.xml"/><Relationship Id="rId5" Type="http://schemas.openxmlformats.org/officeDocument/2006/relationships/oleObject" Target="../embeddings/Feuille_Microsoft_Excel_97_-_20045.xls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2122488" y="4652963"/>
            <a:ext cx="48990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C. Barthélémy et </a:t>
            </a:r>
            <a:r>
              <a:rPr lang="fr-FR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coll</a:t>
            </a:r>
            <a:endParaRPr lang="fr-FR" sz="2000" b="1" dirty="0">
              <a:solidFill>
                <a:srgbClr val="C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</a:endParaRPr>
          </a:p>
          <a:p>
            <a:pPr algn="ctr">
              <a:defRPr/>
            </a:pPr>
            <a:r>
              <a:rPr lang="fr-FR" sz="1600" b="1" dirty="0">
                <a:solidFill>
                  <a:srgbClr val="333399"/>
                </a:solidFill>
                <a:latin typeface="Comic Sans MS" charset="0"/>
                <a:ea typeface="Arial" charset="0"/>
                <a:cs typeface="Arial" charset="0"/>
              </a:rPr>
              <a:t>INSERM U619 - Equipe</a:t>
            </a:r>
            <a:r>
              <a:rPr lang="fr-FR" sz="1600" b="1" dirty="0">
                <a:solidFill>
                  <a:srgbClr val="003399"/>
                </a:solidFill>
                <a:latin typeface="Comic Sans MS" charset="0"/>
                <a:ea typeface="Arial" charset="0"/>
                <a:cs typeface="Arial" charset="0"/>
              </a:rPr>
              <a:t> 1</a:t>
            </a:r>
          </a:p>
          <a:p>
            <a:pPr algn="ctr">
              <a:defRPr/>
            </a:pPr>
            <a:r>
              <a:rPr lang="fr-FR" dirty="0">
                <a:solidFill>
                  <a:schemeClr val="accent2"/>
                </a:solidFill>
                <a:latin typeface="Comic Sans MS" charset="0"/>
                <a:ea typeface="Arial" charset="0"/>
                <a:cs typeface="Arial" charset="0"/>
              </a:rPr>
              <a:t>Centre universitaire de pédopsychiatrie</a:t>
            </a:r>
          </a:p>
          <a:p>
            <a:pPr algn="ctr">
              <a:defRPr/>
            </a:pPr>
            <a:r>
              <a:rPr lang="fr-FR" dirty="0">
                <a:solidFill>
                  <a:schemeClr val="accent2"/>
                </a:solidFill>
                <a:latin typeface="Comic Sans MS" charset="0"/>
                <a:ea typeface="Arial" charset="0"/>
                <a:cs typeface="Arial" charset="0"/>
              </a:rPr>
              <a:t>CHU Bretonneau TOURS  France</a:t>
            </a:r>
          </a:p>
          <a:p>
            <a:pPr algn="ctr">
              <a:defRPr/>
            </a:pPr>
            <a:endParaRPr lang="fr-FR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ea typeface="Arial" charset="0"/>
              <a:cs typeface="Arial" charset="0"/>
            </a:endParaRPr>
          </a:p>
        </p:txBody>
      </p:sp>
      <p:grpSp>
        <p:nvGrpSpPr>
          <p:cNvPr id="16387" name="Group 4"/>
          <p:cNvGrpSpPr>
            <a:grpSpLocks/>
          </p:cNvGrpSpPr>
          <p:nvPr/>
        </p:nvGrpSpPr>
        <p:grpSpPr bwMode="auto">
          <a:xfrm>
            <a:off x="7851775" y="4868863"/>
            <a:ext cx="938213" cy="1512887"/>
            <a:chOff x="4746" y="2863"/>
            <a:chExt cx="799" cy="1217"/>
          </a:xfrm>
        </p:grpSpPr>
        <p:sp>
          <p:nvSpPr>
            <p:cNvPr id="68613" name="Text Box 5"/>
            <p:cNvSpPr txBox="1">
              <a:spLocks noChangeArrowheads="1"/>
            </p:cNvSpPr>
            <p:nvPr/>
          </p:nvSpPr>
          <p:spPr bwMode="auto">
            <a:xfrm>
              <a:off x="4774" y="3564"/>
              <a:ext cx="771" cy="5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fr-FR" sz="2400">
                  <a:solidFill>
                    <a:srgbClr val="63C79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Arial" charset="0"/>
                  <a:cs typeface="Arial" charset="0"/>
                </a:rPr>
                <a:t>arapi</a:t>
              </a:r>
              <a:r>
                <a:rPr lang="fr-FR" sz="3600">
                  <a:solidFill>
                    <a:srgbClr val="63C79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Arial" charset="0"/>
                  <a:cs typeface="Arial" charset="0"/>
                </a:rPr>
                <a:t> </a:t>
              </a:r>
            </a:p>
          </p:txBody>
        </p:sp>
        <p:pic>
          <p:nvPicPr>
            <p:cNvPr id="68614" name="Picture 6" descr="arapi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6" y="2863"/>
              <a:ext cx="753" cy="753"/>
            </a:xfrm>
            <a:prstGeom prst="rect">
              <a:avLst/>
            </a:prstGeom>
            <a:noFill/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</p:pic>
      </p:grp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2947988" y="5805488"/>
            <a:ext cx="3246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Centre de référence langage</a:t>
            </a:r>
          </a:p>
          <a:p>
            <a:pPr>
              <a:defRPr/>
            </a:pPr>
            <a:r>
              <a:rPr lang="fr-FR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Centre de ressource autisme</a:t>
            </a:r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6775450" y="6496050"/>
            <a:ext cx="235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i="1">
                <a:solidFill>
                  <a:srgbClr val="000066"/>
                </a:solidFill>
                <a:latin typeface="Comic Sans MS" charset="0"/>
              </a:rPr>
              <a:t>Réalisation R. Magné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0" y="6553200"/>
            <a:ext cx="3287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400" b="1">
                <a:solidFill>
                  <a:srgbClr val="0000CC"/>
                </a:solidFill>
                <a:latin typeface="Comic Sans MS" charset="0"/>
              </a:rPr>
              <a:t>catherine.barthelemy@chu-tours.fr</a:t>
            </a:r>
          </a:p>
        </p:txBody>
      </p:sp>
      <p:sp>
        <p:nvSpPr>
          <p:cNvPr id="16391" name="Text Box 15"/>
          <p:cNvSpPr txBox="1">
            <a:spLocks noChangeArrowheads="1"/>
          </p:cNvSpPr>
          <p:nvPr/>
        </p:nvSpPr>
        <p:spPr bwMode="auto">
          <a:xfrm>
            <a:off x="2955925" y="3429000"/>
            <a:ext cx="32321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latin typeface="Comic Sans MS" charset="0"/>
              </a:rPr>
              <a:t>Réunion Pôle « Autisme » </a:t>
            </a:r>
          </a:p>
          <a:p>
            <a:pPr algn="ctr"/>
            <a:r>
              <a:rPr lang="fr-FR" sz="2000">
                <a:latin typeface="Comic Sans MS" charset="0"/>
              </a:rPr>
              <a:t>Paris 5 Octobre 2008</a:t>
            </a:r>
          </a:p>
        </p:txBody>
      </p:sp>
      <p:pic>
        <p:nvPicPr>
          <p:cNvPr id="16392" name="Picture 17" descr="equipe 2"/>
          <p:cNvPicPr>
            <a:picLocks noChangeAspect="1" noChangeArrowheads="1"/>
          </p:cNvPicPr>
          <p:nvPr/>
        </p:nvPicPr>
        <p:blipFill>
          <a:blip r:embed="rId4"/>
          <a:srcRect l="28333" t="30124" r="30927" b="26419"/>
          <a:stretch>
            <a:fillRect/>
          </a:stretch>
        </p:blipFill>
        <p:spPr bwMode="auto">
          <a:xfrm>
            <a:off x="250825" y="4581525"/>
            <a:ext cx="184150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 Box 5"/>
          <p:cNvSpPr txBox="1">
            <a:spLocks noChangeArrowheads="1"/>
          </p:cNvSpPr>
          <p:nvPr/>
        </p:nvSpPr>
        <p:spPr bwMode="auto">
          <a:xfrm>
            <a:off x="485775" y="1571625"/>
            <a:ext cx="8172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>
                <a:solidFill>
                  <a:srgbClr val="C00000"/>
                </a:solidFill>
                <a:latin typeface="Comic Sans MS" charset="0"/>
              </a:rPr>
              <a:t>ECAR-T</a:t>
            </a:r>
            <a:endParaRPr lang="fr-FR" sz="3200" b="1">
              <a:solidFill>
                <a:srgbClr val="C00000"/>
              </a:solidFill>
              <a:latin typeface="Comic Sans MS" charset="0"/>
            </a:endParaRPr>
          </a:p>
        </p:txBody>
      </p:sp>
      <p:pic>
        <p:nvPicPr>
          <p:cNvPr id="16394" name="Picture 2" descr="bannière"/>
          <p:cNvPicPr>
            <a:picLocks noChangeAspect="1" noChangeArrowheads="1"/>
          </p:cNvPicPr>
          <p:nvPr/>
        </p:nvPicPr>
        <p:blipFill>
          <a:blip r:embed="rId5"/>
          <a:srcRect r="75952" b="1189"/>
          <a:stretch>
            <a:fillRect/>
          </a:stretch>
        </p:blipFill>
        <p:spPr bwMode="auto">
          <a:xfrm>
            <a:off x="7143750" y="260350"/>
            <a:ext cx="10715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Image 19" descr="UFR Medecine_RVB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94350" y="260350"/>
            <a:ext cx="8175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Image 20" descr="CHRU logo_RVB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38" y="260350"/>
            <a:ext cx="1285875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1" descr="8InstitutsInserm-4 [Converti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0650" y="260350"/>
            <a:ext cx="22018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nelle version EC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463" y="0"/>
            <a:ext cx="7277100" cy="679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3937000" y="265113"/>
            <a:ext cx="158750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3200">
                <a:solidFill>
                  <a:srgbClr val="A500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ECA-R</a:t>
            </a:r>
            <a:endParaRPr lang="en-GB" sz="3200">
              <a:solidFill>
                <a:srgbClr val="A5002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1489075"/>
            <a:ext cx="9144000" cy="472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Mettre une croix dans la colonne correspondant à la note jugée la plus exacte        0   1   2   3   4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1 - Recherche l’isolement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2 - Ignore les autres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3 - Interaction sociale insuffisante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4 - Regard inadéquat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5 - Ne s’efforce pas de communiquer par la voix, la parole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6 - Difficulté à communiquer par les gestes et la mimique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8 - Manque d’initiative, activité spontanée réduite 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9 - Troubles des conduites vis-à-vis des objets, de la poupée</a:t>
            </a:r>
          </a:p>
          <a:p>
            <a:pPr>
              <a:spcBef>
                <a:spcPct val="3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11 - Intolérance au changement, à la frustration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12 - Activités sensori-motrices stéréotypées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23 - Attention difficile à fixer, détournée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24 - Bizarreries de l’audition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26 - N’imite pas les gestes, la voix d’autrui</a:t>
            </a:r>
          </a:p>
          <a:p>
            <a:pPr>
              <a:spcBef>
                <a:spcPct val="50000"/>
              </a:spcBef>
            </a:pPr>
            <a:r>
              <a:rPr lang="fr-FR" sz="1400" b="1">
                <a:latin typeface="Comic Sans MS" charset="0"/>
                <a:ea typeface="Times New Roman" charset="0"/>
                <a:cs typeface="Times New Roman" charset="0"/>
              </a:rPr>
              <a:t>28 - Ne partage pas l’émotion</a:t>
            </a:r>
            <a:endParaRPr lang="fr-FR" sz="1400" b="1">
              <a:latin typeface="Comic Sans MS" charset="0"/>
            </a:endParaRP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7380288" y="1628775"/>
            <a:ext cx="0" cy="4597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07950" y="1773238"/>
            <a:ext cx="8928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219200" y="855663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i="1">
                <a:latin typeface="Comic Sans MS" charset="0"/>
              </a:rPr>
              <a:t>(Echelle des Comportements Autistiques) Barthélémy et al.,1997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336675" y="1395413"/>
          <a:ext cx="6096000" cy="4067175"/>
        </p:xfrm>
        <a:graphic>
          <a:graphicData uri="http://schemas.openxmlformats.org/presentationml/2006/ole">
            <p:oleObj spid="_x0000_s21506" name="Graphique" r:id="rId4" imgW="6096000" imgH="4067251" progId="MSGraph.Chart.8">
              <p:embed followColorScheme="full"/>
            </p:oleObj>
          </a:graphicData>
        </a:graphic>
      </p:graphicFrame>
      <p:graphicFrame>
        <p:nvGraphicFramePr>
          <p:cNvPr id="21507" name="Object 3"/>
          <p:cNvGraphicFramePr>
            <a:graphicFrameLocks/>
          </p:cNvGraphicFramePr>
          <p:nvPr/>
        </p:nvGraphicFramePr>
        <p:xfrm>
          <a:off x="1881188" y="3976688"/>
          <a:ext cx="5381625" cy="2200275"/>
        </p:xfrm>
        <a:graphic>
          <a:graphicData uri="http://schemas.openxmlformats.org/presentationml/2006/ole">
            <p:oleObj spid="_x0000_s21507" name="Graphique" r:id="rId5" imgW="5781675" imgH="3057347" progId="Excel.Chart.8">
              <p:embed/>
            </p:oleObj>
          </a:graphicData>
        </a:graphic>
      </p:graphicFrame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276225" y="50800"/>
            <a:ext cx="2352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3200">
                <a:solidFill>
                  <a:srgbClr val="A50021"/>
                </a:solidFill>
                <a:latin typeface="Comic Sans MS" charset="0"/>
              </a:rPr>
              <a:t>Profils ECA</a:t>
            </a:r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3833813" y="566738"/>
            <a:ext cx="1598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400">
                <a:latin typeface="Comic Sans MS" charset="0"/>
              </a:rPr>
              <a:t>Individuel</a:t>
            </a:r>
          </a:p>
        </p:txBody>
      </p:sp>
      <p:sp>
        <p:nvSpPr>
          <p:cNvPr id="21511" name="Text Box 6"/>
          <p:cNvSpPr txBox="1">
            <a:spLocks noChangeArrowheads="1"/>
          </p:cNvSpPr>
          <p:nvPr/>
        </p:nvSpPr>
        <p:spPr bwMode="auto">
          <a:xfrm>
            <a:off x="3371850" y="3435350"/>
            <a:ext cx="2455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400">
                <a:latin typeface="Comic Sans MS" charset="0"/>
              </a:rPr>
              <a:t>De groupe </a:t>
            </a:r>
            <a:r>
              <a:rPr lang="fr-FR">
                <a:latin typeface="Comic Sans MS" charset="0"/>
              </a:rPr>
              <a:t>(N=55)</a:t>
            </a:r>
          </a:p>
        </p:txBody>
      </p:sp>
      <p:graphicFrame>
        <p:nvGraphicFramePr>
          <p:cNvPr id="21508" name="Object 7"/>
          <p:cNvGraphicFramePr>
            <a:graphicFrameLocks noChangeAspect="1"/>
          </p:cNvGraphicFramePr>
          <p:nvPr/>
        </p:nvGraphicFramePr>
        <p:xfrm>
          <a:off x="319088" y="1162050"/>
          <a:ext cx="8505825" cy="1409700"/>
        </p:xfrm>
        <a:graphic>
          <a:graphicData uri="http://schemas.openxmlformats.org/presentationml/2006/ole">
            <p:oleObj spid="_x0000_s21508" name="Image" r:id="rId6" imgW="11339683" imgH="1879365" progId="Photoshop.Image.7">
              <p:embed/>
            </p:oleObj>
          </a:graphicData>
        </a:graphic>
      </p:graphicFrame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7553325" y="4879975"/>
            <a:ext cx="1190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latin typeface="Comic Sans MS" charset="0"/>
              </a:rPr>
              <a:t>Facteur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so336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71438"/>
            <a:ext cx="5964237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so316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9475" y="1277938"/>
            <a:ext cx="738505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so93F6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5088" y="88900"/>
            <a:ext cx="3932237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82BDA03"/>
          <p:cNvPicPr>
            <a:picLocks noChangeAspect="1" noChangeArrowheads="1"/>
          </p:cNvPicPr>
          <p:nvPr/>
        </p:nvPicPr>
        <p:blipFill>
          <a:blip r:embed="rId2"/>
          <a:srcRect l="2782" t="3801" r="4504" b="6999"/>
          <a:stretch>
            <a:fillRect/>
          </a:stretch>
        </p:blipFill>
        <p:spPr bwMode="auto">
          <a:xfrm>
            <a:off x="269875" y="98425"/>
            <a:ext cx="8604250" cy="675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397250" y="404813"/>
            <a:ext cx="127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Fonctions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9475" y="1073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84213" y="6921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ECA-R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96863" y="374650"/>
          <a:ext cx="3187700" cy="6107113"/>
        </p:xfrm>
        <a:graphic>
          <a:graphicData uri="http://schemas.openxmlformats.org/presentationml/2006/ole">
            <p:oleObj spid="_x0000_s30722" name="CorelPhotoPaint.Image.8" r:id="rId3" imgW="1673214" imgH="2523535" progId="CorelPhotoPaint.Image.8">
              <p:embed/>
            </p:oleObj>
          </a:graphicData>
        </a:graphic>
      </p:graphicFrame>
      <p:grpSp>
        <p:nvGrpSpPr>
          <p:cNvPr id="30729" name="Group 3"/>
          <p:cNvGrpSpPr>
            <a:grpSpLocks/>
          </p:cNvGrpSpPr>
          <p:nvPr/>
        </p:nvGrpSpPr>
        <p:grpSpPr bwMode="auto">
          <a:xfrm>
            <a:off x="4032250" y="1268413"/>
            <a:ext cx="4860925" cy="1295400"/>
            <a:chOff x="2540" y="431"/>
            <a:chExt cx="3062" cy="816"/>
          </a:xfrm>
        </p:grpSpPr>
        <p:graphicFrame>
          <p:nvGraphicFramePr>
            <p:cNvPr id="30727" name="Object 7"/>
            <p:cNvGraphicFramePr>
              <a:graphicFrameLocks noChangeAspect="1"/>
            </p:cNvGraphicFramePr>
            <p:nvPr/>
          </p:nvGraphicFramePr>
          <p:xfrm>
            <a:off x="2540" y="431"/>
            <a:ext cx="1361" cy="816"/>
          </p:xfrm>
          <a:graphic>
            <a:graphicData uri="http://schemas.openxmlformats.org/presentationml/2006/ole">
              <p:oleObj spid="_x0000_s30727" name="Graphique" r:id="rId4" imgW="6096000" imgH="4038641" progId="MSGraph.Chart.8">
                <p:embed followColorScheme="full"/>
              </p:oleObj>
            </a:graphicData>
          </a:graphic>
        </p:graphicFrame>
        <p:graphicFrame>
          <p:nvGraphicFramePr>
            <p:cNvPr id="30728" name="Object 8"/>
            <p:cNvGraphicFramePr>
              <a:graphicFrameLocks noChangeAspect="1"/>
            </p:cNvGraphicFramePr>
            <p:nvPr/>
          </p:nvGraphicFramePr>
          <p:xfrm>
            <a:off x="4156" y="432"/>
            <a:ext cx="1446" cy="815"/>
          </p:xfrm>
          <a:graphic>
            <a:graphicData uri="http://schemas.openxmlformats.org/presentationml/2006/ole">
              <p:oleObj spid="_x0000_s30728" name="Graphique" r:id="rId5" imgW="6096000" imgH="4038641" progId="MSGraph.Chart.8">
                <p:embed followColorScheme="full"/>
              </p:oleObj>
            </a:graphicData>
          </a:graphic>
        </p:graphicFrame>
      </p:grpSp>
      <p:grpSp>
        <p:nvGrpSpPr>
          <p:cNvPr id="30730" name="Group 6"/>
          <p:cNvGrpSpPr>
            <a:grpSpLocks/>
          </p:cNvGrpSpPr>
          <p:nvPr/>
        </p:nvGrpSpPr>
        <p:grpSpPr bwMode="auto">
          <a:xfrm>
            <a:off x="4032250" y="3068638"/>
            <a:ext cx="4860925" cy="1520825"/>
            <a:chOff x="2540" y="1681"/>
            <a:chExt cx="3062" cy="958"/>
          </a:xfrm>
        </p:grpSpPr>
        <p:graphicFrame>
          <p:nvGraphicFramePr>
            <p:cNvPr id="30725" name="Object 5"/>
            <p:cNvGraphicFramePr>
              <a:graphicFrameLocks noChangeAspect="1"/>
            </p:cNvGraphicFramePr>
            <p:nvPr/>
          </p:nvGraphicFramePr>
          <p:xfrm>
            <a:off x="4156" y="1681"/>
            <a:ext cx="1446" cy="958"/>
          </p:xfrm>
          <a:graphic>
            <a:graphicData uri="http://schemas.openxmlformats.org/presentationml/2006/ole">
              <p:oleObj spid="_x0000_s30725" name="Graphique" r:id="rId6" imgW="6096000" imgH="4038641" progId="MSGraph.Chart.8">
                <p:embed followColorScheme="full"/>
              </p:oleObj>
            </a:graphicData>
          </a:graphic>
        </p:graphicFrame>
        <p:graphicFrame>
          <p:nvGraphicFramePr>
            <p:cNvPr id="30726" name="Object 6"/>
            <p:cNvGraphicFramePr>
              <a:graphicFrameLocks noChangeAspect="1"/>
            </p:cNvGraphicFramePr>
            <p:nvPr/>
          </p:nvGraphicFramePr>
          <p:xfrm>
            <a:off x="2540" y="1681"/>
            <a:ext cx="1446" cy="958"/>
          </p:xfrm>
          <a:graphic>
            <a:graphicData uri="http://schemas.openxmlformats.org/presentationml/2006/ole">
              <p:oleObj spid="_x0000_s30726" name="Graphique" r:id="rId7" imgW="6096000" imgH="4038641" progId="MSGraph.Chart.8">
                <p:embed followColorScheme="full"/>
              </p:oleObj>
            </a:graphicData>
          </a:graphic>
        </p:graphicFrame>
      </p:grpSp>
      <p:grpSp>
        <p:nvGrpSpPr>
          <p:cNvPr id="30731" name="Group 9"/>
          <p:cNvGrpSpPr>
            <a:grpSpLocks/>
          </p:cNvGrpSpPr>
          <p:nvPr/>
        </p:nvGrpSpPr>
        <p:grpSpPr bwMode="auto">
          <a:xfrm>
            <a:off x="3986213" y="4959350"/>
            <a:ext cx="4845050" cy="1525588"/>
            <a:chOff x="2540" y="2951"/>
            <a:chExt cx="3052" cy="961"/>
          </a:xfrm>
        </p:grpSpPr>
        <p:graphicFrame>
          <p:nvGraphicFramePr>
            <p:cNvPr id="30723" name="Object 3"/>
            <p:cNvGraphicFramePr>
              <a:graphicFrameLocks noChangeAspect="1"/>
            </p:cNvGraphicFramePr>
            <p:nvPr/>
          </p:nvGraphicFramePr>
          <p:xfrm>
            <a:off x="4160" y="2951"/>
            <a:ext cx="1432" cy="952"/>
          </p:xfrm>
          <a:graphic>
            <a:graphicData uri="http://schemas.openxmlformats.org/presentationml/2006/ole">
              <p:oleObj spid="_x0000_s30723" name="Graphique" r:id="rId8" imgW="6096000" imgH="4038641" progId="MSGraph.Chart.8">
                <p:embed followColorScheme="full"/>
              </p:oleObj>
            </a:graphicData>
          </a:graphic>
        </p:graphicFrame>
        <p:graphicFrame>
          <p:nvGraphicFramePr>
            <p:cNvPr id="30724" name="Object 4"/>
            <p:cNvGraphicFramePr>
              <a:graphicFrameLocks noChangeAspect="1"/>
            </p:cNvGraphicFramePr>
            <p:nvPr/>
          </p:nvGraphicFramePr>
          <p:xfrm>
            <a:off x="2540" y="2954"/>
            <a:ext cx="1446" cy="958"/>
          </p:xfrm>
          <a:graphic>
            <a:graphicData uri="http://schemas.openxmlformats.org/presentationml/2006/ole">
              <p:oleObj spid="_x0000_s30724" name="Graphique" r:id="rId9" imgW="6096000" imgH="4038641" progId="MSGraph.Chart.8">
                <p:embed followColorScheme="full"/>
              </p:oleObj>
            </a:graphicData>
          </a:graphic>
        </p:graphicFrame>
      </p:grp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4392613" y="777875"/>
            <a:ext cx="3922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accent2"/>
                </a:solidFill>
                <a:latin typeface="Comic Sans MS" charset="0"/>
              </a:rPr>
              <a:t>Attention                       Perception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437063" y="2713038"/>
            <a:ext cx="36433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accent2"/>
                </a:solidFill>
                <a:latin typeface="Comic Sans MS" charset="0"/>
              </a:rPr>
              <a:t>Intention                     Motricité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392613" y="4559300"/>
            <a:ext cx="343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chemeClr val="accent2"/>
                </a:solidFill>
                <a:latin typeface="Comic Sans MS" charset="0"/>
              </a:rPr>
              <a:t>Emotion                       Contact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357938" y="6588125"/>
            <a:ext cx="27860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200" i="1">
                <a:solidFill>
                  <a:schemeClr val="accent2"/>
                </a:solidFill>
                <a:latin typeface="Comic Sans MS" charset="0"/>
              </a:rPr>
              <a:t>D’après Barthélémy et al  1995</a:t>
            </a:r>
          </a:p>
        </p:txBody>
      </p:sp>
      <p:sp>
        <p:nvSpPr>
          <p:cNvPr id="196624" name="Text Box 16"/>
          <p:cNvSpPr txBox="1">
            <a:spLocks noChangeArrowheads="1"/>
          </p:cNvSpPr>
          <p:nvPr/>
        </p:nvSpPr>
        <p:spPr bwMode="auto">
          <a:xfrm>
            <a:off x="3563938" y="188913"/>
            <a:ext cx="56816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mic Sans MS" charset="0"/>
              </a:rPr>
              <a:t>Evaluation fonctionnelle longitudinale de Katheline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295400"/>
          </a:xfrm>
          <a:noFill/>
        </p:spPr>
        <p:txBody>
          <a:bodyPr/>
          <a:lstStyle/>
          <a:p>
            <a:pPr eaLnBrk="1" hangingPunct="1"/>
            <a:r>
              <a:rPr lang="fr-FR" sz="4000" b="1">
                <a:latin typeface="Comic Sans MS" charset="0"/>
                <a:ea typeface="Arial" charset="0"/>
                <a:cs typeface="Arial" charset="0"/>
              </a:rPr>
              <a:t/>
            </a:r>
            <a:br>
              <a:rPr lang="fr-FR" sz="4000" b="1">
                <a:latin typeface="Comic Sans MS" charset="0"/>
                <a:ea typeface="Arial" charset="0"/>
                <a:cs typeface="Arial" charset="0"/>
              </a:rPr>
            </a:br>
            <a:r>
              <a:rPr lang="fr-FR" sz="40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>Réciprocité</a:t>
            </a:r>
            <a:br>
              <a:rPr lang="fr-FR" sz="40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</a:br>
            <a:r>
              <a:rPr lang="fr-FR" sz="24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>TED et Interactions sociales</a:t>
            </a:r>
            <a:r>
              <a:rPr lang="fr-FR" b="1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/>
            </a:r>
            <a:br>
              <a:rPr lang="fr-FR" b="1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</a:br>
            <a:endParaRPr lang="en-GB" b="1">
              <a:solidFill>
                <a:srgbClr val="A50021"/>
              </a:solidFill>
              <a:latin typeface="Comic Sans MS" charset="0"/>
              <a:ea typeface="Arial" charset="0"/>
              <a:cs typeface="Arial" charset="0"/>
            </a:endParaRPr>
          </a:p>
        </p:txBody>
      </p:sp>
      <p:sp>
        <p:nvSpPr>
          <p:cNvPr id="31748" name="Line 3"/>
          <p:cNvSpPr>
            <a:spLocks noChangeShapeType="1"/>
          </p:cNvSpPr>
          <p:nvPr/>
        </p:nvSpPr>
        <p:spPr bwMode="auto">
          <a:xfrm>
            <a:off x="2043113" y="4516438"/>
            <a:ext cx="6508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49" name="Line 4"/>
          <p:cNvSpPr>
            <a:spLocks noChangeShapeType="1"/>
          </p:cNvSpPr>
          <p:nvPr/>
        </p:nvSpPr>
        <p:spPr bwMode="auto">
          <a:xfrm>
            <a:off x="2043113" y="3059113"/>
            <a:ext cx="6508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0" name="Line 5"/>
          <p:cNvSpPr>
            <a:spLocks noChangeShapeType="1"/>
          </p:cNvSpPr>
          <p:nvPr/>
        </p:nvSpPr>
        <p:spPr bwMode="auto">
          <a:xfrm flipV="1">
            <a:off x="2760663" y="4516438"/>
            <a:ext cx="0" cy="555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1" name="Line 6"/>
          <p:cNvSpPr>
            <a:spLocks noChangeShapeType="1"/>
          </p:cNvSpPr>
          <p:nvPr/>
        </p:nvSpPr>
        <p:spPr bwMode="auto">
          <a:xfrm flipV="1">
            <a:off x="3411538" y="4516438"/>
            <a:ext cx="3175" cy="555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2" name="Line 7"/>
          <p:cNvSpPr>
            <a:spLocks noChangeShapeType="1"/>
          </p:cNvSpPr>
          <p:nvPr/>
        </p:nvSpPr>
        <p:spPr bwMode="auto">
          <a:xfrm flipV="1">
            <a:off x="4083050" y="4516438"/>
            <a:ext cx="1588" cy="555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3" name="Line 8"/>
          <p:cNvSpPr>
            <a:spLocks noChangeShapeType="1"/>
          </p:cNvSpPr>
          <p:nvPr/>
        </p:nvSpPr>
        <p:spPr bwMode="auto">
          <a:xfrm flipV="1">
            <a:off x="4735513" y="4516438"/>
            <a:ext cx="1587" cy="555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4" name="Line 9"/>
          <p:cNvSpPr>
            <a:spLocks noChangeShapeType="1"/>
          </p:cNvSpPr>
          <p:nvPr/>
        </p:nvSpPr>
        <p:spPr bwMode="auto">
          <a:xfrm flipV="1">
            <a:off x="5386388" y="4516438"/>
            <a:ext cx="3175" cy="555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5" name="Line 10"/>
          <p:cNvSpPr>
            <a:spLocks noChangeShapeType="1"/>
          </p:cNvSpPr>
          <p:nvPr/>
        </p:nvSpPr>
        <p:spPr bwMode="auto">
          <a:xfrm flipV="1">
            <a:off x="6037263" y="4516438"/>
            <a:ext cx="1587" cy="555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6" name="Line 11"/>
          <p:cNvSpPr>
            <a:spLocks noChangeShapeType="1"/>
          </p:cNvSpPr>
          <p:nvPr/>
        </p:nvSpPr>
        <p:spPr bwMode="auto">
          <a:xfrm flipV="1">
            <a:off x="3084513" y="3470275"/>
            <a:ext cx="1587" cy="55563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 flipV="1">
            <a:off x="3738563" y="3787775"/>
            <a:ext cx="0" cy="55563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3694113" y="3787775"/>
            <a:ext cx="107950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59" name="Line 14"/>
          <p:cNvSpPr>
            <a:spLocks noChangeShapeType="1"/>
          </p:cNvSpPr>
          <p:nvPr/>
        </p:nvSpPr>
        <p:spPr bwMode="auto">
          <a:xfrm flipV="1">
            <a:off x="4408488" y="3732213"/>
            <a:ext cx="3175" cy="3651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0" name="Line 15"/>
          <p:cNvSpPr>
            <a:spLocks noChangeShapeType="1"/>
          </p:cNvSpPr>
          <p:nvPr/>
        </p:nvSpPr>
        <p:spPr bwMode="auto">
          <a:xfrm>
            <a:off x="4343400" y="3732213"/>
            <a:ext cx="131763" cy="1587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1" name="Line 16"/>
          <p:cNvSpPr>
            <a:spLocks noChangeShapeType="1"/>
          </p:cNvSpPr>
          <p:nvPr/>
        </p:nvSpPr>
        <p:spPr bwMode="auto">
          <a:xfrm flipV="1">
            <a:off x="5713413" y="3582988"/>
            <a:ext cx="0" cy="5556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2" name="Line 17"/>
          <p:cNvSpPr>
            <a:spLocks noChangeShapeType="1"/>
          </p:cNvSpPr>
          <p:nvPr/>
        </p:nvSpPr>
        <p:spPr bwMode="auto">
          <a:xfrm>
            <a:off x="2368550" y="3246438"/>
            <a:ext cx="131763" cy="1587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3" name="Line 18"/>
          <p:cNvSpPr>
            <a:spLocks noChangeShapeType="1"/>
          </p:cNvSpPr>
          <p:nvPr/>
        </p:nvSpPr>
        <p:spPr bwMode="auto">
          <a:xfrm>
            <a:off x="3694113" y="3657600"/>
            <a:ext cx="107950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4" name="Line 19"/>
          <p:cNvSpPr>
            <a:spLocks noChangeShapeType="1"/>
          </p:cNvSpPr>
          <p:nvPr/>
        </p:nvSpPr>
        <p:spPr bwMode="auto">
          <a:xfrm>
            <a:off x="4343400" y="3600450"/>
            <a:ext cx="131763" cy="158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5" name="Line 20"/>
          <p:cNvSpPr>
            <a:spLocks noChangeShapeType="1"/>
          </p:cNvSpPr>
          <p:nvPr/>
        </p:nvSpPr>
        <p:spPr bwMode="auto">
          <a:xfrm flipV="1">
            <a:off x="5713413" y="3433763"/>
            <a:ext cx="0" cy="55562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6" name="Line 21"/>
          <p:cNvSpPr>
            <a:spLocks noChangeShapeType="1"/>
          </p:cNvSpPr>
          <p:nvPr/>
        </p:nvSpPr>
        <p:spPr bwMode="auto">
          <a:xfrm>
            <a:off x="5646738" y="3433763"/>
            <a:ext cx="130175" cy="1587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67" name="Rectangle 22"/>
          <p:cNvSpPr>
            <a:spLocks noChangeArrowheads="1"/>
          </p:cNvSpPr>
          <p:nvPr/>
        </p:nvSpPr>
        <p:spPr bwMode="auto">
          <a:xfrm>
            <a:off x="3562350" y="4665663"/>
            <a:ext cx="3302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300">
                <a:solidFill>
                  <a:srgbClr val="000000"/>
                </a:solidFill>
                <a:latin typeface="Comic Sans MS" charset="0"/>
              </a:rPr>
              <a:t>ADL</a:t>
            </a:r>
            <a:endParaRPr lang="en-GB" sz="2400">
              <a:latin typeface="Comic Sans MS" charset="0"/>
            </a:endParaRPr>
          </a:p>
        </p:txBody>
      </p:sp>
      <p:sp>
        <p:nvSpPr>
          <p:cNvPr id="31768" name="Rectangle 23"/>
          <p:cNvSpPr>
            <a:spLocks noChangeArrowheads="1"/>
          </p:cNvSpPr>
          <p:nvPr/>
        </p:nvSpPr>
        <p:spPr bwMode="auto">
          <a:xfrm>
            <a:off x="4192588" y="4665663"/>
            <a:ext cx="354012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300">
                <a:solidFill>
                  <a:srgbClr val="000000"/>
                </a:solidFill>
                <a:latin typeface="Comic Sans MS" charset="0"/>
              </a:rPr>
              <a:t>ADS</a:t>
            </a:r>
            <a:endParaRPr lang="en-GB" sz="2400">
              <a:latin typeface="Comic Sans MS" charset="0"/>
            </a:endParaRPr>
          </a:p>
        </p:txBody>
      </p:sp>
      <p:sp>
        <p:nvSpPr>
          <p:cNvPr id="31769" name="Rectangle 24"/>
          <p:cNvSpPr>
            <a:spLocks noChangeArrowheads="1"/>
          </p:cNvSpPr>
          <p:nvPr/>
        </p:nvSpPr>
        <p:spPr bwMode="auto">
          <a:xfrm>
            <a:off x="5494338" y="4665663"/>
            <a:ext cx="3524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300">
                <a:solidFill>
                  <a:srgbClr val="000000"/>
                </a:solidFill>
                <a:latin typeface="Comic Sans MS" charset="0"/>
              </a:rPr>
              <a:t>ADG</a:t>
            </a:r>
            <a:endParaRPr lang="en-GB" sz="2400">
              <a:latin typeface="Comic Sans MS" charset="0"/>
            </a:endParaRPr>
          </a:p>
        </p:txBody>
      </p:sp>
      <p:graphicFrame>
        <p:nvGraphicFramePr>
          <p:cNvPr id="31746" name="Object 25"/>
          <p:cNvGraphicFramePr>
            <a:graphicFrameLocks noChangeAspect="1"/>
          </p:cNvGraphicFramePr>
          <p:nvPr/>
        </p:nvGraphicFramePr>
        <p:xfrm>
          <a:off x="838200" y="1828800"/>
          <a:ext cx="7467600" cy="3200400"/>
        </p:xfrm>
        <a:graphic>
          <a:graphicData uri="http://schemas.openxmlformats.org/presentationml/2006/ole">
            <p:oleObj spid="_x0000_s31746" name="Graphique" r:id="rId4" imgW="7300326" imgH="2850246" progId="Excel.Chart.8">
              <p:embed/>
            </p:oleObj>
          </a:graphicData>
        </a:graphic>
      </p:graphicFrame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685800" y="5105400"/>
            <a:ext cx="7772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A50021"/>
                </a:solidFill>
                <a:latin typeface="Comic Sans MS" charset="0"/>
              </a:rPr>
              <a:t>Effet Temps</a:t>
            </a:r>
            <a:r>
              <a:rPr lang="fr-FR" sz="2400">
                <a:latin typeface="Comic Sans MS" charset="0"/>
              </a:rPr>
              <a:t> : </a:t>
            </a:r>
            <a:r>
              <a:rPr lang="fr-FR" sz="2000">
                <a:latin typeface="Comic Sans MS" charset="0"/>
              </a:rPr>
              <a:t>F (8, 224) = 25.181    p &lt; 0.0001</a:t>
            </a:r>
            <a:r>
              <a:rPr lang="fr-FR" sz="2400">
                <a:latin typeface="Comic Sans MS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fr-FR" sz="2400">
                <a:solidFill>
                  <a:srgbClr val="A50021"/>
                </a:solidFill>
                <a:latin typeface="Comic Sans MS" charset="0"/>
              </a:rPr>
              <a:t>Effet groupe/TED</a:t>
            </a:r>
            <a:r>
              <a:rPr lang="fr-FR" sz="2400">
                <a:solidFill>
                  <a:srgbClr val="FF0000"/>
                </a:solidFill>
                <a:latin typeface="Comic Sans MS" charset="0"/>
              </a:rPr>
              <a:t> </a:t>
            </a:r>
            <a:r>
              <a:rPr lang="fr-FR" sz="2000">
                <a:latin typeface="Comic Sans MS" charset="0"/>
              </a:rPr>
              <a:t>: F (1, 28)= 94.53   p &lt; 0.0001</a:t>
            </a:r>
          </a:p>
          <a:p>
            <a:pPr>
              <a:spcBef>
                <a:spcPct val="50000"/>
              </a:spcBef>
            </a:pPr>
            <a:r>
              <a:rPr lang="fr-FR" sz="2400">
                <a:solidFill>
                  <a:srgbClr val="A50021"/>
                </a:solidFill>
                <a:latin typeface="Comic Sans MS" charset="0"/>
              </a:rPr>
              <a:t>Effet TED</a:t>
            </a:r>
            <a:r>
              <a:rPr lang="fr-FR" sz="2400">
                <a:latin typeface="Comic Sans MS" charset="0"/>
              </a:rPr>
              <a:t> </a:t>
            </a:r>
            <a:r>
              <a:rPr lang="fr-FR" sz="2000">
                <a:latin typeface="Comic Sans MS" charset="0"/>
              </a:rPr>
              <a:t>:F (8, 224) = 8.341</a:t>
            </a:r>
            <a:r>
              <a:rPr lang="fr-FR" sz="2400">
                <a:latin typeface="Comic Sans MS" charset="0"/>
              </a:rPr>
              <a:t> </a:t>
            </a:r>
            <a:r>
              <a:rPr lang="fr-FR" sz="2000">
                <a:latin typeface="Comic Sans MS" charset="0"/>
              </a:rPr>
              <a:t>p &lt; 0.0001</a:t>
            </a:r>
            <a:endParaRPr lang="en-GB" sz="200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fr-FR" sz="32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>Flexibilité</a:t>
            </a:r>
            <a:br>
              <a:rPr lang="fr-FR" sz="32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</a:br>
            <a:r>
              <a:rPr lang="fr-FR" sz="32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>TED et résistance aux changements</a:t>
            </a:r>
            <a:endParaRPr lang="en-GB" sz="3200">
              <a:solidFill>
                <a:srgbClr val="A50021"/>
              </a:solidFill>
              <a:latin typeface="Comic Sans MS" charset="0"/>
              <a:ea typeface="Arial" charset="0"/>
              <a:cs typeface="Arial" charset="0"/>
            </a:endParaRPr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/>
        </p:nvGraphicFramePr>
        <p:xfrm>
          <a:off x="952500" y="1789113"/>
          <a:ext cx="7239000" cy="3279775"/>
        </p:xfrm>
        <a:graphic>
          <a:graphicData uri="http://schemas.openxmlformats.org/presentationml/2006/ole">
            <p:oleObj spid="_x0000_s33794" name="Graphique" r:id="rId4" imgW="7673645" imgH="2888285" progId="Excel.Chart.8">
              <p:embed/>
            </p:oleObj>
          </a:graphicData>
        </a:graphic>
      </p:graphicFrame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85800" y="5105400"/>
            <a:ext cx="7772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A50021"/>
                </a:solidFill>
                <a:latin typeface="Comic Sans MS" charset="0"/>
              </a:rPr>
              <a:t>Effet Temps</a:t>
            </a:r>
            <a:r>
              <a:rPr lang="fr-FR" sz="2400">
                <a:latin typeface="Comic Sans MS" charset="0"/>
              </a:rPr>
              <a:t> : </a:t>
            </a:r>
            <a:r>
              <a:rPr lang="fr-FR" sz="2000">
                <a:latin typeface="Comic Sans MS" charset="0"/>
              </a:rPr>
              <a:t>F (8, 224) = 11.629    p &lt; 0.0001</a:t>
            </a:r>
            <a:r>
              <a:rPr lang="fr-FR" sz="2400">
                <a:latin typeface="Comic Sans MS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fr-FR" sz="2400">
                <a:solidFill>
                  <a:srgbClr val="A50021"/>
                </a:solidFill>
                <a:latin typeface="Comic Sans MS" charset="0"/>
              </a:rPr>
              <a:t>Effet groupe/TED</a:t>
            </a:r>
            <a:r>
              <a:rPr lang="fr-FR" sz="2400">
                <a:solidFill>
                  <a:srgbClr val="FF0000"/>
                </a:solidFill>
                <a:latin typeface="Comic Sans MS" charset="0"/>
              </a:rPr>
              <a:t> </a:t>
            </a:r>
            <a:r>
              <a:rPr lang="fr-FR" sz="2000">
                <a:latin typeface="Comic Sans MS" charset="0"/>
              </a:rPr>
              <a:t>: F (1, 28)= 201.214   p &lt; 0.0001</a:t>
            </a:r>
          </a:p>
          <a:p>
            <a:pPr>
              <a:spcBef>
                <a:spcPct val="50000"/>
              </a:spcBef>
            </a:pPr>
            <a:r>
              <a:rPr lang="fr-FR" sz="2400">
                <a:solidFill>
                  <a:srgbClr val="A50021"/>
                </a:solidFill>
                <a:latin typeface="Comic Sans MS" charset="0"/>
              </a:rPr>
              <a:t>Effet TED</a:t>
            </a:r>
            <a:r>
              <a:rPr lang="fr-FR" sz="2400">
                <a:latin typeface="Comic Sans MS" charset="0"/>
              </a:rPr>
              <a:t> </a:t>
            </a:r>
            <a:r>
              <a:rPr lang="fr-FR" sz="2000">
                <a:latin typeface="Comic Sans MS" charset="0"/>
              </a:rPr>
              <a:t>:F (8, 224) = 15.070  </a:t>
            </a:r>
            <a:r>
              <a:rPr lang="fr-FR" sz="2400">
                <a:latin typeface="Comic Sans MS" charset="0"/>
              </a:rPr>
              <a:t> </a:t>
            </a:r>
            <a:r>
              <a:rPr lang="fr-FR" sz="2000">
                <a:latin typeface="Comic Sans MS" charset="0"/>
              </a:rPr>
              <a:t>p &lt; 0.0001</a:t>
            </a:r>
            <a:endParaRPr lang="en-GB" sz="200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371600"/>
          </a:xfrm>
          <a:noFill/>
        </p:spPr>
        <p:txBody>
          <a:bodyPr/>
          <a:lstStyle/>
          <a:p>
            <a:pPr eaLnBrk="1" hangingPunct="1"/>
            <a:r>
              <a:rPr lang="fr-FR" b="1">
                <a:ea typeface="Arial" charset="0"/>
                <a:cs typeface="Arial" charset="0"/>
              </a:rPr>
              <a:t/>
            </a:r>
            <a:br>
              <a:rPr lang="fr-FR" b="1">
                <a:ea typeface="Arial" charset="0"/>
                <a:cs typeface="Arial" charset="0"/>
              </a:rPr>
            </a:br>
            <a:r>
              <a:rPr lang="fr-FR" sz="32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>DEVELOPPEMENT COGNITIF ET </a:t>
            </a:r>
            <a:br>
              <a:rPr lang="fr-FR" sz="32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</a:br>
            <a:r>
              <a:rPr lang="fr-FR" sz="3200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>SOCIO-EMOTIONNEL</a:t>
            </a:r>
            <a:r>
              <a:rPr lang="fr-FR" sz="5400" b="1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  <a:t/>
            </a:r>
            <a:br>
              <a:rPr lang="fr-FR" sz="5400" b="1">
                <a:solidFill>
                  <a:srgbClr val="A50021"/>
                </a:solidFill>
                <a:latin typeface="Comic Sans MS" charset="0"/>
                <a:ea typeface="Arial" charset="0"/>
                <a:cs typeface="Arial" charset="0"/>
              </a:rPr>
            </a:br>
            <a:endParaRPr lang="fr-FR" sz="5400" b="1">
              <a:solidFill>
                <a:srgbClr val="A50021"/>
              </a:solidFill>
              <a:latin typeface="Comic Sans MS" charset="0"/>
              <a:ea typeface="Arial" charset="0"/>
              <a:cs typeface="Arial" charset="0"/>
            </a:endParaRPr>
          </a:p>
        </p:txBody>
      </p:sp>
      <p:graphicFrame>
        <p:nvGraphicFramePr>
          <p:cNvPr id="35842" name="Object 3"/>
          <p:cNvGraphicFramePr>
            <a:graphicFrameLocks noChangeAspect="1"/>
          </p:cNvGraphicFramePr>
          <p:nvPr/>
        </p:nvGraphicFramePr>
        <p:xfrm>
          <a:off x="4878388" y="1447800"/>
          <a:ext cx="3043237" cy="2678113"/>
        </p:xfrm>
        <a:graphic>
          <a:graphicData uri="http://schemas.openxmlformats.org/presentationml/2006/ole">
            <p:oleObj spid="_x0000_s35842" r:id="rId4" imgW="7879080" imgH="6934200" progId="Excel.Sheet.8">
              <p:embed/>
            </p:oleObj>
          </a:graphicData>
        </a:graphic>
      </p:graphicFrame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-36513" y="260350"/>
            <a:ext cx="9144001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-218984" bIns="0">
            <a:prstTxWarp prst="textNoShape">
              <a:avLst/>
            </a:prstTxWarp>
            <a:spAutoFit/>
          </a:bodyPr>
          <a:lstStyle/>
          <a:p>
            <a:endParaRPr lang="fr-FR" sz="1400" b="1">
              <a:ea typeface="Arial" charset="0"/>
              <a:cs typeface="Arial" charset="0"/>
            </a:endParaRPr>
          </a:p>
          <a:p>
            <a:pPr eaLnBrk="0" hangingPunct="0"/>
            <a:r>
              <a:rPr lang="fr-FR" sz="1400" b="1">
                <a:ea typeface="Arial" charset="0"/>
                <a:cs typeface="Arial" charset="0"/>
              </a:rPr>
              <a:t> </a:t>
            </a:r>
          </a:p>
          <a:p>
            <a:pPr eaLnBrk="0" hangingPunct="0"/>
            <a:endParaRPr lang="fr-FR" sz="2400">
              <a:latin typeface="Times New Roman" charset="0"/>
            </a:endParaRPr>
          </a:p>
        </p:txBody>
      </p:sp>
      <p:sp>
        <p:nvSpPr>
          <p:cNvPr id="35846" name="Rectangle 5"/>
          <p:cNvSpPr>
            <a:spLocks noChangeArrowheads="1"/>
          </p:cNvSpPr>
          <p:nvPr/>
        </p:nvSpPr>
        <p:spPr bwMode="auto">
          <a:xfrm>
            <a:off x="381000" y="1273175"/>
            <a:ext cx="907256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-218984" bIns="0">
            <a:prstTxWarp prst="textNoShape">
              <a:avLst/>
            </a:prstTxWarp>
            <a:spAutoFit/>
          </a:bodyPr>
          <a:lstStyle/>
          <a:p>
            <a:pPr indent="449263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endParaRPr lang="fr-FR" sz="1400" b="1">
              <a:ea typeface="Times New Roman" charset="0"/>
              <a:cs typeface="Times New Roman" charset="0"/>
            </a:endParaRPr>
          </a:p>
          <a:p>
            <a:pPr indent="449263" eaLnBrk="0" hangingPunct="0"/>
            <a:endParaRPr lang="fr-FR" sz="1400" b="1">
              <a:ea typeface="Times New Roman" charset="0"/>
              <a:cs typeface="Times New Roman" charset="0"/>
            </a:endParaRPr>
          </a:p>
          <a:p>
            <a:pPr indent="449263" eaLnBrk="0" hangingPunct="0"/>
            <a:r>
              <a:rPr lang="fr-FR" sz="1400" b="1">
                <a:ea typeface="Times New Roman" charset="0"/>
                <a:cs typeface="Times New Roman" charset="0"/>
              </a:rPr>
              <a:t>    Au début de la prise en charge TED                                     	 9 mois plus tard </a:t>
            </a:r>
          </a:p>
          <a:p>
            <a:pPr indent="449263" eaLnBrk="0" hangingPunct="0"/>
            <a:endParaRPr lang="fr-FR" sz="1400" b="1"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 b="1">
                <a:ea typeface="Arial" charset="0"/>
                <a:cs typeface="Arial" charset="0"/>
              </a:rPr>
              <a:t>Domaine socio-émotionnel</a:t>
            </a: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RC : Régulation du comportement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IS : Interaction sociale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AC : Attention conjointe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LE : langage expressif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LC : Langage compréhensif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IV : Imitation vocale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de-DE" sz="1400">
                <a:ea typeface="Arial" charset="0"/>
                <a:cs typeface="Arial" charset="0"/>
              </a:rPr>
              <a:t>IG : Imitation gestuelle</a:t>
            </a:r>
            <a:r>
              <a:rPr lang="de-DE" sz="1400" b="1">
                <a:solidFill>
                  <a:srgbClr val="FF0000"/>
                </a:solidFill>
                <a:ea typeface="Arial" charset="0"/>
                <a:cs typeface="Arial" charset="0"/>
              </a:rPr>
              <a:t>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RA : Relation affective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400">
                <a:ea typeface="Arial" charset="0"/>
                <a:cs typeface="Arial" charset="0"/>
              </a:rPr>
              <a:t>EE : Expression émotionnelle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***</a:t>
            </a:r>
            <a:r>
              <a:rPr lang="fr-FR" sz="1400" b="1">
                <a:latin typeface="Swiss" charset="0"/>
                <a:ea typeface="Arial" charset="0"/>
                <a:cs typeface="Arial" charset="0"/>
              </a:rPr>
              <a:t>	</a:t>
            </a:r>
            <a:r>
              <a:rPr lang="fr-FR" sz="1400">
                <a:latin typeface="Swiss" charset="0"/>
                <a:ea typeface="Arial" charset="0"/>
                <a:cs typeface="Arial" charset="0"/>
              </a:rPr>
              <a:t> 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000">
                <a:solidFill>
                  <a:srgbClr val="FFFF00"/>
                </a:solidFill>
                <a:ea typeface="Arial" charset="0"/>
                <a:cs typeface="Arial" charset="0"/>
              </a:rPr>
              <a:t> 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000">
                <a:solidFill>
                  <a:srgbClr val="FFFF00"/>
                </a:solidFill>
                <a:ea typeface="Arial" charset="0"/>
                <a:cs typeface="Arial" charset="0"/>
              </a:rPr>
              <a:t> 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r>
              <a:rPr lang="fr-FR" sz="1000">
                <a:solidFill>
                  <a:srgbClr val="FFFF00"/>
                </a:solidFill>
                <a:ea typeface="Arial" charset="0"/>
                <a:cs typeface="Arial" charset="0"/>
              </a:rPr>
              <a:t> </a:t>
            </a:r>
            <a:r>
              <a:rPr lang="fr-FR">
                <a:latin typeface="Swiss" charset="0"/>
                <a:ea typeface="Arial" charset="0"/>
                <a:cs typeface="Arial" charset="0"/>
              </a:rPr>
              <a:t> 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indent="449263" eaLnBrk="0" hangingPunct="0"/>
            <a:endParaRPr lang="fr-FR" sz="2400">
              <a:latin typeface="Times New Roman" charset="0"/>
            </a:endParaRPr>
          </a:p>
        </p:txBody>
      </p:sp>
      <p:sp>
        <p:nvSpPr>
          <p:cNvPr id="35847" name="Rectangle 6"/>
          <p:cNvSpPr>
            <a:spLocks noChangeArrowheads="1"/>
          </p:cNvSpPr>
          <p:nvPr/>
        </p:nvSpPr>
        <p:spPr bwMode="auto">
          <a:xfrm>
            <a:off x="309563" y="5394325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FFFF00"/>
                </a:solidFill>
                <a:ea typeface="Arial" charset="0"/>
                <a:cs typeface="Arial" charset="0"/>
              </a:rPr>
              <a:t/>
            </a:r>
            <a:br>
              <a:rPr lang="fr-FR" b="1">
                <a:solidFill>
                  <a:srgbClr val="FFFF00"/>
                </a:solidFill>
                <a:ea typeface="Arial" charset="0"/>
                <a:cs typeface="Arial" charset="0"/>
              </a:rPr>
            </a:br>
            <a:r>
              <a:rPr lang="fr-FR">
                <a:latin typeface="Swiss" charset="0"/>
                <a:ea typeface="Arial" charset="0"/>
                <a:cs typeface="Arial" charset="0"/>
              </a:rPr>
              <a:t> 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endParaRPr lang="fr-FR" sz="2400">
              <a:latin typeface="Times New Roman" charset="0"/>
            </a:endParaRPr>
          </a:p>
        </p:txBody>
      </p:sp>
      <p:sp>
        <p:nvSpPr>
          <p:cNvPr id="35848" name="Rectangle 7"/>
          <p:cNvSpPr>
            <a:spLocks noChangeArrowheads="1"/>
          </p:cNvSpPr>
          <p:nvPr/>
        </p:nvSpPr>
        <p:spPr bwMode="auto">
          <a:xfrm>
            <a:off x="309563" y="666115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0">
            <a:prstTxWarp prst="textNoShape">
              <a:avLst/>
            </a:prstTxWarp>
            <a:spAutoFit/>
          </a:bodyPr>
          <a:lstStyle/>
          <a:p>
            <a:endParaRPr lang="fr-FR" sz="2600" b="1">
              <a:latin typeface="Swiss" charset="0"/>
            </a:endParaRPr>
          </a:p>
          <a:p>
            <a:pPr eaLnBrk="0" hangingPunct="0"/>
            <a:r>
              <a:rPr lang="fr-FR" sz="1400" b="1">
                <a:ea typeface="Arial" charset="0"/>
                <a:cs typeface="Arial" charset="0"/>
              </a:rPr>
              <a:t> </a:t>
            </a:r>
            <a:endParaRPr lang="fr-FR" sz="2600" b="1">
              <a:latin typeface="Swiss" charset="0"/>
            </a:endParaRPr>
          </a:p>
          <a:p>
            <a:pPr eaLnBrk="0" hangingPunct="0"/>
            <a:endParaRPr lang="fr-FR" sz="2400">
              <a:latin typeface="Times New Roman" charset="0"/>
            </a:endParaRPr>
          </a:p>
        </p:txBody>
      </p:sp>
      <p:graphicFrame>
        <p:nvGraphicFramePr>
          <p:cNvPr id="35843" name="Object 8"/>
          <p:cNvGraphicFramePr>
            <a:graphicFrameLocks noChangeAspect="1"/>
          </p:cNvGraphicFramePr>
          <p:nvPr/>
        </p:nvGraphicFramePr>
        <p:xfrm>
          <a:off x="687388" y="1447800"/>
          <a:ext cx="3040062" cy="2616200"/>
        </p:xfrm>
        <a:graphic>
          <a:graphicData uri="http://schemas.openxmlformats.org/presentationml/2006/ole">
            <p:oleObj spid="_x0000_s35843" name="Feuille de calcul" r:id="rId5" imgW="7879446" imgH="6782166" progId="Excel.Sheet.8">
              <p:embed/>
            </p:oleObj>
          </a:graphicData>
        </a:graphic>
      </p:graphicFrame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4572000" y="4191000"/>
            <a:ext cx="4191000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0">
            <a:prstTxWarp prst="textNoShape">
              <a:avLst/>
            </a:prstTxWarp>
            <a:spAutoFit/>
          </a:bodyPr>
          <a:lstStyle/>
          <a:p>
            <a:endParaRPr lang="fr-FR" sz="1400" b="1">
              <a:ea typeface="Arial" charset="0"/>
              <a:cs typeface="Arial" charset="0"/>
            </a:endParaRPr>
          </a:p>
          <a:p>
            <a:r>
              <a:rPr lang="fr-FR" sz="1400" b="1">
                <a:ea typeface="Arial" charset="0"/>
                <a:cs typeface="Arial" charset="0"/>
              </a:rPr>
              <a:t>Domaine cognitif</a:t>
            </a:r>
            <a:endParaRPr lang="fr-FR" sz="2600" b="1">
              <a:latin typeface="Swiss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Iso : Image de soi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JS : Jeu symbolique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Sch : Schèmes d’action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CO : Causalité opérationnelle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MB : Moyens-buts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RS : Relations spatiales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r>
              <a:rPr lang="fr-FR" sz="1400">
                <a:ea typeface="Arial" charset="0"/>
                <a:cs typeface="Arial" charset="0"/>
              </a:rPr>
              <a:t>PO : Permanence de l’objet</a:t>
            </a:r>
            <a:r>
              <a:rPr lang="fr-FR" sz="1400" b="1">
                <a:solidFill>
                  <a:srgbClr val="FF0000"/>
                </a:solidFill>
                <a:ea typeface="Arial" charset="0"/>
                <a:cs typeface="Arial" charset="0"/>
              </a:rPr>
              <a:t>**</a:t>
            </a:r>
            <a:endParaRPr lang="fr-FR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endParaRPr lang="fr-FR" sz="2400">
              <a:latin typeface="Times New Roman" charset="0"/>
            </a:endParaRP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4572000" y="6400800"/>
            <a:ext cx="419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sz="1400" b="1">
                <a:ea typeface="Arial" charset="0"/>
                <a:cs typeface="Arial" charset="0"/>
              </a:rPr>
              <a:t>* p &lt; 0.05         ** p &lt; 0.01       *** p &lt; 0.001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561</Words>
  <Application>Microsoft PowerPoint</Application>
  <PresentationFormat>Présentation à l'écran (4:3)</PresentationFormat>
  <Paragraphs>109</Paragraphs>
  <Slides>12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5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Arial</vt:lpstr>
      <vt:lpstr>ＭＳ Ｐゴシック</vt:lpstr>
      <vt:lpstr>Comic Sans MS</vt:lpstr>
      <vt:lpstr>Times New Roman</vt:lpstr>
      <vt:lpstr>Swiss</vt:lpstr>
      <vt:lpstr>Modèle par défaut</vt:lpstr>
      <vt:lpstr>Graphique Microsoft Graph</vt:lpstr>
      <vt:lpstr>Graphique Microsoft Excel</vt:lpstr>
      <vt:lpstr>Adobe Photoshop Image</vt:lpstr>
      <vt:lpstr>Corel PHOTO-PAINT 8.0 Image</vt:lpstr>
      <vt:lpstr>Feuille de calcul Microsoft Excel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 Réciprocité TED et Interactions sociales </vt:lpstr>
      <vt:lpstr>Flexibilité TED et résistance aux changements</vt:lpstr>
      <vt:lpstr> DEVELOPPEMENT COGNITIF ET  SOCIO-EMOTIONNEL </vt:lpstr>
    </vt:vector>
  </TitlesOfParts>
  <Company> INSERM U316</Company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Présentation de l'ECAR-T par C Barthélémy</dc:title>
  <dc:creator>Rémy Magné</dc:creator>
  <cp:keywords/>
  <cp:lastModifiedBy>Jean-Michel THURIN</cp:lastModifiedBy>
  <cp:revision>71</cp:revision>
  <dcterms:created xsi:type="dcterms:W3CDTF">2008-09-06T12:19:17Z</dcterms:created>
  <dcterms:modified xsi:type="dcterms:W3CDTF">2008-09-06T12:20:20Z</dcterms:modified>
</cp:coreProperties>
</file>