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Default Extension="xls" ContentType="application/vnd.ms-exce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Default Extension="emf" ContentType="image/x-emf"/>
  <Override PartName="/docProps/app.xml" ContentType="application/vnd.openxmlformats-officedocument.extended-properties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vml" ContentType="application/vnd.openxmlformats-officedocument.vmlDrawing"/>
  <Default Extension="jpeg" ContentType="image/jpeg"/>
  <Override PartName="/ppt/slideLayouts/slideLayout3.xml" ContentType="application/vnd.openxmlformats-officedocument.presentationml.slideLayout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Default Extension="png" ContentType="image/png"/>
  <Override PartName="/ppt/embeddings/oleObject2.bin" ContentType="application/vnd.openxmlformats-officedocument.oleObject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Masters/slideMaster1.xml" ContentType="application/vnd.openxmlformats-officedocument.presentationml.slideMaster+xml"/>
  <Override PartName="/ppt/viewProps.xml" ContentType="application/vnd.openxmlformats-officedocument.presentationml.viewProps+xml"/>
  <Default Extension="wmf" ContentType="image/x-wmf"/>
  <Default Extension="bin" ContentType="application/vnd.openxmlformats-officedocument.presentationml.printerSettings"/>
  <Override PartName="/docProps/core.xml" ContentType="application/vnd.openxmlformats-package.core-properties+xml"/>
  <Default Extension="rels" ContentType="application/vnd.openxmlformats-package.relationships+xml"/>
  <Override PartName="/ppt/slides/slide9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embeddings/oleObject1.bin" ContentType="application/vnd.openxmlformats-officedocument.oleObject"/>
  <Override PartName="/ppt/slides/slide6.xml" ContentType="application/vnd.openxmlformats-officedocument.presentationml.slide+xml"/>
  <Override PartName="/ppt/slideLayouts/slideLayout12.xml" ContentType="application/vnd.openxmlformats-officedocument.presentationml.slideLayout+xml"/>
  <Override PartName="/ppt/slides/slide1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7" r:id="rId2"/>
    <p:sldId id="258" r:id="rId3"/>
    <p:sldId id="260" r:id="rId4"/>
    <p:sldId id="261" r:id="rId5"/>
    <p:sldId id="262" r:id="rId6"/>
    <p:sldId id="263" r:id="rId7"/>
    <p:sldId id="264" r:id="rId8"/>
    <p:sldId id="266" r:id="rId9"/>
    <p:sldId id="268" r:id="rId10"/>
    <p:sldId id="274" r:id="rId11"/>
    <p:sldId id="269" r:id="rId12"/>
    <p:sldId id="270" r:id="rId13"/>
    <p:sldId id="271" r:id="rId14"/>
    <p:sldId id="272" r:id="rId15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webPr allowPng="1" organizeInFolders="0" useLongFilenames="0" imgSz="1024x768" encoding="macintosh" clr="presentationAccent"/>
  <p:clrMru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showOutlineIcons="0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59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76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4" Type="http://schemas.openxmlformats.org/officeDocument/2006/relationships/slide" Target="slides/slide13.xml"/><Relationship Id="rId20" Type="http://schemas.openxmlformats.org/officeDocument/2006/relationships/tableStyles" Target="tableStyles.xml"/><Relationship Id="rId4" Type="http://schemas.openxmlformats.org/officeDocument/2006/relationships/slide" Target="slides/slide3.xml"/><Relationship Id="rId7" Type="http://schemas.openxmlformats.org/officeDocument/2006/relationships/slide" Target="slides/slide6.xml"/><Relationship Id="rId11" Type="http://schemas.openxmlformats.org/officeDocument/2006/relationships/slide" Target="slides/slide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6" Type="http://schemas.openxmlformats.org/officeDocument/2006/relationships/printerSettings" Target="printerSettings/printerSettings1.bin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19" Type="http://schemas.openxmlformats.org/officeDocument/2006/relationships/theme" Target="theme/theme1.xml"/><Relationship Id="rId2" Type="http://schemas.openxmlformats.org/officeDocument/2006/relationships/slide" Target="slides/slide1.xml"/><Relationship Id="rId9" Type="http://schemas.openxmlformats.org/officeDocument/2006/relationships/slide" Target="slides/slide8.xml"/><Relationship Id="rId3" Type="http://schemas.openxmlformats.org/officeDocument/2006/relationships/slide" Target="slides/slide2.xml"/><Relationship Id="rId18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image" Target="../media/image11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5.vml.rels><?xml version="1.0" encoding="UTF-8" standalone="yes"?>
<Relationships xmlns="http://schemas.openxmlformats.org/package/2006/relationships"><Relationship Id="rId4" Type="http://schemas.openxmlformats.org/officeDocument/2006/relationships/image" Target="../media/image19.emf"/><Relationship Id="rId1" Type="http://schemas.openxmlformats.org/officeDocument/2006/relationships/image" Target="../media/image16.emf"/><Relationship Id="rId2" Type="http://schemas.openxmlformats.org/officeDocument/2006/relationships/image" Target="../media/image17.emf"/><Relationship Id="rId3" Type="http://schemas.openxmlformats.org/officeDocument/2006/relationships/image" Target="../media/image18.wmf"/><Relationship Id="rId5" Type="http://schemas.openxmlformats.org/officeDocument/2006/relationships/image" Target="../media/image20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FBE7A713-2C39-B744-9FD6-661A731E7693}" type="slidenum">
              <a:rPr lang="fr-FR"/>
              <a:pPr/>
              <a:t>‹#›</a:t>
            </a:fld>
            <a:endParaRPr lang="fr-FR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8DFB6457-0767-994E-8E28-12AD8E3A5B52}" type="slidenum">
              <a:rPr lang="fr-FR"/>
              <a:pPr/>
              <a:t>‹#›</a:t>
            </a:fld>
            <a:endParaRPr lang="fr-FR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7DCEDE98-C50B-F445-864A-86C9C42359B3}" type="slidenum">
              <a:rPr lang="fr-FR"/>
              <a:pPr/>
              <a:t>‹#›</a:t>
            </a:fld>
            <a:endParaRPr lang="fr-FR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0BB367D7-46C6-9A46-8569-68E1508A99CF}" type="slidenum">
              <a:rPr lang="fr-FR"/>
              <a:pPr/>
              <a:t>‹#›</a:t>
            </a:fld>
            <a:endParaRPr lang="fr-FR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3F3C79F4-04C7-B846-82BA-F6BF4E6FF204}" type="slidenum">
              <a:rPr lang="fr-FR"/>
              <a:pPr/>
              <a:t>‹#›</a:t>
            </a:fld>
            <a:endParaRPr lang="fr-FR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6E18D2A2-D771-914E-8E11-FB690A298AB8}" type="slidenum">
              <a:rPr lang="fr-FR"/>
              <a:pPr/>
              <a:t>‹#›</a:t>
            </a:fld>
            <a:endParaRPr lang="fr-FR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DB2979CB-B2B2-2F4B-A80D-8EB0396AF07B}" type="slidenum">
              <a:rPr lang="fr-FR"/>
              <a:pPr/>
              <a:t>‹#›</a:t>
            </a:fld>
            <a:endParaRPr lang="fr-FR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583D8DF2-A249-5E48-9865-9F0676CDEF53}" type="slidenum">
              <a:rPr lang="fr-FR"/>
              <a:pPr/>
              <a:t>‹#›</a:t>
            </a:fld>
            <a:endParaRPr lang="fr-FR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8EA7E657-1653-DD4F-B4BF-F7CD33CC5134}" type="slidenum">
              <a:rPr lang="fr-FR"/>
              <a:pPr/>
              <a:t>‹#›</a:t>
            </a:fld>
            <a:endParaRPr lang="fr-FR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44D90DE5-B619-1D42-A329-0A6E3A844BBC}" type="slidenum">
              <a:rPr lang="fr-FR"/>
              <a:pPr/>
              <a:t>‹#›</a:t>
            </a:fld>
            <a:endParaRPr lang="fr-FR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6DD83D8F-ACAB-904A-B3F1-6B303D2A5C27}" type="slidenum">
              <a:rPr lang="fr-FR"/>
              <a:pPr/>
              <a:t>‹#›</a:t>
            </a:fld>
            <a:endParaRPr lang="fr-FR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chartAndTx" preserve="1">
  <p:cSld name="Titre. Texte et diagram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graphique 2"/>
          <p:cNvSpPr>
            <a:spLocks noGrp="1"/>
          </p:cNvSpPr>
          <p:nvPr>
            <p:ph type="chart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fld id="{D6AD28D2-F59C-664E-AECB-376AFC19EE94}" type="slidenum">
              <a:rPr lang="fr-FR"/>
              <a:pPr/>
              <a:t>‹#›</a:t>
            </a:fld>
            <a:endParaRPr lang="fr-FR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D461EB1-ADE8-2347-97F8-21549BA52EB3}" type="slidenum">
              <a:rPr lang="fr-FR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3" Type="http://schemas.openxmlformats.org/officeDocument/2006/relationships/oleObject" Target="../embeddings/oleObject1.bin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oleObject" Target="../embeddings/Feuille_Microsoft_Excel_97_-_20041.xls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12.xml"/><Relationship Id="rId3" Type="http://schemas.openxmlformats.org/officeDocument/2006/relationships/oleObject" Target="../embeddings/oleObject2.bin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jpeg"/><Relationship Id="rId3" Type="http://schemas.openxmlformats.org/officeDocument/2006/relationships/image" Target="../media/image8.jpeg"/><Relationship Id="rId5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oleObject" Target="../embeddings/Feuille_Microsoft_Excel_97_-_20043.xls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6.xml"/><Relationship Id="rId3" Type="http://schemas.openxmlformats.org/officeDocument/2006/relationships/oleObject" Target="../embeddings/Feuille_Microsoft_Excel_97_-_20042.xls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oleObject" Target="../embeddings/Feuille_Microsoft_Excel_97_-_20045.xls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7.xml"/><Relationship Id="rId3" Type="http://schemas.openxmlformats.org/officeDocument/2006/relationships/oleObject" Target="../embeddings/Feuille_Microsoft_Excel_97_-_20044.xls"/><Relationship Id="rId5" Type="http://schemas.openxmlformats.org/officeDocument/2006/relationships/image" Target="../media/image15.wmf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oleObject" Target="../embeddings/Feuille_Microsoft_Excel_97_-_20047.xls"/><Relationship Id="rId5" Type="http://schemas.openxmlformats.org/officeDocument/2006/relationships/oleObject" Target="../embeddings/Feuille_Microsoft_Excel_97_-_20048.xls"/><Relationship Id="rId7" Type="http://schemas.openxmlformats.org/officeDocument/2006/relationships/oleObject" Target="../embeddings/Graphique_Microsoft_Excel10.xls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4.xml"/><Relationship Id="rId3" Type="http://schemas.openxmlformats.org/officeDocument/2006/relationships/oleObject" Target="../embeddings/Feuille_Microsoft_Excel_97_-_20046.xls"/><Relationship Id="rId6" Type="http://schemas.openxmlformats.org/officeDocument/2006/relationships/oleObject" Target="../embeddings/Graphique_Microsoft_Excel9.xls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1044575" y="34925"/>
            <a:ext cx="7920038" cy="173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endParaRPr lang="en-CA" sz="2800" b="1">
              <a:solidFill>
                <a:srgbClr val="FFFF00"/>
              </a:solidFill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 algn="ctr"/>
            <a:r>
              <a:rPr lang="en-CA" sz="2800" b="1">
                <a:solidFill>
                  <a:srgbClr val="FF33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Evaluation du développement psychologique précoce d’enfants avec autisme : la BECS </a:t>
            </a:r>
          </a:p>
          <a:p>
            <a:pPr algn="ctr"/>
            <a:r>
              <a:rPr lang="en-CA" sz="2400" b="1">
                <a:solidFill>
                  <a:srgbClr val="FF33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(Batterie d’Evaluation Cognitivo-Sociale)</a:t>
            </a:r>
            <a:endParaRPr lang="fr-FR" sz="2400" b="1">
              <a:solidFill>
                <a:srgbClr val="FF3300"/>
              </a:solidFill>
              <a:effectLst>
                <a:outerShdw blurRad="38100" dist="38100" dir="2700000" algn="tl">
                  <a:srgbClr val="DDDDDD"/>
                </a:outerShdw>
              </a:effectLst>
            </a:endParaRPr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2268538" y="2276475"/>
            <a:ext cx="53244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CA" sz="2000" b="1"/>
              <a:t>B</a:t>
            </a:r>
            <a:r>
              <a:rPr lang="fr-FR" sz="2000" b="1"/>
              <a:t>LANC</a:t>
            </a:r>
            <a:r>
              <a:rPr lang="en-CA" sz="2000" b="1"/>
              <a:t> R</a:t>
            </a:r>
            <a:r>
              <a:rPr lang="fr-FR" sz="2000" b="1"/>
              <a:t>.</a:t>
            </a:r>
            <a:r>
              <a:rPr lang="en-CA" sz="2000" b="1"/>
              <a:t> , ADRIEN JL., B</a:t>
            </a:r>
            <a:r>
              <a:rPr lang="fr-FR" sz="2000" b="1"/>
              <a:t>ARTHELEMY</a:t>
            </a:r>
            <a:r>
              <a:rPr lang="en-CA" sz="2000" b="1"/>
              <a:t> C.</a:t>
            </a:r>
            <a:r>
              <a:rPr lang="fr-FR" sz="2000" b="1"/>
              <a:t> </a:t>
            </a:r>
            <a:r>
              <a:rPr lang="fr-FR" sz="2000"/>
              <a:t/>
            </a:r>
            <a:br>
              <a:rPr lang="fr-FR" sz="2000"/>
            </a:br>
            <a:endParaRPr lang="fr-FR" sz="2000"/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1116013" y="3284538"/>
            <a:ext cx="7777162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marL="457200" indent="-457200">
              <a:buFontTx/>
              <a:buAutoNum type="arabicPeriod"/>
            </a:pPr>
            <a:r>
              <a:rPr lang="fr-FR" sz="2000"/>
              <a:t>Laboratoire de Psychopathologie et Neuropsychologie Cliniques - Institut de Psychologie, Université René Descartes, Paris 5</a:t>
            </a:r>
            <a:br>
              <a:rPr lang="fr-FR" sz="2000"/>
            </a:br>
            <a:endParaRPr lang="fr-FR" sz="2000"/>
          </a:p>
          <a:p>
            <a:pPr marL="457200" indent="-457200">
              <a:buFontTx/>
              <a:buAutoNum type="arabicPeriod"/>
            </a:pPr>
            <a:r>
              <a:rPr lang="fr-FR" sz="2000"/>
              <a:t>Service Universitaire d’Explorations fonctionnelles et Neurophysiologie en Pédopsychiatrie et Unité INSERM U 930 - C.H.U Bretonneau, Tours</a:t>
            </a:r>
            <a:br>
              <a:rPr lang="fr-FR" sz="2000"/>
            </a:br>
            <a:endParaRPr lang="fr-FR" sz="2000"/>
          </a:p>
          <a:p>
            <a:pPr marL="457200" indent="-457200">
              <a:buFontTx/>
              <a:buAutoNum type="arabicPeriod"/>
            </a:pPr>
            <a:r>
              <a:rPr lang="fr-FR" sz="2000"/>
              <a:t>Éditions et Applications Psychologiques (E.A.P), Paris</a:t>
            </a:r>
            <a:r>
              <a:rPr lang="fr-FR" sz="2000">
                <a:effectLst>
                  <a:outerShdw blurRad="38100" dist="38100" dir="2700000" algn="tl">
                    <a:srgbClr val="DDDDDD"/>
                  </a:outerShdw>
                </a:effectLst>
              </a:rPr>
              <a:t/>
            </a:r>
            <a:br>
              <a:rPr lang="fr-FR" sz="2000">
                <a:effectLst>
                  <a:outerShdw blurRad="38100" dist="38100" dir="2700000" algn="tl">
                    <a:srgbClr val="DDDDDD"/>
                  </a:outerShdw>
                </a:effectLst>
              </a:rPr>
            </a:br>
            <a:endParaRPr lang="fr-FR" sz="2000">
              <a:effectLst>
                <a:outerShdw blurRad="38100" dist="38100" dir="2700000" algn="tl">
                  <a:srgbClr val="DDDDDD"/>
                </a:outerShdw>
              </a:effectLst>
            </a:endParaRP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1835150" y="6302375"/>
            <a:ext cx="63404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fr-FR">
                <a:effectLst>
                  <a:outerShdw blurRad="38100" dist="38100" dir="2700000" algn="tl">
                    <a:srgbClr val="DDDDDD"/>
                  </a:outerShdw>
                </a:effectLst>
                <a:latin typeface="Tahoma" charset="0"/>
              </a:rPr>
              <a:t>Recherche soutenue par la Fondation de France (2000-2003)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828675" y="528638"/>
            <a:ext cx="7773988" cy="458787"/>
          </a:xfrm>
        </p:spPr>
        <p:txBody>
          <a:bodyPr/>
          <a:lstStyle/>
          <a:p>
            <a:r>
              <a:rPr lang="fr-FR" sz="5400">
                <a:solidFill>
                  <a:schemeClr val="tx1"/>
                </a:solidFill>
              </a:rPr>
              <a:t>Objectifs</a:t>
            </a:r>
            <a:endParaRPr lang="en-CA" sz="5400">
              <a:solidFill>
                <a:schemeClr val="tx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950" y="2236788"/>
            <a:ext cx="9036050" cy="4648200"/>
          </a:xfrm>
        </p:spPr>
        <p:txBody>
          <a:bodyPr/>
          <a:lstStyle/>
          <a:p>
            <a:pPr marL="765175" lvl="1" indent="-376238" algn="just" defTabSz="762000">
              <a:lnSpc>
                <a:spcPct val="80000"/>
              </a:lnSpc>
              <a:buFont typeface="Wingdings" charset="2"/>
              <a:buBlip>
                <a:blip r:embed="rId2"/>
              </a:buBlip>
            </a:pPr>
            <a:r>
              <a:rPr lang="fr-FR" sz="2600" b="1">
                <a:ea typeface="Times New Roman" charset="0"/>
                <a:cs typeface="Times New Roman" charset="0"/>
              </a:rPr>
              <a:t> Construire un test spécifique</a:t>
            </a:r>
            <a:r>
              <a:rPr lang="fr-FR" sz="2600">
                <a:ea typeface="Times New Roman" charset="0"/>
                <a:cs typeface="Times New Roman" charset="0"/>
              </a:rPr>
              <a:t> aux enfants atteints 	d ’autisme</a:t>
            </a:r>
          </a:p>
          <a:p>
            <a:pPr marL="765175" lvl="1" indent="-376238" algn="just" defTabSz="762000">
              <a:lnSpc>
                <a:spcPct val="80000"/>
              </a:lnSpc>
              <a:buFont typeface="Wingdings" charset="2"/>
              <a:buBlip>
                <a:blip r:embed="rId2"/>
              </a:buBlip>
            </a:pPr>
            <a:r>
              <a:rPr lang="fr-FR" sz="2600" b="1">
                <a:ea typeface="Times New Roman" charset="0"/>
                <a:cs typeface="Times New Roman" charset="0"/>
              </a:rPr>
              <a:t> Meilleure connaissance du</a:t>
            </a:r>
            <a:r>
              <a:rPr lang="fr-FR" sz="2600">
                <a:ea typeface="Times New Roman" charset="0"/>
                <a:cs typeface="Times New Roman" charset="0"/>
              </a:rPr>
              <a:t> </a:t>
            </a:r>
            <a:r>
              <a:rPr lang="fr-FR" sz="2600" b="1">
                <a:ea typeface="Times New Roman" charset="0"/>
                <a:cs typeface="Times New Roman" charset="0"/>
              </a:rPr>
              <a:t>développement  </a:t>
            </a:r>
          </a:p>
          <a:p>
            <a:pPr marL="765175" lvl="1" indent="-376238" algn="just" defTabSz="762000">
              <a:lnSpc>
                <a:spcPct val="80000"/>
              </a:lnSpc>
              <a:buFont typeface="Wingdings" charset="2"/>
              <a:buNone/>
            </a:pPr>
            <a:r>
              <a:rPr lang="fr-FR" sz="2600" b="1">
                <a:ea typeface="Times New Roman" charset="0"/>
                <a:cs typeface="Times New Roman" charset="0"/>
              </a:rPr>
              <a:t>     	cognitif et socio-émotionnel </a:t>
            </a:r>
            <a:r>
              <a:rPr lang="fr-FR" sz="2600">
                <a:ea typeface="Times New Roman" charset="0"/>
                <a:cs typeface="Times New Roman" charset="0"/>
              </a:rPr>
              <a:t>de l’enfant</a:t>
            </a:r>
          </a:p>
          <a:p>
            <a:pPr marL="765175" lvl="1" indent="-376238" algn="just" defTabSz="762000">
              <a:lnSpc>
                <a:spcPct val="80000"/>
              </a:lnSpc>
              <a:buFont typeface="Wingdings" charset="2"/>
              <a:buBlip>
                <a:blip r:embed="rId2"/>
              </a:buBlip>
            </a:pPr>
            <a:r>
              <a:rPr lang="fr-FR" sz="2600" b="1">
                <a:ea typeface="Times New Roman" charset="0"/>
                <a:cs typeface="Times New Roman" charset="0"/>
              </a:rPr>
              <a:t>Créer</a:t>
            </a:r>
            <a:r>
              <a:rPr lang="en-CA" sz="2600" b="1">
                <a:ea typeface="Times New Roman" charset="0"/>
                <a:cs typeface="Times New Roman" charset="0"/>
              </a:rPr>
              <a:t> les bases d'un dialogue plus riche</a:t>
            </a:r>
            <a:r>
              <a:rPr lang="en-CA" sz="2600">
                <a:ea typeface="Times New Roman" charset="0"/>
                <a:cs typeface="Times New Roman" charset="0"/>
              </a:rPr>
              <a:t>  </a:t>
            </a:r>
          </a:p>
          <a:p>
            <a:pPr marL="765175" lvl="1" indent="-376238" algn="just" defTabSz="762000">
              <a:lnSpc>
                <a:spcPct val="80000"/>
              </a:lnSpc>
              <a:buFont typeface="Wingdings" charset="2"/>
              <a:buNone/>
            </a:pPr>
            <a:r>
              <a:rPr lang="en-CA" sz="2600" b="1">
                <a:ea typeface="Times New Roman" charset="0"/>
                <a:cs typeface="Times New Roman" charset="0"/>
              </a:rPr>
              <a:t>           avec les familles</a:t>
            </a:r>
            <a:endParaRPr lang="fr-FR" sz="2600">
              <a:ea typeface="Times New Roman" charset="0"/>
              <a:cs typeface="Times New Roman" charset="0"/>
            </a:endParaRPr>
          </a:p>
          <a:p>
            <a:pPr marL="765175" lvl="1" indent="-376238" algn="just" defTabSz="762000">
              <a:lnSpc>
                <a:spcPct val="80000"/>
              </a:lnSpc>
              <a:buFont typeface="Wingdings" charset="2"/>
              <a:buBlip>
                <a:blip r:embed="rId2"/>
              </a:buBlip>
            </a:pPr>
            <a:r>
              <a:rPr lang="fr-FR" sz="2600" b="1">
                <a:ea typeface="Times New Roman" charset="0"/>
                <a:cs typeface="Times New Roman" charset="0"/>
              </a:rPr>
              <a:t> R</a:t>
            </a:r>
            <a:r>
              <a:rPr lang="en-CA" sz="2600" b="1">
                <a:ea typeface="Times New Roman" charset="0"/>
                <a:cs typeface="Times New Roman" charset="0"/>
              </a:rPr>
              <a:t>épond</a:t>
            </a:r>
            <a:r>
              <a:rPr lang="fr-FR" sz="2600" b="1">
                <a:ea typeface="Times New Roman" charset="0"/>
                <a:cs typeface="Times New Roman" charset="0"/>
              </a:rPr>
              <a:t>re aux</a:t>
            </a:r>
            <a:r>
              <a:rPr lang="fr-FR" sz="2600">
                <a:ea typeface="Times New Roman" charset="0"/>
                <a:cs typeface="Times New Roman" charset="0"/>
              </a:rPr>
              <a:t> </a:t>
            </a:r>
            <a:r>
              <a:rPr lang="en-CA" sz="2600" b="1">
                <a:ea typeface="Times New Roman" charset="0"/>
                <a:cs typeface="Times New Roman" charset="0"/>
              </a:rPr>
              <a:t>besoin</a:t>
            </a:r>
            <a:r>
              <a:rPr lang="fr-FR" sz="2600" b="1">
                <a:ea typeface="Times New Roman" charset="0"/>
                <a:cs typeface="Times New Roman" charset="0"/>
              </a:rPr>
              <a:t>s</a:t>
            </a:r>
            <a:r>
              <a:rPr lang="en-CA" sz="2600" b="1">
                <a:ea typeface="Times New Roman" charset="0"/>
                <a:cs typeface="Times New Roman" charset="0"/>
              </a:rPr>
              <a:t> spécifiques</a:t>
            </a:r>
            <a:r>
              <a:rPr lang="en-CA" sz="2600">
                <a:ea typeface="Times New Roman" charset="0"/>
                <a:cs typeface="Times New Roman" charset="0"/>
              </a:rPr>
              <a:t>: </a:t>
            </a:r>
          </a:p>
          <a:p>
            <a:pPr marL="765175" lvl="1" indent="-376238" algn="just" defTabSz="762000">
              <a:lnSpc>
                <a:spcPct val="80000"/>
              </a:lnSpc>
              <a:buFont typeface="Wingdings" charset="2"/>
              <a:buNone/>
            </a:pPr>
            <a:r>
              <a:rPr lang="en-CA" sz="2600">
                <a:ea typeface="Times New Roman" charset="0"/>
                <a:cs typeface="Times New Roman" charset="0"/>
              </a:rPr>
              <a:t>           préciser et individualiser les contenus des actions</a:t>
            </a:r>
          </a:p>
          <a:p>
            <a:pPr marL="765175" lvl="1" indent="-376238" algn="just" defTabSz="762000">
              <a:lnSpc>
                <a:spcPct val="80000"/>
              </a:lnSpc>
              <a:buFont typeface="Wingdings" charset="2"/>
              <a:buNone/>
            </a:pPr>
            <a:r>
              <a:rPr lang="en-CA" sz="2600">
                <a:ea typeface="Times New Roman" charset="0"/>
                <a:cs typeface="Times New Roman" charset="0"/>
              </a:rPr>
              <a:t>           psycho-éducatives et thérapeutiques.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862013" y="1844675"/>
            <a:ext cx="8534400" cy="4495800"/>
          </a:xfrm>
        </p:spPr>
        <p:txBody>
          <a:bodyPr/>
          <a:lstStyle/>
          <a:p>
            <a:pPr>
              <a:lnSpc>
                <a:spcPct val="80000"/>
              </a:lnSpc>
              <a:buClr>
                <a:schemeClr val="tx1"/>
              </a:buClr>
              <a:buFont typeface="Wingdings" charset="2"/>
              <a:buNone/>
            </a:pPr>
            <a:r>
              <a:rPr lang="fr-FR" b="1">
                <a:ea typeface="Times New Roman" charset="0"/>
                <a:cs typeface="Times New Roman" charset="0"/>
              </a:rPr>
              <a:t>Les tests font l'objet de critiques</a:t>
            </a:r>
            <a:r>
              <a:rPr lang="fr-FR">
                <a:ea typeface="Times New Roman" charset="0"/>
                <a:cs typeface="Times New Roman" charset="0"/>
              </a:rPr>
              <a:t> :</a:t>
            </a:r>
          </a:p>
          <a:p>
            <a:pPr>
              <a:lnSpc>
                <a:spcPct val="80000"/>
              </a:lnSpc>
              <a:buClr>
                <a:schemeClr val="tx1"/>
              </a:buClr>
              <a:buFont typeface="Wingdings" charset="2"/>
              <a:buBlip>
                <a:blip r:embed="rId2"/>
              </a:buBlip>
            </a:pPr>
            <a:r>
              <a:rPr lang="fr-FR" b="1">
                <a:ea typeface="Times New Roman" charset="0"/>
                <a:cs typeface="Times New Roman" charset="0"/>
              </a:rPr>
              <a:t>Consignes de passation et contenus peu appropriés aux enfants autistes</a:t>
            </a:r>
            <a:endParaRPr lang="fr-FR" sz="2800">
              <a:ea typeface="Times New Roman" charset="0"/>
              <a:cs typeface="Times New Roman" charset="0"/>
            </a:endParaRPr>
          </a:p>
          <a:p>
            <a:pPr>
              <a:lnSpc>
                <a:spcPct val="80000"/>
              </a:lnSpc>
              <a:buClr>
                <a:schemeClr val="tx1"/>
              </a:buClr>
              <a:buFont typeface="Wingdings" charset="2"/>
              <a:buBlip>
                <a:blip r:embed="rId2"/>
              </a:buBlip>
            </a:pPr>
            <a:r>
              <a:rPr lang="fr-FR" b="1">
                <a:ea typeface="Times New Roman" charset="0"/>
                <a:cs typeface="Times New Roman" charset="0"/>
              </a:rPr>
              <a:t>Domaines évalués ne sont pas suffisamment pertinents</a:t>
            </a:r>
            <a:endParaRPr lang="fr-FR">
              <a:ea typeface="Times New Roman" charset="0"/>
              <a:cs typeface="Times New Roman" charset="0"/>
            </a:endParaRPr>
          </a:p>
          <a:p>
            <a:pPr>
              <a:lnSpc>
                <a:spcPct val="80000"/>
              </a:lnSpc>
              <a:buClr>
                <a:schemeClr val="tx1"/>
              </a:buClr>
              <a:buFont typeface="Wingdings" charset="2"/>
              <a:buBlip>
                <a:blip r:embed="rId2"/>
              </a:buBlip>
            </a:pPr>
            <a:r>
              <a:rPr lang="fr-FR" b="1">
                <a:ea typeface="Times New Roman" charset="0"/>
                <a:cs typeface="Times New Roman" charset="0"/>
              </a:rPr>
              <a:t>Domaines ne couvrent pas l’ensemble des secteurs déficients</a:t>
            </a:r>
            <a:r>
              <a:rPr lang="fr-FR">
                <a:ea typeface="Times New Roman" charset="0"/>
                <a:cs typeface="Times New Roman" charset="0"/>
              </a:rPr>
              <a:t> qui caractérisent les </a:t>
            </a:r>
            <a:r>
              <a:rPr lang="fr-FR" b="1">
                <a:solidFill>
                  <a:schemeClr val="hlink"/>
                </a:solidFill>
                <a:ea typeface="Times New Roman" charset="0"/>
                <a:cs typeface="Times New Roman" charset="0"/>
              </a:rPr>
              <a:t>pathologies complexes du développement. </a:t>
            </a:r>
          </a:p>
          <a:p>
            <a:pPr>
              <a:lnSpc>
                <a:spcPct val="80000"/>
              </a:lnSpc>
              <a:buClr>
                <a:schemeClr val="tx1"/>
              </a:buClr>
              <a:buFont typeface="Wingdings" charset="2"/>
              <a:buNone/>
            </a:pPr>
            <a:r>
              <a:rPr lang="fr-FR" sz="2400">
                <a:ea typeface="Times New Roman" charset="0"/>
                <a:cs typeface="Times New Roman" charset="0"/>
              </a:rPr>
              <a:t>	</a:t>
            </a:r>
          </a:p>
          <a:p>
            <a:pPr>
              <a:lnSpc>
                <a:spcPct val="80000"/>
              </a:lnSpc>
              <a:buClr>
                <a:schemeClr val="tx1"/>
              </a:buClr>
              <a:buFont typeface="Wingdings" charset="2"/>
              <a:buNone/>
            </a:pPr>
            <a:endParaRPr lang="en-CA"/>
          </a:p>
        </p:txBody>
      </p:sp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828675" y="146050"/>
            <a:ext cx="8496300" cy="155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fr-FR" sz="3200" b="1">
                <a:solidFill>
                  <a:srgbClr val="FF0000"/>
                </a:solidFill>
                <a:ea typeface="Times New Roman" charset="0"/>
                <a:cs typeface="Times New Roman" charset="0"/>
              </a:rPr>
              <a:t>Limites des tests de développement </a:t>
            </a:r>
          </a:p>
          <a:p>
            <a:pPr algn="ctr"/>
            <a:r>
              <a:rPr lang="fr-FR" sz="3200" b="1">
                <a:solidFill>
                  <a:srgbClr val="FF0000"/>
                </a:solidFill>
                <a:ea typeface="Times New Roman" charset="0"/>
                <a:cs typeface="Times New Roman" charset="0"/>
              </a:rPr>
              <a:t>pour l’examen psychologique </a:t>
            </a:r>
          </a:p>
          <a:p>
            <a:pPr algn="ctr"/>
            <a:r>
              <a:rPr lang="fr-FR" sz="3200" b="1">
                <a:solidFill>
                  <a:srgbClr val="FF0000"/>
                </a:solidFill>
                <a:ea typeface="Times New Roman" charset="0"/>
                <a:cs typeface="Times New Roman" charset="0"/>
              </a:rPr>
              <a:t>des enfants atteints d’autisme</a:t>
            </a:r>
            <a:endParaRPr lang="en-CA" sz="3200" b="1">
              <a:solidFill>
                <a:srgbClr val="FF0000"/>
              </a:solidFill>
              <a:ea typeface="Times New Roman" charset="0"/>
              <a:cs typeface="Times New Roman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044575" y="260350"/>
            <a:ext cx="7848600" cy="1447800"/>
          </a:xfrm>
        </p:spPr>
        <p:txBody>
          <a:bodyPr/>
          <a:lstStyle/>
          <a:p>
            <a:r>
              <a:rPr lang="fr-FR" sz="3200" b="1">
                <a:solidFill>
                  <a:schemeClr val="tx1"/>
                </a:solidFill>
                <a:ea typeface="Times New Roman" charset="0"/>
                <a:cs typeface="Times New Roman" charset="0"/>
              </a:rPr>
              <a:t/>
            </a:r>
            <a:br>
              <a:rPr lang="fr-FR" sz="3200" b="1">
                <a:solidFill>
                  <a:schemeClr val="tx1"/>
                </a:solidFill>
                <a:ea typeface="Times New Roman" charset="0"/>
                <a:cs typeface="Times New Roman" charset="0"/>
              </a:rPr>
            </a:br>
            <a:r>
              <a:rPr lang="fr-FR" sz="2800" b="1">
                <a:solidFill>
                  <a:schemeClr val="tx1"/>
                </a:solidFill>
                <a:ea typeface="Times New Roman" charset="0"/>
                <a:cs typeface="Times New Roman" charset="0"/>
              </a:rPr>
              <a:t>La Batterie d’Évaluation du développement Cognitif et Social (BECS) applicable aux jeunes enfants atteints d’autisme</a:t>
            </a:r>
            <a:endParaRPr lang="en-CA" sz="2800" b="1">
              <a:solidFill>
                <a:schemeClr val="tx1"/>
              </a:solidFill>
              <a:ea typeface="Times New Roman" charset="0"/>
              <a:cs typeface="Times New Roman" charset="0"/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2486025"/>
            <a:ext cx="8382000" cy="4038600"/>
          </a:xfrm>
        </p:spPr>
        <p:txBody>
          <a:bodyPr/>
          <a:lstStyle/>
          <a:p>
            <a:pPr defTabSz="288925">
              <a:lnSpc>
                <a:spcPct val="80000"/>
              </a:lnSpc>
              <a:buClr>
                <a:schemeClr val="tx1"/>
              </a:buClr>
              <a:buFont typeface="Wingdings" charset="2"/>
              <a:buBlip>
                <a:blip r:embed="rId2"/>
              </a:buBlip>
              <a:tabLst>
                <a:tab pos="381000" algn="l"/>
              </a:tabLst>
            </a:pPr>
            <a:r>
              <a:rPr lang="fr-FR" sz="2800">
                <a:ea typeface="Times New Roman" charset="0"/>
                <a:cs typeface="Times New Roman" charset="0"/>
              </a:rPr>
              <a:t>  Mise au point en réponse aux besoins cliniques  </a:t>
            </a:r>
          </a:p>
          <a:p>
            <a:pPr defTabSz="288925">
              <a:lnSpc>
                <a:spcPct val="80000"/>
              </a:lnSpc>
              <a:buClr>
                <a:schemeClr val="tx1"/>
              </a:buClr>
              <a:buFont typeface="Wingdings" charset="2"/>
              <a:buNone/>
              <a:tabLst>
                <a:tab pos="381000" algn="l"/>
              </a:tabLst>
            </a:pPr>
            <a:r>
              <a:rPr lang="fr-FR" sz="2800">
                <a:ea typeface="Times New Roman" charset="0"/>
                <a:cs typeface="Times New Roman" charset="0"/>
              </a:rPr>
              <a:t>      et de recherche propres à l’autisme (Adrien et    </a:t>
            </a:r>
          </a:p>
          <a:p>
            <a:pPr defTabSz="288925">
              <a:lnSpc>
                <a:spcPct val="80000"/>
              </a:lnSpc>
              <a:buClr>
                <a:schemeClr val="tx1"/>
              </a:buClr>
              <a:buFont typeface="Wingdings" charset="2"/>
              <a:buNone/>
              <a:tabLst>
                <a:tab pos="381000" algn="l"/>
              </a:tabLst>
            </a:pPr>
            <a:r>
              <a:rPr lang="fr-FR" sz="2800">
                <a:ea typeface="Times New Roman" charset="0"/>
                <a:cs typeface="Times New Roman" charset="0"/>
              </a:rPr>
              <a:t>      al., 1994 ; Adrien,1996) .</a:t>
            </a:r>
          </a:p>
          <a:p>
            <a:pPr defTabSz="288925">
              <a:lnSpc>
                <a:spcPct val="80000"/>
              </a:lnSpc>
              <a:buClr>
                <a:schemeClr val="tx1"/>
              </a:buClr>
              <a:buFont typeface="Wingdings" charset="2"/>
              <a:buBlip>
                <a:blip r:embed="rId2"/>
              </a:buBlip>
              <a:tabLst>
                <a:tab pos="381000" algn="l"/>
              </a:tabLst>
            </a:pPr>
            <a:r>
              <a:rPr lang="fr-FR" sz="2800">
                <a:ea typeface="Times New Roman" charset="0"/>
                <a:cs typeface="Times New Roman" charset="0"/>
              </a:rPr>
              <a:t>  Bases théoriques développementales, (travaux  </a:t>
            </a:r>
          </a:p>
          <a:p>
            <a:pPr defTabSz="288925">
              <a:lnSpc>
                <a:spcPct val="80000"/>
              </a:lnSpc>
              <a:buClr>
                <a:schemeClr val="tx1"/>
              </a:buClr>
              <a:buFont typeface="Wingdings" charset="2"/>
              <a:buNone/>
              <a:tabLst>
                <a:tab pos="381000" algn="l"/>
              </a:tabLst>
            </a:pPr>
            <a:r>
              <a:rPr lang="fr-FR" sz="2800">
                <a:ea typeface="Times New Roman" charset="0"/>
                <a:cs typeface="Times New Roman" charset="0"/>
              </a:rPr>
              <a:t>     de Piaget, Bruner et de Fischer)</a:t>
            </a:r>
          </a:p>
          <a:p>
            <a:pPr defTabSz="288925">
              <a:lnSpc>
                <a:spcPct val="80000"/>
              </a:lnSpc>
              <a:buClr>
                <a:schemeClr val="tx1"/>
              </a:buClr>
              <a:buFont typeface="Wingdings" charset="2"/>
              <a:buBlip>
                <a:blip r:embed="rId2"/>
              </a:buBlip>
              <a:tabLst>
                <a:tab pos="381000" algn="l"/>
              </a:tabLst>
            </a:pPr>
            <a:r>
              <a:rPr lang="fr-FR" sz="2800">
                <a:ea typeface="Times New Roman" charset="0"/>
                <a:cs typeface="Times New Roman" charset="0"/>
              </a:rPr>
              <a:t>  Utilisée dans le cadre d’études transversales et  </a:t>
            </a:r>
          </a:p>
          <a:p>
            <a:pPr defTabSz="288925">
              <a:lnSpc>
                <a:spcPct val="80000"/>
              </a:lnSpc>
              <a:buClr>
                <a:schemeClr val="tx1"/>
              </a:buClr>
              <a:buFont typeface="Wingdings" charset="2"/>
              <a:buNone/>
              <a:tabLst>
                <a:tab pos="381000" algn="l"/>
              </a:tabLst>
            </a:pPr>
            <a:r>
              <a:rPr lang="fr-FR" sz="2800">
                <a:ea typeface="Times New Roman" charset="0"/>
                <a:cs typeface="Times New Roman" charset="0"/>
              </a:rPr>
              <a:t>      longitudinales du développement d’enfants </a:t>
            </a:r>
          </a:p>
          <a:p>
            <a:pPr defTabSz="288925">
              <a:lnSpc>
                <a:spcPct val="80000"/>
              </a:lnSpc>
              <a:buClr>
                <a:schemeClr val="tx1"/>
              </a:buClr>
              <a:buFont typeface="Wingdings" charset="2"/>
              <a:buNone/>
              <a:tabLst>
                <a:tab pos="381000" algn="l"/>
              </a:tabLst>
            </a:pPr>
            <a:r>
              <a:rPr lang="fr-FR" sz="2800">
                <a:ea typeface="Times New Roman" charset="0"/>
                <a:cs typeface="Times New Roman" charset="0"/>
              </a:rPr>
              <a:t>      perturbés (Adrien et al., 1998, Blanc et al.,1999, 2000, 2007). </a:t>
            </a:r>
          </a:p>
          <a:p>
            <a:pPr defTabSz="288925">
              <a:lnSpc>
                <a:spcPct val="80000"/>
              </a:lnSpc>
              <a:buClr>
                <a:schemeClr val="tx1"/>
              </a:buClr>
              <a:buFont typeface="Wingdings" charset="2"/>
              <a:buChar char="Ø"/>
              <a:tabLst>
                <a:tab pos="381000" algn="l"/>
              </a:tabLst>
            </a:pPr>
            <a:endParaRPr lang="fr-FR" sz="2800">
              <a:ea typeface="Times New Roman" charset="0"/>
              <a:cs typeface="Times New Roman" charset="0"/>
            </a:endParaRPr>
          </a:p>
          <a:p>
            <a:pPr defTabSz="288925">
              <a:lnSpc>
                <a:spcPct val="80000"/>
              </a:lnSpc>
              <a:buClr>
                <a:schemeClr val="tx1"/>
              </a:buClr>
              <a:buFont typeface="Wingdings" charset="2"/>
              <a:buChar char="Ø"/>
              <a:tabLst>
                <a:tab pos="381000" algn="l"/>
              </a:tabLst>
            </a:pPr>
            <a:endParaRPr lang="en-CA" sz="2800">
              <a:ea typeface="Times New Roman" charset="0"/>
              <a:cs typeface="Times New Roman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304800"/>
            <a:ext cx="7772400" cy="533400"/>
          </a:xfrm>
        </p:spPr>
        <p:txBody>
          <a:bodyPr/>
          <a:lstStyle/>
          <a:p>
            <a:r>
              <a:rPr lang="fr-FR" sz="4000" b="1">
                <a:solidFill>
                  <a:schemeClr val="tx1"/>
                </a:solidFill>
                <a:ea typeface="Times New Roman" charset="0"/>
                <a:cs typeface="Times New Roman" charset="0"/>
              </a:rPr>
              <a:t>Présentation de la BECS</a:t>
            </a:r>
            <a:r>
              <a:rPr lang="fr-FR" u="sng">
                <a:solidFill>
                  <a:srgbClr val="FFFF00"/>
                </a:solidFill>
                <a:ea typeface="Times New Roman" charset="0"/>
                <a:cs typeface="Times New Roman" charset="0"/>
              </a:rPr>
              <a:t> </a:t>
            </a:r>
            <a:endParaRPr lang="en-CA" b="1">
              <a:solidFill>
                <a:srgbClr val="FFFF00"/>
              </a:solidFill>
            </a:endParaRPr>
          </a:p>
        </p:txBody>
      </p:sp>
      <p:graphicFrame>
        <p:nvGraphicFramePr>
          <p:cNvPr id="8195" name="Object 3"/>
          <p:cNvGraphicFramePr>
            <a:graphicFrameLocks noChangeAspect="1"/>
          </p:cNvGraphicFramePr>
          <p:nvPr>
            <p:ph type="chart" sz="half" idx="1"/>
          </p:nvPr>
        </p:nvGraphicFramePr>
        <p:xfrm>
          <a:off x="457200" y="1600200"/>
          <a:ext cx="4033838" cy="4525963"/>
        </p:xfrm>
        <a:graphic>
          <a:graphicData uri="http://schemas.openxmlformats.org/presentationml/2006/ole">
            <p:oleObj spid="_x0000_s8195" name="Graphique" r:id="rId3" imgW="3810000" imgH="4114800" progId="MSGraph.Chart.8">
              <p:embed followColorScheme="full"/>
            </p:oleObj>
          </a:graphicData>
        </a:graphic>
      </p:graphicFrame>
      <p:sp>
        <p:nvSpPr>
          <p:cNvPr id="819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900113" y="2665413"/>
            <a:ext cx="8208962" cy="4724400"/>
          </a:xfrm>
        </p:spPr>
        <p:txBody>
          <a:bodyPr/>
          <a:lstStyle/>
          <a:p>
            <a:pPr defTabSz="762000">
              <a:buClr>
                <a:schemeClr val="tx1"/>
              </a:buClr>
              <a:buFont typeface="Wingdings" charset="2"/>
              <a:buNone/>
            </a:pPr>
            <a:r>
              <a:rPr lang="fr-FR" sz="2400" b="1">
                <a:ea typeface="Times New Roman" charset="0"/>
                <a:cs typeface="Times New Roman" charset="0"/>
              </a:rPr>
              <a:t>Période de développement : 2 premières années de vie</a:t>
            </a:r>
            <a:r>
              <a:rPr lang="fr-FR" sz="2400">
                <a:ea typeface="Times New Roman" charset="0"/>
                <a:cs typeface="Times New Roman" charset="0"/>
              </a:rPr>
              <a:t> </a:t>
            </a:r>
          </a:p>
          <a:p>
            <a:pPr defTabSz="762000">
              <a:buClr>
                <a:schemeClr val="tx1"/>
              </a:buClr>
              <a:buFont typeface="Wingdings" charset="2"/>
              <a:buNone/>
            </a:pPr>
            <a:r>
              <a:rPr lang="fr-FR" sz="2400" i="1" u="sng">
                <a:ea typeface="Times New Roman" charset="0"/>
                <a:cs typeface="Times New Roman" charset="0"/>
              </a:rPr>
              <a:t>Deux grandes rubriques</a:t>
            </a:r>
            <a:r>
              <a:rPr lang="fr-FR" sz="2400">
                <a:ea typeface="Times New Roman" charset="0"/>
                <a:cs typeface="Times New Roman" charset="0"/>
              </a:rPr>
              <a:t> : </a:t>
            </a:r>
          </a:p>
          <a:p>
            <a:pPr defTabSz="762000">
              <a:buClr>
                <a:schemeClr val="tx1"/>
              </a:buClr>
              <a:buFont typeface="Wingdings" charset="2"/>
              <a:buNone/>
            </a:pPr>
            <a:r>
              <a:rPr lang="fr-FR" sz="2400" b="1">
                <a:ea typeface="Times New Roman" charset="0"/>
                <a:cs typeface="Times New Roman" charset="0"/>
              </a:rPr>
              <a:t>		</a:t>
            </a:r>
            <a:r>
              <a:rPr lang="fr-FR" sz="2400">
                <a:ea typeface="Times New Roman" charset="0"/>
                <a:cs typeface="Times New Roman" charset="0"/>
              </a:rPr>
              <a:t>- </a:t>
            </a:r>
            <a:r>
              <a:rPr lang="fr-FR" sz="2400" b="1">
                <a:ea typeface="Times New Roman" charset="0"/>
                <a:cs typeface="Times New Roman" charset="0"/>
              </a:rPr>
              <a:t>développement socio-émotionnel</a:t>
            </a:r>
            <a:r>
              <a:rPr lang="fr-FR" sz="2400">
                <a:ea typeface="Times New Roman" charset="0"/>
                <a:cs typeface="Times New Roman" charset="0"/>
              </a:rPr>
              <a:t> </a:t>
            </a:r>
            <a:r>
              <a:rPr lang="fr-FR" sz="2400" b="1">
                <a:ea typeface="Times New Roman" charset="0"/>
                <a:cs typeface="Times New Roman" charset="0"/>
              </a:rPr>
              <a:t>: 9 domaines</a:t>
            </a:r>
            <a:r>
              <a:rPr lang="fr-FR" sz="2400">
                <a:ea typeface="Times New Roman" charset="0"/>
                <a:cs typeface="Times New Roman" charset="0"/>
              </a:rPr>
              <a:t> </a:t>
            </a:r>
          </a:p>
          <a:p>
            <a:pPr defTabSz="762000">
              <a:buClr>
                <a:schemeClr val="tx1"/>
              </a:buClr>
              <a:buFont typeface="Wingdings" charset="2"/>
              <a:buNone/>
            </a:pPr>
            <a:r>
              <a:rPr lang="fr-FR" sz="2400">
                <a:ea typeface="Times New Roman" charset="0"/>
                <a:cs typeface="Times New Roman" charset="0"/>
              </a:rPr>
              <a:t>		- </a:t>
            </a:r>
            <a:r>
              <a:rPr lang="fr-FR" sz="2400" b="1">
                <a:ea typeface="Times New Roman" charset="0"/>
                <a:cs typeface="Times New Roman" charset="0"/>
              </a:rPr>
              <a:t>développement cognitif</a:t>
            </a:r>
            <a:r>
              <a:rPr lang="fr-FR" sz="2400">
                <a:ea typeface="Times New Roman" charset="0"/>
                <a:cs typeface="Times New Roman" charset="0"/>
              </a:rPr>
              <a:t> </a:t>
            </a:r>
            <a:r>
              <a:rPr lang="fr-FR" sz="2400" b="1">
                <a:ea typeface="Times New Roman" charset="0"/>
                <a:cs typeface="Times New Roman" charset="0"/>
              </a:rPr>
              <a:t>: 7 domaines</a:t>
            </a:r>
            <a:endParaRPr lang="fr-FR" sz="2400">
              <a:ea typeface="Times New Roman" charset="0"/>
              <a:cs typeface="Times New Roman" charset="0"/>
            </a:endParaRPr>
          </a:p>
          <a:p>
            <a:pPr defTabSz="762000">
              <a:buClr>
                <a:schemeClr val="tx1"/>
              </a:buClr>
              <a:buFont typeface="Wingdings" charset="2"/>
              <a:buNone/>
            </a:pPr>
            <a:r>
              <a:rPr lang="fr-FR" sz="2400">
                <a:ea typeface="Times New Roman" charset="0"/>
                <a:cs typeface="Times New Roman" charset="0"/>
              </a:rPr>
              <a:t>	Chacun de ces domaines est composé d'un minimum </a:t>
            </a:r>
          </a:p>
          <a:p>
            <a:pPr defTabSz="762000">
              <a:buClr>
                <a:schemeClr val="tx1"/>
              </a:buClr>
              <a:buFont typeface="Wingdings" charset="2"/>
              <a:buNone/>
            </a:pPr>
            <a:r>
              <a:rPr lang="fr-FR" sz="2400">
                <a:ea typeface="Times New Roman" charset="0"/>
                <a:cs typeface="Times New Roman" charset="0"/>
              </a:rPr>
              <a:t>	de 5 items hiérarchisés en </a:t>
            </a:r>
            <a:r>
              <a:rPr lang="fr-FR" sz="2400" b="1" u="sng">
                <a:ea typeface="Times New Roman" charset="0"/>
                <a:cs typeface="Times New Roman" charset="0"/>
              </a:rPr>
              <a:t>4 niveaux</a:t>
            </a:r>
            <a:r>
              <a:rPr lang="fr-FR" sz="2400" u="sng">
                <a:ea typeface="Times New Roman" charset="0"/>
                <a:cs typeface="Times New Roman" charset="0"/>
              </a:rPr>
              <a:t> </a:t>
            </a:r>
            <a:r>
              <a:rPr lang="fr-FR" sz="2400">
                <a:ea typeface="Times New Roman" charset="0"/>
                <a:cs typeface="Times New Roman" charset="0"/>
              </a:rPr>
              <a:t>:1, 2, 3, 4.</a:t>
            </a:r>
            <a:r>
              <a:rPr lang="fr-FR" sz="2400" u="sng">
                <a:ea typeface="Times New Roman" charset="0"/>
                <a:cs typeface="Times New Roman" charset="0"/>
              </a:rPr>
              <a:t> </a:t>
            </a:r>
          </a:p>
          <a:p>
            <a:pPr defTabSz="762000">
              <a:buClr>
                <a:schemeClr val="tx1"/>
              </a:buClr>
              <a:buFont typeface="Wingdings" charset="2"/>
              <a:buNone/>
            </a:pPr>
            <a:endParaRPr lang="fr-FR" sz="2400" u="sng">
              <a:ea typeface="Times New Roman" charset="0"/>
              <a:cs typeface="Times New Roman" charset="0"/>
            </a:endParaRPr>
          </a:p>
          <a:p>
            <a:pPr defTabSz="762000">
              <a:buClr>
                <a:schemeClr val="tx1"/>
              </a:buClr>
              <a:buFont typeface="Wingdings" charset="2"/>
              <a:buNone/>
            </a:pPr>
            <a:r>
              <a:rPr lang="fr-FR" sz="2400">
                <a:ea typeface="Times New Roman" charset="0"/>
                <a:cs typeface="Times New Roman" charset="0"/>
              </a:rPr>
              <a:t>	</a:t>
            </a:r>
            <a:r>
              <a:rPr lang="fr-FR" sz="2400" u="sng">
                <a:ea typeface="Times New Roman" charset="0"/>
                <a:cs typeface="Times New Roman" charset="0"/>
              </a:rPr>
              <a:t>Niveau 1</a:t>
            </a:r>
            <a:r>
              <a:rPr lang="fr-FR" sz="2400">
                <a:ea typeface="Times New Roman" charset="0"/>
                <a:cs typeface="Times New Roman" charset="0"/>
              </a:rPr>
              <a:t> = 4 - 8 mois 		</a:t>
            </a:r>
            <a:r>
              <a:rPr lang="fr-FR" sz="2400" u="sng">
                <a:ea typeface="Times New Roman" charset="0"/>
                <a:cs typeface="Times New Roman" charset="0"/>
              </a:rPr>
              <a:t>Niveau 2</a:t>
            </a:r>
            <a:r>
              <a:rPr lang="fr-FR" sz="2400">
                <a:ea typeface="Times New Roman" charset="0"/>
                <a:cs typeface="Times New Roman" charset="0"/>
              </a:rPr>
              <a:t> = 8 -12 mois</a:t>
            </a:r>
          </a:p>
          <a:p>
            <a:pPr defTabSz="762000">
              <a:buClr>
                <a:schemeClr val="tx1"/>
              </a:buClr>
              <a:buFont typeface="Wingdings" charset="2"/>
              <a:buNone/>
            </a:pPr>
            <a:r>
              <a:rPr lang="fr-FR" sz="2400">
                <a:ea typeface="Times New Roman" charset="0"/>
                <a:cs typeface="Times New Roman" charset="0"/>
              </a:rPr>
              <a:t>	</a:t>
            </a:r>
            <a:r>
              <a:rPr lang="fr-FR" sz="2400" u="sng">
                <a:ea typeface="Times New Roman" charset="0"/>
                <a:cs typeface="Times New Roman" charset="0"/>
              </a:rPr>
              <a:t>Niveau 3</a:t>
            </a:r>
            <a:r>
              <a:rPr lang="fr-FR" sz="2400">
                <a:ea typeface="Times New Roman" charset="0"/>
                <a:cs typeface="Times New Roman" charset="0"/>
              </a:rPr>
              <a:t> = 12 -18 mois	         </a:t>
            </a:r>
            <a:r>
              <a:rPr lang="fr-FR" sz="2400" u="sng">
                <a:ea typeface="Times New Roman" charset="0"/>
                <a:cs typeface="Times New Roman" charset="0"/>
              </a:rPr>
              <a:t>Niveau 4</a:t>
            </a:r>
            <a:r>
              <a:rPr lang="fr-FR" sz="2400">
                <a:ea typeface="Times New Roman" charset="0"/>
                <a:cs typeface="Times New Roman" charset="0"/>
              </a:rPr>
              <a:t> = 18 - 24 mois </a:t>
            </a:r>
            <a:endParaRPr lang="en-CA" sz="2400">
              <a:ea typeface="Times New Roman" charset="0"/>
              <a:cs typeface="Times New Roman" charset="0"/>
            </a:endParaRPr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1290638" y="2111375"/>
            <a:ext cx="7385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70000"/>
              <a:buFont typeface="Wingdings" charset="2"/>
              <a:buNone/>
            </a:pPr>
            <a:r>
              <a:rPr lang="fr-FR" sz="2000" b="1" u="sng">
                <a:solidFill>
                  <a:srgbClr val="CC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ahoma" charset="0"/>
              </a:rPr>
              <a:t>La BECS</a:t>
            </a:r>
            <a:r>
              <a:rPr lang="fr-FR" sz="2000">
                <a:solidFill>
                  <a:srgbClr val="CC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ahoma" charset="0"/>
              </a:rPr>
              <a:t> </a:t>
            </a:r>
            <a:r>
              <a:rPr lang="fr-FR" sz="2000" b="1">
                <a:solidFill>
                  <a:srgbClr val="CC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ahoma" charset="0"/>
              </a:rPr>
              <a:t>:</a:t>
            </a:r>
            <a:r>
              <a:rPr lang="fr-FR" sz="2000">
                <a:solidFill>
                  <a:srgbClr val="CC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ahoma" charset="0"/>
              </a:rPr>
              <a:t> </a:t>
            </a:r>
            <a:r>
              <a:rPr lang="fr-FR" sz="2000" b="1">
                <a:solidFill>
                  <a:srgbClr val="CC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ahoma" charset="0"/>
              </a:rPr>
              <a:t>16 fonctions cognitives et socio-émotionnelles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8195" grpId="0"/>
      <p:bldP spid="8196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1550988" y="342900"/>
            <a:ext cx="7124700" cy="1241425"/>
          </a:xfrm>
        </p:spPr>
        <p:txBody>
          <a:bodyPr/>
          <a:lstStyle/>
          <a:p>
            <a:r>
              <a:rPr lang="en-CA" sz="3200">
                <a:solidFill>
                  <a:schemeClr val="tx1"/>
                </a:solidFill>
              </a:rPr>
              <a:t>BATTERIE D’EVALUATION COGNITIVO-SOCIALE</a:t>
            </a:r>
            <a:endParaRPr lang="en-CA" sz="4800">
              <a:solidFill>
                <a:schemeClr val="tx1"/>
              </a:solidFill>
            </a:endParaRPr>
          </a:p>
        </p:txBody>
      </p:sp>
      <p:graphicFrame>
        <p:nvGraphicFramePr>
          <p:cNvPr id="9219" name="Object 3"/>
          <p:cNvGraphicFramePr>
            <a:graphicFrameLocks noChangeAspect="1"/>
          </p:cNvGraphicFramePr>
          <p:nvPr>
            <p:ph type="chart" sz="half" idx="1"/>
          </p:nvPr>
        </p:nvGraphicFramePr>
        <p:xfrm>
          <a:off x="2109788" y="5867400"/>
          <a:ext cx="4618037" cy="4114800"/>
        </p:xfrm>
        <a:graphic>
          <a:graphicData uri="http://schemas.openxmlformats.org/presentationml/2006/ole">
            <p:oleObj spid="_x0000_s9219" name="Graphique" r:id="rId3" imgW="4619549" imgH="4114800" progId="MSGraph.Chart.8">
              <p:embed followColorScheme="full"/>
            </p:oleObj>
          </a:graphicData>
        </a:graphic>
      </p:graphicFrame>
      <p:sp>
        <p:nvSpPr>
          <p:cNvPr id="922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1752600" y="1919288"/>
            <a:ext cx="4191000" cy="5181600"/>
          </a:xfrm>
        </p:spPr>
        <p:txBody>
          <a:bodyPr/>
          <a:lstStyle/>
          <a:p>
            <a:pPr>
              <a:lnSpc>
                <a:spcPct val="80000"/>
              </a:lnSpc>
              <a:buClr>
                <a:schemeClr val="tx1"/>
              </a:buClr>
              <a:buFontTx/>
              <a:buNone/>
            </a:pPr>
            <a:r>
              <a:rPr lang="en-CA" sz="1800">
                <a:ea typeface="Arial" charset="0"/>
                <a:cs typeface="Arial" charset="0"/>
              </a:rPr>
              <a:t>RC		Régulation du Comportement</a:t>
            </a:r>
            <a:endParaRPr lang="en-CA" sz="1800" b="1">
              <a:solidFill>
                <a:srgbClr val="FFFF00"/>
              </a:solidFill>
              <a:ea typeface="Arial" charset="0"/>
              <a:cs typeface="Arial" charset="0"/>
            </a:endParaRPr>
          </a:p>
          <a:p>
            <a:pPr>
              <a:lnSpc>
                <a:spcPct val="80000"/>
              </a:lnSpc>
              <a:buClr>
                <a:schemeClr val="tx1"/>
              </a:buClr>
              <a:buFontTx/>
              <a:buNone/>
            </a:pPr>
            <a:r>
              <a:rPr lang="en-CA" sz="1800">
                <a:ea typeface="Arial" charset="0"/>
                <a:cs typeface="Arial" charset="0"/>
              </a:rPr>
              <a:t>IS		Interaction Sociale</a:t>
            </a:r>
            <a:endParaRPr lang="en-CA" sz="1800" b="1">
              <a:solidFill>
                <a:srgbClr val="FFFF00"/>
              </a:solidFill>
              <a:ea typeface="Arial" charset="0"/>
              <a:cs typeface="Arial" charset="0"/>
            </a:endParaRPr>
          </a:p>
          <a:p>
            <a:pPr>
              <a:lnSpc>
                <a:spcPct val="80000"/>
              </a:lnSpc>
              <a:buClr>
                <a:schemeClr val="tx1"/>
              </a:buClr>
              <a:buFontTx/>
              <a:buNone/>
            </a:pPr>
            <a:r>
              <a:rPr lang="en-CA" sz="1800">
                <a:ea typeface="Arial" charset="0"/>
                <a:cs typeface="Arial" charset="0"/>
              </a:rPr>
              <a:t>AC		Attention Conjointe</a:t>
            </a:r>
            <a:endParaRPr lang="en-CA" sz="1800" b="1">
              <a:solidFill>
                <a:srgbClr val="FFFF00"/>
              </a:solidFill>
              <a:ea typeface="Arial" charset="0"/>
              <a:cs typeface="Arial" charset="0"/>
            </a:endParaRPr>
          </a:p>
          <a:p>
            <a:pPr>
              <a:lnSpc>
                <a:spcPct val="80000"/>
              </a:lnSpc>
              <a:buClr>
                <a:schemeClr val="tx1"/>
              </a:buClr>
              <a:buFontTx/>
              <a:buNone/>
            </a:pPr>
            <a:r>
              <a:rPr lang="en-CA" sz="1800">
                <a:ea typeface="Arial" charset="0"/>
                <a:cs typeface="Arial" charset="0"/>
              </a:rPr>
              <a:t>LE		Langage Expressif</a:t>
            </a:r>
            <a:endParaRPr lang="en-CA" sz="1800" b="1">
              <a:solidFill>
                <a:srgbClr val="FFFF00"/>
              </a:solidFill>
              <a:ea typeface="Arial" charset="0"/>
              <a:cs typeface="Arial" charset="0"/>
            </a:endParaRPr>
          </a:p>
          <a:p>
            <a:pPr>
              <a:lnSpc>
                <a:spcPct val="80000"/>
              </a:lnSpc>
              <a:buClr>
                <a:schemeClr val="tx1"/>
              </a:buClr>
              <a:buFontTx/>
              <a:buNone/>
            </a:pPr>
            <a:r>
              <a:rPr lang="en-CA" sz="1800">
                <a:ea typeface="Arial" charset="0"/>
                <a:cs typeface="Arial" charset="0"/>
              </a:rPr>
              <a:t>LC		Langage Compréhensif</a:t>
            </a:r>
            <a:endParaRPr lang="en-CA" sz="1800" b="1">
              <a:solidFill>
                <a:srgbClr val="FFFF00"/>
              </a:solidFill>
              <a:ea typeface="Arial" charset="0"/>
              <a:cs typeface="Arial" charset="0"/>
            </a:endParaRPr>
          </a:p>
          <a:p>
            <a:pPr>
              <a:lnSpc>
                <a:spcPct val="80000"/>
              </a:lnSpc>
              <a:buClr>
                <a:schemeClr val="tx1"/>
              </a:buClr>
              <a:buFontTx/>
              <a:buNone/>
            </a:pPr>
            <a:r>
              <a:rPr lang="en-CA" sz="1800">
                <a:ea typeface="Arial" charset="0"/>
                <a:cs typeface="Arial" charset="0"/>
              </a:rPr>
              <a:t>IV		Imitation Vocale</a:t>
            </a:r>
            <a:endParaRPr lang="en-CA" sz="1800" b="1">
              <a:solidFill>
                <a:srgbClr val="FFFF00"/>
              </a:solidFill>
              <a:ea typeface="Arial" charset="0"/>
              <a:cs typeface="Arial" charset="0"/>
            </a:endParaRPr>
          </a:p>
          <a:p>
            <a:pPr>
              <a:lnSpc>
                <a:spcPct val="80000"/>
              </a:lnSpc>
              <a:buClr>
                <a:schemeClr val="tx1"/>
              </a:buClr>
              <a:buFontTx/>
              <a:buNone/>
            </a:pPr>
            <a:r>
              <a:rPr lang="en-CA" sz="1800">
                <a:ea typeface="Arial" charset="0"/>
                <a:cs typeface="Arial" charset="0"/>
              </a:rPr>
              <a:t>IG		Imitation Gestuelle</a:t>
            </a:r>
            <a:endParaRPr lang="en-CA" sz="1800" b="1">
              <a:solidFill>
                <a:srgbClr val="FFFF00"/>
              </a:solidFill>
              <a:ea typeface="Arial" charset="0"/>
              <a:cs typeface="Arial" charset="0"/>
            </a:endParaRPr>
          </a:p>
          <a:p>
            <a:pPr>
              <a:lnSpc>
                <a:spcPct val="80000"/>
              </a:lnSpc>
              <a:buClr>
                <a:schemeClr val="tx1"/>
              </a:buClr>
              <a:buFontTx/>
              <a:buNone/>
            </a:pPr>
            <a:r>
              <a:rPr lang="en-CA" sz="1800">
                <a:ea typeface="Arial" charset="0"/>
                <a:cs typeface="Arial" charset="0"/>
              </a:rPr>
              <a:t>RA		Relation Affective</a:t>
            </a:r>
            <a:endParaRPr lang="en-CA" sz="1800" b="1">
              <a:solidFill>
                <a:srgbClr val="FFFF00"/>
              </a:solidFill>
              <a:ea typeface="Arial" charset="0"/>
              <a:cs typeface="Arial" charset="0"/>
            </a:endParaRPr>
          </a:p>
          <a:p>
            <a:pPr>
              <a:lnSpc>
                <a:spcPct val="80000"/>
              </a:lnSpc>
              <a:buClr>
                <a:schemeClr val="tx1"/>
              </a:buClr>
              <a:buFontTx/>
              <a:buNone/>
            </a:pPr>
            <a:r>
              <a:rPr lang="en-CA" sz="1800">
                <a:ea typeface="Arial" charset="0"/>
                <a:cs typeface="Arial" charset="0"/>
              </a:rPr>
              <a:t>EE		Expression Emotionnelle</a:t>
            </a:r>
            <a:endParaRPr lang="fr-FR" sz="2000">
              <a:ea typeface="Arial" charset="0"/>
              <a:cs typeface="Arial" charset="0"/>
            </a:endParaRPr>
          </a:p>
          <a:p>
            <a:pPr>
              <a:lnSpc>
                <a:spcPct val="80000"/>
              </a:lnSpc>
              <a:buClr>
                <a:schemeClr val="tx1"/>
              </a:buClr>
              <a:buFontTx/>
              <a:buNone/>
            </a:pPr>
            <a:endParaRPr lang="en-CA" sz="1800">
              <a:ea typeface="Arial" charset="0"/>
              <a:cs typeface="Arial" charset="0"/>
            </a:endParaRPr>
          </a:p>
          <a:p>
            <a:pPr>
              <a:lnSpc>
                <a:spcPct val="80000"/>
              </a:lnSpc>
              <a:buClr>
                <a:schemeClr val="tx1"/>
              </a:buClr>
              <a:buFontTx/>
              <a:buNone/>
            </a:pPr>
            <a:r>
              <a:rPr lang="en-CA" sz="1800">
                <a:ea typeface="Arial" charset="0"/>
                <a:cs typeface="Arial" charset="0"/>
              </a:rPr>
              <a:t>Iso		Image de soi</a:t>
            </a:r>
            <a:endParaRPr lang="en-CA" sz="1800" b="1">
              <a:solidFill>
                <a:srgbClr val="FFFF00"/>
              </a:solidFill>
              <a:ea typeface="Arial" charset="0"/>
              <a:cs typeface="Arial" charset="0"/>
            </a:endParaRPr>
          </a:p>
          <a:p>
            <a:pPr>
              <a:lnSpc>
                <a:spcPct val="80000"/>
              </a:lnSpc>
              <a:buClr>
                <a:schemeClr val="tx1"/>
              </a:buClr>
              <a:buFontTx/>
              <a:buNone/>
            </a:pPr>
            <a:r>
              <a:rPr lang="en-CA" sz="1800">
                <a:ea typeface="Arial" charset="0"/>
                <a:cs typeface="Arial" charset="0"/>
              </a:rPr>
              <a:t>JS		Jeu Symbolique</a:t>
            </a:r>
            <a:endParaRPr lang="en-CA" sz="1800" b="1">
              <a:solidFill>
                <a:srgbClr val="FFFF00"/>
              </a:solidFill>
              <a:ea typeface="Arial" charset="0"/>
              <a:cs typeface="Arial" charset="0"/>
            </a:endParaRPr>
          </a:p>
          <a:p>
            <a:pPr>
              <a:lnSpc>
                <a:spcPct val="80000"/>
              </a:lnSpc>
              <a:buClr>
                <a:schemeClr val="tx1"/>
              </a:buClr>
              <a:buFontTx/>
              <a:buNone/>
            </a:pPr>
            <a:r>
              <a:rPr lang="en-CA" sz="1800">
                <a:ea typeface="Arial" charset="0"/>
                <a:cs typeface="Arial" charset="0"/>
              </a:rPr>
              <a:t>Sch	Schèmes d’action</a:t>
            </a:r>
            <a:endParaRPr lang="en-CA" sz="1800" b="1">
              <a:solidFill>
                <a:srgbClr val="FFFF00"/>
              </a:solidFill>
              <a:ea typeface="Arial" charset="0"/>
              <a:cs typeface="Arial" charset="0"/>
            </a:endParaRPr>
          </a:p>
          <a:p>
            <a:pPr>
              <a:lnSpc>
                <a:spcPct val="80000"/>
              </a:lnSpc>
              <a:buClr>
                <a:schemeClr val="tx1"/>
              </a:buClr>
              <a:buFontTx/>
              <a:buNone/>
            </a:pPr>
            <a:r>
              <a:rPr lang="en-CA" sz="1800">
                <a:ea typeface="Arial" charset="0"/>
                <a:cs typeface="Arial" charset="0"/>
              </a:rPr>
              <a:t>CO	Causalité Opérationnelle</a:t>
            </a:r>
            <a:endParaRPr lang="en-CA" sz="1800" b="1">
              <a:solidFill>
                <a:srgbClr val="FFFF00"/>
              </a:solidFill>
              <a:ea typeface="Arial" charset="0"/>
              <a:cs typeface="Arial" charset="0"/>
            </a:endParaRPr>
          </a:p>
          <a:p>
            <a:pPr>
              <a:lnSpc>
                <a:spcPct val="80000"/>
              </a:lnSpc>
              <a:buClr>
                <a:schemeClr val="tx1"/>
              </a:buClr>
              <a:buFontTx/>
              <a:buNone/>
            </a:pPr>
            <a:r>
              <a:rPr lang="en-CA" sz="1800">
                <a:ea typeface="Arial" charset="0"/>
                <a:cs typeface="Arial" charset="0"/>
              </a:rPr>
              <a:t>MB	Moyens-Buts</a:t>
            </a:r>
            <a:endParaRPr lang="en-CA" sz="1800" b="1">
              <a:solidFill>
                <a:srgbClr val="FFFF00"/>
              </a:solidFill>
              <a:ea typeface="Arial" charset="0"/>
              <a:cs typeface="Arial" charset="0"/>
            </a:endParaRPr>
          </a:p>
          <a:p>
            <a:pPr>
              <a:lnSpc>
                <a:spcPct val="80000"/>
              </a:lnSpc>
              <a:buClr>
                <a:schemeClr val="tx1"/>
              </a:buClr>
              <a:buFontTx/>
              <a:buNone/>
            </a:pPr>
            <a:r>
              <a:rPr lang="en-CA" sz="1800">
                <a:ea typeface="Arial" charset="0"/>
                <a:cs typeface="Arial" charset="0"/>
              </a:rPr>
              <a:t>RS		Relations Spatiales</a:t>
            </a:r>
            <a:endParaRPr lang="en-CA" sz="1800" b="1">
              <a:solidFill>
                <a:srgbClr val="FFFF00"/>
              </a:solidFill>
              <a:ea typeface="Arial" charset="0"/>
              <a:cs typeface="Arial" charset="0"/>
            </a:endParaRPr>
          </a:p>
          <a:p>
            <a:pPr>
              <a:lnSpc>
                <a:spcPct val="80000"/>
              </a:lnSpc>
              <a:buClr>
                <a:schemeClr val="tx1"/>
              </a:buClr>
              <a:buFontTx/>
              <a:buNone/>
            </a:pPr>
            <a:r>
              <a:rPr lang="fr-FR" sz="1800">
                <a:ea typeface="Times New Roman" charset="0"/>
                <a:cs typeface="Times New Roman" charset="0"/>
              </a:rPr>
              <a:t>PO		Permanence de l’Objet</a:t>
            </a:r>
            <a:r>
              <a:rPr lang="en-CA" sz="1800"/>
              <a:t> </a:t>
            </a:r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 rot="16200000">
            <a:off x="173831" y="2794794"/>
            <a:ext cx="2265363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70000"/>
              <a:buFont typeface="Wingdings" charset="2"/>
              <a:buNone/>
            </a:pPr>
            <a:r>
              <a:rPr lang="en-CA" b="1">
                <a:effectLst>
                  <a:outerShdw blurRad="38100" dist="38100" dir="2700000" algn="tl">
                    <a:srgbClr val="DDDDDD"/>
                  </a:outerShdw>
                </a:effectLst>
                <a:latin typeface="Tahoma" charset="0"/>
              </a:rPr>
              <a:t>Domaine</a:t>
            </a:r>
            <a:r>
              <a:rPr lang="fr-FR" b="1">
                <a:effectLst>
                  <a:outerShdw blurRad="38100" dist="38100" dir="2700000" algn="tl">
                    <a:srgbClr val="DDDDDD"/>
                  </a:outerShdw>
                </a:effectLst>
                <a:latin typeface="Tahoma" charset="0"/>
              </a:rPr>
              <a:t>s</a:t>
            </a:r>
            <a:r>
              <a:rPr lang="en-CA" b="1">
                <a:effectLst>
                  <a:outerShdw blurRad="38100" dist="38100" dir="2700000" algn="tl">
                    <a:srgbClr val="DDDDDD"/>
                  </a:outerShdw>
                </a:effectLst>
                <a:latin typeface="Tahoma" charset="0"/>
              </a:rPr>
              <a:t> soci</a:t>
            </a:r>
            <a:r>
              <a:rPr lang="fr-FR" b="1">
                <a:effectLst>
                  <a:outerShdw blurRad="38100" dist="38100" dir="2700000" algn="tl">
                    <a:srgbClr val="DDDDDD"/>
                  </a:outerShdw>
                </a:effectLst>
                <a:latin typeface="Tahoma" charset="0"/>
              </a:rPr>
              <a:t>o-émotionnels</a:t>
            </a:r>
            <a:endParaRPr lang="en-CA" b="1">
              <a:effectLst>
                <a:outerShdw blurRad="38100" dist="38100" dir="2700000" algn="tl">
                  <a:srgbClr val="DDDDDD"/>
                </a:outerShdw>
              </a:effectLst>
              <a:latin typeface="Tahoma" charset="0"/>
            </a:endParaRPr>
          </a:p>
        </p:txBody>
      </p:sp>
      <p:sp>
        <p:nvSpPr>
          <p:cNvPr id="9222" name="Rectangle 6"/>
          <p:cNvSpPr>
            <a:spLocks noChangeArrowheads="1"/>
          </p:cNvSpPr>
          <p:nvPr/>
        </p:nvSpPr>
        <p:spPr bwMode="auto">
          <a:xfrm rot="16200000">
            <a:off x="89694" y="5310981"/>
            <a:ext cx="2376488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70000"/>
              <a:buFont typeface="Wingdings" charset="2"/>
              <a:buNone/>
            </a:pPr>
            <a:r>
              <a:rPr lang="en-CA" b="1">
                <a:effectLst>
                  <a:outerShdw blurRad="38100" dist="38100" dir="2700000" algn="tl">
                    <a:srgbClr val="DDDDDD"/>
                  </a:outerShdw>
                </a:effectLst>
                <a:latin typeface="Tahoma" charset="0"/>
              </a:rPr>
              <a:t>Domaine</a:t>
            </a:r>
            <a:r>
              <a:rPr lang="fr-FR" b="1">
                <a:effectLst>
                  <a:outerShdw blurRad="38100" dist="38100" dir="2700000" algn="tl">
                    <a:srgbClr val="DDDDDD"/>
                  </a:outerShdw>
                </a:effectLst>
                <a:latin typeface="Tahoma" charset="0"/>
              </a:rPr>
              <a:t>s</a:t>
            </a:r>
            <a:r>
              <a:rPr lang="en-CA" b="1">
                <a:effectLst>
                  <a:outerShdw blurRad="38100" dist="38100" dir="2700000" algn="tl">
                    <a:srgbClr val="DDDDDD"/>
                  </a:outerShdw>
                </a:effectLst>
                <a:latin typeface="Tahoma" charset="0"/>
              </a:rPr>
              <a:t> </a:t>
            </a:r>
            <a:r>
              <a:rPr lang="fr-FR" b="1">
                <a:effectLst>
                  <a:outerShdw blurRad="38100" dist="38100" dir="2700000" algn="tl">
                    <a:srgbClr val="DDDDDD"/>
                  </a:outerShdw>
                </a:effectLst>
                <a:latin typeface="Tahoma" charset="0"/>
              </a:rPr>
              <a:t>cognitifs</a:t>
            </a:r>
            <a:endParaRPr lang="en-CA" b="1">
              <a:effectLst>
                <a:outerShdw blurRad="38100" dist="38100" dir="2700000" algn="tl">
                  <a:srgbClr val="DDDDDD"/>
                </a:outerShdw>
              </a:effectLst>
              <a:latin typeface="Tahoma" charset="0"/>
            </a:endParaRPr>
          </a:p>
        </p:txBody>
      </p:sp>
      <p:graphicFrame>
        <p:nvGraphicFramePr>
          <p:cNvPr id="9223" name="Object 7"/>
          <p:cNvGraphicFramePr>
            <a:graphicFrameLocks noChangeAspect="1"/>
          </p:cNvGraphicFramePr>
          <p:nvPr/>
        </p:nvGraphicFramePr>
        <p:xfrm>
          <a:off x="4495800" y="1828800"/>
          <a:ext cx="5399088" cy="4003675"/>
        </p:xfrm>
        <a:graphic>
          <a:graphicData uri="http://schemas.openxmlformats.org/presentationml/2006/ole">
            <p:oleObj spid="_x0000_s9223" name="Feuille de calcul" r:id="rId4" imgW="7856525" imgH="5837286" progId="Excel.Sheet.8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2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2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2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2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2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2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2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2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2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2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2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2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2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2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922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922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922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922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922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922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922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922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922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922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922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922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9220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9220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9219" grpId="0"/>
      <p:bldP spid="9220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1263650" y="404813"/>
            <a:ext cx="7772400" cy="990600"/>
          </a:xfrm>
        </p:spPr>
        <p:txBody>
          <a:bodyPr/>
          <a:lstStyle/>
          <a:p>
            <a:r>
              <a:rPr lang="en-CA" b="1">
                <a:solidFill>
                  <a:schemeClr val="tx1"/>
                </a:solidFill>
                <a:ea typeface="Times New Roman" charset="0"/>
                <a:cs typeface="Times New Roman" charset="0"/>
              </a:rPr>
              <a:t>Matériel </a:t>
            </a:r>
            <a:r>
              <a:rPr lang="fr-FR" b="1">
                <a:solidFill>
                  <a:schemeClr val="tx1"/>
                </a:solidFill>
                <a:ea typeface="Times New Roman" charset="0"/>
                <a:cs typeface="Times New Roman" charset="0"/>
              </a:rPr>
              <a:t>de la </a:t>
            </a:r>
            <a:r>
              <a:rPr lang="en-CA" b="1">
                <a:solidFill>
                  <a:schemeClr val="tx1"/>
                </a:solidFill>
                <a:ea typeface="Times New Roman" charset="0"/>
                <a:cs typeface="Times New Roman" charset="0"/>
              </a:rPr>
              <a:t>BECS </a:t>
            </a:r>
            <a:r>
              <a:rPr lang="fr-FR" b="1">
                <a:solidFill>
                  <a:schemeClr val="tx1"/>
                </a:solidFill>
                <a:ea typeface="Times New Roman" charset="0"/>
                <a:cs typeface="Times New Roman" charset="0"/>
              </a:rPr>
              <a:t/>
            </a:r>
            <a:br>
              <a:rPr lang="fr-FR" b="1">
                <a:solidFill>
                  <a:schemeClr val="tx1"/>
                </a:solidFill>
                <a:ea typeface="Times New Roman" charset="0"/>
                <a:cs typeface="Times New Roman" charset="0"/>
              </a:rPr>
            </a:br>
            <a:r>
              <a:rPr lang="en-CA" sz="1600" i="1">
                <a:ea typeface="Times New Roman" charset="0"/>
                <a:cs typeface="Times New Roman" charset="0"/>
              </a:rPr>
              <a:t>(BL-R) </a:t>
            </a:r>
            <a:r>
              <a:rPr lang="fr-FR" sz="1600" i="1">
                <a:ea typeface="Times New Roman" charset="0"/>
                <a:cs typeface="Times New Roman" charset="0"/>
              </a:rPr>
              <a:t>:</a:t>
            </a:r>
            <a:r>
              <a:rPr lang="en-CA" sz="1600" i="1">
                <a:ea typeface="Times New Roman" charset="0"/>
                <a:cs typeface="Times New Roman" charset="0"/>
              </a:rPr>
              <a:t>matériel commun au Brunet-Lézine Révisé et à la BECS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96900" y="1600200"/>
            <a:ext cx="4191000" cy="4732338"/>
          </a:xfrm>
        </p:spPr>
        <p:txBody>
          <a:bodyPr/>
          <a:lstStyle/>
          <a:p>
            <a:pPr algn="just">
              <a:lnSpc>
                <a:spcPct val="90000"/>
              </a:lnSpc>
              <a:buClr>
                <a:schemeClr val="tx1"/>
              </a:buClr>
              <a:tabLst>
                <a:tab pos="0" algn="l"/>
              </a:tabLst>
            </a:pPr>
            <a:r>
              <a:rPr lang="en-CA" sz="1600" b="1">
                <a:ea typeface="Times New Roman" charset="0"/>
                <a:cs typeface="Times New Roman" charset="0"/>
              </a:rPr>
              <a:t>Balle (BL-R)</a:t>
            </a:r>
          </a:p>
          <a:p>
            <a:pPr algn="just">
              <a:lnSpc>
                <a:spcPct val="90000"/>
              </a:lnSpc>
              <a:buClr>
                <a:schemeClr val="tx1"/>
              </a:buClr>
              <a:tabLst>
                <a:tab pos="0" algn="l"/>
              </a:tabLst>
            </a:pPr>
            <a:r>
              <a:rPr lang="en-CA" sz="1600" b="1">
                <a:ea typeface="Times New Roman" charset="0"/>
                <a:cs typeface="Times New Roman" charset="0"/>
              </a:rPr>
              <a:t>Livre d'images</a:t>
            </a:r>
            <a:endParaRPr lang="fr-FR" sz="1600" b="1">
              <a:ea typeface="Times New Roman" charset="0"/>
              <a:cs typeface="Times New Roman" charset="0"/>
            </a:endParaRPr>
          </a:p>
          <a:p>
            <a:pPr algn="just">
              <a:lnSpc>
                <a:spcPct val="90000"/>
              </a:lnSpc>
              <a:buClr>
                <a:schemeClr val="tx1"/>
              </a:buClr>
              <a:tabLst>
                <a:tab pos="0" algn="l"/>
              </a:tabLst>
            </a:pPr>
            <a:r>
              <a:rPr lang="en-CA" sz="1600" b="1">
                <a:ea typeface="Times New Roman" charset="0"/>
                <a:cs typeface="Times New Roman" charset="0"/>
              </a:rPr>
              <a:t>2 planches d’images (BL-R)</a:t>
            </a:r>
            <a:endParaRPr lang="fr-FR" sz="1600" b="1">
              <a:ea typeface="Times New Roman" charset="0"/>
              <a:cs typeface="Times New Roman" charset="0"/>
            </a:endParaRPr>
          </a:p>
          <a:p>
            <a:pPr algn="just">
              <a:lnSpc>
                <a:spcPct val="90000"/>
              </a:lnSpc>
              <a:buClr>
                <a:schemeClr val="tx1"/>
              </a:buClr>
              <a:tabLst>
                <a:tab pos="0" algn="l"/>
              </a:tabLst>
            </a:pPr>
            <a:r>
              <a:rPr lang="en-CA" sz="1600" b="1">
                <a:ea typeface="Times New Roman" charset="0"/>
                <a:cs typeface="Times New Roman" charset="0"/>
              </a:rPr>
              <a:t>12 images </a:t>
            </a:r>
            <a:r>
              <a:rPr lang="en-CA" sz="1600" b="1" i="1">
                <a:ea typeface="Times New Roman" charset="0"/>
                <a:cs typeface="Times New Roman" charset="0"/>
              </a:rPr>
              <a:t>(chien, chat, téléphone, fleur, enfant, voiture, oiseau, vélo, âne, réveil, garçon, éléphant)</a:t>
            </a:r>
          </a:p>
          <a:p>
            <a:pPr algn="just">
              <a:lnSpc>
                <a:spcPct val="90000"/>
              </a:lnSpc>
              <a:buClr>
                <a:schemeClr val="tx1"/>
              </a:buClr>
              <a:tabLst>
                <a:tab pos="0" algn="l"/>
              </a:tabLst>
            </a:pPr>
            <a:r>
              <a:rPr lang="en-CA" sz="1600" b="1">
                <a:ea typeface="Times New Roman" charset="0"/>
                <a:cs typeface="Times New Roman" charset="0"/>
              </a:rPr>
              <a:t>Petite chaussure en plastique</a:t>
            </a:r>
          </a:p>
          <a:p>
            <a:pPr algn="just">
              <a:lnSpc>
                <a:spcPct val="90000"/>
              </a:lnSpc>
              <a:buClr>
                <a:schemeClr val="tx1"/>
              </a:buClr>
              <a:tabLst>
                <a:tab pos="0" algn="l"/>
              </a:tabLst>
            </a:pPr>
            <a:r>
              <a:rPr lang="en-CA" sz="1600" b="1">
                <a:ea typeface="Times New Roman" charset="0"/>
                <a:cs typeface="Times New Roman" charset="0"/>
              </a:rPr>
              <a:t>Fleur en plastique</a:t>
            </a:r>
            <a:endParaRPr lang="fr-FR" sz="1600" b="1">
              <a:ea typeface="Times New Roman" charset="0"/>
              <a:cs typeface="Times New Roman" charset="0"/>
            </a:endParaRPr>
          </a:p>
          <a:p>
            <a:pPr algn="just">
              <a:lnSpc>
                <a:spcPct val="90000"/>
              </a:lnSpc>
              <a:buClr>
                <a:schemeClr val="tx1"/>
              </a:buClr>
              <a:tabLst>
                <a:tab pos="0" algn="l"/>
              </a:tabLst>
            </a:pPr>
            <a:r>
              <a:rPr lang="en-CA" sz="1600" b="1">
                <a:ea typeface="Times New Roman" charset="0"/>
                <a:cs typeface="Times New Roman" charset="0"/>
              </a:rPr>
              <a:t>Flute</a:t>
            </a:r>
            <a:r>
              <a:rPr lang="fr-FR" sz="1600" b="1">
                <a:ea typeface="Times New Roman" charset="0"/>
                <a:cs typeface="Times New Roman" charset="0"/>
              </a:rPr>
              <a:t>, </a:t>
            </a:r>
            <a:r>
              <a:rPr lang="en-CA" sz="1600" b="1">
                <a:ea typeface="Times New Roman" charset="0"/>
                <a:cs typeface="Times New Roman" charset="0"/>
              </a:rPr>
              <a:t>xylophone</a:t>
            </a:r>
          </a:p>
          <a:p>
            <a:pPr>
              <a:lnSpc>
                <a:spcPct val="90000"/>
              </a:lnSpc>
              <a:buClr>
                <a:schemeClr val="tx1"/>
              </a:buClr>
              <a:tabLst>
                <a:tab pos="0" algn="l"/>
              </a:tabLst>
            </a:pPr>
            <a:r>
              <a:rPr lang="en-CA" sz="1600" b="1">
                <a:ea typeface="Times New Roman" charset="0"/>
                <a:cs typeface="Times New Roman" charset="0"/>
              </a:rPr>
              <a:t>20 Cubes (BL-R)</a:t>
            </a:r>
            <a:endParaRPr lang="fr-FR" sz="1600" b="1">
              <a:ea typeface="Times New Roman" charset="0"/>
              <a:cs typeface="Times New Roman" charset="0"/>
            </a:endParaRPr>
          </a:p>
          <a:p>
            <a:pPr>
              <a:lnSpc>
                <a:spcPct val="90000"/>
              </a:lnSpc>
              <a:buClr>
                <a:schemeClr val="tx1"/>
              </a:buClr>
              <a:tabLst>
                <a:tab pos="0" algn="l"/>
              </a:tabLst>
            </a:pPr>
            <a:r>
              <a:rPr lang="en-CA" sz="1600" b="1">
                <a:ea typeface="Times New Roman" charset="0"/>
                <a:cs typeface="Times New Roman" charset="0"/>
              </a:rPr>
              <a:t>Planchette à encastrement </a:t>
            </a:r>
            <a:r>
              <a:rPr lang="en-CA" sz="1600" b="1" i="1">
                <a:ea typeface="Times New Roman" charset="0"/>
                <a:cs typeface="Times New Roman" charset="0"/>
              </a:rPr>
              <a:t>(cercle, carré, triangle</a:t>
            </a:r>
            <a:r>
              <a:rPr lang="en-CA" sz="1600" b="1">
                <a:ea typeface="Times New Roman" charset="0"/>
                <a:cs typeface="Times New Roman" charset="0"/>
              </a:rPr>
              <a:t>) (BL-R)</a:t>
            </a:r>
          </a:p>
          <a:p>
            <a:pPr>
              <a:lnSpc>
                <a:spcPct val="90000"/>
              </a:lnSpc>
              <a:buClr>
                <a:schemeClr val="tx1"/>
              </a:buClr>
              <a:tabLst>
                <a:tab pos="0" algn="l"/>
              </a:tabLst>
            </a:pPr>
            <a:r>
              <a:rPr lang="en-CA" sz="1600" b="1">
                <a:ea typeface="Times New Roman" charset="0"/>
                <a:cs typeface="Times New Roman" charset="0"/>
              </a:rPr>
              <a:t>Miroir (BL-R)</a:t>
            </a:r>
          </a:p>
          <a:p>
            <a:pPr algn="just">
              <a:lnSpc>
                <a:spcPct val="90000"/>
              </a:lnSpc>
              <a:buClr>
                <a:schemeClr val="tx1"/>
              </a:buClr>
              <a:tabLst>
                <a:tab pos="0" algn="l"/>
              </a:tabLst>
            </a:pPr>
            <a:r>
              <a:rPr lang="en-CA" sz="1600" b="1">
                <a:ea typeface="Times New Roman" charset="0"/>
                <a:cs typeface="Times New Roman" charset="0"/>
              </a:rPr>
              <a:t>Tube de rouge à lèvres</a:t>
            </a:r>
            <a:r>
              <a:rPr lang="fr-FR" sz="1600" b="1">
                <a:ea typeface="Times New Roman" charset="0"/>
                <a:cs typeface="Times New Roman" charset="0"/>
              </a:rPr>
              <a:t>, </a:t>
            </a:r>
            <a:r>
              <a:rPr lang="en-CA" sz="1600" b="1">
                <a:ea typeface="Times New Roman" charset="0"/>
                <a:cs typeface="Times New Roman" charset="0"/>
              </a:rPr>
              <a:t>mouchoir </a:t>
            </a:r>
          </a:p>
          <a:p>
            <a:pPr algn="just">
              <a:lnSpc>
                <a:spcPct val="90000"/>
              </a:lnSpc>
              <a:tabLst>
                <a:tab pos="0" algn="l"/>
              </a:tabLst>
            </a:pPr>
            <a:r>
              <a:rPr lang="en-CA" sz="1600" b="1">
                <a:ea typeface="Times New Roman" charset="0"/>
                <a:cs typeface="Times New Roman" charset="0"/>
              </a:rPr>
              <a:t>Photos de 2 enfants </a:t>
            </a:r>
            <a:r>
              <a:rPr lang="en-CA" sz="1600" b="1" i="1">
                <a:ea typeface="Times New Roman" charset="0"/>
                <a:cs typeface="Times New Roman" charset="0"/>
              </a:rPr>
              <a:t>(garçon, fille)</a:t>
            </a:r>
            <a:endParaRPr lang="fr-FR" sz="1600" b="1" i="1">
              <a:ea typeface="Times New Roman" charset="0"/>
              <a:cs typeface="Times New Roman" charset="0"/>
            </a:endParaRPr>
          </a:p>
          <a:p>
            <a:pPr algn="just">
              <a:lnSpc>
                <a:spcPct val="90000"/>
              </a:lnSpc>
              <a:tabLst>
                <a:tab pos="0" algn="l"/>
              </a:tabLst>
            </a:pPr>
            <a:r>
              <a:rPr lang="en-CA" sz="1600" b="1">
                <a:ea typeface="Times New Roman" charset="0"/>
                <a:cs typeface="Times New Roman" charset="0"/>
              </a:rPr>
              <a:t>Appareil polaroïd</a:t>
            </a:r>
          </a:p>
          <a:p>
            <a:pPr algn="just">
              <a:lnSpc>
                <a:spcPct val="90000"/>
              </a:lnSpc>
              <a:tabLst>
                <a:tab pos="0" algn="l"/>
              </a:tabLst>
            </a:pPr>
            <a:r>
              <a:rPr lang="en-CA" sz="1600" b="1">
                <a:ea typeface="Times New Roman" charset="0"/>
                <a:cs typeface="Times New Roman" charset="0"/>
              </a:rPr>
              <a:t>Poupée (BL-R)</a:t>
            </a:r>
            <a:r>
              <a:rPr lang="fr-FR" sz="1600" b="1">
                <a:ea typeface="Times New Roman" charset="0"/>
                <a:cs typeface="Times New Roman" charset="0"/>
              </a:rPr>
              <a:t>, </a:t>
            </a:r>
            <a:r>
              <a:rPr lang="en-CA" sz="1600" b="1">
                <a:ea typeface="Times New Roman" charset="0"/>
                <a:cs typeface="Times New Roman" charset="0"/>
              </a:rPr>
              <a:t>Brosse (BL-R)</a:t>
            </a:r>
            <a:endParaRPr lang="fr-FR" sz="1600" b="1">
              <a:ea typeface="Times New Roman" charset="0"/>
              <a:cs typeface="Times New Roman" charset="0"/>
            </a:endParaRPr>
          </a:p>
          <a:p>
            <a:pPr algn="just">
              <a:lnSpc>
                <a:spcPct val="90000"/>
              </a:lnSpc>
              <a:tabLst>
                <a:tab pos="0" algn="l"/>
              </a:tabLst>
            </a:pPr>
            <a:r>
              <a:rPr lang="en-CA" sz="1600" b="1">
                <a:ea typeface="Times New Roman" charset="0"/>
                <a:cs typeface="Times New Roman" charset="0"/>
              </a:rPr>
              <a:t>Dinette </a:t>
            </a:r>
            <a:r>
              <a:rPr lang="en-CA" sz="1600" b="1" i="1">
                <a:ea typeface="Times New Roman" charset="0"/>
                <a:cs typeface="Times New Roman" charset="0"/>
              </a:rPr>
              <a:t>(petite assiette, cuillère, verre, fourchette)</a:t>
            </a:r>
          </a:p>
          <a:p>
            <a:pPr algn="just">
              <a:lnSpc>
                <a:spcPct val="90000"/>
              </a:lnSpc>
              <a:tabLst>
                <a:tab pos="0" algn="l"/>
              </a:tabLst>
            </a:pPr>
            <a:endParaRPr lang="en-CA" sz="1600" b="1" i="1">
              <a:ea typeface="Times New Roman" charset="0"/>
              <a:cs typeface="Times New Roman" charset="0"/>
            </a:endParaRPr>
          </a:p>
          <a:p>
            <a:pPr algn="just">
              <a:lnSpc>
                <a:spcPct val="90000"/>
              </a:lnSpc>
              <a:tabLst>
                <a:tab pos="0" algn="l"/>
              </a:tabLst>
            </a:pPr>
            <a:endParaRPr lang="en-CA" sz="1600" i="1">
              <a:ea typeface="Times New Roman" charset="0"/>
              <a:cs typeface="Times New Roman" charset="0"/>
            </a:endParaRPr>
          </a:p>
          <a:p>
            <a:pPr algn="just">
              <a:lnSpc>
                <a:spcPct val="90000"/>
              </a:lnSpc>
              <a:buClr>
                <a:schemeClr val="tx1"/>
              </a:buClr>
              <a:tabLst>
                <a:tab pos="0" algn="l"/>
              </a:tabLst>
            </a:pPr>
            <a:endParaRPr lang="en-CA" sz="1600" i="1">
              <a:ea typeface="Times New Roman" charset="0"/>
              <a:cs typeface="Times New Roman" charset="0"/>
            </a:endParaRPr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89475" y="1600200"/>
            <a:ext cx="4419600" cy="4800600"/>
          </a:xfrm>
        </p:spPr>
        <p:txBody>
          <a:bodyPr/>
          <a:lstStyle/>
          <a:p>
            <a:pPr algn="just">
              <a:lnSpc>
                <a:spcPct val="90000"/>
              </a:lnSpc>
            </a:pPr>
            <a:r>
              <a:rPr lang="en-CA" sz="1600" b="1">
                <a:ea typeface="Times New Roman" charset="0"/>
                <a:cs typeface="Times New Roman" charset="0"/>
              </a:rPr>
              <a:t>Petite voiture (BL-R)</a:t>
            </a:r>
          </a:p>
          <a:p>
            <a:pPr algn="just">
              <a:lnSpc>
                <a:spcPct val="90000"/>
              </a:lnSpc>
            </a:pPr>
            <a:r>
              <a:rPr lang="en-CA" sz="1600" b="1">
                <a:ea typeface="Times New Roman" charset="0"/>
                <a:cs typeface="Times New Roman" charset="0"/>
              </a:rPr>
              <a:t>5 Crayons</a:t>
            </a:r>
          </a:p>
          <a:p>
            <a:pPr algn="just">
              <a:lnSpc>
                <a:spcPct val="90000"/>
              </a:lnSpc>
            </a:pPr>
            <a:r>
              <a:rPr lang="en-CA" sz="1600" b="1">
                <a:ea typeface="Times New Roman" charset="0"/>
                <a:cs typeface="Times New Roman" charset="0"/>
              </a:rPr>
              <a:t>Banane en plastique</a:t>
            </a:r>
          </a:p>
          <a:p>
            <a:pPr algn="just">
              <a:lnSpc>
                <a:spcPct val="90000"/>
              </a:lnSpc>
            </a:pPr>
            <a:r>
              <a:rPr lang="en-CA" sz="1600" b="1">
                <a:ea typeface="Times New Roman" charset="0"/>
                <a:cs typeface="Times New Roman" charset="0"/>
              </a:rPr>
              <a:t>Jouets mécaniques </a:t>
            </a:r>
            <a:r>
              <a:rPr lang="en-CA" sz="1600" b="1" i="1">
                <a:ea typeface="Times New Roman" charset="0"/>
                <a:cs typeface="Times New Roman" charset="0"/>
              </a:rPr>
              <a:t>(toupie, boite </a:t>
            </a:r>
          </a:p>
          <a:p>
            <a:pPr algn="just">
              <a:lnSpc>
                <a:spcPct val="90000"/>
              </a:lnSpc>
              <a:buFontTx/>
              <a:buNone/>
            </a:pPr>
            <a:r>
              <a:rPr lang="en-CA" sz="1600" b="1" i="1">
                <a:ea typeface="Times New Roman" charset="0"/>
                <a:cs typeface="Times New Roman" charset="0"/>
              </a:rPr>
              <a:t>       à musique, moulin musical)</a:t>
            </a:r>
          </a:p>
          <a:p>
            <a:pPr>
              <a:lnSpc>
                <a:spcPct val="90000"/>
              </a:lnSpc>
            </a:pPr>
            <a:r>
              <a:rPr lang="en-CA" sz="1600" b="1">
                <a:ea typeface="Times New Roman" charset="0"/>
                <a:cs typeface="Times New Roman" charset="0"/>
              </a:rPr>
              <a:t>Cylindre, râteau, morceau de mousse</a:t>
            </a:r>
          </a:p>
          <a:p>
            <a:pPr>
              <a:lnSpc>
                <a:spcPct val="90000"/>
              </a:lnSpc>
            </a:pPr>
            <a:r>
              <a:rPr lang="en-CA" sz="1600" b="1">
                <a:ea typeface="Times New Roman" charset="0"/>
                <a:cs typeface="Times New Roman" charset="0"/>
              </a:rPr>
              <a:t>4 anneaux à empiler dont un obturé avec du scotch</a:t>
            </a:r>
          </a:p>
          <a:p>
            <a:pPr>
              <a:lnSpc>
                <a:spcPct val="90000"/>
              </a:lnSpc>
            </a:pPr>
            <a:r>
              <a:rPr lang="en-CA" sz="1600" b="1">
                <a:ea typeface="Times New Roman" charset="0"/>
                <a:cs typeface="Times New Roman" charset="0"/>
              </a:rPr>
              <a:t>Anneau attaché à une ficelle (BL-R)</a:t>
            </a:r>
          </a:p>
          <a:p>
            <a:pPr>
              <a:lnSpc>
                <a:spcPct val="90000"/>
              </a:lnSpc>
            </a:pPr>
            <a:r>
              <a:rPr lang="en-CA" sz="1600" b="1">
                <a:ea typeface="Times New Roman" charset="0"/>
                <a:cs typeface="Times New Roman" charset="0"/>
              </a:rPr>
              <a:t>Jouet à tirer (BL-R)</a:t>
            </a:r>
          </a:p>
          <a:p>
            <a:pPr>
              <a:lnSpc>
                <a:spcPct val="90000"/>
              </a:lnSpc>
            </a:pPr>
            <a:r>
              <a:rPr lang="en-CA" sz="1600" b="1">
                <a:ea typeface="Times New Roman" charset="0"/>
                <a:cs typeface="Times New Roman" charset="0"/>
              </a:rPr>
              <a:t>Grande tasse (BL-R)</a:t>
            </a:r>
          </a:p>
          <a:p>
            <a:pPr>
              <a:lnSpc>
                <a:spcPct val="90000"/>
              </a:lnSpc>
            </a:pPr>
            <a:r>
              <a:rPr lang="en-CA" sz="1600" b="1">
                <a:ea typeface="Times New Roman" charset="0"/>
                <a:cs typeface="Times New Roman" charset="0"/>
              </a:rPr>
              <a:t>Flacon contenant une petite bille (BL-R)</a:t>
            </a:r>
          </a:p>
          <a:p>
            <a:pPr algn="just">
              <a:lnSpc>
                <a:spcPct val="90000"/>
              </a:lnSpc>
            </a:pPr>
            <a:r>
              <a:rPr lang="en-CA" sz="1600" b="1">
                <a:ea typeface="Times New Roman" charset="0"/>
                <a:cs typeface="Times New Roman" charset="0"/>
              </a:rPr>
              <a:t>3 boites identiques (5 x 7 cm), </a:t>
            </a:r>
          </a:p>
          <a:p>
            <a:pPr algn="just">
              <a:lnSpc>
                <a:spcPct val="90000"/>
              </a:lnSpc>
              <a:buFontTx/>
              <a:buNone/>
            </a:pPr>
            <a:r>
              <a:rPr lang="en-CA" sz="1600" b="1">
                <a:ea typeface="Times New Roman" charset="0"/>
                <a:cs typeface="Times New Roman" charset="0"/>
              </a:rPr>
              <a:t>       1 autre boîte plus petite (2 x 3 cm) </a:t>
            </a:r>
          </a:p>
          <a:p>
            <a:pPr algn="just">
              <a:lnSpc>
                <a:spcPct val="90000"/>
              </a:lnSpc>
            </a:pPr>
            <a:r>
              <a:rPr lang="en-CA" sz="1600" b="1">
                <a:ea typeface="Times New Roman" charset="0"/>
                <a:cs typeface="Times New Roman" charset="0"/>
              </a:rPr>
              <a:t>Petite boule en mousse (1 cm </a:t>
            </a:r>
          </a:p>
          <a:p>
            <a:pPr algn="just">
              <a:lnSpc>
                <a:spcPct val="90000"/>
              </a:lnSpc>
              <a:buFontTx/>
              <a:buNone/>
            </a:pPr>
            <a:r>
              <a:rPr lang="en-CA" sz="1600" b="1">
                <a:ea typeface="Times New Roman" charset="0"/>
                <a:cs typeface="Times New Roman" charset="0"/>
              </a:rPr>
              <a:t>     de diamètre)</a:t>
            </a:r>
          </a:p>
          <a:p>
            <a:pPr algn="just">
              <a:lnSpc>
                <a:spcPct val="90000"/>
              </a:lnSpc>
            </a:pPr>
            <a:r>
              <a:rPr lang="en-CA" sz="1600" b="1">
                <a:ea typeface="Times New Roman" charset="0"/>
                <a:cs typeface="Times New Roman" charset="0"/>
              </a:rPr>
              <a:t>Serviette (BL-R)</a:t>
            </a:r>
            <a:r>
              <a:rPr lang="fr-FR" sz="1600" b="1">
                <a:ea typeface="Times New Roman" charset="0"/>
                <a:cs typeface="Times New Roman" charset="0"/>
              </a:rPr>
              <a:t>, </a:t>
            </a:r>
            <a:r>
              <a:rPr lang="en-CA" sz="1600" b="1">
                <a:ea typeface="Times New Roman" charset="0"/>
                <a:cs typeface="Times New Roman" charset="0"/>
              </a:rPr>
              <a:t>Clochette (BL-R)</a:t>
            </a:r>
          </a:p>
          <a:p>
            <a:pPr>
              <a:lnSpc>
                <a:spcPct val="90000"/>
              </a:lnSpc>
            </a:pPr>
            <a:r>
              <a:rPr lang="fr-FR" sz="1600" b="1">
                <a:ea typeface="Times New Roman" charset="0"/>
                <a:cs typeface="Times New Roman" charset="0"/>
              </a:rPr>
              <a:t>Petite lampe de poche avec bouton poussoir</a:t>
            </a:r>
            <a:r>
              <a:rPr lang="en-CA" sz="1600" b="1"/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02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02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02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02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02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02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102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1024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1024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1024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2" dur="500"/>
                                        <p:tgtEl>
                                          <p:spTgt spid="1024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1024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2" dur="500"/>
                                        <p:tgtEl>
                                          <p:spTgt spid="1024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7" dur="500"/>
                                        <p:tgtEl>
                                          <p:spTgt spid="1024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2" dur="500"/>
                                        <p:tgtEl>
                                          <p:spTgt spid="1024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7" dur="500"/>
                                        <p:tgtEl>
                                          <p:spTgt spid="1024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2" dur="5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7" dur="5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2" dur="5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7" dur="500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2" dur="500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7" dur="500"/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2" dur="500"/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7" dur="500"/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2" dur="500"/>
                                        <p:tgtEl>
                                          <p:spTgt spid="102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7" dur="500"/>
                                        <p:tgtEl>
                                          <p:spTgt spid="102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2" dur="500"/>
                                        <p:tgtEl>
                                          <p:spTgt spid="102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7" dur="500"/>
                                        <p:tgtEl>
                                          <p:spTgt spid="102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2" dur="500"/>
                                        <p:tgtEl>
                                          <p:spTgt spid="1024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7" dur="500"/>
                                        <p:tgtEl>
                                          <p:spTgt spid="1024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2" dur="500"/>
                                        <p:tgtEl>
                                          <p:spTgt spid="1024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 autoUpdateAnimBg="0"/>
      <p:bldP spid="10244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2759075" y="20732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12291" name="Picture 3" descr="a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30325" y="1600200"/>
            <a:ext cx="3313113" cy="2286000"/>
          </a:xfrm>
          <a:prstGeom prst="rect">
            <a:avLst/>
          </a:prstGeom>
          <a:noFill/>
        </p:spPr>
      </p:pic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2720975" y="18288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12293" name="Picture 5" descr="is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8625" y="1600200"/>
            <a:ext cx="3167063" cy="2303463"/>
          </a:xfrm>
          <a:prstGeom prst="rect">
            <a:avLst/>
          </a:prstGeom>
          <a:noFill/>
        </p:spPr>
      </p:pic>
      <p:sp>
        <p:nvSpPr>
          <p:cNvPr id="12294" name="Rectangle 6"/>
          <p:cNvSpPr>
            <a:spLocks noChangeArrowheads="1"/>
          </p:cNvSpPr>
          <p:nvPr/>
        </p:nvSpPr>
        <p:spPr bwMode="auto">
          <a:xfrm>
            <a:off x="2667000" y="19050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12295" name="Picture 7" descr="j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31913" y="4114800"/>
            <a:ext cx="3308350" cy="2408238"/>
          </a:xfrm>
          <a:prstGeom prst="rect">
            <a:avLst/>
          </a:prstGeom>
          <a:noFill/>
        </p:spPr>
      </p:pic>
      <p:sp>
        <p:nvSpPr>
          <p:cNvPr id="12296" name="Rectangle 8"/>
          <p:cNvSpPr>
            <a:spLocks noChangeArrowheads="1"/>
          </p:cNvSpPr>
          <p:nvPr/>
        </p:nvSpPr>
        <p:spPr bwMode="auto">
          <a:xfrm>
            <a:off x="2819400" y="18288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12297" name="Picture 9" descr="po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10200" y="4114800"/>
            <a:ext cx="3311525" cy="2376488"/>
          </a:xfrm>
          <a:prstGeom prst="rect">
            <a:avLst/>
          </a:prstGeom>
          <a:noFill/>
        </p:spPr>
      </p:pic>
      <p:sp>
        <p:nvSpPr>
          <p:cNvPr id="12298" name="Rectangle 10"/>
          <p:cNvSpPr>
            <a:spLocks noGrp="1" noChangeArrowheads="1"/>
          </p:cNvSpPr>
          <p:nvPr>
            <p:ph type="title"/>
          </p:nvPr>
        </p:nvSpPr>
        <p:spPr>
          <a:xfrm>
            <a:off x="1116013" y="188913"/>
            <a:ext cx="7924800" cy="1295400"/>
          </a:xfrm>
        </p:spPr>
        <p:txBody>
          <a:bodyPr/>
          <a:lstStyle/>
          <a:p>
            <a:r>
              <a:rPr lang="en-CA" sz="3200">
                <a:solidFill>
                  <a:schemeClr val="tx1"/>
                </a:solidFill>
                <a:ea typeface="Arial" charset="0"/>
                <a:cs typeface="Arial" charset="0"/>
              </a:rPr>
              <a:t>PASSATION DE LA BECS</a:t>
            </a:r>
            <a:r>
              <a:rPr lang="en-CA" sz="2000">
                <a:solidFill>
                  <a:schemeClr val="tx1"/>
                </a:solidFill>
                <a:ea typeface="Arial" charset="0"/>
                <a:cs typeface="Arial" charset="0"/>
              </a:rPr>
              <a:t> </a:t>
            </a:r>
            <a:br>
              <a:rPr lang="en-CA" sz="2000">
                <a:solidFill>
                  <a:schemeClr val="tx1"/>
                </a:solidFill>
                <a:ea typeface="Arial" charset="0"/>
                <a:cs typeface="Arial" charset="0"/>
              </a:rPr>
            </a:br>
            <a:r>
              <a:rPr lang="en-CA" sz="2000" u="sng">
                <a:solidFill>
                  <a:schemeClr val="tx1"/>
                </a:solidFill>
                <a:ea typeface="Arial" charset="0"/>
                <a:cs typeface="Arial" charset="0"/>
              </a:rPr>
              <a:t>E</a:t>
            </a:r>
            <a:r>
              <a:rPr lang="fr-FR" sz="2000" u="sng">
                <a:solidFill>
                  <a:schemeClr val="tx1"/>
                </a:solidFill>
                <a:ea typeface="Arial" charset="0"/>
                <a:cs typeface="Arial" charset="0"/>
              </a:rPr>
              <a:t>xemples d’épreuves proposées</a:t>
            </a:r>
            <a:r>
              <a:rPr lang="fr-FR" sz="2000">
                <a:solidFill>
                  <a:schemeClr val="tx1"/>
                </a:solidFill>
                <a:ea typeface="Arial" charset="0"/>
                <a:cs typeface="Arial" charset="0"/>
              </a:rPr>
              <a:t/>
            </a:r>
            <a:br>
              <a:rPr lang="fr-FR" sz="2000">
                <a:solidFill>
                  <a:schemeClr val="tx1"/>
                </a:solidFill>
                <a:ea typeface="Arial" charset="0"/>
                <a:cs typeface="Arial" charset="0"/>
              </a:rPr>
            </a:br>
            <a:r>
              <a:rPr lang="fr-FR" sz="1600" b="1">
                <a:solidFill>
                  <a:schemeClr val="tx1"/>
                </a:solidFill>
                <a:ea typeface="Arial" charset="0"/>
                <a:cs typeface="Arial" charset="0"/>
              </a:rPr>
              <a:t>Attention conjointe -  Image de Soi</a:t>
            </a:r>
            <a:br>
              <a:rPr lang="fr-FR" sz="1600" b="1">
                <a:solidFill>
                  <a:schemeClr val="tx1"/>
                </a:solidFill>
                <a:ea typeface="Arial" charset="0"/>
                <a:cs typeface="Arial" charset="0"/>
              </a:rPr>
            </a:br>
            <a:r>
              <a:rPr lang="fr-FR" sz="1600" b="1">
                <a:solidFill>
                  <a:schemeClr val="tx1"/>
                </a:solidFill>
                <a:ea typeface="Arial" charset="0"/>
                <a:cs typeface="Arial" charset="0"/>
              </a:rPr>
              <a:t>Jeu symbolique - Permanence de l ’objet</a:t>
            </a:r>
            <a:endParaRPr lang="en-CA" sz="4000" b="1">
              <a:solidFill>
                <a:schemeClr val="tx1"/>
              </a:solidFill>
              <a:ea typeface="Times New Roman" charset="0"/>
              <a:cs typeface="Times New Roman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763713" y="3359150"/>
            <a:ext cx="7124700" cy="3741738"/>
          </a:xfrm>
        </p:spPr>
        <p:txBody>
          <a:bodyPr/>
          <a:lstStyle/>
          <a:p>
            <a:pPr>
              <a:lnSpc>
                <a:spcPct val="90000"/>
              </a:lnSpc>
              <a:buFontTx/>
              <a:buBlip>
                <a:blip r:embed="rId2"/>
              </a:buBlip>
            </a:pPr>
            <a:r>
              <a:rPr lang="fr-FR" sz="2400" b="1" u="sng"/>
              <a:t>PROTOCOLE D ’EVALUATION DU DEVELOPPEMENT</a:t>
            </a:r>
          </a:p>
          <a:p>
            <a:pPr>
              <a:lnSpc>
                <a:spcPct val="90000"/>
              </a:lnSpc>
              <a:buFontTx/>
              <a:buNone/>
            </a:pPr>
            <a:endParaRPr lang="en-CA" sz="2400" b="1">
              <a:ea typeface="Times New Roman" charset="0"/>
              <a:cs typeface="Times New Roman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CA" sz="2400" b="1">
                <a:ea typeface="Times New Roman" charset="0"/>
                <a:cs typeface="Times New Roman" charset="0"/>
              </a:rPr>
              <a:t>0</a:t>
            </a:r>
            <a:r>
              <a:rPr lang="en-CA" sz="2400">
                <a:ea typeface="Times New Roman" charset="0"/>
                <a:cs typeface="Times New Roman" charset="0"/>
              </a:rPr>
              <a:t> : </a:t>
            </a:r>
            <a:r>
              <a:rPr lang="en-CA" sz="2400" b="1">
                <a:ea typeface="Times New Roman" charset="0"/>
                <a:cs typeface="Times New Roman" charset="0"/>
              </a:rPr>
              <a:t>absence de réponse adaptée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CA" sz="2400" b="1">
                <a:ea typeface="Times New Roman" charset="0"/>
                <a:cs typeface="Times New Roman" charset="0"/>
              </a:rPr>
              <a:t>1 : réponse correcte mais incomplète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CA" sz="2400" b="1">
                <a:ea typeface="Times New Roman" charset="0"/>
                <a:cs typeface="Times New Roman" charset="0"/>
              </a:rPr>
              <a:t>		</a:t>
            </a:r>
            <a:r>
              <a:rPr lang="en-CA" sz="2000" b="1">
                <a:ea typeface="Times New Roman" charset="0"/>
                <a:cs typeface="Times New Roman" charset="0"/>
              </a:rPr>
              <a:t>- réalisation spontanée peu assurée, brève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CA" sz="2000" b="1">
                <a:ea typeface="Times New Roman" charset="0"/>
                <a:cs typeface="Times New Roman" charset="0"/>
              </a:rPr>
              <a:t>		- réussite avec accompagnement et aide de    	  l’examinateur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CA" sz="2400" b="1">
                <a:ea typeface="Times New Roman" charset="0"/>
                <a:cs typeface="Times New Roman" charset="0"/>
              </a:rPr>
              <a:t>2 : réponse spontanée et correcte</a:t>
            </a:r>
          </a:p>
          <a:p>
            <a:pPr>
              <a:lnSpc>
                <a:spcPct val="90000"/>
              </a:lnSpc>
              <a:buFontTx/>
              <a:buNone/>
            </a:pPr>
            <a:endParaRPr lang="fr-FR"/>
          </a:p>
        </p:txBody>
      </p:sp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2132013" y="2014538"/>
            <a:ext cx="5329237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charset="2"/>
              <a:buNone/>
            </a:pPr>
            <a:r>
              <a:rPr lang="fr-FR" sz="2800" b="1">
                <a:effectLst>
                  <a:outerShdw blurRad="38100" dist="38100" dir="2700000" algn="tl">
                    <a:srgbClr val="DDDDDD"/>
                  </a:outerShdw>
                </a:effectLst>
              </a:rPr>
              <a:t>Détermination des niveaux de </a:t>
            </a:r>
          </a:p>
          <a:p>
            <a:pPr algn="ctr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charset="2"/>
              <a:buNone/>
            </a:pPr>
            <a:r>
              <a:rPr lang="fr-FR" sz="2800" b="1">
                <a:effectLst>
                  <a:outerShdw blurRad="38100" dist="38100" dir="2700000" algn="tl">
                    <a:srgbClr val="DDDDDD"/>
                  </a:outerShdw>
                </a:effectLst>
              </a:rPr>
              <a:t>développement : 1, 2, 3, 4</a:t>
            </a:r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title"/>
          </p:nvPr>
        </p:nvSpPr>
        <p:spPr>
          <a:xfrm>
            <a:off x="1120775" y="404813"/>
            <a:ext cx="7772400" cy="1143000"/>
          </a:xfrm>
          <a:noFill/>
          <a:ln/>
        </p:spPr>
        <p:txBody>
          <a:bodyPr/>
          <a:lstStyle/>
          <a:p>
            <a:r>
              <a:rPr lang="fr-FR">
                <a:solidFill>
                  <a:schemeClr val="tx1"/>
                </a:solidFill>
              </a:rPr>
              <a:t>MODES DE RECUEIL DES DONNEES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1331913" y="744538"/>
            <a:ext cx="7885112" cy="668337"/>
          </a:xfrm>
        </p:spPr>
        <p:txBody>
          <a:bodyPr/>
          <a:lstStyle/>
          <a:p>
            <a:r>
              <a:rPr lang="en-CA">
                <a:solidFill>
                  <a:schemeClr val="tx1"/>
                </a:solidFill>
                <a:ea typeface="Times New Roman" charset="0"/>
                <a:cs typeface="Times New Roman" charset="0"/>
              </a:rPr>
              <a:t>Analyses psychométriques</a:t>
            </a:r>
            <a:r>
              <a:rPr lang="en-CA">
                <a:solidFill>
                  <a:srgbClr val="FFFF00"/>
                </a:solidFill>
                <a:ea typeface="Times New Roman" charset="0"/>
                <a:cs typeface="Times New Roman" charset="0"/>
              </a:rPr>
              <a:t/>
            </a:r>
            <a:br>
              <a:rPr lang="en-CA">
                <a:solidFill>
                  <a:srgbClr val="FFFF00"/>
                </a:solidFill>
                <a:ea typeface="Times New Roman" charset="0"/>
                <a:cs typeface="Times New Roman" charset="0"/>
              </a:rPr>
            </a:br>
            <a:endParaRPr lang="en-CA" sz="4000">
              <a:solidFill>
                <a:srgbClr val="FFFF00"/>
              </a:solidFill>
              <a:ea typeface="Arial" charset="0"/>
              <a:cs typeface="Arial" charset="0"/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0113" y="1752600"/>
            <a:ext cx="8208962" cy="5029200"/>
          </a:xfrm>
        </p:spPr>
        <p:txBody>
          <a:bodyPr/>
          <a:lstStyle/>
          <a:p>
            <a:pPr marL="609600" indent="-609600">
              <a:lnSpc>
                <a:spcPct val="80000"/>
              </a:lnSpc>
              <a:buClr>
                <a:schemeClr val="tx1"/>
              </a:buClr>
              <a:buFont typeface="Wingdings" charset="2"/>
              <a:buChar char="v"/>
            </a:pPr>
            <a:r>
              <a:rPr lang="fr-FR" b="1"/>
              <a:t>Objectivité </a:t>
            </a:r>
          </a:p>
          <a:p>
            <a:pPr marL="609600" indent="-609600">
              <a:lnSpc>
                <a:spcPct val="80000"/>
              </a:lnSpc>
              <a:buClr>
                <a:schemeClr val="tx1"/>
              </a:buClr>
              <a:buFont typeface="Wingdings" charset="2"/>
              <a:buChar char="v"/>
            </a:pPr>
            <a:endParaRPr lang="fr-FR" sz="1600"/>
          </a:p>
          <a:p>
            <a:pPr marL="609600" indent="-609600">
              <a:lnSpc>
                <a:spcPct val="80000"/>
              </a:lnSpc>
              <a:buClr>
                <a:schemeClr val="tx1"/>
              </a:buClr>
              <a:buFont typeface="Wingdings" charset="2"/>
              <a:buChar char="v"/>
            </a:pPr>
            <a:endParaRPr lang="fr-FR" sz="1600"/>
          </a:p>
          <a:p>
            <a:pPr marL="609600" indent="-609600">
              <a:lnSpc>
                <a:spcPct val="50000"/>
              </a:lnSpc>
              <a:buClr>
                <a:schemeClr val="tx1"/>
              </a:buClr>
              <a:buFont typeface="Wingdings" charset="2"/>
              <a:buChar char="v"/>
            </a:pPr>
            <a:endParaRPr lang="fr-FR" sz="1600"/>
          </a:p>
          <a:p>
            <a:pPr marL="609600" indent="-609600">
              <a:lnSpc>
                <a:spcPct val="80000"/>
              </a:lnSpc>
              <a:buClr>
                <a:schemeClr val="tx1"/>
              </a:buClr>
              <a:buFont typeface="Wingdings" charset="2"/>
              <a:buChar char="v"/>
            </a:pPr>
            <a:r>
              <a:rPr lang="fr-FR" b="1"/>
              <a:t>Adéquation entre les organisations théoriques et empiriques des</a:t>
            </a:r>
          </a:p>
          <a:p>
            <a:pPr marL="609600" indent="-609600">
              <a:lnSpc>
                <a:spcPct val="80000"/>
              </a:lnSpc>
              <a:buClr>
                <a:schemeClr val="tx1"/>
              </a:buClr>
              <a:buFont typeface="Wingdings" charset="2"/>
              <a:buNone/>
            </a:pPr>
            <a:r>
              <a:rPr lang="fr-FR" b="1"/>
              <a:t>	items par niveau de développement</a:t>
            </a:r>
            <a:r>
              <a:rPr lang="fr-FR" sz="1800"/>
              <a:t> </a:t>
            </a:r>
          </a:p>
          <a:p>
            <a:pPr marL="609600" indent="-609600">
              <a:lnSpc>
                <a:spcPct val="80000"/>
              </a:lnSpc>
              <a:buClr>
                <a:schemeClr val="tx1"/>
              </a:buClr>
              <a:buFont typeface="Wingdings" charset="2"/>
              <a:buChar char="v"/>
            </a:pPr>
            <a:endParaRPr lang="fr-FR" sz="1800"/>
          </a:p>
          <a:p>
            <a:pPr marL="609600" indent="-609600">
              <a:lnSpc>
                <a:spcPct val="80000"/>
              </a:lnSpc>
              <a:buClr>
                <a:schemeClr val="tx1"/>
              </a:buClr>
              <a:buFont typeface="Wingdings" charset="2"/>
              <a:buChar char="v"/>
            </a:pPr>
            <a:endParaRPr lang="fr-FR" sz="1800"/>
          </a:p>
          <a:p>
            <a:pPr marL="990600" lvl="1" indent="-533400">
              <a:lnSpc>
                <a:spcPct val="50000"/>
              </a:lnSpc>
              <a:buFont typeface="Wingdings" charset="2"/>
              <a:buChar char="v"/>
            </a:pPr>
            <a:endParaRPr lang="fr-FR" sz="1600" b="1"/>
          </a:p>
          <a:p>
            <a:pPr marL="609600" indent="-609600">
              <a:lnSpc>
                <a:spcPct val="80000"/>
              </a:lnSpc>
              <a:buClr>
                <a:schemeClr val="tx1"/>
              </a:buClr>
              <a:buFont typeface="Wingdings" charset="2"/>
              <a:buChar char="v"/>
            </a:pPr>
            <a:r>
              <a:rPr lang="fr-FR" b="1"/>
              <a:t>Fidélité des mesures</a:t>
            </a:r>
            <a:r>
              <a:rPr lang="fr-FR" sz="2000"/>
              <a:t> </a:t>
            </a:r>
          </a:p>
          <a:p>
            <a:pPr marL="609600" indent="-609600">
              <a:lnSpc>
                <a:spcPct val="80000"/>
              </a:lnSpc>
              <a:buClr>
                <a:schemeClr val="tx1"/>
              </a:buClr>
              <a:buFont typeface="Wingdings" charset="2"/>
              <a:buAutoNum type="arabicPeriod"/>
            </a:pPr>
            <a:endParaRPr lang="fr-FR" sz="2400">
              <a:ea typeface="Times New Roman" charset="0"/>
              <a:cs typeface="Times New Roman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553200" y="609600"/>
            <a:ext cx="2305050" cy="230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2286000" y="228600"/>
            <a:ext cx="49323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400">
                <a:solidFill>
                  <a:srgbClr val="990000"/>
                </a:solidFill>
                <a:latin typeface="Comic Sans MS" charset="0"/>
              </a:rPr>
              <a:t>Evaluation cognitivo-sociale BECS</a:t>
            </a:r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1219200" y="3429000"/>
            <a:ext cx="4038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b="1">
                <a:solidFill>
                  <a:srgbClr val="990000"/>
                </a:solidFill>
                <a:latin typeface="Comic Sans MS" charset="0"/>
              </a:rPr>
              <a:t>Enfant normal de 4 à 18 mois</a:t>
            </a:r>
          </a:p>
        </p:txBody>
      </p:sp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6096000" y="3429000"/>
            <a:ext cx="2667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b="1">
                <a:solidFill>
                  <a:srgbClr val="990000"/>
                </a:solidFill>
                <a:latin typeface="Comic Sans MS" charset="0"/>
              </a:rPr>
              <a:t>Enfant autiste de 7 ans</a:t>
            </a:r>
          </a:p>
        </p:txBody>
      </p:sp>
      <p:sp>
        <p:nvSpPr>
          <p:cNvPr id="15366" name="Rectangle 6"/>
          <p:cNvSpPr>
            <a:spLocks noChangeArrowheads="1"/>
          </p:cNvSpPr>
          <p:nvPr/>
        </p:nvSpPr>
        <p:spPr bwMode="auto">
          <a:xfrm>
            <a:off x="533400" y="4191000"/>
            <a:ext cx="3733800" cy="2490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rIns="-219006" bIns="0">
            <a:prstTxWarp prst="textNoShape">
              <a:avLst/>
            </a:prstTxWarp>
            <a:spAutoFit/>
          </a:bodyPr>
          <a:lstStyle/>
          <a:p>
            <a:r>
              <a:rPr lang="fr-FR" sz="1600" b="1">
                <a:solidFill>
                  <a:srgbClr val="990000"/>
                </a:solidFill>
                <a:latin typeface="Comic Sans MS" charset="0"/>
                <a:ea typeface="Arial" charset="0"/>
                <a:cs typeface="Arial" charset="0"/>
              </a:rPr>
              <a:t>Domaine Social</a:t>
            </a:r>
          </a:p>
          <a:p>
            <a:pPr eaLnBrk="0" hangingPunct="0"/>
            <a:r>
              <a:rPr lang="fr-FR" sz="1600">
                <a:solidFill>
                  <a:srgbClr val="990000"/>
                </a:solidFill>
                <a:latin typeface="Comic Sans MS" charset="0"/>
                <a:ea typeface="Arial" charset="0"/>
                <a:cs typeface="Arial" charset="0"/>
              </a:rPr>
              <a:t>RC : Régulation du comportement</a:t>
            </a:r>
            <a:endParaRPr lang="fr-FR" sz="1600" b="1">
              <a:solidFill>
                <a:srgbClr val="990000"/>
              </a:solidFill>
              <a:latin typeface="Comic Sans MS" charset="0"/>
              <a:ea typeface="Arial" charset="0"/>
              <a:cs typeface="Arial" charset="0"/>
            </a:endParaRPr>
          </a:p>
          <a:p>
            <a:pPr eaLnBrk="0" hangingPunct="0"/>
            <a:r>
              <a:rPr lang="fr-FR" sz="1600">
                <a:solidFill>
                  <a:srgbClr val="990000"/>
                </a:solidFill>
                <a:latin typeface="Comic Sans MS" charset="0"/>
                <a:ea typeface="Arial" charset="0"/>
                <a:cs typeface="Arial" charset="0"/>
              </a:rPr>
              <a:t>IS : Interaction sociale</a:t>
            </a:r>
            <a:endParaRPr lang="fr-FR" sz="1600" b="1">
              <a:solidFill>
                <a:srgbClr val="990000"/>
              </a:solidFill>
              <a:latin typeface="Comic Sans MS" charset="0"/>
              <a:ea typeface="Arial" charset="0"/>
              <a:cs typeface="Arial" charset="0"/>
            </a:endParaRPr>
          </a:p>
          <a:p>
            <a:pPr eaLnBrk="0" hangingPunct="0"/>
            <a:r>
              <a:rPr lang="fr-FR" sz="1600">
                <a:solidFill>
                  <a:srgbClr val="990000"/>
                </a:solidFill>
                <a:latin typeface="Comic Sans MS" charset="0"/>
                <a:ea typeface="Arial" charset="0"/>
                <a:cs typeface="Arial" charset="0"/>
              </a:rPr>
              <a:t>AC : Attention conjointe</a:t>
            </a:r>
            <a:endParaRPr lang="fr-FR" sz="1600" b="1">
              <a:solidFill>
                <a:srgbClr val="990000"/>
              </a:solidFill>
              <a:latin typeface="Comic Sans MS" charset="0"/>
              <a:ea typeface="Arial" charset="0"/>
              <a:cs typeface="Arial" charset="0"/>
            </a:endParaRPr>
          </a:p>
          <a:p>
            <a:pPr eaLnBrk="0" hangingPunct="0"/>
            <a:r>
              <a:rPr lang="fr-FR" sz="1600">
                <a:solidFill>
                  <a:srgbClr val="990000"/>
                </a:solidFill>
                <a:latin typeface="Comic Sans MS" charset="0"/>
                <a:ea typeface="Arial" charset="0"/>
                <a:cs typeface="Arial" charset="0"/>
              </a:rPr>
              <a:t>LE : langage expressif</a:t>
            </a:r>
            <a:endParaRPr lang="fr-FR" sz="1600" b="1">
              <a:solidFill>
                <a:srgbClr val="990000"/>
              </a:solidFill>
              <a:latin typeface="Comic Sans MS" charset="0"/>
              <a:ea typeface="Arial" charset="0"/>
              <a:cs typeface="Arial" charset="0"/>
            </a:endParaRPr>
          </a:p>
          <a:p>
            <a:pPr eaLnBrk="0" hangingPunct="0"/>
            <a:r>
              <a:rPr lang="fr-FR" sz="1600">
                <a:solidFill>
                  <a:srgbClr val="990000"/>
                </a:solidFill>
                <a:latin typeface="Comic Sans MS" charset="0"/>
                <a:ea typeface="Arial" charset="0"/>
                <a:cs typeface="Arial" charset="0"/>
              </a:rPr>
              <a:t>LC : Langage compréhensif</a:t>
            </a:r>
            <a:endParaRPr lang="fr-FR" sz="1600" b="1">
              <a:solidFill>
                <a:srgbClr val="990000"/>
              </a:solidFill>
              <a:latin typeface="Comic Sans MS" charset="0"/>
              <a:ea typeface="Arial" charset="0"/>
              <a:cs typeface="Arial" charset="0"/>
            </a:endParaRPr>
          </a:p>
          <a:p>
            <a:pPr eaLnBrk="0" hangingPunct="0"/>
            <a:r>
              <a:rPr lang="fr-FR" sz="1600">
                <a:solidFill>
                  <a:srgbClr val="990000"/>
                </a:solidFill>
                <a:latin typeface="Comic Sans MS" charset="0"/>
                <a:ea typeface="Arial" charset="0"/>
                <a:cs typeface="Arial" charset="0"/>
              </a:rPr>
              <a:t>IV : Imitation vocale</a:t>
            </a:r>
            <a:endParaRPr lang="fr-FR" sz="1600" b="1">
              <a:solidFill>
                <a:srgbClr val="990000"/>
              </a:solidFill>
              <a:latin typeface="Comic Sans MS" charset="0"/>
              <a:ea typeface="Arial" charset="0"/>
              <a:cs typeface="Arial" charset="0"/>
            </a:endParaRPr>
          </a:p>
          <a:p>
            <a:pPr eaLnBrk="0" hangingPunct="0"/>
            <a:r>
              <a:rPr lang="fr-FR" sz="1600">
                <a:solidFill>
                  <a:srgbClr val="990000"/>
                </a:solidFill>
                <a:latin typeface="Comic Sans MS" charset="0"/>
                <a:ea typeface="Arial" charset="0"/>
                <a:cs typeface="Arial" charset="0"/>
              </a:rPr>
              <a:t>IG : Imitation gestuelle</a:t>
            </a:r>
            <a:endParaRPr lang="fr-FR" sz="1600" b="1">
              <a:solidFill>
                <a:srgbClr val="990000"/>
              </a:solidFill>
              <a:latin typeface="Comic Sans MS" charset="0"/>
              <a:ea typeface="Arial" charset="0"/>
              <a:cs typeface="Arial" charset="0"/>
            </a:endParaRPr>
          </a:p>
          <a:p>
            <a:pPr eaLnBrk="0" hangingPunct="0"/>
            <a:r>
              <a:rPr lang="fr-FR" sz="1600">
                <a:solidFill>
                  <a:srgbClr val="990000"/>
                </a:solidFill>
                <a:latin typeface="Comic Sans MS" charset="0"/>
                <a:ea typeface="Arial" charset="0"/>
                <a:cs typeface="Arial" charset="0"/>
              </a:rPr>
              <a:t>RA : Relation affective</a:t>
            </a:r>
            <a:endParaRPr lang="fr-FR" sz="1600" b="1">
              <a:solidFill>
                <a:srgbClr val="990000"/>
              </a:solidFill>
              <a:latin typeface="Comic Sans MS" charset="0"/>
              <a:ea typeface="Arial" charset="0"/>
              <a:cs typeface="Arial" charset="0"/>
            </a:endParaRPr>
          </a:p>
          <a:p>
            <a:pPr eaLnBrk="0" hangingPunct="0"/>
            <a:r>
              <a:rPr lang="fr-FR" sz="1600">
                <a:solidFill>
                  <a:srgbClr val="990000"/>
                </a:solidFill>
                <a:latin typeface="Comic Sans MS" charset="0"/>
                <a:ea typeface="Arial" charset="0"/>
                <a:cs typeface="Arial" charset="0"/>
              </a:rPr>
              <a:t>EE : Expression émotionnelle</a:t>
            </a:r>
            <a:endParaRPr lang="fr-FR" sz="1600">
              <a:solidFill>
                <a:srgbClr val="990000"/>
              </a:solidFill>
              <a:latin typeface="Comic Sans MS" charset="0"/>
            </a:endParaRPr>
          </a:p>
        </p:txBody>
      </p:sp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4572000" y="4495800"/>
            <a:ext cx="3657600" cy="200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bIns="0">
            <a:prstTxWarp prst="textNoShape">
              <a:avLst/>
            </a:prstTxWarp>
            <a:spAutoFit/>
          </a:bodyPr>
          <a:lstStyle/>
          <a:p>
            <a:r>
              <a:rPr lang="fr-FR" sz="1600" b="1">
                <a:solidFill>
                  <a:srgbClr val="990000"/>
                </a:solidFill>
                <a:latin typeface="Comic Sans MS" charset="0"/>
                <a:ea typeface="Arial" charset="0"/>
                <a:cs typeface="Arial" charset="0"/>
              </a:rPr>
              <a:t>Domaine Sensori-moteur</a:t>
            </a:r>
            <a:endParaRPr lang="fr-FR" sz="1600" b="1">
              <a:solidFill>
                <a:srgbClr val="990000"/>
              </a:solidFill>
              <a:latin typeface="Comic Sans MS" charset="0"/>
            </a:endParaRPr>
          </a:p>
          <a:p>
            <a:pPr eaLnBrk="0" hangingPunct="0"/>
            <a:r>
              <a:rPr lang="fr-FR" sz="1600">
                <a:solidFill>
                  <a:srgbClr val="990000"/>
                </a:solidFill>
                <a:latin typeface="Comic Sans MS" charset="0"/>
                <a:ea typeface="Arial" charset="0"/>
                <a:cs typeface="Arial" charset="0"/>
              </a:rPr>
              <a:t>Iso : Image de soi</a:t>
            </a:r>
            <a:endParaRPr lang="fr-FR" sz="1600" b="1">
              <a:solidFill>
                <a:srgbClr val="990000"/>
              </a:solidFill>
              <a:latin typeface="Comic Sans MS" charset="0"/>
              <a:ea typeface="Arial" charset="0"/>
              <a:cs typeface="Arial" charset="0"/>
            </a:endParaRPr>
          </a:p>
          <a:p>
            <a:pPr eaLnBrk="0" hangingPunct="0"/>
            <a:r>
              <a:rPr lang="fr-FR" sz="1600">
                <a:solidFill>
                  <a:srgbClr val="990000"/>
                </a:solidFill>
                <a:latin typeface="Comic Sans MS" charset="0"/>
                <a:ea typeface="Arial" charset="0"/>
                <a:cs typeface="Arial" charset="0"/>
              </a:rPr>
              <a:t>JS : Jeu symbolique</a:t>
            </a:r>
            <a:endParaRPr lang="fr-FR" sz="1600" b="1">
              <a:solidFill>
                <a:srgbClr val="990000"/>
              </a:solidFill>
              <a:latin typeface="Comic Sans MS" charset="0"/>
              <a:ea typeface="Arial" charset="0"/>
              <a:cs typeface="Arial" charset="0"/>
            </a:endParaRPr>
          </a:p>
          <a:p>
            <a:pPr eaLnBrk="0" hangingPunct="0"/>
            <a:r>
              <a:rPr lang="fr-FR" sz="1600">
                <a:solidFill>
                  <a:srgbClr val="990000"/>
                </a:solidFill>
                <a:latin typeface="Comic Sans MS" charset="0"/>
                <a:ea typeface="Arial" charset="0"/>
                <a:cs typeface="Arial" charset="0"/>
              </a:rPr>
              <a:t>Sch : Schèmes d’action</a:t>
            </a:r>
            <a:endParaRPr lang="fr-FR" sz="1600" b="1">
              <a:solidFill>
                <a:srgbClr val="990000"/>
              </a:solidFill>
              <a:latin typeface="Comic Sans MS" charset="0"/>
              <a:ea typeface="Arial" charset="0"/>
              <a:cs typeface="Arial" charset="0"/>
            </a:endParaRPr>
          </a:p>
          <a:p>
            <a:pPr eaLnBrk="0" hangingPunct="0"/>
            <a:r>
              <a:rPr lang="fr-FR" sz="1600">
                <a:solidFill>
                  <a:srgbClr val="990000"/>
                </a:solidFill>
                <a:latin typeface="Comic Sans MS" charset="0"/>
                <a:ea typeface="Arial" charset="0"/>
                <a:cs typeface="Arial" charset="0"/>
              </a:rPr>
              <a:t>CO : Causalité opérationnelle</a:t>
            </a:r>
            <a:endParaRPr lang="fr-FR" sz="1600" b="1">
              <a:solidFill>
                <a:srgbClr val="990000"/>
              </a:solidFill>
              <a:latin typeface="Comic Sans MS" charset="0"/>
              <a:ea typeface="Arial" charset="0"/>
              <a:cs typeface="Arial" charset="0"/>
            </a:endParaRPr>
          </a:p>
          <a:p>
            <a:pPr eaLnBrk="0" hangingPunct="0"/>
            <a:r>
              <a:rPr lang="fr-FR" sz="1600">
                <a:solidFill>
                  <a:srgbClr val="990000"/>
                </a:solidFill>
                <a:latin typeface="Comic Sans MS" charset="0"/>
                <a:ea typeface="Arial" charset="0"/>
                <a:cs typeface="Arial" charset="0"/>
              </a:rPr>
              <a:t>MB : Moyens-buts</a:t>
            </a:r>
            <a:endParaRPr lang="fr-FR" sz="1600" b="1">
              <a:solidFill>
                <a:srgbClr val="990000"/>
              </a:solidFill>
              <a:latin typeface="Comic Sans MS" charset="0"/>
              <a:ea typeface="Arial" charset="0"/>
              <a:cs typeface="Arial" charset="0"/>
            </a:endParaRPr>
          </a:p>
          <a:p>
            <a:pPr eaLnBrk="0" hangingPunct="0"/>
            <a:r>
              <a:rPr lang="fr-FR" sz="1600">
                <a:solidFill>
                  <a:srgbClr val="990000"/>
                </a:solidFill>
                <a:latin typeface="Comic Sans MS" charset="0"/>
                <a:ea typeface="Arial" charset="0"/>
                <a:cs typeface="Arial" charset="0"/>
              </a:rPr>
              <a:t>RS : Relations spatiales</a:t>
            </a:r>
            <a:endParaRPr lang="fr-FR" sz="1600" b="1">
              <a:solidFill>
                <a:srgbClr val="990000"/>
              </a:solidFill>
              <a:latin typeface="Comic Sans MS" charset="0"/>
              <a:ea typeface="Arial" charset="0"/>
              <a:cs typeface="Arial" charset="0"/>
            </a:endParaRPr>
          </a:p>
          <a:p>
            <a:pPr eaLnBrk="0" hangingPunct="0"/>
            <a:r>
              <a:rPr lang="fr-FR" sz="1600">
                <a:solidFill>
                  <a:srgbClr val="990000"/>
                </a:solidFill>
                <a:latin typeface="Comic Sans MS" charset="0"/>
                <a:ea typeface="Times New Roman" charset="0"/>
                <a:cs typeface="Times New Roman" charset="0"/>
              </a:rPr>
              <a:t>PO : Permanence de l’objet</a:t>
            </a:r>
            <a:r>
              <a:rPr lang="fr-FR" sz="1600">
                <a:solidFill>
                  <a:srgbClr val="990000"/>
                </a:solidFill>
                <a:latin typeface="Comic Sans MS" charset="0"/>
              </a:rPr>
              <a:t> </a:t>
            </a:r>
          </a:p>
        </p:txBody>
      </p:sp>
      <p:sp>
        <p:nvSpPr>
          <p:cNvPr id="15368" name="Text Box 8"/>
          <p:cNvSpPr txBox="1">
            <a:spLocks noChangeArrowheads="1"/>
          </p:cNvSpPr>
          <p:nvPr/>
        </p:nvSpPr>
        <p:spPr bwMode="auto">
          <a:xfrm>
            <a:off x="7696200" y="6400800"/>
            <a:ext cx="14478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>
                <a:solidFill>
                  <a:srgbClr val="990000"/>
                </a:solidFill>
                <a:latin typeface="Comic Sans MS" charset="0"/>
              </a:rPr>
              <a:t>Adrien, Blanc </a:t>
            </a:r>
          </a:p>
        </p:txBody>
      </p:sp>
      <p:sp>
        <p:nvSpPr>
          <p:cNvPr id="15369" name="Freeform 9"/>
          <p:cNvSpPr>
            <a:spLocks/>
          </p:cNvSpPr>
          <p:nvPr/>
        </p:nvSpPr>
        <p:spPr bwMode="auto">
          <a:xfrm>
            <a:off x="6464300" y="1503363"/>
            <a:ext cx="1592263" cy="1582737"/>
          </a:xfrm>
          <a:custGeom>
            <a:avLst/>
            <a:gdLst/>
            <a:ahLst/>
            <a:cxnLst>
              <a:cxn ang="0">
                <a:pos x="1056" y="504"/>
              </a:cxn>
              <a:cxn ang="0">
                <a:pos x="1392" y="0"/>
              </a:cxn>
              <a:cxn ang="0">
                <a:pos x="1260" y="588"/>
              </a:cxn>
              <a:cxn ang="0">
                <a:pos x="1854" y="468"/>
              </a:cxn>
              <a:cxn ang="0">
                <a:pos x="1344" y="792"/>
              </a:cxn>
              <a:cxn ang="0">
                <a:pos x="1320" y="906"/>
              </a:cxn>
              <a:cxn ang="0">
                <a:pos x="1260" y="996"/>
              </a:cxn>
              <a:cxn ang="0">
                <a:pos x="1272" y="1320"/>
              </a:cxn>
              <a:cxn ang="0">
                <a:pos x="1056" y="1362"/>
              </a:cxn>
              <a:cxn ang="0">
                <a:pos x="612" y="1842"/>
              </a:cxn>
              <a:cxn ang="0">
                <a:pos x="252" y="1596"/>
              </a:cxn>
              <a:cxn ang="0">
                <a:pos x="0" y="1218"/>
              </a:cxn>
              <a:cxn ang="0">
                <a:pos x="198" y="792"/>
              </a:cxn>
              <a:cxn ang="0">
                <a:pos x="534" y="570"/>
              </a:cxn>
              <a:cxn ang="0">
                <a:pos x="654" y="390"/>
              </a:cxn>
              <a:cxn ang="0">
                <a:pos x="840" y="264"/>
              </a:cxn>
              <a:cxn ang="0">
                <a:pos x="1056" y="504"/>
              </a:cxn>
            </a:cxnLst>
            <a:rect l="0" t="0" r="r" b="b"/>
            <a:pathLst>
              <a:path w="1854" h="1842">
                <a:moveTo>
                  <a:pt x="1056" y="504"/>
                </a:moveTo>
                <a:lnTo>
                  <a:pt x="1392" y="0"/>
                </a:lnTo>
                <a:lnTo>
                  <a:pt x="1260" y="588"/>
                </a:lnTo>
                <a:lnTo>
                  <a:pt x="1854" y="468"/>
                </a:lnTo>
                <a:lnTo>
                  <a:pt x="1344" y="792"/>
                </a:lnTo>
                <a:lnTo>
                  <a:pt x="1320" y="906"/>
                </a:lnTo>
                <a:lnTo>
                  <a:pt x="1260" y="996"/>
                </a:lnTo>
                <a:lnTo>
                  <a:pt x="1272" y="1320"/>
                </a:lnTo>
                <a:lnTo>
                  <a:pt x="1056" y="1362"/>
                </a:lnTo>
                <a:lnTo>
                  <a:pt x="612" y="1842"/>
                </a:lnTo>
                <a:lnTo>
                  <a:pt x="252" y="1596"/>
                </a:lnTo>
                <a:lnTo>
                  <a:pt x="0" y="1218"/>
                </a:lnTo>
                <a:lnTo>
                  <a:pt x="198" y="792"/>
                </a:lnTo>
                <a:lnTo>
                  <a:pt x="534" y="570"/>
                </a:lnTo>
                <a:lnTo>
                  <a:pt x="654" y="390"/>
                </a:lnTo>
                <a:lnTo>
                  <a:pt x="840" y="264"/>
                </a:lnTo>
                <a:lnTo>
                  <a:pt x="1056" y="504"/>
                </a:lnTo>
                <a:close/>
              </a:path>
            </a:pathLst>
          </a:custGeom>
          <a:solidFill>
            <a:srgbClr val="008000"/>
          </a:solidFill>
          <a:ln w="12700" cmpd="sng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370" name="Freeform 10"/>
          <p:cNvSpPr>
            <a:spLocks/>
          </p:cNvSpPr>
          <p:nvPr/>
        </p:nvSpPr>
        <p:spPr bwMode="auto">
          <a:xfrm>
            <a:off x="3886200" y="1422400"/>
            <a:ext cx="1435100" cy="1462088"/>
          </a:xfrm>
          <a:custGeom>
            <a:avLst/>
            <a:gdLst/>
            <a:ahLst/>
            <a:cxnLst>
              <a:cxn ang="0">
                <a:pos x="354" y="0"/>
              </a:cxn>
              <a:cxn ang="0">
                <a:pos x="493" y="28"/>
              </a:cxn>
              <a:cxn ang="0">
                <a:pos x="605" y="103"/>
              </a:cxn>
              <a:cxn ang="0">
                <a:pos x="683" y="220"/>
              </a:cxn>
              <a:cxn ang="0">
                <a:pos x="708" y="354"/>
              </a:cxn>
              <a:cxn ang="0">
                <a:pos x="680" y="492"/>
              </a:cxn>
              <a:cxn ang="0">
                <a:pos x="605" y="605"/>
              </a:cxn>
              <a:cxn ang="0">
                <a:pos x="488" y="682"/>
              </a:cxn>
              <a:cxn ang="0">
                <a:pos x="354" y="708"/>
              </a:cxn>
              <a:cxn ang="0">
                <a:pos x="216" y="680"/>
              </a:cxn>
              <a:cxn ang="0">
                <a:pos x="103" y="605"/>
              </a:cxn>
              <a:cxn ang="0">
                <a:pos x="25" y="488"/>
              </a:cxn>
              <a:cxn ang="0">
                <a:pos x="0" y="354"/>
              </a:cxn>
              <a:cxn ang="0">
                <a:pos x="28" y="216"/>
              </a:cxn>
              <a:cxn ang="0">
                <a:pos x="103" y="103"/>
              </a:cxn>
              <a:cxn ang="0">
                <a:pos x="220" y="25"/>
              </a:cxn>
              <a:cxn ang="0">
                <a:pos x="354" y="0"/>
              </a:cxn>
            </a:cxnLst>
            <a:rect l="0" t="0" r="r" b="b"/>
            <a:pathLst>
              <a:path w="708" h="708">
                <a:moveTo>
                  <a:pt x="354" y="0"/>
                </a:moveTo>
                <a:lnTo>
                  <a:pt x="493" y="28"/>
                </a:lnTo>
                <a:lnTo>
                  <a:pt x="605" y="103"/>
                </a:lnTo>
                <a:lnTo>
                  <a:pt x="683" y="220"/>
                </a:lnTo>
                <a:lnTo>
                  <a:pt x="708" y="354"/>
                </a:lnTo>
                <a:lnTo>
                  <a:pt x="680" y="492"/>
                </a:lnTo>
                <a:lnTo>
                  <a:pt x="605" y="605"/>
                </a:lnTo>
                <a:lnTo>
                  <a:pt x="488" y="682"/>
                </a:lnTo>
                <a:lnTo>
                  <a:pt x="354" y="708"/>
                </a:lnTo>
                <a:lnTo>
                  <a:pt x="216" y="680"/>
                </a:lnTo>
                <a:lnTo>
                  <a:pt x="103" y="605"/>
                </a:lnTo>
                <a:lnTo>
                  <a:pt x="25" y="488"/>
                </a:lnTo>
                <a:lnTo>
                  <a:pt x="0" y="354"/>
                </a:lnTo>
                <a:lnTo>
                  <a:pt x="28" y="216"/>
                </a:lnTo>
                <a:lnTo>
                  <a:pt x="103" y="103"/>
                </a:lnTo>
                <a:lnTo>
                  <a:pt x="220" y="25"/>
                </a:lnTo>
                <a:lnTo>
                  <a:pt x="354" y="0"/>
                </a:lnTo>
                <a:close/>
              </a:path>
            </a:pathLst>
          </a:custGeom>
          <a:solidFill>
            <a:srgbClr val="9999FF"/>
          </a:solid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371" name="Line 11"/>
          <p:cNvSpPr>
            <a:spLocks noChangeShapeType="1"/>
          </p:cNvSpPr>
          <p:nvPr/>
        </p:nvSpPr>
        <p:spPr bwMode="auto">
          <a:xfrm>
            <a:off x="7370763" y="2184400"/>
            <a:ext cx="1587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372" name="Line 12"/>
          <p:cNvSpPr>
            <a:spLocks noChangeShapeType="1"/>
          </p:cNvSpPr>
          <p:nvPr/>
        </p:nvSpPr>
        <p:spPr bwMode="auto">
          <a:xfrm>
            <a:off x="7370763" y="1941513"/>
            <a:ext cx="95250" cy="2063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373" name="Line 13"/>
          <p:cNvSpPr>
            <a:spLocks noChangeShapeType="1"/>
          </p:cNvSpPr>
          <p:nvPr/>
        </p:nvSpPr>
        <p:spPr bwMode="auto">
          <a:xfrm>
            <a:off x="7370763" y="1693863"/>
            <a:ext cx="190500" cy="3651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374" name="Line 14"/>
          <p:cNvSpPr>
            <a:spLocks noChangeShapeType="1"/>
          </p:cNvSpPr>
          <p:nvPr/>
        </p:nvSpPr>
        <p:spPr bwMode="auto">
          <a:xfrm>
            <a:off x="7370763" y="1450975"/>
            <a:ext cx="282575" cy="555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375" name="Line 15"/>
          <p:cNvSpPr>
            <a:spLocks noChangeShapeType="1"/>
          </p:cNvSpPr>
          <p:nvPr/>
        </p:nvSpPr>
        <p:spPr bwMode="auto">
          <a:xfrm>
            <a:off x="7370763" y="1203325"/>
            <a:ext cx="381000" cy="777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376" name="Line 16"/>
          <p:cNvSpPr>
            <a:spLocks noChangeShapeType="1"/>
          </p:cNvSpPr>
          <p:nvPr/>
        </p:nvSpPr>
        <p:spPr bwMode="auto">
          <a:xfrm>
            <a:off x="7370763" y="2184400"/>
            <a:ext cx="1587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377" name="Line 17"/>
          <p:cNvSpPr>
            <a:spLocks noChangeShapeType="1"/>
          </p:cNvSpPr>
          <p:nvPr/>
        </p:nvSpPr>
        <p:spPr bwMode="auto">
          <a:xfrm>
            <a:off x="7466013" y="1962150"/>
            <a:ext cx="76200" cy="508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378" name="Line 18"/>
          <p:cNvSpPr>
            <a:spLocks noChangeShapeType="1"/>
          </p:cNvSpPr>
          <p:nvPr/>
        </p:nvSpPr>
        <p:spPr bwMode="auto">
          <a:xfrm>
            <a:off x="7561263" y="1730375"/>
            <a:ext cx="153987" cy="1079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379" name="Line 19"/>
          <p:cNvSpPr>
            <a:spLocks noChangeShapeType="1"/>
          </p:cNvSpPr>
          <p:nvPr/>
        </p:nvSpPr>
        <p:spPr bwMode="auto">
          <a:xfrm>
            <a:off x="7653338" y="1506538"/>
            <a:ext cx="231775" cy="16033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380" name="Line 20"/>
          <p:cNvSpPr>
            <a:spLocks noChangeShapeType="1"/>
          </p:cNvSpPr>
          <p:nvPr/>
        </p:nvSpPr>
        <p:spPr bwMode="auto">
          <a:xfrm>
            <a:off x="7751763" y="1281113"/>
            <a:ext cx="307975" cy="21113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381" name="Line 21"/>
          <p:cNvSpPr>
            <a:spLocks noChangeShapeType="1"/>
          </p:cNvSpPr>
          <p:nvPr/>
        </p:nvSpPr>
        <p:spPr bwMode="auto">
          <a:xfrm>
            <a:off x="7370763" y="2184400"/>
            <a:ext cx="1587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382" name="Line 22"/>
          <p:cNvSpPr>
            <a:spLocks noChangeShapeType="1"/>
          </p:cNvSpPr>
          <p:nvPr/>
        </p:nvSpPr>
        <p:spPr bwMode="auto">
          <a:xfrm>
            <a:off x="7542213" y="2012950"/>
            <a:ext cx="53975" cy="777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383" name="Line 23"/>
          <p:cNvSpPr>
            <a:spLocks noChangeShapeType="1"/>
          </p:cNvSpPr>
          <p:nvPr/>
        </p:nvSpPr>
        <p:spPr bwMode="auto">
          <a:xfrm>
            <a:off x="7715250" y="1838325"/>
            <a:ext cx="109538" cy="16033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384" name="Line 24"/>
          <p:cNvSpPr>
            <a:spLocks noChangeShapeType="1"/>
          </p:cNvSpPr>
          <p:nvPr/>
        </p:nvSpPr>
        <p:spPr bwMode="auto">
          <a:xfrm>
            <a:off x="7885113" y="1666875"/>
            <a:ext cx="166687" cy="2428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385" name="Line 25"/>
          <p:cNvSpPr>
            <a:spLocks noChangeShapeType="1"/>
          </p:cNvSpPr>
          <p:nvPr/>
        </p:nvSpPr>
        <p:spPr bwMode="auto">
          <a:xfrm>
            <a:off x="8059738" y="1492250"/>
            <a:ext cx="219075" cy="32543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386" name="Line 26"/>
          <p:cNvSpPr>
            <a:spLocks noChangeShapeType="1"/>
          </p:cNvSpPr>
          <p:nvPr/>
        </p:nvSpPr>
        <p:spPr bwMode="auto">
          <a:xfrm>
            <a:off x="7370763" y="2184400"/>
            <a:ext cx="1587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387" name="Line 27"/>
          <p:cNvSpPr>
            <a:spLocks noChangeShapeType="1"/>
          </p:cNvSpPr>
          <p:nvPr/>
        </p:nvSpPr>
        <p:spPr bwMode="auto">
          <a:xfrm>
            <a:off x="7596188" y="2090738"/>
            <a:ext cx="17462" cy="936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388" name="Line 28"/>
          <p:cNvSpPr>
            <a:spLocks noChangeShapeType="1"/>
          </p:cNvSpPr>
          <p:nvPr/>
        </p:nvSpPr>
        <p:spPr bwMode="auto">
          <a:xfrm>
            <a:off x="7824788" y="1998663"/>
            <a:ext cx="34925" cy="18573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389" name="Line 29"/>
          <p:cNvSpPr>
            <a:spLocks noChangeShapeType="1"/>
          </p:cNvSpPr>
          <p:nvPr/>
        </p:nvSpPr>
        <p:spPr bwMode="auto">
          <a:xfrm>
            <a:off x="8051800" y="1909763"/>
            <a:ext cx="50800" cy="27463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390" name="Line 30"/>
          <p:cNvSpPr>
            <a:spLocks noChangeShapeType="1"/>
          </p:cNvSpPr>
          <p:nvPr/>
        </p:nvSpPr>
        <p:spPr bwMode="auto">
          <a:xfrm>
            <a:off x="8278813" y="1817688"/>
            <a:ext cx="71437" cy="36671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391" name="Line 31"/>
          <p:cNvSpPr>
            <a:spLocks noChangeShapeType="1"/>
          </p:cNvSpPr>
          <p:nvPr/>
        </p:nvSpPr>
        <p:spPr bwMode="auto">
          <a:xfrm>
            <a:off x="7370763" y="2184400"/>
            <a:ext cx="1587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392" name="Line 32"/>
          <p:cNvSpPr>
            <a:spLocks noChangeShapeType="1"/>
          </p:cNvSpPr>
          <p:nvPr/>
        </p:nvSpPr>
        <p:spPr bwMode="auto">
          <a:xfrm flipH="1">
            <a:off x="7593013" y="2184400"/>
            <a:ext cx="20637" cy="920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393" name="Line 33"/>
          <p:cNvSpPr>
            <a:spLocks noChangeShapeType="1"/>
          </p:cNvSpPr>
          <p:nvPr/>
        </p:nvSpPr>
        <p:spPr bwMode="auto">
          <a:xfrm flipH="1">
            <a:off x="7824788" y="2184400"/>
            <a:ext cx="34925" cy="1905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394" name="Line 34"/>
          <p:cNvSpPr>
            <a:spLocks noChangeShapeType="1"/>
          </p:cNvSpPr>
          <p:nvPr/>
        </p:nvSpPr>
        <p:spPr bwMode="auto">
          <a:xfrm flipH="1">
            <a:off x="8045450" y="2184400"/>
            <a:ext cx="57150" cy="2841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395" name="Line 35"/>
          <p:cNvSpPr>
            <a:spLocks noChangeShapeType="1"/>
          </p:cNvSpPr>
          <p:nvPr/>
        </p:nvSpPr>
        <p:spPr bwMode="auto">
          <a:xfrm flipH="1">
            <a:off x="8272463" y="2184400"/>
            <a:ext cx="77787" cy="3810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396" name="Line 36"/>
          <p:cNvSpPr>
            <a:spLocks noChangeShapeType="1"/>
          </p:cNvSpPr>
          <p:nvPr/>
        </p:nvSpPr>
        <p:spPr bwMode="auto">
          <a:xfrm>
            <a:off x="7370763" y="2184400"/>
            <a:ext cx="1587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397" name="Line 37"/>
          <p:cNvSpPr>
            <a:spLocks noChangeShapeType="1"/>
          </p:cNvSpPr>
          <p:nvPr/>
        </p:nvSpPr>
        <p:spPr bwMode="auto">
          <a:xfrm flipH="1">
            <a:off x="7542213" y="2276475"/>
            <a:ext cx="50800" cy="777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398" name="Line 38"/>
          <p:cNvSpPr>
            <a:spLocks noChangeShapeType="1"/>
          </p:cNvSpPr>
          <p:nvPr/>
        </p:nvSpPr>
        <p:spPr bwMode="auto">
          <a:xfrm flipH="1">
            <a:off x="7715250" y="2374900"/>
            <a:ext cx="109538" cy="1539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399" name="Line 39"/>
          <p:cNvSpPr>
            <a:spLocks noChangeShapeType="1"/>
          </p:cNvSpPr>
          <p:nvPr/>
        </p:nvSpPr>
        <p:spPr bwMode="auto">
          <a:xfrm flipH="1">
            <a:off x="7885113" y="2468563"/>
            <a:ext cx="160337" cy="2317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400" name="Line 40"/>
          <p:cNvSpPr>
            <a:spLocks noChangeShapeType="1"/>
          </p:cNvSpPr>
          <p:nvPr/>
        </p:nvSpPr>
        <p:spPr bwMode="auto">
          <a:xfrm flipH="1">
            <a:off x="8059738" y="2565400"/>
            <a:ext cx="212725" cy="3095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401" name="Line 41"/>
          <p:cNvSpPr>
            <a:spLocks noChangeShapeType="1"/>
          </p:cNvSpPr>
          <p:nvPr/>
        </p:nvSpPr>
        <p:spPr bwMode="auto">
          <a:xfrm>
            <a:off x="7370763" y="2184400"/>
            <a:ext cx="1587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402" name="Line 42"/>
          <p:cNvSpPr>
            <a:spLocks noChangeShapeType="1"/>
          </p:cNvSpPr>
          <p:nvPr/>
        </p:nvSpPr>
        <p:spPr bwMode="auto">
          <a:xfrm flipH="1">
            <a:off x="7466013" y="2354263"/>
            <a:ext cx="76200" cy="571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403" name="Line 43"/>
          <p:cNvSpPr>
            <a:spLocks noChangeShapeType="1"/>
          </p:cNvSpPr>
          <p:nvPr/>
        </p:nvSpPr>
        <p:spPr bwMode="auto">
          <a:xfrm flipH="1">
            <a:off x="7556500" y="2528888"/>
            <a:ext cx="158750" cy="1079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404" name="Line 44"/>
          <p:cNvSpPr>
            <a:spLocks noChangeShapeType="1"/>
          </p:cNvSpPr>
          <p:nvPr/>
        </p:nvSpPr>
        <p:spPr bwMode="auto">
          <a:xfrm flipH="1">
            <a:off x="7643813" y="2700338"/>
            <a:ext cx="241300" cy="1651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405" name="Line 45"/>
          <p:cNvSpPr>
            <a:spLocks noChangeShapeType="1"/>
          </p:cNvSpPr>
          <p:nvPr/>
        </p:nvSpPr>
        <p:spPr bwMode="auto">
          <a:xfrm flipH="1">
            <a:off x="7739063" y="2874963"/>
            <a:ext cx="320675" cy="2174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406" name="Line 46"/>
          <p:cNvSpPr>
            <a:spLocks noChangeShapeType="1"/>
          </p:cNvSpPr>
          <p:nvPr/>
        </p:nvSpPr>
        <p:spPr bwMode="auto">
          <a:xfrm>
            <a:off x="7370763" y="2184400"/>
            <a:ext cx="1587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407" name="Line 47"/>
          <p:cNvSpPr>
            <a:spLocks noChangeShapeType="1"/>
          </p:cNvSpPr>
          <p:nvPr/>
        </p:nvSpPr>
        <p:spPr bwMode="auto">
          <a:xfrm flipH="1">
            <a:off x="7370763" y="2411413"/>
            <a:ext cx="95250" cy="142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408" name="Line 48"/>
          <p:cNvSpPr>
            <a:spLocks noChangeShapeType="1"/>
          </p:cNvSpPr>
          <p:nvPr/>
        </p:nvSpPr>
        <p:spPr bwMode="auto">
          <a:xfrm flipH="1">
            <a:off x="7370763" y="2636838"/>
            <a:ext cx="185737" cy="3651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409" name="Line 49"/>
          <p:cNvSpPr>
            <a:spLocks noChangeShapeType="1"/>
          </p:cNvSpPr>
          <p:nvPr/>
        </p:nvSpPr>
        <p:spPr bwMode="auto">
          <a:xfrm flipH="1">
            <a:off x="7370763" y="2865438"/>
            <a:ext cx="273050" cy="508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410" name="Line 50"/>
          <p:cNvSpPr>
            <a:spLocks noChangeShapeType="1"/>
          </p:cNvSpPr>
          <p:nvPr/>
        </p:nvSpPr>
        <p:spPr bwMode="auto">
          <a:xfrm flipH="1">
            <a:off x="7370763" y="3092450"/>
            <a:ext cx="368300" cy="7143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411" name="Line 51"/>
          <p:cNvSpPr>
            <a:spLocks noChangeShapeType="1"/>
          </p:cNvSpPr>
          <p:nvPr/>
        </p:nvSpPr>
        <p:spPr bwMode="auto">
          <a:xfrm>
            <a:off x="7370763" y="2184400"/>
            <a:ext cx="1587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412" name="Line 52"/>
          <p:cNvSpPr>
            <a:spLocks noChangeShapeType="1"/>
          </p:cNvSpPr>
          <p:nvPr/>
        </p:nvSpPr>
        <p:spPr bwMode="auto">
          <a:xfrm flipH="1" flipV="1">
            <a:off x="7277100" y="2405063"/>
            <a:ext cx="93663" cy="2063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413" name="Line 53"/>
          <p:cNvSpPr>
            <a:spLocks noChangeShapeType="1"/>
          </p:cNvSpPr>
          <p:nvPr/>
        </p:nvSpPr>
        <p:spPr bwMode="auto">
          <a:xfrm flipH="1" flipV="1">
            <a:off x="7180263" y="2636838"/>
            <a:ext cx="190500" cy="3651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414" name="Line 54"/>
          <p:cNvSpPr>
            <a:spLocks noChangeShapeType="1"/>
          </p:cNvSpPr>
          <p:nvPr/>
        </p:nvSpPr>
        <p:spPr bwMode="auto">
          <a:xfrm flipH="1" flipV="1">
            <a:off x="7088188" y="2859088"/>
            <a:ext cx="282575" cy="571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415" name="Line 55"/>
          <p:cNvSpPr>
            <a:spLocks noChangeShapeType="1"/>
          </p:cNvSpPr>
          <p:nvPr/>
        </p:nvSpPr>
        <p:spPr bwMode="auto">
          <a:xfrm flipH="1" flipV="1">
            <a:off x="6989763" y="3086100"/>
            <a:ext cx="381000" cy="777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416" name="Line 56"/>
          <p:cNvSpPr>
            <a:spLocks noChangeShapeType="1"/>
          </p:cNvSpPr>
          <p:nvPr/>
        </p:nvSpPr>
        <p:spPr bwMode="auto">
          <a:xfrm>
            <a:off x="7370763" y="2184400"/>
            <a:ext cx="1587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417" name="Line 57"/>
          <p:cNvSpPr>
            <a:spLocks noChangeShapeType="1"/>
          </p:cNvSpPr>
          <p:nvPr/>
        </p:nvSpPr>
        <p:spPr bwMode="auto">
          <a:xfrm flipH="1" flipV="1">
            <a:off x="7200900" y="2354263"/>
            <a:ext cx="76200" cy="508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418" name="Line 58"/>
          <p:cNvSpPr>
            <a:spLocks noChangeShapeType="1"/>
          </p:cNvSpPr>
          <p:nvPr/>
        </p:nvSpPr>
        <p:spPr bwMode="auto">
          <a:xfrm flipH="1" flipV="1">
            <a:off x="7027863" y="2528888"/>
            <a:ext cx="152400" cy="1079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419" name="Line 59"/>
          <p:cNvSpPr>
            <a:spLocks noChangeShapeType="1"/>
          </p:cNvSpPr>
          <p:nvPr/>
        </p:nvSpPr>
        <p:spPr bwMode="auto">
          <a:xfrm flipH="1" flipV="1">
            <a:off x="6856413" y="2700338"/>
            <a:ext cx="231775" cy="1587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420" name="Line 60"/>
          <p:cNvSpPr>
            <a:spLocks noChangeShapeType="1"/>
          </p:cNvSpPr>
          <p:nvPr/>
        </p:nvSpPr>
        <p:spPr bwMode="auto">
          <a:xfrm flipH="1" flipV="1">
            <a:off x="6681788" y="2874963"/>
            <a:ext cx="307975" cy="21113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421" name="Line 61"/>
          <p:cNvSpPr>
            <a:spLocks noChangeShapeType="1"/>
          </p:cNvSpPr>
          <p:nvPr/>
        </p:nvSpPr>
        <p:spPr bwMode="auto">
          <a:xfrm>
            <a:off x="7370763" y="2184400"/>
            <a:ext cx="1587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422" name="Line 62"/>
          <p:cNvSpPr>
            <a:spLocks noChangeShapeType="1"/>
          </p:cNvSpPr>
          <p:nvPr/>
        </p:nvSpPr>
        <p:spPr bwMode="auto">
          <a:xfrm flipH="1" flipV="1">
            <a:off x="7143750" y="2276475"/>
            <a:ext cx="57150" cy="777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423" name="Line 63"/>
          <p:cNvSpPr>
            <a:spLocks noChangeShapeType="1"/>
          </p:cNvSpPr>
          <p:nvPr/>
        </p:nvSpPr>
        <p:spPr bwMode="auto">
          <a:xfrm flipH="1" flipV="1">
            <a:off x="6919913" y="2368550"/>
            <a:ext cx="107950" cy="16033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424" name="Line 64"/>
          <p:cNvSpPr>
            <a:spLocks noChangeShapeType="1"/>
          </p:cNvSpPr>
          <p:nvPr/>
        </p:nvSpPr>
        <p:spPr bwMode="auto">
          <a:xfrm flipH="1" flipV="1">
            <a:off x="6691313" y="2455863"/>
            <a:ext cx="165100" cy="2444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425" name="Line 65"/>
          <p:cNvSpPr>
            <a:spLocks noChangeShapeType="1"/>
          </p:cNvSpPr>
          <p:nvPr/>
        </p:nvSpPr>
        <p:spPr bwMode="auto">
          <a:xfrm flipH="1" flipV="1">
            <a:off x="6464300" y="2549525"/>
            <a:ext cx="217488" cy="32543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426" name="Line 66"/>
          <p:cNvSpPr>
            <a:spLocks noChangeShapeType="1"/>
          </p:cNvSpPr>
          <p:nvPr/>
        </p:nvSpPr>
        <p:spPr bwMode="auto">
          <a:xfrm>
            <a:off x="7370763" y="2184400"/>
            <a:ext cx="1587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427" name="Line 67"/>
          <p:cNvSpPr>
            <a:spLocks noChangeShapeType="1"/>
          </p:cNvSpPr>
          <p:nvPr/>
        </p:nvSpPr>
        <p:spPr bwMode="auto">
          <a:xfrm flipH="1" flipV="1">
            <a:off x="7129463" y="2184400"/>
            <a:ext cx="14287" cy="920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428" name="Line 68"/>
          <p:cNvSpPr>
            <a:spLocks noChangeShapeType="1"/>
          </p:cNvSpPr>
          <p:nvPr/>
        </p:nvSpPr>
        <p:spPr bwMode="auto">
          <a:xfrm flipH="1" flipV="1">
            <a:off x="6881813" y="2184400"/>
            <a:ext cx="38100" cy="1841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429" name="Line 69"/>
          <p:cNvSpPr>
            <a:spLocks noChangeShapeType="1"/>
          </p:cNvSpPr>
          <p:nvPr/>
        </p:nvSpPr>
        <p:spPr bwMode="auto">
          <a:xfrm flipH="1" flipV="1">
            <a:off x="6640513" y="2184400"/>
            <a:ext cx="50800" cy="2714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430" name="Line 70"/>
          <p:cNvSpPr>
            <a:spLocks noChangeShapeType="1"/>
          </p:cNvSpPr>
          <p:nvPr/>
        </p:nvSpPr>
        <p:spPr bwMode="auto">
          <a:xfrm flipH="1" flipV="1">
            <a:off x="6392863" y="2184400"/>
            <a:ext cx="71437" cy="36512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431" name="Line 71"/>
          <p:cNvSpPr>
            <a:spLocks noChangeShapeType="1"/>
          </p:cNvSpPr>
          <p:nvPr/>
        </p:nvSpPr>
        <p:spPr bwMode="auto">
          <a:xfrm>
            <a:off x="7370763" y="2184400"/>
            <a:ext cx="1587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432" name="Line 72"/>
          <p:cNvSpPr>
            <a:spLocks noChangeShapeType="1"/>
          </p:cNvSpPr>
          <p:nvPr/>
        </p:nvSpPr>
        <p:spPr bwMode="auto">
          <a:xfrm flipV="1">
            <a:off x="7129463" y="2090738"/>
            <a:ext cx="20637" cy="936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433" name="Line 73"/>
          <p:cNvSpPr>
            <a:spLocks noChangeShapeType="1"/>
          </p:cNvSpPr>
          <p:nvPr/>
        </p:nvSpPr>
        <p:spPr bwMode="auto">
          <a:xfrm flipV="1">
            <a:off x="6881813" y="1992313"/>
            <a:ext cx="38100" cy="1920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434" name="Line 74"/>
          <p:cNvSpPr>
            <a:spLocks noChangeShapeType="1"/>
          </p:cNvSpPr>
          <p:nvPr/>
        </p:nvSpPr>
        <p:spPr bwMode="auto">
          <a:xfrm flipV="1">
            <a:off x="6640513" y="1898650"/>
            <a:ext cx="57150" cy="2857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435" name="Line 75"/>
          <p:cNvSpPr>
            <a:spLocks noChangeShapeType="1"/>
          </p:cNvSpPr>
          <p:nvPr/>
        </p:nvSpPr>
        <p:spPr bwMode="auto">
          <a:xfrm flipV="1">
            <a:off x="6392863" y="1801813"/>
            <a:ext cx="76200" cy="3825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436" name="Line 76"/>
          <p:cNvSpPr>
            <a:spLocks noChangeShapeType="1"/>
          </p:cNvSpPr>
          <p:nvPr/>
        </p:nvSpPr>
        <p:spPr bwMode="auto">
          <a:xfrm>
            <a:off x="7370763" y="2184400"/>
            <a:ext cx="1587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437" name="Line 77"/>
          <p:cNvSpPr>
            <a:spLocks noChangeShapeType="1"/>
          </p:cNvSpPr>
          <p:nvPr/>
        </p:nvSpPr>
        <p:spPr bwMode="auto">
          <a:xfrm flipV="1">
            <a:off x="7150100" y="2012950"/>
            <a:ext cx="50800" cy="777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438" name="Line 78"/>
          <p:cNvSpPr>
            <a:spLocks noChangeShapeType="1"/>
          </p:cNvSpPr>
          <p:nvPr/>
        </p:nvSpPr>
        <p:spPr bwMode="auto">
          <a:xfrm flipV="1">
            <a:off x="6919913" y="1838325"/>
            <a:ext cx="107950" cy="1539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439" name="Line 79"/>
          <p:cNvSpPr>
            <a:spLocks noChangeShapeType="1"/>
          </p:cNvSpPr>
          <p:nvPr/>
        </p:nvSpPr>
        <p:spPr bwMode="auto">
          <a:xfrm flipV="1">
            <a:off x="6697663" y="1666875"/>
            <a:ext cx="158750" cy="2317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440" name="Line 80"/>
          <p:cNvSpPr>
            <a:spLocks noChangeShapeType="1"/>
          </p:cNvSpPr>
          <p:nvPr/>
        </p:nvSpPr>
        <p:spPr bwMode="auto">
          <a:xfrm flipV="1">
            <a:off x="6469063" y="1492250"/>
            <a:ext cx="212725" cy="3095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441" name="Line 81"/>
          <p:cNvSpPr>
            <a:spLocks noChangeShapeType="1"/>
          </p:cNvSpPr>
          <p:nvPr/>
        </p:nvSpPr>
        <p:spPr bwMode="auto">
          <a:xfrm>
            <a:off x="7370763" y="2184400"/>
            <a:ext cx="1587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442" name="Line 82"/>
          <p:cNvSpPr>
            <a:spLocks noChangeShapeType="1"/>
          </p:cNvSpPr>
          <p:nvPr/>
        </p:nvSpPr>
        <p:spPr bwMode="auto">
          <a:xfrm flipV="1">
            <a:off x="7200900" y="1955800"/>
            <a:ext cx="76200" cy="571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443" name="Line 83"/>
          <p:cNvSpPr>
            <a:spLocks noChangeShapeType="1"/>
          </p:cNvSpPr>
          <p:nvPr/>
        </p:nvSpPr>
        <p:spPr bwMode="auto">
          <a:xfrm flipV="1">
            <a:off x="7027863" y="1730375"/>
            <a:ext cx="158750" cy="1079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444" name="Line 84"/>
          <p:cNvSpPr>
            <a:spLocks noChangeShapeType="1"/>
          </p:cNvSpPr>
          <p:nvPr/>
        </p:nvSpPr>
        <p:spPr bwMode="auto">
          <a:xfrm flipV="1">
            <a:off x="6856413" y="1503363"/>
            <a:ext cx="241300" cy="16351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445" name="Line 85"/>
          <p:cNvSpPr>
            <a:spLocks noChangeShapeType="1"/>
          </p:cNvSpPr>
          <p:nvPr/>
        </p:nvSpPr>
        <p:spPr bwMode="auto">
          <a:xfrm flipV="1">
            <a:off x="6681788" y="1274763"/>
            <a:ext cx="323850" cy="2174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446" name="Line 86"/>
          <p:cNvSpPr>
            <a:spLocks noChangeShapeType="1"/>
          </p:cNvSpPr>
          <p:nvPr/>
        </p:nvSpPr>
        <p:spPr bwMode="auto">
          <a:xfrm>
            <a:off x="7370763" y="2184400"/>
            <a:ext cx="1587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447" name="Line 87"/>
          <p:cNvSpPr>
            <a:spLocks noChangeShapeType="1"/>
          </p:cNvSpPr>
          <p:nvPr/>
        </p:nvSpPr>
        <p:spPr bwMode="auto">
          <a:xfrm flipV="1">
            <a:off x="7277100" y="1941513"/>
            <a:ext cx="93663" cy="142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448" name="Line 88"/>
          <p:cNvSpPr>
            <a:spLocks noChangeShapeType="1"/>
          </p:cNvSpPr>
          <p:nvPr/>
        </p:nvSpPr>
        <p:spPr bwMode="auto">
          <a:xfrm flipV="1">
            <a:off x="7186613" y="1693863"/>
            <a:ext cx="184150" cy="3651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449" name="Line 89"/>
          <p:cNvSpPr>
            <a:spLocks noChangeShapeType="1"/>
          </p:cNvSpPr>
          <p:nvPr/>
        </p:nvSpPr>
        <p:spPr bwMode="auto">
          <a:xfrm flipV="1">
            <a:off x="7097713" y="1450975"/>
            <a:ext cx="273050" cy="523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450" name="Line 90"/>
          <p:cNvSpPr>
            <a:spLocks noChangeShapeType="1"/>
          </p:cNvSpPr>
          <p:nvPr/>
        </p:nvSpPr>
        <p:spPr bwMode="auto">
          <a:xfrm flipV="1">
            <a:off x="7005638" y="1203325"/>
            <a:ext cx="365125" cy="7143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451" name="Line 91"/>
          <p:cNvSpPr>
            <a:spLocks noChangeShapeType="1"/>
          </p:cNvSpPr>
          <p:nvPr/>
        </p:nvSpPr>
        <p:spPr bwMode="auto">
          <a:xfrm flipV="1">
            <a:off x="7370763" y="1203325"/>
            <a:ext cx="1587" cy="9810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452" name="Line 92"/>
          <p:cNvSpPr>
            <a:spLocks noChangeShapeType="1"/>
          </p:cNvSpPr>
          <p:nvPr/>
        </p:nvSpPr>
        <p:spPr bwMode="auto">
          <a:xfrm flipV="1">
            <a:off x="7370763" y="1281113"/>
            <a:ext cx="381000" cy="9032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453" name="Line 93"/>
          <p:cNvSpPr>
            <a:spLocks noChangeShapeType="1"/>
          </p:cNvSpPr>
          <p:nvPr/>
        </p:nvSpPr>
        <p:spPr bwMode="auto">
          <a:xfrm flipV="1">
            <a:off x="7370763" y="1492250"/>
            <a:ext cx="688975" cy="6921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454" name="Line 94"/>
          <p:cNvSpPr>
            <a:spLocks noChangeShapeType="1"/>
          </p:cNvSpPr>
          <p:nvPr/>
        </p:nvSpPr>
        <p:spPr bwMode="auto">
          <a:xfrm flipV="1">
            <a:off x="7370763" y="1817688"/>
            <a:ext cx="908050" cy="36671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455" name="Line 95"/>
          <p:cNvSpPr>
            <a:spLocks noChangeShapeType="1"/>
          </p:cNvSpPr>
          <p:nvPr/>
        </p:nvSpPr>
        <p:spPr bwMode="auto">
          <a:xfrm>
            <a:off x="7370763" y="2184400"/>
            <a:ext cx="979487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456" name="Line 96"/>
          <p:cNvSpPr>
            <a:spLocks noChangeShapeType="1"/>
          </p:cNvSpPr>
          <p:nvPr/>
        </p:nvSpPr>
        <p:spPr bwMode="auto">
          <a:xfrm>
            <a:off x="7370763" y="2184400"/>
            <a:ext cx="901700" cy="3810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457" name="Line 97"/>
          <p:cNvSpPr>
            <a:spLocks noChangeShapeType="1"/>
          </p:cNvSpPr>
          <p:nvPr/>
        </p:nvSpPr>
        <p:spPr bwMode="auto">
          <a:xfrm>
            <a:off x="7370763" y="2184400"/>
            <a:ext cx="688975" cy="6905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458" name="Line 98"/>
          <p:cNvSpPr>
            <a:spLocks noChangeShapeType="1"/>
          </p:cNvSpPr>
          <p:nvPr/>
        </p:nvSpPr>
        <p:spPr bwMode="auto">
          <a:xfrm>
            <a:off x="7370763" y="2184400"/>
            <a:ext cx="368300" cy="9080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459" name="Line 99"/>
          <p:cNvSpPr>
            <a:spLocks noChangeShapeType="1"/>
          </p:cNvSpPr>
          <p:nvPr/>
        </p:nvSpPr>
        <p:spPr bwMode="auto">
          <a:xfrm>
            <a:off x="7370763" y="2184400"/>
            <a:ext cx="1587" cy="9794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460" name="Line 100"/>
          <p:cNvSpPr>
            <a:spLocks noChangeShapeType="1"/>
          </p:cNvSpPr>
          <p:nvPr/>
        </p:nvSpPr>
        <p:spPr bwMode="auto">
          <a:xfrm flipH="1">
            <a:off x="6989763" y="2184400"/>
            <a:ext cx="381000" cy="9017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461" name="Line 101"/>
          <p:cNvSpPr>
            <a:spLocks noChangeShapeType="1"/>
          </p:cNvSpPr>
          <p:nvPr/>
        </p:nvSpPr>
        <p:spPr bwMode="auto">
          <a:xfrm flipH="1">
            <a:off x="6681788" y="2184400"/>
            <a:ext cx="688975" cy="6905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462" name="Line 102"/>
          <p:cNvSpPr>
            <a:spLocks noChangeShapeType="1"/>
          </p:cNvSpPr>
          <p:nvPr/>
        </p:nvSpPr>
        <p:spPr bwMode="auto">
          <a:xfrm flipH="1">
            <a:off x="6464300" y="2184400"/>
            <a:ext cx="906463" cy="36512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463" name="Line 103"/>
          <p:cNvSpPr>
            <a:spLocks noChangeShapeType="1"/>
          </p:cNvSpPr>
          <p:nvPr/>
        </p:nvSpPr>
        <p:spPr bwMode="auto">
          <a:xfrm flipH="1">
            <a:off x="6392863" y="2184400"/>
            <a:ext cx="9779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464" name="Line 104"/>
          <p:cNvSpPr>
            <a:spLocks noChangeShapeType="1"/>
          </p:cNvSpPr>
          <p:nvPr/>
        </p:nvSpPr>
        <p:spPr bwMode="auto">
          <a:xfrm flipH="1" flipV="1">
            <a:off x="6469063" y="1801813"/>
            <a:ext cx="901700" cy="3825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465" name="Line 105"/>
          <p:cNvSpPr>
            <a:spLocks noChangeShapeType="1"/>
          </p:cNvSpPr>
          <p:nvPr/>
        </p:nvSpPr>
        <p:spPr bwMode="auto">
          <a:xfrm flipH="1" flipV="1">
            <a:off x="6681788" y="1492250"/>
            <a:ext cx="688975" cy="6921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466" name="Line 106"/>
          <p:cNvSpPr>
            <a:spLocks noChangeShapeType="1"/>
          </p:cNvSpPr>
          <p:nvPr/>
        </p:nvSpPr>
        <p:spPr bwMode="auto">
          <a:xfrm flipH="1" flipV="1">
            <a:off x="7005638" y="1274763"/>
            <a:ext cx="365125" cy="90963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467" name="Rectangle 107"/>
          <p:cNvSpPr>
            <a:spLocks noChangeArrowheads="1"/>
          </p:cNvSpPr>
          <p:nvPr/>
        </p:nvSpPr>
        <p:spPr bwMode="auto">
          <a:xfrm>
            <a:off x="7277100" y="2149475"/>
            <a:ext cx="84138" cy="1825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fr-FR" sz="1200" b="1">
                <a:latin typeface="Arial Unicode MS" charset="0"/>
                <a:ea typeface="Arial Unicode MS" charset="0"/>
                <a:cs typeface="Arial Unicode MS" charset="0"/>
              </a:rPr>
              <a:t>0</a:t>
            </a:r>
          </a:p>
        </p:txBody>
      </p:sp>
      <p:sp>
        <p:nvSpPr>
          <p:cNvPr id="15468" name="Rectangle 108"/>
          <p:cNvSpPr>
            <a:spLocks noChangeArrowheads="1"/>
          </p:cNvSpPr>
          <p:nvPr/>
        </p:nvSpPr>
        <p:spPr bwMode="auto">
          <a:xfrm>
            <a:off x="7277100" y="1905000"/>
            <a:ext cx="84138" cy="1825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fr-FR" sz="1200" b="1">
                <a:latin typeface="Arial Unicode MS" charset="0"/>
                <a:ea typeface="Arial Unicode MS" charset="0"/>
                <a:cs typeface="Arial Unicode MS" charset="0"/>
              </a:rPr>
              <a:t>1</a:t>
            </a:r>
          </a:p>
        </p:txBody>
      </p:sp>
      <p:sp>
        <p:nvSpPr>
          <p:cNvPr id="15469" name="Rectangle 109"/>
          <p:cNvSpPr>
            <a:spLocks noChangeArrowheads="1"/>
          </p:cNvSpPr>
          <p:nvPr/>
        </p:nvSpPr>
        <p:spPr bwMode="auto">
          <a:xfrm>
            <a:off x="7277100" y="1658938"/>
            <a:ext cx="84138" cy="1825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fr-FR" sz="1200" b="1">
                <a:latin typeface="Arial Unicode MS" charset="0"/>
                <a:ea typeface="Arial Unicode MS" charset="0"/>
                <a:cs typeface="Arial Unicode MS" charset="0"/>
              </a:rPr>
              <a:t>2</a:t>
            </a:r>
          </a:p>
        </p:txBody>
      </p:sp>
      <p:sp>
        <p:nvSpPr>
          <p:cNvPr id="15470" name="Rectangle 110"/>
          <p:cNvSpPr>
            <a:spLocks noChangeArrowheads="1"/>
          </p:cNvSpPr>
          <p:nvPr/>
        </p:nvSpPr>
        <p:spPr bwMode="auto">
          <a:xfrm>
            <a:off x="7277100" y="1414463"/>
            <a:ext cx="84138" cy="1825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fr-FR" sz="1200" b="1">
                <a:latin typeface="Arial Unicode MS" charset="0"/>
                <a:ea typeface="Arial Unicode MS" charset="0"/>
                <a:cs typeface="Arial Unicode MS" charset="0"/>
              </a:rPr>
              <a:t>3</a:t>
            </a:r>
          </a:p>
        </p:txBody>
      </p:sp>
      <p:sp>
        <p:nvSpPr>
          <p:cNvPr id="15471" name="Rectangle 111"/>
          <p:cNvSpPr>
            <a:spLocks noChangeArrowheads="1"/>
          </p:cNvSpPr>
          <p:nvPr/>
        </p:nvSpPr>
        <p:spPr bwMode="auto">
          <a:xfrm>
            <a:off x="7277100" y="1166813"/>
            <a:ext cx="84138" cy="1825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fr-FR" sz="1200" b="1">
                <a:latin typeface="Arial Unicode MS" charset="0"/>
                <a:ea typeface="Arial Unicode MS" charset="0"/>
                <a:cs typeface="Arial Unicode MS" charset="0"/>
              </a:rPr>
              <a:t>4</a:t>
            </a:r>
          </a:p>
        </p:txBody>
      </p:sp>
      <p:grpSp>
        <p:nvGrpSpPr>
          <p:cNvPr id="15472" name="Group 112"/>
          <p:cNvGrpSpPr>
            <a:grpSpLocks/>
          </p:cNvGrpSpPr>
          <p:nvPr/>
        </p:nvGrpSpPr>
        <p:grpSpPr bwMode="auto">
          <a:xfrm>
            <a:off x="3287713" y="912813"/>
            <a:ext cx="2603500" cy="2516187"/>
            <a:chOff x="411" y="181"/>
            <a:chExt cx="1246" cy="1182"/>
          </a:xfrm>
        </p:grpSpPr>
        <p:sp>
          <p:nvSpPr>
            <p:cNvPr id="15473" name="Rectangle 113"/>
            <p:cNvSpPr>
              <a:spLocks noChangeArrowheads="1"/>
            </p:cNvSpPr>
            <p:nvPr/>
          </p:nvSpPr>
          <p:spPr bwMode="auto">
            <a:xfrm>
              <a:off x="994" y="181"/>
              <a:ext cx="93" cy="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fr-FR" sz="1200" b="1">
                  <a:latin typeface="Arial Unicode MS" charset="0"/>
                  <a:ea typeface="Arial Unicode MS" charset="0"/>
                  <a:cs typeface="Arial Unicode MS" charset="0"/>
                </a:rPr>
                <a:t>LE</a:t>
              </a:r>
              <a:endParaRPr lang="fr-FR" sz="1200">
                <a:latin typeface="Arial Unicode MS" charset="0"/>
                <a:ea typeface="Arial Unicode MS" charset="0"/>
                <a:cs typeface="Arial Unicode MS" charset="0"/>
              </a:endParaRPr>
            </a:p>
          </p:txBody>
        </p:sp>
        <p:sp>
          <p:nvSpPr>
            <p:cNvPr id="15474" name="Rectangle 114"/>
            <p:cNvSpPr>
              <a:spLocks noChangeArrowheads="1"/>
            </p:cNvSpPr>
            <p:nvPr/>
          </p:nvSpPr>
          <p:spPr bwMode="auto">
            <a:xfrm>
              <a:off x="1208" y="236"/>
              <a:ext cx="97" cy="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fr-FR" sz="1200" b="1">
                  <a:latin typeface="Arial Unicode MS" charset="0"/>
                  <a:ea typeface="Arial Unicode MS" charset="0"/>
                  <a:cs typeface="Arial Unicode MS" charset="0"/>
                </a:rPr>
                <a:t>LC</a:t>
              </a:r>
              <a:endParaRPr lang="fr-FR" sz="1200">
                <a:latin typeface="Arial Unicode MS" charset="0"/>
                <a:ea typeface="Arial Unicode MS" charset="0"/>
                <a:cs typeface="Arial Unicode MS" charset="0"/>
              </a:endParaRPr>
            </a:p>
          </p:txBody>
        </p:sp>
        <p:sp>
          <p:nvSpPr>
            <p:cNvPr id="15475" name="Rectangle 115"/>
            <p:cNvSpPr>
              <a:spLocks noChangeArrowheads="1"/>
            </p:cNvSpPr>
            <p:nvPr/>
          </p:nvSpPr>
          <p:spPr bwMode="auto">
            <a:xfrm>
              <a:off x="1399" y="358"/>
              <a:ext cx="91" cy="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fr-FR" sz="1200" b="1">
                  <a:latin typeface="Arial Unicode MS" charset="0"/>
                  <a:ea typeface="Arial Unicode MS" charset="0"/>
                  <a:cs typeface="Arial Unicode MS" charset="0"/>
                </a:rPr>
                <a:t>IV</a:t>
              </a:r>
              <a:endParaRPr lang="fr-FR" sz="1200">
                <a:latin typeface="Arial Unicode MS" charset="0"/>
                <a:ea typeface="Arial Unicode MS" charset="0"/>
                <a:cs typeface="Arial Unicode MS" charset="0"/>
              </a:endParaRPr>
            </a:p>
          </p:txBody>
        </p:sp>
        <p:sp>
          <p:nvSpPr>
            <p:cNvPr id="15476" name="Rectangle 116"/>
            <p:cNvSpPr>
              <a:spLocks noChangeArrowheads="1"/>
            </p:cNvSpPr>
            <p:nvPr/>
          </p:nvSpPr>
          <p:spPr bwMode="auto">
            <a:xfrm>
              <a:off x="1519" y="530"/>
              <a:ext cx="77" cy="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fr-FR" sz="1200" b="1">
                  <a:latin typeface="Arial Unicode MS" charset="0"/>
                  <a:ea typeface="Arial Unicode MS" charset="0"/>
                  <a:cs typeface="Arial Unicode MS" charset="0"/>
                </a:rPr>
                <a:t>IG</a:t>
              </a:r>
              <a:endParaRPr lang="fr-FR" sz="1200">
                <a:latin typeface="Arial Unicode MS" charset="0"/>
                <a:ea typeface="Arial Unicode MS" charset="0"/>
                <a:cs typeface="Arial Unicode MS" charset="0"/>
              </a:endParaRPr>
            </a:p>
          </p:txBody>
        </p:sp>
        <p:sp>
          <p:nvSpPr>
            <p:cNvPr id="15477" name="Rectangle 117"/>
            <p:cNvSpPr>
              <a:spLocks noChangeArrowheads="1"/>
            </p:cNvSpPr>
            <p:nvPr/>
          </p:nvSpPr>
          <p:spPr bwMode="auto">
            <a:xfrm>
              <a:off x="1552" y="742"/>
              <a:ext cx="105" cy="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fr-FR" sz="1200" b="1">
                  <a:latin typeface="Arial Unicode MS" charset="0"/>
                  <a:ea typeface="Arial Unicode MS" charset="0"/>
                  <a:cs typeface="Arial Unicode MS" charset="0"/>
                </a:rPr>
                <a:t>RA</a:t>
              </a:r>
              <a:endParaRPr lang="fr-FR" sz="1200">
                <a:latin typeface="Arial Unicode MS" charset="0"/>
                <a:ea typeface="Arial Unicode MS" charset="0"/>
                <a:cs typeface="Arial Unicode MS" charset="0"/>
              </a:endParaRPr>
            </a:p>
          </p:txBody>
        </p:sp>
        <p:sp>
          <p:nvSpPr>
            <p:cNvPr id="15478" name="Rectangle 118"/>
            <p:cNvSpPr>
              <a:spLocks noChangeArrowheads="1"/>
            </p:cNvSpPr>
            <p:nvPr/>
          </p:nvSpPr>
          <p:spPr bwMode="auto">
            <a:xfrm>
              <a:off x="1511" y="945"/>
              <a:ext cx="97" cy="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fr-FR" sz="1200" b="1">
                  <a:latin typeface="Arial Unicode MS" charset="0"/>
                  <a:ea typeface="Arial Unicode MS" charset="0"/>
                  <a:cs typeface="Arial Unicode MS" charset="0"/>
                </a:rPr>
                <a:t>EE</a:t>
              </a:r>
              <a:endParaRPr lang="fr-FR" sz="1200">
                <a:latin typeface="Arial Unicode MS" charset="0"/>
                <a:ea typeface="Arial Unicode MS" charset="0"/>
                <a:cs typeface="Arial Unicode MS" charset="0"/>
              </a:endParaRPr>
            </a:p>
          </p:txBody>
        </p:sp>
        <p:sp>
          <p:nvSpPr>
            <p:cNvPr id="15479" name="Rectangle 119"/>
            <p:cNvSpPr>
              <a:spLocks noChangeArrowheads="1"/>
            </p:cNvSpPr>
            <p:nvPr/>
          </p:nvSpPr>
          <p:spPr bwMode="auto">
            <a:xfrm>
              <a:off x="1369" y="1121"/>
              <a:ext cx="126" cy="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fr-FR" sz="1200" b="1">
                  <a:latin typeface="Arial Unicode MS" charset="0"/>
                  <a:ea typeface="Arial Unicode MS" charset="0"/>
                  <a:cs typeface="Arial Unicode MS" charset="0"/>
                </a:rPr>
                <a:t>ISO</a:t>
              </a:r>
              <a:endParaRPr lang="fr-FR" sz="1200">
                <a:latin typeface="Arial Unicode MS" charset="0"/>
                <a:ea typeface="Arial Unicode MS" charset="0"/>
                <a:cs typeface="Arial Unicode MS" charset="0"/>
              </a:endParaRPr>
            </a:p>
          </p:txBody>
        </p:sp>
        <p:sp>
          <p:nvSpPr>
            <p:cNvPr id="15480" name="Rectangle 120"/>
            <p:cNvSpPr>
              <a:spLocks noChangeArrowheads="1"/>
            </p:cNvSpPr>
            <p:nvPr/>
          </p:nvSpPr>
          <p:spPr bwMode="auto">
            <a:xfrm>
              <a:off x="1199" y="1246"/>
              <a:ext cx="89" cy="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fr-FR" sz="1200" b="1">
                  <a:latin typeface="Arial Unicode MS" charset="0"/>
                  <a:ea typeface="Arial Unicode MS" charset="0"/>
                  <a:cs typeface="Arial Unicode MS" charset="0"/>
                </a:rPr>
                <a:t>JS</a:t>
              </a:r>
              <a:endParaRPr lang="fr-FR" sz="1200">
                <a:latin typeface="Arial Unicode MS" charset="0"/>
                <a:ea typeface="Arial Unicode MS" charset="0"/>
                <a:cs typeface="Arial Unicode MS" charset="0"/>
              </a:endParaRPr>
            </a:p>
          </p:txBody>
        </p:sp>
        <p:sp>
          <p:nvSpPr>
            <p:cNvPr id="15481" name="Rectangle 121"/>
            <p:cNvSpPr>
              <a:spLocks noChangeArrowheads="1"/>
            </p:cNvSpPr>
            <p:nvPr/>
          </p:nvSpPr>
          <p:spPr bwMode="auto">
            <a:xfrm>
              <a:off x="957" y="1277"/>
              <a:ext cx="134" cy="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fr-FR" sz="1200" b="1">
                  <a:latin typeface="Arial Unicode MS" charset="0"/>
                  <a:ea typeface="Arial Unicode MS" charset="0"/>
                  <a:cs typeface="Arial Unicode MS" charset="0"/>
                </a:rPr>
                <a:t>Sch</a:t>
              </a:r>
              <a:endParaRPr lang="fr-FR" sz="1200">
                <a:latin typeface="Arial Unicode MS" charset="0"/>
                <a:ea typeface="Arial Unicode MS" charset="0"/>
                <a:cs typeface="Arial Unicode MS" charset="0"/>
              </a:endParaRPr>
            </a:p>
          </p:txBody>
        </p:sp>
        <p:sp>
          <p:nvSpPr>
            <p:cNvPr id="15482" name="Rectangle 122"/>
            <p:cNvSpPr>
              <a:spLocks noChangeArrowheads="1"/>
            </p:cNvSpPr>
            <p:nvPr/>
          </p:nvSpPr>
          <p:spPr bwMode="auto">
            <a:xfrm>
              <a:off x="737" y="1243"/>
              <a:ext cx="109" cy="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fr-FR" sz="1200" b="1">
                  <a:latin typeface="Arial Unicode MS" charset="0"/>
                  <a:ea typeface="Arial Unicode MS" charset="0"/>
                  <a:cs typeface="Arial Unicode MS" charset="0"/>
                </a:rPr>
                <a:t>CO</a:t>
              </a:r>
              <a:endParaRPr lang="fr-FR" sz="1200">
                <a:latin typeface="Arial Unicode MS" charset="0"/>
                <a:ea typeface="Arial Unicode MS" charset="0"/>
                <a:cs typeface="Arial Unicode MS" charset="0"/>
              </a:endParaRPr>
            </a:p>
          </p:txBody>
        </p:sp>
        <p:sp>
          <p:nvSpPr>
            <p:cNvPr id="15483" name="Rectangle 123"/>
            <p:cNvSpPr>
              <a:spLocks noChangeArrowheads="1"/>
            </p:cNvSpPr>
            <p:nvPr/>
          </p:nvSpPr>
          <p:spPr bwMode="auto">
            <a:xfrm>
              <a:off x="561" y="1086"/>
              <a:ext cx="113" cy="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fr-FR" sz="1200" b="1">
                  <a:latin typeface="Arial Unicode MS" charset="0"/>
                  <a:ea typeface="Arial Unicode MS" charset="0"/>
                  <a:cs typeface="Arial Unicode MS" charset="0"/>
                </a:rPr>
                <a:t>MB</a:t>
              </a:r>
              <a:endParaRPr lang="fr-FR" sz="1200">
                <a:latin typeface="Arial Unicode MS" charset="0"/>
                <a:ea typeface="Arial Unicode MS" charset="0"/>
                <a:cs typeface="Arial Unicode MS" charset="0"/>
              </a:endParaRPr>
            </a:p>
          </p:txBody>
        </p:sp>
        <p:sp>
          <p:nvSpPr>
            <p:cNvPr id="15484" name="Rectangle 124"/>
            <p:cNvSpPr>
              <a:spLocks noChangeArrowheads="1"/>
            </p:cNvSpPr>
            <p:nvPr/>
          </p:nvSpPr>
          <p:spPr bwMode="auto">
            <a:xfrm>
              <a:off x="458" y="914"/>
              <a:ext cx="101" cy="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fr-FR" sz="1200" b="1">
                  <a:latin typeface="Arial Unicode MS" charset="0"/>
                  <a:ea typeface="Arial Unicode MS" charset="0"/>
                  <a:cs typeface="Arial Unicode MS" charset="0"/>
                </a:rPr>
                <a:t>RS</a:t>
              </a:r>
              <a:endParaRPr lang="fr-FR" sz="1200">
                <a:latin typeface="Arial Unicode MS" charset="0"/>
                <a:ea typeface="Arial Unicode MS" charset="0"/>
                <a:cs typeface="Arial Unicode MS" charset="0"/>
              </a:endParaRPr>
            </a:p>
          </p:txBody>
        </p:sp>
        <p:sp>
          <p:nvSpPr>
            <p:cNvPr id="15485" name="Rectangle 125"/>
            <p:cNvSpPr>
              <a:spLocks noChangeArrowheads="1"/>
            </p:cNvSpPr>
            <p:nvPr/>
          </p:nvSpPr>
          <p:spPr bwMode="auto">
            <a:xfrm>
              <a:off x="411" y="730"/>
              <a:ext cx="106" cy="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fr-FR" sz="1200" b="1">
                  <a:latin typeface="Arial Unicode MS" charset="0"/>
                  <a:ea typeface="Arial Unicode MS" charset="0"/>
                  <a:cs typeface="Arial Unicode MS" charset="0"/>
                </a:rPr>
                <a:t>PO</a:t>
              </a:r>
              <a:endParaRPr lang="fr-FR" sz="1200">
                <a:latin typeface="Arial Unicode MS" charset="0"/>
                <a:ea typeface="Arial Unicode MS" charset="0"/>
                <a:cs typeface="Arial Unicode MS" charset="0"/>
              </a:endParaRPr>
            </a:p>
          </p:txBody>
        </p:sp>
        <p:sp>
          <p:nvSpPr>
            <p:cNvPr id="15486" name="Rectangle 126"/>
            <p:cNvSpPr>
              <a:spLocks noChangeArrowheads="1"/>
            </p:cNvSpPr>
            <p:nvPr/>
          </p:nvSpPr>
          <p:spPr bwMode="auto">
            <a:xfrm>
              <a:off x="445" y="540"/>
              <a:ext cx="105" cy="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fr-FR" sz="1200" b="1">
                  <a:latin typeface="Arial Unicode MS" charset="0"/>
                  <a:ea typeface="Arial Unicode MS" charset="0"/>
                  <a:cs typeface="Arial Unicode MS" charset="0"/>
                </a:rPr>
                <a:t>RC</a:t>
              </a:r>
              <a:endParaRPr lang="fr-FR" sz="1200">
                <a:latin typeface="Arial Unicode MS" charset="0"/>
                <a:ea typeface="Arial Unicode MS" charset="0"/>
                <a:cs typeface="Arial Unicode MS" charset="0"/>
              </a:endParaRPr>
            </a:p>
          </p:txBody>
        </p:sp>
        <p:sp>
          <p:nvSpPr>
            <p:cNvPr id="15487" name="Rectangle 127"/>
            <p:cNvSpPr>
              <a:spLocks noChangeArrowheads="1"/>
            </p:cNvSpPr>
            <p:nvPr/>
          </p:nvSpPr>
          <p:spPr bwMode="auto">
            <a:xfrm>
              <a:off x="582" y="377"/>
              <a:ext cx="69" cy="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fr-FR" sz="1200" b="1">
                  <a:latin typeface="Arial Unicode MS" charset="0"/>
                  <a:ea typeface="Arial Unicode MS" charset="0"/>
                  <a:cs typeface="Arial Unicode MS" charset="0"/>
                </a:rPr>
                <a:t>IS</a:t>
              </a:r>
              <a:endParaRPr lang="fr-FR" sz="1200">
                <a:latin typeface="Arial Unicode MS" charset="0"/>
                <a:ea typeface="Arial Unicode MS" charset="0"/>
                <a:cs typeface="Arial Unicode MS" charset="0"/>
              </a:endParaRPr>
            </a:p>
          </p:txBody>
        </p:sp>
        <p:sp>
          <p:nvSpPr>
            <p:cNvPr id="15488" name="Rectangle 128"/>
            <p:cNvSpPr>
              <a:spLocks noChangeArrowheads="1"/>
            </p:cNvSpPr>
            <p:nvPr/>
          </p:nvSpPr>
          <p:spPr bwMode="auto">
            <a:xfrm>
              <a:off x="755" y="241"/>
              <a:ext cx="105" cy="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fr-FR" sz="1200" b="1">
                  <a:latin typeface="Arial Unicode MS" charset="0"/>
                  <a:ea typeface="Arial Unicode MS" charset="0"/>
                  <a:cs typeface="Arial Unicode MS" charset="0"/>
                </a:rPr>
                <a:t>AC</a:t>
              </a:r>
              <a:endParaRPr lang="fr-FR" sz="1200">
                <a:latin typeface="Arial Unicode MS" charset="0"/>
                <a:ea typeface="Arial Unicode MS" charset="0"/>
                <a:cs typeface="Arial Unicode MS" charset="0"/>
              </a:endParaRPr>
            </a:p>
          </p:txBody>
        </p:sp>
      </p:grpSp>
      <p:sp>
        <p:nvSpPr>
          <p:cNvPr id="15489" name="Line 129"/>
          <p:cNvSpPr>
            <a:spLocks noChangeShapeType="1"/>
          </p:cNvSpPr>
          <p:nvPr/>
        </p:nvSpPr>
        <p:spPr bwMode="auto">
          <a:xfrm>
            <a:off x="4603750" y="2152650"/>
            <a:ext cx="1588" cy="3175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490" name="Line 130"/>
          <p:cNvSpPr>
            <a:spLocks noChangeShapeType="1"/>
          </p:cNvSpPr>
          <p:nvPr/>
        </p:nvSpPr>
        <p:spPr bwMode="auto">
          <a:xfrm>
            <a:off x="4603750" y="1912938"/>
            <a:ext cx="95250" cy="17462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491" name="Line 131"/>
          <p:cNvSpPr>
            <a:spLocks noChangeShapeType="1"/>
          </p:cNvSpPr>
          <p:nvPr/>
        </p:nvSpPr>
        <p:spPr bwMode="auto">
          <a:xfrm>
            <a:off x="4603750" y="1668463"/>
            <a:ext cx="185738" cy="38100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492" name="Line 132"/>
          <p:cNvSpPr>
            <a:spLocks noChangeShapeType="1"/>
          </p:cNvSpPr>
          <p:nvPr/>
        </p:nvSpPr>
        <p:spPr bwMode="auto">
          <a:xfrm>
            <a:off x="4603750" y="1427163"/>
            <a:ext cx="280988" cy="57150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493" name="Line 133"/>
          <p:cNvSpPr>
            <a:spLocks noChangeShapeType="1"/>
          </p:cNvSpPr>
          <p:nvPr/>
        </p:nvSpPr>
        <p:spPr bwMode="auto">
          <a:xfrm>
            <a:off x="4603750" y="1179513"/>
            <a:ext cx="376238" cy="77787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494" name="Line 134"/>
          <p:cNvSpPr>
            <a:spLocks noChangeShapeType="1"/>
          </p:cNvSpPr>
          <p:nvPr/>
        </p:nvSpPr>
        <p:spPr bwMode="auto">
          <a:xfrm>
            <a:off x="4603750" y="2152650"/>
            <a:ext cx="1588" cy="3175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495" name="Line 135"/>
          <p:cNvSpPr>
            <a:spLocks noChangeShapeType="1"/>
          </p:cNvSpPr>
          <p:nvPr/>
        </p:nvSpPr>
        <p:spPr bwMode="auto">
          <a:xfrm>
            <a:off x="4699000" y="1930400"/>
            <a:ext cx="71438" cy="53975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496" name="Line 136"/>
          <p:cNvSpPr>
            <a:spLocks noChangeShapeType="1"/>
          </p:cNvSpPr>
          <p:nvPr/>
        </p:nvSpPr>
        <p:spPr bwMode="auto">
          <a:xfrm>
            <a:off x="4789488" y="1706563"/>
            <a:ext cx="152400" cy="101600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497" name="Line 137"/>
          <p:cNvSpPr>
            <a:spLocks noChangeShapeType="1"/>
          </p:cNvSpPr>
          <p:nvPr/>
        </p:nvSpPr>
        <p:spPr bwMode="auto">
          <a:xfrm>
            <a:off x="4884738" y="1484313"/>
            <a:ext cx="225425" cy="155575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498" name="Line 138"/>
          <p:cNvSpPr>
            <a:spLocks noChangeShapeType="1"/>
          </p:cNvSpPr>
          <p:nvPr/>
        </p:nvSpPr>
        <p:spPr bwMode="auto">
          <a:xfrm>
            <a:off x="4979988" y="1257300"/>
            <a:ext cx="301625" cy="209550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499" name="Line 139"/>
          <p:cNvSpPr>
            <a:spLocks noChangeShapeType="1"/>
          </p:cNvSpPr>
          <p:nvPr/>
        </p:nvSpPr>
        <p:spPr bwMode="auto">
          <a:xfrm>
            <a:off x="4603750" y="2152650"/>
            <a:ext cx="1588" cy="3175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500" name="Line 140"/>
          <p:cNvSpPr>
            <a:spLocks noChangeShapeType="1"/>
          </p:cNvSpPr>
          <p:nvPr/>
        </p:nvSpPr>
        <p:spPr bwMode="auto">
          <a:xfrm>
            <a:off x="4770438" y="1984375"/>
            <a:ext cx="53975" cy="76200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501" name="Line 141"/>
          <p:cNvSpPr>
            <a:spLocks noChangeShapeType="1"/>
          </p:cNvSpPr>
          <p:nvPr/>
        </p:nvSpPr>
        <p:spPr bwMode="auto">
          <a:xfrm>
            <a:off x="4941888" y="1808163"/>
            <a:ext cx="104775" cy="165100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502" name="Line 142"/>
          <p:cNvSpPr>
            <a:spLocks noChangeShapeType="1"/>
          </p:cNvSpPr>
          <p:nvPr/>
        </p:nvSpPr>
        <p:spPr bwMode="auto">
          <a:xfrm>
            <a:off x="5110163" y="1639888"/>
            <a:ext cx="155575" cy="242887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503" name="Line 143"/>
          <p:cNvSpPr>
            <a:spLocks noChangeShapeType="1"/>
          </p:cNvSpPr>
          <p:nvPr/>
        </p:nvSpPr>
        <p:spPr bwMode="auto">
          <a:xfrm>
            <a:off x="5281613" y="1466850"/>
            <a:ext cx="209550" cy="323850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504" name="Line 144"/>
          <p:cNvSpPr>
            <a:spLocks noChangeShapeType="1"/>
          </p:cNvSpPr>
          <p:nvPr/>
        </p:nvSpPr>
        <p:spPr bwMode="auto">
          <a:xfrm>
            <a:off x="4603750" y="2152650"/>
            <a:ext cx="1588" cy="3175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505" name="Line 145"/>
          <p:cNvSpPr>
            <a:spLocks noChangeShapeType="1"/>
          </p:cNvSpPr>
          <p:nvPr/>
        </p:nvSpPr>
        <p:spPr bwMode="auto">
          <a:xfrm>
            <a:off x="4824413" y="2060575"/>
            <a:ext cx="19050" cy="92075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506" name="Line 146"/>
          <p:cNvSpPr>
            <a:spLocks noChangeShapeType="1"/>
          </p:cNvSpPr>
          <p:nvPr/>
        </p:nvSpPr>
        <p:spPr bwMode="auto">
          <a:xfrm>
            <a:off x="5046663" y="1973263"/>
            <a:ext cx="34925" cy="179387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507" name="Line 147"/>
          <p:cNvSpPr>
            <a:spLocks noChangeShapeType="1"/>
          </p:cNvSpPr>
          <p:nvPr/>
        </p:nvSpPr>
        <p:spPr bwMode="auto">
          <a:xfrm>
            <a:off x="5265738" y="1882775"/>
            <a:ext cx="53975" cy="269875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508" name="Line 148"/>
          <p:cNvSpPr>
            <a:spLocks noChangeShapeType="1"/>
          </p:cNvSpPr>
          <p:nvPr/>
        </p:nvSpPr>
        <p:spPr bwMode="auto">
          <a:xfrm>
            <a:off x="5491163" y="1790700"/>
            <a:ext cx="71437" cy="361950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509" name="Line 149"/>
          <p:cNvSpPr>
            <a:spLocks noChangeShapeType="1"/>
          </p:cNvSpPr>
          <p:nvPr/>
        </p:nvSpPr>
        <p:spPr bwMode="auto">
          <a:xfrm>
            <a:off x="4603750" y="2152650"/>
            <a:ext cx="1588" cy="3175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510" name="Line 150"/>
          <p:cNvSpPr>
            <a:spLocks noChangeShapeType="1"/>
          </p:cNvSpPr>
          <p:nvPr/>
        </p:nvSpPr>
        <p:spPr bwMode="auto">
          <a:xfrm flipH="1">
            <a:off x="4824413" y="2152650"/>
            <a:ext cx="19050" cy="98425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511" name="Line 151"/>
          <p:cNvSpPr>
            <a:spLocks noChangeShapeType="1"/>
          </p:cNvSpPr>
          <p:nvPr/>
        </p:nvSpPr>
        <p:spPr bwMode="auto">
          <a:xfrm flipH="1">
            <a:off x="5041900" y="2152650"/>
            <a:ext cx="39688" cy="188913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512" name="Line 152"/>
          <p:cNvSpPr>
            <a:spLocks noChangeShapeType="1"/>
          </p:cNvSpPr>
          <p:nvPr/>
        </p:nvSpPr>
        <p:spPr bwMode="auto">
          <a:xfrm flipH="1">
            <a:off x="5262563" y="2152650"/>
            <a:ext cx="57150" cy="285750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513" name="Line 153"/>
          <p:cNvSpPr>
            <a:spLocks noChangeShapeType="1"/>
          </p:cNvSpPr>
          <p:nvPr/>
        </p:nvSpPr>
        <p:spPr bwMode="auto">
          <a:xfrm flipH="1">
            <a:off x="5484813" y="2152650"/>
            <a:ext cx="77787" cy="384175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514" name="Line 154"/>
          <p:cNvSpPr>
            <a:spLocks noChangeShapeType="1"/>
          </p:cNvSpPr>
          <p:nvPr/>
        </p:nvSpPr>
        <p:spPr bwMode="auto">
          <a:xfrm>
            <a:off x="4603750" y="2152650"/>
            <a:ext cx="1588" cy="3175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515" name="Line 155"/>
          <p:cNvSpPr>
            <a:spLocks noChangeShapeType="1"/>
          </p:cNvSpPr>
          <p:nvPr/>
        </p:nvSpPr>
        <p:spPr bwMode="auto">
          <a:xfrm flipH="1">
            <a:off x="4770438" y="2251075"/>
            <a:ext cx="53975" cy="73025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516" name="Line 156"/>
          <p:cNvSpPr>
            <a:spLocks noChangeShapeType="1"/>
          </p:cNvSpPr>
          <p:nvPr/>
        </p:nvSpPr>
        <p:spPr bwMode="auto">
          <a:xfrm flipH="1">
            <a:off x="4941888" y="2341563"/>
            <a:ext cx="100012" cy="157162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517" name="Line 157"/>
          <p:cNvSpPr>
            <a:spLocks noChangeShapeType="1"/>
          </p:cNvSpPr>
          <p:nvPr/>
        </p:nvSpPr>
        <p:spPr bwMode="auto">
          <a:xfrm flipH="1">
            <a:off x="5110163" y="2438400"/>
            <a:ext cx="152400" cy="23018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518" name="Line 158"/>
          <p:cNvSpPr>
            <a:spLocks noChangeShapeType="1"/>
          </p:cNvSpPr>
          <p:nvPr/>
        </p:nvSpPr>
        <p:spPr bwMode="auto">
          <a:xfrm flipH="1">
            <a:off x="5281613" y="2536825"/>
            <a:ext cx="203200" cy="304800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519" name="Line 159"/>
          <p:cNvSpPr>
            <a:spLocks noChangeShapeType="1"/>
          </p:cNvSpPr>
          <p:nvPr/>
        </p:nvSpPr>
        <p:spPr bwMode="auto">
          <a:xfrm>
            <a:off x="4603750" y="2152650"/>
            <a:ext cx="1588" cy="3175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520" name="Line 160"/>
          <p:cNvSpPr>
            <a:spLocks noChangeShapeType="1"/>
          </p:cNvSpPr>
          <p:nvPr/>
        </p:nvSpPr>
        <p:spPr bwMode="auto">
          <a:xfrm flipH="1">
            <a:off x="4697413" y="2324100"/>
            <a:ext cx="73025" cy="5238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521" name="Line 161"/>
          <p:cNvSpPr>
            <a:spLocks noChangeShapeType="1"/>
          </p:cNvSpPr>
          <p:nvPr/>
        </p:nvSpPr>
        <p:spPr bwMode="auto">
          <a:xfrm flipH="1">
            <a:off x="4779963" y="2498725"/>
            <a:ext cx="161925" cy="104775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522" name="Line 162"/>
          <p:cNvSpPr>
            <a:spLocks noChangeShapeType="1"/>
          </p:cNvSpPr>
          <p:nvPr/>
        </p:nvSpPr>
        <p:spPr bwMode="auto">
          <a:xfrm flipH="1">
            <a:off x="4870450" y="2668588"/>
            <a:ext cx="239713" cy="158750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523" name="Line 163"/>
          <p:cNvSpPr>
            <a:spLocks noChangeShapeType="1"/>
          </p:cNvSpPr>
          <p:nvPr/>
        </p:nvSpPr>
        <p:spPr bwMode="auto">
          <a:xfrm flipH="1">
            <a:off x="4960938" y="2841625"/>
            <a:ext cx="320675" cy="212725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524" name="Line 164"/>
          <p:cNvSpPr>
            <a:spLocks noChangeShapeType="1"/>
          </p:cNvSpPr>
          <p:nvPr/>
        </p:nvSpPr>
        <p:spPr bwMode="auto">
          <a:xfrm>
            <a:off x="4603750" y="2152650"/>
            <a:ext cx="1588" cy="3175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525" name="Line 165"/>
          <p:cNvSpPr>
            <a:spLocks noChangeShapeType="1"/>
          </p:cNvSpPr>
          <p:nvPr/>
        </p:nvSpPr>
        <p:spPr bwMode="auto">
          <a:xfrm flipH="1">
            <a:off x="4603750" y="2376488"/>
            <a:ext cx="93663" cy="19050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526" name="Line 166"/>
          <p:cNvSpPr>
            <a:spLocks noChangeShapeType="1"/>
          </p:cNvSpPr>
          <p:nvPr/>
        </p:nvSpPr>
        <p:spPr bwMode="auto">
          <a:xfrm flipH="1">
            <a:off x="4603750" y="2603500"/>
            <a:ext cx="176213" cy="34925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527" name="Line 167"/>
          <p:cNvSpPr>
            <a:spLocks noChangeShapeType="1"/>
          </p:cNvSpPr>
          <p:nvPr/>
        </p:nvSpPr>
        <p:spPr bwMode="auto">
          <a:xfrm flipH="1">
            <a:off x="4603750" y="2827338"/>
            <a:ext cx="266700" cy="53975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528" name="Line 168"/>
          <p:cNvSpPr>
            <a:spLocks noChangeShapeType="1"/>
          </p:cNvSpPr>
          <p:nvPr/>
        </p:nvSpPr>
        <p:spPr bwMode="auto">
          <a:xfrm flipH="1">
            <a:off x="4603750" y="3054350"/>
            <a:ext cx="357188" cy="74613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529" name="Line 169"/>
          <p:cNvSpPr>
            <a:spLocks noChangeShapeType="1"/>
          </p:cNvSpPr>
          <p:nvPr/>
        </p:nvSpPr>
        <p:spPr bwMode="auto">
          <a:xfrm>
            <a:off x="4603750" y="2152650"/>
            <a:ext cx="1588" cy="3175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530" name="Line 170"/>
          <p:cNvSpPr>
            <a:spLocks noChangeShapeType="1"/>
          </p:cNvSpPr>
          <p:nvPr/>
        </p:nvSpPr>
        <p:spPr bwMode="auto">
          <a:xfrm flipH="1" flipV="1">
            <a:off x="4508500" y="2376488"/>
            <a:ext cx="95250" cy="19050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531" name="Line 171"/>
          <p:cNvSpPr>
            <a:spLocks noChangeShapeType="1"/>
          </p:cNvSpPr>
          <p:nvPr/>
        </p:nvSpPr>
        <p:spPr bwMode="auto">
          <a:xfrm flipH="1" flipV="1">
            <a:off x="4418013" y="2598738"/>
            <a:ext cx="185737" cy="39687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532" name="Line 172"/>
          <p:cNvSpPr>
            <a:spLocks noChangeShapeType="1"/>
          </p:cNvSpPr>
          <p:nvPr/>
        </p:nvSpPr>
        <p:spPr bwMode="auto">
          <a:xfrm flipH="1" flipV="1">
            <a:off x="4322763" y="2822575"/>
            <a:ext cx="280987" cy="5873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533" name="Line 173"/>
          <p:cNvSpPr>
            <a:spLocks noChangeShapeType="1"/>
          </p:cNvSpPr>
          <p:nvPr/>
        </p:nvSpPr>
        <p:spPr bwMode="auto">
          <a:xfrm flipH="1" flipV="1">
            <a:off x="4227513" y="3049588"/>
            <a:ext cx="376237" cy="79375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534" name="Line 174"/>
          <p:cNvSpPr>
            <a:spLocks noChangeShapeType="1"/>
          </p:cNvSpPr>
          <p:nvPr/>
        </p:nvSpPr>
        <p:spPr bwMode="auto">
          <a:xfrm>
            <a:off x="4603750" y="2152650"/>
            <a:ext cx="1588" cy="3175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535" name="Line 175"/>
          <p:cNvSpPr>
            <a:spLocks noChangeShapeType="1"/>
          </p:cNvSpPr>
          <p:nvPr/>
        </p:nvSpPr>
        <p:spPr bwMode="auto">
          <a:xfrm flipH="1" flipV="1">
            <a:off x="4437063" y="2324100"/>
            <a:ext cx="71437" cy="5238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536" name="Line 176"/>
          <p:cNvSpPr>
            <a:spLocks noChangeShapeType="1"/>
          </p:cNvSpPr>
          <p:nvPr/>
        </p:nvSpPr>
        <p:spPr bwMode="auto">
          <a:xfrm flipH="1" flipV="1">
            <a:off x="4265613" y="2498725"/>
            <a:ext cx="152400" cy="100013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537" name="Line 177"/>
          <p:cNvSpPr>
            <a:spLocks noChangeShapeType="1"/>
          </p:cNvSpPr>
          <p:nvPr/>
        </p:nvSpPr>
        <p:spPr bwMode="auto">
          <a:xfrm flipH="1" flipV="1">
            <a:off x="4097338" y="2668588"/>
            <a:ext cx="225425" cy="153987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538" name="Line 178"/>
          <p:cNvSpPr>
            <a:spLocks noChangeShapeType="1"/>
          </p:cNvSpPr>
          <p:nvPr/>
        </p:nvSpPr>
        <p:spPr bwMode="auto">
          <a:xfrm flipH="1" flipV="1">
            <a:off x="3929063" y="2841625"/>
            <a:ext cx="298450" cy="207963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539" name="Line 179"/>
          <p:cNvSpPr>
            <a:spLocks noChangeShapeType="1"/>
          </p:cNvSpPr>
          <p:nvPr/>
        </p:nvSpPr>
        <p:spPr bwMode="auto">
          <a:xfrm>
            <a:off x="4603750" y="2152650"/>
            <a:ext cx="1588" cy="3175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540" name="Line 180"/>
          <p:cNvSpPr>
            <a:spLocks noChangeShapeType="1"/>
          </p:cNvSpPr>
          <p:nvPr/>
        </p:nvSpPr>
        <p:spPr bwMode="auto">
          <a:xfrm flipH="1" flipV="1">
            <a:off x="4383088" y="2246313"/>
            <a:ext cx="53975" cy="77787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541" name="Line 181"/>
          <p:cNvSpPr>
            <a:spLocks noChangeShapeType="1"/>
          </p:cNvSpPr>
          <p:nvPr/>
        </p:nvSpPr>
        <p:spPr bwMode="auto">
          <a:xfrm flipH="1" flipV="1">
            <a:off x="4160838" y="2333625"/>
            <a:ext cx="104775" cy="165100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542" name="Line 182"/>
          <p:cNvSpPr>
            <a:spLocks noChangeShapeType="1"/>
          </p:cNvSpPr>
          <p:nvPr/>
        </p:nvSpPr>
        <p:spPr bwMode="auto">
          <a:xfrm flipH="1" flipV="1">
            <a:off x="3941763" y="2424113"/>
            <a:ext cx="155575" cy="244475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543" name="Line 183"/>
          <p:cNvSpPr>
            <a:spLocks noChangeShapeType="1"/>
          </p:cNvSpPr>
          <p:nvPr/>
        </p:nvSpPr>
        <p:spPr bwMode="auto">
          <a:xfrm flipH="1" flipV="1">
            <a:off x="3719513" y="2517775"/>
            <a:ext cx="209550" cy="323850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544" name="Line 184"/>
          <p:cNvSpPr>
            <a:spLocks noChangeShapeType="1"/>
          </p:cNvSpPr>
          <p:nvPr/>
        </p:nvSpPr>
        <p:spPr bwMode="auto">
          <a:xfrm>
            <a:off x="4603750" y="2152650"/>
            <a:ext cx="1588" cy="3175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545" name="Line 185"/>
          <p:cNvSpPr>
            <a:spLocks noChangeShapeType="1"/>
          </p:cNvSpPr>
          <p:nvPr/>
        </p:nvSpPr>
        <p:spPr bwMode="auto">
          <a:xfrm flipH="1" flipV="1">
            <a:off x="4367213" y="2152650"/>
            <a:ext cx="15875" cy="93663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546" name="Line 186"/>
          <p:cNvSpPr>
            <a:spLocks noChangeShapeType="1"/>
          </p:cNvSpPr>
          <p:nvPr/>
        </p:nvSpPr>
        <p:spPr bwMode="auto">
          <a:xfrm flipH="1" flipV="1">
            <a:off x="4125913" y="2152650"/>
            <a:ext cx="34925" cy="180975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547" name="Line 187"/>
          <p:cNvSpPr>
            <a:spLocks noChangeShapeType="1"/>
          </p:cNvSpPr>
          <p:nvPr/>
        </p:nvSpPr>
        <p:spPr bwMode="auto">
          <a:xfrm flipH="1" flipV="1">
            <a:off x="3887788" y="2152650"/>
            <a:ext cx="53975" cy="271463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548" name="Line 188"/>
          <p:cNvSpPr>
            <a:spLocks noChangeShapeType="1"/>
          </p:cNvSpPr>
          <p:nvPr/>
        </p:nvSpPr>
        <p:spPr bwMode="auto">
          <a:xfrm flipH="1" flipV="1">
            <a:off x="3644900" y="2152650"/>
            <a:ext cx="74613" cy="365125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549" name="Line 189"/>
          <p:cNvSpPr>
            <a:spLocks noChangeShapeType="1"/>
          </p:cNvSpPr>
          <p:nvPr/>
        </p:nvSpPr>
        <p:spPr bwMode="auto">
          <a:xfrm>
            <a:off x="4603750" y="2152650"/>
            <a:ext cx="1588" cy="3175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550" name="Line 190"/>
          <p:cNvSpPr>
            <a:spLocks noChangeShapeType="1"/>
          </p:cNvSpPr>
          <p:nvPr/>
        </p:nvSpPr>
        <p:spPr bwMode="auto">
          <a:xfrm flipV="1">
            <a:off x="4367213" y="2057400"/>
            <a:ext cx="15875" cy="95250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551" name="Line 191"/>
          <p:cNvSpPr>
            <a:spLocks noChangeShapeType="1"/>
          </p:cNvSpPr>
          <p:nvPr/>
        </p:nvSpPr>
        <p:spPr bwMode="auto">
          <a:xfrm flipV="1">
            <a:off x="4125913" y="1963738"/>
            <a:ext cx="39687" cy="188912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552" name="Line 192"/>
          <p:cNvSpPr>
            <a:spLocks noChangeShapeType="1"/>
          </p:cNvSpPr>
          <p:nvPr/>
        </p:nvSpPr>
        <p:spPr bwMode="auto">
          <a:xfrm flipV="1">
            <a:off x="3887788" y="1868488"/>
            <a:ext cx="57150" cy="284162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553" name="Line 193"/>
          <p:cNvSpPr>
            <a:spLocks noChangeShapeType="1"/>
          </p:cNvSpPr>
          <p:nvPr/>
        </p:nvSpPr>
        <p:spPr bwMode="auto">
          <a:xfrm flipV="1">
            <a:off x="3644900" y="1771650"/>
            <a:ext cx="77788" cy="381000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554" name="Line 194"/>
          <p:cNvSpPr>
            <a:spLocks noChangeShapeType="1"/>
          </p:cNvSpPr>
          <p:nvPr/>
        </p:nvSpPr>
        <p:spPr bwMode="auto">
          <a:xfrm>
            <a:off x="4603750" y="2152650"/>
            <a:ext cx="1588" cy="3175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555" name="Line 195"/>
          <p:cNvSpPr>
            <a:spLocks noChangeShapeType="1"/>
          </p:cNvSpPr>
          <p:nvPr/>
        </p:nvSpPr>
        <p:spPr bwMode="auto">
          <a:xfrm flipV="1">
            <a:off x="4383088" y="1984375"/>
            <a:ext cx="53975" cy="73025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556" name="Line 196"/>
          <p:cNvSpPr>
            <a:spLocks noChangeShapeType="1"/>
          </p:cNvSpPr>
          <p:nvPr/>
        </p:nvSpPr>
        <p:spPr bwMode="auto">
          <a:xfrm flipV="1">
            <a:off x="4165600" y="1808163"/>
            <a:ext cx="100013" cy="155575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557" name="Line 197"/>
          <p:cNvSpPr>
            <a:spLocks noChangeShapeType="1"/>
          </p:cNvSpPr>
          <p:nvPr/>
        </p:nvSpPr>
        <p:spPr bwMode="auto">
          <a:xfrm flipV="1">
            <a:off x="3944938" y="1639888"/>
            <a:ext cx="152400" cy="228600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558" name="Line 198"/>
          <p:cNvSpPr>
            <a:spLocks noChangeShapeType="1"/>
          </p:cNvSpPr>
          <p:nvPr/>
        </p:nvSpPr>
        <p:spPr bwMode="auto">
          <a:xfrm flipV="1">
            <a:off x="3722688" y="1466850"/>
            <a:ext cx="206375" cy="304800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559" name="Line 199"/>
          <p:cNvSpPr>
            <a:spLocks noChangeShapeType="1"/>
          </p:cNvSpPr>
          <p:nvPr/>
        </p:nvSpPr>
        <p:spPr bwMode="auto">
          <a:xfrm>
            <a:off x="4603750" y="2152650"/>
            <a:ext cx="1588" cy="3175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560" name="Line 200"/>
          <p:cNvSpPr>
            <a:spLocks noChangeShapeType="1"/>
          </p:cNvSpPr>
          <p:nvPr/>
        </p:nvSpPr>
        <p:spPr bwMode="auto">
          <a:xfrm flipV="1">
            <a:off x="4437063" y="1930400"/>
            <a:ext cx="76200" cy="53975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561" name="Line 201"/>
          <p:cNvSpPr>
            <a:spLocks noChangeShapeType="1"/>
          </p:cNvSpPr>
          <p:nvPr/>
        </p:nvSpPr>
        <p:spPr bwMode="auto">
          <a:xfrm flipV="1">
            <a:off x="4265613" y="1703388"/>
            <a:ext cx="161925" cy="104775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562" name="Line 202"/>
          <p:cNvSpPr>
            <a:spLocks noChangeShapeType="1"/>
          </p:cNvSpPr>
          <p:nvPr/>
        </p:nvSpPr>
        <p:spPr bwMode="auto">
          <a:xfrm flipV="1">
            <a:off x="4097338" y="1481138"/>
            <a:ext cx="239712" cy="158750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563" name="Line 203"/>
          <p:cNvSpPr>
            <a:spLocks noChangeShapeType="1"/>
          </p:cNvSpPr>
          <p:nvPr/>
        </p:nvSpPr>
        <p:spPr bwMode="auto">
          <a:xfrm flipV="1">
            <a:off x="3929063" y="1254125"/>
            <a:ext cx="317500" cy="212725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564" name="Line 204"/>
          <p:cNvSpPr>
            <a:spLocks noChangeShapeType="1"/>
          </p:cNvSpPr>
          <p:nvPr/>
        </p:nvSpPr>
        <p:spPr bwMode="auto">
          <a:xfrm>
            <a:off x="4603750" y="2152650"/>
            <a:ext cx="1588" cy="3175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565" name="Line 205"/>
          <p:cNvSpPr>
            <a:spLocks noChangeShapeType="1"/>
          </p:cNvSpPr>
          <p:nvPr/>
        </p:nvSpPr>
        <p:spPr bwMode="auto">
          <a:xfrm flipV="1">
            <a:off x="4513263" y="1912938"/>
            <a:ext cx="90487" cy="17462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566" name="Line 206"/>
          <p:cNvSpPr>
            <a:spLocks noChangeShapeType="1"/>
          </p:cNvSpPr>
          <p:nvPr/>
        </p:nvSpPr>
        <p:spPr bwMode="auto">
          <a:xfrm flipV="1">
            <a:off x="4427538" y="1668463"/>
            <a:ext cx="176212" cy="34925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567" name="Line 207"/>
          <p:cNvSpPr>
            <a:spLocks noChangeShapeType="1"/>
          </p:cNvSpPr>
          <p:nvPr/>
        </p:nvSpPr>
        <p:spPr bwMode="auto">
          <a:xfrm flipV="1">
            <a:off x="4337050" y="1427163"/>
            <a:ext cx="266700" cy="53975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568" name="Line 208"/>
          <p:cNvSpPr>
            <a:spLocks noChangeShapeType="1"/>
          </p:cNvSpPr>
          <p:nvPr/>
        </p:nvSpPr>
        <p:spPr bwMode="auto">
          <a:xfrm flipV="1">
            <a:off x="4246563" y="1179513"/>
            <a:ext cx="357187" cy="74612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569" name="Line 209"/>
          <p:cNvSpPr>
            <a:spLocks noChangeShapeType="1"/>
          </p:cNvSpPr>
          <p:nvPr/>
        </p:nvSpPr>
        <p:spPr bwMode="auto">
          <a:xfrm flipV="1">
            <a:off x="4603750" y="1179513"/>
            <a:ext cx="1588" cy="973137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570" name="Line 210"/>
          <p:cNvSpPr>
            <a:spLocks noChangeShapeType="1"/>
          </p:cNvSpPr>
          <p:nvPr/>
        </p:nvSpPr>
        <p:spPr bwMode="auto">
          <a:xfrm flipV="1">
            <a:off x="4603750" y="1257300"/>
            <a:ext cx="376238" cy="895350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571" name="Line 211"/>
          <p:cNvSpPr>
            <a:spLocks noChangeShapeType="1"/>
          </p:cNvSpPr>
          <p:nvPr/>
        </p:nvSpPr>
        <p:spPr bwMode="auto">
          <a:xfrm flipV="1">
            <a:off x="4603750" y="1466850"/>
            <a:ext cx="677863" cy="685800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572" name="Line 212"/>
          <p:cNvSpPr>
            <a:spLocks noChangeShapeType="1"/>
          </p:cNvSpPr>
          <p:nvPr/>
        </p:nvSpPr>
        <p:spPr bwMode="auto">
          <a:xfrm flipV="1">
            <a:off x="4603750" y="1790700"/>
            <a:ext cx="887413" cy="361950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573" name="Line 213"/>
          <p:cNvSpPr>
            <a:spLocks noChangeShapeType="1"/>
          </p:cNvSpPr>
          <p:nvPr/>
        </p:nvSpPr>
        <p:spPr bwMode="auto">
          <a:xfrm>
            <a:off x="4603750" y="2152650"/>
            <a:ext cx="958850" cy="3175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574" name="Line 214"/>
          <p:cNvSpPr>
            <a:spLocks noChangeShapeType="1"/>
          </p:cNvSpPr>
          <p:nvPr/>
        </p:nvSpPr>
        <p:spPr bwMode="auto">
          <a:xfrm>
            <a:off x="4603750" y="2152650"/>
            <a:ext cx="881063" cy="384175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575" name="Line 215"/>
          <p:cNvSpPr>
            <a:spLocks noChangeShapeType="1"/>
          </p:cNvSpPr>
          <p:nvPr/>
        </p:nvSpPr>
        <p:spPr bwMode="auto">
          <a:xfrm>
            <a:off x="4603750" y="2152650"/>
            <a:ext cx="677863" cy="688975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576" name="Line 216"/>
          <p:cNvSpPr>
            <a:spLocks noChangeShapeType="1"/>
          </p:cNvSpPr>
          <p:nvPr/>
        </p:nvSpPr>
        <p:spPr bwMode="auto">
          <a:xfrm>
            <a:off x="4603750" y="2152650"/>
            <a:ext cx="357188" cy="901700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577" name="Line 217"/>
          <p:cNvSpPr>
            <a:spLocks noChangeShapeType="1"/>
          </p:cNvSpPr>
          <p:nvPr/>
        </p:nvSpPr>
        <p:spPr bwMode="auto">
          <a:xfrm>
            <a:off x="4603750" y="2152650"/>
            <a:ext cx="1588" cy="976313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578" name="Line 218"/>
          <p:cNvSpPr>
            <a:spLocks noChangeShapeType="1"/>
          </p:cNvSpPr>
          <p:nvPr/>
        </p:nvSpPr>
        <p:spPr bwMode="auto">
          <a:xfrm flipH="1">
            <a:off x="4227513" y="2152650"/>
            <a:ext cx="376237" cy="89693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579" name="Line 219"/>
          <p:cNvSpPr>
            <a:spLocks noChangeShapeType="1"/>
          </p:cNvSpPr>
          <p:nvPr/>
        </p:nvSpPr>
        <p:spPr bwMode="auto">
          <a:xfrm flipH="1">
            <a:off x="3929063" y="2152650"/>
            <a:ext cx="674687" cy="688975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580" name="Line 220"/>
          <p:cNvSpPr>
            <a:spLocks noChangeShapeType="1"/>
          </p:cNvSpPr>
          <p:nvPr/>
        </p:nvSpPr>
        <p:spPr bwMode="auto">
          <a:xfrm flipH="1">
            <a:off x="3719513" y="2152650"/>
            <a:ext cx="884237" cy="365125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581" name="Line 221"/>
          <p:cNvSpPr>
            <a:spLocks noChangeShapeType="1"/>
          </p:cNvSpPr>
          <p:nvPr/>
        </p:nvSpPr>
        <p:spPr bwMode="auto">
          <a:xfrm flipH="1">
            <a:off x="3644900" y="2152650"/>
            <a:ext cx="958850" cy="3175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582" name="Line 222"/>
          <p:cNvSpPr>
            <a:spLocks noChangeShapeType="1"/>
          </p:cNvSpPr>
          <p:nvPr/>
        </p:nvSpPr>
        <p:spPr bwMode="auto">
          <a:xfrm flipH="1" flipV="1">
            <a:off x="3722688" y="1771650"/>
            <a:ext cx="881062" cy="381000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583" name="Line 223"/>
          <p:cNvSpPr>
            <a:spLocks noChangeShapeType="1"/>
          </p:cNvSpPr>
          <p:nvPr/>
        </p:nvSpPr>
        <p:spPr bwMode="auto">
          <a:xfrm flipH="1" flipV="1">
            <a:off x="3929063" y="1466850"/>
            <a:ext cx="674687" cy="685800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584" name="Line 224"/>
          <p:cNvSpPr>
            <a:spLocks noChangeShapeType="1"/>
          </p:cNvSpPr>
          <p:nvPr/>
        </p:nvSpPr>
        <p:spPr bwMode="auto">
          <a:xfrm flipH="1" flipV="1">
            <a:off x="4246563" y="1254125"/>
            <a:ext cx="357187" cy="898525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585" name="Rectangle 225"/>
          <p:cNvSpPr>
            <a:spLocks noChangeArrowheads="1"/>
          </p:cNvSpPr>
          <p:nvPr/>
        </p:nvSpPr>
        <p:spPr bwMode="auto">
          <a:xfrm>
            <a:off x="3048000" y="3124200"/>
            <a:ext cx="87153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fr-FR" sz="1200" b="1">
                <a:latin typeface="Arial Unicode MS" charset="0"/>
                <a:ea typeface="Arial Unicode MS" charset="0"/>
                <a:cs typeface="Arial Unicode MS" charset="0"/>
              </a:rPr>
              <a:t>12 - 18 mois</a:t>
            </a:r>
            <a:endParaRPr lang="fr-FR" sz="1200">
              <a:latin typeface="Arial Unicode MS" charset="0"/>
              <a:ea typeface="Arial Unicode MS" charset="0"/>
              <a:cs typeface="Arial Unicode MS" charset="0"/>
            </a:endParaRPr>
          </a:p>
        </p:txBody>
      </p:sp>
      <p:sp>
        <p:nvSpPr>
          <p:cNvPr id="15586" name="Rectangle 226"/>
          <p:cNvSpPr>
            <a:spLocks noChangeArrowheads="1"/>
          </p:cNvSpPr>
          <p:nvPr/>
        </p:nvSpPr>
        <p:spPr bwMode="auto">
          <a:xfrm>
            <a:off x="4500563" y="2103438"/>
            <a:ext cx="82550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fr-FR" sz="1200" b="1">
                <a:latin typeface="Arial Unicode MS" charset="0"/>
                <a:ea typeface="Arial Unicode MS" charset="0"/>
                <a:cs typeface="Arial Unicode MS" charset="0"/>
              </a:rPr>
              <a:t>0</a:t>
            </a:r>
            <a:endParaRPr lang="fr-FR" sz="1200">
              <a:latin typeface="Arial Unicode MS" charset="0"/>
              <a:ea typeface="Arial Unicode MS" charset="0"/>
              <a:cs typeface="Arial Unicode MS" charset="0"/>
            </a:endParaRPr>
          </a:p>
        </p:txBody>
      </p:sp>
      <p:sp>
        <p:nvSpPr>
          <p:cNvPr id="15587" name="Rectangle 227"/>
          <p:cNvSpPr>
            <a:spLocks noChangeArrowheads="1"/>
          </p:cNvSpPr>
          <p:nvPr/>
        </p:nvSpPr>
        <p:spPr bwMode="auto">
          <a:xfrm>
            <a:off x="4500563" y="1862138"/>
            <a:ext cx="82550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fr-FR" sz="1200" b="1">
                <a:latin typeface="Arial Unicode MS" charset="0"/>
                <a:ea typeface="Arial Unicode MS" charset="0"/>
                <a:cs typeface="Arial Unicode MS" charset="0"/>
              </a:rPr>
              <a:t>1</a:t>
            </a:r>
            <a:endParaRPr lang="fr-FR" sz="1200">
              <a:latin typeface="Arial Unicode MS" charset="0"/>
              <a:ea typeface="Arial Unicode MS" charset="0"/>
              <a:cs typeface="Arial Unicode MS" charset="0"/>
            </a:endParaRPr>
          </a:p>
        </p:txBody>
      </p:sp>
      <p:sp>
        <p:nvSpPr>
          <p:cNvPr id="15588" name="Rectangle 228"/>
          <p:cNvSpPr>
            <a:spLocks noChangeArrowheads="1"/>
          </p:cNvSpPr>
          <p:nvPr/>
        </p:nvSpPr>
        <p:spPr bwMode="auto">
          <a:xfrm>
            <a:off x="4500563" y="1620838"/>
            <a:ext cx="82550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fr-FR" sz="1200" b="1">
                <a:latin typeface="Arial Unicode MS" charset="0"/>
                <a:ea typeface="Arial Unicode MS" charset="0"/>
                <a:cs typeface="Arial Unicode MS" charset="0"/>
              </a:rPr>
              <a:t>2</a:t>
            </a:r>
            <a:endParaRPr lang="fr-FR" sz="1200">
              <a:latin typeface="Arial Unicode MS" charset="0"/>
              <a:ea typeface="Arial Unicode MS" charset="0"/>
              <a:cs typeface="Arial Unicode MS" charset="0"/>
            </a:endParaRPr>
          </a:p>
        </p:txBody>
      </p:sp>
      <p:sp>
        <p:nvSpPr>
          <p:cNvPr id="15589" name="Rectangle 229"/>
          <p:cNvSpPr>
            <a:spLocks noChangeArrowheads="1"/>
          </p:cNvSpPr>
          <p:nvPr/>
        </p:nvSpPr>
        <p:spPr bwMode="auto">
          <a:xfrm>
            <a:off x="4500563" y="1379538"/>
            <a:ext cx="82550" cy="18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fr-FR" sz="1200" b="1">
                <a:latin typeface="Arial Unicode MS" charset="0"/>
                <a:ea typeface="Arial Unicode MS" charset="0"/>
                <a:cs typeface="Arial Unicode MS" charset="0"/>
              </a:rPr>
              <a:t>3</a:t>
            </a:r>
            <a:endParaRPr lang="fr-FR" sz="1200">
              <a:latin typeface="Arial Unicode MS" charset="0"/>
              <a:ea typeface="Arial Unicode MS" charset="0"/>
              <a:cs typeface="Arial Unicode MS" charset="0"/>
            </a:endParaRPr>
          </a:p>
        </p:txBody>
      </p:sp>
      <p:sp>
        <p:nvSpPr>
          <p:cNvPr id="15590" name="Rectangle 230"/>
          <p:cNvSpPr>
            <a:spLocks noChangeArrowheads="1"/>
          </p:cNvSpPr>
          <p:nvPr/>
        </p:nvSpPr>
        <p:spPr bwMode="auto">
          <a:xfrm>
            <a:off x="4500563" y="1130300"/>
            <a:ext cx="8255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fr-FR" sz="1200" b="1">
                <a:latin typeface="Arial Unicode MS" charset="0"/>
                <a:ea typeface="Arial Unicode MS" charset="0"/>
                <a:cs typeface="Arial Unicode MS" charset="0"/>
              </a:rPr>
              <a:t>4</a:t>
            </a:r>
            <a:endParaRPr lang="fr-FR" sz="1200">
              <a:latin typeface="Arial Unicode MS" charset="0"/>
              <a:ea typeface="Arial Unicode MS" charset="0"/>
              <a:cs typeface="Arial Unicode MS" charset="0"/>
            </a:endParaRPr>
          </a:p>
        </p:txBody>
      </p:sp>
      <p:sp>
        <p:nvSpPr>
          <p:cNvPr id="15591" name="Line 231"/>
          <p:cNvSpPr>
            <a:spLocks noChangeShapeType="1"/>
          </p:cNvSpPr>
          <p:nvPr/>
        </p:nvSpPr>
        <p:spPr bwMode="auto">
          <a:xfrm>
            <a:off x="1778000" y="2147888"/>
            <a:ext cx="1588" cy="1587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592" name="Line 232"/>
          <p:cNvSpPr>
            <a:spLocks noChangeShapeType="1"/>
          </p:cNvSpPr>
          <p:nvPr/>
        </p:nvSpPr>
        <p:spPr bwMode="auto">
          <a:xfrm>
            <a:off x="1778000" y="1911350"/>
            <a:ext cx="93663" cy="17463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593" name="Line 233"/>
          <p:cNvSpPr>
            <a:spLocks noChangeShapeType="1"/>
          </p:cNvSpPr>
          <p:nvPr/>
        </p:nvSpPr>
        <p:spPr bwMode="auto">
          <a:xfrm>
            <a:off x="1778000" y="1670050"/>
            <a:ext cx="188913" cy="38100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594" name="Line 234"/>
          <p:cNvSpPr>
            <a:spLocks noChangeShapeType="1"/>
          </p:cNvSpPr>
          <p:nvPr/>
        </p:nvSpPr>
        <p:spPr bwMode="auto">
          <a:xfrm>
            <a:off x="1778000" y="1433513"/>
            <a:ext cx="279400" cy="53975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595" name="Line 235"/>
          <p:cNvSpPr>
            <a:spLocks noChangeShapeType="1"/>
          </p:cNvSpPr>
          <p:nvPr/>
        </p:nvSpPr>
        <p:spPr bwMode="auto">
          <a:xfrm>
            <a:off x="1778000" y="1193800"/>
            <a:ext cx="379413" cy="76200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596" name="Line 236"/>
          <p:cNvSpPr>
            <a:spLocks noChangeShapeType="1"/>
          </p:cNvSpPr>
          <p:nvPr/>
        </p:nvSpPr>
        <p:spPr bwMode="auto">
          <a:xfrm>
            <a:off x="1778000" y="2147888"/>
            <a:ext cx="1588" cy="1587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597" name="Line 237"/>
          <p:cNvSpPr>
            <a:spLocks noChangeShapeType="1"/>
          </p:cNvSpPr>
          <p:nvPr/>
        </p:nvSpPr>
        <p:spPr bwMode="auto">
          <a:xfrm>
            <a:off x="1871663" y="1928813"/>
            <a:ext cx="76200" cy="52387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598" name="Line 238"/>
          <p:cNvSpPr>
            <a:spLocks noChangeShapeType="1"/>
          </p:cNvSpPr>
          <p:nvPr/>
        </p:nvSpPr>
        <p:spPr bwMode="auto">
          <a:xfrm>
            <a:off x="1966913" y="1708150"/>
            <a:ext cx="152400" cy="100013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599" name="Line 239"/>
          <p:cNvSpPr>
            <a:spLocks noChangeShapeType="1"/>
          </p:cNvSpPr>
          <p:nvPr/>
        </p:nvSpPr>
        <p:spPr bwMode="auto">
          <a:xfrm>
            <a:off x="2057400" y="1487488"/>
            <a:ext cx="227013" cy="157162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600" name="Line 240"/>
          <p:cNvSpPr>
            <a:spLocks noChangeShapeType="1"/>
          </p:cNvSpPr>
          <p:nvPr/>
        </p:nvSpPr>
        <p:spPr bwMode="auto">
          <a:xfrm>
            <a:off x="2157413" y="1270000"/>
            <a:ext cx="300037" cy="201613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601" name="Line 241"/>
          <p:cNvSpPr>
            <a:spLocks noChangeShapeType="1"/>
          </p:cNvSpPr>
          <p:nvPr/>
        </p:nvSpPr>
        <p:spPr bwMode="auto">
          <a:xfrm>
            <a:off x="1778000" y="2147888"/>
            <a:ext cx="1588" cy="1587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602" name="Line 242"/>
          <p:cNvSpPr>
            <a:spLocks noChangeShapeType="1"/>
          </p:cNvSpPr>
          <p:nvPr/>
        </p:nvSpPr>
        <p:spPr bwMode="auto">
          <a:xfrm>
            <a:off x="1947863" y="1981200"/>
            <a:ext cx="50800" cy="74613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603" name="Line 243"/>
          <p:cNvSpPr>
            <a:spLocks noChangeShapeType="1"/>
          </p:cNvSpPr>
          <p:nvPr/>
        </p:nvSpPr>
        <p:spPr bwMode="auto">
          <a:xfrm>
            <a:off x="2119313" y="1808163"/>
            <a:ext cx="107950" cy="158750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604" name="Line 244"/>
          <p:cNvSpPr>
            <a:spLocks noChangeShapeType="1"/>
          </p:cNvSpPr>
          <p:nvPr/>
        </p:nvSpPr>
        <p:spPr bwMode="auto">
          <a:xfrm>
            <a:off x="2284413" y="1644650"/>
            <a:ext cx="158750" cy="234950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605" name="Line 245"/>
          <p:cNvSpPr>
            <a:spLocks noChangeShapeType="1"/>
          </p:cNvSpPr>
          <p:nvPr/>
        </p:nvSpPr>
        <p:spPr bwMode="auto">
          <a:xfrm>
            <a:off x="2457450" y="1471613"/>
            <a:ext cx="211138" cy="317500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606" name="Line 246"/>
          <p:cNvSpPr>
            <a:spLocks noChangeShapeType="1"/>
          </p:cNvSpPr>
          <p:nvPr/>
        </p:nvSpPr>
        <p:spPr bwMode="auto">
          <a:xfrm>
            <a:off x="1778000" y="2147888"/>
            <a:ext cx="1588" cy="1587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607" name="Line 247"/>
          <p:cNvSpPr>
            <a:spLocks noChangeShapeType="1"/>
          </p:cNvSpPr>
          <p:nvPr/>
        </p:nvSpPr>
        <p:spPr bwMode="auto">
          <a:xfrm>
            <a:off x="1998663" y="2055813"/>
            <a:ext cx="19050" cy="92075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608" name="Line 248"/>
          <p:cNvSpPr>
            <a:spLocks noChangeShapeType="1"/>
          </p:cNvSpPr>
          <p:nvPr/>
        </p:nvSpPr>
        <p:spPr bwMode="auto">
          <a:xfrm>
            <a:off x="2227263" y="1966913"/>
            <a:ext cx="31750" cy="180975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609" name="Line 249"/>
          <p:cNvSpPr>
            <a:spLocks noChangeShapeType="1"/>
          </p:cNvSpPr>
          <p:nvPr/>
        </p:nvSpPr>
        <p:spPr bwMode="auto">
          <a:xfrm>
            <a:off x="2443163" y="1879600"/>
            <a:ext cx="53975" cy="26828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610" name="Line 250"/>
          <p:cNvSpPr>
            <a:spLocks noChangeShapeType="1"/>
          </p:cNvSpPr>
          <p:nvPr/>
        </p:nvSpPr>
        <p:spPr bwMode="auto">
          <a:xfrm>
            <a:off x="2668588" y="1789113"/>
            <a:ext cx="73025" cy="358775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611" name="Line 251"/>
          <p:cNvSpPr>
            <a:spLocks noChangeShapeType="1"/>
          </p:cNvSpPr>
          <p:nvPr/>
        </p:nvSpPr>
        <p:spPr bwMode="auto">
          <a:xfrm>
            <a:off x="1778000" y="2147888"/>
            <a:ext cx="1588" cy="1587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612" name="Line 252"/>
          <p:cNvSpPr>
            <a:spLocks noChangeShapeType="1"/>
          </p:cNvSpPr>
          <p:nvPr/>
        </p:nvSpPr>
        <p:spPr bwMode="auto">
          <a:xfrm flipH="1">
            <a:off x="1998663" y="2147888"/>
            <a:ext cx="19050" cy="90487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613" name="Line 253"/>
          <p:cNvSpPr>
            <a:spLocks noChangeShapeType="1"/>
          </p:cNvSpPr>
          <p:nvPr/>
        </p:nvSpPr>
        <p:spPr bwMode="auto">
          <a:xfrm flipH="1">
            <a:off x="2220913" y="2147888"/>
            <a:ext cx="38100" cy="185737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614" name="Line 254"/>
          <p:cNvSpPr>
            <a:spLocks noChangeShapeType="1"/>
          </p:cNvSpPr>
          <p:nvPr/>
        </p:nvSpPr>
        <p:spPr bwMode="auto">
          <a:xfrm flipH="1">
            <a:off x="2443163" y="2147888"/>
            <a:ext cx="53975" cy="277812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615" name="Line 255"/>
          <p:cNvSpPr>
            <a:spLocks noChangeShapeType="1"/>
          </p:cNvSpPr>
          <p:nvPr/>
        </p:nvSpPr>
        <p:spPr bwMode="auto">
          <a:xfrm flipH="1">
            <a:off x="2662238" y="2147888"/>
            <a:ext cx="79375" cy="374650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616" name="Line 256"/>
          <p:cNvSpPr>
            <a:spLocks noChangeShapeType="1"/>
          </p:cNvSpPr>
          <p:nvPr/>
        </p:nvSpPr>
        <p:spPr bwMode="auto">
          <a:xfrm>
            <a:off x="1778000" y="2147888"/>
            <a:ext cx="1588" cy="1587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617" name="Line 257"/>
          <p:cNvSpPr>
            <a:spLocks noChangeShapeType="1"/>
          </p:cNvSpPr>
          <p:nvPr/>
        </p:nvSpPr>
        <p:spPr bwMode="auto">
          <a:xfrm flipH="1">
            <a:off x="1947863" y="2238375"/>
            <a:ext cx="50800" cy="74613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618" name="Line 258"/>
          <p:cNvSpPr>
            <a:spLocks noChangeShapeType="1"/>
          </p:cNvSpPr>
          <p:nvPr/>
        </p:nvSpPr>
        <p:spPr bwMode="auto">
          <a:xfrm flipH="1">
            <a:off x="2119313" y="2333625"/>
            <a:ext cx="101600" cy="152400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619" name="Line 259"/>
          <p:cNvSpPr>
            <a:spLocks noChangeShapeType="1"/>
          </p:cNvSpPr>
          <p:nvPr/>
        </p:nvSpPr>
        <p:spPr bwMode="auto">
          <a:xfrm flipH="1">
            <a:off x="2284413" y="2425700"/>
            <a:ext cx="158750" cy="22383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620" name="Line 260"/>
          <p:cNvSpPr>
            <a:spLocks noChangeShapeType="1"/>
          </p:cNvSpPr>
          <p:nvPr/>
        </p:nvSpPr>
        <p:spPr bwMode="auto">
          <a:xfrm flipH="1">
            <a:off x="2457450" y="2522538"/>
            <a:ext cx="204788" cy="300037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621" name="Line 261"/>
          <p:cNvSpPr>
            <a:spLocks noChangeShapeType="1"/>
          </p:cNvSpPr>
          <p:nvPr/>
        </p:nvSpPr>
        <p:spPr bwMode="auto">
          <a:xfrm>
            <a:off x="1778000" y="2147888"/>
            <a:ext cx="1588" cy="1587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622" name="Line 262"/>
          <p:cNvSpPr>
            <a:spLocks noChangeShapeType="1"/>
          </p:cNvSpPr>
          <p:nvPr/>
        </p:nvSpPr>
        <p:spPr bwMode="auto">
          <a:xfrm flipH="1">
            <a:off x="1871663" y="2312988"/>
            <a:ext cx="76200" cy="53975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623" name="Line 263"/>
          <p:cNvSpPr>
            <a:spLocks noChangeShapeType="1"/>
          </p:cNvSpPr>
          <p:nvPr/>
        </p:nvSpPr>
        <p:spPr bwMode="auto">
          <a:xfrm flipH="1">
            <a:off x="1960563" y="2486025"/>
            <a:ext cx="158750" cy="106363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624" name="Line 264"/>
          <p:cNvSpPr>
            <a:spLocks noChangeShapeType="1"/>
          </p:cNvSpPr>
          <p:nvPr/>
        </p:nvSpPr>
        <p:spPr bwMode="auto">
          <a:xfrm flipH="1">
            <a:off x="2049463" y="2649538"/>
            <a:ext cx="234950" cy="158750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625" name="Line 265"/>
          <p:cNvSpPr>
            <a:spLocks noChangeShapeType="1"/>
          </p:cNvSpPr>
          <p:nvPr/>
        </p:nvSpPr>
        <p:spPr bwMode="auto">
          <a:xfrm flipH="1">
            <a:off x="2139950" y="2822575"/>
            <a:ext cx="317500" cy="207963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626" name="Line 266"/>
          <p:cNvSpPr>
            <a:spLocks noChangeShapeType="1"/>
          </p:cNvSpPr>
          <p:nvPr/>
        </p:nvSpPr>
        <p:spPr bwMode="auto">
          <a:xfrm>
            <a:off x="1778000" y="2147888"/>
            <a:ext cx="1588" cy="1587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627" name="Line 267"/>
          <p:cNvSpPr>
            <a:spLocks noChangeShapeType="1"/>
          </p:cNvSpPr>
          <p:nvPr/>
        </p:nvSpPr>
        <p:spPr bwMode="auto">
          <a:xfrm flipH="1">
            <a:off x="1778000" y="2366963"/>
            <a:ext cx="93663" cy="14287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628" name="Line 268"/>
          <p:cNvSpPr>
            <a:spLocks noChangeShapeType="1"/>
          </p:cNvSpPr>
          <p:nvPr/>
        </p:nvSpPr>
        <p:spPr bwMode="auto">
          <a:xfrm flipH="1">
            <a:off x="1778000" y="2592388"/>
            <a:ext cx="182563" cy="33337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629" name="Line 269"/>
          <p:cNvSpPr>
            <a:spLocks noChangeShapeType="1"/>
          </p:cNvSpPr>
          <p:nvPr/>
        </p:nvSpPr>
        <p:spPr bwMode="auto">
          <a:xfrm flipH="1">
            <a:off x="1778000" y="2808288"/>
            <a:ext cx="271463" cy="52387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630" name="Line 270"/>
          <p:cNvSpPr>
            <a:spLocks noChangeShapeType="1"/>
          </p:cNvSpPr>
          <p:nvPr/>
        </p:nvSpPr>
        <p:spPr bwMode="auto">
          <a:xfrm flipH="1">
            <a:off x="1778000" y="3030538"/>
            <a:ext cx="361950" cy="71437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631" name="Line 271"/>
          <p:cNvSpPr>
            <a:spLocks noChangeShapeType="1"/>
          </p:cNvSpPr>
          <p:nvPr/>
        </p:nvSpPr>
        <p:spPr bwMode="auto">
          <a:xfrm>
            <a:off x="1778000" y="2147888"/>
            <a:ext cx="1588" cy="1587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632" name="Line 272"/>
          <p:cNvSpPr>
            <a:spLocks noChangeShapeType="1"/>
          </p:cNvSpPr>
          <p:nvPr/>
        </p:nvSpPr>
        <p:spPr bwMode="auto">
          <a:xfrm flipH="1" flipV="1">
            <a:off x="1687513" y="2366963"/>
            <a:ext cx="90487" cy="14287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633" name="Line 273"/>
          <p:cNvSpPr>
            <a:spLocks noChangeShapeType="1"/>
          </p:cNvSpPr>
          <p:nvPr/>
        </p:nvSpPr>
        <p:spPr bwMode="auto">
          <a:xfrm flipH="1" flipV="1">
            <a:off x="1587500" y="2587625"/>
            <a:ext cx="190500" cy="38100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634" name="Line 274"/>
          <p:cNvSpPr>
            <a:spLocks noChangeShapeType="1"/>
          </p:cNvSpPr>
          <p:nvPr/>
        </p:nvSpPr>
        <p:spPr bwMode="auto">
          <a:xfrm flipH="1" flipV="1">
            <a:off x="1497013" y="2808288"/>
            <a:ext cx="280987" cy="52387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635" name="Line 275"/>
          <p:cNvSpPr>
            <a:spLocks noChangeShapeType="1"/>
          </p:cNvSpPr>
          <p:nvPr/>
        </p:nvSpPr>
        <p:spPr bwMode="auto">
          <a:xfrm flipH="1" flipV="1">
            <a:off x="1401763" y="3025775"/>
            <a:ext cx="376237" cy="76200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636" name="Line 276"/>
          <p:cNvSpPr>
            <a:spLocks noChangeShapeType="1"/>
          </p:cNvSpPr>
          <p:nvPr/>
        </p:nvSpPr>
        <p:spPr bwMode="auto">
          <a:xfrm>
            <a:off x="1778000" y="2147888"/>
            <a:ext cx="1588" cy="1587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637" name="Line 277"/>
          <p:cNvSpPr>
            <a:spLocks noChangeShapeType="1"/>
          </p:cNvSpPr>
          <p:nvPr/>
        </p:nvSpPr>
        <p:spPr bwMode="auto">
          <a:xfrm flipH="1" flipV="1">
            <a:off x="1611313" y="2312988"/>
            <a:ext cx="76200" cy="53975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638" name="Line 278"/>
          <p:cNvSpPr>
            <a:spLocks noChangeShapeType="1"/>
          </p:cNvSpPr>
          <p:nvPr/>
        </p:nvSpPr>
        <p:spPr bwMode="auto">
          <a:xfrm flipH="1" flipV="1">
            <a:off x="1436688" y="2486025"/>
            <a:ext cx="150812" cy="101600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639" name="Line 279"/>
          <p:cNvSpPr>
            <a:spLocks noChangeShapeType="1"/>
          </p:cNvSpPr>
          <p:nvPr/>
        </p:nvSpPr>
        <p:spPr bwMode="auto">
          <a:xfrm flipH="1" flipV="1">
            <a:off x="1268413" y="2649538"/>
            <a:ext cx="228600" cy="158750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640" name="Line 280"/>
          <p:cNvSpPr>
            <a:spLocks noChangeShapeType="1"/>
          </p:cNvSpPr>
          <p:nvPr/>
        </p:nvSpPr>
        <p:spPr bwMode="auto">
          <a:xfrm flipH="1" flipV="1">
            <a:off x="1096963" y="2822575"/>
            <a:ext cx="304800" cy="203200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641" name="Line 281"/>
          <p:cNvSpPr>
            <a:spLocks noChangeShapeType="1"/>
          </p:cNvSpPr>
          <p:nvPr/>
        </p:nvSpPr>
        <p:spPr bwMode="auto">
          <a:xfrm>
            <a:off x="1778000" y="2147888"/>
            <a:ext cx="1588" cy="1587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642" name="Line 282"/>
          <p:cNvSpPr>
            <a:spLocks noChangeShapeType="1"/>
          </p:cNvSpPr>
          <p:nvPr/>
        </p:nvSpPr>
        <p:spPr bwMode="auto">
          <a:xfrm flipH="1" flipV="1">
            <a:off x="1555750" y="2238375"/>
            <a:ext cx="55563" cy="74613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643" name="Line 283"/>
          <p:cNvSpPr>
            <a:spLocks noChangeShapeType="1"/>
          </p:cNvSpPr>
          <p:nvPr/>
        </p:nvSpPr>
        <p:spPr bwMode="auto">
          <a:xfrm flipH="1" flipV="1">
            <a:off x="1327150" y="2328863"/>
            <a:ext cx="109538" cy="157162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644" name="Line 284"/>
          <p:cNvSpPr>
            <a:spLocks noChangeShapeType="1"/>
          </p:cNvSpPr>
          <p:nvPr/>
        </p:nvSpPr>
        <p:spPr bwMode="auto">
          <a:xfrm flipH="1" flipV="1">
            <a:off x="1116013" y="2416175"/>
            <a:ext cx="152400" cy="233363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645" name="Line 285"/>
          <p:cNvSpPr>
            <a:spLocks noChangeShapeType="1"/>
          </p:cNvSpPr>
          <p:nvPr/>
        </p:nvSpPr>
        <p:spPr bwMode="auto">
          <a:xfrm flipH="1" flipV="1">
            <a:off x="884238" y="2506663"/>
            <a:ext cx="212725" cy="315912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646" name="Line 286"/>
          <p:cNvSpPr>
            <a:spLocks noChangeShapeType="1"/>
          </p:cNvSpPr>
          <p:nvPr/>
        </p:nvSpPr>
        <p:spPr bwMode="auto">
          <a:xfrm>
            <a:off x="1778000" y="2147888"/>
            <a:ext cx="1588" cy="1587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647" name="Line 287"/>
          <p:cNvSpPr>
            <a:spLocks noChangeShapeType="1"/>
          </p:cNvSpPr>
          <p:nvPr/>
        </p:nvSpPr>
        <p:spPr bwMode="auto">
          <a:xfrm flipH="1" flipV="1">
            <a:off x="1541463" y="2147888"/>
            <a:ext cx="14287" cy="90487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648" name="Line 288"/>
          <p:cNvSpPr>
            <a:spLocks noChangeShapeType="1"/>
          </p:cNvSpPr>
          <p:nvPr/>
        </p:nvSpPr>
        <p:spPr bwMode="auto">
          <a:xfrm flipH="1" flipV="1">
            <a:off x="1295400" y="2147888"/>
            <a:ext cx="31750" cy="180975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649" name="Line 289"/>
          <p:cNvSpPr>
            <a:spLocks noChangeShapeType="1"/>
          </p:cNvSpPr>
          <p:nvPr/>
        </p:nvSpPr>
        <p:spPr bwMode="auto">
          <a:xfrm flipH="1" flipV="1">
            <a:off x="1058863" y="2147888"/>
            <a:ext cx="57150" cy="268287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650" name="Line 290"/>
          <p:cNvSpPr>
            <a:spLocks noChangeShapeType="1"/>
          </p:cNvSpPr>
          <p:nvPr/>
        </p:nvSpPr>
        <p:spPr bwMode="auto">
          <a:xfrm flipH="1" flipV="1">
            <a:off x="817563" y="2147888"/>
            <a:ext cx="66675" cy="358775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651" name="Line 291"/>
          <p:cNvSpPr>
            <a:spLocks noChangeShapeType="1"/>
          </p:cNvSpPr>
          <p:nvPr/>
        </p:nvSpPr>
        <p:spPr bwMode="auto">
          <a:xfrm>
            <a:off x="1778000" y="2147888"/>
            <a:ext cx="1588" cy="1587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652" name="Line 292"/>
          <p:cNvSpPr>
            <a:spLocks noChangeShapeType="1"/>
          </p:cNvSpPr>
          <p:nvPr/>
        </p:nvSpPr>
        <p:spPr bwMode="auto">
          <a:xfrm flipV="1">
            <a:off x="1541463" y="2055813"/>
            <a:ext cx="14287" cy="92075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653" name="Line 293"/>
          <p:cNvSpPr>
            <a:spLocks noChangeShapeType="1"/>
          </p:cNvSpPr>
          <p:nvPr/>
        </p:nvSpPr>
        <p:spPr bwMode="auto">
          <a:xfrm flipV="1">
            <a:off x="1295400" y="1958975"/>
            <a:ext cx="39688" cy="188913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654" name="Line 294"/>
          <p:cNvSpPr>
            <a:spLocks noChangeShapeType="1"/>
          </p:cNvSpPr>
          <p:nvPr/>
        </p:nvSpPr>
        <p:spPr bwMode="auto">
          <a:xfrm flipV="1">
            <a:off x="1058863" y="1866900"/>
            <a:ext cx="57150" cy="28098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655" name="Line 295"/>
          <p:cNvSpPr>
            <a:spLocks noChangeShapeType="1"/>
          </p:cNvSpPr>
          <p:nvPr/>
        </p:nvSpPr>
        <p:spPr bwMode="auto">
          <a:xfrm flipV="1">
            <a:off x="817563" y="1771650"/>
            <a:ext cx="73025" cy="37623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656" name="Line 296"/>
          <p:cNvSpPr>
            <a:spLocks noChangeShapeType="1"/>
          </p:cNvSpPr>
          <p:nvPr/>
        </p:nvSpPr>
        <p:spPr bwMode="auto">
          <a:xfrm>
            <a:off x="1778000" y="2147888"/>
            <a:ext cx="1588" cy="1587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657" name="Line 297"/>
          <p:cNvSpPr>
            <a:spLocks noChangeShapeType="1"/>
          </p:cNvSpPr>
          <p:nvPr/>
        </p:nvSpPr>
        <p:spPr bwMode="auto">
          <a:xfrm flipV="1">
            <a:off x="1555750" y="1981200"/>
            <a:ext cx="55563" cy="74613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658" name="Line 298"/>
          <p:cNvSpPr>
            <a:spLocks noChangeShapeType="1"/>
          </p:cNvSpPr>
          <p:nvPr/>
        </p:nvSpPr>
        <p:spPr bwMode="auto">
          <a:xfrm flipV="1">
            <a:off x="1335088" y="1808163"/>
            <a:ext cx="101600" cy="150812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659" name="Line 299"/>
          <p:cNvSpPr>
            <a:spLocks noChangeShapeType="1"/>
          </p:cNvSpPr>
          <p:nvPr/>
        </p:nvSpPr>
        <p:spPr bwMode="auto">
          <a:xfrm flipV="1">
            <a:off x="1116013" y="1644650"/>
            <a:ext cx="152400" cy="222250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660" name="Line 300"/>
          <p:cNvSpPr>
            <a:spLocks noChangeShapeType="1"/>
          </p:cNvSpPr>
          <p:nvPr/>
        </p:nvSpPr>
        <p:spPr bwMode="auto">
          <a:xfrm flipV="1">
            <a:off x="890588" y="1471613"/>
            <a:ext cx="206375" cy="300037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661" name="Line 301"/>
          <p:cNvSpPr>
            <a:spLocks noChangeShapeType="1"/>
          </p:cNvSpPr>
          <p:nvPr/>
        </p:nvSpPr>
        <p:spPr bwMode="auto">
          <a:xfrm>
            <a:off x="1778000" y="2147888"/>
            <a:ext cx="1588" cy="1587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662" name="Line 302"/>
          <p:cNvSpPr>
            <a:spLocks noChangeShapeType="1"/>
          </p:cNvSpPr>
          <p:nvPr/>
        </p:nvSpPr>
        <p:spPr bwMode="auto">
          <a:xfrm flipV="1">
            <a:off x="1611313" y="1928813"/>
            <a:ext cx="76200" cy="52387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663" name="Line 303"/>
          <p:cNvSpPr>
            <a:spLocks noChangeShapeType="1"/>
          </p:cNvSpPr>
          <p:nvPr/>
        </p:nvSpPr>
        <p:spPr bwMode="auto">
          <a:xfrm flipV="1">
            <a:off x="1436688" y="1701800"/>
            <a:ext cx="157162" cy="106363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664" name="Line 304"/>
          <p:cNvSpPr>
            <a:spLocks noChangeShapeType="1"/>
          </p:cNvSpPr>
          <p:nvPr/>
        </p:nvSpPr>
        <p:spPr bwMode="auto">
          <a:xfrm flipV="1">
            <a:off x="1268413" y="1487488"/>
            <a:ext cx="238125" cy="157162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665" name="Line 305"/>
          <p:cNvSpPr>
            <a:spLocks noChangeShapeType="1"/>
          </p:cNvSpPr>
          <p:nvPr/>
        </p:nvSpPr>
        <p:spPr bwMode="auto">
          <a:xfrm flipV="1">
            <a:off x="1096963" y="1262063"/>
            <a:ext cx="317500" cy="209550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666" name="Line 306"/>
          <p:cNvSpPr>
            <a:spLocks noChangeShapeType="1"/>
          </p:cNvSpPr>
          <p:nvPr/>
        </p:nvSpPr>
        <p:spPr bwMode="auto">
          <a:xfrm>
            <a:off x="1778000" y="2147888"/>
            <a:ext cx="1588" cy="1587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667" name="Line 307"/>
          <p:cNvSpPr>
            <a:spLocks noChangeShapeType="1"/>
          </p:cNvSpPr>
          <p:nvPr/>
        </p:nvSpPr>
        <p:spPr bwMode="auto">
          <a:xfrm flipV="1">
            <a:off x="1687513" y="1911350"/>
            <a:ext cx="90487" cy="17463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668" name="Line 308"/>
          <p:cNvSpPr>
            <a:spLocks noChangeShapeType="1"/>
          </p:cNvSpPr>
          <p:nvPr/>
        </p:nvSpPr>
        <p:spPr bwMode="auto">
          <a:xfrm flipV="1">
            <a:off x="1593850" y="1670050"/>
            <a:ext cx="184150" cy="31750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669" name="Line 309"/>
          <p:cNvSpPr>
            <a:spLocks noChangeShapeType="1"/>
          </p:cNvSpPr>
          <p:nvPr/>
        </p:nvSpPr>
        <p:spPr bwMode="auto">
          <a:xfrm flipV="1">
            <a:off x="1506538" y="1433513"/>
            <a:ext cx="271462" cy="53975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670" name="Line 310"/>
          <p:cNvSpPr>
            <a:spLocks noChangeShapeType="1"/>
          </p:cNvSpPr>
          <p:nvPr/>
        </p:nvSpPr>
        <p:spPr bwMode="auto">
          <a:xfrm flipV="1">
            <a:off x="1414463" y="1193800"/>
            <a:ext cx="363537" cy="68263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671" name="Freeform 311"/>
          <p:cNvSpPr>
            <a:spLocks/>
          </p:cNvSpPr>
          <p:nvPr/>
        </p:nvSpPr>
        <p:spPr bwMode="auto">
          <a:xfrm>
            <a:off x="1535113" y="1905000"/>
            <a:ext cx="484187" cy="484188"/>
          </a:xfrm>
          <a:custGeom>
            <a:avLst/>
            <a:gdLst/>
            <a:ahLst/>
            <a:cxnLst>
              <a:cxn ang="0">
                <a:pos x="115" y="0"/>
              </a:cxn>
              <a:cxn ang="0">
                <a:pos x="161" y="11"/>
              </a:cxn>
              <a:cxn ang="0">
                <a:pos x="197" y="34"/>
              </a:cxn>
              <a:cxn ang="0">
                <a:pos x="223" y="72"/>
              </a:cxn>
              <a:cxn ang="0">
                <a:pos x="230" y="116"/>
              </a:cxn>
              <a:cxn ang="0">
                <a:pos x="220" y="162"/>
              </a:cxn>
              <a:cxn ang="0">
                <a:pos x="197" y="198"/>
              </a:cxn>
              <a:cxn ang="0">
                <a:pos x="159" y="223"/>
              </a:cxn>
              <a:cxn ang="0">
                <a:pos x="115" y="231"/>
              </a:cxn>
              <a:cxn ang="0">
                <a:pos x="69" y="221"/>
              </a:cxn>
              <a:cxn ang="0">
                <a:pos x="33" y="198"/>
              </a:cxn>
              <a:cxn ang="0">
                <a:pos x="7" y="159"/>
              </a:cxn>
              <a:cxn ang="0">
                <a:pos x="0" y="116"/>
              </a:cxn>
              <a:cxn ang="0">
                <a:pos x="10" y="70"/>
              </a:cxn>
              <a:cxn ang="0">
                <a:pos x="33" y="34"/>
              </a:cxn>
              <a:cxn ang="0">
                <a:pos x="72" y="8"/>
              </a:cxn>
              <a:cxn ang="0">
                <a:pos x="115" y="0"/>
              </a:cxn>
            </a:cxnLst>
            <a:rect l="0" t="0" r="r" b="b"/>
            <a:pathLst>
              <a:path w="230" h="231">
                <a:moveTo>
                  <a:pt x="115" y="0"/>
                </a:moveTo>
                <a:lnTo>
                  <a:pt x="161" y="11"/>
                </a:lnTo>
                <a:lnTo>
                  <a:pt x="197" y="34"/>
                </a:lnTo>
                <a:lnTo>
                  <a:pt x="223" y="72"/>
                </a:lnTo>
                <a:lnTo>
                  <a:pt x="230" y="116"/>
                </a:lnTo>
                <a:lnTo>
                  <a:pt x="220" y="162"/>
                </a:lnTo>
                <a:lnTo>
                  <a:pt x="197" y="198"/>
                </a:lnTo>
                <a:lnTo>
                  <a:pt x="159" y="223"/>
                </a:lnTo>
                <a:lnTo>
                  <a:pt x="115" y="231"/>
                </a:lnTo>
                <a:lnTo>
                  <a:pt x="69" y="221"/>
                </a:lnTo>
                <a:lnTo>
                  <a:pt x="33" y="198"/>
                </a:lnTo>
                <a:lnTo>
                  <a:pt x="7" y="159"/>
                </a:lnTo>
                <a:lnTo>
                  <a:pt x="0" y="116"/>
                </a:lnTo>
                <a:lnTo>
                  <a:pt x="10" y="70"/>
                </a:lnTo>
                <a:lnTo>
                  <a:pt x="33" y="34"/>
                </a:lnTo>
                <a:lnTo>
                  <a:pt x="72" y="8"/>
                </a:lnTo>
                <a:lnTo>
                  <a:pt x="115" y="0"/>
                </a:lnTo>
                <a:close/>
              </a:path>
            </a:pathLst>
          </a:custGeom>
          <a:solidFill>
            <a:srgbClr val="9999FF"/>
          </a:solidFill>
          <a:ln w="47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672" name="Line 312"/>
          <p:cNvSpPr>
            <a:spLocks noChangeShapeType="1"/>
          </p:cNvSpPr>
          <p:nvPr/>
        </p:nvSpPr>
        <p:spPr bwMode="auto">
          <a:xfrm flipV="1">
            <a:off x="1778000" y="1193800"/>
            <a:ext cx="1588" cy="95408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673" name="Line 313"/>
          <p:cNvSpPr>
            <a:spLocks noChangeShapeType="1"/>
          </p:cNvSpPr>
          <p:nvPr/>
        </p:nvSpPr>
        <p:spPr bwMode="auto">
          <a:xfrm flipV="1">
            <a:off x="1778000" y="1270000"/>
            <a:ext cx="379413" cy="87788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674" name="Line 314"/>
          <p:cNvSpPr>
            <a:spLocks noChangeShapeType="1"/>
          </p:cNvSpPr>
          <p:nvPr/>
        </p:nvSpPr>
        <p:spPr bwMode="auto">
          <a:xfrm flipV="1">
            <a:off x="1778000" y="1471613"/>
            <a:ext cx="679450" cy="676275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675" name="Line 315"/>
          <p:cNvSpPr>
            <a:spLocks noChangeShapeType="1"/>
          </p:cNvSpPr>
          <p:nvPr/>
        </p:nvSpPr>
        <p:spPr bwMode="auto">
          <a:xfrm flipV="1">
            <a:off x="1778000" y="1789113"/>
            <a:ext cx="890588" cy="358775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676" name="Line 316"/>
          <p:cNvSpPr>
            <a:spLocks noChangeShapeType="1"/>
          </p:cNvSpPr>
          <p:nvPr/>
        </p:nvSpPr>
        <p:spPr bwMode="auto">
          <a:xfrm>
            <a:off x="1778000" y="2147888"/>
            <a:ext cx="963613" cy="1587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677" name="Line 317"/>
          <p:cNvSpPr>
            <a:spLocks noChangeShapeType="1"/>
          </p:cNvSpPr>
          <p:nvPr/>
        </p:nvSpPr>
        <p:spPr bwMode="auto">
          <a:xfrm>
            <a:off x="1778000" y="2147888"/>
            <a:ext cx="884238" cy="374650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678" name="Line 318"/>
          <p:cNvSpPr>
            <a:spLocks noChangeShapeType="1"/>
          </p:cNvSpPr>
          <p:nvPr/>
        </p:nvSpPr>
        <p:spPr bwMode="auto">
          <a:xfrm>
            <a:off x="1778000" y="2147888"/>
            <a:ext cx="679450" cy="674687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679" name="Line 319"/>
          <p:cNvSpPr>
            <a:spLocks noChangeShapeType="1"/>
          </p:cNvSpPr>
          <p:nvPr/>
        </p:nvSpPr>
        <p:spPr bwMode="auto">
          <a:xfrm>
            <a:off x="1778000" y="2147888"/>
            <a:ext cx="361950" cy="882650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680" name="Line 320"/>
          <p:cNvSpPr>
            <a:spLocks noChangeShapeType="1"/>
          </p:cNvSpPr>
          <p:nvPr/>
        </p:nvSpPr>
        <p:spPr bwMode="auto">
          <a:xfrm>
            <a:off x="1778000" y="2147888"/>
            <a:ext cx="1588" cy="954087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681" name="Line 321"/>
          <p:cNvSpPr>
            <a:spLocks noChangeShapeType="1"/>
          </p:cNvSpPr>
          <p:nvPr/>
        </p:nvSpPr>
        <p:spPr bwMode="auto">
          <a:xfrm flipH="1">
            <a:off x="1401763" y="2147888"/>
            <a:ext cx="376237" cy="877887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682" name="Line 322"/>
          <p:cNvSpPr>
            <a:spLocks noChangeShapeType="1"/>
          </p:cNvSpPr>
          <p:nvPr/>
        </p:nvSpPr>
        <p:spPr bwMode="auto">
          <a:xfrm flipH="1">
            <a:off x="1096963" y="2147888"/>
            <a:ext cx="681037" cy="674687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683" name="Line 323"/>
          <p:cNvSpPr>
            <a:spLocks noChangeShapeType="1"/>
          </p:cNvSpPr>
          <p:nvPr/>
        </p:nvSpPr>
        <p:spPr bwMode="auto">
          <a:xfrm flipH="1">
            <a:off x="884238" y="2147888"/>
            <a:ext cx="893762" cy="358775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684" name="Line 324"/>
          <p:cNvSpPr>
            <a:spLocks noChangeShapeType="1"/>
          </p:cNvSpPr>
          <p:nvPr/>
        </p:nvSpPr>
        <p:spPr bwMode="auto">
          <a:xfrm flipH="1">
            <a:off x="817563" y="2147888"/>
            <a:ext cx="960437" cy="1587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685" name="Line 325"/>
          <p:cNvSpPr>
            <a:spLocks noChangeShapeType="1"/>
          </p:cNvSpPr>
          <p:nvPr/>
        </p:nvSpPr>
        <p:spPr bwMode="auto">
          <a:xfrm flipH="1" flipV="1">
            <a:off x="890588" y="1771650"/>
            <a:ext cx="887412" cy="37623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686" name="Line 326"/>
          <p:cNvSpPr>
            <a:spLocks noChangeShapeType="1"/>
          </p:cNvSpPr>
          <p:nvPr/>
        </p:nvSpPr>
        <p:spPr bwMode="auto">
          <a:xfrm flipH="1" flipV="1">
            <a:off x="1096963" y="1471613"/>
            <a:ext cx="681037" cy="676275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687" name="Line 327"/>
          <p:cNvSpPr>
            <a:spLocks noChangeShapeType="1"/>
          </p:cNvSpPr>
          <p:nvPr/>
        </p:nvSpPr>
        <p:spPr bwMode="auto">
          <a:xfrm flipH="1" flipV="1">
            <a:off x="1414463" y="1262063"/>
            <a:ext cx="363537" cy="885825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688" name="Rectangle 328"/>
          <p:cNvSpPr>
            <a:spLocks noChangeArrowheads="1"/>
          </p:cNvSpPr>
          <p:nvPr/>
        </p:nvSpPr>
        <p:spPr bwMode="auto">
          <a:xfrm>
            <a:off x="381000" y="3124200"/>
            <a:ext cx="703263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fr-FR" sz="1200" b="1">
                <a:latin typeface="Arial Unicode MS" charset="0"/>
                <a:ea typeface="Arial Unicode MS" charset="0"/>
                <a:cs typeface="Arial Unicode MS" charset="0"/>
              </a:rPr>
              <a:t>4 - 8 mois</a:t>
            </a:r>
            <a:endParaRPr lang="fr-FR" sz="1200">
              <a:latin typeface="Arial Unicode MS" charset="0"/>
              <a:ea typeface="Arial Unicode MS" charset="0"/>
              <a:cs typeface="Arial Unicode MS" charset="0"/>
            </a:endParaRPr>
          </a:p>
        </p:txBody>
      </p:sp>
      <p:sp>
        <p:nvSpPr>
          <p:cNvPr id="15689" name="Rectangle 329"/>
          <p:cNvSpPr>
            <a:spLocks noChangeArrowheads="1"/>
          </p:cNvSpPr>
          <p:nvPr/>
        </p:nvSpPr>
        <p:spPr bwMode="auto">
          <a:xfrm>
            <a:off x="1658938" y="2092325"/>
            <a:ext cx="85725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fr-FR" sz="1200" b="1">
                <a:latin typeface="Arial Unicode MS" charset="0"/>
                <a:ea typeface="Arial Unicode MS" charset="0"/>
                <a:cs typeface="Arial Unicode MS" charset="0"/>
              </a:rPr>
              <a:t>0</a:t>
            </a:r>
            <a:endParaRPr lang="fr-FR" sz="1200">
              <a:latin typeface="Arial Unicode MS" charset="0"/>
              <a:ea typeface="Arial Unicode MS" charset="0"/>
              <a:cs typeface="Arial Unicode MS" charset="0"/>
            </a:endParaRPr>
          </a:p>
        </p:txBody>
      </p:sp>
      <p:sp>
        <p:nvSpPr>
          <p:cNvPr id="15690" name="Rectangle 330"/>
          <p:cNvSpPr>
            <a:spLocks noChangeArrowheads="1"/>
          </p:cNvSpPr>
          <p:nvPr/>
        </p:nvSpPr>
        <p:spPr bwMode="auto">
          <a:xfrm>
            <a:off x="1658938" y="1857375"/>
            <a:ext cx="857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fr-FR" sz="1200" b="1">
                <a:latin typeface="Arial Unicode MS" charset="0"/>
                <a:ea typeface="Arial Unicode MS" charset="0"/>
                <a:cs typeface="Arial Unicode MS" charset="0"/>
              </a:rPr>
              <a:t>1</a:t>
            </a:r>
            <a:endParaRPr lang="fr-FR" sz="1200">
              <a:latin typeface="Arial Unicode MS" charset="0"/>
              <a:ea typeface="Arial Unicode MS" charset="0"/>
              <a:cs typeface="Arial Unicode MS" charset="0"/>
            </a:endParaRPr>
          </a:p>
        </p:txBody>
      </p:sp>
      <p:sp>
        <p:nvSpPr>
          <p:cNvPr id="15691" name="Rectangle 331"/>
          <p:cNvSpPr>
            <a:spLocks noChangeArrowheads="1"/>
          </p:cNvSpPr>
          <p:nvPr/>
        </p:nvSpPr>
        <p:spPr bwMode="auto">
          <a:xfrm>
            <a:off x="1658938" y="1616075"/>
            <a:ext cx="85725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fr-FR" sz="1200" b="1">
                <a:latin typeface="Arial Unicode MS" charset="0"/>
                <a:ea typeface="Arial Unicode MS" charset="0"/>
                <a:cs typeface="Arial Unicode MS" charset="0"/>
              </a:rPr>
              <a:t>2</a:t>
            </a:r>
            <a:endParaRPr lang="fr-FR" sz="1200">
              <a:latin typeface="Arial Unicode MS" charset="0"/>
              <a:ea typeface="Arial Unicode MS" charset="0"/>
              <a:cs typeface="Arial Unicode MS" charset="0"/>
            </a:endParaRPr>
          </a:p>
        </p:txBody>
      </p:sp>
      <p:sp>
        <p:nvSpPr>
          <p:cNvPr id="15692" name="Rectangle 332"/>
          <p:cNvSpPr>
            <a:spLocks noChangeArrowheads="1"/>
          </p:cNvSpPr>
          <p:nvPr/>
        </p:nvSpPr>
        <p:spPr bwMode="auto">
          <a:xfrm>
            <a:off x="1658938" y="1379538"/>
            <a:ext cx="85725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fr-FR" sz="1200" b="1">
                <a:latin typeface="Arial Unicode MS" charset="0"/>
                <a:ea typeface="Arial Unicode MS" charset="0"/>
                <a:cs typeface="Arial Unicode MS" charset="0"/>
              </a:rPr>
              <a:t>3</a:t>
            </a:r>
            <a:endParaRPr lang="fr-FR" sz="1200">
              <a:latin typeface="Arial Unicode MS" charset="0"/>
              <a:ea typeface="Arial Unicode MS" charset="0"/>
              <a:cs typeface="Arial Unicode MS" charset="0"/>
            </a:endParaRPr>
          </a:p>
        </p:txBody>
      </p:sp>
      <p:sp>
        <p:nvSpPr>
          <p:cNvPr id="15693" name="Rectangle 333"/>
          <p:cNvSpPr>
            <a:spLocks noChangeArrowheads="1"/>
          </p:cNvSpPr>
          <p:nvPr/>
        </p:nvSpPr>
        <p:spPr bwMode="auto">
          <a:xfrm>
            <a:off x="1658938" y="1139825"/>
            <a:ext cx="85725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fr-FR" sz="1200" b="1">
                <a:latin typeface="Arial Unicode MS" charset="0"/>
                <a:ea typeface="Arial Unicode MS" charset="0"/>
                <a:cs typeface="Arial Unicode MS" charset="0"/>
              </a:rPr>
              <a:t>4</a:t>
            </a:r>
            <a:endParaRPr lang="fr-FR" sz="1200">
              <a:latin typeface="Arial Unicode MS" charset="0"/>
              <a:ea typeface="Arial Unicode MS" charset="0"/>
              <a:cs typeface="Arial Unicode MS" charset="0"/>
            </a:endParaRPr>
          </a:p>
        </p:txBody>
      </p:sp>
      <p:grpSp>
        <p:nvGrpSpPr>
          <p:cNvPr id="15694" name="Group 334"/>
          <p:cNvGrpSpPr>
            <a:grpSpLocks/>
          </p:cNvGrpSpPr>
          <p:nvPr/>
        </p:nvGrpSpPr>
        <p:grpSpPr bwMode="auto">
          <a:xfrm>
            <a:off x="6059488" y="947738"/>
            <a:ext cx="2625725" cy="2476500"/>
            <a:chOff x="411" y="181"/>
            <a:chExt cx="1245" cy="1184"/>
          </a:xfrm>
        </p:grpSpPr>
        <p:sp>
          <p:nvSpPr>
            <p:cNvPr id="15695" name="Rectangle 335"/>
            <p:cNvSpPr>
              <a:spLocks noChangeArrowheads="1"/>
            </p:cNvSpPr>
            <p:nvPr/>
          </p:nvSpPr>
          <p:spPr bwMode="auto">
            <a:xfrm>
              <a:off x="994" y="181"/>
              <a:ext cx="93" cy="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fr-FR" sz="1200" b="1">
                  <a:latin typeface="Arial Unicode MS" charset="0"/>
                  <a:ea typeface="Arial Unicode MS" charset="0"/>
                  <a:cs typeface="Arial Unicode MS" charset="0"/>
                </a:rPr>
                <a:t>LE</a:t>
              </a:r>
              <a:endParaRPr lang="fr-FR" sz="1200">
                <a:latin typeface="Arial Unicode MS" charset="0"/>
                <a:ea typeface="Arial Unicode MS" charset="0"/>
                <a:cs typeface="Arial Unicode MS" charset="0"/>
              </a:endParaRPr>
            </a:p>
          </p:txBody>
        </p:sp>
        <p:sp>
          <p:nvSpPr>
            <p:cNvPr id="15696" name="Rectangle 336"/>
            <p:cNvSpPr>
              <a:spLocks noChangeArrowheads="1"/>
            </p:cNvSpPr>
            <p:nvPr/>
          </p:nvSpPr>
          <p:spPr bwMode="auto">
            <a:xfrm>
              <a:off x="1208" y="236"/>
              <a:ext cx="97" cy="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fr-FR" sz="1200" b="1">
                  <a:latin typeface="Arial Unicode MS" charset="0"/>
                  <a:ea typeface="Arial Unicode MS" charset="0"/>
                  <a:cs typeface="Arial Unicode MS" charset="0"/>
                </a:rPr>
                <a:t>LC</a:t>
              </a:r>
              <a:endParaRPr lang="fr-FR" sz="1200">
                <a:latin typeface="Arial Unicode MS" charset="0"/>
                <a:ea typeface="Arial Unicode MS" charset="0"/>
                <a:cs typeface="Arial Unicode MS" charset="0"/>
              </a:endParaRPr>
            </a:p>
          </p:txBody>
        </p:sp>
        <p:sp>
          <p:nvSpPr>
            <p:cNvPr id="15697" name="Rectangle 337"/>
            <p:cNvSpPr>
              <a:spLocks noChangeArrowheads="1"/>
            </p:cNvSpPr>
            <p:nvPr/>
          </p:nvSpPr>
          <p:spPr bwMode="auto">
            <a:xfrm>
              <a:off x="1399" y="358"/>
              <a:ext cx="69" cy="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fr-FR" sz="1200" b="1">
                  <a:latin typeface="Arial Unicode MS" charset="0"/>
                  <a:ea typeface="Arial Unicode MS" charset="0"/>
                  <a:cs typeface="Arial Unicode MS" charset="0"/>
                </a:rPr>
                <a:t>IV</a:t>
              </a:r>
              <a:endParaRPr lang="fr-FR" sz="1200">
                <a:latin typeface="Arial Unicode MS" charset="0"/>
                <a:ea typeface="Arial Unicode MS" charset="0"/>
                <a:cs typeface="Arial Unicode MS" charset="0"/>
              </a:endParaRPr>
            </a:p>
          </p:txBody>
        </p:sp>
        <p:sp>
          <p:nvSpPr>
            <p:cNvPr id="15698" name="Rectangle 338"/>
            <p:cNvSpPr>
              <a:spLocks noChangeArrowheads="1"/>
            </p:cNvSpPr>
            <p:nvPr/>
          </p:nvSpPr>
          <p:spPr bwMode="auto">
            <a:xfrm>
              <a:off x="1519" y="530"/>
              <a:ext cx="77" cy="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fr-FR" sz="1200" b="1">
                  <a:latin typeface="Arial Unicode MS" charset="0"/>
                  <a:ea typeface="Arial Unicode MS" charset="0"/>
                  <a:cs typeface="Arial Unicode MS" charset="0"/>
                </a:rPr>
                <a:t>IG</a:t>
              </a:r>
              <a:endParaRPr lang="fr-FR" sz="1200">
                <a:latin typeface="Arial Unicode MS" charset="0"/>
                <a:ea typeface="Arial Unicode MS" charset="0"/>
                <a:cs typeface="Arial Unicode MS" charset="0"/>
              </a:endParaRPr>
            </a:p>
          </p:txBody>
        </p:sp>
        <p:sp>
          <p:nvSpPr>
            <p:cNvPr id="15699" name="Rectangle 339"/>
            <p:cNvSpPr>
              <a:spLocks noChangeArrowheads="1"/>
            </p:cNvSpPr>
            <p:nvPr/>
          </p:nvSpPr>
          <p:spPr bwMode="auto">
            <a:xfrm>
              <a:off x="1552" y="742"/>
              <a:ext cx="104" cy="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fr-FR" sz="1200" b="1">
                  <a:latin typeface="Arial Unicode MS" charset="0"/>
                  <a:ea typeface="Arial Unicode MS" charset="0"/>
                  <a:cs typeface="Arial Unicode MS" charset="0"/>
                </a:rPr>
                <a:t>RA</a:t>
              </a:r>
              <a:endParaRPr lang="fr-FR" sz="1200">
                <a:latin typeface="Arial Unicode MS" charset="0"/>
                <a:ea typeface="Arial Unicode MS" charset="0"/>
                <a:cs typeface="Arial Unicode MS" charset="0"/>
              </a:endParaRPr>
            </a:p>
          </p:txBody>
        </p:sp>
        <p:sp>
          <p:nvSpPr>
            <p:cNvPr id="15700" name="Rectangle 340"/>
            <p:cNvSpPr>
              <a:spLocks noChangeArrowheads="1"/>
            </p:cNvSpPr>
            <p:nvPr/>
          </p:nvSpPr>
          <p:spPr bwMode="auto">
            <a:xfrm>
              <a:off x="1511" y="945"/>
              <a:ext cx="96" cy="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fr-FR" sz="1200" b="1">
                  <a:latin typeface="Arial Unicode MS" charset="0"/>
                  <a:ea typeface="Arial Unicode MS" charset="0"/>
                  <a:cs typeface="Arial Unicode MS" charset="0"/>
                </a:rPr>
                <a:t>EE</a:t>
              </a:r>
              <a:endParaRPr lang="fr-FR" sz="1200">
                <a:latin typeface="Arial Unicode MS" charset="0"/>
                <a:ea typeface="Arial Unicode MS" charset="0"/>
                <a:cs typeface="Arial Unicode MS" charset="0"/>
              </a:endParaRPr>
            </a:p>
          </p:txBody>
        </p:sp>
        <p:sp>
          <p:nvSpPr>
            <p:cNvPr id="15701" name="Rectangle 341"/>
            <p:cNvSpPr>
              <a:spLocks noChangeArrowheads="1"/>
            </p:cNvSpPr>
            <p:nvPr/>
          </p:nvSpPr>
          <p:spPr bwMode="auto">
            <a:xfrm>
              <a:off x="1369" y="1121"/>
              <a:ext cx="125" cy="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fr-FR" sz="1200" b="1">
                  <a:latin typeface="Arial Unicode MS" charset="0"/>
                  <a:ea typeface="Arial Unicode MS" charset="0"/>
                  <a:cs typeface="Arial Unicode MS" charset="0"/>
                </a:rPr>
                <a:t>ISO</a:t>
              </a:r>
              <a:endParaRPr lang="fr-FR" sz="1200">
                <a:latin typeface="Arial Unicode MS" charset="0"/>
                <a:ea typeface="Arial Unicode MS" charset="0"/>
                <a:cs typeface="Arial Unicode MS" charset="0"/>
              </a:endParaRPr>
            </a:p>
          </p:txBody>
        </p:sp>
        <p:sp>
          <p:nvSpPr>
            <p:cNvPr id="15702" name="Rectangle 342"/>
            <p:cNvSpPr>
              <a:spLocks noChangeArrowheads="1"/>
            </p:cNvSpPr>
            <p:nvPr/>
          </p:nvSpPr>
          <p:spPr bwMode="auto">
            <a:xfrm>
              <a:off x="1200" y="1246"/>
              <a:ext cx="88" cy="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fr-FR" sz="1200" b="1">
                  <a:latin typeface="Arial Unicode MS" charset="0"/>
                  <a:ea typeface="Arial Unicode MS" charset="0"/>
                  <a:cs typeface="Arial Unicode MS" charset="0"/>
                </a:rPr>
                <a:t>JS</a:t>
              </a:r>
              <a:endParaRPr lang="fr-FR" sz="1200">
                <a:latin typeface="Arial Unicode MS" charset="0"/>
                <a:ea typeface="Arial Unicode MS" charset="0"/>
                <a:cs typeface="Arial Unicode MS" charset="0"/>
              </a:endParaRPr>
            </a:p>
          </p:txBody>
        </p:sp>
        <p:sp>
          <p:nvSpPr>
            <p:cNvPr id="15703" name="Rectangle 343"/>
            <p:cNvSpPr>
              <a:spLocks noChangeArrowheads="1"/>
            </p:cNvSpPr>
            <p:nvPr/>
          </p:nvSpPr>
          <p:spPr bwMode="auto">
            <a:xfrm>
              <a:off x="957" y="1277"/>
              <a:ext cx="133" cy="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fr-FR" sz="1200" b="1">
                  <a:latin typeface="Arial Unicode MS" charset="0"/>
                  <a:ea typeface="Arial Unicode MS" charset="0"/>
                  <a:cs typeface="Arial Unicode MS" charset="0"/>
                </a:rPr>
                <a:t>Sch</a:t>
              </a:r>
              <a:endParaRPr lang="fr-FR" sz="1200">
                <a:latin typeface="Arial Unicode MS" charset="0"/>
                <a:ea typeface="Arial Unicode MS" charset="0"/>
                <a:cs typeface="Arial Unicode MS" charset="0"/>
              </a:endParaRPr>
            </a:p>
          </p:txBody>
        </p:sp>
        <p:sp>
          <p:nvSpPr>
            <p:cNvPr id="15704" name="Rectangle 344"/>
            <p:cNvSpPr>
              <a:spLocks noChangeArrowheads="1"/>
            </p:cNvSpPr>
            <p:nvPr/>
          </p:nvSpPr>
          <p:spPr bwMode="auto">
            <a:xfrm>
              <a:off x="736" y="1243"/>
              <a:ext cx="109" cy="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fr-FR" sz="1200" b="1">
                  <a:latin typeface="Arial Unicode MS" charset="0"/>
                  <a:ea typeface="Arial Unicode MS" charset="0"/>
                  <a:cs typeface="Arial Unicode MS" charset="0"/>
                </a:rPr>
                <a:t>CO</a:t>
              </a:r>
              <a:endParaRPr lang="fr-FR" sz="1200">
                <a:latin typeface="Arial Unicode MS" charset="0"/>
                <a:ea typeface="Arial Unicode MS" charset="0"/>
                <a:cs typeface="Arial Unicode MS" charset="0"/>
              </a:endParaRPr>
            </a:p>
          </p:txBody>
        </p:sp>
        <p:sp>
          <p:nvSpPr>
            <p:cNvPr id="15705" name="Rectangle 345"/>
            <p:cNvSpPr>
              <a:spLocks noChangeArrowheads="1"/>
            </p:cNvSpPr>
            <p:nvPr/>
          </p:nvSpPr>
          <p:spPr bwMode="auto">
            <a:xfrm>
              <a:off x="561" y="1085"/>
              <a:ext cx="112" cy="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fr-FR" sz="1200" b="1">
                  <a:latin typeface="Arial Unicode MS" charset="0"/>
                  <a:ea typeface="Arial Unicode MS" charset="0"/>
                  <a:cs typeface="Arial Unicode MS" charset="0"/>
                </a:rPr>
                <a:t>MB</a:t>
              </a:r>
              <a:endParaRPr lang="fr-FR" sz="1200">
                <a:latin typeface="Arial Unicode MS" charset="0"/>
                <a:ea typeface="Arial Unicode MS" charset="0"/>
                <a:cs typeface="Arial Unicode MS" charset="0"/>
              </a:endParaRPr>
            </a:p>
          </p:txBody>
        </p:sp>
        <p:sp>
          <p:nvSpPr>
            <p:cNvPr id="15706" name="Rectangle 346"/>
            <p:cNvSpPr>
              <a:spLocks noChangeArrowheads="1"/>
            </p:cNvSpPr>
            <p:nvPr/>
          </p:nvSpPr>
          <p:spPr bwMode="auto">
            <a:xfrm>
              <a:off x="457" y="913"/>
              <a:ext cx="100" cy="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fr-FR" sz="1200" b="1">
                  <a:latin typeface="Arial Unicode MS" charset="0"/>
                  <a:ea typeface="Arial Unicode MS" charset="0"/>
                  <a:cs typeface="Arial Unicode MS" charset="0"/>
                </a:rPr>
                <a:t>RS</a:t>
              </a:r>
              <a:endParaRPr lang="fr-FR" sz="1200">
                <a:latin typeface="Arial Unicode MS" charset="0"/>
                <a:ea typeface="Arial Unicode MS" charset="0"/>
                <a:cs typeface="Arial Unicode MS" charset="0"/>
              </a:endParaRPr>
            </a:p>
          </p:txBody>
        </p:sp>
        <p:sp>
          <p:nvSpPr>
            <p:cNvPr id="15707" name="Rectangle 347"/>
            <p:cNvSpPr>
              <a:spLocks noChangeArrowheads="1"/>
            </p:cNvSpPr>
            <p:nvPr/>
          </p:nvSpPr>
          <p:spPr bwMode="auto">
            <a:xfrm>
              <a:off x="411" y="731"/>
              <a:ext cx="104" cy="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fr-FR" sz="1200" b="1">
                  <a:latin typeface="Arial Unicode MS" charset="0"/>
                  <a:ea typeface="Arial Unicode MS" charset="0"/>
                  <a:cs typeface="Arial Unicode MS" charset="0"/>
                </a:rPr>
                <a:t>PO</a:t>
              </a:r>
              <a:endParaRPr lang="fr-FR" sz="1200">
                <a:latin typeface="Arial Unicode MS" charset="0"/>
                <a:ea typeface="Arial Unicode MS" charset="0"/>
                <a:cs typeface="Arial Unicode MS" charset="0"/>
              </a:endParaRPr>
            </a:p>
          </p:txBody>
        </p:sp>
        <p:sp>
          <p:nvSpPr>
            <p:cNvPr id="15708" name="Rectangle 348"/>
            <p:cNvSpPr>
              <a:spLocks noChangeArrowheads="1"/>
            </p:cNvSpPr>
            <p:nvPr/>
          </p:nvSpPr>
          <p:spPr bwMode="auto">
            <a:xfrm>
              <a:off x="445" y="540"/>
              <a:ext cx="104" cy="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fr-FR" sz="1200" b="1">
                  <a:latin typeface="Arial Unicode MS" charset="0"/>
                  <a:ea typeface="Arial Unicode MS" charset="0"/>
                  <a:cs typeface="Arial Unicode MS" charset="0"/>
                </a:rPr>
                <a:t>RC</a:t>
              </a:r>
              <a:endParaRPr lang="fr-FR" sz="1200">
                <a:latin typeface="Arial Unicode MS" charset="0"/>
                <a:ea typeface="Arial Unicode MS" charset="0"/>
                <a:cs typeface="Arial Unicode MS" charset="0"/>
              </a:endParaRPr>
            </a:p>
          </p:txBody>
        </p:sp>
        <p:sp>
          <p:nvSpPr>
            <p:cNvPr id="15709" name="Rectangle 349"/>
            <p:cNvSpPr>
              <a:spLocks noChangeArrowheads="1"/>
            </p:cNvSpPr>
            <p:nvPr/>
          </p:nvSpPr>
          <p:spPr bwMode="auto">
            <a:xfrm>
              <a:off x="582" y="376"/>
              <a:ext cx="68" cy="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fr-FR" sz="1200" b="1">
                  <a:latin typeface="Arial Unicode MS" charset="0"/>
                  <a:ea typeface="Arial Unicode MS" charset="0"/>
                  <a:cs typeface="Arial Unicode MS" charset="0"/>
                </a:rPr>
                <a:t>IS</a:t>
              </a:r>
              <a:endParaRPr lang="fr-FR" sz="1200">
                <a:latin typeface="Arial Unicode MS" charset="0"/>
                <a:ea typeface="Arial Unicode MS" charset="0"/>
                <a:cs typeface="Arial Unicode MS" charset="0"/>
              </a:endParaRPr>
            </a:p>
          </p:txBody>
        </p:sp>
        <p:sp>
          <p:nvSpPr>
            <p:cNvPr id="15710" name="Rectangle 350"/>
            <p:cNvSpPr>
              <a:spLocks noChangeArrowheads="1"/>
            </p:cNvSpPr>
            <p:nvPr/>
          </p:nvSpPr>
          <p:spPr bwMode="auto">
            <a:xfrm>
              <a:off x="755" y="240"/>
              <a:ext cx="104" cy="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fr-FR" sz="1200" b="1">
                  <a:latin typeface="Arial Unicode MS" charset="0"/>
                  <a:ea typeface="Arial Unicode MS" charset="0"/>
                  <a:cs typeface="Arial Unicode MS" charset="0"/>
                </a:rPr>
                <a:t>AC</a:t>
              </a:r>
              <a:endParaRPr lang="fr-FR" sz="1200">
                <a:latin typeface="Arial Unicode MS" charset="0"/>
                <a:ea typeface="Arial Unicode MS" charset="0"/>
                <a:cs typeface="Arial Unicode MS" charset="0"/>
              </a:endParaRPr>
            </a:p>
          </p:txBody>
        </p:sp>
      </p:grpSp>
      <p:grpSp>
        <p:nvGrpSpPr>
          <p:cNvPr id="15711" name="Group 351"/>
          <p:cNvGrpSpPr>
            <a:grpSpLocks/>
          </p:cNvGrpSpPr>
          <p:nvPr/>
        </p:nvGrpSpPr>
        <p:grpSpPr bwMode="auto">
          <a:xfrm>
            <a:off x="457200" y="893763"/>
            <a:ext cx="2627313" cy="2476500"/>
            <a:chOff x="411" y="181"/>
            <a:chExt cx="1245" cy="1184"/>
          </a:xfrm>
        </p:grpSpPr>
        <p:sp>
          <p:nvSpPr>
            <p:cNvPr id="15712" name="Rectangle 352"/>
            <p:cNvSpPr>
              <a:spLocks noChangeArrowheads="1"/>
            </p:cNvSpPr>
            <p:nvPr/>
          </p:nvSpPr>
          <p:spPr bwMode="auto">
            <a:xfrm>
              <a:off x="994" y="181"/>
              <a:ext cx="93" cy="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fr-FR" sz="1200" b="1">
                  <a:latin typeface="Arial Unicode MS" charset="0"/>
                  <a:ea typeface="Arial Unicode MS" charset="0"/>
                  <a:cs typeface="Arial Unicode MS" charset="0"/>
                </a:rPr>
                <a:t>LE</a:t>
              </a:r>
              <a:endParaRPr lang="fr-FR" sz="1200">
                <a:latin typeface="Arial Unicode MS" charset="0"/>
                <a:ea typeface="Arial Unicode MS" charset="0"/>
                <a:cs typeface="Arial Unicode MS" charset="0"/>
              </a:endParaRPr>
            </a:p>
          </p:txBody>
        </p:sp>
        <p:sp>
          <p:nvSpPr>
            <p:cNvPr id="15713" name="Rectangle 353"/>
            <p:cNvSpPr>
              <a:spLocks noChangeArrowheads="1"/>
            </p:cNvSpPr>
            <p:nvPr/>
          </p:nvSpPr>
          <p:spPr bwMode="auto">
            <a:xfrm>
              <a:off x="1208" y="236"/>
              <a:ext cx="96" cy="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fr-FR" sz="1200" b="1">
                  <a:latin typeface="Arial Unicode MS" charset="0"/>
                  <a:ea typeface="Arial Unicode MS" charset="0"/>
                  <a:cs typeface="Arial Unicode MS" charset="0"/>
                </a:rPr>
                <a:t>LC</a:t>
              </a:r>
              <a:endParaRPr lang="fr-FR" sz="1200">
                <a:latin typeface="Arial Unicode MS" charset="0"/>
                <a:ea typeface="Arial Unicode MS" charset="0"/>
                <a:cs typeface="Arial Unicode MS" charset="0"/>
              </a:endParaRPr>
            </a:p>
          </p:txBody>
        </p:sp>
        <p:sp>
          <p:nvSpPr>
            <p:cNvPr id="15714" name="Rectangle 354"/>
            <p:cNvSpPr>
              <a:spLocks noChangeArrowheads="1"/>
            </p:cNvSpPr>
            <p:nvPr/>
          </p:nvSpPr>
          <p:spPr bwMode="auto">
            <a:xfrm>
              <a:off x="1399" y="358"/>
              <a:ext cx="69" cy="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fr-FR" sz="1200" b="1">
                  <a:latin typeface="Arial Unicode MS" charset="0"/>
                  <a:ea typeface="Arial Unicode MS" charset="0"/>
                  <a:cs typeface="Arial Unicode MS" charset="0"/>
                </a:rPr>
                <a:t>IV</a:t>
              </a:r>
              <a:endParaRPr lang="fr-FR" sz="1200">
                <a:latin typeface="Arial Unicode MS" charset="0"/>
                <a:ea typeface="Arial Unicode MS" charset="0"/>
                <a:cs typeface="Arial Unicode MS" charset="0"/>
              </a:endParaRPr>
            </a:p>
          </p:txBody>
        </p:sp>
        <p:sp>
          <p:nvSpPr>
            <p:cNvPr id="15715" name="Rectangle 355"/>
            <p:cNvSpPr>
              <a:spLocks noChangeArrowheads="1"/>
            </p:cNvSpPr>
            <p:nvPr/>
          </p:nvSpPr>
          <p:spPr bwMode="auto">
            <a:xfrm>
              <a:off x="1519" y="530"/>
              <a:ext cx="77" cy="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fr-FR" sz="1200" b="1">
                  <a:latin typeface="Arial Unicode MS" charset="0"/>
                  <a:ea typeface="Arial Unicode MS" charset="0"/>
                  <a:cs typeface="Arial Unicode MS" charset="0"/>
                </a:rPr>
                <a:t>IG</a:t>
              </a:r>
              <a:endParaRPr lang="fr-FR" sz="1200">
                <a:latin typeface="Arial Unicode MS" charset="0"/>
                <a:ea typeface="Arial Unicode MS" charset="0"/>
                <a:cs typeface="Arial Unicode MS" charset="0"/>
              </a:endParaRPr>
            </a:p>
          </p:txBody>
        </p:sp>
        <p:sp>
          <p:nvSpPr>
            <p:cNvPr id="15716" name="Rectangle 356"/>
            <p:cNvSpPr>
              <a:spLocks noChangeArrowheads="1"/>
            </p:cNvSpPr>
            <p:nvPr/>
          </p:nvSpPr>
          <p:spPr bwMode="auto">
            <a:xfrm>
              <a:off x="1552" y="742"/>
              <a:ext cx="104" cy="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fr-FR" sz="1200" b="1">
                  <a:latin typeface="Arial Unicode MS" charset="0"/>
                  <a:ea typeface="Arial Unicode MS" charset="0"/>
                  <a:cs typeface="Arial Unicode MS" charset="0"/>
                </a:rPr>
                <a:t>RA</a:t>
              </a:r>
              <a:endParaRPr lang="fr-FR" sz="1200">
                <a:latin typeface="Arial Unicode MS" charset="0"/>
                <a:ea typeface="Arial Unicode MS" charset="0"/>
                <a:cs typeface="Arial Unicode MS" charset="0"/>
              </a:endParaRPr>
            </a:p>
          </p:txBody>
        </p:sp>
        <p:sp>
          <p:nvSpPr>
            <p:cNvPr id="15717" name="Rectangle 357"/>
            <p:cNvSpPr>
              <a:spLocks noChangeArrowheads="1"/>
            </p:cNvSpPr>
            <p:nvPr/>
          </p:nvSpPr>
          <p:spPr bwMode="auto">
            <a:xfrm>
              <a:off x="1511" y="945"/>
              <a:ext cx="96" cy="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fr-FR" sz="1200" b="1">
                  <a:latin typeface="Arial Unicode MS" charset="0"/>
                  <a:ea typeface="Arial Unicode MS" charset="0"/>
                  <a:cs typeface="Arial Unicode MS" charset="0"/>
                </a:rPr>
                <a:t>EE</a:t>
              </a:r>
              <a:endParaRPr lang="fr-FR" sz="1200">
                <a:latin typeface="Arial Unicode MS" charset="0"/>
                <a:ea typeface="Arial Unicode MS" charset="0"/>
                <a:cs typeface="Arial Unicode MS" charset="0"/>
              </a:endParaRPr>
            </a:p>
          </p:txBody>
        </p:sp>
        <p:sp>
          <p:nvSpPr>
            <p:cNvPr id="15718" name="Rectangle 358"/>
            <p:cNvSpPr>
              <a:spLocks noChangeArrowheads="1"/>
            </p:cNvSpPr>
            <p:nvPr/>
          </p:nvSpPr>
          <p:spPr bwMode="auto">
            <a:xfrm>
              <a:off x="1369" y="1121"/>
              <a:ext cx="125" cy="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fr-FR" sz="1200" b="1">
                  <a:latin typeface="Arial Unicode MS" charset="0"/>
                  <a:ea typeface="Arial Unicode MS" charset="0"/>
                  <a:cs typeface="Arial Unicode MS" charset="0"/>
                </a:rPr>
                <a:t>ISO</a:t>
              </a:r>
              <a:endParaRPr lang="fr-FR" sz="1200">
                <a:latin typeface="Arial Unicode MS" charset="0"/>
                <a:ea typeface="Arial Unicode MS" charset="0"/>
                <a:cs typeface="Arial Unicode MS" charset="0"/>
              </a:endParaRPr>
            </a:p>
          </p:txBody>
        </p:sp>
        <p:sp>
          <p:nvSpPr>
            <p:cNvPr id="15719" name="Rectangle 359"/>
            <p:cNvSpPr>
              <a:spLocks noChangeArrowheads="1"/>
            </p:cNvSpPr>
            <p:nvPr/>
          </p:nvSpPr>
          <p:spPr bwMode="auto">
            <a:xfrm>
              <a:off x="1200" y="1246"/>
              <a:ext cx="88" cy="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fr-FR" sz="1200" b="1">
                  <a:latin typeface="Arial Unicode MS" charset="0"/>
                  <a:ea typeface="Arial Unicode MS" charset="0"/>
                  <a:cs typeface="Arial Unicode MS" charset="0"/>
                </a:rPr>
                <a:t>JS</a:t>
              </a:r>
              <a:endParaRPr lang="fr-FR" sz="1200">
                <a:latin typeface="Arial Unicode MS" charset="0"/>
                <a:ea typeface="Arial Unicode MS" charset="0"/>
                <a:cs typeface="Arial Unicode MS" charset="0"/>
              </a:endParaRPr>
            </a:p>
          </p:txBody>
        </p:sp>
        <p:sp>
          <p:nvSpPr>
            <p:cNvPr id="15720" name="Rectangle 360"/>
            <p:cNvSpPr>
              <a:spLocks noChangeArrowheads="1"/>
            </p:cNvSpPr>
            <p:nvPr/>
          </p:nvSpPr>
          <p:spPr bwMode="auto">
            <a:xfrm>
              <a:off x="957" y="1277"/>
              <a:ext cx="133" cy="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fr-FR" sz="1200" b="1">
                  <a:latin typeface="Arial Unicode MS" charset="0"/>
                  <a:ea typeface="Arial Unicode MS" charset="0"/>
                  <a:cs typeface="Arial Unicode MS" charset="0"/>
                </a:rPr>
                <a:t>Sch</a:t>
              </a:r>
              <a:endParaRPr lang="fr-FR" sz="1200">
                <a:latin typeface="Arial Unicode MS" charset="0"/>
                <a:ea typeface="Arial Unicode MS" charset="0"/>
                <a:cs typeface="Arial Unicode MS" charset="0"/>
              </a:endParaRPr>
            </a:p>
          </p:txBody>
        </p:sp>
        <p:sp>
          <p:nvSpPr>
            <p:cNvPr id="15721" name="Rectangle 361"/>
            <p:cNvSpPr>
              <a:spLocks noChangeArrowheads="1"/>
            </p:cNvSpPr>
            <p:nvPr/>
          </p:nvSpPr>
          <p:spPr bwMode="auto">
            <a:xfrm>
              <a:off x="737" y="1243"/>
              <a:ext cx="108" cy="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fr-FR" sz="1200" b="1">
                  <a:latin typeface="Arial Unicode MS" charset="0"/>
                  <a:ea typeface="Arial Unicode MS" charset="0"/>
                  <a:cs typeface="Arial Unicode MS" charset="0"/>
                </a:rPr>
                <a:t>CO</a:t>
              </a:r>
              <a:endParaRPr lang="fr-FR" sz="1200">
                <a:latin typeface="Arial Unicode MS" charset="0"/>
                <a:ea typeface="Arial Unicode MS" charset="0"/>
                <a:cs typeface="Arial Unicode MS" charset="0"/>
              </a:endParaRPr>
            </a:p>
          </p:txBody>
        </p:sp>
        <p:sp>
          <p:nvSpPr>
            <p:cNvPr id="15722" name="Rectangle 362"/>
            <p:cNvSpPr>
              <a:spLocks noChangeArrowheads="1"/>
            </p:cNvSpPr>
            <p:nvPr/>
          </p:nvSpPr>
          <p:spPr bwMode="auto">
            <a:xfrm>
              <a:off x="561" y="1085"/>
              <a:ext cx="112" cy="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fr-FR" sz="1200" b="1">
                  <a:latin typeface="Arial Unicode MS" charset="0"/>
                  <a:ea typeface="Arial Unicode MS" charset="0"/>
                  <a:cs typeface="Arial Unicode MS" charset="0"/>
                </a:rPr>
                <a:t>MB</a:t>
              </a:r>
              <a:endParaRPr lang="fr-FR" sz="1200">
                <a:latin typeface="Arial Unicode MS" charset="0"/>
                <a:ea typeface="Arial Unicode MS" charset="0"/>
                <a:cs typeface="Arial Unicode MS" charset="0"/>
              </a:endParaRPr>
            </a:p>
          </p:txBody>
        </p:sp>
        <p:sp>
          <p:nvSpPr>
            <p:cNvPr id="15723" name="Rectangle 363"/>
            <p:cNvSpPr>
              <a:spLocks noChangeArrowheads="1"/>
            </p:cNvSpPr>
            <p:nvPr/>
          </p:nvSpPr>
          <p:spPr bwMode="auto">
            <a:xfrm>
              <a:off x="457" y="913"/>
              <a:ext cx="101" cy="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fr-FR" sz="1200" b="1">
                  <a:latin typeface="Arial Unicode MS" charset="0"/>
                  <a:ea typeface="Arial Unicode MS" charset="0"/>
                  <a:cs typeface="Arial Unicode MS" charset="0"/>
                </a:rPr>
                <a:t>RS</a:t>
              </a:r>
              <a:endParaRPr lang="fr-FR" sz="1200">
                <a:latin typeface="Arial Unicode MS" charset="0"/>
                <a:ea typeface="Arial Unicode MS" charset="0"/>
                <a:cs typeface="Arial Unicode MS" charset="0"/>
              </a:endParaRPr>
            </a:p>
          </p:txBody>
        </p:sp>
        <p:sp>
          <p:nvSpPr>
            <p:cNvPr id="15724" name="Rectangle 364"/>
            <p:cNvSpPr>
              <a:spLocks noChangeArrowheads="1"/>
            </p:cNvSpPr>
            <p:nvPr/>
          </p:nvSpPr>
          <p:spPr bwMode="auto">
            <a:xfrm>
              <a:off x="411" y="730"/>
              <a:ext cx="105" cy="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fr-FR" sz="1200" b="1">
                  <a:latin typeface="Arial Unicode MS" charset="0"/>
                  <a:ea typeface="Arial Unicode MS" charset="0"/>
                  <a:cs typeface="Arial Unicode MS" charset="0"/>
                </a:rPr>
                <a:t>PO</a:t>
              </a:r>
              <a:endParaRPr lang="fr-FR" sz="1200">
                <a:latin typeface="Arial Unicode MS" charset="0"/>
                <a:ea typeface="Arial Unicode MS" charset="0"/>
                <a:cs typeface="Arial Unicode MS" charset="0"/>
              </a:endParaRPr>
            </a:p>
          </p:txBody>
        </p:sp>
        <p:sp>
          <p:nvSpPr>
            <p:cNvPr id="15725" name="Rectangle 365"/>
            <p:cNvSpPr>
              <a:spLocks noChangeArrowheads="1"/>
            </p:cNvSpPr>
            <p:nvPr/>
          </p:nvSpPr>
          <p:spPr bwMode="auto">
            <a:xfrm>
              <a:off x="445" y="540"/>
              <a:ext cx="104" cy="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fr-FR" sz="1200" b="1">
                  <a:latin typeface="Arial Unicode MS" charset="0"/>
                  <a:ea typeface="Arial Unicode MS" charset="0"/>
                  <a:cs typeface="Arial Unicode MS" charset="0"/>
                </a:rPr>
                <a:t>RC</a:t>
              </a:r>
              <a:endParaRPr lang="fr-FR" sz="1200">
                <a:latin typeface="Arial Unicode MS" charset="0"/>
                <a:ea typeface="Arial Unicode MS" charset="0"/>
                <a:cs typeface="Arial Unicode MS" charset="0"/>
              </a:endParaRPr>
            </a:p>
          </p:txBody>
        </p:sp>
        <p:sp>
          <p:nvSpPr>
            <p:cNvPr id="15726" name="Rectangle 366"/>
            <p:cNvSpPr>
              <a:spLocks noChangeArrowheads="1"/>
            </p:cNvSpPr>
            <p:nvPr/>
          </p:nvSpPr>
          <p:spPr bwMode="auto">
            <a:xfrm>
              <a:off x="582" y="376"/>
              <a:ext cx="68" cy="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fr-FR" sz="1200" b="1">
                  <a:latin typeface="Arial Unicode MS" charset="0"/>
                  <a:ea typeface="Arial Unicode MS" charset="0"/>
                  <a:cs typeface="Arial Unicode MS" charset="0"/>
                </a:rPr>
                <a:t>IS</a:t>
              </a:r>
              <a:endParaRPr lang="fr-FR" sz="1200">
                <a:latin typeface="Arial Unicode MS" charset="0"/>
                <a:ea typeface="Arial Unicode MS" charset="0"/>
                <a:cs typeface="Arial Unicode MS" charset="0"/>
              </a:endParaRPr>
            </a:p>
          </p:txBody>
        </p:sp>
        <p:sp>
          <p:nvSpPr>
            <p:cNvPr id="15727" name="Rectangle 367"/>
            <p:cNvSpPr>
              <a:spLocks noChangeArrowheads="1"/>
            </p:cNvSpPr>
            <p:nvPr/>
          </p:nvSpPr>
          <p:spPr bwMode="auto">
            <a:xfrm>
              <a:off x="755" y="240"/>
              <a:ext cx="104" cy="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fr-FR" sz="1200" b="1">
                  <a:latin typeface="Arial Unicode MS" charset="0"/>
                  <a:ea typeface="Arial Unicode MS" charset="0"/>
                  <a:cs typeface="Arial Unicode MS" charset="0"/>
                </a:rPr>
                <a:t>AC</a:t>
              </a:r>
              <a:endParaRPr lang="fr-FR" sz="1200">
                <a:latin typeface="Arial Unicode MS" charset="0"/>
                <a:ea typeface="Arial Unicode MS" charset="0"/>
                <a:cs typeface="Arial Unicode MS" charset="0"/>
              </a:endParaRPr>
            </a:p>
          </p:txBody>
        </p:sp>
      </p:grp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307975" y="-4578350"/>
            <a:ext cx="9144000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CA" sz="1400" b="1">
                <a:latin typeface="Swiss" charset="0"/>
                <a:ea typeface="Arial" charset="0"/>
                <a:cs typeface="Arial" charset="0"/>
              </a:rPr>
              <a:t> </a:t>
            </a:r>
            <a:endParaRPr lang="en-CA" b="1">
              <a:solidFill>
                <a:srgbClr val="FFFF00"/>
              </a:solidFill>
              <a:ea typeface="Arial" charset="0"/>
              <a:cs typeface="Arial" charset="0"/>
            </a:endParaRPr>
          </a:p>
          <a:p>
            <a:pPr eaLnBrk="0" hangingPunct="0"/>
            <a:endParaRPr lang="en-CA" sz="2400">
              <a:latin typeface="Times New Roman" charset="0"/>
            </a:endParaRPr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307975" y="-917575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bIns="0">
            <a:prstTxWarp prst="textNoShape">
              <a:avLst/>
            </a:prstTxWarp>
          </a:bodyPr>
          <a:lstStyle/>
          <a:p>
            <a:r>
              <a:rPr lang="en-CA" sz="1200" b="1" i="1">
                <a:latin typeface="Bookman Old Style" charset="0"/>
              </a:rPr>
              <a:t>Nom, Prénom : Hekimian Anne				Psychologue : JLA/RB</a:t>
            </a:r>
            <a:endParaRPr lang="en-CA" sz="1200" i="1">
              <a:latin typeface="Bookman Old Style" charset="0"/>
            </a:endParaRPr>
          </a:p>
          <a:p>
            <a:pPr eaLnBrk="0" hangingPunct="0"/>
            <a:endParaRPr lang="en-CA" sz="2400">
              <a:latin typeface="Times New Roman" charset="0"/>
            </a:endParaRPr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307975" y="14412913"/>
            <a:ext cx="9144000" cy="73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CA">
                <a:latin typeface="Swiss" charset="0"/>
                <a:ea typeface="Arial" charset="0"/>
                <a:cs typeface="Arial" charset="0"/>
              </a:rPr>
              <a:t> </a:t>
            </a:r>
            <a:endParaRPr lang="en-CA" b="1">
              <a:solidFill>
                <a:srgbClr val="FFFF00"/>
              </a:solidFill>
              <a:ea typeface="Arial" charset="0"/>
              <a:cs typeface="Arial" charset="0"/>
            </a:endParaRPr>
          </a:p>
          <a:p>
            <a:pPr eaLnBrk="0" hangingPunct="0"/>
            <a:endParaRPr lang="en-CA" sz="2400">
              <a:latin typeface="Times New Roman" charset="0"/>
            </a:endParaRPr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307975" y="688975"/>
            <a:ext cx="91440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CA" b="1">
                <a:solidFill>
                  <a:srgbClr val="FFFF00"/>
                </a:solidFill>
                <a:ea typeface="Arial" charset="0"/>
                <a:cs typeface="Arial" charset="0"/>
              </a:rPr>
              <a:t/>
            </a:r>
            <a:br>
              <a:rPr lang="en-CA" b="1">
                <a:solidFill>
                  <a:srgbClr val="FFFF00"/>
                </a:solidFill>
                <a:ea typeface="Arial" charset="0"/>
                <a:cs typeface="Arial" charset="0"/>
              </a:rPr>
            </a:br>
            <a:r>
              <a:rPr lang="en-CA">
                <a:latin typeface="Swiss" charset="0"/>
                <a:ea typeface="Arial" charset="0"/>
                <a:cs typeface="Arial" charset="0"/>
              </a:rPr>
              <a:t> </a:t>
            </a:r>
            <a:endParaRPr lang="en-CA" b="1">
              <a:solidFill>
                <a:srgbClr val="FFFF00"/>
              </a:solidFill>
              <a:ea typeface="Arial" charset="0"/>
              <a:cs typeface="Arial" charset="0"/>
            </a:endParaRPr>
          </a:p>
          <a:p>
            <a:pPr eaLnBrk="0" hangingPunct="0"/>
            <a:endParaRPr lang="en-CA" sz="2400">
              <a:latin typeface="Times New Roman" charset="0"/>
            </a:endParaRPr>
          </a:p>
        </p:txBody>
      </p:sp>
      <p:graphicFrame>
        <p:nvGraphicFramePr>
          <p:cNvPr id="16390" name="Object 6"/>
          <p:cNvGraphicFramePr>
            <a:graphicFrameLocks noChangeAspect="1"/>
          </p:cNvGraphicFramePr>
          <p:nvPr/>
        </p:nvGraphicFramePr>
        <p:xfrm>
          <a:off x="971550" y="1628775"/>
          <a:ext cx="3816350" cy="2992438"/>
        </p:xfrm>
        <a:graphic>
          <a:graphicData uri="http://schemas.openxmlformats.org/presentationml/2006/ole">
            <p:oleObj spid="_x0000_s16390" name="Feuille de calcul" r:id="rId3" imgW="7743749" imgH="6172200" progId="Excel.Sheet.8">
              <p:embed/>
            </p:oleObj>
          </a:graphicData>
        </a:graphic>
      </p:graphicFrame>
      <p:graphicFrame>
        <p:nvGraphicFramePr>
          <p:cNvPr id="16391" name="Object 7"/>
          <p:cNvGraphicFramePr>
            <a:graphicFrameLocks noChangeAspect="1"/>
          </p:cNvGraphicFramePr>
          <p:nvPr/>
        </p:nvGraphicFramePr>
        <p:xfrm>
          <a:off x="4932363" y="1628775"/>
          <a:ext cx="3810000" cy="2971800"/>
        </p:xfrm>
        <a:graphic>
          <a:graphicData uri="http://schemas.openxmlformats.org/presentationml/2006/ole">
            <p:oleObj spid="_x0000_s16391" name="Feuille de calcul" r:id="rId4" imgW="7791602" imgH="6553200" progId="Excel.Sheet.8">
              <p:embed/>
            </p:oleObj>
          </a:graphicData>
        </a:graphic>
      </p:graphicFrame>
      <p:sp>
        <p:nvSpPr>
          <p:cNvPr id="16392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sz="3600">
                <a:solidFill>
                  <a:schemeClr val="tx1"/>
                </a:solidFill>
                <a:ea typeface="Arial" charset="0"/>
                <a:cs typeface="Arial" charset="0"/>
              </a:rPr>
              <a:t>Développement cognitif et socio-émotionnel d’un enfant autiste</a:t>
            </a:r>
            <a:endParaRPr lang="en-CA" sz="2800">
              <a:solidFill>
                <a:schemeClr val="tx1"/>
              </a:solidFill>
              <a:ea typeface="Times New Roman" charset="0"/>
              <a:cs typeface="Times New Roman" charset="0"/>
            </a:endParaRPr>
          </a:p>
        </p:txBody>
      </p:sp>
      <p:sp>
        <p:nvSpPr>
          <p:cNvPr id="16393" name="Rectangle 9"/>
          <p:cNvSpPr>
            <a:spLocks noChangeArrowheads="1"/>
          </p:cNvSpPr>
          <p:nvPr/>
        </p:nvSpPr>
        <p:spPr bwMode="auto">
          <a:xfrm>
            <a:off x="795338" y="5607050"/>
            <a:ext cx="7848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marL="288925" indent="-288925"/>
            <a:r>
              <a:rPr lang="fr-FR" sz="2000" b="1">
                <a:ea typeface="Arial" charset="0"/>
                <a:cs typeface="Arial" charset="0"/>
              </a:rPr>
              <a:t>    </a:t>
            </a:r>
            <a:r>
              <a:rPr lang="en-CA" sz="2000" b="1">
                <a:ea typeface="Arial" charset="0"/>
                <a:cs typeface="Arial" charset="0"/>
              </a:rPr>
              <a:t>Profil de l’enfant </a:t>
            </a:r>
            <a:r>
              <a:rPr lang="fr-FR" sz="2000" b="1">
                <a:ea typeface="Arial" charset="0"/>
                <a:cs typeface="Arial" charset="0"/>
              </a:rPr>
              <a:t>à l’âge 		</a:t>
            </a:r>
            <a:r>
              <a:rPr lang="fr-FR" sz="2000" b="1">
                <a:solidFill>
                  <a:schemeClr val="tx2"/>
                </a:solidFill>
                <a:ea typeface="Times New Roman" charset="0"/>
                <a:cs typeface="Times New Roman" charset="0"/>
              </a:rPr>
              <a:t>Profil de l’enfant à l’âge         	    de</a:t>
            </a:r>
            <a:r>
              <a:rPr lang="fr-FR" sz="2000" b="1">
                <a:ea typeface="Arial" charset="0"/>
                <a:cs typeface="Arial" charset="0"/>
              </a:rPr>
              <a:t> 7 ans	</a:t>
            </a:r>
            <a:r>
              <a:rPr lang="fr-FR" sz="2000" b="1">
                <a:solidFill>
                  <a:schemeClr val="tx2"/>
                </a:solidFill>
                <a:ea typeface="Times New Roman" charset="0"/>
                <a:cs typeface="Times New Roman" charset="0"/>
              </a:rPr>
              <a:t> 			de 8 ans</a:t>
            </a:r>
            <a:r>
              <a:rPr lang="fr-FR" sz="2000" b="1">
                <a:ea typeface="Arial" charset="0"/>
                <a:cs typeface="Arial" charset="0"/>
              </a:rPr>
              <a:t>   </a:t>
            </a:r>
            <a:r>
              <a:rPr lang="en-CA" sz="2000" b="1">
                <a:ea typeface="Arial" charset="0"/>
                <a:cs typeface="Arial" charset="0"/>
              </a:rPr>
              <a:t> </a:t>
            </a:r>
            <a:r>
              <a:rPr lang="fr-FR" sz="2000" b="1">
                <a:ea typeface="Arial" charset="0"/>
                <a:cs typeface="Arial" charset="0"/>
              </a:rPr>
              <a:t>            </a:t>
            </a:r>
            <a:endParaRPr lang="en-CA" sz="2000" b="1">
              <a:ea typeface="Arial" charset="0"/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10" name="Object 2"/>
          <p:cNvGraphicFramePr>
            <a:graphicFrameLocks noChangeAspect="1"/>
          </p:cNvGraphicFramePr>
          <p:nvPr/>
        </p:nvGraphicFramePr>
        <p:xfrm>
          <a:off x="3194050" y="2000250"/>
          <a:ext cx="2754313" cy="2857500"/>
        </p:xfrm>
        <a:graphic>
          <a:graphicData uri="http://schemas.openxmlformats.org/presentationml/2006/ole">
            <p:oleObj spid="_x0000_s17410" r:id="rId3" imgW="8694420" imgH="6096000" progId="Excel.Sheet.8">
              <p:embed/>
            </p:oleObj>
          </a:graphicData>
        </a:graphic>
      </p:graphicFrame>
      <p:graphicFrame>
        <p:nvGraphicFramePr>
          <p:cNvPr id="17411" name="Object 3"/>
          <p:cNvGraphicFramePr>
            <a:graphicFrameLocks noChangeAspect="1"/>
          </p:cNvGraphicFramePr>
          <p:nvPr/>
        </p:nvGraphicFramePr>
        <p:xfrm>
          <a:off x="228600" y="2003425"/>
          <a:ext cx="3086100" cy="2851150"/>
        </p:xfrm>
        <a:graphic>
          <a:graphicData uri="http://schemas.openxmlformats.org/presentationml/2006/ole">
            <p:oleObj spid="_x0000_s17411" r:id="rId4" imgW="8884920" imgH="5455920" progId="Excel.Sheet.8">
              <p:embed/>
            </p:oleObj>
          </a:graphicData>
        </a:graphic>
      </p:graphicFrame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5"/>
          <a:srcRect l="18315" r="18315"/>
          <a:stretch>
            <a:fillRect/>
          </a:stretch>
        </p:blipFill>
        <p:spPr bwMode="auto">
          <a:xfrm>
            <a:off x="5832475" y="2008188"/>
            <a:ext cx="3311525" cy="2841625"/>
          </a:xfrm>
          <a:prstGeom prst="rect">
            <a:avLst/>
          </a:prstGeom>
          <a:noFill/>
        </p:spPr>
      </p:pic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285750" y="395288"/>
            <a:ext cx="9144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just"/>
            <a:r>
              <a:rPr lang="en-CA" sz="2000" b="1">
                <a:latin typeface="Times New Roman" charset="0"/>
                <a:ea typeface="Times New Roman" charset="0"/>
                <a:cs typeface="Times New Roman" charset="0"/>
              </a:rPr>
              <a:t> </a:t>
            </a:r>
            <a:endParaRPr lang="en-CA" sz="1200">
              <a:latin typeface="Times New Roman" charset="0"/>
              <a:ea typeface="Times New Roman" charset="0"/>
              <a:cs typeface="Times New Roman" charset="0"/>
            </a:endParaRPr>
          </a:p>
          <a:p>
            <a:pPr eaLnBrk="0" hangingPunct="0"/>
            <a:endParaRPr lang="en-CA" sz="2400">
              <a:latin typeface="Times New Roman" charset="0"/>
            </a:endParaRPr>
          </a:p>
        </p:txBody>
      </p:sp>
      <p:sp>
        <p:nvSpPr>
          <p:cNvPr id="17414" name="Rectangle 6"/>
          <p:cNvSpPr>
            <a:spLocks noChangeArrowheads="1"/>
          </p:cNvSpPr>
          <p:nvPr/>
        </p:nvSpPr>
        <p:spPr bwMode="auto">
          <a:xfrm>
            <a:off x="720725" y="533400"/>
            <a:ext cx="7700963" cy="838200"/>
          </a:xfrm>
          <a:prstGeom prst="rect">
            <a:avLst/>
          </a:prstGeom>
          <a:solidFill>
            <a:srgbClr val="FFFF7F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algn="ctr"/>
            <a:r>
              <a:rPr lang="en-CA" sz="2200" b="1">
                <a:ea typeface="Times New Roman" charset="0"/>
                <a:cs typeface="Times New Roman" charset="0"/>
              </a:rPr>
              <a:t>Evolution du développement socio-cognitif (BECS)</a:t>
            </a:r>
            <a:endParaRPr lang="fr-FR" sz="2200" b="1">
              <a:ea typeface="Times New Roman" charset="0"/>
              <a:cs typeface="Times New Roman" charset="0"/>
            </a:endParaRPr>
          </a:p>
          <a:p>
            <a:pPr algn="ctr"/>
            <a:r>
              <a:rPr lang="en-CA" sz="2200" b="1">
                <a:ea typeface="Times New Roman" charset="0"/>
                <a:cs typeface="Times New Roman" charset="0"/>
              </a:rPr>
              <a:t> de François</a:t>
            </a:r>
            <a:endParaRPr lang="en-CA" sz="2400"/>
          </a:p>
        </p:txBody>
      </p:sp>
      <p:sp>
        <p:nvSpPr>
          <p:cNvPr id="17415" name="Rectangle 7"/>
          <p:cNvSpPr>
            <a:spLocks noChangeArrowheads="1"/>
          </p:cNvSpPr>
          <p:nvPr/>
        </p:nvSpPr>
        <p:spPr bwMode="auto">
          <a:xfrm>
            <a:off x="285750" y="2254250"/>
            <a:ext cx="9144000" cy="193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tabLst>
                <a:tab pos="601663" algn="l"/>
              </a:tabLst>
            </a:pPr>
            <a:r>
              <a:rPr lang="en-CA" sz="1200">
                <a:latin typeface="Times New Roman" charset="0"/>
                <a:ea typeface="Times New Roman" charset="0"/>
                <a:cs typeface="Times New Roman" charset="0"/>
              </a:rPr>
              <a:t> </a:t>
            </a:r>
          </a:p>
          <a:p>
            <a:pPr eaLnBrk="0" hangingPunct="0">
              <a:tabLst>
                <a:tab pos="601663" algn="l"/>
              </a:tabLst>
            </a:pPr>
            <a:r>
              <a:rPr lang="en-CA" sz="1200">
                <a:latin typeface="Times New Roman" charset="0"/>
                <a:ea typeface="Times New Roman" charset="0"/>
                <a:cs typeface="Times New Roman" charset="0"/>
              </a:rPr>
              <a:t> </a:t>
            </a:r>
          </a:p>
          <a:p>
            <a:pPr eaLnBrk="0" hangingPunct="0">
              <a:tabLst>
                <a:tab pos="601663" algn="l"/>
              </a:tabLst>
            </a:pPr>
            <a:r>
              <a:rPr lang="en-CA" sz="1200">
                <a:latin typeface="Times New Roman" charset="0"/>
                <a:ea typeface="Times New Roman" charset="0"/>
                <a:cs typeface="Times New Roman" charset="0"/>
              </a:rPr>
              <a:t> </a:t>
            </a:r>
          </a:p>
          <a:p>
            <a:pPr eaLnBrk="0" hangingPunct="0">
              <a:tabLst>
                <a:tab pos="601663" algn="l"/>
              </a:tabLst>
            </a:pPr>
            <a:r>
              <a:rPr lang="en-CA" sz="1100">
                <a:latin typeface="Times New Roman" charset="0"/>
              </a:rPr>
              <a:t/>
            </a:r>
            <a:br>
              <a:rPr lang="en-CA" sz="1100">
                <a:latin typeface="Times New Roman" charset="0"/>
              </a:rPr>
            </a:br>
            <a:endParaRPr lang="en-CA" sz="1200">
              <a:latin typeface="Times New Roman" charset="0"/>
              <a:ea typeface="Times New Roman" charset="0"/>
              <a:cs typeface="Times New Roman" charset="0"/>
            </a:endParaRPr>
          </a:p>
          <a:p>
            <a:pPr eaLnBrk="0" hangingPunct="0">
              <a:tabLst>
                <a:tab pos="601663" algn="l"/>
              </a:tabLst>
            </a:pPr>
            <a:r>
              <a:rPr lang="en-CA" sz="1400">
                <a:ea typeface="Times New Roman" charset="0"/>
                <a:cs typeface="Times New Roman" charset="0"/>
              </a:rPr>
              <a:t>    </a:t>
            </a:r>
            <a:endParaRPr lang="en-CA" sz="1200">
              <a:latin typeface="Times New Roman" charset="0"/>
              <a:ea typeface="Times New Roman" charset="0"/>
              <a:cs typeface="Times New Roman" charset="0"/>
            </a:endParaRPr>
          </a:p>
          <a:p>
            <a:pPr eaLnBrk="0" hangingPunct="0">
              <a:tabLst>
                <a:tab pos="601663" algn="l"/>
              </a:tabLst>
            </a:pPr>
            <a:r>
              <a:rPr lang="en-CA" sz="1200">
                <a:ea typeface="Arial" charset="0"/>
                <a:cs typeface="Arial" charset="0"/>
              </a:rPr>
              <a:t>		</a:t>
            </a:r>
            <a:endParaRPr lang="en-CA" sz="1200">
              <a:latin typeface="Times New Roman" charset="0"/>
              <a:ea typeface="Times New Roman" charset="0"/>
              <a:cs typeface="Times New Roman" charset="0"/>
            </a:endParaRPr>
          </a:p>
          <a:p>
            <a:pPr eaLnBrk="0" hangingPunct="0">
              <a:tabLst>
                <a:tab pos="601663" algn="l"/>
              </a:tabLst>
            </a:pPr>
            <a:r>
              <a:rPr lang="en-CA" sz="1200">
                <a:latin typeface="Times New Roman" charset="0"/>
                <a:ea typeface="Times New Roman" charset="0"/>
                <a:cs typeface="Times New Roman" charset="0"/>
              </a:rPr>
              <a:t> </a:t>
            </a:r>
          </a:p>
          <a:p>
            <a:pPr eaLnBrk="0" hangingPunct="0">
              <a:tabLst>
                <a:tab pos="601663" algn="l"/>
              </a:tabLst>
            </a:pPr>
            <a:endParaRPr lang="en-CA" sz="2400">
              <a:latin typeface="Times New Roman" charset="0"/>
            </a:endParaRPr>
          </a:p>
        </p:txBody>
      </p:sp>
      <p:sp>
        <p:nvSpPr>
          <p:cNvPr id="17416" name="Rectangle 8"/>
          <p:cNvSpPr>
            <a:spLocks noChangeArrowheads="1"/>
          </p:cNvSpPr>
          <p:nvPr/>
        </p:nvSpPr>
        <p:spPr bwMode="auto">
          <a:xfrm>
            <a:off x="285750" y="2254250"/>
            <a:ext cx="9144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CA" sz="1200">
                <a:latin typeface="Times New Roman" charset="0"/>
                <a:ea typeface="Times New Roman" charset="0"/>
                <a:cs typeface="Times New Roman" charset="0"/>
              </a:rPr>
              <a:t/>
            </a:r>
            <a:br>
              <a:rPr lang="en-CA" sz="1200">
                <a:latin typeface="Times New Roman" charset="0"/>
                <a:ea typeface="Times New Roman" charset="0"/>
                <a:cs typeface="Times New Roman" charset="0"/>
              </a:rPr>
            </a:br>
            <a:r>
              <a:rPr lang="en-CA" sz="1200">
                <a:latin typeface="Times New Roman" charset="0"/>
                <a:ea typeface="Times New Roman" charset="0"/>
                <a:cs typeface="Times New Roman" charset="0"/>
              </a:rPr>
              <a:t>                                                   	 </a:t>
            </a:r>
          </a:p>
          <a:p>
            <a:pPr eaLnBrk="0" hangingPunct="0"/>
            <a:endParaRPr lang="en-CA" sz="2400">
              <a:latin typeface="Times New Roman" charset="0"/>
            </a:endParaRPr>
          </a:p>
        </p:txBody>
      </p:sp>
      <p:sp>
        <p:nvSpPr>
          <p:cNvPr id="17417" name="Rectangle 9"/>
          <p:cNvSpPr>
            <a:spLocks noChangeArrowheads="1"/>
          </p:cNvSpPr>
          <p:nvPr/>
        </p:nvSpPr>
        <p:spPr bwMode="auto">
          <a:xfrm>
            <a:off x="0" y="4953000"/>
            <a:ext cx="9144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CA" sz="1200">
                <a:latin typeface="Times New Roman" charset="0"/>
                <a:ea typeface="Times New Roman" charset="0"/>
                <a:cs typeface="Times New Roman" charset="0"/>
              </a:rPr>
              <a:t/>
            </a:r>
            <a:br>
              <a:rPr lang="en-CA" sz="1200">
                <a:latin typeface="Times New Roman" charset="0"/>
                <a:ea typeface="Times New Roman" charset="0"/>
                <a:cs typeface="Times New Roman" charset="0"/>
              </a:rPr>
            </a:br>
            <a:r>
              <a:rPr lang="en-CA" sz="1200">
                <a:latin typeface="Times New Roman" charset="0"/>
                <a:ea typeface="Times New Roman" charset="0"/>
                <a:cs typeface="Times New Roman" charset="0"/>
              </a:rPr>
              <a:t> </a:t>
            </a:r>
          </a:p>
          <a:p>
            <a:pPr eaLnBrk="0" hangingPunct="0"/>
            <a:endParaRPr lang="en-CA" sz="2400">
              <a:latin typeface="Times New Roman" charset="0"/>
            </a:endParaRPr>
          </a:p>
        </p:txBody>
      </p:sp>
      <p:sp>
        <p:nvSpPr>
          <p:cNvPr id="17418" name="Rectangle 10"/>
          <p:cNvSpPr>
            <a:spLocks noChangeArrowheads="1"/>
          </p:cNvSpPr>
          <p:nvPr/>
        </p:nvSpPr>
        <p:spPr bwMode="auto">
          <a:xfrm>
            <a:off x="677863" y="5078413"/>
            <a:ext cx="805973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fr-FR" sz="1600" b="1">
                <a:ea typeface="Times New Roman" charset="0"/>
                <a:cs typeface="Times New Roman" charset="0"/>
              </a:rPr>
              <a:t>A.R. :</a:t>
            </a:r>
            <a:r>
              <a:rPr lang="en-CA" sz="1600" b="1">
                <a:ea typeface="Times New Roman" charset="0"/>
                <a:cs typeface="Times New Roman" charset="0"/>
              </a:rPr>
              <a:t> 5 ans et 1 mois	</a:t>
            </a:r>
            <a:r>
              <a:rPr lang="fr-FR" sz="1600" b="1">
                <a:ea typeface="Times New Roman" charset="0"/>
                <a:cs typeface="Times New Roman" charset="0"/>
              </a:rPr>
              <a:t>A.R. :</a:t>
            </a:r>
            <a:r>
              <a:rPr lang="en-CA" sz="1600" b="1">
                <a:ea typeface="Times New Roman" charset="0"/>
                <a:cs typeface="Times New Roman" charset="0"/>
              </a:rPr>
              <a:t> 7 ans et 10 mois	</a:t>
            </a:r>
            <a:r>
              <a:rPr lang="fr-FR" sz="1600" b="1">
                <a:ea typeface="Times New Roman" charset="0"/>
                <a:cs typeface="Times New Roman" charset="0"/>
              </a:rPr>
              <a:t>    A.R. :</a:t>
            </a:r>
            <a:r>
              <a:rPr lang="en-CA" sz="1600" b="1">
                <a:ea typeface="Times New Roman" charset="0"/>
                <a:cs typeface="Times New Roman" charset="0"/>
              </a:rPr>
              <a:t> 12 ans et 4 mois</a:t>
            </a: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685800" y="0"/>
            <a:ext cx="7772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r>
              <a:rPr lang="fr-FR" sz="3600">
                <a:solidFill>
                  <a:srgbClr val="FF3300"/>
                </a:solidFill>
              </a:rPr>
              <a:t>Evolution de Jordan </a:t>
            </a:r>
            <a:r>
              <a:rPr lang="fr-FR" sz="1600" b="1"/>
              <a:t>(A.R. = 4 ans au début de la TED)</a:t>
            </a:r>
            <a:endParaRPr lang="en-GB" sz="1600" b="1"/>
          </a:p>
        </p:txBody>
      </p:sp>
      <p:graphicFrame>
        <p:nvGraphicFramePr>
          <p:cNvPr id="18435" name="Object 3"/>
          <p:cNvGraphicFramePr>
            <a:graphicFrameLocks noChangeAspect="1"/>
          </p:cNvGraphicFramePr>
          <p:nvPr/>
        </p:nvGraphicFramePr>
        <p:xfrm>
          <a:off x="0" y="765175"/>
          <a:ext cx="2897188" cy="2435225"/>
        </p:xfrm>
        <a:graphic>
          <a:graphicData uri="http://schemas.openxmlformats.org/presentationml/2006/ole">
            <p:oleObj spid="_x0000_s18435" name="Feuille de calcul" r:id="rId3" imgW="7819949" imgH="6305702" progId="Excel.Sheet.8">
              <p:embed/>
            </p:oleObj>
          </a:graphicData>
        </a:graphic>
      </p:graphicFrame>
      <p:graphicFrame>
        <p:nvGraphicFramePr>
          <p:cNvPr id="18436" name="Object 4"/>
          <p:cNvGraphicFramePr>
            <a:graphicFrameLocks noChangeAspect="1"/>
          </p:cNvGraphicFramePr>
          <p:nvPr/>
        </p:nvGraphicFramePr>
        <p:xfrm>
          <a:off x="3203575" y="549275"/>
          <a:ext cx="2897188" cy="2435225"/>
        </p:xfrm>
        <a:graphic>
          <a:graphicData uri="http://schemas.openxmlformats.org/presentationml/2006/ole">
            <p:oleObj spid="_x0000_s18436" name="Feuille de calcul" r:id="rId4" imgW="7879446" imgH="6621963" progId="Excel.Sheet.8">
              <p:embed/>
            </p:oleObj>
          </a:graphicData>
        </a:graphic>
      </p:graphicFrame>
      <p:graphicFrame>
        <p:nvGraphicFramePr>
          <p:cNvPr id="18437" name="Object 5"/>
          <p:cNvGraphicFramePr>
            <a:graphicFrameLocks noChangeAspect="1"/>
          </p:cNvGraphicFramePr>
          <p:nvPr/>
        </p:nvGraphicFramePr>
        <p:xfrm>
          <a:off x="6246813" y="620713"/>
          <a:ext cx="2897187" cy="2435225"/>
        </p:xfrm>
        <a:graphic>
          <a:graphicData uri="http://schemas.openxmlformats.org/presentationml/2006/ole">
            <p:oleObj spid="_x0000_s18437" r:id="rId5" imgW="7879080" imgH="6621780" progId="Excel.Sheet.8">
              <p:embed/>
            </p:oleObj>
          </a:graphicData>
        </a:graphic>
      </p:graphicFrame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0" y="1484313"/>
            <a:ext cx="9144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348950" bIns="0">
            <a:prstTxWarp prst="textNoShape">
              <a:avLst/>
            </a:prstTxWarp>
            <a:spAutoFit/>
          </a:bodyPr>
          <a:lstStyle/>
          <a:p>
            <a:pPr indent="449263" algn="ctr"/>
            <a:r>
              <a:rPr lang="en-GB" sz="1200" b="1">
                <a:latin typeface="Swiss" charset="0"/>
                <a:ea typeface="Times New Roman" charset="0"/>
                <a:cs typeface="Times New Roman" charset="0"/>
              </a:rPr>
              <a:t>             		</a:t>
            </a:r>
            <a:endParaRPr lang="en-GB" sz="2400">
              <a:latin typeface="Times New Roman" charset="0"/>
            </a:endParaRPr>
          </a:p>
        </p:txBody>
      </p:sp>
      <p:sp>
        <p:nvSpPr>
          <p:cNvPr id="18439" name="Rectangle 7"/>
          <p:cNvSpPr>
            <a:spLocks noChangeArrowheads="1"/>
          </p:cNvSpPr>
          <p:nvPr/>
        </p:nvSpPr>
        <p:spPr bwMode="auto">
          <a:xfrm>
            <a:off x="0" y="3733800"/>
            <a:ext cx="9144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endParaRPr lang="en-GB" sz="2400" b="1">
              <a:ea typeface="Arial" charset="0"/>
              <a:cs typeface="Arial" charset="0"/>
            </a:endParaRPr>
          </a:p>
          <a:p>
            <a:pPr eaLnBrk="0" hangingPunct="0"/>
            <a:r>
              <a:rPr lang="en-GB" sz="2400" b="1">
                <a:ea typeface="Arial" charset="0"/>
                <a:cs typeface="Arial" charset="0"/>
              </a:rPr>
              <a:t>    	</a:t>
            </a:r>
          </a:p>
        </p:txBody>
      </p:sp>
      <p:sp>
        <p:nvSpPr>
          <p:cNvPr id="18440" name="Line 8"/>
          <p:cNvSpPr>
            <a:spLocks noChangeShapeType="1"/>
          </p:cNvSpPr>
          <p:nvPr/>
        </p:nvSpPr>
        <p:spPr bwMode="auto">
          <a:xfrm>
            <a:off x="2514600" y="1828800"/>
            <a:ext cx="1066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8441" name="Line 9"/>
          <p:cNvSpPr>
            <a:spLocks noChangeShapeType="1"/>
          </p:cNvSpPr>
          <p:nvPr/>
        </p:nvSpPr>
        <p:spPr bwMode="auto">
          <a:xfrm>
            <a:off x="5638800" y="1828800"/>
            <a:ext cx="990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8442" name="Rectangle 10"/>
          <p:cNvSpPr>
            <a:spLocks noChangeArrowheads="1"/>
          </p:cNvSpPr>
          <p:nvPr/>
        </p:nvSpPr>
        <p:spPr bwMode="auto">
          <a:xfrm>
            <a:off x="2438400" y="1981200"/>
            <a:ext cx="12049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fr-FR" sz="2000" b="1">
                <a:solidFill>
                  <a:srgbClr val="FF3300"/>
                </a:solidFill>
              </a:rPr>
              <a:t>+ 6 mois</a:t>
            </a:r>
            <a:endParaRPr lang="en-GB" sz="2000" b="1">
              <a:solidFill>
                <a:srgbClr val="FF3300"/>
              </a:solidFill>
            </a:endParaRPr>
          </a:p>
        </p:txBody>
      </p:sp>
      <p:sp>
        <p:nvSpPr>
          <p:cNvPr id="18443" name="Rectangle 11"/>
          <p:cNvSpPr>
            <a:spLocks noChangeArrowheads="1"/>
          </p:cNvSpPr>
          <p:nvPr/>
        </p:nvSpPr>
        <p:spPr bwMode="auto">
          <a:xfrm>
            <a:off x="5486400" y="2057400"/>
            <a:ext cx="12049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fr-FR" sz="2000" b="1">
                <a:solidFill>
                  <a:srgbClr val="FF3300"/>
                </a:solidFill>
              </a:rPr>
              <a:t>+ 7 mois</a:t>
            </a:r>
            <a:endParaRPr lang="en-GB" sz="2000" b="1">
              <a:solidFill>
                <a:srgbClr val="FF3300"/>
              </a:solidFill>
            </a:endParaRPr>
          </a:p>
        </p:txBody>
      </p:sp>
      <p:sp>
        <p:nvSpPr>
          <p:cNvPr id="18444" name="Rectangle 12"/>
          <p:cNvSpPr>
            <a:spLocks noChangeArrowheads="1"/>
          </p:cNvSpPr>
          <p:nvPr/>
        </p:nvSpPr>
        <p:spPr bwMode="auto">
          <a:xfrm>
            <a:off x="3806825" y="2819400"/>
            <a:ext cx="1530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fr-FR" b="1"/>
              <a:t>Score CARS</a:t>
            </a:r>
            <a:endParaRPr lang="en-GB" b="1"/>
          </a:p>
        </p:txBody>
      </p:sp>
      <p:sp>
        <p:nvSpPr>
          <p:cNvPr id="18445" name="Rectangle 13"/>
          <p:cNvSpPr>
            <a:spLocks noChangeArrowheads="1"/>
          </p:cNvSpPr>
          <p:nvPr/>
        </p:nvSpPr>
        <p:spPr bwMode="auto">
          <a:xfrm>
            <a:off x="685800" y="3276600"/>
            <a:ext cx="990600" cy="152400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GB" sz="2400">
              <a:latin typeface="Times New Roman" charset="0"/>
            </a:endParaRPr>
          </a:p>
        </p:txBody>
      </p:sp>
      <p:sp>
        <p:nvSpPr>
          <p:cNvPr id="18446" name="Rectangle 14"/>
          <p:cNvSpPr>
            <a:spLocks noChangeArrowheads="1"/>
          </p:cNvSpPr>
          <p:nvPr/>
        </p:nvSpPr>
        <p:spPr bwMode="auto">
          <a:xfrm>
            <a:off x="1676400" y="3276600"/>
            <a:ext cx="457200" cy="152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8447" name="Rectangle 15"/>
          <p:cNvSpPr>
            <a:spLocks noChangeArrowheads="1"/>
          </p:cNvSpPr>
          <p:nvPr/>
        </p:nvSpPr>
        <p:spPr bwMode="auto">
          <a:xfrm>
            <a:off x="971550" y="3573463"/>
            <a:ext cx="5670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fr-FR" b="1"/>
              <a:t>42					35	</a:t>
            </a:r>
            <a:endParaRPr lang="en-GB" b="1"/>
          </a:p>
        </p:txBody>
      </p:sp>
      <p:sp>
        <p:nvSpPr>
          <p:cNvPr id="18450" name="Rectangle 18"/>
          <p:cNvSpPr>
            <a:spLocks noChangeArrowheads="1"/>
          </p:cNvSpPr>
          <p:nvPr/>
        </p:nvSpPr>
        <p:spPr bwMode="auto">
          <a:xfrm>
            <a:off x="5257800" y="3200400"/>
            <a:ext cx="838200" cy="228600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GB" sz="2400">
              <a:latin typeface="Times New Roman" charset="0"/>
            </a:endParaRPr>
          </a:p>
        </p:txBody>
      </p:sp>
      <p:sp>
        <p:nvSpPr>
          <p:cNvPr id="18451" name="Rectangle 19"/>
          <p:cNvSpPr>
            <a:spLocks noChangeArrowheads="1"/>
          </p:cNvSpPr>
          <p:nvPr/>
        </p:nvSpPr>
        <p:spPr bwMode="auto">
          <a:xfrm>
            <a:off x="6096000" y="3200400"/>
            <a:ext cx="6858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graphicFrame>
        <p:nvGraphicFramePr>
          <p:cNvPr id="18452" name="Object 20"/>
          <p:cNvGraphicFramePr>
            <a:graphicFrameLocks noChangeAspect="1"/>
          </p:cNvGraphicFramePr>
          <p:nvPr>
            <p:ph sz="half" idx="1"/>
          </p:nvPr>
        </p:nvGraphicFramePr>
        <p:xfrm>
          <a:off x="468313" y="3860800"/>
          <a:ext cx="4038600" cy="2106613"/>
        </p:xfrm>
        <a:graphic>
          <a:graphicData uri="http://schemas.openxmlformats.org/presentationml/2006/ole">
            <p:oleObj spid="_x0000_s18452" name="Graphique" r:id="rId6" imgW="4998964" imgH="2606406" progId="Excel.Chart.8">
              <p:embed/>
            </p:oleObj>
          </a:graphicData>
        </a:graphic>
      </p:graphicFrame>
      <p:sp>
        <p:nvSpPr>
          <p:cNvPr id="18454" name="Text Box 22"/>
          <p:cNvSpPr txBox="1">
            <a:spLocks noChangeArrowheads="1"/>
          </p:cNvSpPr>
          <p:nvPr/>
        </p:nvSpPr>
        <p:spPr bwMode="auto">
          <a:xfrm>
            <a:off x="3492500" y="6092825"/>
            <a:ext cx="22320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/>
              <a:t>Scores ECA-R</a:t>
            </a:r>
          </a:p>
        </p:txBody>
      </p:sp>
      <p:graphicFrame>
        <p:nvGraphicFramePr>
          <p:cNvPr id="18455" name="Object 23"/>
          <p:cNvGraphicFramePr>
            <a:graphicFrameLocks noChangeAspect="1"/>
          </p:cNvGraphicFramePr>
          <p:nvPr>
            <p:ph sz="half" idx="2"/>
          </p:nvPr>
        </p:nvGraphicFramePr>
        <p:xfrm>
          <a:off x="4356100" y="4005263"/>
          <a:ext cx="3825875" cy="1944687"/>
        </p:xfrm>
        <a:graphic>
          <a:graphicData uri="http://schemas.openxmlformats.org/presentationml/2006/ole">
            <p:oleObj spid="_x0000_s18455" name="Graphique" r:id="rId7" imgW="3825606" imgH="2514966" progId="Excel.Chart.8">
              <p:embed/>
            </p:oleObj>
          </a:graphicData>
        </a:graphic>
      </p:graphicFrame>
    </p:spTree>
  </p:cSld>
  <p:clrMapOvr>
    <a:masterClrMapping/>
  </p:clrMapOvr>
  <p:transition/>
</p:sld>
</file>

<file path=ppt/theme/theme1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1215</Words>
  <Application>Microsoft Office PowerPoint</Application>
  <PresentationFormat>Présentation à l'écran (4:3)</PresentationFormat>
  <Paragraphs>236</Paragraphs>
  <Slides>14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8</vt:i4>
      </vt:variant>
      <vt:variant>
        <vt:lpstr>Modèle de conception</vt:lpstr>
      </vt:variant>
      <vt:variant>
        <vt:i4>1</vt:i4>
      </vt:variant>
      <vt:variant>
        <vt:lpstr>Serveurs OLE incorporés</vt:lpstr>
      </vt:variant>
      <vt:variant>
        <vt:i4>5</vt:i4>
      </vt:variant>
      <vt:variant>
        <vt:lpstr>Titres des diapositives</vt:lpstr>
      </vt:variant>
      <vt:variant>
        <vt:i4>14</vt:i4>
      </vt:variant>
    </vt:vector>
  </HeadingPairs>
  <TitlesOfParts>
    <vt:vector size="28" baseType="lpstr">
      <vt:lpstr>Arial</vt:lpstr>
      <vt:lpstr>Tahoma</vt:lpstr>
      <vt:lpstr>Times New Roman</vt:lpstr>
      <vt:lpstr>Wingdings</vt:lpstr>
      <vt:lpstr>Comic Sans MS</vt:lpstr>
      <vt:lpstr>Arial Unicode MS</vt:lpstr>
      <vt:lpstr>Swiss</vt:lpstr>
      <vt:lpstr>Bookman Old Style</vt:lpstr>
      <vt:lpstr>Modèle par défaut</vt:lpstr>
      <vt:lpstr>Graphique Microsoft Graph 2000</vt:lpstr>
      <vt:lpstr>Feuille de calcul Microsoft Excel</vt:lpstr>
      <vt:lpstr>Feuille de calcul Microsoft Office Excel</vt:lpstr>
      <vt:lpstr>Graphique Microsoft Office Excel</vt:lpstr>
      <vt:lpstr>Graphique Microsoft Excel</vt:lpstr>
      <vt:lpstr>Diapositive 1</vt:lpstr>
      <vt:lpstr>Objectifs</vt:lpstr>
      <vt:lpstr>Diapositive 3</vt:lpstr>
      <vt:lpstr> La Batterie d’Évaluation du développement Cognitif et Social (BECS) applicable aux jeunes enfants atteints d’autisme</vt:lpstr>
      <vt:lpstr>Présentation de la BECS </vt:lpstr>
      <vt:lpstr>BATTERIE D’EVALUATION COGNITIVO-SOCIALE</vt:lpstr>
      <vt:lpstr>Matériel de la BECS  (BL-R) :matériel commun au Brunet-Lézine Révisé et à la BECS</vt:lpstr>
      <vt:lpstr>PASSATION DE LA BECS  Exemples d’épreuves proposées Attention conjointe -  Image de Soi Jeu symbolique - Permanence de l ’objet</vt:lpstr>
      <vt:lpstr>MODES DE RECUEIL DES DONNEES</vt:lpstr>
      <vt:lpstr>Analyses psychométriques </vt:lpstr>
      <vt:lpstr>Diapositive 11</vt:lpstr>
      <vt:lpstr>Développement cognitif et socio-émotionnel d’un enfant autiste</vt:lpstr>
      <vt:lpstr>Diapositive 13</vt:lpstr>
      <vt:lpstr>Diapositive 14</vt:lpstr>
    </vt:vector>
  </TitlesOfParts>
  <Company> </Company>
  <LinksUpToDate>false</LinksUpToDate>
  <SharedDoc>false</SharedDoc>
  <HyperlinksChanged>false</HyperlinksChanged>
  <AppVersion>12.0258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  -  Présentation de la BECS par Romulad Blanc</dc:title>
  <dc:creator> </dc:creator>
  <cp:keywords/>
  <cp:lastModifiedBy>Jean-Michel THURIN</cp:lastModifiedBy>
  <cp:revision>7</cp:revision>
  <dcterms:created xsi:type="dcterms:W3CDTF">2008-09-06T12:23:17Z</dcterms:created>
  <dcterms:modified xsi:type="dcterms:W3CDTF">2008-09-06T12:24:04Z</dcterms:modified>
</cp:coreProperties>
</file>