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docProps/core.xml" ContentType="application/vnd.openxmlformats-package.core-propertie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3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2" r:id="rId3"/>
    <p:sldId id="285" r:id="rId4"/>
    <p:sldId id="290" r:id="rId5"/>
    <p:sldId id="305" r:id="rId6"/>
    <p:sldId id="308" r:id="rId7"/>
    <p:sldId id="304" r:id="rId8"/>
    <p:sldId id="298" r:id="rId9"/>
    <p:sldId id="307" r:id="rId10"/>
    <p:sldId id="302" r:id="rId11"/>
    <p:sldId id="306" r:id="rId12"/>
    <p:sldId id="310" r:id="rId13"/>
    <p:sldId id="309" r:id="rId1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clrMru>
    <a:srgbClr val="660066"/>
    <a:srgbClr val="0033CC"/>
    <a:srgbClr val="0000FF"/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 horzBarState="maximized">
    <p:restoredLeft sz="15657" autoAdjust="0"/>
    <p:restoredTop sz="94717" autoAdjust="0"/>
  </p:normalViewPr>
  <p:slideViewPr>
    <p:cSldViewPr>
      <p:cViewPr>
        <p:scale>
          <a:sx n="66" d="100"/>
          <a:sy n="66" d="100"/>
        </p:scale>
        <p:origin x="-1528" y="-1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06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heme" Target="theme/theme1.xml"/><Relationship Id="rId4" Type="http://schemas.openxmlformats.org/officeDocument/2006/relationships/slide" Target="slides/slide3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printerSettings" Target="printerSettings/printerSettings1.bin"/><Relationship Id="rId19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fr-FR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fr-FR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fr-FR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D3A67BDF-DB11-AB42-A67D-531B99CB1462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fr-FR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fr-FR"/>
          </a:p>
        </p:txBody>
      </p:sp>
      <p:sp>
        <p:nvSpPr>
          <p:cNvPr id="1464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6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fr-FR"/>
          </a:p>
        </p:txBody>
      </p:sp>
      <p:sp>
        <p:nvSpPr>
          <p:cNvPr id="146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08F1DA20-532D-6A4C-ADBB-3B46D2ADD5C7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7617317F-558A-9A49-B8AF-4780FC3A7971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11E089B6-72A4-5D45-A2F5-5F2B6488B0D7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0D551480-E599-7C4F-8FB5-49E00557E7EE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7DD510-492E-5942-8C41-E907BAE6998F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476B0F-56BC-2248-AB39-67AFC6CB9AE0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47BCCD-42A2-DD4A-A30E-DA6D0DE5BF5A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753CB975-6F8F-0F44-AF91-EEB98480F8D0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A9E5F021-E13A-104C-8AF6-5BDEC9B10970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043AA175-873F-C746-BC62-FA37D03AAB07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C57051AA-81BE-2947-8449-BC2287F95F64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9C7F253D-67C2-4148-8168-461B7B583DF4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074D0819-EDCD-7344-B434-8AEFC181F29A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fr-FR"/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63F615C6-FC8F-AA40-97B0-0751E0C6B7DD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750" y="1557338"/>
            <a:ext cx="8280400" cy="338455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fr-FR" sz="3200" b="1">
                <a:solidFill>
                  <a:srgbClr val="0000FF"/>
                </a:solidFill>
              </a:rPr>
              <a:t>Le bilan psychologique </a:t>
            </a:r>
            <a:br>
              <a:rPr lang="fr-FR" sz="3200" b="1">
                <a:solidFill>
                  <a:srgbClr val="0000FF"/>
                </a:solidFill>
              </a:rPr>
            </a:br>
            <a:r>
              <a:rPr lang="fr-FR" sz="3200" b="1">
                <a:solidFill>
                  <a:srgbClr val="0000FF"/>
                </a:solidFill>
              </a:rPr>
              <a:t>de l’enfant et de l’adolescent autiste :</a:t>
            </a:r>
            <a:br>
              <a:rPr lang="fr-FR" sz="3200" b="1">
                <a:solidFill>
                  <a:srgbClr val="0000FF"/>
                </a:solidFill>
              </a:rPr>
            </a:br>
            <a:r>
              <a:rPr lang="fr-FR" sz="3200" b="1">
                <a:solidFill>
                  <a:srgbClr val="0000FF"/>
                </a:solidFill>
              </a:rPr>
              <a:t>Les Echelles de Weschler Wppsi, Wisc IV</a:t>
            </a:r>
            <a:br>
              <a:rPr lang="fr-FR" sz="3200" b="1">
                <a:solidFill>
                  <a:srgbClr val="0000FF"/>
                </a:solidFill>
              </a:rPr>
            </a:br>
            <a:r>
              <a:rPr lang="fr-FR" sz="3200" b="1">
                <a:solidFill>
                  <a:srgbClr val="0000FF"/>
                </a:solidFill>
              </a:rPr>
              <a:t>Le Scéno Test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31913" y="3860800"/>
            <a:ext cx="6400800" cy="1752600"/>
          </a:xfrm>
        </p:spPr>
        <p:txBody>
          <a:bodyPr/>
          <a:lstStyle/>
          <a:p>
            <a:pPr marL="0" indent="0" algn="ctr">
              <a:buFontTx/>
              <a:buNone/>
            </a:pPr>
            <a:endParaRPr lang="fr-FR" sz="2400" b="1"/>
          </a:p>
          <a:p>
            <a:pPr marL="0" indent="0" algn="ctr">
              <a:buFontTx/>
              <a:buNone/>
            </a:pPr>
            <a:endParaRPr lang="fr-FR" sz="200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4660900" y="6705600"/>
            <a:ext cx="8964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fr-FR" sz="1400" b="0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5724525" y="5157788"/>
            <a:ext cx="25241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rgbClr val="660066"/>
                </a:solidFill>
              </a:rPr>
              <a:t>H Suarez Labat</a:t>
            </a:r>
          </a:p>
          <a:p>
            <a:r>
              <a:rPr lang="fr-FR">
                <a:solidFill>
                  <a:srgbClr val="660066"/>
                </a:solidFill>
              </a:rPr>
              <a:t>Septembre 2008</a:t>
            </a:r>
          </a:p>
          <a:p>
            <a:endParaRPr lang="fr-FR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>
                <a:solidFill>
                  <a:srgbClr val="0033CC"/>
                </a:solidFill>
              </a:rPr>
              <a:t>APPORTS DE L’INTERPRETATION PSYCHODYNAMIQUE DES EPREUVES </a:t>
            </a:r>
            <a:br>
              <a:rPr lang="fr-FR" sz="2400" b="1">
                <a:solidFill>
                  <a:srgbClr val="0033CC"/>
                </a:solidFill>
              </a:rPr>
            </a:br>
            <a:r>
              <a:rPr lang="fr-FR" sz="2400" b="1">
                <a:solidFill>
                  <a:srgbClr val="0033CC"/>
                </a:solidFill>
              </a:rPr>
              <a:t>COGNITIVES ET PROJECTIVES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8964613" cy="4752975"/>
          </a:xfrm>
        </p:spPr>
        <p:txBody>
          <a:bodyPr/>
          <a:lstStyle/>
          <a:p>
            <a:r>
              <a:rPr lang="fr-FR" sz="2000" b="1">
                <a:solidFill>
                  <a:srgbClr val="0033CC"/>
                </a:solidFill>
              </a:rPr>
              <a:t>Des évaluations des troubles autistiques au bilan psychologique de l’enfant et de l’adolescent</a:t>
            </a:r>
          </a:p>
          <a:p>
            <a:r>
              <a:rPr lang="fr-FR" sz="2000" b="1">
                <a:solidFill>
                  <a:srgbClr val="0033CC"/>
                </a:solidFill>
              </a:rPr>
              <a:t>Le bilan psychologique : </a:t>
            </a:r>
          </a:p>
          <a:p>
            <a:pPr>
              <a:buFontTx/>
              <a:buNone/>
            </a:pPr>
            <a:r>
              <a:rPr lang="fr-FR" sz="2000" b="1">
                <a:solidFill>
                  <a:srgbClr val="0033CC"/>
                </a:solidFill>
              </a:rPr>
              <a:t>     </a:t>
            </a:r>
            <a:r>
              <a:rPr lang="fr-FR" sz="2000" b="1">
                <a:solidFill>
                  <a:srgbClr val="660066"/>
                </a:solidFill>
              </a:rPr>
              <a:t>- Construction de l’Image du corps, des processus de pensée et de la </a:t>
            </a:r>
          </a:p>
          <a:p>
            <a:pPr>
              <a:buFontTx/>
              <a:buNone/>
            </a:pPr>
            <a:r>
              <a:rPr lang="fr-FR" sz="2000" b="1">
                <a:solidFill>
                  <a:srgbClr val="660066"/>
                </a:solidFill>
              </a:rPr>
              <a:t>	   personnalité</a:t>
            </a:r>
          </a:p>
          <a:p>
            <a:pPr>
              <a:buFontTx/>
              <a:buNone/>
            </a:pPr>
            <a:r>
              <a:rPr lang="fr-FR" sz="2000" b="1">
                <a:solidFill>
                  <a:srgbClr val="660066"/>
                </a:solidFill>
              </a:rPr>
              <a:t>	-  La force des clivages</a:t>
            </a:r>
          </a:p>
          <a:p>
            <a:pPr>
              <a:buFontTx/>
              <a:buNone/>
            </a:pPr>
            <a:r>
              <a:rPr lang="fr-FR" sz="2000" b="1">
                <a:solidFill>
                  <a:srgbClr val="660066"/>
                </a:solidFill>
              </a:rPr>
              <a:t>	- Complémentarité des épreuves cognitives et projectives : </a:t>
            </a:r>
          </a:p>
          <a:p>
            <a:pPr>
              <a:buFontTx/>
              <a:buNone/>
            </a:pPr>
            <a:r>
              <a:rPr lang="fr-FR" sz="2000" b="1">
                <a:solidFill>
                  <a:srgbClr val="660066"/>
                </a:solidFill>
              </a:rPr>
              <a:t>		Wppsi III, Wisc IV et Scéno test</a:t>
            </a:r>
          </a:p>
          <a:p>
            <a:r>
              <a:rPr lang="fr-FR" sz="2000" b="1">
                <a:solidFill>
                  <a:srgbClr val="660066"/>
                </a:solidFill>
              </a:rPr>
              <a:t> </a:t>
            </a:r>
            <a:r>
              <a:rPr lang="fr-FR" sz="2000" b="1">
                <a:solidFill>
                  <a:srgbClr val="0033CC"/>
                </a:solidFill>
              </a:rPr>
              <a:t>Apport de l’interprétation psychodynamique des données du bilan :</a:t>
            </a:r>
            <a:endParaRPr lang="fr-FR" sz="2000" b="1">
              <a:solidFill>
                <a:srgbClr val="660066"/>
              </a:solidFill>
            </a:endParaRPr>
          </a:p>
          <a:p>
            <a:pPr lvl="1"/>
            <a:r>
              <a:rPr lang="fr-FR" sz="2000" b="1">
                <a:solidFill>
                  <a:srgbClr val="660066"/>
                </a:solidFill>
              </a:rPr>
              <a:t>Pour l’évaluation diagnostic</a:t>
            </a:r>
          </a:p>
          <a:p>
            <a:pPr lvl="1"/>
            <a:r>
              <a:rPr lang="fr-FR" sz="2000" b="1">
                <a:solidFill>
                  <a:srgbClr val="660066"/>
                </a:solidFill>
              </a:rPr>
              <a:t>Au cours du traitement ( Méthode Test-retest) pour l’investigation des processus de transformations au cours des traitements thérapeutiques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24" name="Rectangle 1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b="1">
                <a:solidFill>
                  <a:srgbClr val="0033CC"/>
                </a:solidFill>
              </a:rPr>
              <a:t>Evaluations diagnostique et d’investigation de l’évolution du fonctionnement cognitif et psychique de la personne avec autisme</a:t>
            </a:r>
          </a:p>
        </p:txBody>
      </p:sp>
      <p:graphicFrame>
        <p:nvGraphicFramePr>
          <p:cNvPr id="149646" name="Group 142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713788" cy="4553903"/>
        </p:xfrm>
        <a:graphic>
          <a:graphicData uri="http://schemas.openxmlformats.org/drawingml/2006/table">
            <a:tbl>
              <a:tblPr/>
              <a:tblGrid>
                <a:gridCol w="1201738"/>
                <a:gridCol w="1427162"/>
                <a:gridCol w="1423988"/>
                <a:gridCol w="1109662"/>
                <a:gridCol w="2263775"/>
                <a:gridCol w="1287463"/>
              </a:tblGrid>
              <a:tr h="9890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Classifi-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cation 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Interview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parents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Echelle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Intensité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Autisme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Echelle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Développement (ED)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Echelle efficience int (EEI)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Epreuves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projectives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89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3 – 7 ans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Diagnostic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CFTMEA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CIM 10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DSM IV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ADI R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CARS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ECA 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BECS (ED)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WPPSI III (EEI)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Grille Haag coll°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PEPIII (ED)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Scéno test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Rorschach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Patte Noire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CAT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43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7-16 ans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CFTMEA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CIM 10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DSM IV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ADI R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CARS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ECA R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Grille Haag coll°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WISC IV(EEI)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rgbClr val="660066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PEP III (ED)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Scéno test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Rorschach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  <a:ea typeface="Times New Roman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Patte Noire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ea typeface="Times New Roman" charset="0"/>
                          <a:cs typeface="Arial" charset="0"/>
                        </a:rPr>
                        <a:t>CAT, TAT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>
                <a:solidFill>
                  <a:srgbClr val="0033CC"/>
                </a:solidFill>
              </a:rPr>
              <a:t>Les épreuves d’efficience cognitives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00200"/>
            <a:ext cx="8640763" cy="4525963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fr-FR" sz="2400">
                <a:solidFill>
                  <a:srgbClr val="660066"/>
                </a:solidFill>
              </a:rPr>
              <a:t>Entrecroisement nécessaire entre les épreuves cognitives et les épreuves projectives pour apprécier la géographie et l’intensité des clivages qui réduisent l’efficience des processus de pensée chez le sujet autiste</a:t>
            </a:r>
          </a:p>
          <a:p>
            <a:pPr marL="609600" indent="-609600">
              <a:lnSpc>
                <a:spcPct val="90000"/>
              </a:lnSpc>
            </a:pPr>
            <a:r>
              <a:rPr lang="fr-FR" sz="2400">
                <a:solidFill>
                  <a:srgbClr val="0033CC"/>
                </a:solidFill>
              </a:rPr>
              <a:t>Analyse quantitative et qualitative des épreuves cognitives :</a:t>
            </a:r>
            <a:r>
              <a:rPr lang="fr-FR" sz="2400">
                <a:solidFill>
                  <a:srgbClr val="660066"/>
                </a:solidFill>
              </a:rPr>
              <a:t>de la compréhension à la restitution (Grégoire 2006)</a:t>
            </a:r>
          </a:p>
          <a:p>
            <a:pPr marL="990600" lvl="1" indent="-533400">
              <a:lnSpc>
                <a:spcPct val="90000"/>
              </a:lnSpc>
            </a:pPr>
            <a:r>
              <a:rPr lang="fr-FR" sz="2000">
                <a:solidFill>
                  <a:srgbClr val="0033CC"/>
                </a:solidFill>
              </a:rPr>
              <a:t>WPPSI III : Weschler Preschool and Primary Scale of Intelligence</a:t>
            </a:r>
          </a:p>
          <a:p>
            <a:pPr marL="1371600" lvl="2" indent="-457200">
              <a:lnSpc>
                <a:spcPct val="90000"/>
              </a:lnSpc>
            </a:pPr>
            <a:r>
              <a:rPr lang="fr-FR" sz="2000">
                <a:solidFill>
                  <a:srgbClr val="660066"/>
                </a:solidFill>
              </a:rPr>
              <a:t>2 ans 6 m à 3 ans 11 m</a:t>
            </a:r>
          </a:p>
          <a:p>
            <a:pPr marL="1371600" lvl="2" indent="-457200">
              <a:lnSpc>
                <a:spcPct val="90000"/>
              </a:lnSpc>
            </a:pPr>
            <a:r>
              <a:rPr lang="fr-FR" sz="2000">
                <a:solidFill>
                  <a:srgbClr val="660066"/>
                </a:solidFill>
              </a:rPr>
              <a:t>4 ans à 7ans 3 m</a:t>
            </a:r>
          </a:p>
          <a:p>
            <a:pPr marL="990600" lvl="1" indent="-533400">
              <a:lnSpc>
                <a:spcPct val="90000"/>
              </a:lnSpc>
            </a:pPr>
            <a:r>
              <a:rPr lang="fr-FR" sz="2000">
                <a:solidFill>
                  <a:srgbClr val="0033CC"/>
                </a:solidFill>
              </a:rPr>
              <a:t>WISC IV: Weschler Intelligence Scale for Children</a:t>
            </a:r>
          </a:p>
          <a:p>
            <a:pPr marL="1371600" lvl="2" indent="-457200">
              <a:lnSpc>
                <a:spcPct val="90000"/>
              </a:lnSpc>
            </a:pPr>
            <a:r>
              <a:rPr lang="fr-FR" sz="2000">
                <a:solidFill>
                  <a:srgbClr val="660066"/>
                </a:solidFill>
              </a:rPr>
              <a:t>6 ans à 16 ans 11 m</a:t>
            </a:r>
            <a:endParaRPr lang="fr-FR" sz="1600">
              <a:solidFill>
                <a:srgbClr val="660066"/>
              </a:solidFill>
            </a:endParaRPr>
          </a:p>
          <a:p>
            <a:pPr marL="609600" indent="-609600">
              <a:lnSpc>
                <a:spcPct val="90000"/>
              </a:lnSpc>
            </a:pPr>
            <a:endParaRPr lang="fr-FR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>
                <a:solidFill>
                  <a:srgbClr val="0033CC"/>
                </a:solidFill>
              </a:rPr>
              <a:t>WPPSI III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4525963"/>
          </a:xfrm>
        </p:spPr>
        <p:txBody>
          <a:bodyPr/>
          <a:lstStyle/>
          <a:p>
            <a:r>
              <a:rPr lang="fr-FR" sz="2400">
                <a:solidFill>
                  <a:srgbClr val="0033CC"/>
                </a:solidFill>
              </a:rPr>
              <a:t>2 ans 6 m à 3 ans 11 m : Analyse interindividuelle et construction de la tridimensionnalité</a:t>
            </a:r>
          </a:p>
          <a:p>
            <a:r>
              <a:rPr lang="fr-FR" sz="2400">
                <a:solidFill>
                  <a:srgbClr val="0033CC"/>
                </a:solidFill>
              </a:rPr>
              <a:t>Echelle Verbale</a:t>
            </a:r>
            <a:r>
              <a:rPr lang="fr-FR" sz="2400">
                <a:solidFill>
                  <a:srgbClr val="660066"/>
                </a:solidFill>
              </a:rPr>
              <a:t> : 2 épreuves centrées sur le perceptif et la représentation de mots</a:t>
            </a:r>
          </a:p>
          <a:p>
            <a:r>
              <a:rPr lang="fr-FR" sz="2400">
                <a:solidFill>
                  <a:srgbClr val="660066"/>
                </a:solidFill>
              </a:rPr>
              <a:t>Compréhension de mots</a:t>
            </a:r>
          </a:p>
          <a:p>
            <a:r>
              <a:rPr lang="fr-FR" sz="2400">
                <a:solidFill>
                  <a:srgbClr val="660066"/>
                </a:solidFill>
              </a:rPr>
              <a:t>Information</a:t>
            </a:r>
          </a:p>
          <a:p>
            <a:r>
              <a:rPr lang="fr-FR" sz="2400">
                <a:solidFill>
                  <a:srgbClr val="0033CC"/>
                </a:solidFill>
              </a:rPr>
              <a:t>Echelle Performance</a:t>
            </a:r>
            <a:r>
              <a:rPr lang="fr-FR" sz="2400">
                <a:solidFill>
                  <a:srgbClr val="660066"/>
                </a:solidFill>
              </a:rPr>
              <a:t> : 2 épreuves centrées sur le perceptif et la représentation de l’espace</a:t>
            </a:r>
          </a:p>
          <a:p>
            <a:r>
              <a:rPr lang="fr-FR" sz="2400">
                <a:solidFill>
                  <a:srgbClr val="660066"/>
                </a:solidFill>
              </a:rPr>
              <a:t>Cubes : le troisième élément et le blanc</a:t>
            </a:r>
          </a:p>
          <a:p>
            <a:r>
              <a:rPr lang="fr-FR" sz="2400">
                <a:solidFill>
                  <a:srgbClr val="660066"/>
                </a:solidFill>
              </a:rPr>
              <a:t>Assemblage d’objets: le Problème de l’investissement du milieu</a:t>
            </a:r>
          </a:p>
          <a:p>
            <a:r>
              <a:rPr lang="fr-FR" sz="2400">
                <a:solidFill>
                  <a:srgbClr val="660066"/>
                </a:solidFill>
              </a:rPr>
              <a:t>Ces deux épreuves sont les mieux réussies avec Compréhension de mots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>
                <a:solidFill>
                  <a:srgbClr val="0033CC"/>
                </a:solidFill>
              </a:rPr>
              <a:t>WPPSI III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FR" sz="2000">
                <a:solidFill>
                  <a:srgbClr val="0033CC"/>
                </a:solidFill>
              </a:rPr>
              <a:t>4 ans à 7 ans 3 m: Analyse interindividuelle et construction de la tridimensionnalité</a:t>
            </a:r>
          </a:p>
          <a:p>
            <a:pPr>
              <a:lnSpc>
                <a:spcPct val="90000"/>
              </a:lnSpc>
            </a:pPr>
            <a:r>
              <a:rPr lang="fr-FR" sz="2000">
                <a:solidFill>
                  <a:srgbClr val="0033CC"/>
                </a:solidFill>
              </a:rPr>
              <a:t>Echelle Verbale: Souvent chuté car difficulté de restitution, pas de compréhension</a:t>
            </a:r>
          </a:p>
          <a:p>
            <a:pPr>
              <a:lnSpc>
                <a:spcPct val="90000"/>
              </a:lnSpc>
            </a:pPr>
            <a:r>
              <a:rPr lang="fr-FR" sz="2000">
                <a:solidFill>
                  <a:srgbClr val="660066"/>
                </a:solidFill>
              </a:rPr>
              <a:t>Information, Vocabulaire, Raisonnement verbal, </a:t>
            </a:r>
          </a:p>
          <a:p>
            <a:pPr>
              <a:lnSpc>
                <a:spcPct val="90000"/>
              </a:lnSpc>
            </a:pPr>
            <a:r>
              <a:rPr lang="fr-FR" sz="2000">
                <a:solidFill>
                  <a:srgbClr val="660066"/>
                </a:solidFill>
              </a:rPr>
              <a:t>subtests sup :Similitudes et compréhension de situations</a:t>
            </a:r>
          </a:p>
          <a:p>
            <a:pPr>
              <a:lnSpc>
                <a:spcPct val="90000"/>
              </a:lnSpc>
            </a:pPr>
            <a:r>
              <a:rPr lang="fr-FR" sz="2000">
                <a:solidFill>
                  <a:srgbClr val="0033CC"/>
                </a:solidFill>
              </a:rPr>
              <a:t>Echelle Performance: Mieux réussie </a:t>
            </a:r>
          </a:p>
          <a:p>
            <a:pPr>
              <a:lnSpc>
                <a:spcPct val="90000"/>
              </a:lnSpc>
            </a:pPr>
            <a:r>
              <a:rPr lang="fr-FR" sz="2000">
                <a:solidFill>
                  <a:srgbClr val="660066"/>
                </a:solidFill>
              </a:rPr>
              <a:t>Cubes, Matrices,identifications de concepts</a:t>
            </a:r>
          </a:p>
          <a:p>
            <a:pPr>
              <a:lnSpc>
                <a:spcPct val="90000"/>
              </a:lnSpc>
            </a:pPr>
            <a:r>
              <a:rPr lang="fr-FR" sz="2000">
                <a:solidFill>
                  <a:srgbClr val="660066"/>
                </a:solidFill>
              </a:rPr>
              <a:t>Subtests sup : Compl d’images, Assemblage d’objets ( le considérer comme incontournable)</a:t>
            </a:r>
          </a:p>
          <a:p>
            <a:pPr>
              <a:lnSpc>
                <a:spcPct val="90000"/>
              </a:lnSpc>
            </a:pPr>
            <a:r>
              <a:rPr lang="fr-FR" sz="2000">
                <a:solidFill>
                  <a:srgbClr val="0000FF"/>
                </a:solidFill>
              </a:rPr>
              <a:t>Echelle de vitesse de traitement: Souvent chutée, trop d’infos en peu de temps, le blanc du Code</a:t>
            </a:r>
          </a:p>
          <a:p>
            <a:pPr>
              <a:lnSpc>
                <a:spcPct val="90000"/>
              </a:lnSpc>
            </a:pPr>
            <a:r>
              <a:rPr lang="fr-FR" sz="2000">
                <a:solidFill>
                  <a:srgbClr val="0000FF"/>
                </a:solidFill>
              </a:rPr>
              <a:t>Symboles,Code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>
                <a:solidFill>
                  <a:srgbClr val="0033CC"/>
                </a:solidFill>
              </a:rPr>
              <a:t>WISC IV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000">
                <a:solidFill>
                  <a:srgbClr val="0000FF"/>
                </a:solidFill>
              </a:rPr>
              <a:t>6 ans à 16 ans 11 m : Analyse interindividuelle,comparaison inter indices,évolution des traces des mécanismes autistiques et processus de pensée</a:t>
            </a:r>
          </a:p>
          <a:p>
            <a:r>
              <a:rPr lang="fr-FR" sz="2000">
                <a:solidFill>
                  <a:srgbClr val="0000FF"/>
                </a:solidFill>
              </a:rPr>
              <a:t> 4 nouveaux indices , suppression des QIV et QIP, QIT conservé</a:t>
            </a:r>
          </a:p>
          <a:p>
            <a:r>
              <a:rPr lang="fr-FR" sz="2000">
                <a:solidFill>
                  <a:srgbClr val="0000FF"/>
                </a:solidFill>
              </a:rPr>
              <a:t>ICV : Indice de Compréhension Verbale: </a:t>
            </a:r>
            <a:r>
              <a:rPr lang="fr-FR" sz="2000">
                <a:solidFill>
                  <a:srgbClr val="660066"/>
                </a:solidFill>
              </a:rPr>
              <a:t>Similitudes, Vocabulaire, compréhension.</a:t>
            </a:r>
          </a:p>
          <a:p>
            <a:r>
              <a:rPr lang="fr-FR" sz="2000">
                <a:solidFill>
                  <a:srgbClr val="0000FF"/>
                </a:solidFill>
              </a:rPr>
              <a:t>Subtests Sup: </a:t>
            </a:r>
            <a:r>
              <a:rPr lang="fr-FR" sz="2000">
                <a:solidFill>
                  <a:srgbClr val="660066"/>
                </a:solidFill>
              </a:rPr>
              <a:t>Information,Raisonnement verbal</a:t>
            </a:r>
          </a:p>
          <a:p>
            <a:r>
              <a:rPr lang="fr-FR" sz="2000">
                <a:solidFill>
                  <a:srgbClr val="0000FF"/>
                </a:solidFill>
              </a:rPr>
              <a:t>IRP: Indice de raisonnement perceptif : </a:t>
            </a:r>
            <a:r>
              <a:rPr lang="fr-FR" sz="2000">
                <a:solidFill>
                  <a:srgbClr val="660066"/>
                </a:solidFill>
              </a:rPr>
              <a:t>Cubes,</a:t>
            </a:r>
            <a:r>
              <a:rPr lang="fr-FR" sz="2000">
                <a:solidFill>
                  <a:srgbClr val="0000FF"/>
                </a:solidFill>
              </a:rPr>
              <a:t> </a:t>
            </a:r>
            <a:r>
              <a:rPr lang="fr-FR" sz="2000">
                <a:solidFill>
                  <a:srgbClr val="660066"/>
                </a:solidFill>
              </a:rPr>
              <a:t>identification de concepts, Matrices.</a:t>
            </a:r>
          </a:p>
          <a:p>
            <a:r>
              <a:rPr lang="fr-FR" sz="2000">
                <a:solidFill>
                  <a:srgbClr val="0000FF"/>
                </a:solidFill>
              </a:rPr>
              <a:t>Subtests Sup: </a:t>
            </a:r>
            <a:r>
              <a:rPr lang="fr-FR" sz="2000">
                <a:solidFill>
                  <a:srgbClr val="660066"/>
                </a:solidFill>
              </a:rPr>
              <a:t>Compl Images</a:t>
            </a:r>
          </a:p>
          <a:p>
            <a:r>
              <a:rPr lang="fr-FR" sz="2000">
                <a:solidFill>
                  <a:srgbClr val="0000FF"/>
                </a:solidFill>
              </a:rPr>
              <a:t>IMT: Indice de Mémoire de travail: </a:t>
            </a:r>
            <a:r>
              <a:rPr lang="fr-FR" sz="2000">
                <a:solidFill>
                  <a:srgbClr val="660066"/>
                </a:solidFill>
              </a:rPr>
              <a:t>Mem chif,Séquences let ch, sup Arithmétique</a:t>
            </a:r>
          </a:p>
          <a:p>
            <a:r>
              <a:rPr lang="fr-FR" sz="2000">
                <a:solidFill>
                  <a:srgbClr val="0000FF"/>
                </a:solidFill>
              </a:rPr>
              <a:t>IVT: Indice de vitesse de traitement: </a:t>
            </a:r>
            <a:r>
              <a:rPr lang="fr-FR" sz="2000">
                <a:solidFill>
                  <a:srgbClr val="660066"/>
                </a:solidFill>
              </a:rPr>
              <a:t>Code, Symboles, Sup: Barrage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fr-FR" sz="2800" b="1">
                <a:solidFill>
                  <a:srgbClr val="0033CC"/>
                </a:solidFill>
              </a:rPr>
              <a:t>Epreuves Projectives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229600" cy="45259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fr-FR" sz="2000" b="1">
                <a:solidFill>
                  <a:srgbClr val="660066"/>
                </a:solidFill>
              </a:rPr>
              <a:t>On appelle épreuves projectives, des épreuves dont le matériel est défini et standardisé mais dont les réponses sont libres </a:t>
            </a:r>
          </a:p>
          <a:p>
            <a:pPr lvl="1">
              <a:lnSpc>
                <a:spcPct val="110000"/>
              </a:lnSpc>
            </a:pPr>
            <a:r>
              <a:rPr lang="fr-FR" sz="2000" b="1">
                <a:solidFill>
                  <a:srgbClr val="6666FF"/>
                </a:solidFill>
              </a:rPr>
              <a:t>C Chabert (1998) </a:t>
            </a:r>
          </a:p>
          <a:p>
            <a:pPr lvl="2">
              <a:lnSpc>
                <a:spcPct val="110000"/>
              </a:lnSpc>
            </a:pPr>
            <a:r>
              <a:rPr lang="fr-FR" sz="2000" b="1">
                <a:solidFill>
                  <a:srgbClr val="6666FF"/>
                </a:solidFill>
              </a:rPr>
              <a:t>«  Le but des épreuves projectives est d’apprécier à la fois les conduites psychiques repérables mais aussi leurs articulations singulières et leur potentialités de changement » </a:t>
            </a:r>
          </a:p>
          <a:p>
            <a:pPr>
              <a:lnSpc>
                <a:spcPct val="110000"/>
              </a:lnSpc>
            </a:pPr>
            <a:r>
              <a:rPr lang="fr-FR" sz="2000" b="1">
                <a:solidFill>
                  <a:srgbClr val="660066"/>
                </a:solidFill>
              </a:rPr>
              <a:t>Ces épreuves investiguent :</a:t>
            </a:r>
          </a:p>
          <a:p>
            <a:pPr lvl="1">
              <a:lnSpc>
                <a:spcPct val="110000"/>
              </a:lnSpc>
            </a:pPr>
            <a:r>
              <a:rPr lang="fr-FR" sz="2000" b="1">
                <a:solidFill>
                  <a:srgbClr val="660066"/>
                </a:solidFill>
              </a:rPr>
              <a:t>La qualité de la construction de l’image du corps, fondement des processus de pensée et de la personnalité</a:t>
            </a:r>
          </a:p>
          <a:p>
            <a:pPr lvl="1">
              <a:lnSpc>
                <a:spcPct val="110000"/>
              </a:lnSpc>
            </a:pPr>
            <a:r>
              <a:rPr lang="fr-FR" sz="2000" b="1">
                <a:solidFill>
                  <a:srgbClr val="660066"/>
                </a:solidFill>
              </a:rPr>
              <a:t>La Qualité des régulations émotionnelles à partir des liaisons affects représentations</a:t>
            </a:r>
          </a:p>
          <a:p>
            <a:pPr lvl="1">
              <a:lnSpc>
                <a:spcPct val="110000"/>
              </a:lnSpc>
            </a:pPr>
            <a:r>
              <a:rPr lang="fr-FR" sz="2000" b="1">
                <a:solidFill>
                  <a:srgbClr val="660066"/>
                </a:solidFill>
              </a:rPr>
              <a:t>L’intégration des symbolisations primaires et secondaires</a:t>
            </a:r>
          </a:p>
          <a:p>
            <a:pPr lvl="1">
              <a:lnSpc>
                <a:spcPct val="80000"/>
              </a:lnSpc>
            </a:pPr>
            <a:endParaRPr lang="fr-FR" sz="2000" b="1">
              <a:solidFill>
                <a:srgbClr val="660066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fr-FR" sz="1600" b="1">
                <a:solidFill>
                  <a:srgbClr val="660066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>
                <a:solidFill>
                  <a:srgbClr val="0033CC"/>
                </a:solidFill>
              </a:rPr>
              <a:t>Le Scéno test</a:t>
            </a:r>
            <a:endParaRPr lang="fr-FR" sz="2400" b="1">
              <a:solidFill>
                <a:srgbClr val="0000FF"/>
              </a:solidFill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fr-FR" sz="2000" b="1">
                <a:solidFill>
                  <a:srgbClr val="0033CC"/>
                </a:solidFill>
              </a:rPr>
              <a:t>G Von Staabs</a:t>
            </a:r>
            <a:r>
              <a:rPr lang="fr-FR" sz="2000" b="1">
                <a:solidFill>
                  <a:srgbClr val="660066"/>
                </a:solidFill>
              </a:rPr>
              <a:t> (1938) objectifs diagnostiques et thérapeutiques</a:t>
            </a:r>
          </a:p>
          <a:p>
            <a:pPr>
              <a:lnSpc>
                <a:spcPct val="130000"/>
              </a:lnSpc>
            </a:pPr>
            <a:r>
              <a:rPr lang="fr-FR" sz="2000" b="1">
                <a:solidFill>
                  <a:srgbClr val="660066"/>
                </a:solidFill>
              </a:rPr>
              <a:t>Sollicite des conduites de jeu à partir d’un matériel varié et d’un cadre délimité</a:t>
            </a:r>
          </a:p>
          <a:p>
            <a:pPr>
              <a:lnSpc>
                <a:spcPct val="130000"/>
              </a:lnSpc>
            </a:pPr>
            <a:r>
              <a:rPr lang="fr-FR" sz="2000" b="1">
                <a:solidFill>
                  <a:srgbClr val="0033CC"/>
                </a:solidFill>
              </a:rPr>
              <a:t>M Boekholt</a:t>
            </a:r>
            <a:r>
              <a:rPr lang="fr-FR" sz="2000">
                <a:solidFill>
                  <a:srgbClr val="660066"/>
                </a:solidFill>
              </a:rPr>
              <a:t> </a:t>
            </a:r>
            <a:r>
              <a:rPr lang="fr-FR" sz="2000" b="1">
                <a:solidFill>
                  <a:srgbClr val="660066"/>
                </a:solidFill>
              </a:rPr>
              <a:t>(1993) a élaboré une grille des procédés de jeu répartis en 38 items auxquels nous avons inséré des items et une rubrique spécifiques au traitement autistique des objets</a:t>
            </a:r>
          </a:p>
          <a:p>
            <a:pPr>
              <a:lnSpc>
                <a:spcPct val="130000"/>
              </a:lnSpc>
            </a:pPr>
            <a:r>
              <a:rPr lang="fr-FR" sz="2000" b="1">
                <a:solidFill>
                  <a:srgbClr val="660066"/>
                </a:solidFill>
              </a:rPr>
              <a:t> Cette grille des procédés de jeu permet d’apprécier l’évolution des intégrations identitaires, imitatives et identificatoires de l’enfant dans son évolution</a:t>
            </a:r>
          </a:p>
          <a:p>
            <a:pPr>
              <a:lnSpc>
                <a:spcPct val="80000"/>
              </a:lnSpc>
            </a:pPr>
            <a:endParaRPr lang="fr-FR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/>
          <a:lstStyle/>
          <a:p>
            <a:r>
              <a:rPr lang="fr-FR" sz="2800" b="1">
                <a:solidFill>
                  <a:srgbClr val="0033CC"/>
                </a:solidFill>
              </a:rPr>
              <a:t>LE SCENO TEST</a:t>
            </a:r>
            <a:endParaRPr lang="fr-FR" sz="4000">
              <a:solidFill>
                <a:srgbClr val="660066"/>
              </a:solidFill>
            </a:endParaRP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fr-FR" sz="2000">
                <a:solidFill>
                  <a:srgbClr val="660066"/>
                </a:solidFill>
              </a:rPr>
              <a:t> </a:t>
            </a:r>
            <a:r>
              <a:rPr lang="fr-FR" sz="2000">
                <a:solidFill>
                  <a:srgbClr val="0033CC"/>
                </a:solidFill>
              </a:rPr>
              <a:t>Cadre de la passation : </a:t>
            </a:r>
          </a:p>
          <a:p>
            <a:pPr>
              <a:lnSpc>
                <a:spcPct val="80000"/>
              </a:lnSpc>
            </a:pPr>
            <a:endParaRPr lang="fr-FR" sz="200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fr-FR" sz="2000">
                <a:solidFill>
                  <a:srgbClr val="0033CC"/>
                </a:solidFill>
              </a:rPr>
              <a:t>Consigne </a:t>
            </a:r>
            <a:r>
              <a:rPr lang="fr-FR" sz="2000">
                <a:solidFill>
                  <a:srgbClr val="660066"/>
                </a:solidFill>
              </a:rPr>
              <a:t>: « tu peux jouer un petit moment avec tout ce qui est là, dans le couvercle de cette boite » </a:t>
            </a:r>
          </a:p>
          <a:p>
            <a:pPr>
              <a:lnSpc>
                <a:spcPct val="80000"/>
              </a:lnSpc>
            </a:pPr>
            <a:endParaRPr lang="fr-FR" sz="200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fr-FR" sz="2000">
                <a:solidFill>
                  <a:srgbClr val="0033CC"/>
                </a:solidFill>
              </a:rPr>
              <a:t>Présenter</a:t>
            </a:r>
            <a:r>
              <a:rPr lang="fr-FR" sz="2000">
                <a:solidFill>
                  <a:srgbClr val="660066"/>
                </a:solidFill>
              </a:rPr>
              <a:t> le matériel si inhibition, limiter les conduites de vidage de la boite.</a:t>
            </a:r>
          </a:p>
          <a:p>
            <a:pPr>
              <a:lnSpc>
                <a:spcPct val="80000"/>
              </a:lnSpc>
            </a:pPr>
            <a:endParaRPr lang="fr-FR" sz="200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fr-FR" sz="2000">
                <a:solidFill>
                  <a:srgbClr val="0033CC"/>
                </a:solidFill>
              </a:rPr>
              <a:t>Durée de la passation :</a:t>
            </a:r>
            <a:endParaRPr lang="fr-FR" sz="2000">
              <a:solidFill>
                <a:srgbClr val="660066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fr-FR" sz="2000">
                <a:solidFill>
                  <a:srgbClr val="660066"/>
                </a:solidFill>
              </a:rPr>
              <a:t>        - deux séances de 20 mn</a:t>
            </a:r>
          </a:p>
          <a:p>
            <a:pPr>
              <a:lnSpc>
                <a:spcPct val="80000"/>
              </a:lnSpc>
            </a:pPr>
            <a:endParaRPr lang="fr-FR" sz="200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fr-FR" sz="2000">
                <a:solidFill>
                  <a:srgbClr val="0033CC"/>
                </a:solidFill>
              </a:rPr>
              <a:t>Grille de procédés de jeu : analyse des épreuves de jeu </a:t>
            </a:r>
          </a:p>
          <a:p>
            <a:pPr>
              <a:lnSpc>
                <a:spcPct val="80000"/>
              </a:lnSpc>
            </a:pPr>
            <a:r>
              <a:rPr lang="fr-FR" sz="2000">
                <a:solidFill>
                  <a:srgbClr val="0033CC"/>
                </a:solidFill>
              </a:rPr>
              <a:t>(M Boekholt)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2000">
                <a:solidFill>
                  <a:srgbClr val="0033CC"/>
                </a:solidFill>
              </a:rPr>
              <a:t>	   -  </a:t>
            </a:r>
            <a:r>
              <a:rPr lang="fr-FR" sz="2000">
                <a:solidFill>
                  <a:srgbClr val="660066"/>
                </a:solidFill>
              </a:rPr>
              <a:t>38 items répartis</a:t>
            </a:r>
            <a:r>
              <a:rPr lang="fr-FR" sz="2000">
                <a:solidFill>
                  <a:srgbClr val="0033CC"/>
                </a:solidFill>
              </a:rPr>
              <a:t> </a:t>
            </a:r>
            <a:r>
              <a:rPr lang="fr-FR" sz="2000">
                <a:solidFill>
                  <a:srgbClr val="660066"/>
                </a:solidFill>
              </a:rPr>
              <a:t>en 7 rubriques «  du corps à la pensée »</a:t>
            </a:r>
            <a:endParaRPr lang="fr-FR" sz="280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>
                <a:solidFill>
                  <a:srgbClr val="0033CC"/>
                </a:solidFill>
              </a:rPr>
              <a:t> </a:t>
            </a:r>
            <a:r>
              <a:rPr lang="fr-FR" sz="2800" b="1">
                <a:solidFill>
                  <a:srgbClr val="0033CC"/>
                </a:solidFill>
              </a:rPr>
              <a:t>LE SCENO TEST: </a:t>
            </a:r>
            <a:r>
              <a:rPr lang="fr-FR" sz="2800" b="1">
                <a:solidFill>
                  <a:srgbClr val="660066"/>
                </a:solidFill>
              </a:rPr>
              <a:t>La grille des procédés de jeu</a:t>
            </a:r>
            <a:r>
              <a:rPr lang="fr-FR" sz="400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400">
                <a:solidFill>
                  <a:srgbClr val="0033CC"/>
                </a:solidFill>
              </a:rPr>
              <a:t>Procédés « hors du jeu » avec le matériel (6 HJ)</a:t>
            </a:r>
          </a:p>
          <a:p>
            <a:r>
              <a:rPr lang="fr-FR" sz="2400">
                <a:solidFill>
                  <a:schemeClr val="folHlink"/>
                </a:solidFill>
              </a:rPr>
              <a:t>Procédés traduisant « perte de contenance » (6 PC)</a:t>
            </a:r>
          </a:p>
          <a:p>
            <a:r>
              <a:rPr lang="fr-FR" sz="2400">
                <a:solidFill>
                  <a:srgbClr val="0033CC"/>
                </a:solidFill>
              </a:rPr>
              <a:t>Procédés sensori moteurs (6 SM)</a:t>
            </a:r>
          </a:p>
          <a:p>
            <a:r>
              <a:rPr lang="fr-FR" sz="2400">
                <a:solidFill>
                  <a:srgbClr val="0033CC"/>
                </a:solidFill>
              </a:rPr>
              <a:t>Procédés recours à la relation clinicien (5RC)</a:t>
            </a:r>
          </a:p>
          <a:p>
            <a:r>
              <a:rPr lang="fr-FR" sz="2400">
                <a:solidFill>
                  <a:srgbClr val="0033CC"/>
                </a:solidFill>
              </a:rPr>
              <a:t>RE3: Insistance sur le cadrage et sur les délimitations de l’espace, </a:t>
            </a:r>
            <a:r>
              <a:rPr lang="fr-FR" sz="2400">
                <a:solidFill>
                  <a:schemeClr val="folHlink"/>
                </a:solidFill>
              </a:rPr>
              <a:t>intérêts pour les bords et limites</a:t>
            </a:r>
          </a:p>
          <a:p>
            <a:r>
              <a:rPr lang="fr-FR" sz="2400">
                <a:solidFill>
                  <a:srgbClr val="0033CC"/>
                </a:solidFill>
              </a:rPr>
              <a:t>Procédés recours réalité externe (4RE)</a:t>
            </a:r>
          </a:p>
          <a:p>
            <a:r>
              <a:rPr lang="fr-FR" sz="2400">
                <a:solidFill>
                  <a:srgbClr val="0033CC"/>
                </a:solidFill>
              </a:rPr>
              <a:t>Procédés recours évitement et inhibition (3EI et </a:t>
            </a:r>
            <a:r>
              <a:rPr lang="fr-FR" sz="2400">
                <a:solidFill>
                  <a:schemeClr val="folHlink"/>
                </a:solidFill>
              </a:rPr>
              <a:t>1EI</a:t>
            </a:r>
            <a:r>
              <a:rPr lang="fr-FR" sz="2400">
                <a:solidFill>
                  <a:srgbClr val="0033CC"/>
                </a:solidFill>
              </a:rPr>
              <a:t>)</a:t>
            </a:r>
          </a:p>
          <a:p>
            <a:r>
              <a:rPr lang="fr-FR" sz="2400">
                <a:solidFill>
                  <a:schemeClr val="folHlink"/>
                </a:solidFill>
              </a:rPr>
              <a:t>Evitement du regard</a:t>
            </a:r>
          </a:p>
          <a:p>
            <a:r>
              <a:rPr lang="fr-FR" sz="2400">
                <a:solidFill>
                  <a:srgbClr val="0033CC"/>
                </a:solidFill>
              </a:rPr>
              <a:t>Procédés Imaginaire et fantasme (7IF)</a:t>
            </a:r>
          </a:p>
          <a:p>
            <a:r>
              <a:rPr lang="fr-FR" sz="2400">
                <a:solidFill>
                  <a:srgbClr val="0033CC"/>
                </a:solidFill>
              </a:rPr>
              <a:t>Procédés Objectivité et fantasme (7OC)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/>
              <a:t>Epreuves thématiques en clinique Infantile </a:t>
            </a:r>
            <a:br>
              <a:rPr lang="fr-FR" sz="2000"/>
            </a:br>
            <a:r>
              <a:rPr lang="fr-FR" sz="2000"/>
              <a:t>M Boekholt (1993, 2006) Dunod</a:t>
            </a:r>
          </a:p>
        </p:txBody>
      </p:sp>
      <p:pic>
        <p:nvPicPr>
          <p:cNvPr id="190468" name="Picture 4" descr="Numériser001001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51050" y="1341438"/>
            <a:ext cx="3783013" cy="5202237"/>
          </a:xfrm>
          <a:noFill/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b="1">
                <a:solidFill>
                  <a:srgbClr val="0033CC"/>
                </a:solidFill>
              </a:rPr>
              <a:t>LE SCENO TEST: </a:t>
            </a:r>
            <a:r>
              <a:rPr lang="fr-FR" sz="2000" b="1">
                <a:solidFill>
                  <a:srgbClr val="660066"/>
                </a:solidFill>
              </a:rPr>
              <a:t>La grille des procédés de jeu</a:t>
            </a:r>
            <a:br>
              <a:rPr lang="fr-FR" sz="2000" b="1">
                <a:solidFill>
                  <a:srgbClr val="660066"/>
                </a:solidFill>
              </a:rPr>
            </a:br>
            <a:r>
              <a:rPr lang="fr-FR" sz="2000" b="1">
                <a:solidFill>
                  <a:srgbClr val="660066"/>
                </a:solidFill>
              </a:rPr>
              <a:t>procédés centrés sur les mécanismes autistiques (HSL)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fr-FR" sz="2400" b="1">
                <a:solidFill>
                  <a:schemeClr val="folHlink"/>
                </a:solidFill>
              </a:rPr>
              <a:t>Procédés traduisant la perte de contenance face au matériel (PC) </a:t>
            </a:r>
          </a:p>
          <a:p>
            <a:pPr marL="609600" indent="-609600">
              <a:buFontTx/>
              <a:buAutoNum type="arabicPeriod"/>
            </a:pPr>
            <a:r>
              <a:rPr lang="fr-FR" sz="2400" b="1">
                <a:solidFill>
                  <a:srgbClr val="660066"/>
                </a:solidFill>
              </a:rPr>
              <a:t>PC1: Excitations, angoisses de précipitations Chute de tonus moteur ou viscéral</a:t>
            </a:r>
          </a:p>
          <a:p>
            <a:pPr marL="609600" indent="-609600">
              <a:buFontTx/>
              <a:buAutoNum type="arabicPeriod"/>
            </a:pPr>
            <a:r>
              <a:rPr lang="fr-FR" sz="2400" b="1">
                <a:solidFill>
                  <a:srgbClr val="660066"/>
                </a:solidFill>
              </a:rPr>
              <a:t>PC2: Regard périphérique,fuyant,strabisme</a:t>
            </a:r>
          </a:p>
          <a:p>
            <a:pPr marL="609600" indent="-609600">
              <a:buFontTx/>
              <a:buAutoNum type="arabicPeriod"/>
            </a:pPr>
            <a:r>
              <a:rPr lang="fr-FR" sz="2400" b="1">
                <a:solidFill>
                  <a:srgbClr val="660066"/>
                </a:solidFill>
              </a:rPr>
              <a:t>PC3: Altération de la préhension,prise en râteau,effleurement des objets, prendre la main de</a:t>
            </a:r>
          </a:p>
          <a:p>
            <a:pPr marL="609600" indent="-609600">
              <a:buFontTx/>
              <a:buAutoNum type="arabicPeriod"/>
            </a:pPr>
            <a:r>
              <a:rPr lang="fr-FR" sz="2400" b="1">
                <a:solidFill>
                  <a:srgbClr val="660066"/>
                </a:solidFill>
              </a:rPr>
              <a:t>PC4: Conduites d’arrachement</a:t>
            </a:r>
          </a:p>
          <a:p>
            <a:pPr marL="609600" indent="-609600">
              <a:buFontTx/>
              <a:buAutoNum type="arabicPeriod"/>
            </a:pPr>
            <a:r>
              <a:rPr lang="fr-FR" sz="2400" b="1">
                <a:solidFill>
                  <a:srgbClr val="660066"/>
                </a:solidFill>
              </a:rPr>
              <a:t>PC5: Construction d’un espace tridimensionnel et conduites de démantèlement, de rage destructrice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1586</TotalTime>
  <Words>1106</Words>
  <Application>Microsoft PowerPoint</Application>
  <PresentationFormat>Présentation à l'écran (4:3)</PresentationFormat>
  <Paragraphs>151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Times New Roman</vt:lpstr>
      <vt:lpstr>Modèle par défaut</vt:lpstr>
      <vt:lpstr>Le bilan psychologique  de l’enfant et de l’adolescent autiste : Les Echelles de Weschler Wppsi, Wisc IV Le Scéno Test</vt:lpstr>
      <vt:lpstr>APPORTS DE L’INTERPRETATION PSYCHODYNAMIQUE DES EPREUVES  COGNITIVES ET PROJECTIVES</vt:lpstr>
      <vt:lpstr>Evaluations diagnostique et d’investigation de l’évolution du fonctionnement cognitif et psychique de la personne avec autisme</vt:lpstr>
      <vt:lpstr>Les épreuves d’efficience cognitives</vt:lpstr>
      <vt:lpstr>WPPSI III</vt:lpstr>
      <vt:lpstr>WPPSI III</vt:lpstr>
      <vt:lpstr>WISC IV</vt:lpstr>
      <vt:lpstr>Epreuves Projectives</vt:lpstr>
      <vt:lpstr>Le Scéno test</vt:lpstr>
      <vt:lpstr>LE SCENO TEST</vt:lpstr>
      <vt:lpstr> LE SCENO TEST: La grille des procédés de jeu </vt:lpstr>
      <vt:lpstr>Epreuves thématiques en clinique Infantile  M Boekholt (1993, 2006) Dunod</vt:lpstr>
      <vt:lpstr>LE SCENO TEST: La grille des procédés de jeu procédés centrés sur les mécanismes autistiques (HSL)</vt:lpstr>
    </vt:vector>
  </TitlesOfParts>
  <Company>secret</Company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Présentation WISC et SCENOTEST par Hélène Suarez Labat</dc:title>
  <dc:creator>labat</dc:creator>
  <cp:keywords/>
  <cp:lastModifiedBy>Jean-Michel THURIN</cp:lastModifiedBy>
  <cp:revision>105</cp:revision>
  <dcterms:created xsi:type="dcterms:W3CDTF">2008-09-06T12:27:03Z</dcterms:created>
  <dcterms:modified xsi:type="dcterms:W3CDTF">2008-09-06T12:28:37Z</dcterms:modified>
</cp:coreProperties>
</file>