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theme/themeOverride3.xml" ContentType="application/vnd.openxmlformats-officedocument.themeOverr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theme/themeOverride2.xml" ContentType="application/vnd.openxmlformats-officedocument.themeOverride+xml"/>
  <Override PartName="/ppt/theme/themeOverride4.xml" ContentType="application/vnd.openxmlformats-officedocument.themeOverride+xml"/>
  <Override PartName="/ppt/slideLayouts/slideLayout11.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slides/slide8.xml" ContentType="application/vnd.openxmlformats-officedocument.presentationml.slide+xml"/>
  <Override PartName="/ppt/theme/themeOverride1.xml" ContentType="application/vnd.openxmlformats-officedocument.themeOverr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Layouts/slideLayout12.xml" ContentType="application/vnd.openxmlformats-officedocument.presentationml.slideLayout+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4262" r:id="rId1"/>
  </p:sldMasterIdLst>
  <p:notesMasterIdLst>
    <p:notesMasterId r:id="rId16"/>
  </p:notesMasterIdLst>
  <p:handoutMasterIdLst>
    <p:handoutMasterId r:id="rId17"/>
  </p:handoutMasterIdLst>
  <p:sldIdLst>
    <p:sldId id="256" r:id="rId2"/>
    <p:sldId id="257" r:id="rId3"/>
    <p:sldId id="288" r:id="rId4"/>
    <p:sldId id="260" r:id="rId5"/>
    <p:sldId id="261" r:id="rId6"/>
    <p:sldId id="262" r:id="rId7"/>
    <p:sldId id="274" r:id="rId8"/>
    <p:sldId id="295" r:id="rId9"/>
    <p:sldId id="297" r:id="rId10"/>
    <p:sldId id="296" r:id="rId11"/>
    <p:sldId id="278" r:id="rId12"/>
    <p:sldId id="287" r:id="rId13"/>
    <p:sldId id="298" r:id="rId14"/>
    <p:sldId id="299" r:id="rId15"/>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pitchFamily="-106" charset="0"/>
        <a:ea typeface="ＭＳ Ｐゴシック" pitchFamily="-106" charset="-128"/>
        <a:cs typeface="ＭＳ Ｐゴシック" pitchFamily="-106" charset="-128"/>
      </a:defRPr>
    </a:lvl1pPr>
    <a:lvl2pPr marL="457200" algn="l" rtl="0" fontAlgn="base">
      <a:spcBef>
        <a:spcPct val="0"/>
      </a:spcBef>
      <a:spcAft>
        <a:spcPct val="0"/>
      </a:spcAft>
      <a:defRPr sz="2400" kern="1200">
        <a:solidFill>
          <a:schemeClr val="tx1"/>
        </a:solidFill>
        <a:latin typeface="Times" pitchFamily="-106" charset="0"/>
        <a:ea typeface="ＭＳ Ｐゴシック" pitchFamily="-106" charset="-128"/>
        <a:cs typeface="ＭＳ Ｐゴシック" pitchFamily="-106" charset="-128"/>
      </a:defRPr>
    </a:lvl2pPr>
    <a:lvl3pPr marL="914400" algn="l" rtl="0" fontAlgn="base">
      <a:spcBef>
        <a:spcPct val="0"/>
      </a:spcBef>
      <a:spcAft>
        <a:spcPct val="0"/>
      </a:spcAft>
      <a:defRPr sz="2400" kern="1200">
        <a:solidFill>
          <a:schemeClr val="tx1"/>
        </a:solidFill>
        <a:latin typeface="Times" pitchFamily="-106" charset="0"/>
        <a:ea typeface="ＭＳ Ｐゴシック" pitchFamily="-106" charset="-128"/>
        <a:cs typeface="ＭＳ Ｐゴシック" pitchFamily="-106" charset="-128"/>
      </a:defRPr>
    </a:lvl3pPr>
    <a:lvl4pPr marL="1371600" algn="l" rtl="0" fontAlgn="base">
      <a:spcBef>
        <a:spcPct val="0"/>
      </a:spcBef>
      <a:spcAft>
        <a:spcPct val="0"/>
      </a:spcAft>
      <a:defRPr sz="2400" kern="1200">
        <a:solidFill>
          <a:schemeClr val="tx1"/>
        </a:solidFill>
        <a:latin typeface="Times" pitchFamily="-106" charset="0"/>
        <a:ea typeface="ＭＳ Ｐゴシック" pitchFamily="-106" charset="-128"/>
        <a:cs typeface="ＭＳ Ｐゴシック" pitchFamily="-106" charset="-128"/>
      </a:defRPr>
    </a:lvl4pPr>
    <a:lvl5pPr marL="1828800" algn="l" rtl="0" fontAlgn="base">
      <a:spcBef>
        <a:spcPct val="0"/>
      </a:spcBef>
      <a:spcAft>
        <a:spcPct val="0"/>
      </a:spcAft>
      <a:defRPr sz="2400" kern="1200">
        <a:solidFill>
          <a:schemeClr val="tx1"/>
        </a:solidFill>
        <a:latin typeface="Times" pitchFamily="-106" charset="0"/>
        <a:ea typeface="ＭＳ Ｐゴシック" pitchFamily="-106" charset="-128"/>
        <a:cs typeface="ＭＳ Ｐゴシック" pitchFamily="-106" charset="-128"/>
      </a:defRPr>
    </a:lvl5pPr>
    <a:lvl6pPr marL="2286000" algn="l" defTabSz="457200" rtl="0" eaLnBrk="1" latinLnBrk="0" hangingPunct="1">
      <a:defRPr sz="2400" kern="1200">
        <a:solidFill>
          <a:schemeClr val="tx1"/>
        </a:solidFill>
        <a:latin typeface="Times" pitchFamily="-106" charset="0"/>
        <a:ea typeface="ＭＳ Ｐゴシック" pitchFamily="-106" charset="-128"/>
        <a:cs typeface="ＭＳ Ｐゴシック" pitchFamily="-106" charset="-128"/>
      </a:defRPr>
    </a:lvl6pPr>
    <a:lvl7pPr marL="2743200" algn="l" defTabSz="457200" rtl="0" eaLnBrk="1" latinLnBrk="0" hangingPunct="1">
      <a:defRPr sz="2400" kern="1200">
        <a:solidFill>
          <a:schemeClr val="tx1"/>
        </a:solidFill>
        <a:latin typeface="Times" pitchFamily="-106" charset="0"/>
        <a:ea typeface="ＭＳ Ｐゴシック" pitchFamily="-106" charset="-128"/>
        <a:cs typeface="ＭＳ Ｐゴシック" pitchFamily="-106" charset="-128"/>
      </a:defRPr>
    </a:lvl7pPr>
    <a:lvl8pPr marL="3200400" algn="l" defTabSz="457200" rtl="0" eaLnBrk="1" latinLnBrk="0" hangingPunct="1">
      <a:defRPr sz="2400" kern="1200">
        <a:solidFill>
          <a:schemeClr val="tx1"/>
        </a:solidFill>
        <a:latin typeface="Times" pitchFamily="-106" charset="0"/>
        <a:ea typeface="ＭＳ Ｐゴシック" pitchFamily="-106" charset="-128"/>
        <a:cs typeface="ＭＳ Ｐゴシック" pitchFamily="-106" charset="-128"/>
      </a:defRPr>
    </a:lvl8pPr>
    <a:lvl9pPr marL="3657600" algn="l" defTabSz="457200" rtl="0" eaLnBrk="1" latinLnBrk="0" hangingPunct="1">
      <a:defRPr sz="2400" kern="1200">
        <a:solidFill>
          <a:schemeClr val="tx1"/>
        </a:solidFill>
        <a:latin typeface="Times" pitchFamily="-106" charset="0"/>
        <a:ea typeface="ＭＳ Ｐゴシック" pitchFamily="-106" charset="-128"/>
        <a:cs typeface="ＭＳ Ｐゴシック" pitchFamily="-106"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clrMode="bw" frameSlides="1"/>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viewProps" Target="viewProps.xml"/><Relationship Id="rId4" Type="http://schemas.openxmlformats.org/officeDocument/2006/relationships/slide" Target="slides/slide3.xml"/><Relationship Id="rId21" Type="http://schemas.openxmlformats.org/officeDocument/2006/relationships/theme" Target="theme/theme1.xml"/><Relationship Id="rId22" Type="http://schemas.openxmlformats.org/officeDocument/2006/relationships/tableStyles" Target="tableStyles.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notesMaster" Target="notesMasters/notesMaster1.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handoutMaster" Target="handoutMasters/handoutMaster1.xml"/><Relationship Id="rId19" Type="http://schemas.openxmlformats.org/officeDocument/2006/relationships/presProps" Target="presProp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128"/>
                <a:cs typeface="+mn-cs"/>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128"/>
                <a:cs typeface="+mn-cs"/>
              </a:defRPr>
            </a:lvl1pPr>
          </a:lstStyle>
          <a:p>
            <a:pPr>
              <a:defRPr/>
            </a:pPr>
            <a:fld id="{7B6EB364-6747-CD44-90B7-027BB2E53AD2}" type="datetime1">
              <a:rPr lang="fr-FR"/>
              <a:pPr>
                <a:defRPr/>
              </a:pPr>
              <a:t>9/12/08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128"/>
                <a:cs typeface="+mn-cs"/>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Times" charset="0"/>
                <a:ea typeface="ＭＳ Ｐゴシック" charset="-128"/>
                <a:cs typeface="+mn-cs"/>
              </a:defRPr>
            </a:lvl1pPr>
          </a:lstStyle>
          <a:p>
            <a:pPr>
              <a:defRPr/>
            </a:pPr>
            <a:fld id="{39CCB4A5-0D77-1242-80DF-75E780AFAE01}" type="slidenum">
              <a:rPr lang="fr-FR"/>
              <a:pPr>
                <a:defRP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charset="0"/>
                <a:ea typeface="ＭＳ Ｐゴシック" charset="-128"/>
                <a:cs typeface="+mn-cs"/>
              </a:defRPr>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charset="0"/>
                <a:ea typeface="ＭＳ Ｐゴシック" charset="-128"/>
                <a:cs typeface="+mn-cs"/>
              </a:defRPr>
            </a:lvl1pPr>
          </a:lstStyle>
          <a:p>
            <a:pPr>
              <a:defRPr/>
            </a:pPr>
            <a:endParaRPr lang="fr-FR"/>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charset="0"/>
                <a:ea typeface="ＭＳ Ｐゴシック" charset="-128"/>
                <a:cs typeface="+mn-cs"/>
              </a:defRPr>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charset="0"/>
                <a:ea typeface="ＭＳ Ｐゴシック" charset="-128"/>
                <a:cs typeface="+mn-cs"/>
              </a:defRPr>
            </a:lvl1pPr>
          </a:lstStyle>
          <a:p>
            <a:pPr>
              <a:defRPr/>
            </a:pPr>
            <a:fld id="{FDB0624B-EEA2-D14E-8046-916E99CD3AF0}"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1F165DD0-A8B7-0A45-9AFD-BE95115E65BA}" type="slidenum">
              <a:rPr lang="fr-FR">
                <a:latin typeface="Times" pitchFamily="-106" charset="0"/>
                <a:ea typeface="ＭＳ Ｐゴシック" pitchFamily="-106" charset="-128"/>
                <a:cs typeface="ＭＳ Ｐゴシック" pitchFamily="-106" charset="-128"/>
              </a:rPr>
              <a:pPr/>
              <a:t>1</a:t>
            </a:fld>
            <a:endParaRPr lang="fr-FR">
              <a:latin typeface="Times" pitchFamily="-106" charset="0"/>
              <a:ea typeface="ＭＳ Ｐゴシック" pitchFamily="-106" charset="-128"/>
              <a:cs typeface="ＭＳ Ｐゴシック" pitchFamily="-106" charset="-128"/>
            </a:endParaRPr>
          </a:p>
        </p:txBody>
      </p:sp>
      <p:sp>
        <p:nvSpPr>
          <p:cNvPr id="19459" name="Rectangle 1026"/>
          <p:cNvSpPr>
            <a:spLocks noGrp="1" noRot="1" noChangeAspect="1" noChangeArrowheads="1" noTextEdit="1"/>
          </p:cNvSpPr>
          <p:nvPr>
            <p:ph type="sldImg"/>
          </p:nvPr>
        </p:nvSpPr>
        <p:spPr>
          <a:ln/>
        </p:spPr>
      </p:sp>
      <p:sp>
        <p:nvSpPr>
          <p:cNvPr id="19460" name="Rectangle 1027"/>
          <p:cNvSpPr>
            <a:spLocks noGrp="1" noChangeArrowheads="1"/>
          </p:cNvSpPr>
          <p:nvPr>
            <p:ph type="body" idx="1"/>
          </p:nvPr>
        </p:nvSpPr>
        <p:spPr>
          <a:noFill/>
          <a:ln/>
        </p:spPr>
        <p:txBody>
          <a:bodyPr/>
          <a:lstStyle/>
          <a:p>
            <a:pPr eaLnBrk="1" hangingPunct="1"/>
            <a:endParaRPr lang="fr-FR" smtClean="0">
              <a:latin typeface="Times" pitchFamily="-106" charset="0"/>
              <a:ea typeface="ＭＳ Ｐゴシック" pitchFamily="-106" charset="-128"/>
              <a:cs typeface="ＭＳ Ｐゴシック" pitchFamily="-106" charset="-128"/>
            </a:endParaRPr>
          </a:p>
          <a:p>
            <a:pPr lvl="1" eaLnBrk="1" hangingPunct="1"/>
            <a:r>
              <a:rPr lang="fr-FR" smtClean="0">
                <a:latin typeface="Arial" pitchFamily="-106"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Espace réservé de l'image des diapositives 1"/>
          <p:cNvSpPr>
            <a:spLocks noGrp="1" noRot="1" noChangeAspect="1"/>
          </p:cNvSpPr>
          <p:nvPr>
            <p:ph type="sldImg"/>
          </p:nvPr>
        </p:nvSpPr>
        <p:spPr>
          <a:ln/>
        </p:spPr>
      </p:sp>
      <p:sp>
        <p:nvSpPr>
          <p:cNvPr id="21507" name="Espace réservé des commentaires 2"/>
          <p:cNvSpPr>
            <a:spLocks noGrp="1"/>
          </p:cNvSpPr>
          <p:nvPr>
            <p:ph type="body" idx="1"/>
          </p:nvPr>
        </p:nvSpPr>
        <p:spPr>
          <a:noFill/>
          <a:ln/>
        </p:spPr>
        <p:txBody>
          <a:bodyPr/>
          <a:lstStyle/>
          <a:p>
            <a:endParaRPr lang="fr-BE">
              <a:latin typeface="Times" pitchFamily="-106" charset="0"/>
              <a:ea typeface="ＭＳ Ｐゴシック" pitchFamily="-106" charset="-128"/>
              <a:cs typeface="ＭＳ Ｐゴシック" pitchFamily="-106" charset="-128"/>
            </a:endParaRPr>
          </a:p>
        </p:txBody>
      </p:sp>
      <p:sp>
        <p:nvSpPr>
          <p:cNvPr id="21508" name="Espace réservé du numéro de diapositive 3"/>
          <p:cNvSpPr>
            <a:spLocks noGrp="1"/>
          </p:cNvSpPr>
          <p:nvPr>
            <p:ph type="sldNum" sz="quarter" idx="5"/>
          </p:nvPr>
        </p:nvSpPr>
        <p:spPr>
          <a:noFill/>
        </p:spPr>
        <p:txBody>
          <a:bodyPr/>
          <a:lstStyle/>
          <a:p>
            <a:fld id="{87E338A8-96F6-FD40-82D2-AE41965B5DB9}" type="slidenum">
              <a:rPr lang="fr-FR" smtClean="0">
                <a:latin typeface="Times" pitchFamily="-106" charset="0"/>
                <a:ea typeface="ＭＳ Ｐゴシック" pitchFamily="-106" charset="-128"/>
                <a:cs typeface="ＭＳ Ｐゴシック" pitchFamily="-106" charset="-128"/>
              </a:rPr>
              <a:pPr/>
              <a:t>2</a:t>
            </a:fld>
            <a:endParaRPr lang="fr-FR" smtClean="0">
              <a:latin typeface="Times" pitchFamily="-106" charset="0"/>
              <a:ea typeface="ＭＳ Ｐゴシック" pitchFamily="-106" charset="-128"/>
              <a:cs typeface="ＭＳ Ｐゴシック" pitchFamily="-106"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Espace réservé de l'image des diapositives 1"/>
          <p:cNvSpPr>
            <a:spLocks noGrp="1" noRot="1" noChangeAspect="1"/>
          </p:cNvSpPr>
          <p:nvPr>
            <p:ph type="sldImg"/>
          </p:nvPr>
        </p:nvSpPr>
        <p:spPr>
          <a:ln/>
        </p:spPr>
      </p:sp>
      <p:sp>
        <p:nvSpPr>
          <p:cNvPr id="23555" name="Espace réservé des commentaires 2"/>
          <p:cNvSpPr>
            <a:spLocks noGrp="1"/>
          </p:cNvSpPr>
          <p:nvPr>
            <p:ph type="body" idx="1"/>
          </p:nvPr>
        </p:nvSpPr>
        <p:spPr>
          <a:noFill/>
          <a:ln/>
        </p:spPr>
        <p:txBody>
          <a:bodyPr/>
          <a:lstStyle/>
          <a:p>
            <a:endParaRPr lang="fr-FR">
              <a:latin typeface="Times" pitchFamily="-106" charset="0"/>
              <a:ea typeface="ＭＳ Ｐゴシック" pitchFamily="-106" charset="-128"/>
              <a:cs typeface="ＭＳ Ｐゴシック" pitchFamily="-106" charset="-128"/>
            </a:endParaRPr>
          </a:p>
        </p:txBody>
      </p:sp>
      <p:sp>
        <p:nvSpPr>
          <p:cNvPr id="4" name="Espace réservé du numéro de diapositive 3"/>
          <p:cNvSpPr>
            <a:spLocks noGrp="1"/>
          </p:cNvSpPr>
          <p:nvPr>
            <p:ph type="sldNum" sz="quarter" idx="5"/>
          </p:nvPr>
        </p:nvSpPr>
        <p:spPr/>
        <p:txBody>
          <a:bodyPr/>
          <a:lstStyle/>
          <a:p>
            <a:pPr>
              <a:defRPr/>
            </a:pPr>
            <a:fld id="{EC60EF68-E00D-CF41-A5DF-8CDDC2317ACC}" type="slidenum">
              <a:rPr lang="fr-FR" smtClean="0"/>
              <a:pPr>
                <a:defRPr/>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Espace réservé de l'image des diapositives 1"/>
          <p:cNvSpPr>
            <a:spLocks noGrp="1" noRot="1" noChangeAspect="1"/>
          </p:cNvSpPr>
          <p:nvPr>
            <p:ph type="sldImg"/>
          </p:nvPr>
        </p:nvSpPr>
        <p:spPr>
          <a:ln/>
        </p:spPr>
      </p:sp>
      <p:sp>
        <p:nvSpPr>
          <p:cNvPr id="25603" name="Espace réservé des commentaires 2"/>
          <p:cNvSpPr>
            <a:spLocks noGrp="1"/>
          </p:cNvSpPr>
          <p:nvPr>
            <p:ph type="body" idx="1"/>
          </p:nvPr>
        </p:nvSpPr>
        <p:spPr>
          <a:noFill/>
          <a:ln/>
        </p:spPr>
        <p:txBody>
          <a:bodyPr/>
          <a:lstStyle/>
          <a:p>
            <a:r>
              <a:rPr lang="fr-BE" smtClean="0">
                <a:latin typeface="Times" pitchFamily="-106" charset="0"/>
                <a:ea typeface="ＭＳ Ｐゴシック" pitchFamily="-106" charset="-128"/>
                <a:cs typeface="ＭＳ Ｐゴシック" pitchFamily="-106" charset="-128"/>
              </a:rPr>
              <a:t>Les améliorations à l’ESM portent surtout sur </a:t>
            </a:r>
          </a:p>
          <a:p>
            <a:pPr>
              <a:buFontTx/>
              <a:buChar char="-"/>
            </a:pPr>
            <a:r>
              <a:rPr lang="fr-BE" smtClean="0">
                <a:latin typeface="Times" pitchFamily="-106" charset="0"/>
                <a:ea typeface="ＭＳ Ｐゴシック" pitchFamily="-106" charset="-128"/>
                <a:cs typeface="ＭＳ Ｐゴシック" pitchFamily="-106" charset="-128"/>
              </a:rPr>
              <a:t>la gravité des symptômes</a:t>
            </a:r>
          </a:p>
          <a:p>
            <a:pPr>
              <a:buFontTx/>
              <a:buChar char="-"/>
            </a:pPr>
            <a:r>
              <a:rPr lang="fr-FR" smtClean="0">
                <a:latin typeface="Times" pitchFamily="-106" charset="0"/>
                <a:ea typeface="ＭＳ Ｐゴシック" pitchFamily="-106" charset="-128"/>
                <a:cs typeface="ＭＳ Ｐゴシック" pitchFamily="-106" charset="-128"/>
              </a:rPr>
              <a:t>L</a:t>
            </a:r>
            <a:r>
              <a:rPr lang="fr-BE" smtClean="0">
                <a:latin typeface="Times" pitchFamily="-106" charset="0"/>
                <a:ea typeface="ＭＳ Ｐゴシック" pitchFamily="-106" charset="-128"/>
                <a:cs typeface="ＭＳ Ｐゴシック" pitchFamily="-106" charset="-128"/>
              </a:rPr>
              <a:t>es effets sur l’entourage</a:t>
            </a:r>
          </a:p>
          <a:p>
            <a:pPr>
              <a:buFontTx/>
              <a:buChar char="-"/>
            </a:pPr>
            <a:r>
              <a:rPr lang="fr-FR" smtClean="0">
                <a:latin typeface="Times" pitchFamily="-106" charset="0"/>
                <a:ea typeface="ＭＳ Ｐゴシック" pitchFamily="-106" charset="-128"/>
                <a:cs typeface="ＭＳ Ｐゴシック" pitchFamily="-106" charset="-128"/>
              </a:rPr>
              <a:t>L</a:t>
            </a:r>
            <a:r>
              <a:rPr lang="fr-BE" smtClean="0">
                <a:latin typeface="Times" pitchFamily="-106" charset="0"/>
                <a:ea typeface="ＭＳ Ｐゴシック" pitchFamily="-106" charset="-128"/>
                <a:cs typeface="ＭＳ Ｐゴシック" pitchFamily="-106" charset="-128"/>
              </a:rPr>
              <a:t>es relations interpersonnelles</a:t>
            </a:r>
          </a:p>
          <a:p>
            <a:r>
              <a:rPr lang="fr-BE" smtClean="0">
                <a:latin typeface="Times" pitchFamily="-106" charset="0"/>
                <a:ea typeface="ＭＳ Ｐゴシック" pitchFamily="-106" charset="-128"/>
                <a:cs typeface="ＭＳ Ｐゴシック" pitchFamily="-106" charset="-128"/>
              </a:rPr>
              <a:t>Un impact sur les sources d’intérêt</a:t>
            </a:r>
          </a:p>
          <a:p>
            <a:r>
              <a:rPr lang="fr-BE" smtClean="0">
                <a:latin typeface="Times" pitchFamily="-106" charset="0"/>
                <a:ea typeface="ＭＳ Ｐゴシック" pitchFamily="-106" charset="-128"/>
                <a:cs typeface="ＭＳ Ｐゴシック" pitchFamily="-106" charset="-128"/>
              </a:rPr>
              <a:t>Pas d’impact sur l’autonomie et l’utilisation des capacités</a:t>
            </a:r>
          </a:p>
        </p:txBody>
      </p:sp>
      <p:sp>
        <p:nvSpPr>
          <p:cNvPr id="25604" name="Espace réservé du numéro de diapositive 3"/>
          <p:cNvSpPr>
            <a:spLocks noGrp="1"/>
          </p:cNvSpPr>
          <p:nvPr>
            <p:ph type="sldNum" sz="quarter" idx="5"/>
          </p:nvPr>
        </p:nvSpPr>
        <p:spPr>
          <a:noFill/>
        </p:spPr>
        <p:txBody>
          <a:bodyPr/>
          <a:lstStyle/>
          <a:p>
            <a:fld id="{05EFD84C-7AFC-D646-8A34-8E5ED8CDE221}" type="slidenum">
              <a:rPr lang="fr-FR" smtClean="0">
                <a:latin typeface="Times" pitchFamily="-106" charset="0"/>
                <a:ea typeface="ＭＳ Ｐゴシック" pitchFamily="-106" charset="-128"/>
                <a:cs typeface="ＭＳ Ｐゴシック" pitchFamily="-106" charset="-128"/>
              </a:rPr>
              <a:pPr/>
              <a:t>4</a:t>
            </a:fld>
            <a:endParaRPr lang="fr-FR" smtClean="0">
              <a:latin typeface="Times" pitchFamily="-106" charset="0"/>
              <a:ea typeface="ＭＳ Ｐゴシック" pitchFamily="-106" charset="-128"/>
              <a:cs typeface="ＭＳ Ｐゴシック" pitchFamily="-106"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Espace réservé de l'image des diapositives 1"/>
          <p:cNvSpPr>
            <a:spLocks noGrp="1" noRot="1" noChangeAspect="1"/>
          </p:cNvSpPr>
          <p:nvPr>
            <p:ph type="sldImg"/>
          </p:nvPr>
        </p:nvSpPr>
        <p:spPr>
          <a:ln/>
        </p:spPr>
      </p:sp>
      <p:sp>
        <p:nvSpPr>
          <p:cNvPr id="27651" name="Espace réservé des commentaires 2"/>
          <p:cNvSpPr>
            <a:spLocks noGrp="1"/>
          </p:cNvSpPr>
          <p:nvPr>
            <p:ph type="body" idx="1"/>
          </p:nvPr>
        </p:nvSpPr>
        <p:spPr>
          <a:noFill/>
          <a:ln/>
        </p:spPr>
        <p:txBody>
          <a:bodyPr/>
          <a:lstStyle/>
          <a:p>
            <a:endParaRPr lang="fr-BE">
              <a:latin typeface="Times" pitchFamily="-106" charset="0"/>
              <a:ea typeface="ＭＳ Ｐゴシック" pitchFamily="-106" charset="-128"/>
              <a:cs typeface="ＭＳ Ｐゴシック" pitchFamily="-106" charset="-128"/>
            </a:endParaRPr>
          </a:p>
        </p:txBody>
      </p:sp>
      <p:sp>
        <p:nvSpPr>
          <p:cNvPr id="27652" name="Espace réservé du numéro de diapositive 3"/>
          <p:cNvSpPr>
            <a:spLocks noGrp="1"/>
          </p:cNvSpPr>
          <p:nvPr>
            <p:ph type="sldNum" sz="quarter" idx="5"/>
          </p:nvPr>
        </p:nvSpPr>
        <p:spPr>
          <a:noFill/>
        </p:spPr>
        <p:txBody>
          <a:bodyPr/>
          <a:lstStyle/>
          <a:p>
            <a:fld id="{92D4C59E-229F-724D-832E-64AE4E5779CC}" type="slidenum">
              <a:rPr lang="fr-FR" smtClean="0">
                <a:latin typeface="Times" pitchFamily="-106" charset="0"/>
                <a:ea typeface="ＭＳ Ｐゴシック" pitchFamily="-106" charset="-128"/>
                <a:cs typeface="ＭＳ Ｐゴシック" pitchFamily="-106" charset="-128"/>
              </a:rPr>
              <a:pPr/>
              <a:t>5</a:t>
            </a:fld>
            <a:endParaRPr lang="fr-FR" smtClean="0">
              <a:latin typeface="Times" pitchFamily="-106" charset="0"/>
              <a:ea typeface="ＭＳ Ｐゴシック" pitchFamily="-106" charset="-128"/>
              <a:cs typeface="ＭＳ Ｐゴシック" pitchFamily="-106"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Espace réservé de l'image des diapositives 1"/>
          <p:cNvSpPr>
            <a:spLocks noGrp="1" noRot="1" noChangeAspect="1"/>
          </p:cNvSpPr>
          <p:nvPr>
            <p:ph type="sldImg"/>
          </p:nvPr>
        </p:nvSpPr>
        <p:spPr>
          <a:ln/>
        </p:spPr>
      </p:sp>
      <p:sp>
        <p:nvSpPr>
          <p:cNvPr id="29699" name="Espace réservé des commentaires 2"/>
          <p:cNvSpPr>
            <a:spLocks noGrp="1"/>
          </p:cNvSpPr>
          <p:nvPr>
            <p:ph type="body" idx="1"/>
          </p:nvPr>
        </p:nvSpPr>
        <p:spPr>
          <a:noFill/>
          <a:ln/>
        </p:spPr>
        <p:txBody>
          <a:bodyPr/>
          <a:lstStyle/>
          <a:p>
            <a:r>
              <a:rPr lang="fr-BE" smtClean="0">
                <a:latin typeface="Times" pitchFamily="-106" charset="0"/>
                <a:ea typeface="ＭＳ Ｐゴシック" pitchFamily="-106" charset="-128"/>
                <a:cs typeface="ＭＳ Ｐゴシック" pitchFamily="-106" charset="-128"/>
              </a:rPr>
              <a:t>L’amélioration porte d’abord sur la tolérance affective (62,8%) et l’insight (27,5%).</a:t>
            </a:r>
          </a:p>
          <a:p>
            <a:r>
              <a:rPr lang="fr-FR" smtClean="0">
                <a:latin typeface="Times" pitchFamily="-106" charset="0"/>
                <a:ea typeface="ＭＳ Ｐゴシック" pitchFamily="-106" charset="-128"/>
                <a:cs typeface="ＭＳ Ｐゴシック" pitchFamily="-106" charset="-128"/>
              </a:rPr>
              <a:t>L</a:t>
            </a:r>
            <a:r>
              <a:rPr lang="fr-BE" smtClean="0">
                <a:latin typeface="Times" pitchFamily="-106" charset="0"/>
                <a:ea typeface="ＭＳ Ｐゴシック" pitchFamily="-106" charset="-128"/>
                <a:cs typeface="ＭＳ Ｐゴシック" pitchFamily="-106" charset="-128"/>
              </a:rPr>
              <a:t>es relations interpersonnelles s’améliorent de 15 à 20 %</a:t>
            </a:r>
          </a:p>
          <a:p>
            <a:r>
              <a:rPr lang="fr-BE" smtClean="0">
                <a:latin typeface="Times" pitchFamily="-106" charset="0"/>
                <a:ea typeface="ＭＳ Ｐゴシック" pitchFamily="-106" charset="-128"/>
                <a:cs typeface="ＭＳ Ｐゴシック" pitchFamily="-106" charset="-128"/>
              </a:rPr>
              <a:t>La résolution de problèmes et la capacité d’adaptation, liées à la subjectivité ne varient pas.</a:t>
            </a:r>
          </a:p>
          <a:p>
            <a:r>
              <a:rPr lang="fr-BE" smtClean="0">
                <a:latin typeface="Times" pitchFamily="-106" charset="0"/>
                <a:ea typeface="ＭＳ Ｐゴシック" pitchFamily="-106" charset="-128"/>
                <a:cs typeface="ＭＳ Ｐゴシック" pitchFamily="-106" charset="-128"/>
              </a:rPr>
              <a:t>Les résultats sont cohérents avec ceux de l’ESM;</a:t>
            </a:r>
          </a:p>
        </p:txBody>
      </p:sp>
      <p:sp>
        <p:nvSpPr>
          <p:cNvPr id="29700" name="Espace réservé du numéro de diapositive 3"/>
          <p:cNvSpPr>
            <a:spLocks noGrp="1"/>
          </p:cNvSpPr>
          <p:nvPr>
            <p:ph type="sldNum" sz="quarter" idx="5"/>
          </p:nvPr>
        </p:nvSpPr>
        <p:spPr>
          <a:noFill/>
        </p:spPr>
        <p:txBody>
          <a:bodyPr/>
          <a:lstStyle/>
          <a:p>
            <a:fld id="{2793CF82-D7BA-B54E-9B10-5E1B3E163F1A}" type="slidenum">
              <a:rPr lang="fr-FR" smtClean="0">
                <a:latin typeface="Times" pitchFamily="-106" charset="0"/>
                <a:ea typeface="ＭＳ Ｐゴシック" pitchFamily="-106" charset="-128"/>
                <a:cs typeface="ＭＳ Ｐゴシック" pitchFamily="-106" charset="-128"/>
              </a:rPr>
              <a:pPr/>
              <a:t>6</a:t>
            </a:fld>
            <a:endParaRPr lang="fr-FR" smtClean="0">
              <a:latin typeface="Times" pitchFamily="-106" charset="0"/>
              <a:ea typeface="ＭＳ Ｐゴシック" pitchFamily="-106" charset="-128"/>
              <a:cs typeface="ＭＳ Ｐゴシック" pitchFamily="-106"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Espace réservé de l'image des diapositives 1"/>
          <p:cNvSpPr>
            <a:spLocks noGrp="1" noRot="1" noChangeAspect="1"/>
          </p:cNvSpPr>
          <p:nvPr>
            <p:ph type="sldImg"/>
          </p:nvPr>
        </p:nvSpPr>
        <p:spPr>
          <a:ln/>
        </p:spPr>
      </p:sp>
      <p:sp>
        <p:nvSpPr>
          <p:cNvPr id="37891" name="Espace réservé des commentaires 2"/>
          <p:cNvSpPr>
            <a:spLocks noGrp="1"/>
          </p:cNvSpPr>
          <p:nvPr>
            <p:ph type="body" idx="1"/>
          </p:nvPr>
        </p:nvSpPr>
        <p:spPr>
          <a:noFill/>
          <a:ln/>
        </p:spPr>
        <p:txBody>
          <a:bodyPr/>
          <a:lstStyle/>
          <a:p>
            <a:endParaRPr lang="fr-BE">
              <a:latin typeface="Times" pitchFamily="-106" charset="0"/>
              <a:ea typeface="ＭＳ Ｐゴシック" pitchFamily="-106" charset="-128"/>
              <a:cs typeface="ＭＳ Ｐゴシック" pitchFamily="-106" charset="-128"/>
            </a:endParaRPr>
          </a:p>
        </p:txBody>
      </p:sp>
      <p:sp>
        <p:nvSpPr>
          <p:cNvPr id="37892" name="Espace réservé du numéro de diapositive 3"/>
          <p:cNvSpPr>
            <a:spLocks noGrp="1"/>
          </p:cNvSpPr>
          <p:nvPr>
            <p:ph type="sldNum" sz="quarter" idx="5"/>
          </p:nvPr>
        </p:nvSpPr>
        <p:spPr>
          <a:noFill/>
        </p:spPr>
        <p:txBody>
          <a:bodyPr/>
          <a:lstStyle/>
          <a:p>
            <a:fld id="{A4D42D54-038B-AA48-9265-E2D0991B3C5E}" type="slidenum">
              <a:rPr lang="fr-FR" smtClean="0">
                <a:latin typeface="Times" pitchFamily="-106" charset="0"/>
                <a:ea typeface="ＭＳ Ｐゴシック" pitchFamily="-106" charset="-128"/>
                <a:cs typeface="ＭＳ Ｐゴシック" pitchFamily="-106" charset="-128"/>
              </a:rPr>
              <a:pPr/>
              <a:t>13</a:t>
            </a:fld>
            <a:endParaRPr lang="fr-FR" smtClean="0">
              <a:latin typeface="Times" pitchFamily="-106" charset="0"/>
              <a:ea typeface="ＭＳ Ｐゴシック" pitchFamily="-106" charset="-128"/>
              <a:cs typeface="ＭＳ Ｐゴシック" pitchFamily="-106"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3" Type="http://schemas.openxmlformats.org/officeDocument/2006/relationships/image" Target="../media/image1.jpeg"/><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e de titre">
    <p:spTree>
      <p:nvGrpSpPr>
        <p:cNvPr id="1" name=""/>
        <p:cNvGrpSpPr/>
        <p:nvPr/>
      </p:nvGrpSpPr>
      <p:grpSpPr>
        <a:xfrm>
          <a:off x="0" y="0"/>
          <a:ext cx="0" cy="0"/>
          <a:chOff x="0" y="0"/>
          <a:chExt cx="0" cy="0"/>
        </a:xfrm>
      </p:grpSpPr>
      <p:sp>
        <p:nvSpPr>
          <p:cNvPr id="4" name="Triangle rect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grpSp>
        <p:nvGrpSpPr>
          <p:cNvPr id="5" name="Grouper 15"/>
          <p:cNvGrpSpPr>
            <a:grpSpLocks/>
          </p:cNvGrpSpPr>
          <p:nvPr/>
        </p:nvGrpSpPr>
        <p:grpSpPr bwMode="auto">
          <a:xfrm>
            <a:off x="-3175" y="4953000"/>
            <a:ext cx="9147175" cy="1911350"/>
            <a:chOff x="-3765" y="4832896"/>
            <a:chExt cx="9147765" cy="2032192"/>
          </a:xfrm>
        </p:grpSpPr>
        <p:sp>
          <p:nvSpPr>
            <p:cNvPr id="6" name="Forme libre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latin typeface="Times" charset="0"/>
                <a:ea typeface="ＭＳ Ｐゴシック" charset="-128"/>
                <a:cs typeface="+mn-cs"/>
              </a:endParaRPr>
            </a:p>
          </p:txBody>
        </p:sp>
        <p:sp>
          <p:nvSpPr>
            <p:cNvPr id="7" name="Forme libre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latin typeface="Times" charset="0"/>
                <a:ea typeface="ＭＳ Ｐゴシック" charset="-128"/>
                <a:cs typeface="+mn-cs"/>
              </a:endParaRPr>
            </a:p>
          </p:txBody>
        </p:sp>
        <p:sp>
          <p:nvSpPr>
            <p:cNvPr id="8" name="Forme libre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cxnSp>
          <p:nvCxnSpPr>
            <p:cNvPr id="10" name="Connecteur droit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r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lstStyle>
          <a:p>
            <a:r>
              <a:rPr lang="fr-FR" smtClean="0"/>
              <a:t>Cliquez et modifiez le titre</a:t>
            </a:r>
            <a:endParaRPr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11" name="Espace réservé de la date 29"/>
          <p:cNvSpPr>
            <a:spLocks noGrp="1"/>
          </p:cNvSpPr>
          <p:nvPr>
            <p:ph type="dt" sz="half" idx="10"/>
          </p:nvPr>
        </p:nvSpPr>
        <p:spPr/>
        <p:txBody>
          <a:bodyPr/>
          <a:lstStyle>
            <a:lvl1pPr>
              <a:defRPr>
                <a:solidFill>
                  <a:srgbClr val="FFFFFF"/>
                </a:solidFill>
              </a:defRPr>
            </a:lvl1pPr>
          </a:lstStyle>
          <a:p>
            <a:pPr>
              <a:defRPr/>
            </a:pPr>
            <a:fld id="{C35EA05B-8AEF-B549-B83C-FC4A5EE74D68}" type="datetime1">
              <a:rPr lang="fr-FR"/>
              <a:pPr>
                <a:defRPr/>
              </a:pPr>
              <a:t>9/12/08</a:t>
            </a:fld>
            <a:endParaRPr lang="fr-FR"/>
          </a:p>
        </p:txBody>
      </p:sp>
      <p:sp>
        <p:nvSpPr>
          <p:cNvPr id="12" name="Espace réservé du pied de page 18"/>
          <p:cNvSpPr>
            <a:spLocks noGrp="1"/>
          </p:cNvSpPr>
          <p:nvPr>
            <p:ph type="ftr" sz="quarter" idx="11"/>
          </p:nvPr>
        </p:nvSpPr>
        <p:spPr/>
        <p:txBody>
          <a:bodyPr/>
          <a:lstStyle>
            <a:lvl1pPr>
              <a:defRPr>
                <a:solidFill>
                  <a:srgbClr val="E8F0F4"/>
                </a:solidFill>
              </a:defRPr>
            </a:lvl1pPr>
          </a:lstStyle>
          <a:p>
            <a:pPr>
              <a:defRPr/>
            </a:pPr>
            <a:endParaRPr lang="fr-FR"/>
          </a:p>
        </p:txBody>
      </p:sp>
      <p:sp>
        <p:nvSpPr>
          <p:cNvPr id="13" name="Espace réservé du numéro de diapositive 26"/>
          <p:cNvSpPr>
            <a:spLocks noGrp="1"/>
          </p:cNvSpPr>
          <p:nvPr>
            <p:ph type="sldNum" sz="quarter" idx="12"/>
          </p:nvPr>
        </p:nvSpPr>
        <p:spPr/>
        <p:txBody>
          <a:bodyPr/>
          <a:lstStyle>
            <a:lvl1pPr>
              <a:defRPr>
                <a:solidFill>
                  <a:srgbClr val="FFFFFF"/>
                </a:solidFill>
              </a:defRPr>
            </a:lvl1pPr>
          </a:lstStyle>
          <a:p>
            <a:pPr>
              <a:defRPr/>
            </a:pPr>
            <a:fld id="{8DAD2E15-E7B9-764F-83C3-8A2DA9E041D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Titre 6"/>
          <p:cNvSpPr>
            <a:spLocks noGrp="1"/>
          </p:cNvSpPr>
          <p:nvPr>
            <p:ph type="title"/>
          </p:nvPr>
        </p:nvSpPr>
        <p:spPr/>
        <p:txBody>
          <a:bodyPr rtlCol="0"/>
          <a:lstStyle/>
          <a:p>
            <a:r>
              <a:rPr lang="fr-FR" smtClean="0"/>
              <a:t>Cliquez et modifiez le titre</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en-US"/>
          </a:p>
        </p:txBody>
      </p:sp>
      <p:sp>
        <p:nvSpPr>
          <p:cNvPr id="5" name="Espace réservé du pied de page 21"/>
          <p:cNvSpPr>
            <a:spLocks noGrp="1"/>
          </p:cNvSpPr>
          <p:nvPr>
            <p:ph type="ftr" sz="quarter" idx="11"/>
          </p:nvPr>
        </p:nvSpPr>
        <p:spPr/>
        <p:txBody>
          <a:bodyPr/>
          <a:lstStyle>
            <a:lvl1pPr>
              <a:defRPr/>
            </a:lvl1pPr>
          </a:lstStyle>
          <a:p>
            <a:pPr>
              <a:defRPr/>
            </a:pPr>
            <a:endParaRPr lang="en-US"/>
          </a:p>
        </p:txBody>
      </p:sp>
      <p:sp>
        <p:nvSpPr>
          <p:cNvPr id="6" name="Espace réservé du numéro de diapositive 17"/>
          <p:cNvSpPr>
            <a:spLocks noGrp="1"/>
          </p:cNvSpPr>
          <p:nvPr>
            <p:ph type="sldNum" sz="quarter" idx="12"/>
          </p:nvPr>
        </p:nvSpPr>
        <p:spPr/>
        <p:txBody>
          <a:bodyPr/>
          <a:lstStyle>
            <a:lvl1pPr>
              <a:defRPr/>
            </a:lvl1pPr>
          </a:lstStyle>
          <a:p>
            <a:pPr>
              <a:defRPr/>
            </a:pPr>
            <a:fld id="{A01A8D35-98F5-6742-9AA9-6AAF2B97477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bg>
      <p:bgRef idx="1002">
        <a:schemeClr val="bg1"/>
      </p:bgRef>
    </p:bg>
    <p:spTree>
      <p:nvGrpSpPr>
        <p:cNvPr id="1" name=""/>
        <p:cNvGrpSpPr/>
        <p:nvPr/>
      </p:nvGrpSpPr>
      <p:grpSpPr>
        <a:xfrm>
          <a:off x="0" y="0"/>
          <a:ext cx="0" cy="0"/>
          <a:chOff x="0" y="0"/>
          <a:chExt cx="0" cy="0"/>
        </a:xfrm>
      </p:grpSpPr>
      <p:sp>
        <p:nvSpPr>
          <p:cNvPr id="4" name="Chevron 3"/>
          <p:cNvSpPr>
            <a:spLocks noChangeArrowheads="1"/>
          </p:cNvSpPr>
          <p:nvPr/>
        </p:nvSpPr>
        <p:spPr bwMode="auto">
          <a:xfrm>
            <a:off x="3636963" y="3005138"/>
            <a:ext cx="182562"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dist="25400" dir="5400000" rotWithShape="0">
              <a:srgbClr val="808080">
                <a:alpha val="45999"/>
              </a:srgbClr>
            </a:outerShdw>
          </a:effectLst>
        </p:spPr>
        <p:txBody>
          <a:bodyPr anchor="ctr"/>
          <a:lstStyle/>
          <a:p>
            <a:pPr>
              <a:defRPr/>
            </a:pPr>
            <a:endParaRPr lang="en-US">
              <a:solidFill>
                <a:srgbClr val="FFFFFF"/>
              </a:solidFill>
              <a:latin typeface="Lucida Sans Unicode" pitchFamily="34" charset="0"/>
              <a:ea typeface="ＭＳ Ｐゴシック" charset="-128"/>
              <a:cs typeface="+mn-cs"/>
            </a:endParaRPr>
          </a:p>
        </p:txBody>
      </p:sp>
      <p:sp>
        <p:nvSpPr>
          <p:cNvPr id="5" name="Chevron 4"/>
          <p:cNvSpPr>
            <a:spLocks noChangeArrowheads="1"/>
          </p:cNvSpPr>
          <p:nvPr/>
        </p:nvSpPr>
        <p:spPr bwMode="auto">
          <a:xfrm>
            <a:off x="3449638" y="3005138"/>
            <a:ext cx="184150"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dist="25400" dir="5400000" rotWithShape="0">
              <a:srgbClr val="808080">
                <a:alpha val="45999"/>
              </a:srgbClr>
            </a:outerShdw>
          </a:effectLst>
        </p:spPr>
        <p:txBody>
          <a:bodyPr anchor="ctr"/>
          <a:lstStyle/>
          <a:p>
            <a:pPr>
              <a:defRPr/>
            </a:pPr>
            <a:endParaRPr lang="en-US">
              <a:solidFill>
                <a:srgbClr val="FFFFFF"/>
              </a:solidFill>
              <a:latin typeface="Lucida Sans Unicode" pitchFamily="34" charset="0"/>
              <a:ea typeface="ＭＳ Ｐゴシック" charset="-128"/>
              <a:cs typeface="+mn-cs"/>
            </a:endParaRPr>
          </a:p>
        </p:txBody>
      </p:sp>
      <p:sp>
        <p:nvSpPr>
          <p:cNvPr id="2" name="Titr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lstStyle>
          <a:p>
            <a:r>
              <a:rPr lang="fr-FR" smtClean="0"/>
              <a:t>Cliquez et modifiez le titre</a:t>
            </a:r>
            <a:endParaRPr lang="en-US"/>
          </a:p>
        </p:txBody>
      </p:sp>
      <p:sp>
        <p:nvSpPr>
          <p:cNvPr id="3" name="Espace réservé du texte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6" name="Espace réservé de la date 3"/>
          <p:cNvSpPr>
            <a:spLocks noGrp="1"/>
          </p:cNvSpPr>
          <p:nvPr>
            <p:ph type="dt" sz="half" idx="10"/>
          </p:nvPr>
        </p:nvSpPr>
        <p:spPr/>
        <p:txBody>
          <a:bodyPr/>
          <a:lstStyle>
            <a:lvl1pPr>
              <a:defRPr/>
            </a:lvl1pPr>
          </a:lstStyle>
          <a:p>
            <a:pPr>
              <a:defRPr/>
            </a:pPr>
            <a:fld id="{241D0C35-A5F0-FA46-B56B-30DF6F4A4C86}" type="datetime1">
              <a:rPr lang="fr-FR"/>
              <a:pPr>
                <a:defRPr/>
              </a:pPr>
              <a:t>9/12/08</a:t>
            </a:fld>
            <a:endParaRPr lang="fr-FR"/>
          </a:p>
        </p:txBody>
      </p:sp>
      <p:sp>
        <p:nvSpPr>
          <p:cNvPr id="7" name="Espace réservé du pied de page 4"/>
          <p:cNvSpPr>
            <a:spLocks noGrp="1"/>
          </p:cNvSpPr>
          <p:nvPr>
            <p:ph type="ftr" sz="quarter" idx="11"/>
          </p:nvPr>
        </p:nvSpPr>
        <p:spPr/>
        <p:txBody>
          <a:bodyPr/>
          <a:lstStyle>
            <a:lvl1pPr>
              <a:defRPr/>
            </a:lvl1pPr>
          </a:lstStyle>
          <a:p>
            <a:pPr>
              <a:defRPr/>
            </a:pPr>
            <a:endParaRPr lang="fr-FR"/>
          </a:p>
        </p:txBody>
      </p:sp>
      <p:sp>
        <p:nvSpPr>
          <p:cNvPr id="8" name="Espace réservé du numéro de diapositive 5"/>
          <p:cNvSpPr>
            <a:spLocks noGrp="1"/>
          </p:cNvSpPr>
          <p:nvPr>
            <p:ph type="sldNum" sz="quarter" idx="12"/>
          </p:nvPr>
        </p:nvSpPr>
        <p:spPr/>
        <p:txBody>
          <a:bodyPr/>
          <a:lstStyle>
            <a:lvl1pPr>
              <a:defRPr/>
            </a:lvl1pPr>
          </a:lstStyle>
          <a:p>
            <a:pPr>
              <a:defRPr/>
            </a:pPr>
            <a:fld id="{51D0C071-4494-9844-A689-ADD9E272B018}" type="slidenum">
              <a:rPr lang="fr-FR"/>
              <a:pPr>
                <a:defRPr/>
              </a:pPr>
              <a:t>‹#›</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8" name="Titre 7"/>
          <p:cNvSpPr>
            <a:spLocks noGrp="1"/>
          </p:cNvSpPr>
          <p:nvPr>
            <p:ph type="title"/>
          </p:nvPr>
        </p:nvSpPr>
        <p:spPr/>
        <p:txBody>
          <a:bodyPr rtlCol="0"/>
          <a:lstStyle/>
          <a:p>
            <a:r>
              <a:rPr lang="fr-FR" smtClean="0"/>
              <a:t>Cliquez et modifiez le titre</a:t>
            </a:r>
            <a:endParaRPr lang="en-US"/>
          </a:p>
        </p:txBody>
      </p:sp>
      <p:sp>
        <p:nvSpPr>
          <p:cNvPr id="5" name="Espace réservé de la date 4"/>
          <p:cNvSpPr>
            <a:spLocks noGrp="1"/>
          </p:cNvSpPr>
          <p:nvPr>
            <p:ph type="dt" sz="half" idx="10"/>
          </p:nvPr>
        </p:nvSpPr>
        <p:spPr/>
        <p:txBody>
          <a:bodyPr/>
          <a:lstStyle>
            <a:lvl1pPr>
              <a:defRPr/>
            </a:lvl1pPr>
          </a:lstStyle>
          <a:p>
            <a:pPr>
              <a:defRPr/>
            </a:pPr>
            <a:endParaRPr lang="en-US"/>
          </a:p>
        </p:txBody>
      </p:sp>
      <p:sp>
        <p:nvSpPr>
          <p:cNvPr id="6" name="Espace réservé du pied de page 5"/>
          <p:cNvSpPr>
            <a:spLocks noGrp="1"/>
          </p:cNvSpPr>
          <p:nvPr>
            <p:ph type="ftr" sz="quarter" idx="11"/>
          </p:nvPr>
        </p:nvSpPr>
        <p:spPr/>
        <p:txBody>
          <a:bodyPr/>
          <a:lstStyle>
            <a:lvl1pPr>
              <a:defRPr/>
            </a:lvl1pPr>
          </a:lstStyle>
          <a:p>
            <a:pPr>
              <a:defRPr/>
            </a:pPr>
            <a:endParaRPr lang="en-US"/>
          </a:p>
        </p:txBody>
      </p:sp>
      <p:sp>
        <p:nvSpPr>
          <p:cNvPr id="7" name="Espace réservé du numéro de diapositive 6"/>
          <p:cNvSpPr>
            <a:spLocks noGrp="1"/>
          </p:cNvSpPr>
          <p:nvPr>
            <p:ph type="sldNum" sz="quarter" idx="12"/>
          </p:nvPr>
        </p:nvSpPr>
        <p:spPr/>
        <p:txBody>
          <a:bodyPr/>
          <a:lstStyle>
            <a:lvl1pPr>
              <a:defRPr/>
            </a:lvl1pPr>
          </a:lstStyle>
          <a:p>
            <a:pPr>
              <a:defRPr/>
            </a:pPr>
            <a:fld id="{B2A34F53-42DC-F141-B3FD-1DF1C110907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lstStyle>
            <a:lvl1pPr>
              <a:defRPr/>
            </a:lvl1pPr>
          </a:lstStyle>
          <a:p>
            <a:r>
              <a:rPr lang="fr-FR" smtClean="0"/>
              <a:t>Cliquez et modifiez le titre</a:t>
            </a:r>
            <a:endParaRPr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a:lvl1pPr>
          </a:lstStyle>
          <a:p>
            <a:pPr>
              <a:defRPr/>
            </a:pPr>
            <a:endParaRPr lang="en-US"/>
          </a:p>
        </p:txBody>
      </p:sp>
      <p:sp>
        <p:nvSpPr>
          <p:cNvPr id="8" name="Espace réservé du pied de page 7"/>
          <p:cNvSpPr>
            <a:spLocks noGrp="1"/>
          </p:cNvSpPr>
          <p:nvPr>
            <p:ph type="ftr" sz="quarter" idx="11"/>
          </p:nvPr>
        </p:nvSpPr>
        <p:spPr/>
        <p:txBody>
          <a:bodyPr/>
          <a:lstStyle>
            <a:lvl1pPr>
              <a:defRPr/>
            </a:lvl1pPr>
          </a:lstStyle>
          <a:p>
            <a:pPr>
              <a:defRPr/>
            </a:pPr>
            <a:endParaRPr lang="en-US"/>
          </a:p>
        </p:txBody>
      </p:sp>
      <p:sp>
        <p:nvSpPr>
          <p:cNvPr id="9" name="Espace réservé du numéro de diapositive 8"/>
          <p:cNvSpPr>
            <a:spLocks noGrp="1"/>
          </p:cNvSpPr>
          <p:nvPr>
            <p:ph type="sldNum" sz="quarter" idx="12"/>
          </p:nvPr>
        </p:nvSpPr>
        <p:spPr/>
        <p:txBody>
          <a:bodyPr/>
          <a:lstStyle>
            <a:lvl1pPr>
              <a:defRPr/>
            </a:lvl1pPr>
          </a:lstStyle>
          <a:p>
            <a:pPr>
              <a:defRPr/>
            </a:pPr>
            <a:fld id="{DA0F3095-0B13-9B43-B643-E434458D72AA}"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bg>
      <p:bgRef idx="1002">
        <a:schemeClr val="bg1"/>
      </p:bgRef>
    </p:bg>
    <p:spTree>
      <p:nvGrpSpPr>
        <p:cNvPr id="1" name=""/>
        <p:cNvGrpSpPr/>
        <p:nvPr/>
      </p:nvGrpSpPr>
      <p:grpSpPr>
        <a:xfrm>
          <a:off x="0" y="0"/>
          <a:ext cx="0" cy="0"/>
          <a:chOff x="0" y="0"/>
          <a:chExt cx="0" cy="0"/>
        </a:xfrm>
      </p:grpSpPr>
      <p:sp>
        <p:nvSpPr>
          <p:cNvPr id="6" name="Titre 5"/>
          <p:cNvSpPr>
            <a:spLocks noGrp="1"/>
          </p:cNvSpPr>
          <p:nvPr>
            <p:ph type="title"/>
          </p:nvPr>
        </p:nvSpPr>
        <p:spPr/>
        <p:txBody>
          <a:bodyPr rtlCol="0"/>
          <a:lstStyle/>
          <a:p>
            <a:r>
              <a:rPr lang="fr-FR" smtClean="0"/>
              <a:t>Cliquez et modifiez le titre</a:t>
            </a:r>
            <a:endParaRPr lang="en-US"/>
          </a:p>
        </p:txBody>
      </p:sp>
      <p:sp>
        <p:nvSpPr>
          <p:cNvPr id="3" name="Espace réservé de la date 2"/>
          <p:cNvSpPr>
            <a:spLocks noGrp="1"/>
          </p:cNvSpPr>
          <p:nvPr>
            <p:ph type="dt" sz="half" idx="10"/>
          </p:nvPr>
        </p:nvSpPr>
        <p:spPr/>
        <p:txBody>
          <a:bodyPr/>
          <a:lstStyle>
            <a:lvl1pPr>
              <a:defRPr/>
            </a:lvl1pPr>
          </a:lstStyle>
          <a:p>
            <a:pPr>
              <a:defRPr/>
            </a:pPr>
            <a:endParaRPr lang="en-US"/>
          </a:p>
        </p:txBody>
      </p:sp>
      <p:sp>
        <p:nvSpPr>
          <p:cNvPr id="4" name="Espace réservé du pied de page 3"/>
          <p:cNvSpPr>
            <a:spLocks noGrp="1"/>
          </p:cNvSpPr>
          <p:nvPr>
            <p:ph type="ftr" sz="quarter" idx="11"/>
          </p:nvPr>
        </p:nvSpPr>
        <p:spPr/>
        <p:txBody>
          <a:bodyPr/>
          <a:lstStyle>
            <a:lvl1pPr>
              <a:defRPr/>
            </a:lvl1pPr>
          </a:lstStyle>
          <a:p>
            <a:pPr>
              <a:defRPr/>
            </a:pPr>
            <a:endParaRPr lang="en-US"/>
          </a:p>
        </p:txBody>
      </p:sp>
      <p:sp>
        <p:nvSpPr>
          <p:cNvPr id="5" name="Espace réservé du numéro de diapositive 4"/>
          <p:cNvSpPr>
            <a:spLocks noGrp="1"/>
          </p:cNvSpPr>
          <p:nvPr>
            <p:ph type="sldNum" sz="quarter" idx="12"/>
          </p:nvPr>
        </p:nvSpPr>
        <p:spPr/>
        <p:txBody>
          <a:bodyPr/>
          <a:lstStyle>
            <a:lvl1pPr>
              <a:defRPr/>
            </a:lvl1pPr>
          </a:lstStyle>
          <a:p>
            <a:pPr>
              <a:defRPr/>
            </a:pPr>
            <a:fld id="{B132CBA5-1AA7-AC45-BB96-4ED736FB954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9"/>
          <p:cNvSpPr>
            <a:spLocks noGrp="1"/>
          </p:cNvSpPr>
          <p:nvPr>
            <p:ph type="dt" sz="half" idx="10"/>
          </p:nvPr>
        </p:nvSpPr>
        <p:spPr/>
        <p:txBody>
          <a:bodyPr/>
          <a:lstStyle>
            <a:lvl1pPr>
              <a:defRPr/>
            </a:lvl1pPr>
          </a:lstStyle>
          <a:p>
            <a:pPr>
              <a:defRPr/>
            </a:pPr>
            <a:endParaRPr lang="en-US"/>
          </a:p>
        </p:txBody>
      </p:sp>
      <p:sp>
        <p:nvSpPr>
          <p:cNvPr id="3" name="Espace réservé du pied de page 21"/>
          <p:cNvSpPr>
            <a:spLocks noGrp="1"/>
          </p:cNvSpPr>
          <p:nvPr>
            <p:ph type="ftr" sz="quarter" idx="11"/>
          </p:nvPr>
        </p:nvSpPr>
        <p:spPr/>
        <p:txBody>
          <a:bodyPr/>
          <a:lstStyle>
            <a:lvl1pPr>
              <a:defRPr/>
            </a:lvl1pPr>
          </a:lstStyle>
          <a:p>
            <a:pPr>
              <a:defRPr/>
            </a:pPr>
            <a:endParaRPr lang="en-US"/>
          </a:p>
        </p:txBody>
      </p:sp>
      <p:sp>
        <p:nvSpPr>
          <p:cNvPr id="4" name="Espace réservé du numéro de diapositive 17"/>
          <p:cNvSpPr>
            <a:spLocks noGrp="1"/>
          </p:cNvSpPr>
          <p:nvPr>
            <p:ph type="sldNum" sz="quarter" idx="12"/>
          </p:nvPr>
        </p:nvSpPr>
        <p:spPr/>
        <p:txBody>
          <a:bodyPr/>
          <a:lstStyle>
            <a:lvl1pPr>
              <a:defRPr/>
            </a:lvl1pPr>
          </a:lstStyle>
          <a:p>
            <a:pPr>
              <a:defRPr/>
            </a:pPr>
            <a:fld id="{44FAD14F-5BD7-C645-A0E6-4C81D42262E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lstStyle>
          <a:p>
            <a:r>
              <a:rPr lang="fr-FR" smtClean="0"/>
              <a:t>Cliquez et modifiez le titre</a:t>
            </a:r>
            <a:endParaRPr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lstStyle>
          <a:p>
            <a:pPr>
              <a:defRPr/>
            </a:pPr>
            <a:endParaRPr lang="en-US"/>
          </a:p>
        </p:txBody>
      </p:sp>
      <p:sp>
        <p:nvSpPr>
          <p:cNvPr id="6" name="Espace réservé du pied de page 5"/>
          <p:cNvSpPr>
            <a:spLocks noGrp="1"/>
          </p:cNvSpPr>
          <p:nvPr>
            <p:ph type="ftr" sz="quarter" idx="11"/>
          </p:nvPr>
        </p:nvSpPr>
        <p:spPr/>
        <p:txBody>
          <a:bodyPr/>
          <a:lstStyle>
            <a:lvl1pPr>
              <a:defRPr/>
            </a:lvl1pPr>
          </a:lstStyle>
          <a:p>
            <a:pPr>
              <a:defRPr/>
            </a:pPr>
            <a:endParaRPr lang="en-US"/>
          </a:p>
        </p:txBody>
      </p:sp>
      <p:sp>
        <p:nvSpPr>
          <p:cNvPr id="7" name="Espace réservé du numéro de diapositive 6"/>
          <p:cNvSpPr>
            <a:spLocks noGrp="1"/>
          </p:cNvSpPr>
          <p:nvPr>
            <p:ph type="sldNum" sz="quarter" idx="12"/>
          </p:nvPr>
        </p:nvSpPr>
        <p:spPr/>
        <p:txBody>
          <a:bodyPr/>
          <a:lstStyle>
            <a:lvl1pPr>
              <a:defRPr/>
            </a:lvl1pPr>
          </a:lstStyle>
          <a:p>
            <a:pPr>
              <a:defRPr/>
            </a:pPr>
            <a:fld id="{2FF2F3FE-7F00-2F4D-89E1-CB4A7924CF1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5" name="Forme libre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latin typeface="Times" charset="0"/>
              <a:ea typeface="ＭＳ Ｐゴシック" charset="-128"/>
              <a:cs typeface="+mn-cs"/>
            </a:endParaRPr>
          </a:p>
        </p:txBody>
      </p:sp>
      <p:sp>
        <p:nvSpPr>
          <p:cNvPr id="6" name="Forme libre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latin typeface="Times" charset="0"/>
              <a:ea typeface="ＭＳ Ｐゴシック" charset="-128"/>
              <a:cs typeface="+mn-cs"/>
            </a:endParaRPr>
          </a:p>
        </p:txBody>
      </p:sp>
      <p:sp>
        <p:nvSpPr>
          <p:cNvPr id="7" name="Triangle rect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cxnSp>
        <p:nvCxnSpPr>
          <p:cNvPr id="8" name="Connecteur droit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a:spLocks noChangeArrowheads="1"/>
          </p:cNvSpPr>
          <p:nvPr/>
        </p:nvSpPr>
        <p:spPr bwMode="auto">
          <a:xfrm>
            <a:off x="8664575" y="4987925"/>
            <a:ext cx="182563"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dist="25400" dir="5400000" rotWithShape="0">
              <a:srgbClr val="808080">
                <a:alpha val="45999"/>
              </a:srgbClr>
            </a:outerShdw>
          </a:effectLst>
        </p:spPr>
        <p:txBody>
          <a:bodyPr anchor="ctr"/>
          <a:lstStyle/>
          <a:p>
            <a:pPr>
              <a:defRPr/>
            </a:pPr>
            <a:endParaRPr lang="en-US">
              <a:solidFill>
                <a:srgbClr val="FFFFFF"/>
              </a:solidFill>
              <a:latin typeface="Lucida Sans Unicode" pitchFamily="34" charset="0"/>
              <a:ea typeface="ＭＳ Ｐゴシック" charset="-128"/>
              <a:cs typeface="+mn-cs"/>
            </a:endParaRPr>
          </a:p>
        </p:txBody>
      </p:sp>
      <p:sp>
        <p:nvSpPr>
          <p:cNvPr id="10" name="Chevron 9"/>
          <p:cNvSpPr>
            <a:spLocks noChangeArrowheads="1"/>
          </p:cNvSpPr>
          <p:nvPr/>
        </p:nvSpPr>
        <p:spPr bwMode="auto">
          <a:xfrm>
            <a:off x="8477250" y="4987925"/>
            <a:ext cx="182563" cy="228600"/>
          </a:xfrm>
          <a:prstGeom prst="chevron">
            <a:avLst>
              <a:gd name="adj" fmla="val 50000"/>
            </a:avLst>
          </a:prstGeom>
          <a:gradFill rotWithShape="1">
            <a:gsLst>
              <a:gs pos="0">
                <a:srgbClr val="7FC4DD"/>
              </a:gs>
              <a:gs pos="28000">
                <a:srgbClr val="50B8DA"/>
              </a:gs>
              <a:gs pos="100000">
                <a:srgbClr val="1389A6"/>
              </a:gs>
            </a:gsLst>
            <a:lin ang="5400000"/>
          </a:gradFill>
          <a:ln w="3175" cap="rnd">
            <a:solidFill>
              <a:srgbClr val="1E768C"/>
            </a:solidFill>
            <a:miter lim="800000"/>
            <a:headEnd/>
            <a:tailEnd/>
          </a:ln>
          <a:effectLst>
            <a:outerShdw dist="25400" dir="5400000" rotWithShape="0">
              <a:srgbClr val="808080">
                <a:alpha val="45999"/>
              </a:srgbClr>
            </a:outerShdw>
          </a:effectLst>
        </p:spPr>
        <p:txBody>
          <a:bodyPr anchor="ctr"/>
          <a:lstStyle/>
          <a:p>
            <a:pPr>
              <a:defRPr/>
            </a:pPr>
            <a:endParaRPr lang="en-US">
              <a:solidFill>
                <a:srgbClr val="FFFFFF"/>
              </a:solidFill>
              <a:latin typeface="Lucida Sans Unicode" pitchFamily="34" charset="0"/>
              <a:ea typeface="ＭＳ Ｐゴシック" charset="-128"/>
              <a:cs typeface="+mn-cs"/>
            </a:endParaRPr>
          </a:p>
        </p:txBody>
      </p:sp>
      <p:sp>
        <p:nvSpPr>
          <p:cNvPr id="4" name="Espace réservé du texte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lang="fr-FR" smtClean="0"/>
              <a:t>Cliquez et modifiez le titre</a:t>
            </a:r>
            <a:endParaRPr lang="en-US"/>
          </a:p>
        </p:txBody>
      </p:sp>
      <p:sp>
        <p:nvSpPr>
          <p:cNvPr id="11" name="Espace réservé de la date 4"/>
          <p:cNvSpPr>
            <a:spLocks noGrp="1"/>
          </p:cNvSpPr>
          <p:nvPr>
            <p:ph type="dt" sz="half" idx="10"/>
          </p:nvPr>
        </p:nvSpPr>
        <p:spPr/>
        <p:txBody>
          <a:bodyPr/>
          <a:lstStyle>
            <a:lvl1pPr>
              <a:defRPr/>
            </a:lvl1pPr>
          </a:lstStyle>
          <a:p>
            <a:pPr>
              <a:defRPr/>
            </a:pPr>
            <a:endParaRPr lang="en-US"/>
          </a:p>
        </p:txBody>
      </p:sp>
      <p:sp>
        <p:nvSpPr>
          <p:cNvPr id="12" name="Espace réservé du pied de page 5"/>
          <p:cNvSpPr>
            <a:spLocks noGrp="1"/>
          </p:cNvSpPr>
          <p:nvPr>
            <p:ph type="ftr" sz="quarter" idx="11"/>
          </p:nvPr>
        </p:nvSpPr>
        <p:spPr/>
        <p:txBody>
          <a:bodyPr/>
          <a:lstStyle>
            <a:lvl1pPr>
              <a:defRPr/>
            </a:lvl1pPr>
          </a:lstStyle>
          <a:p>
            <a:pPr>
              <a:defRPr/>
            </a:pPr>
            <a:endParaRPr lang="en-US"/>
          </a:p>
        </p:txBody>
      </p:sp>
      <p:sp>
        <p:nvSpPr>
          <p:cNvPr id="13" name="Espace réservé du numéro de diapositive 6"/>
          <p:cNvSpPr>
            <a:spLocks noGrp="1"/>
          </p:cNvSpPr>
          <p:nvPr>
            <p:ph type="sldNum" sz="quarter" idx="12"/>
          </p:nvPr>
        </p:nvSpPr>
        <p:spPr/>
        <p:txBody>
          <a:bodyPr/>
          <a:lstStyle>
            <a:lvl1pPr>
              <a:defRPr/>
            </a:lvl1pPr>
          </a:lstStyle>
          <a:p>
            <a:pPr>
              <a:defRPr/>
            </a:pPr>
            <a:fld id="{E5A3D057-CBD5-7946-A024-30350CEA6EF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en-US"/>
          </a:p>
        </p:txBody>
      </p:sp>
      <p:sp>
        <p:nvSpPr>
          <p:cNvPr id="5" name="Espace réservé du pied de page 21"/>
          <p:cNvSpPr>
            <a:spLocks noGrp="1"/>
          </p:cNvSpPr>
          <p:nvPr>
            <p:ph type="ftr" sz="quarter" idx="11"/>
          </p:nvPr>
        </p:nvSpPr>
        <p:spPr/>
        <p:txBody>
          <a:bodyPr/>
          <a:lstStyle>
            <a:lvl1pPr>
              <a:defRPr/>
            </a:lvl1pPr>
          </a:lstStyle>
          <a:p>
            <a:pPr>
              <a:defRPr/>
            </a:pPr>
            <a:endParaRPr lang="en-US"/>
          </a:p>
        </p:txBody>
      </p:sp>
      <p:sp>
        <p:nvSpPr>
          <p:cNvPr id="6" name="Espace réservé du numéro de diapositive 17"/>
          <p:cNvSpPr>
            <a:spLocks noGrp="1"/>
          </p:cNvSpPr>
          <p:nvPr>
            <p:ph type="sldNum" sz="quarter" idx="12"/>
          </p:nvPr>
        </p:nvSpPr>
        <p:spPr/>
        <p:txBody>
          <a:bodyPr/>
          <a:lstStyle>
            <a:lvl1pPr>
              <a:defRPr/>
            </a:lvl1pPr>
          </a:lstStyle>
          <a:p>
            <a:pPr>
              <a:defRPr/>
            </a:pPr>
            <a:fld id="{4FDBCD65-855A-F34F-B119-739C4E74A61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p>
            <a:r>
              <a:rPr lang="fr-FR" smtClean="0"/>
              <a:t>Cliquez et modifiez le titre</a:t>
            </a:r>
            <a:endParaRPr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9"/>
          <p:cNvSpPr>
            <a:spLocks noGrp="1"/>
          </p:cNvSpPr>
          <p:nvPr>
            <p:ph type="dt" sz="half" idx="10"/>
          </p:nvPr>
        </p:nvSpPr>
        <p:spPr/>
        <p:txBody>
          <a:bodyPr/>
          <a:lstStyle>
            <a:lvl1pPr>
              <a:defRPr/>
            </a:lvl1pPr>
          </a:lstStyle>
          <a:p>
            <a:pPr>
              <a:defRPr/>
            </a:pPr>
            <a:endParaRPr lang="en-US"/>
          </a:p>
        </p:txBody>
      </p:sp>
      <p:sp>
        <p:nvSpPr>
          <p:cNvPr id="5" name="Espace réservé du pied de page 21"/>
          <p:cNvSpPr>
            <a:spLocks noGrp="1"/>
          </p:cNvSpPr>
          <p:nvPr>
            <p:ph type="ftr" sz="quarter" idx="11"/>
          </p:nvPr>
        </p:nvSpPr>
        <p:spPr/>
        <p:txBody>
          <a:bodyPr/>
          <a:lstStyle>
            <a:lvl1pPr>
              <a:defRPr/>
            </a:lvl1pPr>
          </a:lstStyle>
          <a:p>
            <a:pPr>
              <a:defRPr/>
            </a:pPr>
            <a:endParaRPr lang="en-US"/>
          </a:p>
        </p:txBody>
      </p:sp>
      <p:sp>
        <p:nvSpPr>
          <p:cNvPr id="6" name="Espace réservé du numéro de diapositive 17"/>
          <p:cNvSpPr>
            <a:spLocks noGrp="1"/>
          </p:cNvSpPr>
          <p:nvPr>
            <p:ph type="sldNum" sz="quarter" idx="12"/>
          </p:nvPr>
        </p:nvSpPr>
        <p:spPr/>
        <p:txBody>
          <a:bodyPr/>
          <a:lstStyle>
            <a:lvl1pPr>
              <a:defRPr/>
            </a:lvl1pPr>
          </a:lstStyle>
          <a:p>
            <a:pPr>
              <a:defRPr/>
            </a:pPr>
            <a:fld id="{85B485B4-DA33-D24E-A4F2-A8B6F7C8A32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1_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4811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9"/>
          <p:cNvSpPr>
            <a:spLocks noGrp="1"/>
          </p:cNvSpPr>
          <p:nvPr>
            <p:ph type="dt" sz="half" idx="10"/>
          </p:nvPr>
        </p:nvSpPr>
        <p:spPr/>
        <p:txBody>
          <a:bodyPr/>
          <a:lstStyle>
            <a:lvl1pPr>
              <a:defRPr/>
            </a:lvl1pPr>
          </a:lstStyle>
          <a:p>
            <a:pPr>
              <a:defRPr/>
            </a:pPr>
            <a:endParaRPr lang="en-US"/>
          </a:p>
        </p:txBody>
      </p:sp>
      <p:sp>
        <p:nvSpPr>
          <p:cNvPr id="6" name="Espace réservé du pied de page 21"/>
          <p:cNvSpPr>
            <a:spLocks noGrp="1"/>
          </p:cNvSpPr>
          <p:nvPr>
            <p:ph type="ftr" sz="quarter" idx="11"/>
          </p:nvPr>
        </p:nvSpPr>
        <p:spPr/>
        <p:txBody>
          <a:bodyPr/>
          <a:lstStyle>
            <a:lvl1pPr>
              <a:defRPr/>
            </a:lvl1pPr>
          </a:lstStyle>
          <a:p>
            <a:pPr>
              <a:defRPr/>
            </a:pPr>
            <a:endParaRPr lang="en-US"/>
          </a:p>
        </p:txBody>
      </p:sp>
      <p:sp>
        <p:nvSpPr>
          <p:cNvPr id="7" name="Espace réservé du numéro de diapositive 17"/>
          <p:cNvSpPr>
            <a:spLocks noGrp="1"/>
          </p:cNvSpPr>
          <p:nvPr>
            <p:ph type="sldNum" sz="quarter" idx="12"/>
          </p:nvPr>
        </p:nvSpPr>
        <p:spPr/>
        <p:txBody>
          <a:bodyPr/>
          <a:lstStyle>
            <a:lvl1pPr>
              <a:defRPr/>
            </a:lvl1pPr>
          </a:lstStyle>
          <a:p>
            <a:pPr>
              <a:defRPr/>
            </a:pPr>
            <a:fld id="{E93BD2F8-F7C0-DC40-B465-25BDDEAFEEE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BE"/>
          </a:p>
        </p:txBody>
      </p:sp>
      <p:sp>
        <p:nvSpPr>
          <p:cNvPr id="4" name="Espace réservé de la date 9"/>
          <p:cNvSpPr>
            <a:spLocks noGrp="1"/>
          </p:cNvSpPr>
          <p:nvPr>
            <p:ph type="dt" sz="half" idx="10"/>
          </p:nvPr>
        </p:nvSpPr>
        <p:spPr/>
        <p:txBody>
          <a:bodyPr/>
          <a:lstStyle>
            <a:lvl1pPr>
              <a:defRPr/>
            </a:lvl1pPr>
          </a:lstStyle>
          <a:p>
            <a:pPr>
              <a:defRPr/>
            </a:pPr>
            <a:endParaRPr lang="en-US"/>
          </a:p>
        </p:txBody>
      </p:sp>
      <p:sp>
        <p:nvSpPr>
          <p:cNvPr id="5" name="Espace réservé du pied de page 21"/>
          <p:cNvSpPr>
            <a:spLocks noGrp="1"/>
          </p:cNvSpPr>
          <p:nvPr>
            <p:ph type="ftr" sz="quarter" idx="11"/>
          </p:nvPr>
        </p:nvSpPr>
        <p:spPr/>
        <p:txBody>
          <a:bodyPr/>
          <a:lstStyle>
            <a:lvl1pPr>
              <a:defRPr/>
            </a:lvl1pPr>
          </a:lstStyle>
          <a:p>
            <a:pPr>
              <a:defRPr/>
            </a:pPr>
            <a:endParaRPr lang="en-US"/>
          </a:p>
        </p:txBody>
      </p:sp>
      <p:sp>
        <p:nvSpPr>
          <p:cNvPr id="6" name="Espace réservé du numéro de diapositive 17"/>
          <p:cNvSpPr>
            <a:spLocks noGrp="1"/>
          </p:cNvSpPr>
          <p:nvPr>
            <p:ph type="sldNum" sz="quarter" idx="12"/>
          </p:nvPr>
        </p:nvSpPr>
        <p:spPr/>
        <p:txBody>
          <a:bodyPr/>
          <a:lstStyle>
            <a:lvl1pPr>
              <a:defRPr/>
            </a:lvl1pPr>
          </a:lstStyle>
          <a:p>
            <a:pPr>
              <a:defRPr/>
            </a:pPr>
            <a:fld id="{E004151B-A0E1-7743-BB14-8C4693F00A1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FR" smtClean="0"/>
              <a:t>Cliquez pour modifier le style du titre</a:t>
            </a:r>
            <a:endParaRPr lang="fr-BE"/>
          </a:p>
        </p:txBody>
      </p:sp>
      <p:sp>
        <p:nvSpPr>
          <p:cNvPr id="3" name="Espace réservé de la date 9"/>
          <p:cNvSpPr>
            <a:spLocks noGrp="1"/>
          </p:cNvSpPr>
          <p:nvPr>
            <p:ph type="dt" sz="half" idx="10"/>
          </p:nvPr>
        </p:nvSpPr>
        <p:spPr/>
        <p:txBody>
          <a:bodyPr/>
          <a:lstStyle>
            <a:lvl1pPr>
              <a:defRPr/>
            </a:lvl1pPr>
          </a:lstStyle>
          <a:p>
            <a:pPr>
              <a:defRPr/>
            </a:pPr>
            <a:endParaRPr lang="en-US"/>
          </a:p>
        </p:txBody>
      </p:sp>
      <p:sp>
        <p:nvSpPr>
          <p:cNvPr id="4" name="Espace réservé du pied de page 21"/>
          <p:cNvSpPr>
            <a:spLocks noGrp="1"/>
          </p:cNvSpPr>
          <p:nvPr>
            <p:ph type="ftr" sz="quarter" idx="11"/>
          </p:nvPr>
        </p:nvSpPr>
        <p:spPr/>
        <p:txBody>
          <a:bodyPr/>
          <a:lstStyle>
            <a:lvl1pPr>
              <a:defRPr/>
            </a:lvl1pPr>
          </a:lstStyle>
          <a:p>
            <a:pPr>
              <a:defRPr/>
            </a:pPr>
            <a:endParaRPr lang="en-US"/>
          </a:p>
        </p:txBody>
      </p:sp>
      <p:sp>
        <p:nvSpPr>
          <p:cNvPr id="5" name="Espace réservé du numéro de diapositive 17"/>
          <p:cNvSpPr>
            <a:spLocks noGrp="1"/>
          </p:cNvSpPr>
          <p:nvPr>
            <p:ph type="sldNum" sz="quarter" idx="12"/>
          </p:nvPr>
        </p:nvSpPr>
        <p:spPr/>
        <p:txBody>
          <a:bodyPr/>
          <a:lstStyle>
            <a:lvl1pPr>
              <a:defRPr/>
            </a:lvl1pPr>
          </a:lstStyle>
          <a:p>
            <a:pPr>
              <a:defRPr/>
            </a:pPr>
            <a:fld id="{1ED339CC-D203-6945-BFF4-7DB82E4536E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image" Target="../media/image1.jpeg"/><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theme" Target="../theme/theme1.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latin typeface="Times" charset="0"/>
              <a:ea typeface="ＭＳ Ｐゴシック" charset="-128"/>
              <a:cs typeface="+mn-cs"/>
            </a:endParaRPr>
          </a:p>
        </p:txBody>
      </p:sp>
      <p:sp>
        <p:nvSpPr>
          <p:cNvPr id="12" name="Forme libre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a:latin typeface="Times" charset="0"/>
              <a:ea typeface="ＭＳ Ｐゴシック" charset="-128"/>
              <a:cs typeface="+mn-cs"/>
            </a:endParaRPr>
          </a:p>
        </p:txBody>
      </p:sp>
      <p:sp>
        <p:nvSpPr>
          <p:cNvPr id="14" name="Triangle rectangle 13"/>
          <p:cNvSpPr>
            <a:spLocks/>
          </p:cNvSpPr>
          <p:nvPr/>
        </p:nvSpPr>
        <p:spPr bwMode="auto">
          <a:xfrm>
            <a:off x="-6042" y="5791253"/>
            <a:ext cx="3402314" cy="1080868"/>
          </a:xfrm>
          <a:prstGeom prst="rtTriangle">
            <a:avLst/>
          </a:prstGeom>
          <a:blipFill>
            <a:blip r:embed="rId16">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ea typeface="ＭＳ Ｐゴシック" charset="-128"/>
            </a:endParaRPr>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fr-FR" smtClean="0"/>
              <a:t>Cliquez et modifiez le titre</a:t>
            </a:r>
            <a:endParaRPr lang="en-US" smtClean="0"/>
          </a:p>
        </p:txBody>
      </p:sp>
      <p:sp>
        <p:nvSpPr>
          <p:cNvPr id="1033" name="Espace réservé du texte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0" name="Espace réservé de la date 9"/>
          <p:cNvSpPr>
            <a:spLocks noGrp="1"/>
          </p:cNvSpPr>
          <p:nvPr>
            <p:ph type="dt" sz="half" idx="2"/>
          </p:nvPr>
        </p:nvSpPr>
        <p:spPr>
          <a:xfrm>
            <a:off x="6727825" y="6408738"/>
            <a:ext cx="1919288" cy="365125"/>
          </a:xfrm>
          <a:prstGeom prst="rect">
            <a:avLst/>
          </a:prstGeom>
        </p:spPr>
        <p:txBody>
          <a:bodyPr vert="horz" wrap="square" lIns="91440" tIns="45720" rIns="91440" bIns="45720" numCol="1" anchor="b" anchorCtr="0" compatLnSpc="1">
            <a:prstTxWarp prst="textNoShape">
              <a:avLst/>
            </a:prstTxWarp>
          </a:bodyPr>
          <a:lstStyle>
            <a:lvl1pPr>
              <a:defRPr sz="1000">
                <a:latin typeface="Times" charset="0"/>
                <a:ea typeface="ＭＳ Ｐゴシック" charset="-128"/>
                <a:cs typeface="+mn-cs"/>
              </a:defRPr>
            </a:lvl1pPr>
          </a:lstStyle>
          <a:p>
            <a:pPr>
              <a:defRPr/>
            </a:pPr>
            <a:endParaRPr lang="en-US"/>
          </a:p>
        </p:txBody>
      </p:sp>
      <p:sp>
        <p:nvSpPr>
          <p:cNvPr id="22" name="Espace réservé du pied de page 21"/>
          <p:cNvSpPr>
            <a:spLocks noGrp="1"/>
          </p:cNvSpPr>
          <p:nvPr>
            <p:ph type="ftr" sz="quarter" idx="3"/>
          </p:nvPr>
        </p:nvSpPr>
        <p:spPr>
          <a:xfrm>
            <a:off x="4379913" y="6408738"/>
            <a:ext cx="2351087"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Times" charset="0"/>
                <a:ea typeface="ＭＳ Ｐゴシック" charset="-128"/>
                <a:cs typeface="+mn-cs"/>
              </a:defRPr>
            </a:lvl1pPr>
          </a:lstStyle>
          <a:p>
            <a:pPr>
              <a:defRPr/>
            </a:pPr>
            <a:endParaRPr lang="en-US"/>
          </a:p>
        </p:txBody>
      </p:sp>
      <p:sp>
        <p:nvSpPr>
          <p:cNvPr id="18" name="Espace réservé du numéro de diapositive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Times" charset="0"/>
                <a:ea typeface="ＭＳ Ｐゴシック" charset="-128"/>
                <a:cs typeface="+mn-cs"/>
              </a:defRPr>
            </a:lvl1pPr>
          </a:lstStyle>
          <a:p>
            <a:pPr>
              <a:defRPr/>
            </a:pPr>
            <a:fld id="{F817F25A-F18A-7A48-A7C7-90EF0E2FA87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537" r:id="rId1"/>
    <p:sldLayoutId id="2147484530" r:id="rId2"/>
    <p:sldLayoutId id="2147484538" r:id="rId3"/>
    <p:sldLayoutId id="2147484539" r:id="rId4"/>
    <p:sldLayoutId id="2147484540" r:id="rId5"/>
    <p:sldLayoutId id="2147484541" r:id="rId6"/>
    <p:sldLayoutId id="2147484531" r:id="rId7"/>
    <p:sldLayoutId id="2147484542" r:id="rId8"/>
    <p:sldLayoutId id="2147484543" r:id="rId9"/>
    <p:sldLayoutId id="2147484532" r:id="rId10"/>
    <p:sldLayoutId id="2147484533" r:id="rId11"/>
    <p:sldLayoutId id="2147484534" r:id="rId12"/>
    <p:sldLayoutId id="2147484535" r:id="rId13"/>
    <p:sldLayoutId id="2147484536" r:id="rId14"/>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ＭＳ Ｐゴシック" charset="-128"/>
          <a:cs typeface="ＭＳ Ｐゴシック" charset="-128"/>
        </a:defRPr>
      </a:lvl1pPr>
      <a:lvl2pPr algn="l" rtl="0" eaLnBrk="0" fontAlgn="base" hangingPunct="0">
        <a:spcBef>
          <a:spcPct val="0"/>
        </a:spcBef>
        <a:spcAft>
          <a:spcPct val="0"/>
        </a:spcAft>
        <a:defRPr sz="4100" b="1">
          <a:solidFill>
            <a:schemeClr val="tx2"/>
          </a:solidFill>
          <a:latin typeface="Lucida Sans Unicode" charset="-52"/>
          <a:ea typeface="ＭＳ Ｐゴシック" charset="-128"/>
          <a:cs typeface="ＭＳ Ｐゴシック" charset="-128"/>
        </a:defRPr>
      </a:lvl2pPr>
      <a:lvl3pPr algn="l" rtl="0" eaLnBrk="0" fontAlgn="base" hangingPunct="0">
        <a:spcBef>
          <a:spcPct val="0"/>
        </a:spcBef>
        <a:spcAft>
          <a:spcPct val="0"/>
        </a:spcAft>
        <a:defRPr sz="4100" b="1">
          <a:solidFill>
            <a:schemeClr val="tx2"/>
          </a:solidFill>
          <a:latin typeface="Lucida Sans Unicode" charset="-52"/>
          <a:ea typeface="ＭＳ Ｐゴシック" charset="-128"/>
          <a:cs typeface="ＭＳ Ｐゴシック" charset="-128"/>
        </a:defRPr>
      </a:lvl3pPr>
      <a:lvl4pPr algn="l" rtl="0" eaLnBrk="0" fontAlgn="base" hangingPunct="0">
        <a:spcBef>
          <a:spcPct val="0"/>
        </a:spcBef>
        <a:spcAft>
          <a:spcPct val="0"/>
        </a:spcAft>
        <a:defRPr sz="4100" b="1">
          <a:solidFill>
            <a:schemeClr val="tx2"/>
          </a:solidFill>
          <a:latin typeface="Lucida Sans Unicode" charset="-52"/>
          <a:ea typeface="ＭＳ Ｐゴシック" charset="-128"/>
          <a:cs typeface="ＭＳ Ｐゴシック" charset="-128"/>
        </a:defRPr>
      </a:lvl4pPr>
      <a:lvl5pPr algn="l" rtl="0" eaLnBrk="0" fontAlgn="base" hangingPunct="0">
        <a:spcBef>
          <a:spcPct val="0"/>
        </a:spcBef>
        <a:spcAft>
          <a:spcPct val="0"/>
        </a:spcAft>
        <a:defRPr sz="4100" b="1">
          <a:solidFill>
            <a:schemeClr val="tx2"/>
          </a:solidFill>
          <a:latin typeface="Lucida Sans Unicode" charset="-52"/>
          <a:ea typeface="ＭＳ Ｐゴシック" charset="-128"/>
          <a:cs typeface="ＭＳ Ｐゴシック" charset="-128"/>
        </a:defRPr>
      </a:lvl5pPr>
      <a:lvl6pPr marL="457200" algn="l" rtl="0" fontAlgn="base">
        <a:spcBef>
          <a:spcPct val="0"/>
        </a:spcBef>
        <a:spcAft>
          <a:spcPct val="0"/>
        </a:spcAft>
        <a:defRPr sz="4100" b="1">
          <a:solidFill>
            <a:schemeClr val="tx2"/>
          </a:solidFill>
          <a:latin typeface="Lucida Sans Unicode" charset="-52"/>
          <a:ea typeface="ＭＳ Ｐゴシック" charset="-128"/>
          <a:cs typeface="ＭＳ Ｐゴシック" charset="-128"/>
        </a:defRPr>
      </a:lvl6pPr>
      <a:lvl7pPr marL="914400" algn="l" rtl="0" fontAlgn="base">
        <a:spcBef>
          <a:spcPct val="0"/>
        </a:spcBef>
        <a:spcAft>
          <a:spcPct val="0"/>
        </a:spcAft>
        <a:defRPr sz="4100" b="1">
          <a:solidFill>
            <a:schemeClr val="tx2"/>
          </a:solidFill>
          <a:latin typeface="Lucida Sans Unicode" charset="-52"/>
          <a:ea typeface="ＭＳ Ｐゴシック" charset="-128"/>
          <a:cs typeface="ＭＳ Ｐゴシック" charset="-128"/>
        </a:defRPr>
      </a:lvl7pPr>
      <a:lvl8pPr marL="1371600" algn="l" rtl="0" fontAlgn="base">
        <a:spcBef>
          <a:spcPct val="0"/>
        </a:spcBef>
        <a:spcAft>
          <a:spcPct val="0"/>
        </a:spcAft>
        <a:defRPr sz="4100" b="1">
          <a:solidFill>
            <a:schemeClr val="tx2"/>
          </a:solidFill>
          <a:latin typeface="Lucida Sans Unicode" charset="-52"/>
          <a:ea typeface="ＭＳ Ｐゴシック" charset="-128"/>
          <a:cs typeface="ＭＳ Ｐゴシック" charset="-128"/>
        </a:defRPr>
      </a:lvl8pPr>
      <a:lvl9pPr marL="1828800" algn="l" rtl="0" fontAlgn="base">
        <a:spcBef>
          <a:spcPct val="0"/>
        </a:spcBef>
        <a:spcAft>
          <a:spcPct val="0"/>
        </a:spcAft>
        <a:defRPr sz="4100" b="1">
          <a:solidFill>
            <a:schemeClr val="tx2"/>
          </a:solidFill>
          <a:latin typeface="Lucida Sans Unicode" charset="-52"/>
          <a:ea typeface="ＭＳ Ｐゴシック" charset="-128"/>
          <a:cs typeface="ＭＳ Ｐゴシック" charset="-128"/>
        </a:defRPr>
      </a:lvl9pPr>
    </p:titleStyle>
    <p:bodyStyle>
      <a:lvl1pPr marL="365125" indent="-255588" algn="l" rtl="0" eaLnBrk="0" fontAlgn="base" hangingPunct="0">
        <a:spcBef>
          <a:spcPts val="400"/>
        </a:spcBef>
        <a:spcAft>
          <a:spcPct val="0"/>
        </a:spcAft>
        <a:buClr>
          <a:schemeClr val="accent1"/>
        </a:buClr>
        <a:buSzPct val="68000"/>
        <a:buFont typeface="Wingdings 3" pitchFamily="-106" charset="2"/>
        <a:buChar char=""/>
        <a:defRPr sz="2700" kern="1200">
          <a:solidFill>
            <a:schemeClr val="tx1"/>
          </a:solidFill>
          <a:latin typeface="+mn-lt"/>
          <a:ea typeface="ＭＳ Ｐゴシック" charset="-128"/>
          <a:cs typeface="ＭＳ Ｐゴシック" charset="-128"/>
        </a:defRPr>
      </a:lvl1pPr>
      <a:lvl2pPr marL="620713" indent="-228600" algn="l" rtl="0" eaLnBrk="0" fontAlgn="base" hangingPunct="0">
        <a:spcBef>
          <a:spcPts val="325"/>
        </a:spcBef>
        <a:spcAft>
          <a:spcPct val="0"/>
        </a:spcAft>
        <a:buClr>
          <a:schemeClr val="accent1"/>
        </a:buClr>
        <a:buFont typeface="Verdana" pitchFamily="-106" charset="0"/>
        <a:buChar char="◦"/>
        <a:defRPr sz="2300" kern="1200">
          <a:solidFill>
            <a:schemeClr val="tx1"/>
          </a:solidFill>
          <a:latin typeface="+mn-lt"/>
          <a:ea typeface="ＭＳ Ｐゴシック" charset="-128"/>
          <a:cs typeface="+mn-cs"/>
        </a:defRPr>
      </a:lvl2pPr>
      <a:lvl3pPr marL="858838" indent="-228600" algn="l" rtl="0" eaLnBrk="0" fontAlgn="base" hangingPunct="0">
        <a:spcBef>
          <a:spcPts val="350"/>
        </a:spcBef>
        <a:spcAft>
          <a:spcPct val="0"/>
        </a:spcAft>
        <a:buClr>
          <a:schemeClr val="accent2"/>
        </a:buClr>
        <a:buSzPct val="100000"/>
        <a:buFont typeface="Wingdings 2" pitchFamily="-106" charset="2"/>
        <a:buChar char=""/>
        <a:defRPr sz="2100" kern="1200">
          <a:solidFill>
            <a:schemeClr val="tx1"/>
          </a:solidFill>
          <a:latin typeface="+mn-lt"/>
          <a:ea typeface="ＭＳ Ｐゴシック" charset="-128"/>
          <a:cs typeface="+mn-cs"/>
        </a:defRPr>
      </a:lvl3pPr>
      <a:lvl4pPr marL="1143000" indent="-228600" algn="l" rtl="0" eaLnBrk="0" fontAlgn="base" hangingPunct="0">
        <a:spcBef>
          <a:spcPts val="350"/>
        </a:spcBef>
        <a:spcAft>
          <a:spcPct val="0"/>
        </a:spcAft>
        <a:buClr>
          <a:schemeClr val="accent2"/>
        </a:buClr>
        <a:buFont typeface="Wingdings 2" pitchFamily="-106" charset="2"/>
        <a:buChar char=""/>
        <a:defRPr sz="1900" kern="1200">
          <a:solidFill>
            <a:schemeClr val="tx1"/>
          </a:solidFill>
          <a:latin typeface="+mn-lt"/>
          <a:ea typeface="ＭＳ Ｐゴシック" charset="-128"/>
          <a:cs typeface="+mn-cs"/>
        </a:defRPr>
      </a:lvl4pPr>
      <a:lvl5pPr marL="1371600" indent="-228600" algn="l" rtl="0" eaLnBrk="0" fontAlgn="base" hangingPunct="0">
        <a:spcBef>
          <a:spcPts val="350"/>
        </a:spcBef>
        <a:spcAft>
          <a:spcPct val="0"/>
        </a:spcAft>
        <a:buClr>
          <a:schemeClr val="accent2"/>
        </a:buClr>
        <a:buFont typeface="Wingdings 2" pitchFamily="-106" charset="2"/>
        <a:buChar char=""/>
        <a:defRPr kern="1200">
          <a:solidFill>
            <a:schemeClr val="tx1"/>
          </a:solidFill>
          <a:latin typeface="+mn-lt"/>
          <a:ea typeface="ＭＳ Ｐゴシック" charset="-128"/>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re 4"/>
          <p:cNvSpPr>
            <a:spLocks noGrp="1"/>
          </p:cNvSpPr>
          <p:nvPr>
            <p:ph type="ctrTitle"/>
          </p:nvPr>
        </p:nvSpPr>
        <p:spPr>
          <a:xfrm>
            <a:off x="0" y="466141"/>
            <a:ext cx="9144000" cy="2048459"/>
          </a:xfrm>
        </p:spPr>
        <p:txBody>
          <a:bodyPr>
            <a:normAutofit fontScale="90000"/>
            <a:scene3d>
              <a:camera prst="orthographicFront"/>
              <a:lightRig rig="soft" dir="t"/>
            </a:scene3d>
            <a:sp3d prstMaterial="softEdge">
              <a:bevelT w="25400" h="25400"/>
            </a:sp3d>
          </a:bodyPr>
          <a:lstStyle/>
          <a:p>
            <a:pPr algn="l" eaLnBrk="1" fontAlgn="auto" hangingPunct="1">
              <a:spcAft>
                <a:spcPts val="0"/>
              </a:spcAft>
              <a:defRPr/>
            </a:pPr>
            <a:r>
              <a:rPr lang="fr-FR" dirty="0" smtClean="0"/>
              <a:t>Évaluation de la psychothérapie de Monsieur C. </a:t>
            </a:r>
            <a:r>
              <a:rPr lang="fr-FR" dirty="0" smtClean="0">
                <a:solidFill>
                  <a:srgbClr val="FF0000"/>
                </a:solidFill>
              </a:rPr>
              <a:t>pendant 1 an</a:t>
            </a:r>
            <a:r>
              <a:rPr lang="fr-FR" dirty="0" smtClean="0">
                <a:ea typeface="+mj-ea"/>
                <a:cs typeface="+mj-cs"/>
              </a:rPr>
              <a:t/>
            </a:r>
            <a:br>
              <a:rPr lang="fr-FR" dirty="0" smtClean="0">
                <a:ea typeface="+mj-ea"/>
                <a:cs typeface="+mj-cs"/>
              </a:rPr>
            </a:br>
            <a:endParaRPr lang="fr-FR" dirty="0">
              <a:ea typeface="+mj-ea"/>
              <a:cs typeface="+mj-cs"/>
            </a:endParaRPr>
          </a:p>
        </p:txBody>
      </p:sp>
      <p:sp>
        <p:nvSpPr>
          <p:cNvPr id="18435" name="Rectangle 5"/>
          <p:cNvSpPr>
            <a:spLocks noChangeArrowheads="1"/>
          </p:cNvSpPr>
          <p:nvPr/>
        </p:nvSpPr>
        <p:spPr bwMode="auto">
          <a:xfrm rot="10800000" flipV="1">
            <a:off x="2193925" y="2768600"/>
            <a:ext cx="5389563" cy="1201738"/>
          </a:xfrm>
          <a:prstGeom prst="rect">
            <a:avLst/>
          </a:prstGeom>
          <a:noFill/>
          <a:ln w="9525">
            <a:noFill/>
            <a:miter lim="800000"/>
            <a:headEnd/>
            <a:tailEnd/>
          </a:ln>
        </p:spPr>
        <p:txBody>
          <a:bodyPr>
            <a:prstTxWarp prst="textNoShape">
              <a:avLst/>
            </a:prstTxWarp>
            <a:spAutoFit/>
          </a:bodyPr>
          <a:lstStyle/>
          <a:p>
            <a:pPr>
              <a:buFont typeface="Wingdings" pitchFamily="-106" charset="2"/>
              <a:buNone/>
            </a:pPr>
            <a:r>
              <a:rPr lang="fr-FR" sz="1800" i="1"/>
              <a:t>Groupe de pairs:</a:t>
            </a:r>
          </a:p>
          <a:p>
            <a:pPr>
              <a:buFont typeface="Wingdings" pitchFamily="-106" charset="2"/>
              <a:buNone/>
            </a:pPr>
            <a:r>
              <a:rPr lang="fr-FR" sz="1800"/>
              <a:t>François Journet (Lyon), </a:t>
            </a:r>
          </a:p>
          <a:p>
            <a:pPr>
              <a:buFont typeface="Wingdings" pitchFamily="-106" charset="2"/>
              <a:buNone/>
            </a:pPr>
            <a:r>
              <a:rPr lang="fr-FR" sz="1800"/>
              <a:t>Marc Malempré (Mons, Belgique), </a:t>
            </a:r>
          </a:p>
          <a:p>
            <a:pPr>
              <a:buFont typeface="Wingdings" pitchFamily="-106" charset="2"/>
              <a:buNone/>
            </a:pPr>
            <a:r>
              <a:rPr lang="fr-FR" sz="1800"/>
              <a:t>Monique Thurin (Paris)</a:t>
            </a:r>
          </a:p>
        </p:txBody>
      </p:sp>
      <p:sp>
        <p:nvSpPr>
          <p:cNvPr id="18436" name="Rectangle 3"/>
          <p:cNvSpPr>
            <a:spLocks noChangeArrowheads="1"/>
          </p:cNvSpPr>
          <p:nvPr/>
        </p:nvSpPr>
        <p:spPr bwMode="auto">
          <a:xfrm>
            <a:off x="304800" y="6243638"/>
            <a:ext cx="6400800" cy="461962"/>
          </a:xfrm>
          <a:prstGeom prst="rect">
            <a:avLst/>
          </a:prstGeom>
          <a:noFill/>
          <a:ln w="9525">
            <a:noFill/>
            <a:miter lim="800000"/>
            <a:headEnd/>
            <a:tailEnd/>
          </a:ln>
        </p:spPr>
        <p:txBody>
          <a:bodyPr>
            <a:prstTxWarp prst="textNoShape">
              <a:avLst/>
            </a:prstTxWarp>
            <a:spAutoFit/>
          </a:bodyPr>
          <a:lstStyle/>
          <a:p>
            <a:r>
              <a:rPr lang="fr-FR" b="1">
                <a:solidFill>
                  <a:schemeClr val="bg1"/>
                </a:solidFill>
              </a:rPr>
              <a:t>Journée Réseau du 5 décembre 2008</a:t>
            </a:r>
          </a:p>
        </p:txBody>
      </p:sp>
      <p:pic>
        <p:nvPicPr>
          <p:cNvPr id="18437" name="Image 5" descr="LogoRRFPP110.tif"/>
          <p:cNvPicPr>
            <a:picLocks noChangeAspect="1"/>
          </p:cNvPicPr>
          <p:nvPr/>
        </p:nvPicPr>
        <p:blipFill>
          <a:blip r:embed="rId3"/>
          <a:srcRect/>
          <a:stretch>
            <a:fillRect/>
          </a:stretch>
        </p:blipFill>
        <p:spPr bwMode="auto">
          <a:xfrm>
            <a:off x="8229600" y="6096000"/>
            <a:ext cx="533400" cy="538163"/>
          </a:xfrm>
          <a:prstGeom prst="rect">
            <a:avLst/>
          </a:prstGeom>
          <a:noFill/>
          <a:ln w="9525">
            <a:noFill/>
            <a:miter lim="800000"/>
            <a:headEnd/>
            <a:tailEnd/>
          </a:ln>
        </p:spPr>
      </p:pic>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0482" name="Espace réservé du contenu 1"/>
          <p:cNvSpPr>
            <a:spLocks noGrp="1"/>
          </p:cNvSpPr>
          <p:nvPr>
            <p:ph idx="1"/>
          </p:nvPr>
        </p:nvSpPr>
        <p:spPr>
          <a:xfrm>
            <a:off x="228600" y="1295400"/>
            <a:ext cx="8915400" cy="5181600"/>
          </a:xfrm>
        </p:spPr>
        <p:txBody>
          <a:bodyPr/>
          <a:lstStyle/>
          <a:p>
            <a:pPr marL="452437" indent="-342900">
              <a:buFont typeface="+mj-lt"/>
              <a:buAutoNum type="arabicPeriod"/>
              <a:defRPr/>
            </a:pPr>
            <a:r>
              <a:rPr lang="fr-FR" sz="1800" b="1" dirty="0" smtClean="0">
                <a:solidFill>
                  <a:srgbClr val="DA1F28"/>
                </a:solidFill>
              </a:rPr>
              <a:t>Problèmes et leur place dans le contexte de vie, de l’histoire personnelle et des traits psychopathologiques manifestes</a:t>
            </a:r>
            <a:r>
              <a:rPr lang="fr-FR" sz="1800" dirty="0" smtClean="0">
                <a:solidFill>
                  <a:srgbClr val="DA1F28"/>
                </a:solidFill>
              </a:rPr>
              <a:t> </a:t>
            </a:r>
          </a:p>
          <a:p>
            <a:pPr lvl="1">
              <a:buFont typeface="Verdana" pitchFamily="-112" charset="0"/>
              <a:buChar char="◦"/>
              <a:defRPr/>
            </a:pPr>
            <a:r>
              <a:rPr lang="fr-FR" sz="1600" b="1" i="1" dirty="0" smtClean="0"/>
              <a:t>Crise d’agitation </a:t>
            </a:r>
            <a:r>
              <a:rPr lang="fr-FR" sz="1600" dirty="0" smtClean="0"/>
              <a:t>colérique avec menace de se suicider liée à un conflit avec son entourage familial à son domicile et durant quelques heures. Aspect spectaculaire, intervention des pompiers, mais résolution en famille. Ne veut plus que ça se reproduise.</a:t>
            </a:r>
          </a:p>
          <a:p>
            <a:pPr lvl="1">
              <a:buFont typeface="Verdana" pitchFamily="-112" charset="0"/>
              <a:buChar char="◦"/>
              <a:defRPr/>
            </a:pPr>
            <a:r>
              <a:rPr lang="fr-FR" sz="1600" b="1" i="1" dirty="0" smtClean="0"/>
              <a:t>Contexte de vie </a:t>
            </a:r>
            <a:r>
              <a:rPr lang="fr-FR" sz="1600" i="1" dirty="0" smtClean="0"/>
              <a:t>:</a:t>
            </a:r>
            <a:r>
              <a:rPr lang="fr-FR" sz="1600" b="1" dirty="0" smtClean="0"/>
              <a:t> </a:t>
            </a:r>
            <a:r>
              <a:rPr lang="fr-FR" sz="1600" dirty="0" smtClean="0"/>
              <a:t>relation conjugale conflictuelle,  autres relations familiales complexes et difficiles, deuil douloureux récent, </a:t>
            </a:r>
          </a:p>
          <a:p>
            <a:pPr lvl="1">
              <a:buFont typeface="Verdana" pitchFamily="-112" charset="0"/>
              <a:buChar char="◦"/>
              <a:defRPr/>
            </a:pPr>
            <a:r>
              <a:rPr lang="fr-FR" sz="1600" b="1" i="1" dirty="0" smtClean="0"/>
              <a:t>Histoire personnelle </a:t>
            </a:r>
            <a:r>
              <a:rPr lang="fr-FR" sz="1600" i="1" dirty="0" smtClean="0"/>
              <a:t>:</a:t>
            </a:r>
            <a:r>
              <a:rPr lang="fr-FR" sz="1600" dirty="0" smtClean="0"/>
              <a:t> Carences parentales graves : père alcoolique indigent, mère peu affectueuse, placement brutal en institution à dix ans, séparation des frère et sœurs. Liens aux parents distendus mais non rompus, vécus comme négatifs. Trois institutions successives. Divorce personnel avec conflits durs et éloignement des enfants.</a:t>
            </a:r>
          </a:p>
          <a:p>
            <a:pPr lvl="1">
              <a:buFont typeface="Verdana" pitchFamily="-112" charset="0"/>
              <a:buChar char="◦"/>
              <a:defRPr/>
            </a:pPr>
            <a:r>
              <a:rPr lang="fr-FR" sz="1600" b="1" i="1" dirty="0" smtClean="0"/>
              <a:t>Symptômes et comportements manifestes </a:t>
            </a:r>
            <a:r>
              <a:rPr lang="fr-FR" sz="1600" i="1" dirty="0" smtClean="0"/>
              <a:t>:</a:t>
            </a:r>
            <a:r>
              <a:rPr lang="fr-FR" sz="1600" dirty="0" smtClean="0"/>
              <a:t> angoisse, détresse, humeur labile, dysthymie ; angoisse de séparation ; peu de contenance émotionnelle.</a:t>
            </a:r>
          </a:p>
          <a:p>
            <a:pPr marL="452437" indent="-342900">
              <a:buFont typeface="+mj-lt"/>
              <a:buAutoNum type="arabicPeriod"/>
              <a:defRPr/>
            </a:pPr>
            <a:r>
              <a:rPr lang="fr-FR" sz="1800" b="1" dirty="0" smtClean="0">
                <a:solidFill>
                  <a:srgbClr val="DA1F28"/>
                </a:solidFill>
              </a:rPr>
              <a:t>Facteurs non dynamiques</a:t>
            </a:r>
            <a:r>
              <a:rPr lang="fr-FR" sz="1800" dirty="0" smtClean="0">
                <a:solidFill>
                  <a:srgbClr val="DA1F28"/>
                </a:solidFill>
              </a:rPr>
              <a:t> </a:t>
            </a:r>
          </a:p>
          <a:p>
            <a:pPr lvl="1">
              <a:buFont typeface="Verdana" pitchFamily="-112" charset="0"/>
              <a:buChar char="◦"/>
              <a:defRPr/>
            </a:pPr>
            <a:r>
              <a:rPr lang="fr-FR" sz="1600" dirty="0" smtClean="0"/>
              <a:t>instabilité du cadre familial  et de vie durant son enfance.</a:t>
            </a:r>
          </a:p>
          <a:p>
            <a:pPr eaLnBrk="1" hangingPunct="1">
              <a:buFont typeface="Wingdings 3" pitchFamily="-112" charset="2"/>
              <a:buNone/>
              <a:defRPr/>
            </a:pPr>
            <a:endParaRPr lang="fr-FR" sz="1600" dirty="0" smtClean="0">
              <a:ea typeface="ＭＳ Ｐゴシック" pitchFamily="-112" charset="-128"/>
              <a:cs typeface="ＭＳ Ｐゴシック" pitchFamily="-112" charset="-128"/>
            </a:endParaRPr>
          </a:p>
        </p:txBody>
      </p:sp>
      <p:sp>
        <p:nvSpPr>
          <p:cNvPr id="4" name="Titre 3"/>
          <p:cNvSpPr>
            <a:spLocks noGrp="1"/>
          </p:cNvSpPr>
          <p:nvPr>
            <p:ph type="title"/>
          </p:nvPr>
        </p:nvSpPr>
        <p:spPr/>
        <p:txBody>
          <a:bodyPr/>
          <a:lstStyle/>
          <a:p>
            <a:pPr>
              <a:defRPr/>
            </a:pPr>
            <a:r>
              <a:rPr lang="fr-FR" dirty="0" smtClean="0"/>
              <a:t>Formulation du cas initiale</a:t>
            </a:r>
            <a:endParaRPr lang="fr-FR"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2530" name="Espace réservé du contenu 1"/>
          <p:cNvSpPr>
            <a:spLocks noGrp="1"/>
          </p:cNvSpPr>
          <p:nvPr>
            <p:ph idx="1"/>
          </p:nvPr>
        </p:nvSpPr>
        <p:spPr>
          <a:xfrm>
            <a:off x="0" y="914400"/>
            <a:ext cx="9144000" cy="5943600"/>
          </a:xfrm>
        </p:spPr>
        <p:txBody>
          <a:bodyPr/>
          <a:lstStyle/>
          <a:p>
            <a:pPr marL="452437" indent="-342900">
              <a:buFont typeface="+mj-lt"/>
              <a:buAutoNum type="arabicPeriod" startAt="3"/>
              <a:defRPr/>
            </a:pPr>
            <a:r>
              <a:rPr lang="fr-FR" sz="1800" dirty="0" smtClean="0">
                <a:solidFill>
                  <a:srgbClr val="DA1F28"/>
                </a:solidFill>
              </a:rPr>
              <a:t> </a:t>
            </a:r>
            <a:r>
              <a:rPr lang="fr-FR" sz="1800" b="1" dirty="0" smtClean="0">
                <a:solidFill>
                  <a:srgbClr val="DA1F28"/>
                </a:solidFill>
              </a:rPr>
              <a:t>Intégration des données :</a:t>
            </a:r>
            <a:r>
              <a:rPr lang="fr-FR" sz="1800" dirty="0" smtClean="0">
                <a:solidFill>
                  <a:srgbClr val="DA1F28"/>
                </a:solidFill>
              </a:rPr>
              <a:t> </a:t>
            </a:r>
          </a:p>
          <a:p>
            <a:pPr marL="708025" lvl="1" indent="-342900">
              <a:buFont typeface="Verdana" pitchFamily="-112" charset="0"/>
              <a:buChar char="◦"/>
              <a:defRPr/>
            </a:pPr>
            <a:r>
              <a:rPr lang="fr-FR" sz="1800" dirty="0" smtClean="0"/>
              <a:t>Rupture des capacités d’adaptation chez une personne fragile souffrant de difficulté de contenance émotionnelle dans contexte de difficultés familiales multiples et d’antécédents de carences familiales et d’instabilité du cadre graves durant son enfance. Relation objectale anaclitique avec bascules bon / mauvais, défenses projectives ; éléments de personnalité borderline.</a:t>
            </a:r>
          </a:p>
          <a:p>
            <a:pPr lvl="1">
              <a:buFont typeface="Verdana" pitchFamily="-112" charset="0"/>
              <a:buChar char="◦"/>
              <a:defRPr/>
            </a:pPr>
            <a:r>
              <a:rPr lang="fr-FR" sz="1800" dirty="0" smtClean="0"/>
              <a:t>Eléments favorables : bonne capacité à tenir son travail et à maintenir de bonnes relations sociales.</a:t>
            </a:r>
          </a:p>
          <a:p>
            <a:pPr marL="452437" indent="-342900">
              <a:buFont typeface="+mj-lt"/>
              <a:buAutoNum type="arabicPeriod" startAt="3"/>
              <a:defRPr/>
            </a:pPr>
            <a:r>
              <a:rPr lang="fr-FR" sz="1800" b="1" dirty="0" smtClean="0">
                <a:solidFill>
                  <a:srgbClr val="DA1F28"/>
                </a:solidFill>
              </a:rPr>
              <a:t>Objectifs </a:t>
            </a:r>
            <a:r>
              <a:rPr lang="fr-FR" sz="1800" dirty="0" smtClean="0">
                <a:solidFill>
                  <a:srgbClr val="DA1F28"/>
                </a:solidFill>
              </a:rPr>
              <a:t>: </a:t>
            </a:r>
          </a:p>
          <a:p>
            <a:pPr marL="708025" lvl="1" indent="-342900">
              <a:buFont typeface="Verdana" pitchFamily="-112" charset="0"/>
              <a:buChar char="◦"/>
              <a:defRPr/>
            </a:pPr>
            <a:r>
              <a:rPr lang="fr-FR" sz="1800" dirty="0" smtClean="0"/>
              <a:t>prévenir les crises « explosives » par différents moyens : soutenir l’assise narcissique ; améliorer la gestion des conflits (parler au lieu d’agir), les relations familiales, les capacités d’introspection, de verbalisation de son état intérieur (angoisses « prémonitoires » et agressivité), amener à un fonctionnement plus rationnel.</a:t>
            </a:r>
          </a:p>
          <a:p>
            <a:pPr lvl="1">
              <a:buFont typeface="Verdana" pitchFamily="-112" charset="0"/>
              <a:buChar char="◦"/>
              <a:defRPr/>
            </a:pPr>
            <a:r>
              <a:rPr lang="fr-FR" sz="1800" dirty="0" smtClean="0"/>
              <a:t>Diminuer l’</a:t>
            </a:r>
            <a:r>
              <a:rPr lang="fr-FR" sz="1800" dirty="0" err="1" smtClean="0"/>
              <a:t>anaclitisme</a:t>
            </a:r>
            <a:r>
              <a:rPr lang="fr-FR" sz="1800" dirty="0" smtClean="0"/>
              <a:t>, la dépendance à la reconnaissance par les autres.</a:t>
            </a:r>
          </a:p>
          <a:p>
            <a:pPr lvl="1">
              <a:buFont typeface="Verdana" pitchFamily="-112" charset="0"/>
              <a:buNone/>
              <a:defRPr/>
            </a:pPr>
            <a:r>
              <a:rPr lang="fr-FR" sz="1800" i="1" dirty="0" smtClean="0">
                <a:solidFill>
                  <a:srgbClr val="DA1F28"/>
                </a:solidFill>
              </a:rPr>
              <a:t>Et stratégie : </a:t>
            </a:r>
          </a:p>
          <a:p>
            <a:pPr lvl="1">
              <a:buFont typeface="Verdana" pitchFamily="-112" charset="0"/>
              <a:buChar char="◦"/>
              <a:defRPr/>
            </a:pPr>
            <a:r>
              <a:rPr lang="fr-FR" sz="1800" dirty="0" smtClean="0"/>
              <a:t>psychothérapie psychodynamique de soutien et d’expression.</a:t>
            </a:r>
          </a:p>
          <a:p>
            <a:pPr marL="177800" lvl="2" indent="95250">
              <a:lnSpc>
                <a:spcPct val="80000"/>
              </a:lnSpc>
              <a:spcBef>
                <a:spcPct val="0"/>
              </a:spcBef>
              <a:spcAft>
                <a:spcPts val="600"/>
              </a:spcAft>
              <a:buFont typeface="Arial" pitchFamily="-111" charset="0"/>
              <a:buChar char="•"/>
              <a:defRPr/>
            </a:pPr>
            <a:endParaRPr lang="fr-FR" sz="1200" dirty="0">
              <a:ea typeface="ＭＳ Ｐゴシック" pitchFamily="-111" charset="-128"/>
            </a:endParaRPr>
          </a:p>
        </p:txBody>
      </p:sp>
      <p:sp>
        <p:nvSpPr>
          <p:cNvPr id="22531" name="Rectangle 2"/>
          <p:cNvSpPr>
            <a:spLocks noChangeArrowheads="1"/>
          </p:cNvSpPr>
          <p:nvPr/>
        </p:nvSpPr>
        <p:spPr bwMode="auto">
          <a:xfrm>
            <a:off x="152400" y="0"/>
            <a:ext cx="8991600" cy="461963"/>
          </a:xfrm>
          <a:prstGeom prst="rect">
            <a:avLst/>
          </a:prstGeom>
          <a:noFill/>
          <a:ln w="9525">
            <a:noFill/>
            <a:miter lim="800000"/>
            <a:headEnd/>
            <a:tailEnd/>
          </a:ln>
        </p:spPr>
        <p:txBody>
          <a:bodyPr>
            <a:prstTxWarp prst="textNoShape">
              <a:avLst/>
            </a:prstTxWarp>
            <a:spAutoFit/>
          </a:bodyPr>
          <a:lstStyle/>
          <a:p>
            <a:r>
              <a:rPr lang="fr-FR"/>
              <a:t>Formulation du cas initiale (suite)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nvPr>
        </p:nvGraphicFramePr>
        <p:xfrm>
          <a:off x="457200" y="1090613"/>
          <a:ext cx="8115328" cy="3614935"/>
        </p:xfrm>
        <a:graphic>
          <a:graphicData uri="http://schemas.openxmlformats.org/drawingml/2006/table">
            <a:tbl>
              <a:tblPr/>
              <a:tblGrid>
                <a:gridCol w="2133600"/>
                <a:gridCol w="1924064"/>
                <a:gridCol w="2028832"/>
                <a:gridCol w="2028832"/>
              </a:tblGrid>
              <a:tr h="34488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Évaluation initiale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Évaluation à un an</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Gain</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45277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DA1F28"/>
                          </a:solidFill>
                          <a:effectLst/>
                          <a:latin typeface="+mn-lt"/>
                          <a:ea typeface="ＭＳ Ｐゴシック" charset="-128"/>
                          <a:cs typeface="Times New Roman" pitchFamily="18" charset="0"/>
                        </a:rPr>
                        <a:t>Estimation globale Santé-Maladie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55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10pts</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18.2%</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4488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Capacité d’autonomie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1pt</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1.6%</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4488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Gravité des symptômes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0000"/>
                          </a:solidFill>
                          <a:effectLst/>
                          <a:latin typeface="+mn-lt"/>
                          <a:ea typeface="ＭＳ Ｐゴシック" charset="-128"/>
                          <a:cs typeface="Times New Roman" pitchFamily="18" charset="0"/>
                        </a:rPr>
                        <a:t>17pts</a:t>
                      </a:r>
                      <a:r>
                        <a:rPr kumimoji="0" lang="fr-FR" sz="1400" b="0" i="0" u="none" strike="noStrike" cap="none" normalizeH="0" baseline="0" dirty="0" smtClean="0">
                          <a:ln>
                            <a:noFill/>
                          </a:ln>
                          <a:solidFill>
                            <a:srgbClr val="FF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FF0000"/>
                          </a:solidFill>
                          <a:effectLst/>
                          <a:latin typeface="+mn-lt"/>
                          <a:ea typeface="ＭＳ Ｐゴシック" charset="-128"/>
                          <a:cs typeface="Times New Roman" pitchFamily="18" charset="0"/>
                        </a:rPr>
                        <a:t>36.2%</a:t>
                      </a:r>
                      <a:endParaRPr kumimoji="0" lang="fr-FR" sz="1400" b="0" i="0" u="none" strike="noStrike" cap="none" normalizeH="0" baseline="0" dirty="0" smtClean="0">
                        <a:ln>
                          <a:noFill/>
                        </a:ln>
                        <a:solidFill>
                          <a:srgbClr val="FF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4488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Malaise subjectif</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chemeClr val="accent6"/>
                          </a:solidFill>
                          <a:effectLst/>
                          <a:latin typeface="+mn-lt"/>
                          <a:ea typeface="ＭＳ Ｐゴシック" charset="-128"/>
                          <a:cs typeface="Times New Roman" pitchFamily="18" charset="0"/>
                        </a:rPr>
                        <a:t>47</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chemeClr val="accent6"/>
                          </a:solidFill>
                          <a:effectLst/>
                          <a:latin typeface="+mn-lt"/>
                          <a:ea typeface="ＭＳ Ｐゴシック" charset="-128"/>
                          <a:cs typeface="Times New Roman" pitchFamily="18" charset="0"/>
                        </a:rPr>
                        <a:t>53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chemeClr val="accent6"/>
                          </a:solidFill>
                          <a:effectLst/>
                          <a:latin typeface="+mn-lt"/>
                          <a:ea typeface="ＭＳ Ｐゴシック" charset="-128"/>
                          <a:cs typeface="Times New Roman" pitchFamily="18" charset="0"/>
                        </a:rPr>
                        <a:t>6pts - 12.8%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4488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Effets sur l’entourage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45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0000"/>
                          </a:solidFill>
                          <a:effectLst/>
                          <a:latin typeface="+mn-lt"/>
                          <a:ea typeface="ＭＳ Ｐゴシック" charset="-128"/>
                          <a:cs typeface="Times New Roman" pitchFamily="18" charset="0"/>
                        </a:rPr>
                        <a:t>20pts</a:t>
                      </a:r>
                      <a:r>
                        <a:rPr kumimoji="0" lang="fr-FR" sz="1400" b="0" i="0" u="none" strike="noStrike" cap="none" normalizeH="0" baseline="0" dirty="0" smtClean="0">
                          <a:ln>
                            <a:noFill/>
                          </a:ln>
                          <a:solidFill>
                            <a:srgbClr val="FF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FF0000"/>
                          </a:solidFill>
                          <a:effectLst/>
                          <a:latin typeface="+mn-lt"/>
                          <a:ea typeface="ＭＳ Ｐゴシック" charset="-128"/>
                          <a:cs typeface="Times New Roman" pitchFamily="18" charset="0"/>
                        </a:rPr>
                        <a:t>44.4%</a:t>
                      </a:r>
                      <a:endParaRPr kumimoji="0" lang="fr-FR" sz="1400" b="0" i="0" u="none" strike="noStrike" cap="none" normalizeH="0" baseline="0" dirty="0" smtClean="0">
                        <a:ln>
                          <a:noFill/>
                        </a:ln>
                        <a:solidFill>
                          <a:srgbClr val="FF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448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Utilisation des capacités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72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72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0pt</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0%</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5277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Relations interpersonnelles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53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0000"/>
                          </a:solidFill>
                          <a:effectLst/>
                          <a:latin typeface="+mn-lt"/>
                          <a:ea typeface="ＭＳ Ｐゴシック" charset="-128"/>
                          <a:cs typeface="Times New Roman" pitchFamily="18" charset="0"/>
                        </a:rPr>
                        <a:t>12pts</a:t>
                      </a:r>
                      <a:r>
                        <a:rPr kumimoji="0" lang="fr-FR" sz="1400" b="0" i="0" u="none" strike="noStrike" cap="none" normalizeH="0" baseline="0" dirty="0" smtClean="0">
                          <a:ln>
                            <a:noFill/>
                          </a:ln>
                          <a:solidFill>
                            <a:srgbClr val="FF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FF0000"/>
                          </a:solidFill>
                          <a:effectLst/>
                          <a:latin typeface="+mn-lt"/>
                          <a:ea typeface="ＭＳ Ｐゴシック" charset="-128"/>
                          <a:cs typeface="Times New Roman" pitchFamily="18" charset="0"/>
                        </a:rPr>
                        <a:t>22.6%</a:t>
                      </a:r>
                      <a:endParaRPr kumimoji="0" lang="fr-FR" sz="1400" b="0" i="0" u="none" strike="noStrike" cap="none" normalizeH="0" baseline="0" dirty="0" smtClean="0">
                        <a:ln>
                          <a:noFill/>
                        </a:ln>
                        <a:solidFill>
                          <a:srgbClr val="FF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4488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Sources d’intérêt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48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54</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6pts</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12.5%</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20450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spc="-150" normalizeH="0" baseline="0" dirty="0" smtClean="0">
                          <a:ln>
                            <a:noFill/>
                          </a:ln>
                          <a:solidFill>
                            <a:srgbClr val="FF0000"/>
                          </a:solidFill>
                          <a:effectLst/>
                          <a:latin typeface="+mn-lt"/>
                          <a:ea typeface="ＭＳ Ｐゴシック" charset="-128"/>
                          <a:cs typeface="Times New Roman" pitchFamily="18" charset="0"/>
                        </a:rPr>
                        <a:t>Gain total moyen : </a:t>
                      </a:r>
                      <a:r>
                        <a:rPr kumimoji="0" lang="fr-FR" sz="1400" b="1" i="0" u="none" strike="noStrike" cap="none" normalizeH="0" baseline="0" dirty="0" smtClean="0">
                          <a:ln>
                            <a:noFill/>
                          </a:ln>
                          <a:solidFill>
                            <a:srgbClr val="FF0000"/>
                          </a:solidFill>
                          <a:effectLst/>
                          <a:latin typeface="+mn-lt"/>
                          <a:ea typeface="ＭＳ Ｐゴシック" charset="-128"/>
                          <a:cs typeface="Times New Roman" pitchFamily="18" charset="0"/>
                        </a:rPr>
                        <a:t>18.5%</a:t>
                      </a:r>
                      <a:endParaRPr kumimoji="0" lang="fr-FR" sz="1400" b="0" i="0" u="none" strike="noStrike" cap="none" normalizeH="0" baseline="0" dirty="0" smtClean="0">
                        <a:ln>
                          <a:noFill/>
                        </a:ln>
                        <a:solidFill>
                          <a:srgbClr val="FF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3" name="Titre 2"/>
          <p:cNvSpPr>
            <a:spLocks noGrp="1"/>
          </p:cNvSpPr>
          <p:nvPr>
            <p:ph type="title"/>
          </p:nvPr>
        </p:nvSpPr>
        <p:spPr>
          <a:xfrm>
            <a:off x="457200" y="274638"/>
            <a:ext cx="8229600" cy="868362"/>
          </a:xfrm>
        </p:spPr>
        <p:txBody>
          <a:bodyPr>
            <a:scene3d>
              <a:camera prst="orthographicFront"/>
              <a:lightRig rig="soft" dir="t"/>
            </a:scene3d>
            <a:sp3d prstMaterial="softEdge">
              <a:bevelT w="25400" h="25400"/>
            </a:sp3d>
          </a:bodyPr>
          <a:lstStyle/>
          <a:p>
            <a:pPr eaLnBrk="1" fontAlgn="auto" hangingPunct="1">
              <a:spcAft>
                <a:spcPts val="0"/>
              </a:spcAft>
              <a:defRPr/>
            </a:pPr>
            <a:r>
              <a:rPr lang="fr-FR" sz="3200" dirty="0" smtClean="0">
                <a:ea typeface="+mj-ea"/>
                <a:cs typeface="+mj-cs"/>
              </a:rPr>
              <a:t>Echelle Santé-Maladie (LUBORSKY, 1975)</a:t>
            </a:r>
            <a:endParaRPr lang="fr-FR" sz="3200" dirty="0">
              <a:ea typeface="+mj-ea"/>
              <a:cs typeface="+mj-cs"/>
            </a:endParaRPr>
          </a:p>
        </p:txBody>
      </p:sp>
      <p:sp>
        <p:nvSpPr>
          <p:cNvPr id="24636" name="Rectangle 3"/>
          <p:cNvSpPr>
            <a:spLocks noChangeArrowheads="1"/>
          </p:cNvSpPr>
          <p:nvPr/>
        </p:nvSpPr>
        <p:spPr bwMode="auto">
          <a:xfrm>
            <a:off x="457200" y="4953000"/>
            <a:ext cx="8458200" cy="1477963"/>
          </a:xfrm>
          <a:prstGeom prst="rect">
            <a:avLst/>
          </a:prstGeom>
          <a:noFill/>
          <a:ln w="9525">
            <a:noFill/>
            <a:miter lim="800000"/>
            <a:headEnd/>
            <a:tailEnd/>
          </a:ln>
        </p:spPr>
        <p:txBody>
          <a:bodyPr>
            <a:prstTxWarp prst="textNoShape">
              <a:avLst/>
            </a:prstTxWarp>
            <a:spAutoFit/>
          </a:bodyPr>
          <a:lstStyle/>
          <a:p>
            <a:r>
              <a:rPr lang="fr-BE" sz="1800">
                <a:latin typeface="Lucida Sans Unicode" pitchFamily="-106" charset="-52"/>
              </a:rPr>
              <a:t>- Les améliorations </a:t>
            </a:r>
            <a:r>
              <a:rPr lang="fr-BE" sz="1800">
                <a:solidFill>
                  <a:srgbClr val="A3171E"/>
                </a:solidFill>
                <a:latin typeface="Lucida Sans Unicode" pitchFamily="-106" charset="-52"/>
              </a:rPr>
              <a:t>à l’ESM portent surtout sur la gravité des symptômes, les effets sur l’entourage, </a:t>
            </a:r>
            <a:r>
              <a:rPr lang="fr-FR" sz="1800">
                <a:solidFill>
                  <a:srgbClr val="A3171E"/>
                </a:solidFill>
                <a:latin typeface="Lucida Sans Unicode" pitchFamily="-106" charset="-52"/>
              </a:rPr>
              <a:t>l</a:t>
            </a:r>
            <a:r>
              <a:rPr lang="fr-BE" sz="1800">
                <a:solidFill>
                  <a:srgbClr val="A3171E"/>
                </a:solidFill>
                <a:latin typeface="Lucida Sans Unicode" pitchFamily="-106" charset="-52"/>
              </a:rPr>
              <a:t>es relations interpersonnelles.</a:t>
            </a:r>
          </a:p>
          <a:p>
            <a:r>
              <a:rPr lang="fr-BE" sz="1800">
                <a:latin typeface="Lucida Sans Unicode" pitchFamily="-106" charset="-52"/>
              </a:rPr>
              <a:t>- Un impact </a:t>
            </a:r>
            <a:r>
              <a:rPr lang="fr-BE" sz="1800">
                <a:solidFill>
                  <a:srgbClr val="A3171E"/>
                </a:solidFill>
                <a:latin typeface="Lucida Sans Unicode" pitchFamily="-106" charset="-52"/>
              </a:rPr>
              <a:t>sur les sources d’intérêt</a:t>
            </a:r>
          </a:p>
          <a:p>
            <a:r>
              <a:rPr lang="fr-BE" sz="1800">
                <a:solidFill>
                  <a:srgbClr val="000000"/>
                </a:solidFill>
                <a:latin typeface="Lucida Sans Unicode" pitchFamily="-106" charset="-52"/>
              </a:rPr>
              <a:t>- Pas d’impact </a:t>
            </a:r>
            <a:r>
              <a:rPr lang="fr-BE" sz="1800">
                <a:solidFill>
                  <a:srgbClr val="A3171E"/>
                </a:solidFill>
                <a:latin typeface="Lucida Sans Unicode" pitchFamily="-106" charset="-52"/>
              </a:rPr>
              <a:t>sur l’autonomie et l’utilisation des capacités</a:t>
            </a:r>
          </a:p>
          <a:p>
            <a:r>
              <a:rPr lang="fr-BE" sz="1800" u="sng">
                <a:solidFill>
                  <a:srgbClr val="39639D"/>
                </a:solidFill>
                <a:latin typeface="Lucida Sans Unicode" pitchFamily="-106" charset="-52"/>
              </a:rPr>
              <a:t>- Le Malaise subjectif reste un problème important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457200" y="914400"/>
          <a:ext cx="8229600" cy="4403762"/>
        </p:xfrm>
        <a:graphic>
          <a:graphicData uri="http://schemas.openxmlformats.org/drawingml/2006/table">
            <a:tbl>
              <a:tblPr/>
              <a:tblGrid>
                <a:gridCol w="2743200"/>
                <a:gridCol w="2743200"/>
                <a:gridCol w="2743200"/>
              </a:tblGrid>
              <a:tr h="319901">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200" b="1" i="0" u="none" strike="noStrike" cap="none" normalizeH="0" baseline="0" dirty="0" smtClean="0">
                        <a:ln>
                          <a:noFill/>
                        </a:ln>
                        <a:solidFill>
                          <a:srgbClr val="FFFFFF"/>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Diagnostic initial</a:t>
                      </a:r>
                      <a:endParaRPr kumimoji="0" lang="fr-FR" sz="1200" b="1" i="0" u="none" strike="noStrike" cap="none" normalizeH="0" baseline="0" dirty="0" smtClean="0">
                        <a:ln>
                          <a:noFill/>
                        </a:ln>
                        <a:solidFill>
                          <a:srgbClr val="FFFFFF"/>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Diagnostic à un an</a:t>
                      </a:r>
                      <a:endParaRPr kumimoji="0" lang="fr-FR" sz="1200" b="1" i="0" u="none" strike="noStrike" cap="none" normalizeH="0" baseline="0" dirty="0" smtClean="0">
                        <a:ln>
                          <a:noFill/>
                        </a:ln>
                        <a:solidFill>
                          <a:srgbClr val="FFFFFF"/>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5952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Axe I</a:t>
                      </a: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F41.2 : trouble anxieux et dépressif mixte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F43.25 : avec perturbation à la fois des émotions et des conduites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Z63.0 : problème relationnel avec le partenaire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F43.22 : Trouble de l’adaptation avec à la fois anxiété et humeur dépressive</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5831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Axe II</a:t>
                      </a: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F.60.9 : Trouble de la personnalité non spécifié</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F60.9 : trouble de la personnalité, non spécifié</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314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Axe III</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Aucun</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Aucun</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4715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Axe IV</a:t>
                      </a: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Problèmes avec le groupe de soutien principal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Problèmes avec le groupe de soutien principal</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151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Axe V</a:t>
                      </a: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EGF : entre 50 et 60</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EGF : 72</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3" name="Titre 2"/>
          <p:cNvSpPr>
            <a:spLocks noGrp="1"/>
          </p:cNvSpPr>
          <p:nvPr>
            <p:ph type="title"/>
          </p:nvPr>
        </p:nvSpPr>
        <p:spPr>
          <a:xfrm>
            <a:off x="457200" y="274638"/>
            <a:ext cx="8229600" cy="792162"/>
          </a:xfrm>
        </p:spPr>
        <p:txBody>
          <a:bodyPr>
            <a:scene3d>
              <a:camera prst="orthographicFront"/>
              <a:lightRig rig="soft" dir="t"/>
            </a:scene3d>
            <a:sp3d prstMaterial="softEdge">
              <a:bevelT w="25400" h="25400"/>
            </a:sp3d>
          </a:bodyPr>
          <a:lstStyle/>
          <a:p>
            <a:pPr eaLnBrk="1" fontAlgn="auto" hangingPunct="1">
              <a:spcAft>
                <a:spcPts val="0"/>
              </a:spcAft>
              <a:defRPr/>
            </a:pPr>
            <a:r>
              <a:rPr lang="fr-FR" sz="3200" dirty="0" smtClean="0">
                <a:ea typeface="+mj-ea"/>
                <a:cs typeface="+mj-cs"/>
              </a:rPr>
              <a:t>DSM-IV-TR (APA, 2003)</a:t>
            </a:r>
            <a:endParaRPr lang="fr-FR" sz="3200" dirty="0">
              <a:ea typeface="+mj-ea"/>
              <a:cs typeface="+mj-cs"/>
            </a:endParaRPr>
          </a:p>
        </p:txBody>
      </p:sp>
      <p:sp>
        <p:nvSpPr>
          <p:cNvPr id="26657" name="Rectangle 4"/>
          <p:cNvSpPr>
            <a:spLocks noChangeArrowheads="1"/>
          </p:cNvSpPr>
          <p:nvPr/>
        </p:nvSpPr>
        <p:spPr bwMode="auto">
          <a:xfrm>
            <a:off x="381000" y="5494338"/>
            <a:ext cx="8305800" cy="706437"/>
          </a:xfrm>
          <a:prstGeom prst="rect">
            <a:avLst/>
          </a:prstGeom>
          <a:noFill/>
          <a:ln w="9525">
            <a:noFill/>
            <a:miter lim="800000"/>
            <a:headEnd/>
            <a:tailEnd/>
          </a:ln>
        </p:spPr>
        <p:txBody>
          <a:bodyPr>
            <a:prstTxWarp prst="textNoShape">
              <a:avLst/>
            </a:prstTxWarp>
            <a:spAutoFit/>
          </a:bodyPr>
          <a:lstStyle/>
          <a:p>
            <a:r>
              <a:rPr lang="fr-BE" sz="2000">
                <a:solidFill>
                  <a:srgbClr val="A3171E"/>
                </a:solidFill>
                <a:latin typeface="Lucida Sans Unicode" pitchFamily="-106" charset="-52"/>
              </a:rPr>
              <a:t>Réduction de gravité des troubles de l’axe I, maintien du trouble de la personnalité non spécifié, meilleur fonctionnement global.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457200" y="1828800"/>
          <a:ext cx="8458200" cy="3282314"/>
        </p:xfrm>
        <a:graphic>
          <a:graphicData uri="http://schemas.openxmlformats.org/drawingml/2006/table">
            <a:tbl>
              <a:tblPr/>
              <a:tblGrid>
                <a:gridCol w="2209800"/>
                <a:gridCol w="852482"/>
                <a:gridCol w="976318"/>
                <a:gridCol w="1066800"/>
                <a:gridCol w="1219200"/>
                <a:gridCol w="2133600"/>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2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6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FFFFFF"/>
                          </a:solidFill>
                          <a:effectLst/>
                          <a:latin typeface="+mn-lt"/>
                          <a:ea typeface="ＭＳ Ｐゴシック" charset="-128"/>
                          <a:cs typeface="Times New Roman" pitchFamily="18" charset="0"/>
                        </a:rPr>
                        <a:t>9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FFFFFF"/>
                          </a:solidFill>
                          <a:effectLst/>
                          <a:latin typeface="+mn-lt"/>
                          <a:ea typeface="ＭＳ Ｐゴシック" charset="-128"/>
                          <a:cs typeface="Times New Roman" pitchFamily="18" charset="0"/>
                        </a:rPr>
                        <a:t>12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FFFFFF"/>
                          </a:solidFill>
                          <a:effectLst/>
                          <a:latin typeface="+mn-lt"/>
                          <a:ea typeface="ＭＳ Ｐゴシック" charset="-128"/>
                          <a:cs typeface="Times New Roman" pitchFamily="18" charset="0"/>
                        </a:rPr>
                        <a:t>Gain</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Qualité des relations familiales</a:t>
                      </a: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51</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52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53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61</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10 pts</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19.6%</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Qualité des relations amicales</a:t>
                      </a: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62</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70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10 pts</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16.7%</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Relations sentimentales/sexuelles</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58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65</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10 pts</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17.2%</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Tolérance aux affects</a:t>
                      </a: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43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58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70</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A3171E"/>
                          </a:solidFill>
                          <a:effectLst/>
                          <a:latin typeface="+mn-lt"/>
                          <a:ea typeface="ＭＳ Ｐゴシック" charset="-128"/>
                          <a:cs typeface="Times New Roman" pitchFamily="18" charset="0"/>
                        </a:rPr>
                        <a:t>27 pts</a:t>
                      </a:r>
                      <a:r>
                        <a:rPr kumimoji="0" lang="fr-FR" sz="1400" b="0" i="0" u="none" strike="noStrike" cap="none" normalizeH="0" baseline="0" dirty="0" smtClean="0">
                          <a:ln>
                            <a:noFill/>
                          </a:ln>
                          <a:solidFill>
                            <a:srgbClr val="A3171E"/>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A3171E"/>
                          </a:solidFill>
                          <a:effectLst/>
                          <a:latin typeface="+mn-lt"/>
                          <a:ea typeface="ＭＳ Ｐゴシック" charset="-128"/>
                          <a:cs typeface="Times New Roman" pitchFamily="18" charset="0"/>
                        </a:rPr>
                        <a:t>62.8%</a:t>
                      </a:r>
                      <a:endParaRPr kumimoji="0" lang="fr-FR" sz="1400" b="0" i="0" u="none" strike="noStrike" cap="none" normalizeH="0" baseline="0" dirty="0" smtClean="0">
                        <a:ln>
                          <a:noFill/>
                        </a:ln>
                        <a:solidFill>
                          <a:srgbClr val="A3171E"/>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Insight</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58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63</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74</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A3171E"/>
                          </a:solidFill>
                          <a:effectLst/>
                          <a:latin typeface="+mn-lt"/>
                          <a:ea typeface="ＭＳ Ｐゴシック" charset="-128"/>
                          <a:cs typeface="Times New Roman" pitchFamily="18" charset="0"/>
                        </a:rPr>
                        <a:t>16 pts</a:t>
                      </a:r>
                      <a:r>
                        <a:rPr kumimoji="0" lang="fr-FR" sz="1400" b="0" i="0" u="none" strike="noStrike" cap="none" normalizeH="0" baseline="0" dirty="0" smtClean="0">
                          <a:ln>
                            <a:noFill/>
                          </a:ln>
                          <a:solidFill>
                            <a:srgbClr val="A3171E"/>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A3171E"/>
                          </a:solidFill>
                          <a:effectLst/>
                          <a:latin typeface="+mn-lt"/>
                          <a:ea typeface="ＭＳ Ｐゴシック" charset="-128"/>
                          <a:cs typeface="Times New Roman" pitchFamily="18" charset="0"/>
                        </a:rPr>
                        <a:t>27.6%</a:t>
                      </a:r>
                      <a:endParaRPr kumimoji="0" lang="fr-FR" sz="1400" b="0" i="0" u="none" strike="noStrike" cap="none" normalizeH="0" baseline="0" dirty="0" smtClean="0">
                        <a:ln>
                          <a:noFill/>
                        </a:ln>
                        <a:solidFill>
                          <a:srgbClr val="A3171E"/>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51625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smtClean="0">
                          <a:ln>
                            <a:noFill/>
                          </a:ln>
                          <a:solidFill>
                            <a:srgbClr val="000000"/>
                          </a:solidFill>
                          <a:effectLst/>
                          <a:latin typeface="+mn-lt"/>
                          <a:ea typeface="ＭＳ Ｐゴシック" charset="-128"/>
                          <a:cs typeface="Times New Roman" pitchFamily="18" charset="0"/>
                        </a:rPr>
                        <a:t>Résolution de problème et capacité d’adaptation</a:t>
                      </a: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61</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68</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rPr>
                        <a:t>66</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66</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5 pts</a:t>
                      </a:r>
                      <a:r>
                        <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rPr>
                        <a:t> - </a:t>
                      </a:r>
                      <a:r>
                        <a:rPr kumimoji="0" lang="fr-FR" sz="1400" b="1" i="0" u="none" strike="noStrike" cap="none" normalizeH="0" baseline="0" dirty="0" smtClean="0">
                          <a:ln>
                            <a:noFill/>
                          </a:ln>
                          <a:solidFill>
                            <a:srgbClr val="000000"/>
                          </a:solidFill>
                          <a:effectLst/>
                          <a:latin typeface="+mn-lt"/>
                          <a:ea typeface="ＭＳ Ｐゴシック" charset="-128"/>
                          <a:cs typeface="Times New Roman" pitchFamily="18" charset="0"/>
                        </a:rPr>
                        <a:t>8.2%</a:t>
                      </a: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smtClean="0">
                        <a:ln>
                          <a:noFill/>
                        </a:ln>
                        <a:solidFill>
                          <a:srgbClr val="00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spc="-150" normalizeH="0" baseline="0" dirty="0" smtClean="0">
                          <a:ln>
                            <a:noFill/>
                          </a:ln>
                          <a:solidFill>
                            <a:srgbClr val="FF0000"/>
                          </a:solidFill>
                          <a:effectLst/>
                          <a:latin typeface="+mn-lt"/>
                          <a:ea typeface="ＭＳ Ｐゴシック" charset="-128"/>
                          <a:cs typeface="Times New Roman" pitchFamily="18" charset="0"/>
                        </a:rPr>
                        <a:t>Gain total moyen : 25.35%</a:t>
                      </a:r>
                      <a:endParaRPr kumimoji="0" lang="fr-FR" sz="1400" b="0" i="0" u="none" strike="noStrike" cap="none" spc="-150" normalizeH="0" baseline="0" dirty="0" smtClean="0">
                        <a:ln>
                          <a:noFill/>
                        </a:ln>
                        <a:solidFill>
                          <a:srgbClr val="FF0000"/>
                        </a:solidFill>
                        <a:effectLst/>
                        <a:latin typeface="+mn-lt"/>
                        <a:ea typeface="ＭＳ Ｐゴシック" charset="-128"/>
                        <a:cs typeface="Times New Roman" pitchFamily="18"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3" name="Titre 2"/>
          <p:cNvSpPr>
            <a:spLocks noGrp="1"/>
          </p:cNvSpPr>
          <p:nvPr>
            <p:ph type="title"/>
          </p:nvPr>
        </p:nvSpPr>
        <p:spPr/>
        <p:txBody>
          <a:bodyPr>
            <a:scene3d>
              <a:camera prst="orthographicFront"/>
              <a:lightRig rig="soft" dir="t"/>
            </a:scene3d>
            <a:sp3d prstMaterial="softEdge">
              <a:bevelT w="25400" h="25400"/>
            </a:sp3d>
          </a:bodyPr>
          <a:lstStyle/>
          <a:p>
            <a:pPr eaLnBrk="1" fontAlgn="auto" hangingPunct="1">
              <a:spcAft>
                <a:spcPts val="0"/>
              </a:spcAft>
              <a:defRPr/>
            </a:pPr>
            <a:r>
              <a:rPr lang="fr-FR" sz="3200" dirty="0" smtClean="0">
                <a:ea typeface="+mj-ea"/>
                <a:cs typeface="+mj-cs"/>
              </a:rPr>
              <a:t>Échelles de fonctionnement dynamique (HOGLEND, 1997)</a:t>
            </a:r>
            <a:endParaRPr lang="fr-FR" sz="3200" dirty="0">
              <a:ea typeface="+mj-ea"/>
              <a:cs typeface="+mj-cs"/>
            </a:endParaRPr>
          </a:p>
        </p:txBody>
      </p:sp>
      <p:sp>
        <p:nvSpPr>
          <p:cNvPr id="28740" name="Rectangle 4"/>
          <p:cNvSpPr>
            <a:spLocks noChangeArrowheads="1"/>
          </p:cNvSpPr>
          <p:nvPr/>
        </p:nvSpPr>
        <p:spPr bwMode="auto">
          <a:xfrm>
            <a:off x="381000" y="5494338"/>
            <a:ext cx="8305800" cy="954087"/>
          </a:xfrm>
          <a:prstGeom prst="rect">
            <a:avLst/>
          </a:prstGeom>
          <a:noFill/>
          <a:ln w="9525">
            <a:noFill/>
            <a:miter lim="800000"/>
            <a:headEnd/>
            <a:tailEnd/>
          </a:ln>
        </p:spPr>
        <p:txBody>
          <a:bodyPr>
            <a:prstTxWarp prst="textNoShape">
              <a:avLst/>
            </a:prstTxWarp>
            <a:spAutoFit/>
          </a:bodyPr>
          <a:lstStyle/>
          <a:p>
            <a:r>
              <a:rPr lang="fr-BE" sz="1400" b="1">
                <a:solidFill>
                  <a:srgbClr val="A3171E"/>
                </a:solidFill>
                <a:latin typeface="Lucida Sans Unicode" pitchFamily="-106" charset="-52"/>
              </a:rPr>
              <a:t>- L’amélioration porte d’abord sur la tolérance affective (62,8%) et l’insight (27,5%).</a:t>
            </a:r>
          </a:p>
          <a:p>
            <a:r>
              <a:rPr lang="fr-FR" sz="1400" b="1">
                <a:solidFill>
                  <a:srgbClr val="A3171E"/>
                </a:solidFill>
                <a:latin typeface="Lucida Sans Unicode" pitchFamily="-106" charset="-52"/>
              </a:rPr>
              <a:t>- L</a:t>
            </a:r>
            <a:r>
              <a:rPr lang="fr-BE" sz="1400" b="1">
                <a:solidFill>
                  <a:srgbClr val="A3171E"/>
                </a:solidFill>
                <a:latin typeface="Lucida Sans Unicode" pitchFamily="-106" charset="-52"/>
              </a:rPr>
              <a:t>es relations interpersonnelles s’améliorent de 17 à 20 %</a:t>
            </a:r>
          </a:p>
          <a:p>
            <a:pPr>
              <a:buFontTx/>
              <a:buChar char="-"/>
            </a:pPr>
            <a:r>
              <a:rPr lang="fr-BE" sz="1400" b="1">
                <a:solidFill>
                  <a:srgbClr val="A3171E"/>
                </a:solidFill>
                <a:latin typeface="Lucida Sans Unicode" pitchFamily="-106" charset="-52"/>
              </a:rPr>
              <a:t> La résolution de problèmes et la capacité d’adaptation, liées à la subjectivité ne varient pas.</a:t>
            </a:r>
          </a:p>
          <a:p>
            <a:r>
              <a:rPr lang="fr-BE" sz="1400" b="1" u="sng">
                <a:solidFill>
                  <a:srgbClr val="39639D"/>
                </a:solidFill>
                <a:latin typeface="Lucida Sans Unicode" pitchFamily="-106" charset="-52"/>
              </a:rPr>
              <a:t>Les résultats sont cohérents avec ceux de l’ESM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Espace réservé du contenu 1"/>
          <p:cNvSpPr>
            <a:spLocks noGrp="1"/>
          </p:cNvSpPr>
          <p:nvPr>
            <p:ph idx="1"/>
          </p:nvPr>
        </p:nvSpPr>
        <p:spPr>
          <a:xfrm>
            <a:off x="457200" y="1481138"/>
            <a:ext cx="8229600" cy="4919662"/>
          </a:xfrm>
        </p:spPr>
        <p:txBody>
          <a:bodyPr/>
          <a:lstStyle/>
          <a:p>
            <a:pPr eaLnBrk="1" hangingPunct="1"/>
            <a:r>
              <a:rPr lang="fr-FR" sz="2400" smtClean="0">
                <a:ea typeface="ＭＳ Ｐゴシック" pitchFamily="-106" charset="-128"/>
                <a:cs typeface="ＭＳ Ｐゴシック" pitchFamily="-106" charset="-128"/>
              </a:rPr>
              <a:t>4 évaluations validées en groupe de pairs et insérées dans une base de données</a:t>
            </a:r>
          </a:p>
          <a:p>
            <a:pPr eaLnBrk="1" hangingPunct="1"/>
            <a:endParaRPr lang="fr-FR" smtClean="0">
              <a:ea typeface="ＭＳ Ｐゴシック" pitchFamily="-106" charset="-128"/>
              <a:cs typeface="ＭＳ Ｐゴシック" pitchFamily="-106" charset="-128"/>
            </a:endParaRPr>
          </a:p>
          <a:p>
            <a:pPr eaLnBrk="1" hangingPunct="1"/>
            <a:endParaRPr lang="fr-FR" smtClean="0">
              <a:ea typeface="ＭＳ Ｐゴシック" pitchFamily="-106" charset="-128"/>
              <a:cs typeface="ＭＳ Ｐゴシック" pitchFamily="-106" charset="-128"/>
            </a:endParaRPr>
          </a:p>
          <a:p>
            <a:pPr eaLnBrk="1" hangingPunct="1"/>
            <a:endParaRPr lang="fr-FR" smtClean="0">
              <a:ea typeface="ＭＳ Ｐゴシック" pitchFamily="-106" charset="-128"/>
              <a:cs typeface="ＭＳ Ｐゴシック" pitchFamily="-106" charset="-128"/>
            </a:endParaRPr>
          </a:p>
          <a:p>
            <a:pPr eaLnBrk="1" hangingPunct="1"/>
            <a:endParaRPr lang="fr-FR" smtClean="0">
              <a:ea typeface="ＭＳ Ｐゴシック" pitchFamily="-106" charset="-128"/>
              <a:cs typeface="ＭＳ Ｐゴシック" pitchFamily="-106" charset="-128"/>
            </a:endParaRPr>
          </a:p>
          <a:p>
            <a:pPr eaLnBrk="1" hangingPunct="1"/>
            <a:endParaRPr lang="fr-FR" smtClean="0">
              <a:ea typeface="ＭＳ Ｐゴシック" pitchFamily="-106" charset="-128"/>
              <a:cs typeface="ＭＳ Ｐゴシック" pitchFamily="-106" charset="-128"/>
            </a:endParaRPr>
          </a:p>
          <a:p>
            <a:pPr eaLnBrk="1" hangingPunct="1"/>
            <a:endParaRPr lang="fr-FR" smtClean="0">
              <a:ea typeface="ＭＳ Ｐゴシック" pitchFamily="-106" charset="-128"/>
              <a:cs typeface="ＭＳ Ｐゴシック" pitchFamily="-106" charset="-128"/>
            </a:endParaRPr>
          </a:p>
        </p:txBody>
      </p:sp>
      <p:sp>
        <p:nvSpPr>
          <p:cNvPr id="3" name="Titre 2"/>
          <p:cNvSpPr>
            <a:spLocks noGrp="1"/>
          </p:cNvSpPr>
          <p:nvPr>
            <p:ph type="title"/>
          </p:nvPr>
        </p:nvSpPr>
        <p:spPr>
          <a:xfrm>
            <a:off x="152400" y="274638"/>
            <a:ext cx="8686800" cy="1143000"/>
          </a:xfrm>
        </p:spPr>
        <p:txBody>
          <a:bodyPr>
            <a:normAutofit fontScale="90000"/>
          </a:bodyPr>
          <a:lstStyle/>
          <a:p>
            <a:pPr eaLnBrk="1" fontAlgn="auto" hangingPunct="1">
              <a:spcAft>
                <a:spcPts val="0"/>
              </a:spcAft>
              <a:defRPr/>
            </a:pPr>
            <a:r>
              <a:rPr lang="fr-FR" sz="3556" dirty="0" smtClean="0">
                <a:ea typeface="+mj-ea"/>
                <a:cs typeface="+mj-cs"/>
              </a:rPr>
              <a:t>Que trouve-t-on au niveau du PQS ? (1)</a:t>
            </a:r>
            <a:r>
              <a:rPr lang="fr-FR" dirty="0" smtClean="0">
                <a:ea typeface="+mj-ea"/>
                <a:cs typeface="+mj-cs"/>
              </a:rPr>
              <a:t/>
            </a:r>
            <a:br>
              <a:rPr lang="fr-FR" dirty="0" smtClean="0">
                <a:ea typeface="+mj-ea"/>
                <a:cs typeface="+mj-cs"/>
              </a:rPr>
            </a:br>
            <a:r>
              <a:rPr lang="fr-FR" sz="2222" dirty="0" smtClean="0">
                <a:solidFill>
                  <a:srgbClr val="A3171E"/>
                </a:solidFill>
                <a:ea typeface="+mj-ea"/>
                <a:cs typeface="+mj-cs"/>
              </a:rPr>
              <a:t>Dans la psychothérapie, « en interne ».</a:t>
            </a:r>
            <a:endParaRPr lang="fr-FR" sz="2222" dirty="0">
              <a:solidFill>
                <a:srgbClr val="A3171E"/>
              </a:solidFill>
              <a:ea typeface="+mj-ea"/>
              <a:cs typeface="+mj-cs"/>
            </a:endParaRPr>
          </a:p>
        </p:txBody>
      </p:sp>
      <p:pic>
        <p:nvPicPr>
          <p:cNvPr id="30724" name="Image 3" descr="Image 17.png"/>
          <p:cNvPicPr>
            <a:picLocks noChangeAspect="1"/>
          </p:cNvPicPr>
          <p:nvPr/>
        </p:nvPicPr>
        <p:blipFill>
          <a:blip r:embed="rId2"/>
          <a:srcRect/>
          <a:stretch>
            <a:fillRect/>
          </a:stretch>
        </p:blipFill>
        <p:spPr bwMode="auto">
          <a:xfrm>
            <a:off x="914400" y="2438400"/>
            <a:ext cx="7308850" cy="2644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1746" name="Espace réservé du contenu 1"/>
          <p:cNvSpPr>
            <a:spLocks noGrp="1"/>
          </p:cNvSpPr>
          <p:nvPr>
            <p:ph idx="1"/>
          </p:nvPr>
        </p:nvSpPr>
        <p:spPr>
          <a:xfrm>
            <a:off x="0" y="1066800"/>
            <a:ext cx="8991600" cy="5791200"/>
          </a:xfrm>
        </p:spPr>
        <p:txBody>
          <a:bodyPr/>
          <a:lstStyle/>
          <a:p>
            <a:r>
              <a:rPr lang="fr-FR" sz="2000" smtClean="0">
                <a:solidFill>
                  <a:schemeClr val="accent2"/>
                </a:solidFill>
                <a:ea typeface="ＭＳ Ｐゴシック" pitchFamily="-106" charset="-128"/>
                <a:cs typeface="ＭＳ Ｐゴシック" pitchFamily="-106" charset="-128"/>
              </a:rPr>
              <a:t>Ce qui a toujours été saillant dans la psychothérapie </a:t>
            </a:r>
            <a:r>
              <a:rPr lang="fr-FR" sz="1600" smtClean="0">
                <a:solidFill>
                  <a:schemeClr val="accent2"/>
                </a:solidFill>
                <a:ea typeface="ＭＳ Ｐゴシック" pitchFamily="-106" charset="-128"/>
                <a:cs typeface="ＭＳ Ｐゴシック" pitchFamily="-106" charset="-128"/>
              </a:rPr>
              <a:t>(+4, +3, -4, -3)</a:t>
            </a:r>
          </a:p>
          <a:p>
            <a:pPr lvl="1"/>
            <a:r>
              <a:rPr lang="fr-FR" sz="1600" i="1" smtClean="0"/>
              <a:t>Patient </a:t>
            </a:r>
            <a:r>
              <a:rPr lang="fr-FR" sz="1600" smtClean="0"/>
              <a:t>animé ou excité. Absence de silences, pas de difficulté du patient à commencer la séance et activité durant la séance -&gt; </a:t>
            </a:r>
            <a:r>
              <a:rPr lang="fr-FR" sz="1600" u="sng" smtClean="0">
                <a:solidFill>
                  <a:srgbClr val="A3171E"/>
                </a:solidFill>
              </a:rPr>
              <a:t>implication </a:t>
            </a:r>
          </a:p>
          <a:p>
            <a:pPr lvl="1"/>
            <a:r>
              <a:rPr lang="fr-FR" sz="1600" smtClean="0"/>
              <a:t>Exprime une recherche de proximité avec son entourage. Ses relations interpersonnelles constituent un thème central. Discussion de la situation récente ou actuelle -&gt; </a:t>
            </a:r>
            <a:r>
              <a:rPr lang="fr-FR" sz="1800" u="sng" smtClean="0">
                <a:solidFill>
                  <a:srgbClr val="A3171E"/>
                </a:solidFill>
              </a:rPr>
              <a:t>dans l’actuel/relations interpersonnelles/lien</a:t>
            </a:r>
          </a:p>
          <a:p>
            <a:pPr lvl="1"/>
            <a:r>
              <a:rPr lang="fr-FR" sz="1600" i="1" smtClean="0"/>
              <a:t>Thérapeute</a:t>
            </a:r>
            <a:r>
              <a:rPr lang="fr-FR" sz="1600" smtClean="0"/>
              <a:t> dans une position de </a:t>
            </a:r>
            <a:r>
              <a:rPr lang="fr-FR" sz="1800" u="sng" smtClean="0">
                <a:solidFill>
                  <a:srgbClr val="A3171E"/>
                </a:solidFill>
              </a:rPr>
              <a:t>neutralité émotionnelle,</a:t>
            </a:r>
            <a:r>
              <a:rPr lang="fr-FR" sz="1800" smtClean="0">
                <a:solidFill>
                  <a:srgbClr val="A3171E"/>
                </a:solidFill>
              </a:rPr>
              <a:t> </a:t>
            </a:r>
            <a:r>
              <a:rPr lang="fr-FR" sz="1800" smtClean="0"/>
              <a:t>de </a:t>
            </a:r>
            <a:r>
              <a:rPr lang="fr-FR" sz="1800" u="sng" smtClean="0">
                <a:solidFill>
                  <a:srgbClr val="A3171E"/>
                </a:solidFill>
              </a:rPr>
              <a:t>proximité</a:t>
            </a:r>
          </a:p>
          <a:p>
            <a:pPr lvl="1"/>
            <a:r>
              <a:rPr lang="fr-FR" sz="1600" i="1" smtClean="0"/>
              <a:t>Dialogue</a:t>
            </a:r>
            <a:r>
              <a:rPr lang="fr-FR" sz="1600" smtClean="0"/>
              <a:t> porte sur un thème spécifique </a:t>
            </a:r>
          </a:p>
          <a:p>
            <a:r>
              <a:rPr lang="fr-FR" sz="2000" smtClean="0">
                <a:solidFill>
                  <a:schemeClr val="accent2"/>
                </a:solidFill>
                <a:ea typeface="ＭＳ Ｐゴシック" pitchFamily="-106" charset="-128"/>
                <a:cs typeface="ＭＳ Ｐゴシック" pitchFamily="-106" charset="-128"/>
              </a:rPr>
              <a:t>Ce qui n’a jamais été saillant dans la psychothérapie </a:t>
            </a:r>
            <a:r>
              <a:rPr lang="fr-FR" sz="1600" smtClean="0">
                <a:solidFill>
                  <a:schemeClr val="accent2"/>
                </a:solidFill>
                <a:ea typeface="ＭＳ Ｐゴシック" pitchFamily="-106" charset="-128"/>
                <a:cs typeface="ＭＳ Ｐゴシック" pitchFamily="-106" charset="-128"/>
              </a:rPr>
              <a:t>(-1, 0, +1)</a:t>
            </a:r>
          </a:p>
          <a:p>
            <a:pPr lvl="1"/>
            <a:r>
              <a:rPr lang="fr-FR" sz="1600" smtClean="0"/>
              <a:t>Tentative du thérapeute d’améliorer les relations quand  l’interaction avec le patient est difficile</a:t>
            </a:r>
          </a:p>
          <a:p>
            <a:pPr lvl="1"/>
            <a:r>
              <a:rPr lang="fr-FR" sz="1600" smtClean="0"/>
              <a:t>Différenciation active des significations réelles vs fantasmées, discussion image de soi</a:t>
            </a:r>
          </a:p>
          <a:p>
            <a:pPr lvl="1"/>
            <a:r>
              <a:rPr lang="fr-FR" sz="1600" smtClean="0"/>
              <a:t>Centrage sur culpabilité du patient, suggestion du sens du comportement des autres, réassurance directe, renforcement des défenses, remise en question du point de vue du patient -</a:t>
            </a:r>
            <a:r>
              <a:rPr lang="fr-FR" sz="1800" smtClean="0">
                <a:solidFill>
                  <a:schemeClr val="accent2"/>
                </a:solidFill>
              </a:rPr>
              <a:t>&gt; </a:t>
            </a:r>
            <a:r>
              <a:rPr lang="fr-FR" sz="1800" u="sng" smtClean="0">
                <a:solidFill>
                  <a:schemeClr val="accent2"/>
                </a:solidFill>
              </a:rPr>
              <a:t>pas d’approche « pro active » du thérapeute</a:t>
            </a:r>
          </a:p>
          <a:p>
            <a:pPr lvl="1"/>
            <a:r>
              <a:rPr lang="fr-FR" sz="1600" smtClean="0"/>
              <a:t>Recherche intimité, approbation, affection, provocation, avec T </a:t>
            </a:r>
            <a:r>
              <a:rPr lang="fr-FR" sz="1800" smtClean="0"/>
              <a:t>-&gt; </a:t>
            </a:r>
            <a:r>
              <a:rPr lang="fr-FR" sz="1800" u="sng" smtClean="0">
                <a:solidFill>
                  <a:srgbClr val="DA1F28"/>
                </a:solidFill>
              </a:rPr>
              <a:t>absence de manifestations transférentielles manifestes du patient.</a:t>
            </a:r>
            <a:endParaRPr lang="fr-FR" sz="2000" u="sng" smtClean="0">
              <a:solidFill>
                <a:srgbClr val="DA1F28"/>
              </a:solidFill>
            </a:endParaRPr>
          </a:p>
          <a:p>
            <a:endParaRPr lang="fr-FR" smtClean="0">
              <a:ea typeface="ＭＳ Ｐゴシック" pitchFamily="-106" charset="-128"/>
              <a:cs typeface="ＭＳ Ｐゴシック" pitchFamily="-106" charset="-128"/>
            </a:endParaRPr>
          </a:p>
          <a:p>
            <a:pPr lvl="1"/>
            <a:endParaRPr lang="fr-FR" smtClean="0"/>
          </a:p>
          <a:p>
            <a:pPr lvl="1"/>
            <a:endParaRPr lang="fr-FR" smtClean="0"/>
          </a:p>
        </p:txBody>
      </p:sp>
      <p:sp>
        <p:nvSpPr>
          <p:cNvPr id="3" name="Titre 2"/>
          <p:cNvSpPr>
            <a:spLocks noGrp="1"/>
          </p:cNvSpPr>
          <p:nvPr>
            <p:ph type="title"/>
          </p:nvPr>
        </p:nvSpPr>
        <p:spPr>
          <a:xfrm>
            <a:off x="457200" y="274638"/>
            <a:ext cx="8229600" cy="944562"/>
          </a:xfrm>
        </p:spPr>
        <p:txBody>
          <a:bodyPr/>
          <a:lstStyle/>
          <a:p>
            <a:pPr>
              <a:defRPr/>
            </a:pPr>
            <a:r>
              <a:rPr lang="fr-FR" sz="3200" dirty="0" smtClean="0"/>
              <a:t>Que trouve-t-on au niveau du PQS ? (2) </a:t>
            </a:r>
            <a:endParaRPr lang="fr-FR"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2770" name="Espace réservé du contenu 1"/>
          <p:cNvSpPr>
            <a:spLocks noGrp="1"/>
          </p:cNvSpPr>
          <p:nvPr>
            <p:ph idx="1"/>
          </p:nvPr>
        </p:nvSpPr>
        <p:spPr>
          <a:xfrm>
            <a:off x="0" y="1066800"/>
            <a:ext cx="9144000" cy="5791200"/>
          </a:xfrm>
        </p:spPr>
        <p:txBody>
          <a:bodyPr/>
          <a:lstStyle/>
          <a:p>
            <a:r>
              <a:rPr lang="fr-FR" smtClean="0">
                <a:solidFill>
                  <a:schemeClr val="accent2"/>
                </a:solidFill>
                <a:ea typeface="ＭＳ Ｐゴシック" pitchFamily="-106" charset="-128"/>
                <a:cs typeface="ＭＳ Ｐゴシック" pitchFamily="-106" charset="-128"/>
              </a:rPr>
              <a:t>Ce qui  reste stable </a:t>
            </a:r>
            <a:r>
              <a:rPr lang="fr-FR" sz="1800" smtClean="0">
                <a:solidFill>
                  <a:schemeClr val="accent2"/>
                </a:solidFill>
                <a:ea typeface="ＭＳ Ｐゴシック" pitchFamily="-106" charset="-128"/>
                <a:cs typeface="ＭＳ Ｐゴシック" pitchFamily="-106" charset="-128"/>
              </a:rPr>
              <a:t>(items stables non extrêmes)</a:t>
            </a:r>
          </a:p>
          <a:p>
            <a:pPr lvl="1"/>
            <a:r>
              <a:rPr lang="fr-FR" sz="2000" i="1" smtClean="0"/>
              <a:t>Chez le patient</a:t>
            </a:r>
          </a:p>
          <a:p>
            <a:pPr lvl="2"/>
            <a:r>
              <a:rPr lang="fr-FR" sz="1800" smtClean="0">
                <a:ea typeface="ＭＳ Ｐゴシック" pitchFamily="-106" charset="-128"/>
              </a:rPr>
              <a:t>Est engagé dans la thérapie (+), aborde du matériel significatif (+), est dans l’introspection (+), ne résiste pas à l’examen de ses pensées (+). Ses sentiments ou perceptions sont reliés aux situations ou comportements du passé (+).</a:t>
            </a:r>
          </a:p>
          <a:p>
            <a:pPr lvl="2"/>
            <a:r>
              <a:rPr lang="fr-FR" sz="1800" smtClean="0">
                <a:ea typeface="ＭＳ Ｐゴシック" pitchFamily="-106" charset="-128"/>
              </a:rPr>
              <a:t>Comprend de ce que dit le T, se sent compris, se sent confiant et accepte les commentaire du T, reste peu clair et organisé dans son expression.</a:t>
            </a:r>
          </a:p>
          <a:p>
            <a:pPr lvl="2"/>
            <a:r>
              <a:rPr lang="fr-FR" sz="1800" smtClean="0">
                <a:ea typeface="ＭＳ Ｐゴシック" pitchFamily="-106" charset="-128"/>
              </a:rPr>
              <a:t>Tendances projectives, culpabilité, anxiété, ressent un affect pénible, faiblement triste.  </a:t>
            </a:r>
          </a:p>
          <a:p>
            <a:pPr lvl="1"/>
            <a:r>
              <a:rPr lang="fr-FR" sz="2000" i="1" smtClean="0"/>
              <a:t>Chez le Thérapeute</a:t>
            </a:r>
          </a:p>
          <a:p>
            <a:pPr lvl="2"/>
            <a:r>
              <a:rPr lang="fr-FR" sz="1800" smtClean="0">
                <a:ea typeface="ＭＳ Ｐゴシック" pitchFamily="-106" charset="-128"/>
              </a:rPr>
              <a:t>Est empathique, neutre, clair, formule des interprétations se référant à des personnes réelles de la vie du patient, identifie un thème récurrent, redit, reformule ce que dit le patient.</a:t>
            </a:r>
          </a:p>
          <a:p>
            <a:pPr lvl="1"/>
            <a:r>
              <a:rPr lang="fr-FR" sz="2000" i="1" smtClean="0"/>
              <a:t>Dans le dialogue et les interactions</a:t>
            </a:r>
          </a:p>
          <a:p>
            <a:pPr lvl="2"/>
            <a:r>
              <a:rPr lang="fr-FR" sz="1800" smtClean="0">
                <a:ea typeface="ＭＳ Ｐゴシック" pitchFamily="-106" charset="-128"/>
              </a:rPr>
              <a:t>Pas de discussions sur les symptômes physiques, les horaires de RV ou la relation thérapeutique.</a:t>
            </a:r>
          </a:p>
          <a:p>
            <a:pPr lvl="1"/>
            <a:endParaRPr lang="fr-FR" sz="2000" smtClean="0"/>
          </a:p>
          <a:p>
            <a:pPr lvl="2"/>
            <a:endParaRPr lang="fr-FR" sz="2000" smtClean="0">
              <a:ea typeface="ＭＳ Ｐゴシック" pitchFamily="-106" charset="-128"/>
            </a:endParaRPr>
          </a:p>
        </p:txBody>
      </p:sp>
      <p:sp>
        <p:nvSpPr>
          <p:cNvPr id="5" name="Titre 4"/>
          <p:cNvSpPr>
            <a:spLocks noGrp="1"/>
          </p:cNvSpPr>
          <p:nvPr>
            <p:ph type="title"/>
          </p:nvPr>
        </p:nvSpPr>
        <p:spPr>
          <a:xfrm>
            <a:off x="457200" y="274638"/>
            <a:ext cx="8229600" cy="792162"/>
          </a:xfrm>
        </p:spPr>
        <p:txBody>
          <a:bodyPr/>
          <a:lstStyle/>
          <a:p>
            <a:pPr>
              <a:defRPr/>
            </a:pPr>
            <a:r>
              <a:rPr lang="fr-FR" sz="3200" dirty="0" smtClean="0"/>
              <a:t>Que trouve-t-on au niveau du PQS ? (3) </a:t>
            </a:r>
            <a:endParaRPr lang="fr-FR"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Espace réservé du contenu 1"/>
          <p:cNvSpPr>
            <a:spLocks noGrp="1"/>
          </p:cNvSpPr>
          <p:nvPr>
            <p:ph idx="1"/>
          </p:nvPr>
        </p:nvSpPr>
        <p:spPr>
          <a:xfrm>
            <a:off x="0" y="1219200"/>
            <a:ext cx="9144000" cy="5410200"/>
          </a:xfrm>
        </p:spPr>
        <p:txBody>
          <a:bodyPr/>
          <a:lstStyle/>
          <a:p>
            <a:r>
              <a:rPr lang="fr-FR" smtClean="0">
                <a:solidFill>
                  <a:schemeClr val="accent2"/>
                </a:solidFill>
                <a:ea typeface="ＭＳ Ｐゴシック" pitchFamily="-106" charset="-128"/>
                <a:cs typeface="ＭＳ Ｐゴシック" pitchFamily="-106" charset="-128"/>
              </a:rPr>
              <a:t>Ce qui change </a:t>
            </a:r>
            <a:r>
              <a:rPr lang="fr-FR" sz="1800" smtClean="0">
                <a:solidFill>
                  <a:schemeClr val="accent2"/>
                </a:solidFill>
                <a:ea typeface="ＭＳ Ｐゴシック" pitchFamily="-106" charset="-128"/>
                <a:cs typeface="ＭＳ Ｐゴシック" pitchFamily="-106" charset="-128"/>
              </a:rPr>
              <a:t>(inversion de signes maintenue à 2 évaluations)</a:t>
            </a:r>
          </a:p>
          <a:p>
            <a:pPr lvl="1"/>
            <a:r>
              <a:rPr lang="fr-FR" sz="2000" i="1" smtClean="0"/>
              <a:t>Chez le patient</a:t>
            </a:r>
          </a:p>
          <a:p>
            <a:pPr lvl="2"/>
            <a:r>
              <a:rPr lang="fr-FR" sz="2000" smtClean="0">
                <a:ea typeface="ＭＳ Ｐゴシック" pitchFamily="-106" charset="-128"/>
              </a:rPr>
              <a:t>Expression d’attentes positives vis à vis de sa thérapie.</a:t>
            </a:r>
          </a:p>
          <a:p>
            <a:pPr lvl="2"/>
            <a:r>
              <a:rPr lang="fr-FR" sz="2000" smtClean="0">
                <a:ea typeface="ＭＳ Ｐゴシック" pitchFamily="-106" charset="-128"/>
              </a:rPr>
              <a:t>Abord de souvenirs et reconstructions de la petite enfance.</a:t>
            </a:r>
          </a:p>
          <a:p>
            <a:pPr lvl="2"/>
            <a:r>
              <a:rPr lang="fr-FR" sz="2000" smtClean="0">
                <a:ea typeface="ＭＳ Ｐゴシック" pitchFamily="-106" charset="-128"/>
              </a:rPr>
              <a:t>Abord approfondi des conflits et problèmes d’intérêt </a:t>
            </a:r>
          </a:p>
          <a:p>
            <a:pPr lvl="1"/>
            <a:r>
              <a:rPr lang="fr-FR" sz="2000" i="1" smtClean="0"/>
              <a:t>Chez le thérapeute</a:t>
            </a:r>
          </a:p>
          <a:p>
            <a:pPr lvl="2"/>
            <a:r>
              <a:rPr lang="fr-FR" sz="2000" smtClean="0">
                <a:ea typeface="ＭＳ Ｐゴシック" pitchFamily="-106" charset="-128"/>
              </a:rPr>
              <a:t>Attention à des sentiments considérés comme inacceptables par le patient (colère, envie, excitation) ; réduction progressive des interventions incitatrices.</a:t>
            </a:r>
          </a:p>
          <a:p>
            <a:pPr lvl="2"/>
            <a:r>
              <a:rPr lang="fr-FR" sz="2000" smtClean="0">
                <a:ea typeface="ＭＳ Ｐゴシック" pitchFamily="-106" charset="-128"/>
              </a:rPr>
              <a:t>Mise en liens de la relation thérapeutique et d’autres relations.</a:t>
            </a:r>
          </a:p>
          <a:p>
            <a:pPr lvl="1"/>
            <a:r>
              <a:rPr lang="fr-FR" sz="2000" i="1" smtClean="0"/>
              <a:t>Dans le dialogue et les interactions</a:t>
            </a:r>
          </a:p>
          <a:p>
            <a:pPr lvl="2"/>
            <a:r>
              <a:rPr lang="fr-FR" sz="2000" smtClean="0">
                <a:ea typeface="ＭＳ Ｐゴシック" pitchFamily="-106" charset="-128"/>
              </a:rPr>
              <a:t>Réduction de la discussion consacrée aux relations sentimentales</a:t>
            </a:r>
          </a:p>
          <a:p>
            <a:pPr lvl="2"/>
            <a:r>
              <a:rPr lang="fr-FR" sz="2000" smtClean="0">
                <a:ea typeface="ＭＳ Ｐゴシック" pitchFamily="-106" charset="-128"/>
              </a:rPr>
              <a:t>Discussion de l’interruption du traitement (vacances).</a:t>
            </a:r>
          </a:p>
          <a:p>
            <a:pPr lvl="1"/>
            <a:endParaRPr lang="fr-FR" smtClean="0"/>
          </a:p>
          <a:p>
            <a:pPr lvl="1"/>
            <a:endParaRPr lang="fr-FR" smtClean="0"/>
          </a:p>
          <a:p>
            <a:pPr lvl="1"/>
            <a:endParaRPr lang="fr-FR" smtClean="0"/>
          </a:p>
          <a:p>
            <a:pPr lvl="1"/>
            <a:endParaRPr lang="fr-FR" smtClean="0"/>
          </a:p>
          <a:p>
            <a:pPr lvl="1"/>
            <a:endParaRPr lang="fr-FR" smtClean="0"/>
          </a:p>
        </p:txBody>
      </p:sp>
      <p:sp>
        <p:nvSpPr>
          <p:cNvPr id="3" name="Titre 2"/>
          <p:cNvSpPr>
            <a:spLocks noGrp="1"/>
          </p:cNvSpPr>
          <p:nvPr>
            <p:ph type="title"/>
          </p:nvPr>
        </p:nvSpPr>
        <p:spPr>
          <a:xfrm>
            <a:off x="457200" y="274638"/>
            <a:ext cx="8229600" cy="868362"/>
          </a:xfrm>
        </p:spPr>
        <p:txBody>
          <a:bodyPr/>
          <a:lstStyle/>
          <a:p>
            <a:pPr>
              <a:defRPr/>
            </a:pPr>
            <a:r>
              <a:rPr lang="fr-FR" sz="3200" dirty="0" smtClean="0"/>
              <a:t>Que trouve-t-on au niveau du PQS ? (4) </a:t>
            </a:r>
            <a:endParaRPr lang="fr-FR"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6866" name="Espace réservé du contenu 1"/>
          <p:cNvSpPr>
            <a:spLocks noGrp="1"/>
          </p:cNvSpPr>
          <p:nvPr>
            <p:ph idx="1"/>
          </p:nvPr>
        </p:nvSpPr>
        <p:spPr>
          <a:xfrm>
            <a:off x="457200" y="1481138"/>
            <a:ext cx="8229600" cy="5376862"/>
          </a:xfrm>
        </p:spPr>
        <p:txBody>
          <a:bodyPr/>
          <a:lstStyle/>
          <a:p>
            <a:pPr marL="355600" lvl="1" indent="-273050">
              <a:buFont typeface="Wingdings" charset="2"/>
              <a:buChar char="Ø"/>
              <a:defRPr/>
            </a:pPr>
            <a:r>
              <a:rPr lang="fr-FR" sz="2000" i="1" dirty="0" smtClean="0"/>
              <a:t>Le malaise subjectif </a:t>
            </a:r>
            <a:r>
              <a:rPr lang="fr-FR" sz="2000" dirty="0" smtClean="0"/>
              <a:t>reste très important à l’ESM (45 (début) ; 53 (un an)). Au PQS : anxiété, tension, fond dépressif, ressenti d’affect désagréable.</a:t>
            </a:r>
          </a:p>
          <a:p>
            <a:pPr lvl="1">
              <a:buFont typeface="Verdana" pitchFamily="-112" charset="0"/>
              <a:buNone/>
              <a:defRPr/>
            </a:pPr>
            <a:endParaRPr lang="fr-FR" sz="2000" dirty="0" smtClean="0"/>
          </a:p>
          <a:p>
            <a:pPr>
              <a:buFont typeface="Wingdings" pitchFamily="-112" charset="2"/>
              <a:buChar char="Ø"/>
              <a:defRPr/>
            </a:pPr>
            <a:r>
              <a:rPr lang="fr-FR" sz="2000" i="1" dirty="0" smtClean="0"/>
              <a:t>Les relations interpersonnelles </a:t>
            </a:r>
            <a:r>
              <a:rPr lang="fr-FR" sz="2000" dirty="0" smtClean="0"/>
              <a:t>:</a:t>
            </a:r>
          </a:p>
          <a:p>
            <a:pPr lvl="2">
              <a:buFont typeface="Wingdings" pitchFamily="-112" charset="2"/>
              <a:buChar char="Ø"/>
              <a:defRPr/>
            </a:pPr>
            <a:r>
              <a:rPr lang="fr-FR" sz="2000" dirty="0" smtClean="0">
                <a:ea typeface="ＭＳ Ｐゴシック" pitchFamily="-112" charset="-128"/>
                <a:cs typeface="ＭＳ Ｐゴシック" pitchFamily="-112" charset="-128"/>
              </a:rPr>
              <a:t>Forte amélioration à l’ESM </a:t>
            </a:r>
            <a:r>
              <a:rPr lang="fr-FR" sz="2000" dirty="0" smtClean="0">
                <a:solidFill>
                  <a:srgbClr val="FF0000"/>
                </a:solidFill>
              </a:rPr>
              <a:t>53 (début) ; 65 (un an), </a:t>
            </a:r>
            <a:r>
              <a:rPr lang="fr-FR" sz="2000" dirty="0" smtClean="0"/>
              <a:t>retrouvée à l’effet sur l’entourage </a:t>
            </a:r>
            <a:r>
              <a:rPr lang="fr-FR" sz="2000" dirty="0" smtClean="0">
                <a:solidFill>
                  <a:srgbClr val="FF0000"/>
                </a:solidFill>
              </a:rPr>
              <a:t>45 (début) ; 65 (un an)</a:t>
            </a:r>
          </a:p>
          <a:p>
            <a:pPr lvl="2">
              <a:buFont typeface="Wingdings" pitchFamily="-112" charset="2"/>
              <a:buChar char="Ø"/>
              <a:defRPr/>
            </a:pPr>
            <a:r>
              <a:rPr lang="fr-FR" sz="2000" dirty="0" smtClean="0">
                <a:ea typeface="ＭＳ Ｐゴシック" pitchFamily="-112" charset="-128"/>
                <a:cs typeface="ＭＳ Ｐゴシック" pitchFamily="-112" charset="-128"/>
              </a:rPr>
              <a:t>Aux échelles de </a:t>
            </a:r>
            <a:r>
              <a:rPr lang="fr-FR" sz="2000" dirty="0" err="1" smtClean="0">
                <a:ea typeface="ＭＳ Ｐゴシック" pitchFamily="-112" charset="-128"/>
                <a:cs typeface="ＭＳ Ｐゴシック" pitchFamily="-112" charset="-128"/>
              </a:rPr>
              <a:t>Hoglend</a:t>
            </a:r>
            <a:r>
              <a:rPr lang="fr-FR" sz="2000" dirty="0" smtClean="0">
                <a:ea typeface="ＭＳ Ｐゴシック" pitchFamily="-112" charset="-128"/>
                <a:cs typeface="ＭＳ Ｐゴシック" pitchFamily="-112" charset="-128"/>
              </a:rPr>
              <a:t> : </a:t>
            </a:r>
            <a:r>
              <a:rPr lang="fr-FR" sz="2000" dirty="0" smtClean="0"/>
              <a:t>Relations amicales </a:t>
            </a:r>
            <a:r>
              <a:rPr lang="fr-FR" sz="2000" dirty="0" smtClean="0">
                <a:solidFill>
                  <a:srgbClr val="FF0000"/>
                </a:solidFill>
              </a:rPr>
              <a:t>60 – 70, </a:t>
            </a:r>
            <a:r>
              <a:rPr lang="fr-FR" sz="2000" dirty="0" smtClean="0">
                <a:solidFill>
                  <a:srgbClr val="000000"/>
                </a:solidFill>
              </a:rPr>
              <a:t>un peu moins bonnes au niveau </a:t>
            </a:r>
            <a:r>
              <a:rPr lang="fr-FR" sz="2000" dirty="0" smtClean="0"/>
              <a:t>familial </a:t>
            </a:r>
            <a:r>
              <a:rPr lang="fr-FR" sz="2000" dirty="0" smtClean="0">
                <a:solidFill>
                  <a:srgbClr val="FF0000"/>
                </a:solidFill>
              </a:rPr>
              <a:t> 51-6. </a:t>
            </a:r>
            <a:r>
              <a:rPr lang="fr-FR" sz="2000" dirty="0" smtClean="0"/>
              <a:t>Relations sentimentales et sexuelles </a:t>
            </a:r>
            <a:r>
              <a:rPr lang="fr-FR" sz="2000" dirty="0" smtClean="0">
                <a:solidFill>
                  <a:srgbClr val="FF0000"/>
                </a:solidFill>
              </a:rPr>
              <a:t>58 – 68</a:t>
            </a:r>
            <a:endParaRPr lang="fr-FR" sz="2000" dirty="0" smtClean="0"/>
          </a:p>
          <a:p>
            <a:pPr lvl="2">
              <a:buFont typeface="Wingdings" pitchFamily="-112" charset="2"/>
              <a:buChar char="Ø"/>
              <a:defRPr/>
            </a:pPr>
            <a:r>
              <a:rPr lang="fr-FR" sz="2000" dirty="0" smtClean="0"/>
              <a:t>constituent un thème central au PQS, en particulier, le patient parle de sentiments d’être proche ou avoir besoin de quelqu’un fortement coté à chaque évaluation. </a:t>
            </a:r>
            <a:r>
              <a:rPr lang="fr-FR" sz="2000" dirty="0" smtClean="0">
                <a:ea typeface="ＭＳ Ｐゴシック" pitchFamily="-112" charset="-128"/>
                <a:cs typeface="ＭＳ Ｐゴシック" pitchFamily="-112" charset="-128"/>
              </a:rPr>
              <a:t>Les relations sentimentales proprement dites sont peu abordées et la relation dans le transfert ne l’est pas (sauf à la séance avant les vacances du T). </a:t>
            </a:r>
          </a:p>
          <a:p>
            <a:pPr lvl="1">
              <a:buFont typeface="Wingdings" charset="2"/>
              <a:buChar char="Ø"/>
              <a:defRPr/>
            </a:pPr>
            <a:endParaRPr lang="fr-FR" sz="1800" dirty="0" smtClean="0">
              <a:latin typeface="+mj-lt"/>
              <a:ea typeface="ＭＳ Ｐゴシック" pitchFamily="-112" charset="-128"/>
              <a:cs typeface="ＭＳ Ｐゴシック" pitchFamily="-112" charset="-128"/>
            </a:endParaRPr>
          </a:p>
          <a:p>
            <a:pPr lvl="1">
              <a:buFont typeface="Wingdings" charset="2"/>
              <a:buChar char="Ø"/>
              <a:defRPr/>
            </a:pPr>
            <a:endParaRPr lang="fr-FR" dirty="0" smtClean="0"/>
          </a:p>
          <a:p>
            <a:pPr lvl="1">
              <a:buFont typeface="Verdana" pitchFamily="-112" charset="0"/>
              <a:buNone/>
              <a:defRPr/>
            </a:pPr>
            <a:endParaRPr lang="fr-FR" dirty="0" smtClean="0"/>
          </a:p>
        </p:txBody>
      </p:sp>
      <p:sp>
        <p:nvSpPr>
          <p:cNvPr id="3" name="Titre 2"/>
          <p:cNvSpPr>
            <a:spLocks noGrp="1"/>
          </p:cNvSpPr>
          <p:nvPr>
            <p:ph type="title"/>
          </p:nvPr>
        </p:nvSpPr>
        <p:spPr/>
        <p:txBody>
          <a:bodyPr>
            <a:normAutofit fontScale="90000"/>
          </a:bodyPr>
          <a:lstStyle/>
          <a:p>
            <a:pPr>
              <a:defRPr/>
            </a:pPr>
            <a:r>
              <a:rPr lang="fr-FR" dirty="0" smtClean="0"/>
              <a:t>Mise en relation des évaluations à partir des différents instruments</a:t>
            </a:r>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Espace réservé du contenu 1"/>
          <p:cNvSpPr>
            <a:spLocks noGrp="1"/>
          </p:cNvSpPr>
          <p:nvPr>
            <p:ph idx="1"/>
          </p:nvPr>
        </p:nvSpPr>
        <p:spPr>
          <a:xfrm>
            <a:off x="609600" y="762000"/>
            <a:ext cx="8229600" cy="5321300"/>
          </a:xfrm>
        </p:spPr>
        <p:txBody>
          <a:bodyPr/>
          <a:lstStyle/>
          <a:p>
            <a:r>
              <a:rPr lang="fr-FR" smtClean="0">
                <a:ea typeface="ＭＳ Ｐゴシック" pitchFamily="-106" charset="-128"/>
                <a:cs typeface="ＭＳ Ｐゴシック" pitchFamily="-106" charset="-128"/>
              </a:rPr>
              <a:t>L’Insight : </a:t>
            </a:r>
          </a:p>
          <a:p>
            <a:pPr lvl="1"/>
            <a:r>
              <a:rPr lang="fr-FR" smtClean="0">
                <a:ea typeface="ＭＳ Ｐゴシック" pitchFamily="-106" charset="-128"/>
                <a:cs typeface="ＭＳ Ｐゴシック" pitchFamily="-106" charset="-128"/>
              </a:rPr>
              <a:t>à EFP -&gt; </a:t>
            </a:r>
            <a:r>
              <a:rPr lang="fr-FR" smtClean="0">
                <a:solidFill>
                  <a:srgbClr val="DA1F28"/>
                </a:solidFill>
                <a:ea typeface="ＭＳ Ｐゴシック" pitchFamily="-106" charset="-128"/>
                <a:cs typeface="ＭＳ Ｐゴシック" pitchFamily="-106" charset="-128"/>
              </a:rPr>
              <a:t>58 (2 mois) – 74 (un an)</a:t>
            </a:r>
          </a:p>
          <a:p>
            <a:pPr lvl="1"/>
            <a:endParaRPr lang="fr-FR" smtClean="0">
              <a:solidFill>
                <a:srgbClr val="DA1F28"/>
              </a:solidFill>
              <a:ea typeface="ＭＳ Ｐゴシック" pitchFamily="-106" charset="-128"/>
              <a:cs typeface="ＭＳ Ｐゴシック" pitchFamily="-106" charset="-128"/>
            </a:endParaRPr>
          </a:p>
          <a:p>
            <a:pPr lvl="1" algn="just"/>
            <a:r>
              <a:rPr lang="fr-FR" smtClean="0">
                <a:ea typeface="ＭＳ Ｐゴシック" pitchFamily="-106" charset="-128"/>
                <a:cs typeface="ＭＳ Ｐゴシック" pitchFamily="-106" charset="-128"/>
              </a:rPr>
              <a:t>Au PQS, l’engagement du patient est important et révèle une configuration favorable à l’Insight :</a:t>
            </a:r>
          </a:p>
          <a:p>
            <a:pPr lvl="2" algn="just"/>
            <a:r>
              <a:rPr lang="fr-FR" smtClean="0">
                <a:ea typeface="ＭＳ Ｐゴシック" pitchFamily="-106" charset="-128"/>
                <a:cs typeface="ＭＳ Ｐゴシック" pitchFamily="-106" charset="-128"/>
              </a:rPr>
              <a:t>Le patient comprend les commentaires du T, il est actif dans la séance, il ne résiste pas à l’examen de ses pensées associées à ses problèmes, il comprend la nature de la thérapie et ce qui est attendu, il est engagé dans le travail de la thérapie de plus en plus au cours de l’année, il aborde des questions et du matériel significatif, les souvenirs et les reconstructions de la petite enfance sont des sujets de discussion, il est dans l’introspection.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0482" name="Espace réservé du contenu 1"/>
          <p:cNvSpPr>
            <a:spLocks noGrp="1"/>
          </p:cNvSpPr>
          <p:nvPr>
            <p:ph idx="1"/>
          </p:nvPr>
        </p:nvSpPr>
        <p:spPr>
          <a:xfrm>
            <a:off x="228600" y="1484313"/>
            <a:ext cx="8686800" cy="5373687"/>
          </a:xfrm>
        </p:spPr>
        <p:txBody>
          <a:bodyPr/>
          <a:lstStyle/>
          <a:p>
            <a:pPr marL="452437" indent="-342900">
              <a:buFont typeface="+mj-lt"/>
              <a:buAutoNum type="arabicPeriod"/>
              <a:defRPr/>
            </a:pPr>
            <a:r>
              <a:rPr lang="fr-FR" sz="1800" b="1" dirty="0" smtClean="0">
                <a:solidFill>
                  <a:srgbClr val="FF0000"/>
                </a:solidFill>
                <a:cs typeface="Times New Roman"/>
              </a:rPr>
              <a:t>Problèmes actuels du patient. Approfondissement des variables causales. Etat des variables de psychopathologie, variables de santé. </a:t>
            </a:r>
          </a:p>
          <a:p>
            <a:pPr marL="736599" lvl="3" indent="-342900" algn="just">
              <a:spcBef>
                <a:spcPts val="400"/>
              </a:spcBef>
              <a:buClr>
                <a:schemeClr val="accent1"/>
              </a:buClr>
              <a:buSzPct val="68000"/>
              <a:buFont typeface="Courier New"/>
              <a:buChar char="o"/>
              <a:defRPr/>
            </a:pPr>
            <a:r>
              <a:rPr lang="fr-FR" sz="1800" dirty="0" smtClean="0">
                <a:ea typeface="ＭＳ Ｐゴシック" pitchFamily="-109" charset="-128"/>
                <a:cs typeface="Times New Roman"/>
              </a:rPr>
              <a:t>Symptômes : anxiété, tendance persistante au débordement émotionnel et aux réactions impulsives (non réalisés), tendance au repli dépressif face aux conflits conjugaux. Culpabilisation. Fragilité « narcissique ».</a:t>
            </a:r>
          </a:p>
          <a:p>
            <a:pPr marL="736599" lvl="3" indent="-342900" algn="just">
              <a:spcBef>
                <a:spcPts val="400"/>
              </a:spcBef>
              <a:buClr>
                <a:schemeClr val="accent1"/>
              </a:buClr>
              <a:buSzPct val="68000"/>
              <a:buFont typeface="Courier New"/>
              <a:buChar char="o"/>
              <a:defRPr/>
            </a:pPr>
            <a:r>
              <a:rPr lang="fr-FR" sz="1800" dirty="0" smtClean="0">
                <a:latin typeface="+mj-lt"/>
                <a:ea typeface="ＭＳ Ｐゴシック" pitchFamily="-109" charset="-128"/>
                <a:cs typeface="Times New Roman"/>
              </a:rPr>
              <a:t>Cherche à connaître le détail des carences parentales avec maltraitances. Besoin insatisfait d’explications de sa mère. Crainte de reproduire les défaillances paternelles auprès de ses enfants. </a:t>
            </a:r>
          </a:p>
          <a:p>
            <a:pPr marL="452437" indent="-342900">
              <a:buFont typeface="+mj-lt"/>
              <a:buAutoNum type="arabicPeriod"/>
              <a:defRPr/>
            </a:pPr>
            <a:r>
              <a:rPr lang="fr-FR" sz="1800" b="1" dirty="0" smtClean="0">
                <a:solidFill>
                  <a:srgbClr val="FF0000"/>
                </a:solidFill>
              </a:rPr>
              <a:t>Mise en relation des objectifs initiaux et à un an</a:t>
            </a:r>
          </a:p>
          <a:p>
            <a:pPr marL="708025" lvl="1" indent="-342900" algn="just">
              <a:buFont typeface="Verdana" pitchFamily="-112" charset="0"/>
              <a:buChar char="◦"/>
              <a:defRPr/>
            </a:pPr>
            <a:r>
              <a:rPr lang="fr-FR" sz="1800" dirty="0" smtClean="0"/>
              <a:t>Fort investissement de la relation thérapeutique.</a:t>
            </a:r>
          </a:p>
          <a:p>
            <a:pPr marL="708025" lvl="1" indent="-342900" algn="just">
              <a:buFont typeface="Verdana" pitchFamily="-112" charset="0"/>
              <a:buChar char="◦"/>
              <a:defRPr/>
            </a:pPr>
            <a:r>
              <a:rPr lang="fr-FR" sz="1800" dirty="0" smtClean="0"/>
              <a:t>Les crises « explosives » ne se sont pas reproduites. Verbalisation des conflits et des attentes de reconnaissance. Persistance, mais moins intensives des stratégies abandonniques. Amélioration des capacités d’introspection et de son état intérieur. Agressivité mieux contrôlée, moindre recours au clivage de l’objet, projection moins systématique. </a:t>
            </a:r>
          </a:p>
          <a:p>
            <a:pPr marL="708025" lvl="1" indent="-342900">
              <a:buFont typeface="Verdana" pitchFamily="-112" charset="0"/>
              <a:buNone/>
              <a:defRPr/>
            </a:pPr>
            <a:endParaRPr lang="fr-FR" sz="1600" dirty="0" smtClean="0"/>
          </a:p>
          <a:p>
            <a:pPr marL="452437" indent="-342900">
              <a:buFont typeface="+mj-lt"/>
              <a:buAutoNum type="arabicPeriod"/>
              <a:defRPr/>
            </a:pPr>
            <a:endParaRPr lang="fr-FR" sz="1800" dirty="0" smtClean="0"/>
          </a:p>
          <a:p>
            <a:pPr eaLnBrk="1" hangingPunct="1">
              <a:buFont typeface="Wingdings 3" pitchFamily="-112" charset="2"/>
              <a:buNone/>
              <a:defRPr/>
            </a:pPr>
            <a:endParaRPr lang="fr-FR" sz="1600" dirty="0" smtClean="0">
              <a:ea typeface="ＭＳ Ｐゴシック" pitchFamily="-112" charset="-128"/>
              <a:cs typeface="ＭＳ Ｐゴシック" pitchFamily="-112" charset="-128"/>
            </a:endParaRPr>
          </a:p>
        </p:txBody>
      </p:sp>
      <p:sp>
        <p:nvSpPr>
          <p:cNvPr id="4" name="Titre 3"/>
          <p:cNvSpPr>
            <a:spLocks noGrp="1"/>
          </p:cNvSpPr>
          <p:nvPr>
            <p:ph type="title"/>
          </p:nvPr>
        </p:nvSpPr>
        <p:spPr/>
        <p:txBody>
          <a:bodyPr/>
          <a:lstStyle/>
          <a:p>
            <a:pPr>
              <a:defRPr/>
            </a:pPr>
            <a:r>
              <a:rPr lang="fr-FR" dirty="0" smtClean="0"/>
              <a:t>Formulation du cas à un an</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52400" y="1295400"/>
            <a:ext cx="8839200" cy="5562600"/>
          </a:xfrm>
        </p:spPr>
        <p:txBody>
          <a:bodyPr/>
          <a:lstStyle/>
          <a:p>
            <a:pPr>
              <a:buFont typeface="Wingdings 3" pitchFamily="-112" charset="2"/>
              <a:buChar char=""/>
              <a:defRPr/>
            </a:pPr>
            <a:r>
              <a:rPr lang="fr-FR" dirty="0" smtClean="0">
                <a:solidFill>
                  <a:srgbClr val="FF0000"/>
                </a:solidFill>
              </a:rPr>
              <a:t>Principales caractéristiques de la psychothérapie</a:t>
            </a:r>
          </a:p>
          <a:p>
            <a:pPr lvl="1" algn="just">
              <a:buFont typeface="Verdana" pitchFamily="-112" charset="0"/>
              <a:buChar char="◦"/>
              <a:defRPr/>
            </a:pPr>
            <a:r>
              <a:rPr lang="fr-FR" sz="2000" dirty="0" smtClean="0"/>
              <a:t>Le thérapeute a assuré une présence empathique. Il a évité des interventions (trop) actives et interprétatives, a favorisé la verbalisation des conflits, a utilisé la reformulation et la clarification de ce que dit le patient.</a:t>
            </a:r>
          </a:p>
          <a:p>
            <a:pPr lvl="1" algn="just">
              <a:buFont typeface="Verdana" pitchFamily="-112" charset="0"/>
              <a:buChar char="◦"/>
              <a:defRPr/>
            </a:pPr>
            <a:r>
              <a:rPr lang="fr-FR" sz="2000" dirty="0" smtClean="0"/>
              <a:t>Le patient a amélioré peu à peu ses capacités d’introspection, de compréhension et sa tolérance affective. </a:t>
            </a:r>
          </a:p>
          <a:p>
            <a:pPr lvl="1" algn="just">
              <a:buFont typeface="Verdana" pitchFamily="-112" charset="0"/>
              <a:buChar char="◦"/>
              <a:defRPr/>
            </a:pPr>
            <a:r>
              <a:rPr lang="fr-FR" sz="2000" dirty="0" smtClean="0"/>
              <a:t>Le malaise subjectif reste un problème important.</a:t>
            </a:r>
          </a:p>
          <a:p>
            <a:pPr>
              <a:buFont typeface="Wingdings 3" pitchFamily="-112" charset="2"/>
              <a:buChar char=""/>
              <a:defRPr/>
            </a:pPr>
            <a:r>
              <a:rPr lang="fr-FR" dirty="0" smtClean="0">
                <a:solidFill>
                  <a:srgbClr val="FF0000"/>
                </a:solidFill>
              </a:rPr>
              <a:t>Eléments pour la suite</a:t>
            </a:r>
          </a:p>
          <a:p>
            <a:pPr lvl="1" algn="just">
              <a:buFont typeface="Verdana" pitchFamily="-112" charset="0"/>
              <a:buChar char="◦"/>
              <a:defRPr/>
            </a:pPr>
            <a:r>
              <a:rPr lang="fr-FR" sz="2000" dirty="0" smtClean="0">
                <a:latin typeface="+mj-lt"/>
                <a:ea typeface="Times New Roman" pitchFamily="-112" charset="0"/>
                <a:cs typeface="Times New Roman" pitchFamily="-112" charset="0"/>
              </a:rPr>
              <a:t>La psychothérapie a des effets de surface et en profondeur -&gt; poursuite de la psychothérapie </a:t>
            </a:r>
            <a:r>
              <a:rPr lang="fr-FR" sz="2000" dirty="0" err="1" smtClean="0">
                <a:latin typeface="+mj-lt"/>
                <a:ea typeface="Times New Roman" pitchFamily="-112" charset="0"/>
                <a:cs typeface="Times New Roman" pitchFamily="-112" charset="0"/>
              </a:rPr>
              <a:t>psychodynamique</a:t>
            </a:r>
            <a:r>
              <a:rPr lang="fr-FR" sz="2000" dirty="0" smtClean="0">
                <a:latin typeface="+mj-lt"/>
                <a:ea typeface="Times New Roman" pitchFamily="-112" charset="0"/>
                <a:cs typeface="Times New Roman" pitchFamily="-112" charset="0"/>
              </a:rPr>
              <a:t>. </a:t>
            </a:r>
          </a:p>
          <a:p>
            <a:pPr lvl="1" algn="just">
              <a:buFont typeface="Verdana" pitchFamily="-112" charset="0"/>
              <a:buChar char="◦"/>
              <a:defRPr/>
            </a:pPr>
            <a:r>
              <a:rPr lang="fr-FR" sz="2000" dirty="0" smtClean="0">
                <a:latin typeface="+mj-lt"/>
                <a:ea typeface="Times New Roman" pitchFamily="-112" charset="0"/>
                <a:cs typeface="Times New Roman" pitchFamily="-112" charset="0"/>
              </a:rPr>
              <a:t>Renforcement du processus par introduction d’interventions du type « confrontations » et interprétations liées à la relation </a:t>
            </a:r>
            <a:r>
              <a:rPr lang="fr-FR" sz="2000" dirty="0" err="1" smtClean="0">
                <a:latin typeface="+mj-lt"/>
                <a:ea typeface="Times New Roman" pitchFamily="-112" charset="0"/>
                <a:cs typeface="Times New Roman" pitchFamily="-112" charset="0"/>
              </a:rPr>
              <a:t>thérapeute-patient</a:t>
            </a:r>
            <a:r>
              <a:rPr lang="fr-FR" sz="2000" dirty="0" smtClean="0">
                <a:latin typeface="+mj-lt"/>
                <a:ea typeface="Times New Roman" pitchFamily="-112" charset="0"/>
                <a:cs typeface="Times New Roman" pitchFamily="-112" charset="0"/>
              </a:rPr>
              <a:t> (analyse du mode transférentiel). Maintien d’une vigilance aux séparations. Évaluer la possibilité d’un jeu relationnel. </a:t>
            </a:r>
            <a:endParaRPr lang="fr-FR" sz="2000" dirty="0" smtClean="0">
              <a:latin typeface="+mj-lt"/>
            </a:endParaRPr>
          </a:p>
          <a:p>
            <a:pPr lvl="1">
              <a:buFont typeface="Verdana" pitchFamily="-112" charset="0"/>
              <a:buChar char="◦"/>
              <a:defRPr/>
            </a:pPr>
            <a:endParaRPr lang="fr-FR" dirty="0"/>
          </a:p>
        </p:txBody>
      </p:sp>
      <p:sp>
        <p:nvSpPr>
          <p:cNvPr id="3" name="Titre 2"/>
          <p:cNvSpPr>
            <a:spLocks noGrp="1"/>
          </p:cNvSpPr>
          <p:nvPr>
            <p:ph type="title"/>
          </p:nvPr>
        </p:nvSpPr>
        <p:spPr/>
        <p:txBody>
          <a:bodyPr/>
          <a:lstStyle/>
          <a:p>
            <a:pPr>
              <a:defRPr/>
            </a:pPr>
            <a:r>
              <a:rPr lang="fr-FR" dirty="0" smtClean="0"/>
              <a:t>Formulation de cas à un an</a:t>
            </a:r>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assemblement">
  <a:themeElements>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assemblement">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assemblement">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Rassemblement">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Rassemblement.thmx</Template>
  <TotalTime>17571</TotalTime>
  <Words>2085</Words>
  <Application>Microsoft PowerPoint</Application>
  <PresentationFormat>Présentation à l'écran (4:3)</PresentationFormat>
  <Paragraphs>225</Paragraphs>
  <Slides>14</Slides>
  <Notes>7</Notes>
  <HiddenSlides>0</HiddenSlides>
  <MMClips>0</MMClips>
  <ScaleCrop>false</ScaleCrop>
  <HeadingPairs>
    <vt:vector size="6" baseType="variant">
      <vt:variant>
        <vt:lpstr>Polices utilisées</vt:lpstr>
      </vt:variant>
      <vt:variant>
        <vt:i4>10</vt:i4>
      </vt:variant>
      <vt:variant>
        <vt:lpstr>Modèle de conception</vt:lpstr>
      </vt:variant>
      <vt:variant>
        <vt:i4>1</vt:i4>
      </vt:variant>
      <vt:variant>
        <vt:lpstr>Titres des diapositives</vt:lpstr>
      </vt:variant>
      <vt:variant>
        <vt:i4>14</vt:i4>
      </vt:variant>
    </vt:vector>
  </HeadingPairs>
  <TitlesOfParts>
    <vt:vector size="25" baseType="lpstr">
      <vt:lpstr>Times</vt:lpstr>
      <vt:lpstr>ＭＳ Ｐゴシック</vt:lpstr>
      <vt:lpstr>Arial</vt:lpstr>
      <vt:lpstr>Lucida Sans Unicode</vt:lpstr>
      <vt:lpstr>Wingdings 3</vt:lpstr>
      <vt:lpstr>Verdana</vt:lpstr>
      <vt:lpstr>Wingdings 2</vt:lpstr>
      <vt:lpstr>Wingdings</vt:lpstr>
      <vt:lpstr>Courier New</vt:lpstr>
      <vt:lpstr>Times New Roman</vt:lpstr>
      <vt:lpstr>Rassemblement</vt:lpstr>
      <vt:lpstr>Évaluation de la psychothérapie de Monsieur C. pendant 1 an </vt:lpstr>
      <vt:lpstr>Formulation du cas initiale</vt:lpstr>
      <vt:lpstr>Diapositive 3</vt:lpstr>
      <vt:lpstr>Echelle Santé-Maladie (LUBORSKY, 1975)</vt:lpstr>
      <vt:lpstr>DSM-IV-TR (APA, 2003)</vt:lpstr>
      <vt:lpstr>Échelles de fonctionnement dynamique (HOGLEND, 1997)</vt:lpstr>
      <vt:lpstr>Que trouve-t-on au niveau du PQS ? (1) Dans la psychothérapie, « en interne ».</vt:lpstr>
      <vt:lpstr>Que trouve-t-on au niveau du PQS ? (2) </vt:lpstr>
      <vt:lpstr>Que trouve-t-on au niveau du PQS ? (3) </vt:lpstr>
      <vt:lpstr>Que trouve-t-on au niveau du PQS ? (4) </vt:lpstr>
      <vt:lpstr>Mise en relation des évaluations à partir des différents instruments</vt:lpstr>
      <vt:lpstr>Diapositive 12</vt:lpstr>
      <vt:lpstr>Formulation du cas à un an</vt:lpstr>
      <vt:lpstr>Formulation de cas à un an</vt:lpstr>
    </vt:vector>
  </TitlesOfParts>
  <Company>m&amp;jm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RRFPP 5/12/2008 : Présentation d'une étude de cas suivi durant 1 an</dc:title>
  <dc:creator>Thurin</dc:creator>
  <cp:keywords>étude intensive de cas, ESM, EPF, PQS, formulation de cas, analyse des données, résultats</cp:keywords>
  <cp:lastModifiedBy>Jean-Michel THURIN</cp:lastModifiedBy>
  <cp:revision>322</cp:revision>
  <cp:lastPrinted>2008-11-30T18:43:26Z</cp:lastPrinted>
  <dcterms:created xsi:type="dcterms:W3CDTF">2008-12-09T16:33:18Z</dcterms:created>
  <dcterms:modified xsi:type="dcterms:W3CDTF">2008-12-09T16:36:48Z</dcterms:modified>
</cp:coreProperties>
</file>