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diagrams/quickStyle1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diagrams/colors1.xml" ContentType="application/vnd.openxmlformats-officedocument.drawingml.diagramColors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diagrams/layout1.xml" ContentType="application/vnd.openxmlformats-officedocument.drawingml.diagramLayout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Default Extension="tiff" ContentType="image/tiff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Override PartName="/ppt/diagrams/data1.xml" ContentType="application/vnd.openxmlformats-officedocument.drawingml.diagramData+xml"/>
  <Default Extension="bin" ContentType="application/vnd.openxmlformats-officedocument.presentationml.printerSettings"/>
  <Override PartName="/docProps/core.xml" ContentType="application/vnd.openxmlformats-package.core-properties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61" r:id="rId3"/>
    <p:sldId id="263" r:id="rId4"/>
    <p:sldId id="262" r:id="rId5"/>
    <p:sldId id="258" r:id="rId6"/>
    <p:sldId id="259" r:id="rId7"/>
    <p:sldId id="264" r:id="rId8"/>
    <p:sldId id="265" r:id="rId9"/>
    <p:sldId id="257" r:id="rId10"/>
    <p:sldId id="266" r:id="rId11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 clr="presentationAccent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06" d="100"/>
          <a:sy n="106" d="100"/>
        </p:scale>
        <p:origin x="-5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viewProps" Target="viewProp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tableStyles" Target="tableStyles.xml"/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2" Type="http://schemas.openxmlformats.org/officeDocument/2006/relationships/printerSettings" Target="printerSettings/printerSettings1.bin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070A63-F4B2-0C49-9DD7-654663A7D736}" type="doc">
      <dgm:prSet loTypeId="urn:microsoft.com/office/officeart/2005/8/layout/hProcess7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E645021-1045-A449-A897-8F086AFBE8AF}">
      <dgm:prSet phldrT="[Texte]"/>
      <dgm:spPr/>
      <dgm:t>
        <a:bodyPr/>
        <a:lstStyle/>
        <a:p>
          <a:r>
            <a:rPr lang="fr-FR" dirty="0" smtClean="0">
              <a:solidFill>
                <a:schemeClr val="accent6">
                  <a:lumMod val="75000"/>
                </a:schemeClr>
              </a:solidFill>
            </a:rPr>
            <a:t>Étape 1</a:t>
          </a:r>
          <a:endParaRPr lang="fr-FR" dirty="0">
            <a:solidFill>
              <a:schemeClr val="accent6">
                <a:lumMod val="75000"/>
              </a:schemeClr>
            </a:solidFill>
          </a:endParaRPr>
        </a:p>
      </dgm:t>
    </dgm:pt>
    <dgm:pt modelId="{E8940ADB-7530-4D4F-8F52-54464B19469A}" type="parTrans" cxnId="{0A425727-6713-1A42-A339-9AD5284FA9EF}">
      <dgm:prSet/>
      <dgm:spPr/>
      <dgm:t>
        <a:bodyPr/>
        <a:lstStyle/>
        <a:p>
          <a:endParaRPr lang="fr-FR"/>
        </a:p>
      </dgm:t>
    </dgm:pt>
    <dgm:pt modelId="{38C0E443-FCE0-E548-89C6-715BD694A049}" type="sibTrans" cxnId="{0A425727-6713-1A42-A339-9AD5284FA9EF}">
      <dgm:prSet/>
      <dgm:spPr/>
      <dgm:t>
        <a:bodyPr/>
        <a:lstStyle/>
        <a:p>
          <a:endParaRPr lang="fr-FR"/>
        </a:p>
      </dgm:t>
    </dgm:pt>
    <dgm:pt modelId="{21AEA0D3-872D-7046-9A9E-52BE7BA3C753}">
      <dgm:prSet phldrT="[Texte]"/>
      <dgm:spPr/>
      <dgm:t>
        <a:bodyPr/>
        <a:lstStyle/>
        <a:p>
          <a:r>
            <a:rPr lang="fr-FR" dirty="0" smtClean="0"/>
            <a:t>Inventaire des problèmes et symptômes, facteurs déclenchant et précipitant, histoire personnelle</a:t>
          </a:r>
        </a:p>
        <a:p>
          <a:r>
            <a:rPr lang="fr-FR" dirty="0" smtClean="0"/>
            <a:t>Éléments fixes</a:t>
          </a:r>
          <a:endParaRPr lang="fr-FR" dirty="0"/>
        </a:p>
      </dgm:t>
    </dgm:pt>
    <dgm:pt modelId="{3F2CA1C7-F63D-5248-9A41-F3C24B9CC3E9}" type="parTrans" cxnId="{A6CE559E-94EB-EF44-B6C1-0D0C683D51BF}">
      <dgm:prSet/>
      <dgm:spPr/>
      <dgm:t>
        <a:bodyPr/>
        <a:lstStyle/>
        <a:p>
          <a:endParaRPr lang="fr-FR"/>
        </a:p>
      </dgm:t>
    </dgm:pt>
    <dgm:pt modelId="{8B4AE24A-9C56-2348-B0DC-F2B4C22AD1AC}" type="sibTrans" cxnId="{A6CE559E-94EB-EF44-B6C1-0D0C683D51BF}">
      <dgm:prSet/>
      <dgm:spPr/>
      <dgm:t>
        <a:bodyPr/>
        <a:lstStyle/>
        <a:p>
          <a:endParaRPr lang="fr-FR"/>
        </a:p>
      </dgm:t>
    </dgm:pt>
    <dgm:pt modelId="{F9FA67B1-9E50-8043-A83B-39CD39446573}">
      <dgm:prSet phldrT="[Texte]"/>
      <dgm:spPr/>
      <dgm:t>
        <a:bodyPr/>
        <a:lstStyle/>
        <a:p>
          <a:r>
            <a:rPr lang="fr-FR" dirty="0" smtClean="0">
              <a:solidFill>
                <a:srgbClr val="E46C0A"/>
              </a:solidFill>
            </a:rPr>
            <a:t>Étape 2</a:t>
          </a:r>
          <a:endParaRPr lang="fr-FR" dirty="0">
            <a:solidFill>
              <a:srgbClr val="E46C0A"/>
            </a:solidFill>
          </a:endParaRPr>
        </a:p>
      </dgm:t>
    </dgm:pt>
    <dgm:pt modelId="{0F8CF30C-58BB-854B-86C3-BFF94A664ACE}" type="parTrans" cxnId="{232C782E-8979-9E41-8237-2F2222A96280}">
      <dgm:prSet/>
      <dgm:spPr/>
      <dgm:t>
        <a:bodyPr/>
        <a:lstStyle/>
        <a:p>
          <a:endParaRPr lang="fr-FR"/>
        </a:p>
      </dgm:t>
    </dgm:pt>
    <dgm:pt modelId="{4D8807BF-AE5C-B744-85BB-76E6338EA2B3}" type="sibTrans" cxnId="{232C782E-8979-9E41-8237-2F2222A96280}">
      <dgm:prSet/>
      <dgm:spPr/>
      <dgm:t>
        <a:bodyPr/>
        <a:lstStyle/>
        <a:p>
          <a:endParaRPr lang="fr-FR"/>
        </a:p>
      </dgm:t>
    </dgm:pt>
    <dgm:pt modelId="{EE5B3FD0-C3F5-394C-89AF-648E3E969011}">
      <dgm:prSet phldrT="[Texte]"/>
      <dgm:spPr/>
      <dgm:t>
        <a:bodyPr/>
        <a:lstStyle/>
        <a:p>
          <a:r>
            <a:rPr lang="fr-FR" dirty="0" smtClean="0"/>
            <a:t>Intégration et inférences sur les causes accessibles</a:t>
          </a:r>
          <a:endParaRPr lang="fr-FR" dirty="0"/>
        </a:p>
      </dgm:t>
    </dgm:pt>
    <dgm:pt modelId="{9F71CC85-DEFB-9B41-BC62-E699BED34921}" type="parTrans" cxnId="{E365F47A-266E-8D44-BB1E-2F121E3E263F}">
      <dgm:prSet/>
      <dgm:spPr/>
      <dgm:t>
        <a:bodyPr/>
        <a:lstStyle/>
        <a:p>
          <a:endParaRPr lang="fr-FR"/>
        </a:p>
      </dgm:t>
    </dgm:pt>
    <dgm:pt modelId="{22DA2AA5-1C52-0648-878F-81D708890EB0}" type="sibTrans" cxnId="{E365F47A-266E-8D44-BB1E-2F121E3E263F}">
      <dgm:prSet/>
      <dgm:spPr/>
      <dgm:t>
        <a:bodyPr/>
        <a:lstStyle/>
        <a:p>
          <a:endParaRPr lang="fr-FR"/>
        </a:p>
      </dgm:t>
    </dgm:pt>
    <dgm:pt modelId="{2DCD0246-4C72-7442-94CB-35BE4B1CD8CC}">
      <dgm:prSet phldrT="[Texte]"/>
      <dgm:spPr/>
      <dgm:t>
        <a:bodyPr/>
        <a:lstStyle/>
        <a:p>
          <a:r>
            <a:rPr lang="fr-FR" dirty="0" smtClean="0">
              <a:solidFill>
                <a:srgbClr val="E46C0A"/>
              </a:solidFill>
            </a:rPr>
            <a:t>Étape 3</a:t>
          </a:r>
          <a:endParaRPr lang="fr-FR" dirty="0">
            <a:solidFill>
              <a:srgbClr val="E46C0A"/>
            </a:solidFill>
          </a:endParaRPr>
        </a:p>
      </dgm:t>
    </dgm:pt>
    <dgm:pt modelId="{B18A229B-26F2-3F4D-A7B7-B25E6E24DE00}" type="parTrans" cxnId="{B68D1C0A-FF35-8D44-BEBD-BBFD83577CF7}">
      <dgm:prSet/>
      <dgm:spPr/>
      <dgm:t>
        <a:bodyPr/>
        <a:lstStyle/>
        <a:p>
          <a:endParaRPr lang="fr-FR"/>
        </a:p>
      </dgm:t>
    </dgm:pt>
    <dgm:pt modelId="{CCF16175-F24B-4941-9252-84738D3E3CCE}" type="sibTrans" cxnId="{B68D1C0A-FF35-8D44-BEBD-BBFD83577CF7}">
      <dgm:prSet/>
      <dgm:spPr/>
      <dgm:t>
        <a:bodyPr/>
        <a:lstStyle/>
        <a:p>
          <a:endParaRPr lang="fr-FR"/>
        </a:p>
      </dgm:t>
    </dgm:pt>
    <dgm:pt modelId="{8348D7D5-8E7A-4349-B31C-C3CBD8420705}">
      <dgm:prSet phldrT="[Texte]"/>
      <dgm:spPr/>
      <dgm:t>
        <a:bodyPr/>
        <a:lstStyle/>
        <a:p>
          <a:r>
            <a:rPr lang="fr-FR" dirty="0" smtClean="0"/>
            <a:t>Conception des objectifs et des médiateurs potentiels de changement</a:t>
          </a:r>
        </a:p>
        <a:p>
          <a:r>
            <a:rPr lang="fr-FR" dirty="0" smtClean="0"/>
            <a:t>[en relation à ces causes]</a:t>
          </a:r>
          <a:endParaRPr lang="fr-FR" dirty="0"/>
        </a:p>
      </dgm:t>
    </dgm:pt>
    <dgm:pt modelId="{FD8AE78C-9FF6-794C-A027-8815773C453C}" type="parTrans" cxnId="{5D1406D5-7EDE-4D43-BC54-2AC89C5F7B19}">
      <dgm:prSet/>
      <dgm:spPr/>
      <dgm:t>
        <a:bodyPr/>
        <a:lstStyle/>
        <a:p>
          <a:endParaRPr lang="fr-FR"/>
        </a:p>
      </dgm:t>
    </dgm:pt>
    <dgm:pt modelId="{9AC153DC-1440-7844-95B7-05901E5558E6}" type="sibTrans" cxnId="{5D1406D5-7EDE-4D43-BC54-2AC89C5F7B19}">
      <dgm:prSet/>
      <dgm:spPr/>
      <dgm:t>
        <a:bodyPr/>
        <a:lstStyle/>
        <a:p>
          <a:endParaRPr lang="fr-FR"/>
        </a:p>
      </dgm:t>
    </dgm:pt>
    <dgm:pt modelId="{6BFF2753-C5C5-DF4B-807D-3944C8A560E3}" type="pres">
      <dgm:prSet presAssocID="{D2070A63-F4B2-0C49-9DD7-654663A7D73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2B70F92-704D-D44E-BE0E-358AB1F0B5F6}" type="pres">
      <dgm:prSet presAssocID="{0E645021-1045-A449-A897-8F086AFBE8AF}" presName="compositeNode" presStyleCnt="0">
        <dgm:presLayoutVars>
          <dgm:bulletEnabled val="1"/>
        </dgm:presLayoutVars>
      </dgm:prSet>
      <dgm:spPr/>
    </dgm:pt>
    <dgm:pt modelId="{8CD52747-B598-CF48-9107-63BF9AE7CEC1}" type="pres">
      <dgm:prSet presAssocID="{0E645021-1045-A449-A897-8F086AFBE8AF}" presName="bgRect" presStyleLbl="node1" presStyleIdx="0" presStyleCnt="3" custLinFactNeighborX="-8509" custLinFactNeighborY="0"/>
      <dgm:spPr/>
      <dgm:t>
        <a:bodyPr/>
        <a:lstStyle/>
        <a:p>
          <a:endParaRPr lang="fr-FR"/>
        </a:p>
      </dgm:t>
    </dgm:pt>
    <dgm:pt modelId="{F07E835E-6050-6944-9BBA-EF3E78485942}" type="pres">
      <dgm:prSet presAssocID="{0E645021-1045-A449-A897-8F086AFBE8AF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2F5E32-C270-2A40-B9D0-B92B68414BC8}" type="pres">
      <dgm:prSet presAssocID="{0E645021-1045-A449-A897-8F086AFBE8AF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2831104-4019-7642-ACFA-5D6FA2FDCDB0}" type="pres">
      <dgm:prSet presAssocID="{38C0E443-FCE0-E548-89C6-715BD694A049}" presName="hSp" presStyleCnt="0"/>
      <dgm:spPr/>
    </dgm:pt>
    <dgm:pt modelId="{F0677724-1BA8-EB43-9FAE-10B500A80E0F}" type="pres">
      <dgm:prSet presAssocID="{38C0E443-FCE0-E548-89C6-715BD694A049}" presName="vProcSp" presStyleCnt="0"/>
      <dgm:spPr/>
    </dgm:pt>
    <dgm:pt modelId="{58E6DAE8-1C29-8248-BED2-7DDC88BD12DD}" type="pres">
      <dgm:prSet presAssocID="{38C0E443-FCE0-E548-89C6-715BD694A049}" presName="vSp1" presStyleCnt="0"/>
      <dgm:spPr/>
    </dgm:pt>
    <dgm:pt modelId="{97B7F04A-BF22-3F42-9F26-33FDB57423AF}" type="pres">
      <dgm:prSet presAssocID="{38C0E443-FCE0-E548-89C6-715BD694A049}" presName="simulatedConn" presStyleLbl="solidFgAcc1" presStyleIdx="0" presStyleCnt="2"/>
      <dgm:spPr/>
    </dgm:pt>
    <dgm:pt modelId="{0DCEBC9E-A31D-1446-AC2A-295EAD11A775}" type="pres">
      <dgm:prSet presAssocID="{38C0E443-FCE0-E548-89C6-715BD694A049}" presName="vSp2" presStyleCnt="0"/>
      <dgm:spPr/>
    </dgm:pt>
    <dgm:pt modelId="{D6DF7BC1-0463-9141-A67A-25B98267B71B}" type="pres">
      <dgm:prSet presAssocID="{38C0E443-FCE0-E548-89C6-715BD694A049}" presName="sibTrans" presStyleCnt="0"/>
      <dgm:spPr/>
    </dgm:pt>
    <dgm:pt modelId="{178A869D-6740-B14A-95E2-AF0BD5ED4CDF}" type="pres">
      <dgm:prSet presAssocID="{F9FA67B1-9E50-8043-A83B-39CD39446573}" presName="compositeNode" presStyleCnt="0">
        <dgm:presLayoutVars>
          <dgm:bulletEnabled val="1"/>
        </dgm:presLayoutVars>
      </dgm:prSet>
      <dgm:spPr/>
    </dgm:pt>
    <dgm:pt modelId="{58988423-9A68-2644-8F5E-F681B70A6ECD}" type="pres">
      <dgm:prSet presAssocID="{F9FA67B1-9E50-8043-A83B-39CD39446573}" presName="bgRect" presStyleLbl="node1" presStyleIdx="1" presStyleCnt="3"/>
      <dgm:spPr/>
      <dgm:t>
        <a:bodyPr/>
        <a:lstStyle/>
        <a:p>
          <a:endParaRPr lang="fr-FR"/>
        </a:p>
      </dgm:t>
    </dgm:pt>
    <dgm:pt modelId="{9D13F8B1-530A-9344-9DD4-30AF12FB8F6F}" type="pres">
      <dgm:prSet presAssocID="{F9FA67B1-9E50-8043-A83B-39CD39446573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16E4AA0-B021-1843-9453-188E1ED20504}" type="pres">
      <dgm:prSet presAssocID="{F9FA67B1-9E50-8043-A83B-39CD39446573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3042C8-7825-AC44-BA0D-D4C2AF8A6998}" type="pres">
      <dgm:prSet presAssocID="{4D8807BF-AE5C-B744-85BB-76E6338EA2B3}" presName="hSp" presStyleCnt="0"/>
      <dgm:spPr/>
    </dgm:pt>
    <dgm:pt modelId="{D9FE5650-DE10-7043-933E-DB0AD6C35FDD}" type="pres">
      <dgm:prSet presAssocID="{4D8807BF-AE5C-B744-85BB-76E6338EA2B3}" presName="vProcSp" presStyleCnt="0"/>
      <dgm:spPr/>
    </dgm:pt>
    <dgm:pt modelId="{903D8E29-EB7E-6E45-BFEC-CE6854F0973F}" type="pres">
      <dgm:prSet presAssocID="{4D8807BF-AE5C-B744-85BB-76E6338EA2B3}" presName="vSp1" presStyleCnt="0"/>
      <dgm:spPr/>
    </dgm:pt>
    <dgm:pt modelId="{5834AABC-07B1-1943-82BD-F4194844DD30}" type="pres">
      <dgm:prSet presAssocID="{4D8807BF-AE5C-B744-85BB-76E6338EA2B3}" presName="simulatedConn" presStyleLbl="solidFgAcc1" presStyleIdx="1" presStyleCnt="2"/>
      <dgm:spPr/>
    </dgm:pt>
    <dgm:pt modelId="{4C211989-B011-F541-89EF-6DF50FBB7E1F}" type="pres">
      <dgm:prSet presAssocID="{4D8807BF-AE5C-B744-85BB-76E6338EA2B3}" presName="vSp2" presStyleCnt="0"/>
      <dgm:spPr/>
    </dgm:pt>
    <dgm:pt modelId="{7AE60BB4-0E3B-2041-BC9F-700ED0308ADA}" type="pres">
      <dgm:prSet presAssocID="{4D8807BF-AE5C-B744-85BB-76E6338EA2B3}" presName="sibTrans" presStyleCnt="0"/>
      <dgm:spPr/>
    </dgm:pt>
    <dgm:pt modelId="{4DA0FB24-6BEC-F740-8C97-9D9BF6ECCA54}" type="pres">
      <dgm:prSet presAssocID="{2DCD0246-4C72-7442-94CB-35BE4B1CD8CC}" presName="compositeNode" presStyleCnt="0">
        <dgm:presLayoutVars>
          <dgm:bulletEnabled val="1"/>
        </dgm:presLayoutVars>
      </dgm:prSet>
      <dgm:spPr/>
    </dgm:pt>
    <dgm:pt modelId="{70777C4E-892E-DA47-AE9C-00CF8844671A}" type="pres">
      <dgm:prSet presAssocID="{2DCD0246-4C72-7442-94CB-35BE4B1CD8CC}" presName="bgRect" presStyleLbl="node1" presStyleIdx="2" presStyleCnt="3"/>
      <dgm:spPr/>
      <dgm:t>
        <a:bodyPr/>
        <a:lstStyle/>
        <a:p>
          <a:endParaRPr lang="fr-FR"/>
        </a:p>
      </dgm:t>
    </dgm:pt>
    <dgm:pt modelId="{F88A8784-AB26-DE41-898F-1E34F5531DFC}" type="pres">
      <dgm:prSet presAssocID="{2DCD0246-4C72-7442-94CB-35BE4B1CD8CC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37613FE-303D-EB41-BF37-08F4693AE103}" type="pres">
      <dgm:prSet presAssocID="{2DCD0246-4C72-7442-94CB-35BE4B1CD8CC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68D1C0A-FF35-8D44-BEBD-BBFD83577CF7}" srcId="{D2070A63-F4B2-0C49-9DD7-654663A7D736}" destId="{2DCD0246-4C72-7442-94CB-35BE4B1CD8CC}" srcOrd="2" destOrd="0" parTransId="{B18A229B-26F2-3F4D-A7B7-B25E6E24DE00}" sibTransId="{CCF16175-F24B-4941-9252-84738D3E3CCE}"/>
    <dgm:cxn modelId="{0A425727-6713-1A42-A339-9AD5284FA9EF}" srcId="{D2070A63-F4B2-0C49-9DD7-654663A7D736}" destId="{0E645021-1045-A449-A897-8F086AFBE8AF}" srcOrd="0" destOrd="0" parTransId="{E8940ADB-7530-4D4F-8F52-54464B19469A}" sibTransId="{38C0E443-FCE0-E548-89C6-715BD694A049}"/>
    <dgm:cxn modelId="{82B67528-B5E8-CF4A-ADBC-4F5490C0556F}" type="presOf" srcId="{0E645021-1045-A449-A897-8F086AFBE8AF}" destId="{8CD52747-B598-CF48-9107-63BF9AE7CEC1}" srcOrd="0" destOrd="0" presId="urn:microsoft.com/office/officeart/2005/8/layout/hProcess7"/>
    <dgm:cxn modelId="{C4C6BD9D-CB16-0B42-9A59-7CB8994784E7}" type="presOf" srcId="{8348D7D5-8E7A-4349-B31C-C3CBD8420705}" destId="{B37613FE-303D-EB41-BF37-08F4693AE103}" srcOrd="0" destOrd="0" presId="urn:microsoft.com/office/officeart/2005/8/layout/hProcess7"/>
    <dgm:cxn modelId="{232C782E-8979-9E41-8237-2F2222A96280}" srcId="{D2070A63-F4B2-0C49-9DD7-654663A7D736}" destId="{F9FA67B1-9E50-8043-A83B-39CD39446573}" srcOrd="1" destOrd="0" parTransId="{0F8CF30C-58BB-854B-86C3-BFF94A664ACE}" sibTransId="{4D8807BF-AE5C-B744-85BB-76E6338EA2B3}"/>
    <dgm:cxn modelId="{E365F47A-266E-8D44-BB1E-2F121E3E263F}" srcId="{F9FA67B1-9E50-8043-A83B-39CD39446573}" destId="{EE5B3FD0-C3F5-394C-89AF-648E3E969011}" srcOrd="0" destOrd="0" parTransId="{9F71CC85-DEFB-9B41-BC62-E699BED34921}" sibTransId="{22DA2AA5-1C52-0648-878F-81D708890EB0}"/>
    <dgm:cxn modelId="{2CC65BAF-3CAC-C944-A5A3-35A9B6637C86}" type="presOf" srcId="{2DCD0246-4C72-7442-94CB-35BE4B1CD8CC}" destId="{F88A8784-AB26-DE41-898F-1E34F5531DFC}" srcOrd="1" destOrd="0" presId="urn:microsoft.com/office/officeart/2005/8/layout/hProcess7"/>
    <dgm:cxn modelId="{17C5EEA8-FA70-CF4A-8DFC-73AFC7B8B371}" type="presOf" srcId="{0E645021-1045-A449-A897-8F086AFBE8AF}" destId="{F07E835E-6050-6944-9BBA-EF3E78485942}" srcOrd="1" destOrd="0" presId="urn:microsoft.com/office/officeart/2005/8/layout/hProcess7"/>
    <dgm:cxn modelId="{98FE7DB5-4871-BD4B-A513-E03DD2FD52B3}" type="presOf" srcId="{21AEA0D3-872D-7046-9A9E-52BE7BA3C753}" destId="{342F5E32-C270-2A40-B9D0-B92B68414BC8}" srcOrd="0" destOrd="0" presId="urn:microsoft.com/office/officeart/2005/8/layout/hProcess7"/>
    <dgm:cxn modelId="{5D1406D5-7EDE-4D43-BC54-2AC89C5F7B19}" srcId="{2DCD0246-4C72-7442-94CB-35BE4B1CD8CC}" destId="{8348D7D5-8E7A-4349-B31C-C3CBD8420705}" srcOrd="0" destOrd="0" parTransId="{FD8AE78C-9FF6-794C-A027-8815773C453C}" sibTransId="{9AC153DC-1440-7844-95B7-05901E5558E6}"/>
    <dgm:cxn modelId="{6558BBFA-9E69-4842-89B6-24BA7B9B697A}" type="presOf" srcId="{D2070A63-F4B2-0C49-9DD7-654663A7D736}" destId="{6BFF2753-C5C5-DF4B-807D-3944C8A560E3}" srcOrd="0" destOrd="0" presId="urn:microsoft.com/office/officeart/2005/8/layout/hProcess7"/>
    <dgm:cxn modelId="{A6CE559E-94EB-EF44-B6C1-0D0C683D51BF}" srcId="{0E645021-1045-A449-A897-8F086AFBE8AF}" destId="{21AEA0D3-872D-7046-9A9E-52BE7BA3C753}" srcOrd="0" destOrd="0" parTransId="{3F2CA1C7-F63D-5248-9A41-F3C24B9CC3E9}" sibTransId="{8B4AE24A-9C56-2348-B0DC-F2B4C22AD1AC}"/>
    <dgm:cxn modelId="{F617DEE5-77F5-3A42-AF64-9058AA9A903F}" type="presOf" srcId="{F9FA67B1-9E50-8043-A83B-39CD39446573}" destId="{58988423-9A68-2644-8F5E-F681B70A6ECD}" srcOrd="0" destOrd="0" presId="urn:microsoft.com/office/officeart/2005/8/layout/hProcess7"/>
    <dgm:cxn modelId="{253A9825-432E-1F45-B11E-D62BD392FBBC}" type="presOf" srcId="{F9FA67B1-9E50-8043-A83B-39CD39446573}" destId="{9D13F8B1-530A-9344-9DD4-30AF12FB8F6F}" srcOrd="1" destOrd="0" presId="urn:microsoft.com/office/officeart/2005/8/layout/hProcess7"/>
    <dgm:cxn modelId="{785392CE-E552-F64A-A9DF-BE52DF872E5C}" type="presOf" srcId="{EE5B3FD0-C3F5-394C-89AF-648E3E969011}" destId="{E16E4AA0-B021-1843-9453-188E1ED20504}" srcOrd="0" destOrd="0" presId="urn:microsoft.com/office/officeart/2005/8/layout/hProcess7"/>
    <dgm:cxn modelId="{1C751591-C84E-7E4A-9AA7-B831917F1F59}" type="presOf" srcId="{2DCD0246-4C72-7442-94CB-35BE4B1CD8CC}" destId="{70777C4E-892E-DA47-AE9C-00CF8844671A}" srcOrd="0" destOrd="0" presId="urn:microsoft.com/office/officeart/2005/8/layout/hProcess7"/>
    <dgm:cxn modelId="{B138FC85-62DE-6743-B15B-4C6BA8BE1058}" type="presParOf" srcId="{6BFF2753-C5C5-DF4B-807D-3944C8A560E3}" destId="{52B70F92-704D-D44E-BE0E-358AB1F0B5F6}" srcOrd="0" destOrd="0" presId="urn:microsoft.com/office/officeart/2005/8/layout/hProcess7"/>
    <dgm:cxn modelId="{2F9CA55C-C914-5641-8519-4B0C370633A9}" type="presParOf" srcId="{52B70F92-704D-D44E-BE0E-358AB1F0B5F6}" destId="{8CD52747-B598-CF48-9107-63BF9AE7CEC1}" srcOrd="0" destOrd="0" presId="urn:microsoft.com/office/officeart/2005/8/layout/hProcess7"/>
    <dgm:cxn modelId="{8BA75C28-A572-CB4F-9328-35F149666F44}" type="presParOf" srcId="{52B70F92-704D-D44E-BE0E-358AB1F0B5F6}" destId="{F07E835E-6050-6944-9BBA-EF3E78485942}" srcOrd="1" destOrd="0" presId="urn:microsoft.com/office/officeart/2005/8/layout/hProcess7"/>
    <dgm:cxn modelId="{95907E2C-EF99-DB44-A9A4-526BB1717D64}" type="presParOf" srcId="{52B70F92-704D-D44E-BE0E-358AB1F0B5F6}" destId="{342F5E32-C270-2A40-B9D0-B92B68414BC8}" srcOrd="2" destOrd="0" presId="urn:microsoft.com/office/officeart/2005/8/layout/hProcess7"/>
    <dgm:cxn modelId="{07A3C9FF-0C92-264A-BD6A-D57AE61186D2}" type="presParOf" srcId="{6BFF2753-C5C5-DF4B-807D-3944C8A560E3}" destId="{F2831104-4019-7642-ACFA-5D6FA2FDCDB0}" srcOrd="1" destOrd="0" presId="urn:microsoft.com/office/officeart/2005/8/layout/hProcess7"/>
    <dgm:cxn modelId="{1152DC82-824E-CD4E-A797-6D538036D903}" type="presParOf" srcId="{6BFF2753-C5C5-DF4B-807D-3944C8A560E3}" destId="{F0677724-1BA8-EB43-9FAE-10B500A80E0F}" srcOrd="2" destOrd="0" presId="urn:microsoft.com/office/officeart/2005/8/layout/hProcess7"/>
    <dgm:cxn modelId="{A270EE6E-6E9B-A04D-A4B2-F29130E4336B}" type="presParOf" srcId="{F0677724-1BA8-EB43-9FAE-10B500A80E0F}" destId="{58E6DAE8-1C29-8248-BED2-7DDC88BD12DD}" srcOrd="0" destOrd="0" presId="urn:microsoft.com/office/officeart/2005/8/layout/hProcess7"/>
    <dgm:cxn modelId="{70ED4C57-D1D7-3042-B323-811256A36474}" type="presParOf" srcId="{F0677724-1BA8-EB43-9FAE-10B500A80E0F}" destId="{97B7F04A-BF22-3F42-9F26-33FDB57423AF}" srcOrd="1" destOrd="0" presId="urn:microsoft.com/office/officeart/2005/8/layout/hProcess7"/>
    <dgm:cxn modelId="{FB8FCA18-74E4-EA4D-B165-8BB6A4211961}" type="presParOf" srcId="{F0677724-1BA8-EB43-9FAE-10B500A80E0F}" destId="{0DCEBC9E-A31D-1446-AC2A-295EAD11A775}" srcOrd="2" destOrd="0" presId="urn:microsoft.com/office/officeart/2005/8/layout/hProcess7"/>
    <dgm:cxn modelId="{CDD6F38B-BB02-694E-8A7F-8B595B09DE91}" type="presParOf" srcId="{6BFF2753-C5C5-DF4B-807D-3944C8A560E3}" destId="{D6DF7BC1-0463-9141-A67A-25B98267B71B}" srcOrd="3" destOrd="0" presId="urn:microsoft.com/office/officeart/2005/8/layout/hProcess7"/>
    <dgm:cxn modelId="{5B491925-3807-484C-962C-1FFAEA603E28}" type="presParOf" srcId="{6BFF2753-C5C5-DF4B-807D-3944C8A560E3}" destId="{178A869D-6740-B14A-95E2-AF0BD5ED4CDF}" srcOrd="4" destOrd="0" presId="urn:microsoft.com/office/officeart/2005/8/layout/hProcess7"/>
    <dgm:cxn modelId="{09BAB293-4AF2-374B-B01B-99B6154FC54A}" type="presParOf" srcId="{178A869D-6740-B14A-95E2-AF0BD5ED4CDF}" destId="{58988423-9A68-2644-8F5E-F681B70A6ECD}" srcOrd="0" destOrd="0" presId="urn:microsoft.com/office/officeart/2005/8/layout/hProcess7"/>
    <dgm:cxn modelId="{BBE6C3C5-6DD6-C345-B383-D58F2EC8EDC6}" type="presParOf" srcId="{178A869D-6740-B14A-95E2-AF0BD5ED4CDF}" destId="{9D13F8B1-530A-9344-9DD4-30AF12FB8F6F}" srcOrd="1" destOrd="0" presId="urn:microsoft.com/office/officeart/2005/8/layout/hProcess7"/>
    <dgm:cxn modelId="{2D0636BB-594F-E845-9CE3-762CC080DF9F}" type="presParOf" srcId="{178A869D-6740-B14A-95E2-AF0BD5ED4CDF}" destId="{E16E4AA0-B021-1843-9453-188E1ED20504}" srcOrd="2" destOrd="0" presId="urn:microsoft.com/office/officeart/2005/8/layout/hProcess7"/>
    <dgm:cxn modelId="{ECA2CEA0-9727-3347-98C1-D09EFFB1F698}" type="presParOf" srcId="{6BFF2753-C5C5-DF4B-807D-3944C8A560E3}" destId="{9B3042C8-7825-AC44-BA0D-D4C2AF8A6998}" srcOrd="5" destOrd="0" presId="urn:microsoft.com/office/officeart/2005/8/layout/hProcess7"/>
    <dgm:cxn modelId="{6469F68E-E002-7446-901A-8F25AE94FCCE}" type="presParOf" srcId="{6BFF2753-C5C5-DF4B-807D-3944C8A560E3}" destId="{D9FE5650-DE10-7043-933E-DB0AD6C35FDD}" srcOrd="6" destOrd="0" presId="urn:microsoft.com/office/officeart/2005/8/layout/hProcess7"/>
    <dgm:cxn modelId="{4122517D-B5CF-0241-BE6F-3758AC7D4CDB}" type="presParOf" srcId="{D9FE5650-DE10-7043-933E-DB0AD6C35FDD}" destId="{903D8E29-EB7E-6E45-BFEC-CE6854F0973F}" srcOrd="0" destOrd="0" presId="urn:microsoft.com/office/officeart/2005/8/layout/hProcess7"/>
    <dgm:cxn modelId="{9AC9498D-FE3A-1F43-9D79-788C6DA16172}" type="presParOf" srcId="{D9FE5650-DE10-7043-933E-DB0AD6C35FDD}" destId="{5834AABC-07B1-1943-82BD-F4194844DD30}" srcOrd="1" destOrd="0" presId="urn:microsoft.com/office/officeart/2005/8/layout/hProcess7"/>
    <dgm:cxn modelId="{DA431354-49C7-F54B-B6F1-C307A9C1F519}" type="presParOf" srcId="{D9FE5650-DE10-7043-933E-DB0AD6C35FDD}" destId="{4C211989-B011-F541-89EF-6DF50FBB7E1F}" srcOrd="2" destOrd="0" presId="urn:microsoft.com/office/officeart/2005/8/layout/hProcess7"/>
    <dgm:cxn modelId="{950B0378-B728-0044-8E61-56219941A743}" type="presParOf" srcId="{6BFF2753-C5C5-DF4B-807D-3944C8A560E3}" destId="{7AE60BB4-0E3B-2041-BC9F-700ED0308ADA}" srcOrd="7" destOrd="0" presId="urn:microsoft.com/office/officeart/2005/8/layout/hProcess7"/>
    <dgm:cxn modelId="{32CE8A48-874A-FD42-A6B7-064E857CA73D}" type="presParOf" srcId="{6BFF2753-C5C5-DF4B-807D-3944C8A560E3}" destId="{4DA0FB24-6BEC-F740-8C97-9D9BF6ECCA54}" srcOrd="8" destOrd="0" presId="urn:microsoft.com/office/officeart/2005/8/layout/hProcess7"/>
    <dgm:cxn modelId="{13F7EF26-F1D6-0F4D-B1E3-E4660F0C622C}" type="presParOf" srcId="{4DA0FB24-6BEC-F740-8C97-9D9BF6ECCA54}" destId="{70777C4E-892E-DA47-AE9C-00CF8844671A}" srcOrd="0" destOrd="0" presId="urn:microsoft.com/office/officeart/2005/8/layout/hProcess7"/>
    <dgm:cxn modelId="{097CF9F8-EDCD-C740-AB3D-81C5466C46E4}" type="presParOf" srcId="{4DA0FB24-6BEC-F740-8C97-9D9BF6ECCA54}" destId="{F88A8784-AB26-DE41-898F-1E34F5531DFC}" srcOrd="1" destOrd="0" presId="urn:microsoft.com/office/officeart/2005/8/layout/hProcess7"/>
    <dgm:cxn modelId="{E0DDF446-98EF-D146-AE00-A6C598E5FA85}" type="presParOf" srcId="{4DA0FB24-6BEC-F740-8C97-9D9BF6ECCA54}" destId="{B37613FE-303D-EB41-BF37-08F4693AE103}" srcOrd="2" destOrd="0" presId="urn:microsoft.com/office/officeart/2005/8/layout/hProcess7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F53E-F2F1-064B-B8BC-2D6D666DFB90}" type="datetimeFigureOut">
              <a:rPr lang="fr-FR" smtClean="0"/>
              <a:pPr/>
              <a:t>9/12/08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D66-CB93-8F4D-AF0D-CDC532091E3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F53E-F2F1-064B-B8BC-2D6D666DFB90}" type="datetimeFigureOut">
              <a:rPr lang="fr-FR" smtClean="0"/>
              <a:pPr/>
              <a:t>9/12/08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D66-CB93-8F4D-AF0D-CDC532091E3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F53E-F2F1-064B-B8BC-2D6D666DFB90}" type="datetimeFigureOut">
              <a:rPr lang="fr-FR" smtClean="0"/>
              <a:pPr/>
              <a:t>9/12/08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D66-CB93-8F4D-AF0D-CDC532091E3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F53E-F2F1-064B-B8BC-2D6D666DFB90}" type="datetimeFigureOut">
              <a:rPr lang="fr-FR" smtClean="0"/>
              <a:pPr/>
              <a:t>9/12/08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D66-CB93-8F4D-AF0D-CDC532091E3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F53E-F2F1-064B-B8BC-2D6D666DFB90}" type="datetimeFigureOut">
              <a:rPr lang="fr-FR" smtClean="0"/>
              <a:pPr/>
              <a:t>9/12/08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D66-CB93-8F4D-AF0D-CDC532091E3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F53E-F2F1-064B-B8BC-2D6D666DFB90}" type="datetimeFigureOut">
              <a:rPr lang="fr-FR" smtClean="0"/>
              <a:pPr/>
              <a:t>9/12/08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D66-CB93-8F4D-AF0D-CDC532091E3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F53E-F2F1-064B-B8BC-2D6D666DFB90}" type="datetimeFigureOut">
              <a:rPr lang="fr-FR" smtClean="0"/>
              <a:pPr/>
              <a:t>9/12/08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D66-CB93-8F4D-AF0D-CDC532091E3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F53E-F2F1-064B-B8BC-2D6D666DFB90}" type="datetimeFigureOut">
              <a:rPr lang="fr-FR" smtClean="0"/>
              <a:pPr/>
              <a:t>9/12/08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D66-CB93-8F4D-AF0D-CDC532091E3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F53E-F2F1-064B-B8BC-2D6D666DFB90}" type="datetimeFigureOut">
              <a:rPr lang="fr-FR" smtClean="0"/>
              <a:pPr/>
              <a:t>9/12/08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D66-CB93-8F4D-AF0D-CDC532091E3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F53E-F2F1-064B-B8BC-2D6D666DFB90}" type="datetimeFigureOut">
              <a:rPr lang="fr-FR" smtClean="0"/>
              <a:pPr/>
              <a:t>9/12/08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D66-CB93-8F4D-AF0D-CDC532091E3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2F53E-F2F1-064B-B8BC-2D6D666DFB90}" type="datetimeFigureOut">
              <a:rPr lang="fr-FR" smtClean="0"/>
              <a:pPr/>
              <a:t>9/12/08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77D66-CB93-8F4D-AF0D-CDC532091E3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2F53E-F2F1-064B-B8BC-2D6D666DFB90}" type="datetimeFigureOut">
              <a:rPr lang="fr-FR" smtClean="0"/>
              <a:pPr/>
              <a:t>9/12/08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77D66-CB93-8F4D-AF0D-CDC532091E38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4" Type="http://schemas.openxmlformats.org/officeDocument/2006/relationships/image" Target="../media/image3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5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diagramQuickStyle" Target="../diagrams/quickStyle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5" Type="http://schemas.openxmlformats.org/officeDocument/2006/relationships/diagramColors" Target="../diagrams/colors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Modalités méthodologiques </a:t>
            </a:r>
            <a:br>
              <a:rPr lang="fr-FR" dirty="0" smtClean="0"/>
            </a:br>
            <a:r>
              <a:rPr lang="fr-FR" dirty="0" smtClean="0"/>
              <a:t>pour prises en charges spécifiques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74975"/>
            <a:ext cx="6858000" cy="1752600"/>
          </a:xfrm>
        </p:spPr>
        <p:txBody>
          <a:bodyPr>
            <a:normAutofit fontScale="92500" lnSpcReduction="20000"/>
          </a:bodyPr>
          <a:lstStyle/>
          <a:p>
            <a:r>
              <a:rPr lang="fr-FR" dirty="0" smtClean="0"/>
              <a:t>JM Thurin </a:t>
            </a:r>
          </a:p>
          <a:p>
            <a:r>
              <a:rPr lang="fr-FR" dirty="0" smtClean="0"/>
              <a:t>avec les contributions de </a:t>
            </a:r>
            <a:br>
              <a:rPr lang="fr-FR" dirty="0" smtClean="0"/>
            </a:br>
            <a:r>
              <a:rPr lang="fr-FR" dirty="0" smtClean="0"/>
              <a:t>R </a:t>
            </a:r>
            <a:r>
              <a:rPr lang="fr-FR" dirty="0" err="1" smtClean="0"/>
              <a:t>Coutelle</a:t>
            </a:r>
            <a:r>
              <a:rPr lang="fr-FR" dirty="0" smtClean="0"/>
              <a:t>, J </a:t>
            </a:r>
            <a:r>
              <a:rPr lang="fr-FR" dirty="0" err="1" smtClean="0"/>
              <a:t>Pradère</a:t>
            </a:r>
            <a:r>
              <a:rPr lang="fr-FR" dirty="0" smtClean="0"/>
              <a:t>, E </a:t>
            </a:r>
            <a:r>
              <a:rPr lang="fr-FR" dirty="0" err="1" smtClean="0"/>
              <a:t>Morilla</a:t>
            </a:r>
            <a:r>
              <a:rPr lang="fr-FR" dirty="0" smtClean="0"/>
              <a:t>, </a:t>
            </a:r>
            <a:br>
              <a:rPr lang="fr-FR" dirty="0" smtClean="0"/>
            </a:br>
            <a:r>
              <a:rPr lang="fr-FR" dirty="0" smtClean="0"/>
              <a:t>F Mosca, L </a:t>
            </a:r>
            <a:r>
              <a:rPr lang="fr-FR" dirty="0" err="1" smtClean="0"/>
              <a:t>Liberman</a:t>
            </a:r>
            <a:r>
              <a:rPr lang="fr-FR" dirty="0" smtClean="0"/>
              <a:t>, MC </a:t>
            </a:r>
            <a:r>
              <a:rPr lang="fr-FR" dirty="0" err="1" smtClean="0"/>
              <a:t>Cabié</a:t>
            </a:r>
            <a:r>
              <a:rPr lang="fr-FR" dirty="0" smtClean="0"/>
              <a:t>, M Thurin</a:t>
            </a:r>
            <a:endParaRPr lang="fr-FR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838200" y="6248400"/>
            <a:ext cx="7772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/>
              <a:t>Journée</a:t>
            </a:r>
            <a:r>
              <a:rPr lang="fr-FR" sz="1400" b="1" dirty="0" smtClean="0"/>
              <a:t> du Réseau de Recherches Fondées sur les Pratiques Psychothérapiques </a:t>
            </a:r>
            <a:br>
              <a:rPr lang="fr-FR" sz="1400" b="1" dirty="0" smtClean="0"/>
            </a:br>
            <a:r>
              <a:rPr lang="fr-FR" sz="1400" b="1" dirty="0" smtClean="0"/>
              <a:t>«</a:t>
            </a:r>
            <a:r>
              <a:rPr lang="fr-FR" sz="1400" b="1" dirty="0"/>
              <a:t> Retours d’expérience </a:t>
            </a:r>
            <a:r>
              <a:rPr lang="fr-FR" sz="1400" b="1" dirty="0" smtClean="0"/>
              <a:t>» – 5 décembre 2008</a:t>
            </a:r>
            <a:endParaRPr lang="fr-FR" sz="1400" b="1" dirty="0"/>
          </a:p>
        </p:txBody>
      </p:sp>
      <p:pic>
        <p:nvPicPr>
          <p:cNvPr id="11" name="Image 4" descr="LogoRRFPP110.t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5890" y="5098090"/>
            <a:ext cx="790510" cy="79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er 11"/>
          <p:cNvGrpSpPr/>
          <p:nvPr/>
        </p:nvGrpSpPr>
        <p:grpSpPr>
          <a:xfrm>
            <a:off x="4495800" y="5476003"/>
            <a:ext cx="3817683" cy="467597"/>
            <a:chOff x="4495800" y="6256482"/>
            <a:chExt cx="3817683" cy="467597"/>
          </a:xfrm>
        </p:grpSpPr>
        <p:pic>
          <p:nvPicPr>
            <p:cNvPr id="13" name="Image 12" descr="MiniInserm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5800" y="6328355"/>
              <a:ext cx="1219200" cy="323850"/>
            </a:xfrm>
            <a:prstGeom prst="rect">
              <a:avLst/>
            </a:prstGeom>
          </p:spPr>
        </p:pic>
        <p:pic>
          <p:nvPicPr>
            <p:cNvPr id="14" name="Image 13" descr="logoFFP.tif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91200" y="6259731"/>
              <a:ext cx="748664" cy="461098"/>
            </a:xfrm>
            <a:prstGeom prst="rect">
              <a:avLst/>
            </a:prstGeom>
          </p:spPr>
        </p:pic>
        <p:pic>
          <p:nvPicPr>
            <p:cNvPr id="15" name="Image 14" descr="TechPsyTitre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04487" y="6288281"/>
              <a:ext cx="908996" cy="403998"/>
            </a:xfrm>
            <a:prstGeom prst="rect">
              <a:avLst/>
            </a:prstGeom>
          </p:spPr>
        </p:pic>
        <p:pic>
          <p:nvPicPr>
            <p:cNvPr id="16" name="Image 15" descr="Image 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39864" y="6256482"/>
              <a:ext cx="708272" cy="4675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Les réunions de pôle ont fait apparaître la variété et la complexité des dispositifs de prise en charge des enfants autistes.</a:t>
            </a:r>
          </a:p>
          <a:p>
            <a:r>
              <a:rPr lang="fr-FR" dirty="0" smtClean="0"/>
              <a:t>Si, dans de nombreux cas, une psychothérapie bien individualisée constitue l’axe du dispositif, il existe des psychothérapies institutionnelles qui entrent clairement dans les pratiques psychothérapiques.</a:t>
            </a:r>
          </a:p>
          <a:p>
            <a:r>
              <a:rPr lang="fr-FR" dirty="0" smtClean="0"/>
              <a:t>Nous avons donc essayé de concevoir comment ces pratiques pouvaient être évaluées, en respectant deux conditions incontournables : évaluation centrée sur le cas, avec un référent identifié et utilisation des mêmes outils d’évaluation que pour les psychothérapies individuelles.</a:t>
            </a:r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Des configurations variées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 smtClean="0"/>
              <a:t>Parmi les configurations décrites …</a:t>
            </a:r>
          </a:p>
          <a:p>
            <a:pPr lvl="1"/>
            <a:r>
              <a:rPr lang="fr-FR" dirty="0" smtClean="0"/>
              <a:t>Psychothérapie individuelle</a:t>
            </a:r>
          </a:p>
          <a:p>
            <a:pPr lvl="1"/>
            <a:r>
              <a:rPr lang="fr-FR" dirty="0" smtClean="0"/>
              <a:t>Packs réalisés par 3 thérapeutes</a:t>
            </a:r>
          </a:p>
          <a:p>
            <a:pPr lvl="1"/>
            <a:r>
              <a:rPr lang="fr-FR" dirty="0" smtClean="0"/>
              <a:t>Groupe bihebdomadaire de 3 enfants encadré par psychologue - psychothérapeute et psychomotricienne, avec parents, puis enfants seuls, puis de nouveau avec parents</a:t>
            </a:r>
          </a:p>
          <a:p>
            <a:pPr lvl="1"/>
            <a:r>
              <a:rPr lang="fr-FR" dirty="0" smtClean="0"/>
              <a:t>Thérapie familiale, accompagnement familial associé à la psychothérapie de l’enfant ou lui étant intégré dans des entretiens mensuels réguliers</a:t>
            </a:r>
          </a:p>
          <a:p>
            <a:pPr lvl="1"/>
            <a:r>
              <a:rPr lang="fr-FR" dirty="0" smtClean="0"/>
              <a:t>Groupes thérapeutiques à médiation : balnéothérapie, relaxation, peinture, théâtre, cirque et à visée sensorimotrice : </a:t>
            </a:r>
            <a:r>
              <a:rPr lang="fr-FR" dirty="0" err="1" smtClean="0"/>
              <a:t>équi</a:t>
            </a:r>
            <a:r>
              <a:rPr lang="fr-FR" dirty="0" smtClean="0"/>
              <a:t> thérapie, </a:t>
            </a:r>
            <a:r>
              <a:rPr lang="fr-FR" dirty="0" err="1" smtClean="0"/>
              <a:t>aqua</a:t>
            </a:r>
            <a:r>
              <a:rPr lang="fr-FR" dirty="0" smtClean="0"/>
              <a:t> thérapie, escalade, musicothérapie, art thérapie</a:t>
            </a:r>
          </a:p>
          <a:p>
            <a:pPr lvl="1"/>
            <a:r>
              <a:rPr lang="fr-FR" dirty="0" smtClean="0"/>
              <a:t>Psychomotricité, orthophonie, </a:t>
            </a:r>
          </a:p>
          <a:p>
            <a:pPr lvl="1"/>
            <a:r>
              <a:rPr lang="fr-FR" dirty="0" smtClean="0"/>
              <a:t>Temps séquentiels</a:t>
            </a:r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Trois démarches principales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 smtClean="0"/>
              <a:t>Trois démarches principales peuvent être envisagées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b="1" dirty="0" smtClean="0"/>
              <a:t>La psychothérapie individuelle est le cœur de la prise en charge. </a:t>
            </a:r>
            <a:r>
              <a:rPr lang="fr-FR" dirty="0" smtClean="0"/>
              <a:t>La psychothérapie institutionnelle qui l’accompagne est  située comme </a:t>
            </a:r>
            <a:r>
              <a:rPr lang="fr-FR" i="1" dirty="0" smtClean="0"/>
              <a:t>modérateur. </a:t>
            </a:r>
            <a:r>
              <a:rPr lang="fr-FR" dirty="0" smtClean="0"/>
              <a:t>Elle est décrite dans ses grandes lignes, en pondérant la participation de l’enfant à différentes activités dont certaines pourront être considérées comme </a:t>
            </a:r>
            <a:r>
              <a:rPr lang="fr-FR" i="1" dirty="0" smtClean="0"/>
              <a:t>médiateurs</a:t>
            </a:r>
            <a:r>
              <a:rPr lang="fr-FR" dirty="0" smtClean="0"/>
              <a:t>.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b="1" dirty="0" smtClean="0"/>
              <a:t>Il existe deux pratiques psychothérapiques principales </a:t>
            </a:r>
            <a:r>
              <a:rPr lang="fr-FR" dirty="0" smtClean="0"/>
              <a:t>(</a:t>
            </a:r>
            <a:r>
              <a:rPr lang="fr-FR" dirty="0" err="1" smtClean="0"/>
              <a:t>p.e</a:t>
            </a:r>
            <a:r>
              <a:rPr lang="fr-FR" dirty="0" smtClean="0"/>
              <a:t>. individuelle et familiale) qui ont des objectifs complémentaires et sont en </a:t>
            </a:r>
            <a:r>
              <a:rPr lang="fr-FR" dirty="0" err="1" smtClean="0"/>
              <a:t>inter-relatation</a:t>
            </a:r>
            <a:r>
              <a:rPr lang="fr-FR" dirty="0" smtClean="0"/>
              <a:t>.  Elles sont évaluées l’une et l’autre. Elles sont accompagnées d’autres approches (</a:t>
            </a:r>
            <a:r>
              <a:rPr lang="fr-FR" i="1" dirty="0" smtClean="0"/>
              <a:t>modérateurs</a:t>
            </a:r>
            <a:r>
              <a:rPr lang="fr-FR" dirty="0" smtClean="0"/>
              <a:t>)</a:t>
            </a:r>
          </a:p>
          <a:p>
            <a:pPr marL="971550" lvl="1" indent="-514350">
              <a:buFont typeface="+mj-lt"/>
              <a:buAutoNum type="arabicPeriod"/>
            </a:pPr>
            <a:r>
              <a:rPr lang="fr-FR" b="1" dirty="0" smtClean="0"/>
              <a:t>Il existe différentes modalités « psychothérapiques » avec des niveaux d’approche et d’expression qui peuvent être différents. </a:t>
            </a:r>
            <a:r>
              <a:rPr lang="fr-FR" dirty="0" smtClean="0"/>
              <a:t>Elles s’intègrent dans un projet global dont les objectifs de chacune d’entre elles peuvent être décrits, les médiateurs et leur relation à des variables causales et/ou à des projets d’acquisition identifiés.</a:t>
            </a:r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formulation de cas au cœur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600200"/>
            <a:ext cx="8991600" cy="4525963"/>
          </a:xfrm>
        </p:spPr>
        <p:txBody>
          <a:bodyPr>
            <a:noAutofit/>
          </a:bodyPr>
          <a:lstStyle/>
          <a:p>
            <a:endParaRPr lang="fr-FR" sz="2000" dirty="0" smtClean="0"/>
          </a:p>
          <a:p>
            <a:endParaRPr lang="fr-FR" sz="2000" dirty="0" smtClean="0"/>
          </a:p>
          <a:p>
            <a:endParaRPr lang="fr-FR" sz="2000" dirty="0" smtClean="0"/>
          </a:p>
          <a:p>
            <a:r>
              <a:rPr lang="fr-FR" dirty="0" smtClean="0"/>
              <a:t>Ces différents abords de la question placent la </a:t>
            </a:r>
            <a:r>
              <a:rPr lang="fr-FR" i="1" dirty="0" smtClean="0"/>
              <a:t>formulation de cas </a:t>
            </a:r>
            <a:r>
              <a:rPr lang="fr-FR" dirty="0" smtClean="0"/>
              <a:t>au centre de la représentation et de la conception du projet thérapeutique.</a:t>
            </a:r>
          </a:p>
          <a:p>
            <a:r>
              <a:rPr lang="fr-FR" dirty="0" smtClean="0"/>
              <a:t>Elle va devoir être conçue de façon à tenir compte de tous les acteurs concernés.</a:t>
            </a:r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dirty="0" smtClean="0"/>
              <a:t>Formulation de cas</a:t>
            </a:r>
            <a:endParaRPr lang="fr-FR" dirty="0"/>
          </a:p>
        </p:txBody>
      </p:sp>
      <p:graphicFrame>
        <p:nvGraphicFramePr>
          <p:cNvPr id="6" name="Diagramme 5"/>
          <p:cNvGraphicFramePr/>
          <p:nvPr/>
        </p:nvGraphicFramePr>
        <p:xfrm>
          <a:off x="533400" y="2032000"/>
          <a:ext cx="7924800" cy="40640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FC sous forme schématique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Hexagone 3"/>
          <p:cNvSpPr/>
          <p:nvPr/>
        </p:nvSpPr>
        <p:spPr>
          <a:xfrm>
            <a:off x="4800600" y="2667000"/>
            <a:ext cx="1524000" cy="6858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Médiateur changement</a:t>
            </a:r>
          </a:p>
        </p:txBody>
      </p:sp>
      <p:sp>
        <p:nvSpPr>
          <p:cNvPr id="5" name="Ellipse 4"/>
          <p:cNvSpPr/>
          <p:nvPr/>
        </p:nvSpPr>
        <p:spPr>
          <a:xfrm>
            <a:off x="2590800" y="2133600"/>
            <a:ext cx="1447800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Variable</a:t>
            </a:r>
            <a:br>
              <a:rPr lang="fr-FR" sz="1600" dirty="0" smtClean="0"/>
            </a:br>
            <a:r>
              <a:rPr lang="fr-FR" sz="1600" dirty="0" smtClean="0"/>
              <a:t>causale</a:t>
            </a:r>
            <a:endParaRPr lang="fr-FR" sz="1600" dirty="0"/>
          </a:p>
        </p:txBody>
      </p:sp>
      <p:sp>
        <p:nvSpPr>
          <p:cNvPr id="6" name="Hexagone 5"/>
          <p:cNvSpPr/>
          <p:nvPr/>
        </p:nvSpPr>
        <p:spPr>
          <a:xfrm>
            <a:off x="4800600" y="3676650"/>
            <a:ext cx="1524000" cy="6858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Médiateur  changement </a:t>
            </a:r>
            <a:endParaRPr lang="fr-FR" sz="1400" dirty="0"/>
          </a:p>
        </p:txBody>
      </p:sp>
      <p:sp>
        <p:nvSpPr>
          <p:cNvPr id="7" name="Hexagone 6"/>
          <p:cNvSpPr/>
          <p:nvPr/>
        </p:nvSpPr>
        <p:spPr>
          <a:xfrm>
            <a:off x="4800600" y="4724400"/>
            <a:ext cx="1524000" cy="6858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Médiateurs changement</a:t>
            </a:r>
          </a:p>
        </p:txBody>
      </p:sp>
      <p:sp>
        <p:nvSpPr>
          <p:cNvPr id="8" name="Ellipse 7"/>
          <p:cNvSpPr/>
          <p:nvPr/>
        </p:nvSpPr>
        <p:spPr>
          <a:xfrm>
            <a:off x="2590800" y="3162300"/>
            <a:ext cx="1447800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Variable</a:t>
            </a:r>
            <a:br>
              <a:rPr lang="fr-FR" sz="1600" dirty="0" smtClean="0"/>
            </a:br>
            <a:r>
              <a:rPr lang="fr-FR" sz="1600" dirty="0" smtClean="0"/>
              <a:t>causale </a:t>
            </a:r>
            <a:endParaRPr lang="fr-FR" sz="1600" dirty="0"/>
          </a:p>
        </p:txBody>
      </p:sp>
      <p:sp>
        <p:nvSpPr>
          <p:cNvPr id="9" name="Ellipse 8"/>
          <p:cNvSpPr/>
          <p:nvPr/>
        </p:nvSpPr>
        <p:spPr>
          <a:xfrm>
            <a:off x="2590800" y="4191000"/>
            <a:ext cx="1447800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Variable</a:t>
            </a:r>
            <a:br>
              <a:rPr lang="fr-FR" sz="1600" dirty="0" smtClean="0"/>
            </a:br>
            <a:r>
              <a:rPr lang="fr-FR" sz="1600" dirty="0" smtClean="0"/>
              <a:t>causale</a:t>
            </a:r>
            <a:endParaRPr lang="fr-FR" sz="1600" dirty="0"/>
          </a:p>
        </p:txBody>
      </p:sp>
      <p:sp>
        <p:nvSpPr>
          <p:cNvPr id="10" name="Ellipse 9"/>
          <p:cNvSpPr/>
          <p:nvPr/>
        </p:nvSpPr>
        <p:spPr>
          <a:xfrm>
            <a:off x="2667000" y="5181600"/>
            <a:ext cx="1447800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Variable</a:t>
            </a:r>
            <a:br>
              <a:rPr lang="fr-FR" sz="1600" dirty="0" smtClean="0"/>
            </a:br>
            <a:r>
              <a:rPr lang="fr-FR" sz="1600" dirty="0" smtClean="0"/>
              <a:t>causale</a:t>
            </a:r>
            <a:endParaRPr lang="fr-FR" sz="1600" dirty="0"/>
          </a:p>
        </p:txBody>
      </p:sp>
      <p:sp>
        <p:nvSpPr>
          <p:cNvPr id="11" name="Rectangle 10"/>
          <p:cNvSpPr/>
          <p:nvPr/>
        </p:nvSpPr>
        <p:spPr>
          <a:xfrm>
            <a:off x="457200" y="3209925"/>
            <a:ext cx="1219200" cy="16192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Troubles et problèmes</a:t>
            </a:r>
          </a:p>
          <a:p>
            <a:pPr algn="ctr"/>
            <a:r>
              <a:rPr lang="fr-FR" dirty="0"/>
              <a:t>e</a:t>
            </a:r>
            <a:r>
              <a:rPr lang="fr-FR" dirty="0" smtClean="0"/>
              <a:t>t leur contexte*</a:t>
            </a:r>
          </a:p>
          <a:p>
            <a:pPr algn="ctr"/>
            <a:r>
              <a:rPr lang="fr-FR" dirty="0" smtClean="0"/>
              <a:t>[Santé]</a:t>
            </a:r>
            <a:endParaRPr lang="fr-FR" dirty="0"/>
          </a:p>
        </p:txBody>
      </p:sp>
      <p:sp>
        <p:nvSpPr>
          <p:cNvPr id="12" name="Trapèze 11"/>
          <p:cNvSpPr/>
          <p:nvPr/>
        </p:nvSpPr>
        <p:spPr>
          <a:xfrm>
            <a:off x="6781800" y="2971800"/>
            <a:ext cx="1752600" cy="2095500"/>
          </a:xfrm>
          <a:prstGeom prst="trapezoi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dirty="0" smtClean="0"/>
              <a:t>Objectifs [Troubles et problèmes]</a:t>
            </a:r>
          </a:p>
          <a:p>
            <a:pPr algn="ctr"/>
            <a:r>
              <a:rPr lang="fr-FR" dirty="0" smtClean="0"/>
              <a:t>Santé</a:t>
            </a:r>
            <a:endParaRPr lang="fr-FR" dirty="0"/>
          </a:p>
        </p:txBody>
      </p:sp>
      <p:cxnSp>
        <p:nvCxnSpPr>
          <p:cNvPr id="13" name="Connecteur droit avec flèche 12"/>
          <p:cNvCxnSpPr>
            <a:stCxn id="8" idx="4"/>
            <a:endCxn id="9" idx="0"/>
          </p:cNvCxnSpPr>
          <p:nvPr/>
        </p:nvCxnSpPr>
        <p:spPr>
          <a:xfrm rot="5400000">
            <a:off x="3181350" y="4057650"/>
            <a:ext cx="2667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Forme 13"/>
          <p:cNvCxnSpPr>
            <a:stCxn id="5" idx="3"/>
            <a:endCxn id="9" idx="2"/>
          </p:cNvCxnSpPr>
          <p:nvPr/>
        </p:nvCxnSpPr>
        <p:spPr>
          <a:xfrm rot="5400000">
            <a:off x="1802817" y="3571992"/>
            <a:ext cx="1787992" cy="212025"/>
          </a:xfrm>
          <a:prstGeom prst="bentConnector4">
            <a:avLst>
              <a:gd name="adj1" fmla="val 19127"/>
              <a:gd name="adj2" fmla="val 207817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en angle 14"/>
          <p:cNvCxnSpPr>
            <a:stCxn id="9" idx="6"/>
            <a:endCxn id="10" idx="6"/>
          </p:cNvCxnSpPr>
          <p:nvPr/>
        </p:nvCxnSpPr>
        <p:spPr>
          <a:xfrm>
            <a:off x="4038600" y="4572000"/>
            <a:ext cx="76200" cy="990600"/>
          </a:xfrm>
          <a:prstGeom prst="bentConnector3">
            <a:avLst>
              <a:gd name="adj1" fmla="val 400000"/>
            </a:avLst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228600" y="6477000"/>
            <a:ext cx="61018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*Facteurs précipitant, déclenchant, histoire personnelle et familiale, modérateurs </a:t>
            </a:r>
            <a:endParaRPr lang="fr-FR" sz="1400" dirty="0"/>
          </a:p>
        </p:txBody>
      </p:sp>
      <p:sp>
        <p:nvSpPr>
          <p:cNvPr id="3" name="Bouée 2"/>
          <p:cNvSpPr/>
          <p:nvPr/>
        </p:nvSpPr>
        <p:spPr>
          <a:xfrm>
            <a:off x="4338600" y="1676400"/>
            <a:ext cx="4653000" cy="4665600"/>
          </a:xfrm>
          <a:prstGeom prst="donut">
            <a:avLst>
              <a:gd name="adj" fmla="val 4802"/>
            </a:avLst>
          </a:prstGeom>
          <a:solidFill>
            <a:srgbClr val="C4BD9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152400" y="274638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Action thérapeutique sous forme schématique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Hexagone 3"/>
          <p:cNvSpPr/>
          <p:nvPr/>
        </p:nvSpPr>
        <p:spPr>
          <a:xfrm>
            <a:off x="2286000" y="2743200"/>
            <a:ext cx="1524000" cy="6858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Médiateur changement </a:t>
            </a:r>
          </a:p>
          <a:p>
            <a:pPr algn="ctr"/>
            <a:r>
              <a:rPr lang="fr-FR" sz="1400" dirty="0" smtClean="0"/>
              <a:t>1</a:t>
            </a:r>
          </a:p>
        </p:txBody>
      </p:sp>
      <p:sp>
        <p:nvSpPr>
          <p:cNvPr id="5" name="Ellipse 4"/>
          <p:cNvSpPr/>
          <p:nvPr/>
        </p:nvSpPr>
        <p:spPr>
          <a:xfrm>
            <a:off x="4762500" y="2209800"/>
            <a:ext cx="1447800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Variable</a:t>
            </a:r>
            <a:br>
              <a:rPr lang="fr-FR" sz="1600" dirty="0" smtClean="0"/>
            </a:br>
            <a:r>
              <a:rPr lang="fr-FR" sz="1600" dirty="0" smtClean="0"/>
              <a:t>causale</a:t>
            </a:r>
            <a:endParaRPr lang="fr-FR" sz="1600" dirty="0"/>
          </a:p>
        </p:txBody>
      </p:sp>
      <p:sp>
        <p:nvSpPr>
          <p:cNvPr id="6" name="Hexagone 5"/>
          <p:cNvSpPr/>
          <p:nvPr/>
        </p:nvSpPr>
        <p:spPr>
          <a:xfrm>
            <a:off x="2286000" y="3905250"/>
            <a:ext cx="1524000" cy="6858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Médiateur  changement</a:t>
            </a:r>
          </a:p>
          <a:p>
            <a:pPr algn="ctr"/>
            <a:r>
              <a:rPr lang="fr-FR" sz="1400" dirty="0" smtClean="0"/>
              <a:t>2 </a:t>
            </a:r>
            <a:endParaRPr lang="fr-FR" sz="1400" dirty="0"/>
          </a:p>
        </p:txBody>
      </p:sp>
      <p:sp>
        <p:nvSpPr>
          <p:cNvPr id="7" name="Hexagone 6"/>
          <p:cNvSpPr/>
          <p:nvPr/>
        </p:nvSpPr>
        <p:spPr>
          <a:xfrm>
            <a:off x="2286000" y="5029200"/>
            <a:ext cx="1524000" cy="6858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Médiateurs changement</a:t>
            </a:r>
            <a:br>
              <a:rPr lang="fr-FR" sz="1400" dirty="0" smtClean="0"/>
            </a:br>
            <a:r>
              <a:rPr lang="fr-FR" sz="1400" dirty="0" smtClean="0"/>
              <a:t>3</a:t>
            </a:r>
          </a:p>
        </p:txBody>
      </p:sp>
      <p:sp>
        <p:nvSpPr>
          <p:cNvPr id="8" name="Ellipse 7"/>
          <p:cNvSpPr/>
          <p:nvPr/>
        </p:nvSpPr>
        <p:spPr>
          <a:xfrm>
            <a:off x="4762500" y="3390900"/>
            <a:ext cx="1447800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Variable</a:t>
            </a:r>
            <a:br>
              <a:rPr lang="fr-FR" sz="1600" dirty="0" smtClean="0"/>
            </a:br>
            <a:r>
              <a:rPr lang="fr-FR" sz="1600" dirty="0" smtClean="0"/>
              <a:t>causale </a:t>
            </a:r>
            <a:endParaRPr lang="fr-FR" sz="1600" dirty="0"/>
          </a:p>
        </p:txBody>
      </p:sp>
      <p:sp>
        <p:nvSpPr>
          <p:cNvPr id="9" name="Ellipse 8"/>
          <p:cNvSpPr/>
          <p:nvPr/>
        </p:nvSpPr>
        <p:spPr>
          <a:xfrm>
            <a:off x="4762500" y="4419600"/>
            <a:ext cx="1447800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Variable</a:t>
            </a:r>
            <a:br>
              <a:rPr lang="fr-FR" sz="1600" dirty="0" smtClean="0"/>
            </a:br>
            <a:r>
              <a:rPr lang="fr-FR" sz="1600" dirty="0" smtClean="0"/>
              <a:t>causale</a:t>
            </a:r>
            <a:endParaRPr lang="fr-FR" sz="1600" dirty="0"/>
          </a:p>
        </p:txBody>
      </p:sp>
      <p:sp>
        <p:nvSpPr>
          <p:cNvPr id="10" name="Ellipse 9"/>
          <p:cNvSpPr/>
          <p:nvPr/>
        </p:nvSpPr>
        <p:spPr>
          <a:xfrm>
            <a:off x="4762500" y="5410200"/>
            <a:ext cx="1447800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Variable</a:t>
            </a:r>
            <a:br>
              <a:rPr lang="fr-FR" sz="1600" dirty="0" smtClean="0"/>
            </a:br>
            <a:r>
              <a:rPr lang="fr-FR" sz="1600" dirty="0" smtClean="0"/>
              <a:t>causale</a:t>
            </a:r>
            <a:endParaRPr lang="fr-FR" sz="1600" dirty="0"/>
          </a:p>
        </p:txBody>
      </p:sp>
      <p:sp>
        <p:nvSpPr>
          <p:cNvPr id="12" name="Trapèze 11"/>
          <p:cNvSpPr/>
          <p:nvPr/>
        </p:nvSpPr>
        <p:spPr>
          <a:xfrm>
            <a:off x="6781800" y="3200400"/>
            <a:ext cx="1752600" cy="2095500"/>
          </a:xfrm>
          <a:prstGeom prst="trapezoi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dirty="0" smtClean="0"/>
              <a:t>Objectifs [Troubles et problèmes]</a:t>
            </a:r>
          </a:p>
          <a:p>
            <a:pPr algn="ctr"/>
            <a:r>
              <a:rPr lang="fr-FR" dirty="0" smtClean="0"/>
              <a:t>Santé</a:t>
            </a:r>
            <a:endParaRPr lang="fr-FR" dirty="0"/>
          </a:p>
        </p:txBody>
      </p:sp>
      <p:sp>
        <p:nvSpPr>
          <p:cNvPr id="17" name="Rectangle à coins arrondis 16"/>
          <p:cNvSpPr/>
          <p:nvPr/>
        </p:nvSpPr>
        <p:spPr>
          <a:xfrm>
            <a:off x="152400" y="3543300"/>
            <a:ext cx="1600200" cy="79770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/>
            <a:r>
              <a:rPr lang="fr-FR" dirty="0" smtClean="0"/>
              <a:t>Action</a:t>
            </a:r>
            <a:br>
              <a:rPr lang="fr-FR" dirty="0" smtClean="0"/>
            </a:br>
            <a:r>
              <a:rPr lang="fr-FR" dirty="0" smtClean="0"/>
              <a:t>thérapeutique</a:t>
            </a:r>
            <a:endParaRPr lang="fr-FR" dirty="0"/>
          </a:p>
        </p:txBody>
      </p:sp>
      <p:cxnSp>
        <p:nvCxnSpPr>
          <p:cNvPr id="19" name="Connecteur droit avec flèche 18"/>
          <p:cNvCxnSpPr>
            <a:endCxn id="4" idx="3"/>
          </p:cNvCxnSpPr>
          <p:nvPr/>
        </p:nvCxnSpPr>
        <p:spPr>
          <a:xfrm flipV="1">
            <a:off x="1752600" y="3086100"/>
            <a:ext cx="533400" cy="565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>
            <a:stCxn id="4" idx="5"/>
            <a:endCxn id="5" idx="1"/>
          </p:cNvCxnSpPr>
          <p:nvPr/>
        </p:nvCxnSpPr>
        <p:spPr>
          <a:xfrm rot="5400000" flipH="1" flipV="1">
            <a:off x="4095633" y="1864309"/>
            <a:ext cx="421808" cy="13359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>
            <a:stCxn id="5" idx="6"/>
          </p:cNvCxnSpPr>
          <p:nvPr/>
        </p:nvCxnSpPr>
        <p:spPr>
          <a:xfrm>
            <a:off x="6210300" y="2590800"/>
            <a:ext cx="948299" cy="908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à coins arrondis 27"/>
          <p:cNvSpPr/>
          <p:nvPr/>
        </p:nvSpPr>
        <p:spPr>
          <a:xfrm>
            <a:off x="152400" y="4688699"/>
            <a:ext cx="1600200" cy="79770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rtlCol="0" anchor="ctr"/>
          <a:lstStyle/>
          <a:p>
            <a:pPr algn="ctr"/>
            <a:r>
              <a:rPr lang="fr-FR" dirty="0" smtClean="0"/>
              <a:t>Action</a:t>
            </a:r>
            <a:br>
              <a:rPr lang="fr-FR" dirty="0" smtClean="0"/>
            </a:br>
            <a:r>
              <a:rPr lang="fr-FR" dirty="0" smtClean="0"/>
              <a:t>thérapeutique</a:t>
            </a:r>
            <a:endParaRPr lang="fr-FR" dirty="0"/>
          </a:p>
        </p:txBody>
      </p:sp>
      <p:cxnSp>
        <p:nvCxnSpPr>
          <p:cNvPr id="30" name="Connecteur droit avec flèche 29"/>
          <p:cNvCxnSpPr>
            <a:endCxn id="6" idx="3"/>
          </p:cNvCxnSpPr>
          <p:nvPr/>
        </p:nvCxnSpPr>
        <p:spPr>
          <a:xfrm flipV="1">
            <a:off x="1752600" y="4248150"/>
            <a:ext cx="533400" cy="4405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>
            <a:stCxn id="6" idx="5"/>
            <a:endCxn id="8" idx="1"/>
          </p:cNvCxnSpPr>
          <p:nvPr/>
        </p:nvCxnSpPr>
        <p:spPr>
          <a:xfrm rot="5400000" flipH="1" flipV="1">
            <a:off x="4105158" y="3035884"/>
            <a:ext cx="402758" cy="13359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/>
          <p:cNvCxnSpPr>
            <a:endCxn id="12" idx="1"/>
          </p:cNvCxnSpPr>
          <p:nvPr/>
        </p:nvCxnSpPr>
        <p:spPr>
          <a:xfrm>
            <a:off x="6172200" y="3810000"/>
            <a:ext cx="828675" cy="4381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Connecteur droit 43"/>
          <p:cNvCxnSpPr/>
          <p:nvPr/>
        </p:nvCxnSpPr>
        <p:spPr>
          <a:xfrm>
            <a:off x="0" y="4336649"/>
            <a:ext cx="8954614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 txBox="1">
            <a:spLocks/>
          </p:cNvSpPr>
          <p:nvPr/>
        </p:nvSpPr>
        <p:spPr>
          <a:xfrm>
            <a:off x="76200" y="-152400"/>
            <a:ext cx="9067800" cy="762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Psychothérapie institutionnelle</a:t>
            </a:r>
          </a:p>
        </p:txBody>
      </p:sp>
      <p:sp>
        <p:nvSpPr>
          <p:cNvPr id="3" name="Hexagone 2"/>
          <p:cNvSpPr/>
          <p:nvPr/>
        </p:nvSpPr>
        <p:spPr>
          <a:xfrm>
            <a:off x="2895599" y="2448599"/>
            <a:ext cx="1703998" cy="6858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Perception sensorimotrice</a:t>
            </a:r>
          </a:p>
          <a:p>
            <a:pPr algn="ctr"/>
            <a:r>
              <a:rPr lang="fr-FR" sz="1400" dirty="0" smtClean="0"/>
              <a:t>Intégrée de soi</a:t>
            </a:r>
            <a:endParaRPr lang="fr-FR" sz="1400" dirty="0"/>
          </a:p>
        </p:txBody>
      </p:sp>
      <p:sp>
        <p:nvSpPr>
          <p:cNvPr id="4" name="Ellipse 3"/>
          <p:cNvSpPr/>
          <p:nvPr/>
        </p:nvSpPr>
        <p:spPr>
          <a:xfrm>
            <a:off x="4953000" y="1915199"/>
            <a:ext cx="1447800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« Image » du corps</a:t>
            </a:r>
            <a:endParaRPr lang="fr-FR" sz="1600" dirty="0"/>
          </a:p>
        </p:txBody>
      </p:sp>
      <p:sp>
        <p:nvSpPr>
          <p:cNvPr id="5" name="Rectangle 4"/>
          <p:cNvSpPr>
            <a:spLocks/>
          </p:cNvSpPr>
          <p:nvPr/>
        </p:nvSpPr>
        <p:spPr>
          <a:xfrm>
            <a:off x="546001" y="2981999"/>
            <a:ext cx="1892399" cy="61979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 anchorCtr="1"/>
          <a:lstStyle/>
          <a:p>
            <a:r>
              <a:rPr lang="fr-FR" dirty="0" err="1" smtClean="0"/>
              <a:t>Équi</a:t>
            </a:r>
            <a:r>
              <a:rPr lang="fr-FR" dirty="0" smtClean="0"/>
              <a:t> thérapie,</a:t>
            </a:r>
          </a:p>
          <a:p>
            <a:r>
              <a:rPr lang="fr-FR" dirty="0" smtClean="0"/>
              <a:t>Piscine, packs</a:t>
            </a:r>
            <a:endParaRPr lang="fr-FR" dirty="0"/>
          </a:p>
        </p:txBody>
      </p:sp>
      <p:sp>
        <p:nvSpPr>
          <p:cNvPr id="6" name="Hexagone 5"/>
          <p:cNvSpPr/>
          <p:nvPr/>
        </p:nvSpPr>
        <p:spPr>
          <a:xfrm>
            <a:off x="2667000" y="3993749"/>
            <a:ext cx="1524000" cy="6858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Information réciproque</a:t>
            </a:r>
          </a:p>
          <a:p>
            <a:pPr algn="ctr"/>
            <a:r>
              <a:rPr lang="fr-FR" sz="1400" dirty="0" smtClean="0"/>
              <a:t>Soutien</a:t>
            </a:r>
            <a:endParaRPr lang="fr-FR" sz="1400" dirty="0"/>
          </a:p>
        </p:txBody>
      </p:sp>
      <p:sp>
        <p:nvSpPr>
          <p:cNvPr id="7" name="Hexagone 6"/>
          <p:cNvSpPr/>
          <p:nvPr/>
        </p:nvSpPr>
        <p:spPr>
          <a:xfrm>
            <a:off x="2895600" y="5039399"/>
            <a:ext cx="1524000" cy="6858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Contenance</a:t>
            </a:r>
          </a:p>
          <a:p>
            <a:pPr algn="ctr"/>
            <a:r>
              <a:rPr lang="fr-FR" sz="1400" dirty="0" smtClean="0"/>
              <a:t>Expression </a:t>
            </a:r>
          </a:p>
          <a:p>
            <a:pPr algn="ctr"/>
            <a:endParaRPr lang="fr-FR" sz="1400" dirty="0"/>
          </a:p>
        </p:txBody>
      </p:sp>
      <p:sp>
        <p:nvSpPr>
          <p:cNvPr id="9" name="Ellipse 8"/>
          <p:cNvSpPr/>
          <p:nvPr/>
        </p:nvSpPr>
        <p:spPr>
          <a:xfrm>
            <a:off x="4876800" y="3955649"/>
            <a:ext cx="1447800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Décalage Difficultés</a:t>
            </a:r>
          </a:p>
          <a:p>
            <a:pPr algn="ctr"/>
            <a:r>
              <a:rPr lang="fr-FR" sz="1400" dirty="0" smtClean="0"/>
              <a:t>détresse</a:t>
            </a:r>
            <a:endParaRPr lang="fr-FR" sz="1400" dirty="0"/>
          </a:p>
        </p:txBody>
      </p:sp>
      <p:sp>
        <p:nvSpPr>
          <p:cNvPr id="10" name="Ellipse 9"/>
          <p:cNvSpPr/>
          <p:nvPr/>
        </p:nvSpPr>
        <p:spPr>
          <a:xfrm>
            <a:off x="4845001" y="5725199"/>
            <a:ext cx="1555799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Stress changement</a:t>
            </a:r>
            <a:endParaRPr lang="fr-FR" sz="1400" dirty="0"/>
          </a:p>
        </p:txBody>
      </p:sp>
      <p:sp>
        <p:nvSpPr>
          <p:cNvPr id="11" name="Trapèze 10"/>
          <p:cNvSpPr>
            <a:spLocks/>
          </p:cNvSpPr>
          <p:nvPr/>
        </p:nvSpPr>
        <p:spPr>
          <a:xfrm>
            <a:off x="6781798" y="3252899"/>
            <a:ext cx="2172816" cy="2167500"/>
          </a:xfrm>
          <a:prstGeom prst="trapezoi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dirty="0" smtClean="0"/>
              <a:t>Évaluation</a:t>
            </a:r>
            <a:br>
              <a:rPr lang="fr-FR" dirty="0" smtClean="0"/>
            </a:br>
            <a:r>
              <a:rPr lang="fr-FR" dirty="0" smtClean="0"/>
              <a:t>intermédiaire</a:t>
            </a:r>
          </a:p>
          <a:p>
            <a:pPr algn="ctr"/>
            <a:r>
              <a:rPr lang="fr-FR" sz="1600" dirty="0" smtClean="0"/>
              <a:t>Symptômes</a:t>
            </a:r>
          </a:p>
          <a:p>
            <a:pPr algn="ctr"/>
            <a:r>
              <a:rPr lang="fr-FR" sz="1600" dirty="0" smtClean="0"/>
              <a:t>Développement</a:t>
            </a:r>
          </a:p>
          <a:p>
            <a:pPr algn="ctr"/>
            <a:r>
              <a:rPr lang="fr-FR" sz="1600" dirty="0" smtClean="0"/>
              <a:t>Processus</a:t>
            </a:r>
          </a:p>
          <a:p>
            <a:pPr algn="ctr"/>
            <a:endParaRPr lang="fr-FR" sz="1600" dirty="0"/>
          </a:p>
        </p:txBody>
      </p:sp>
      <p:cxnSp>
        <p:nvCxnSpPr>
          <p:cNvPr id="12" name="Connecteur droit avec flèche 11"/>
          <p:cNvCxnSpPr/>
          <p:nvPr/>
        </p:nvCxnSpPr>
        <p:spPr>
          <a:xfrm flipV="1">
            <a:off x="2438400" y="2791500"/>
            <a:ext cx="509998" cy="1798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3" idx="5"/>
            <a:endCxn id="4" idx="2"/>
          </p:cNvCxnSpPr>
          <p:nvPr/>
        </p:nvCxnSpPr>
        <p:spPr>
          <a:xfrm rot="5400000" flipH="1" flipV="1">
            <a:off x="4614373" y="2109973"/>
            <a:ext cx="152400" cy="5248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4" idx="6"/>
          </p:cNvCxnSpPr>
          <p:nvPr/>
        </p:nvCxnSpPr>
        <p:spPr>
          <a:xfrm>
            <a:off x="6400800" y="2296199"/>
            <a:ext cx="914400" cy="9567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>
            <a:spLocks/>
          </p:cNvSpPr>
          <p:nvPr/>
        </p:nvSpPr>
        <p:spPr>
          <a:xfrm>
            <a:off x="228600" y="3939108"/>
            <a:ext cx="1892399" cy="87169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 anchorCtr="1"/>
          <a:lstStyle/>
          <a:p>
            <a:pPr algn="ctr"/>
            <a:r>
              <a:rPr lang="fr-FR" dirty="0" smtClean="0"/>
              <a:t>Accompagnement</a:t>
            </a:r>
          </a:p>
          <a:p>
            <a:pPr algn="ctr"/>
            <a:r>
              <a:rPr lang="fr-FR" dirty="0" smtClean="0"/>
              <a:t>Thérapeutique familial</a:t>
            </a:r>
            <a:endParaRPr lang="fr-FR" dirty="0"/>
          </a:p>
        </p:txBody>
      </p:sp>
      <p:sp>
        <p:nvSpPr>
          <p:cNvPr id="35" name="Rectangle 34"/>
          <p:cNvSpPr>
            <a:spLocks/>
          </p:cNvSpPr>
          <p:nvPr/>
        </p:nvSpPr>
        <p:spPr>
          <a:xfrm>
            <a:off x="228600" y="5029200"/>
            <a:ext cx="1892399" cy="61979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 anchorCtr="1"/>
          <a:lstStyle/>
          <a:p>
            <a:pPr algn="ctr"/>
            <a:r>
              <a:rPr lang="fr-FR" dirty="0" smtClean="0"/>
              <a:t>Intervention</a:t>
            </a:r>
            <a:br>
              <a:rPr lang="fr-FR" dirty="0" smtClean="0"/>
            </a:br>
            <a:r>
              <a:rPr lang="fr-FR" dirty="0" smtClean="0"/>
              <a:t>crise</a:t>
            </a:r>
            <a:endParaRPr lang="fr-FR" dirty="0"/>
          </a:p>
        </p:txBody>
      </p:sp>
      <p:cxnSp>
        <p:nvCxnSpPr>
          <p:cNvPr id="43" name="Connecteur droit avec flèche 42"/>
          <p:cNvCxnSpPr>
            <a:stCxn id="7" idx="0"/>
            <a:endCxn id="10" idx="2"/>
          </p:cNvCxnSpPr>
          <p:nvPr/>
        </p:nvCxnSpPr>
        <p:spPr>
          <a:xfrm>
            <a:off x="4419600" y="5382299"/>
            <a:ext cx="425401" cy="723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>
            <a:stCxn id="9" idx="4"/>
            <a:endCxn id="10" idx="0"/>
          </p:cNvCxnSpPr>
          <p:nvPr/>
        </p:nvCxnSpPr>
        <p:spPr>
          <a:xfrm rot="16200000" flipH="1">
            <a:off x="5108025" y="5210323"/>
            <a:ext cx="1007550" cy="2220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>
            <a:spLocks/>
          </p:cNvSpPr>
          <p:nvPr/>
        </p:nvSpPr>
        <p:spPr>
          <a:xfrm>
            <a:off x="698401" y="2057400"/>
            <a:ext cx="1892399" cy="61979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 anchorCtr="1"/>
          <a:lstStyle/>
          <a:p>
            <a:r>
              <a:rPr lang="fr-FR" dirty="0" smtClean="0"/>
              <a:t>Psychothérapie</a:t>
            </a:r>
            <a:endParaRPr lang="fr-FR" dirty="0"/>
          </a:p>
        </p:txBody>
      </p:sp>
      <p:sp>
        <p:nvSpPr>
          <p:cNvPr id="46" name="Hexagone 45"/>
          <p:cNvSpPr/>
          <p:nvPr/>
        </p:nvSpPr>
        <p:spPr>
          <a:xfrm>
            <a:off x="3200399" y="1447800"/>
            <a:ext cx="1703998" cy="6858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Jeu, dessin, communication langage</a:t>
            </a:r>
            <a:endParaRPr lang="fr-FR" sz="1400" dirty="0"/>
          </a:p>
        </p:txBody>
      </p:sp>
      <p:sp>
        <p:nvSpPr>
          <p:cNvPr id="47" name="Ellipse 46"/>
          <p:cNvSpPr/>
          <p:nvPr/>
        </p:nvSpPr>
        <p:spPr>
          <a:xfrm>
            <a:off x="5257800" y="914400"/>
            <a:ext cx="1447800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« Image » de soi - autre</a:t>
            </a:r>
            <a:endParaRPr lang="fr-FR" sz="1600" dirty="0"/>
          </a:p>
        </p:txBody>
      </p:sp>
      <p:cxnSp>
        <p:nvCxnSpPr>
          <p:cNvPr id="48" name="Connecteur droit avec flèche 47"/>
          <p:cNvCxnSpPr/>
          <p:nvPr/>
        </p:nvCxnSpPr>
        <p:spPr>
          <a:xfrm flipV="1">
            <a:off x="2590800" y="1790701"/>
            <a:ext cx="617998" cy="2878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/>
          <p:cNvCxnSpPr>
            <a:stCxn id="46" idx="5"/>
            <a:endCxn id="47" idx="2"/>
          </p:cNvCxnSpPr>
          <p:nvPr/>
        </p:nvCxnSpPr>
        <p:spPr>
          <a:xfrm rot="5400000" flipH="1" flipV="1">
            <a:off x="4919173" y="1109174"/>
            <a:ext cx="152400" cy="5248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/>
          <p:cNvCxnSpPr>
            <a:stCxn id="47" idx="6"/>
            <a:endCxn id="11" idx="0"/>
          </p:cNvCxnSpPr>
          <p:nvPr/>
        </p:nvCxnSpPr>
        <p:spPr>
          <a:xfrm>
            <a:off x="6705600" y="1295400"/>
            <a:ext cx="1162606" cy="19574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Ellipse 52"/>
          <p:cNvSpPr/>
          <p:nvPr/>
        </p:nvSpPr>
        <p:spPr>
          <a:xfrm>
            <a:off x="4876800" y="4963199"/>
            <a:ext cx="1555799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Stress familial</a:t>
            </a:r>
            <a:endParaRPr lang="fr-FR" sz="1400" dirty="0"/>
          </a:p>
        </p:txBody>
      </p:sp>
      <p:sp>
        <p:nvSpPr>
          <p:cNvPr id="54" name="Rectangle 53"/>
          <p:cNvSpPr>
            <a:spLocks/>
          </p:cNvSpPr>
          <p:nvPr/>
        </p:nvSpPr>
        <p:spPr>
          <a:xfrm>
            <a:off x="935402" y="5867400"/>
            <a:ext cx="2036398" cy="72779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 anchorCtr="1"/>
          <a:lstStyle/>
          <a:p>
            <a:pPr algn="ctr"/>
            <a:r>
              <a:rPr lang="fr-FR" dirty="0" smtClean="0"/>
              <a:t>Temps séquentiel</a:t>
            </a:r>
          </a:p>
          <a:p>
            <a:pPr algn="ctr"/>
            <a:r>
              <a:rPr lang="fr-FR" dirty="0" smtClean="0"/>
              <a:t>Groupes médiations</a:t>
            </a:r>
            <a:endParaRPr lang="fr-FR" dirty="0"/>
          </a:p>
        </p:txBody>
      </p:sp>
      <p:sp>
        <p:nvSpPr>
          <p:cNvPr id="55" name="Ellipse 54"/>
          <p:cNvSpPr/>
          <p:nvPr/>
        </p:nvSpPr>
        <p:spPr>
          <a:xfrm>
            <a:off x="6750001" y="5725199"/>
            <a:ext cx="1555799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Variables …</a:t>
            </a:r>
            <a:endParaRPr lang="fr-FR" sz="1400" dirty="0"/>
          </a:p>
        </p:txBody>
      </p:sp>
      <p:cxnSp>
        <p:nvCxnSpPr>
          <p:cNvPr id="57" name="Forme 56"/>
          <p:cNvCxnSpPr>
            <a:stCxn id="54" idx="3"/>
            <a:endCxn id="55" idx="4"/>
          </p:cNvCxnSpPr>
          <p:nvPr/>
        </p:nvCxnSpPr>
        <p:spPr>
          <a:xfrm>
            <a:off x="2971800" y="6231300"/>
            <a:ext cx="4556101" cy="255899"/>
          </a:xfrm>
          <a:prstGeom prst="bentConnector4">
            <a:avLst>
              <a:gd name="adj1" fmla="val 23922"/>
              <a:gd name="adj2" fmla="val 1503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/>
          <p:cNvCxnSpPr>
            <a:stCxn id="35" idx="3"/>
            <a:endCxn id="7" idx="3"/>
          </p:cNvCxnSpPr>
          <p:nvPr/>
        </p:nvCxnSpPr>
        <p:spPr>
          <a:xfrm>
            <a:off x="2120999" y="5339100"/>
            <a:ext cx="774601" cy="431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avec flèche 65"/>
          <p:cNvCxnSpPr>
            <a:stCxn id="10" idx="6"/>
          </p:cNvCxnSpPr>
          <p:nvPr/>
        </p:nvCxnSpPr>
        <p:spPr>
          <a:xfrm flipV="1">
            <a:off x="6400800" y="5420399"/>
            <a:ext cx="380998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avec flèche 67"/>
          <p:cNvCxnSpPr>
            <a:stCxn id="55" idx="0"/>
            <a:endCxn id="11" idx="2"/>
          </p:cNvCxnSpPr>
          <p:nvPr/>
        </p:nvCxnSpPr>
        <p:spPr>
          <a:xfrm rot="5400000" flipH="1" flipV="1">
            <a:off x="7545653" y="5402647"/>
            <a:ext cx="304800" cy="3403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ZoneTexte 69"/>
          <p:cNvSpPr txBox="1"/>
          <p:nvPr/>
        </p:nvSpPr>
        <p:spPr>
          <a:xfrm>
            <a:off x="152400" y="533400"/>
            <a:ext cx="8835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(Phase 3 de la FC : détermination des interventions en fonction des causes et des objectifs)</a:t>
            </a:r>
            <a:endParaRPr lang="fr-FR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 résumé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>
            <a:noAutofit/>
          </a:bodyPr>
          <a:lstStyle/>
          <a:p>
            <a:r>
              <a:rPr lang="fr-FR" sz="2300" dirty="0" smtClean="0"/>
              <a:t>Les formulations de cas répétées à chaque évaluation intermédiaire permettent un travail d’évaluation des variables causales actives et des stratégies ajustées qui peuvent leur être attribuées à partir de la palette du dispositif (médiateurs).</a:t>
            </a:r>
          </a:p>
          <a:p>
            <a:r>
              <a:rPr lang="fr-FR" sz="2300" dirty="0" smtClean="0"/>
              <a:t>Les effets de ces pratiques psychothérapiques peuvent être évalués à partir des indicateurs de changement inclus dans les instruments et de leurs pertinence spécifique par rapport aux trios « manifestation - variable causale - interventions psychothérapiques ». Le matériel clinique est le même que dans la méthodologie générale (séances transcrites) </a:t>
            </a:r>
          </a:p>
          <a:p>
            <a:r>
              <a:rPr lang="fr-FR" sz="2300" dirty="0" smtClean="0"/>
              <a:t> Le processus peut être évalué à partir de  l’accompagnement individuel - familial psychothérapique et de la psychothérapie individuelle.</a:t>
            </a:r>
            <a:endParaRPr lang="fr-FR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4769</TotalTime>
  <Words>781</Words>
  <Application>Microsoft Macintosh PowerPoint</Application>
  <PresentationFormat>Présentation à l'écran (4:3)</PresentationFormat>
  <Paragraphs>96</Paragraphs>
  <Slides>10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Thème Office</vt:lpstr>
      <vt:lpstr>Modalités méthodologiques  pour prises en charges spécifiques</vt:lpstr>
      <vt:lpstr>Diapositive 2</vt:lpstr>
      <vt:lpstr>Des configurations variées</vt:lpstr>
      <vt:lpstr>Trois démarches principales </vt:lpstr>
      <vt:lpstr>La formulation de cas au cœur</vt:lpstr>
      <vt:lpstr>Formulation de cas</vt:lpstr>
      <vt:lpstr>Diapositive 7</vt:lpstr>
      <vt:lpstr>Diapositive 8</vt:lpstr>
      <vt:lpstr>Diapositive 9</vt:lpstr>
      <vt:lpstr>En résumé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RRFPP 05/12/08 : Modalités méthodologiques pour dispositifs spécifiques pour </dc:title>
  <dc:creator>Jean-Michel THURIN</dc:creator>
  <cp:keywords>formulation de cas, variables causales, variables d'action, objectifs et stratégie, hopital de jour, évaluation psychothérapies</cp:keywords>
  <cp:lastModifiedBy>Jean-Michel THURIN</cp:lastModifiedBy>
  <cp:revision>70</cp:revision>
  <dcterms:created xsi:type="dcterms:W3CDTF">2008-12-09T16:40:57Z</dcterms:created>
  <dcterms:modified xsi:type="dcterms:W3CDTF">2008-12-09T16:43:37Z</dcterms:modified>
</cp:coreProperties>
</file>