
<file path=[Content_Types].xml><?xml version="1.0" encoding="utf-8"?>
<Types xmlns="http://schemas.openxmlformats.org/package/2006/content-types"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theme/theme2.xml" ContentType="application/vnd.openxmlformats-officedocument.theme+xml"/>
  <Override PartName="/ppt/slides/slide2.xml" ContentType="application/vnd.openxmlformats-officedocument.presentationml.slide+xml"/>
  <Override PartName="/ppt/diagrams/colors1.xml" ContentType="application/vnd.openxmlformats-officedocument.drawingml.diagramColors+xml"/>
  <Override PartName="/docProps/app.xml" ContentType="application/vnd.openxmlformats-officedocument.extended-properties+xml"/>
  <Override PartName="/ppt/diagrams/layout1.xml" ContentType="application/vnd.openxmlformats-officedocument.drawingml.diagramLayout+xml"/>
  <Override PartName="/ppt/slides/slide11.xml" ContentType="application/vnd.openxmlformats-officedocument.presentationml.slide+xml"/>
  <Override PartName="/ppt/slides/slide18.xml" ContentType="application/vnd.openxmlformats-officedocument.presentationml.slide+xml"/>
  <Override PartName="/ppt/theme/theme3.xml" ContentType="application/vnd.openxmlformats-officedocument.theme+xml"/>
  <Override PartName="/ppt/slideLayouts/slideLayout3.xml" ContentType="application/vnd.openxmlformats-officedocument.presentationml.slideLayout+xml"/>
  <Override PartName="/ppt/slides/slide21.xml" ContentType="application/vnd.openxmlformats-officedocument.presentationml.slide+xml"/>
  <Override PartName="/ppt/slideLayouts/slideLayout5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notesSlides/notesSlide3.xml" ContentType="application/vnd.openxmlformats-officedocument.presentationml.notesSlid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Default Extension="xml" ContentType="application/xml"/>
  <Override PartName="/ppt/slides/slide7.xml" ContentType="application/vnd.openxmlformats-officedocument.presentationml.slide+xml"/>
  <Override PartName="/ppt/viewProps.xml" ContentType="application/vnd.openxmlformats-officedocument.presentationml.viewProps+xml"/>
  <Override PartName="/ppt/slideMasters/slideMaster1.xml" ContentType="application/vnd.openxmlformats-officedocument.presentationml.slideMaster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handoutMasters/handoutMaster1.xml" ContentType="application/vnd.openxmlformats-officedocument.presentationml.handoutMaster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0.xml" ContentType="application/vnd.openxmlformats-officedocument.presentationml.slide+xml"/>
  <Override PartName="/ppt/slides/slide1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diagrams/quickStyle1.xml" ContentType="application/vnd.openxmlformats-officedocument.drawingml.diagramStyle+xml"/>
  <Override PartName="/ppt/theme/theme1.xml" ContentType="application/vnd.openxmlformats-officedocument.theme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presentation.xml" ContentType="application/vnd.openxmlformats-officedocument.presentationml.presentation.main+xml"/>
  <Override PartName="/ppt/slides/slide5.xml" ContentType="application/vnd.openxmlformats-officedocument.presentationml.slide+xml"/>
  <Override PartName="/ppt/slides/slide10.xml" ContentType="application/vnd.openxmlformats-officedocument.presentationml.slide+xml"/>
  <Override PartName="/ppt/slideLayouts/slideLayout7.xml" ContentType="application/vnd.openxmlformats-officedocument.presentationml.slideLayout+xml"/>
  <Override PartName="/ppt/presProps.xml" ContentType="application/vnd.openxmlformats-officedocument.presentationml.presProps+xml"/>
  <Default Extension="jpeg" ContentType="image/jpeg"/>
  <Default Extension="png" ContentType="image/png"/>
  <Override PartName="/ppt/slides/slide3.xml" ContentType="application/vnd.openxmlformats-officedocument.presentationml.slide+xml"/>
  <Override PartName="/ppt/slides/slide4.xml" ContentType="application/vnd.openxmlformats-officedocument.presentationml.slide+xml"/>
  <Default Extension="tiff" ContentType="image/tiff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ppt/slides/slide8.xml" ContentType="application/vnd.openxmlformats-officedocument.presentationml.slide+xml"/>
  <Override PartName="/ppt/slides/slide15.xml" ContentType="application/vnd.openxmlformats-officedocument.presentationml.slide+xml"/>
  <Default Extension="bin" ContentType="application/vnd.openxmlformats-officedocument.presentationml.printerSettings"/>
  <Default Extension="rels" ContentType="application/vnd.openxmlformats-package.relationships+xml"/>
  <Override PartName="/ppt/slides/slide9.xml" ContentType="application/vnd.openxmlformats-officedocument.presentationml.slide+xml"/>
  <Override PartName="/ppt/diagrams/colors2.xml" ContentType="application/vnd.openxmlformats-officedocument.drawingml.diagramColors+xml"/>
  <Override PartName="/ppt/slides/slide6.xml" ContentType="application/vnd.openxmlformats-officedocument.presentationml.slide+xml"/>
  <Override PartName="/ppt/slides/slide16.xml" ContentType="application/vnd.openxmlformats-officedocument.presentationml.slide+xml"/>
  <Override PartName="/ppt/slides/slide19.xml" ContentType="application/vnd.openxmlformats-officedocument.presentationml.slide+xml"/>
  <Override PartName="/ppt/slides/slide12.xml" ContentType="application/vnd.openxmlformats-officedocument.presentationml.slide+xml"/>
  <Override PartName="/ppt/diagrams/data2.xml" ContentType="application/vnd.openxmlformats-officedocument.drawingml.diagramData+xml"/>
</Types>
</file>

<file path=_rels/.rels><?xml version="1.0" encoding="UTF-8" standalone="yes"?>
<Relationships xmlns="http://schemas.openxmlformats.org/package/2006/relationships"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1" r:id="rId3"/>
    <p:sldId id="268" r:id="rId4"/>
    <p:sldId id="274" r:id="rId5"/>
    <p:sldId id="258" r:id="rId6"/>
    <p:sldId id="275" r:id="rId7"/>
    <p:sldId id="276" r:id="rId8"/>
    <p:sldId id="263" r:id="rId9"/>
    <p:sldId id="280" r:id="rId10"/>
    <p:sldId id="264" r:id="rId11"/>
    <p:sldId id="265" r:id="rId12"/>
    <p:sldId id="266" r:id="rId13"/>
    <p:sldId id="269" r:id="rId14"/>
    <p:sldId id="267" r:id="rId15"/>
    <p:sldId id="270" r:id="rId16"/>
    <p:sldId id="271" r:id="rId17"/>
    <p:sldId id="272" r:id="rId18"/>
    <p:sldId id="277" r:id="rId19"/>
    <p:sldId id="273" r:id="rId20"/>
    <p:sldId id="278" r:id="rId21"/>
    <p:sldId id="279" r:id="rId22"/>
  </p:sldIdLst>
  <p:sldSz cx="9144000" cy="6858000" type="screen4x3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prnPr prnWhat="handouts2" clrMode="bw" frameSlides="1"/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normalViewPr showOutlineIcons="0">
    <p:restoredLeft sz="15620"/>
    <p:restoredTop sz="97848" autoAdjust="0"/>
  </p:normalViewPr>
  <p:slideViewPr>
    <p:cSldViewPr snapToObjects="1">
      <p:cViewPr varScale="1">
        <p:scale>
          <a:sx n="108" d="100"/>
          <a:sy n="108" d="100"/>
        </p:scale>
        <p:origin x="-664" y="-12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7" Type="http://schemas.openxmlformats.org/officeDocument/2006/relationships/slide" Target="slides/slide6.xml"/><Relationship Id="rId1" Type="http://schemas.openxmlformats.org/officeDocument/2006/relationships/slideMaster" Target="slideMasters/slideMaster1.xml"/><Relationship Id="rId24" Type="http://schemas.openxmlformats.org/officeDocument/2006/relationships/handoutMaster" Target="handoutMasters/handoutMaster1.xml"/><Relationship Id="rId25" Type="http://schemas.openxmlformats.org/officeDocument/2006/relationships/printerSettings" Target="printerSettings/printerSettings1.bin"/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0" Type="http://schemas.openxmlformats.org/officeDocument/2006/relationships/slide" Target="slides/slide9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9" Type="http://schemas.openxmlformats.org/officeDocument/2006/relationships/slide" Target="slides/slide8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7" Type="http://schemas.openxmlformats.org/officeDocument/2006/relationships/viewProps" Target="viewProps.xml"/><Relationship Id="rId14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28" Type="http://schemas.openxmlformats.org/officeDocument/2006/relationships/theme" Target="theme/theme1.xml"/><Relationship Id="rId26" Type="http://schemas.openxmlformats.org/officeDocument/2006/relationships/presProps" Target="presProps.xml"/><Relationship Id="rId11" Type="http://schemas.openxmlformats.org/officeDocument/2006/relationships/slide" Target="slides/slide10.xml"/><Relationship Id="rId29" Type="http://schemas.openxmlformats.org/officeDocument/2006/relationships/tableStyles" Target="tableStyles.xml"/><Relationship Id="rId6" Type="http://schemas.openxmlformats.org/officeDocument/2006/relationships/slide" Target="slides/slide5.xml"/><Relationship Id="rId16" Type="http://schemas.openxmlformats.org/officeDocument/2006/relationships/slide" Target="slides/slide15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2" Type="http://schemas.openxmlformats.org/officeDocument/2006/relationships/slide" Target="slides/slide21.xml"/><Relationship Id="rId21" Type="http://schemas.openxmlformats.org/officeDocument/2006/relationships/slide" Target="slides/slide20.xml"/><Relationship Id="rId2" Type="http://schemas.openxmlformats.org/officeDocument/2006/relationships/slide" Target="slides/slide1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2070A63-F4B2-0C49-9DD7-654663A7D736}" type="doc">
      <dgm:prSet loTypeId="urn:microsoft.com/office/officeart/2005/8/layout/hProcess7" loCatId="process" qsTypeId="urn:microsoft.com/office/officeart/2005/8/quickstyle/simple4" qsCatId="simple" csTypeId="urn:microsoft.com/office/officeart/2005/8/colors/accent1_2" csCatId="accent1" phldr="1"/>
      <dgm:spPr/>
      <dgm:t>
        <a:bodyPr/>
        <a:lstStyle/>
        <a:p>
          <a:endParaRPr lang="fr-FR"/>
        </a:p>
      </dgm:t>
    </dgm:pt>
    <dgm:pt modelId="{0E645021-1045-A449-A897-8F086AFBE8AF}">
      <dgm:prSet phldrT="[Texte]"/>
      <dgm:spPr/>
      <dgm:t>
        <a:bodyPr/>
        <a:lstStyle/>
        <a:p>
          <a:r>
            <a:rPr lang="fr-FR" dirty="0" smtClean="0">
              <a:solidFill>
                <a:schemeClr val="accent6">
                  <a:lumMod val="75000"/>
                </a:schemeClr>
              </a:solidFill>
            </a:rPr>
            <a:t>Étape 1</a:t>
          </a:r>
          <a:endParaRPr lang="fr-FR" dirty="0">
            <a:solidFill>
              <a:schemeClr val="accent6">
                <a:lumMod val="75000"/>
              </a:schemeClr>
            </a:solidFill>
          </a:endParaRPr>
        </a:p>
      </dgm:t>
    </dgm:pt>
    <dgm:pt modelId="{E8940ADB-7530-4D4F-8F52-54464B19469A}" type="parTrans" cxnId="{0A425727-6713-1A42-A339-9AD5284FA9EF}">
      <dgm:prSet/>
      <dgm:spPr/>
      <dgm:t>
        <a:bodyPr/>
        <a:lstStyle/>
        <a:p>
          <a:endParaRPr lang="fr-FR"/>
        </a:p>
      </dgm:t>
    </dgm:pt>
    <dgm:pt modelId="{38C0E443-FCE0-E548-89C6-715BD694A049}" type="sibTrans" cxnId="{0A425727-6713-1A42-A339-9AD5284FA9EF}">
      <dgm:prSet/>
      <dgm:spPr/>
      <dgm:t>
        <a:bodyPr/>
        <a:lstStyle/>
        <a:p>
          <a:endParaRPr lang="fr-FR"/>
        </a:p>
      </dgm:t>
    </dgm:pt>
    <dgm:pt modelId="{21AEA0D3-872D-7046-9A9E-52BE7BA3C753}">
      <dgm:prSet phldrT="[Texte]"/>
      <dgm:spPr/>
      <dgm:t>
        <a:bodyPr/>
        <a:lstStyle/>
        <a:p>
          <a:r>
            <a:rPr lang="fr-FR" dirty="0" smtClean="0"/>
            <a:t>Inventaire des problèmes et symptômes, facteurs déclenchant et précipitant, histoire personnelle</a:t>
          </a:r>
        </a:p>
        <a:p>
          <a:r>
            <a:rPr lang="fr-FR" dirty="0" smtClean="0"/>
            <a:t>Éléments fixes</a:t>
          </a:r>
          <a:endParaRPr lang="fr-FR" dirty="0"/>
        </a:p>
      </dgm:t>
    </dgm:pt>
    <dgm:pt modelId="{3F2CA1C7-F63D-5248-9A41-F3C24B9CC3E9}" type="parTrans" cxnId="{A6CE559E-94EB-EF44-B6C1-0D0C683D51BF}">
      <dgm:prSet/>
      <dgm:spPr/>
      <dgm:t>
        <a:bodyPr/>
        <a:lstStyle/>
        <a:p>
          <a:endParaRPr lang="fr-FR"/>
        </a:p>
      </dgm:t>
    </dgm:pt>
    <dgm:pt modelId="{8B4AE24A-9C56-2348-B0DC-F2B4C22AD1AC}" type="sibTrans" cxnId="{A6CE559E-94EB-EF44-B6C1-0D0C683D51BF}">
      <dgm:prSet/>
      <dgm:spPr/>
      <dgm:t>
        <a:bodyPr/>
        <a:lstStyle/>
        <a:p>
          <a:endParaRPr lang="fr-FR"/>
        </a:p>
      </dgm:t>
    </dgm:pt>
    <dgm:pt modelId="{F9FA67B1-9E50-8043-A83B-39CD39446573}">
      <dgm:prSet phldrT="[Texte]"/>
      <dgm:spPr/>
      <dgm:t>
        <a:bodyPr/>
        <a:lstStyle/>
        <a:p>
          <a:r>
            <a:rPr lang="fr-FR" dirty="0" smtClean="0">
              <a:solidFill>
                <a:srgbClr val="E46C0A"/>
              </a:solidFill>
            </a:rPr>
            <a:t>Étape 2</a:t>
          </a:r>
          <a:endParaRPr lang="fr-FR" dirty="0">
            <a:solidFill>
              <a:srgbClr val="E46C0A"/>
            </a:solidFill>
          </a:endParaRPr>
        </a:p>
      </dgm:t>
    </dgm:pt>
    <dgm:pt modelId="{0F8CF30C-58BB-854B-86C3-BFF94A664ACE}" type="parTrans" cxnId="{232C782E-8979-9E41-8237-2F2222A96280}">
      <dgm:prSet/>
      <dgm:spPr/>
      <dgm:t>
        <a:bodyPr/>
        <a:lstStyle/>
        <a:p>
          <a:endParaRPr lang="fr-FR"/>
        </a:p>
      </dgm:t>
    </dgm:pt>
    <dgm:pt modelId="{4D8807BF-AE5C-B744-85BB-76E6338EA2B3}" type="sibTrans" cxnId="{232C782E-8979-9E41-8237-2F2222A96280}">
      <dgm:prSet/>
      <dgm:spPr/>
      <dgm:t>
        <a:bodyPr/>
        <a:lstStyle/>
        <a:p>
          <a:endParaRPr lang="fr-FR"/>
        </a:p>
      </dgm:t>
    </dgm:pt>
    <dgm:pt modelId="{EE5B3FD0-C3F5-394C-89AF-648E3E969011}">
      <dgm:prSet phldrT="[Texte]"/>
      <dgm:spPr/>
      <dgm:t>
        <a:bodyPr/>
        <a:lstStyle/>
        <a:p>
          <a:r>
            <a:rPr lang="fr-FR" dirty="0" smtClean="0"/>
            <a:t>Intégration et inférences sur les causes accessibles</a:t>
          </a:r>
          <a:endParaRPr lang="fr-FR" dirty="0"/>
        </a:p>
      </dgm:t>
    </dgm:pt>
    <dgm:pt modelId="{9F71CC85-DEFB-9B41-BC62-E699BED34921}" type="parTrans" cxnId="{E365F47A-266E-8D44-BB1E-2F121E3E263F}">
      <dgm:prSet/>
      <dgm:spPr/>
      <dgm:t>
        <a:bodyPr/>
        <a:lstStyle/>
        <a:p>
          <a:endParaRPr lang="fr-FR"/>
        </a:p>
      </dgm:t>
    </dgm:pt>
    <dgm:pt modelId="{22DA2AA5-1C52-0648-878F-81D708890EB0}" type="sibTrans" cxnId="{E365F47A-266E-8D44-BB1E-2F121E3E263F}">
      <dgm:prSet/>
      <dgm:spPr/>
      <dgm:t>
        <a:bodyPr/>
        <a:lstStyle/>
        <a:p>
          <a:endParaRPr lang="fr-FR"/>
        </a:p>
      </dgm:t>
    </dgm:pt>
    <dgm:pt modelId="{2DCD0246-4C72-7442-94CB-35BE4B1CD8CC}">
      <dgm:prSet phldrT="[Texte]"/>
      <dgm:spPr/>
      <dgm:t>
        <a:bodyPr/>
        <a:lstStyle/>
        <a:p>
          <a:r>
            <a:rPr lang="fr-FR" dirty="0" smtClean="0">
              <a:solidFill>
                <a:srgbClr val="E46C0A"/>
              </a:solidFill>
            </a:rPr>
            <a:t>Étape 3</a:t>
          </a:r>
          <a:endParaRPr lang="fr-FR" dirty="0">
            <a:solidFill>
              <a:srgbClr val="E46C0A"/>
            </a:solidFill>
          </a:endParaRPr>
        </a:p>
      </dgm:t>
    </dgm:pt>
    <dgm:pt modelId="{B18A229B-26F2-3F4D-A7B7-B25E6E24DE00}" type="parTrans" cxnId="{B68D1C0A-FF35-8D44-BEBD-BBFD83577CF7}">
      <dgm:prSet/>
      <dgm:spPr/>
      <dgm:t>
        <a:bodyPr/>
        <a:lstStyle/>
        <a:p>
          <a:endParaRPr lang="fr-FR"/>
        </a:p>
      </dgm:t>
    </dgm:pt>
    <dgm:pt modelId="{CCF16175-F24B-4941-9252-84738D3E3CCE}" type="sibTrans" cxnId="{B68D1C0A-FF35-8D44-BEBD-BBFD83577CF7}">
      <dgm:prSet/>
      <dgm:spPr/>
      <dgm:t>
        <a:bodyPr/>
        <a:lstStyle/>
        <a:p>
          <a:endParaRPr lang="fr-FR"/>
        </a:p>
      </dgm:t>
    </dgm:pt>
    <dgm:pt modelId="{8348D7D5-8E7A-4349-B31C-C3CBD8420705}">
      <dgm:prSet phldrT="[Texte]"/>
      <dgm:spPr/>
      <dgm:t>
        <a:bodyPr/>
        <a:lstStyle/>
        <a:p>
          <a:r>
            <a:rPr lang="fr-FR" dirty="0" smtClean="0"/>
            <a:t>Conception des objectifs et des médiateurs potentiels de changement</a:t>
          </a:r>
        </a:p>
        <a:p>
          <a:r>
            <a:rPr lang="fr-FR" dirty="0" smtClean="0"/>
            <a:t>[en relation à ces causes]</a:t>
          </a:r>
          <a:endParaRPr lang="fr-FR" dirty="0"/>
        </a:p>
      </dgm:t>
    </dgm:pt>
    <dgm:pt modelId="{FD8AE78C-9FF6-794C-A027-8815773C453C}" type="parTrans" cxnId="{5D1406D5-7EDE-4D43-BC54-2AC89C5F7B19}">
      <dgm:prSet/>
      <dgm:spPr/>
      <dgm:t>
        <a:bodyPr/>
        <a:lstStyle/>
        <a:p>
          <a:endParaRPr lang="fr-FR"/>
        </a:p>
      </dgm:t>
    </dgm:pt>
    <dgm:pt modelId="{9AC153DC-1440-7844-95B7-05901E5558E6}" type="sibTrans" cxnId="{5D1406D5-7EDE-4D43-BC54-2AC89C5F7B19}">
      <dgm:prSet/>
      <dgm:spPr/>
      <dgm:t>
        <a:bodyPr/>
        <a:lstStyle/>
        <a:p>
          <a:endParaRPr lang="fr-FR"/>
        </a:p>
      </dgm:t>
    </dgm:pt>
    <dgm:pt modelId="{6BFF2753-C5C5-DF4B-807D-3944C8A560E3}" type="pres">
      <dgm:prSet presAssocID="{D2070A63-F4B2-0C49-9DD7-654663A7D736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fr-FR"/>
        </a:p>
      </dgm:t>
    </dgm:pt>
    <dgm:pt modelId="{52B70F92-704D-D44E-BE0E-358AB1F0B5F6}" type="pres">
      <dgm:prSet presAssocID="{0E645021-1045-A449-A897-8F086AFBE8AF}" presName="compositeNode" presStyleCnt="0">
        <dgm:presLayoutVars>
          <dgm:bulletEnabled val="1"/>
        </dgm:presLayoutVars>
      </dgm:prSet>
      <dgm:spPr/>
    </dgm:pt>
    <dgm:pt modelId="{8CD52747-B598-CF48-9107-63BF9AE7CEC1}" type="pres">
      <dgm:prSet presAssocID="{0E645021-1045-A449-A897-8F086AFBE8AF}" presName="bgRect" presStyleLbl="node1" presStyleIdx="0" presStyleCnt="3" custLinFactNeighborX="-8509" custLinFactNeighborY="0"/>
      <dgm:spPr/>
      <dgm:t>
        <a:bodyPr/>
        <a:lstStyle/>
        <a:p>
          <a:endParaRPr lang="fr-FR"/>
        </a:p>
      </dgm:t>
    </dgm:pt>
    <dgm:pt modelId="{F07E835E-6050-6944-9BBA-EF3E78485942}" type="pres">
      <dgm:prSet presAssocID="{0E645021-1045-A449-A897-8F086AFBE8AF}" presName="parentNode" presStyleLbl="node1" presStyleIdx="0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342F5E32-C270-2A40-B9D0-B92B68414BC8}" type="pres">
      <dgm:prSet presAssocID="{0E645021-1045-A449-A897-8F086AFBE8AF}" presName="child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F2831104-4019-7642-ACFA-5D6FA2FDCDB0}" type="pres">
      <dgm:prSet presAssocID="{38C0E443-FCE0-E548-89C6-715BD694A049}" presName="hSp" presStyleCnt="0"/>
      <dgm:spPr/>
    </dgm:pt>
    <dgm:pt modelId="{F0677724-1BA8-EB43-9FAE-10B500A80E0F}" type="pres">
      <dgm:prSet presAssocID="{38C0E443-FCE0-E548-89C6-715BD694A049}" presName="vProcSp" presStyleCnt="0"/>
      <dgm:spPr/>
    </dgm:pt>
    <dgm:pt modelId="{58E6DAE8-1C29-8248-BED2-7DDC88BD12DD}" type="pres">
      <dgm:prSet presAssocID="{38C0E443-FCE0-E548-89C6-715BD694A049}" presName="vSp1" presStyleCnt="0"/>
      <dgm:spPr/>
    </dgm:pt>
    <dgm:pt modelId="{97B7F04A-BF22-3F42-9F26-33FDB57423AF}" type="pres">
      <dgm:prSet presAssocID="{38C0E443-FCE0-E548-89C6-715BD694A049}" presName="simulatedConn" presStyleLbl="solidFgAcc1" presStyleIdx="0" presStyleCnt="2"/>
      <dgm:spPr/>
    </dgm:pt>
    <dgm:pt modelId="{0DCEBC9E-A31D-1446-AC2A-295EAD11A775}" type="pres">
      <dgm:prSet presAssocID="{38C0E443-FCE0-E548-89C6-715BD694A049}" presName="vSp2" presStyleCnt="0"/>
      <dgm:spPr/>
    </dgm:pt>
    <dgm:pt modelId="{D6DF7BC1-0463-9141-A67A-25B98267B71B}" type="pres">
      <dgm:prSet presAssocID="{38C0E443-FCE0-E548-89C6-715BD694A049}" presName="sibTrans" presStyleCnt="0"/>
      <dgm:spPr/>
    </dgm:pt>
    <dgm:pt modelId="{178A869D-6740-B14A-95E2-AF0BD5ED4CDF}" type="pres">
      <dgm:prSet presAssocID="{F9FA67B1-9E50-8043-A83B-39CD39446573}" presName="compositeNode" presStyleCnt="0">
        <dgm:presLayoutVars>
          <dgm:bulletEnabled val="1"/>
        </dgm:presLayoutVars>
      </dgm:prSet>
      <dgm:spPr/>
    </dgm:pt>
    <dgm:pt modelId="{58988423-9A68-2644-8F5E-F681B70A6ECD}" type="pres">
      <dgm:prSet presAssocID="{F9FA67B1-9E50-8043-A83B-39CD39446573}" presName="bgRect" presStyleLbl="node1" presStyleIdx="1" presStyleCnt="3"/>
      <dgm:spPr/>
      <dgm:t>
        <a:bodyPr/>
        <a:lstStyle/>
        <a:p>
          <a:endParaRPr lang="fr-FR"/>
        </a:p>
      </dgm:t>
    </dgm:pt>
    <dgm:pt modelId="{9D13F8B1-530A-9344-9DD4-30AF12FB8F6F}" type="pres">
      <dgm:prSet presAssocID="{F9FA67B1-9E50-8043-A83B-39CD39446573}" presName="parentNode" presStyleLbl="node1" presStyleIdx="1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16E4AA0-B021-1843-9453-188E1ED20504}" type="pres">
      <dgm:prSet presAssocID="{F9FA67B1-9E50-8043-A83B-39CD39446573}" presName="child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3042C8-7825-AC44-BA0D-D4C2AF8A6998}" type="pres">
      <dgm:prSet presAssocID="{4D8807BF-AE5C-B744-85BB-76E6338EA2B3}" presName="hSp" presStyleCnt="0"/>
      <dgm:spPr/>
    </dgm:pt>
    <dgm:pt modelId="{D9FE5650-DE10-7043-933E-DB0AD6C35FDD}" type="pres">
      <dgm:prSet presAssocID="{4D8807BF-AE5C-B744-85BB-76E6338EA2B3}" presName="vProcSp" presStyleCnt="0"/>
      <dgm:spPr/>
    </dgm:pt>
    <dgm:pt modelId="{903D8E29-EB7E-6E45-BFEC-CE6854F0973F}" type="pres">
      <dgm:prSet presAssocID="{4D8807BF-AE5C-B744-85BB-76E6338EA2B3}" presName="vSp1" presStyleCnt="0"/>
      <dgm:spPr/>
    </dgm:pt>
    <dgm:pt modelId="{5834AABC-07B1-1943-82BD-F4194844DD30}" type="pres">
      <dgm:prSet presAssocID="{4D8807BF-AE5C-B744-85BB-76E6338EA2B3}" presName="simulatedConn" presStyleLbl="solidFgAcc1" presStyleIdx="1" presStyleCnt="2"/>
      <dgm:spPr/>
    </dgm:pt>
    <dgm:pt modelId="{4C211989-B011-F541-89EF-6DF50FBB7E1F}" type="pres">
      <dgm:prSet presAssocID="{4D8807BF-AE5C-B744-85BB-76E6338EA2B3}" presName="vSp2" presStyleCnt="0"/>
      <dgm:spPr/>
    </dgm:pt>
    <dgm:pt modelId="{7AE60BB4-0E3B-2041-BC9F-700ED0308ADA}" type="pres">
      <dgm:prSet presAssocID="{4D8807BF-AE5C-B744-85BB-76E6338EA2B3}" presName="sibTrans" presStyleCnt="0"/>
      <dgm:spPr/>
    </dgm:pt>
    <dgm:pt modelId="{4DA0FB24-6BEC-F740-8C97-9D9BF6ECCA54}" type="pres">
      <dgm:prSet presAssocID="{2DCD0246-4C72-7442-94CB-35BE4B1CD8CC}" presName="compositeNode" presStyleCnt="0">
        <dgm:presLayoutVars>
          <dgm:bulletEnabled val="1"/>
        </dgm:presLayoutVars>
      </dgm:prSet>
      <dgm:spPr/>
    </dgm:pt>
    <dgm:pt modelId="{70777C4E-892E-DA47-AE9C-00CF8844671A}" type="pres">
      <dgm:prSet presAssocID="{2DCD0246-4C72-7442-94CB-35BE4B1CD8CC}" presName="bgRect" presStyleLbl="node1" presStyleIdx="2" presStyleCnt="3"/>
      <dgm:spPr/>
      <dgm:t>
        <a:bodyPr/>
        <a:lstStyle/>
        <a:p>
          <a:endParaRPr lang="fr-FR"/>
        </a:p>
      </dgm:t>
    </dgm:pt>
    <dgm:pt modelId="{F88A8784-AB26-DE41-898F-1E34F5531DFC}" type="pres">
      <dgm:prSet presAssocID="{2DCD0246-4C72-7442-94CB-35BE4B1CD8CC}" presName="parentNode" presStyleLbl="node1" presStyleIdx="2" presStyleCnt="3">
        <dgm:presLayoutVars>
          <dgm:chMax val="0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B37613FE-303D-EB41-BF37-08F4693AE103}" type="pres">
      <dgm:prSet presAssocID="{2DCD0246-4C72-7442-94CB-35BE4B1CD8CC}" presName="child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</dgm:ptLst>
  <dgm:cxnLst>
    <dgm:cxn modelId="{B68D1C0A-FF35-8D44-BEBD-BBFD83577CF7}" srcId="{D2070A63-F4B2-0C49-9DD7-654663A7D736}" destId="{2DCD0246-4C72-7442-94CB-35BE4B1CD8CC}" srcOrd="2" destOrd="0" parTransId="{B18A229B-26F2-3F4D-A7B7-B25E6E24DE00}" sibTransId="{CCF16175-F24B-4941-9252-84738D3E3CCE}"/>
    <dgm:cxn modelId="{0A425727-6713-1A42-A339-9AD5284FA9EF}" srcId="{D2070A63-F4B2-0C49-9DD7-654663A7D736}" destId="{0E645021-1045-A449-A897-8F086AFBE8AF}" srcOrd="0" destOrd="0" parTransId="{E8940ADB-7530-4D4F-8F52-54464B19469A}" sibTransId="{38C0E443-FCE0-E548-89C6-715BD694A049}"/>
    <dgm:cxn modelId="{78CF5944-416F-BE4D-B6A4-85F5C03000A4}" type="presOf" srcId="{0E645021-1045-A449-A897-8F086AFBE8AF}" destId="{8CD52747-B598-CF48-9107-63BF9AE7CEC1}" srcOrd="0" destOrd="0" presId="urn:microsoft.com/office/officeart/2005/8/layout/hProcess7"/>
    <dgm:cxn modelId="{6B352554-C794-7946-B2A5-C6BBE735665D}" type="presOf" srcId="{F9FA67B1-9E50-8043-A83B-39CD39446573}" destId="{9D13F8B1-530A-9344-9DD4-30AF12FB8F6F}" srcOrd="1" destOrd="0" presId="urn:microsoft.com/office/officeart/2005/8/layout/hProcess7"/>
    <dgm:cxn modelId="{057DE8C1-40A5-F347-A059-2A20BE16131E}" type="presOf" srcId="{21AEA0D3-872D-7046-9A9E-52BE7BA3C753}" destId="{342F5E32-C270-2A40-B9D0-B92B68414BC8}" srcOrd="0" destOrd="0" presId="urn:microsoft.com/office/officeart/2005/8/layout/hProcess7"/>
    <dgm:cxn modelId="{C85451E1-0FF7-684E-8F49-57E2A7CCF15B}" type="presOf" srcId="{D2070A63-F4B2-0C49-9DD7-654663A7D736}" destId="{6BFF2753-C5C5-DF4B-807D-3944C8A560E3}" srcOrd="0" destOrd="0" presId="urn:microsoft.com/office/officeart/2005/8/layout/hProcess7"/>
    <dgm:cxn modelId="{9087D805-CF0F-AC43-B53B-DB557DC974FD}" type="presOf" srcId="{F9FA67B1-9E50-8043-A83B-39CD39446573}" destId="{58988423-9A68-2644-8F5E-F681B70A6ECD}" srcOrd="0" destOrd="0" presId="urn:microsoft.com/office/officeart/2005/8/layout/hProcess7"/>
    <dgm:cxn modelId="{232C782E-8979-9E41-8237-2F2222A96280}" srcId="{D2070A63-F4B2-0C49-9DD7-654663A7D736}" destId="{F9FA67B1-9E50-8043-A83B-39CD39446573}" srcOrd="1" destOrd="0" parTransId="{0F8CF30C-58BB-854B-86C3-BFF94A664ACE}" sibTransId="{4D8807BF-AE5C-B744-85BB-76E6338EA2B3}"/>
    <dgm:cxn modelId="{7256E8E4-A95C-E14D-9FB8-9C7515AF2D8E}" type="presOf" srcId="{0E645021-1045-A449-A897-8F086AFBE8AF}" destId="{F07E835E-6050-6944-9BBA-EF3E78485942}" srcOrd="1" destOrd="0" presId="urn:microsoft.com/office/officeart/2005/8/layout/hProcess7"/>
    <dgm:cxn modelId="{E365F47A-266E-8D44-BB1E-2F121E3E263F}" srcId="{F9FA67B1-9E50-8043-A83B-39CD39446573}" destId="{EE5B3FD0-C3F5-394C-89AF-648E3E969011}" srcOrd="0" destOrd="0" parTransId="{9F71CC85-DEFB-9B41-BC62-E699BED34921}" sibTransId="{22DA2AA5-1C52-0648-878F-81D708890EB0}"/>
    <dgm:cxn modelId="{05AA08AA-D723-0045-A19C-050C46AB7A82}" type="presOf" srcId="{8348D7D5-8E7A-4349-B31C-C3CBD8420705}" destId="{B37613FE-303D-EB41-BF37-08F4693AE103}" srcOrd="0" destOrd="0" presId="urn:microsoft.com/office/officeart/2005/8/layout/hProcess7"/>
    <dgm:cxn modelId="{21D593E0-588B-2C4D-9D4A-C4366687B015}" type="presOf" srcId="{2DCD0246-4C72-7442-94CB-35BE4B1CD8CC}" destId="{70777C4E-892E-DA47-AE9C-00CF8844671A}" srcOrd="0" destOrd="0" presId="urn:microsoft.com/office/officeart/2005/8/layout/hProcess7"/>
    <dgm:cxn modelId="{D26B9CEC-C357-0E42-BDE2-8FE1880E3817}" type="presOf" srcId="{2DCD0246-4C72-7442-94CB-35BE4B1CD8CC}" destId="{F88A8784-AB26-DE41-898F-1E34F5531DFC}" srcOrd="1" destOrd="0" presId="urn:microsoft.com/office/officeart/2005/8/layout/hProcess7"/>
    <dgm:cxn modelId="{5D1406D5-7EDE-4D43-BC54-2AC89C5F7B19}" srcId="{2DCD0246-4C72-7442-94CB-35BE4B1CD8CC}" destId="{8348D7D5-8E7A-4349-B31C-C3CBD8420705}" srcOrd="0" destOrd="0" parTransId="{FD8AE78C-9FF6-794C-A027-8815773C453C}" sibTransId="{9AC153DC-1440-7844-95B7-05901E5558E6}"/>
    <dgm:cxn modelId="{3DFB5B18-6AAF-6C46-BEE6-909A2AF9B457}" type="presOf" srcId="{EE5B3FD0-C3F5-394C-89AF-648E3E969011}" destId="{E16E4AA0-B021-1843-9453-188E1ED20504}" srcOrd="0" destOrd="0" presId="urn:microsoft.com/office/officeart/2005/8/layout/hProcess7"/>
    <dgm:cxn modelId="{A6CE559E-94EB-EF44-B6C1-0D0C683D51BF}" srcId="{0E645021-1045-A449-A897-8F086AFBE8AF}" destId="{21AEA0D3-872D-7046-9A9E-52BE7BA3C753}" srcOrd="0" destOrd="0" parTransId="{3F2CA1C7-F63D-5248-9A41-F3C24B9CC3E9}" sibTransId="{8B4AE24A-9C56-2348-B0DC-F2B4C22AD1AC}"/>
    <dgm:cxn modelId="{500D54FF-52F8-704D-A948-857D767A36C8}" type="presParOf" srcId="{6BFF2753-C5C5-DF4B-807D-3944C8A560E3}" destId="{52B70F92-704D-D44E-BE0E-358AB1F0B5F6}" srcOrd="0" destOrd="0" presId="urn:microsoft.com/office/officeart/2005/8/layout/hProcess7"/>
    <dgm:cxn modelId="{CB8E7C13-D0FD-894C-87A4-7EB471B2B55B}" type="presParOf" srcId="{52B70F92-704D-D44E-BE0E-358AB1F0B5F6}" destId="{8CD52747-B598-CF48-9107-63BF9AE7CEC1}" srcOrd="0" destOrd="0" presId="urn:microsoft.com/office/officeart/2005/8/layout/hProcess7"/>
    <dgm:cxn modelId="{4FAB8231-E301-5249-877E-8D95756E678E}" type="presParOf" srcId="{52B70F92-704D-D44E-BE0E-358AB1F0B5F6}" destId="{F07E835E-6050-6944-9BBA-EF3E78485942}" srcOrd="1" destOrd="0" presId="urn:microsoft.com/office/officeart/2005/8/layout/hProcess7"/>
    <dgm:cxn modelId="{98998C18-5FC3-D049-89B6-6FE38A8D624C}" type="presParOf" srcId="{52B70F92-704D-D44E-BE0E-358AB1F0B5F6}" destId="{342F5E32-C270-2A40-B9D0-B92B68414BC8}" srcOrd="2" destOrd="0" presId="urn:microsoft.com/office/officeart/2005/8/layout/hProcess7"/>
    <dgm:cxn modelId="{27813325-4AB1-E945-8D3D-4112FC472D18}" type="presParOf" srcId="{6BFF2753-C5C5-DF4B-807D-3944C8A560E3}" destId="{F2831104-4019-7642-ACFA-5D6FA2FDCDB0}" srcOrd="1" destOrd="0" presId="urn:microsoft.com/office/officeart/2005/8/layout/hProcess7"/>
    <dgm:cxn modelId="{6BEEFEE5-A376-724F-828B-D434884B210D}" type="presParOf" srcId="{6BFF2753-C5C5-DF4B-807D-3944C8A560E3}" destId="{F0677724-1BA8-EB43-9FAE-10B500A80E0F}" srcOrd="2" destOrd="0" presId="urn:microsoft.com/office/officeart/2005/8/layout/hProcess7"/>
    <dgm:cxn modelId="{5781C5BF-2588-874C-9D54-1918DD185509}" type="presParOf" srcId="{F0677724-1BA8-EB43-9FAE-10B500A80E0F}" destId="{58E6DAE8-1C29-8248-BED2-7DDC88BD12DD}" srcOrd="0" destOrd="0" presId="urn:microsoft.com/office/officeart/2005/8/layout/hProcess7"/>
    <dgm:cxn modelId="{87376755-D8A7-5141-8C16-E30BE32E59B4}" type="presParOf" srcId="{F0677724-1BA8-EB43-9FAE-10B500A80E0F}" destId="{97B7F04A-BF22-3F42-9F26-33FDB57423AF}" srcOrd="1" destOrd="0" presId="urn:microsoft.com/office/officeart/2005/8/layout/hProcess7"/>
    <dgm:cxn modelId="{EAB249FE-8EB2-E648-887E-C9A191CD371A}" type="presParOf" srcId="{F0677724-1BA8-EB43-9FAE-10B500A80E0F}" destId="{0DCEBC9E-A31D-1446-AC2A-295EAD11A775}" srcOrd="2" destOrd="0" presId="urn:microsoft.com/office/officeart/2005/8/layout/hProcess7"/>
    <dgm:cxn modelId="{3782C49E-DF88-BF41-B2F0-7EAFDF528945}" type="presParOf" srcId="{6BFF2753-C5C5-DF4B-807D-3944C8A560E3}" destId="{D6DF7BC1-0463-9141-A67A-25B98267B71B}" srcOrd="3" destOrd="0" presId="urn:microsoft.com/office/officeart/2005/8/layout/hProcess7"/>
    <dgm:cxn modelId="{859A590E-3F9F-7749-8DE8-75A4DBB7F774}" type="presParOf" srcId="{6BFF2753-C5C5-DF4B-807D-3944C8A560E3}" destId="{178A869D-6740-B14A-95E2-AF0BD5ED4CDF}" srcOrd="4" destOrd="0" presId="urn:microsoft.com/office/officeart/2005/8/layout/hProcess7"/>
    <dgm:cxn modelId="{E7653AA4-86B2-564F-A57D-983229539FEC}" type="presParOf" srcId="{178A869D-6740-B14A-95E2-AF0BD5ED4CDF}" destId="{58988423-9A68-2644-8F5E-F681B70A6ECD}" srcOrd="0" destOrd="0" presId="urn:microsoft.com/office/officeart/2005/8/layout/hProcess7"/>
    <dgm:cxn modelId="{36573D83-C5AD-CB4B-AB7B-DADF23231235}" type="presParOf" srcId="{178A869D-6740-B14A-95E2-AF0BD5ED4CDF}" destId="{9D13F8B1-530A-9344-9DD4-30AF12FB8F6F}" srcOrd="1" destOrd="0" presId="urn:microsoft.com/office/officeart/2005/8/layout/hProcess7"/>
    <dgm:cxn modelId="{1D0D091E-4B2D-5242-B4F4-F5491AF0122E}" type="presParOf" srcId="{178A869D-6740-B14A-95E2-AF0BD5ED4CDF}" destId="{E16E4AA0-B021-1843-9453-188E1ED20504}" srcOrd="2" destOrd="0" presId="urn:microsoft.com/office/officeart/2005/8/layout/hProcess7"/>
    <dgm:cxn modelId="{12737FBA-7DD0-1448-B28C-B1E33B76676F}" type="presParOf" srcId="{6BFF2753-C5C5-DF4B-807D-3944C8A560E3}" destId="{9B3042C8-7825-AC44-BA0D-D4C2AF8A6998}" srcOrd="5" destOrd="0" presId="urn:microsoft.com/office/officeart/2005/8/layout/hProcess7"/>
    <dgm:cxn modelId="{ACCC5643-E705-274E-8D1E-DD711134004A}" type="presParOf" srcId="{6BFF2753-C5C5-DF4B-807D-3944C8A560E3}" destId="{D9FE5650-DE10-7043-933E-DB0AD6C35FDD}" srcOrd="6" destOrd="0" presId="urn:microsoft.com/office/officeart/2005/8/layout/hProcess7"/>
    <dgm:cxn modelId="{B9976F57-439F-2347-9D07-73013931FFE5}" type="presParOf" srcId="{D9FE5650-DE10-7043-933E-DB0AD6C35FDD}" destId="{903D8E29-EB7E-6E45-BFEC-CE6854F0973F}" srcOrd="0" destOrd="0" presId="urn:microsoft.com/office/officeart/2005/8/layout/hProcess7"/>
    <dgm:cxn modelId="{743E1D2A-07EA-D04C-9084-B39BCAE3BB2C}" type="presParOf" srcId="{D9FE5650-DE10-7043-933E-DB0AD6C35FDD}" destId="{5834AABC-07B1-1943-82BD-F4194844DD30}" srcOrd="1" destOrd="0" presId="urn:microsoft.com/office/officeart/2005/8/layout/hProcess7"/>
    <dgm:cxn modelId="{FE59DE3D-A760-4640-B1ED-30F7028B9CEE}" type="presParOf" srcId="{D9FE5650-DE10-7043-933E-DB0AD6C35FDD}" destId="{4C211989-B011-F541-89EF-6DF50FBB7E1F}" srcOrd="2" destOrd="0" presId="urn:microsoft.com/office/officeart/2005/8/layout/hProcess7"/>
    <dgm:cxn modelId="{10BAF6BE-4401-4E45-878B-6CE3F236F835}" type="presParOf" srcId="{6BFF2753-C5C5-DF4B-807D-3944C8A560E3}" destId="{7AE60BB4-0E3B-2041-BC9F-700ED0308ADA}" srcOrd="7" destOrd="0" presId="urn:microsoft.com/office/officeart/2005/8/layout/hProcess7"/>
    <dgm:cxn modelId="{E54F2FFA-F534-3046-8077-D1B7C5BB9A79}" type="presParOf" srcId="{6BFF2753-C5C5-DF4B-807D-3944C8A560E3}" destId="{4DA0FB24-6BEC-F740-8C97-9D9BF6ECCA54}" srcOrd="8" destOrd="0" presId="urn:microsoft.com/office/officeart/2005/8/layout/hProcess7"/>
    <dgm:cxn modelId="{F546D2ED-3CBB-3C4A-BC64-2D511BAA79E2}" type="presParOf" srcId="{4DA0FB24-6BEC-F740-8C97-9D9BF6ECCA54}" destId="{70777C4E-892E-DA47-AE9C-00CF8844671A}" srcOrd="0" destOrd="0" presId="urn:microsoft.com/office/officeart/2005/8/layout/hProcess7"/>
    <dgm:cxn modelId="{5ACEFE49-EAC8-2740-8CAB-4215A305E7F3}" type="presParOf" srcId="{4DA0FB24-6BEC-F740-8C97-9D9BF6ECCA54}" destId="{F88A8784-AB26-DE41-898F-1E34F5531DFC}" srcOrd="1" destOrd="0" presId="urn:microsoft.com/office/officeart/2005/8/layout/hProcess7"/>
    <dgm:cxn modelId="{F3C4B139-F1C7-9E46-B00A-7ACD2A0362AC}" type="presParOf" srcId="{4DA0FB24-6BEC-F740-8C97-9D9BF6ECCA54}" destId="{B37613FE-303D-EB41-BF37-08F4693AE103}" srcOrd="2" destOrd="0" presId="urn:microsoft.com/office/officeart/2005/8/layout/hProcess7"/>
  </dgm:cxnLst>
  <dgm:bg/>
  <dgm:whole/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C0F0BAF-390D-5946-9F1B-E9690BE4F9BB}" type="doc">
      <dgm:prSet loTypeId="urn:microsoft.com/office/officeart/2005/8/layout/target1" loCatId="relationship" qsTypeId="urn:microsoft.com/office/officeart/2005/8/quickstyle/simple4" qsCatId="simple" csTypeId="urn:microsoft.com/office/officeart/2005/8/colors/accent1_2" csCatId="accent1" phldr="1"/>
      <dgm:spPr/>
    </dgm:pt>
    <dgm:pt modelId="{26C2ACE5-BABF-D149-870D-888135F9A5C0}">
      <dgm:prSet phldrT="[Texte]" custT="1"/>
      <dgm:spPr/>
      <dgm:t>
        <a:bodyPr/>
        <a:lstStyle/>
        <a:p>
          <a:pPr algn="l"/>
          <a:r>
            <a:rPr lang="fr-FR" sz="2000" dirty="0" smtClean="0"/>
            <a:t>				</a:t>
          </a:r>
          <a:r>
            <a:rPr lang="fr-FR" sz="2000" b="1" dirty="0" smtClean="0"/>
            <a:t>Intrapsychique</a:t>
          </a:r>
          <a:endParaRPr lang="fr-FR" sz="2000" b="1" dirty="0"/>
        </a:p>
      </dgm:t>
    </dgm:pt>
    <dgm:pt modelId="{80BBB554-0C0E-5140-9325-B5F1FEF7C14E}" type="parTrans" cxnId="{C6DA5871-382E-B24E-AB55-5E3342D6DA46}">
      <dgm:prSet/>
      <dgm:spPr/>
      <dgm:t>
        <a:bodyPr/>
        <a:lstStyle/>
        <a:p>
          <a:endParaRPr lang="fr-FR"/>
        </a:p>
      </dgm:t>
    </dgm:pt>
    <dgm:pt modelId="{FF046162-A3D0-844F-95AE-5B2C82420ACE}" type="sibTrans" cxnId="{C6DA5871-382E-B24E-AB55-5E3342D6DA46}">
      <dgm:prSet/>
      <dgm:spPr/>
      <dgm:t>
        <a:bodyPr/>
        <a:lstStyle/>
        <a:p>
          <a:endParaRPr lang="fr-FR"/>
        </a:p>
      </dgm:t>
    </dgm:pt>
    <dgm:pt modelId="{D69A42FA-606A-2947-B465-8C1ED718DAC9}">
      <dgm:prSet phldrT="[Texte]" custT="1"/>
      <dgm:spPr/>
      <dgm:t>
        <a:bodyPr/>
        <a:lstStyle/>
        <a:p>
          <a:pPr algn="r"/>
          <a:r>
            <a:rPr lang="fr-FR" sz="2000" b="1" dirty="0" smtClean="0"/>
            <a:t>Interpersonnel   </a:t>
          </a:r>
          <a:endParaRPr lang="fr-FR" sz="2000" b="1" dirty="0"/>
        </a:p>
      </dgm:t>
    </dgm:pt>
    <dgm:pt modelId="{E8BB4EFD-4372-6E4B-B778-0A2642938B58}" type="parTrans" cxnId="{EF14344E-B6F5-2A41-92C9-B0A7933FD575}">
      <dgm:prSet/>
      <dgm:spPr/>
      <dgm:t>
        <a:bodyPr/>
        <a:lstStyle/>
        <a:p>
          <a:endParaRPr lang="fr-FR"/>
        </a:p>
      </dgm:t>
    </dgm:pt>
    <dgm:pt modelId="{B34149DD-F39B-6845-BFE4-18B416BFFBC2}" type="sibTrans" cxnId="{EF14344E-B6F5-2A41-92C9-B0A7933FD575}">
      <dgm:prSet/>
      <dgm:spPr/>
      <dgm:t>
        <a:bodyPr/>
        <a:lstStyle/>
        <a:p>
          <a:endParaRPr lang="fr-FR"/>
        </a:p>
      </dgm:t>
    </dgm:pt>
    <dgm:pt modelId="{079CFD40-4D00-1449-82D3-11067B73B01F}">
      <dgm:prSet phldrT="[Texte]"/>
      <dgm:spPr/>
      <dgm:t>
        <a:bodyPr/>
        <a:lstStyle/>
        <a:p>
          <a:pPr algn="r"/>
          <a:r>
            <a:rPr lang="fr-FR" sz="1800" dirty="0" smtClean="0"/>
            <a:t>Modification des interactions familiales, relations</a:t>
          </a:r>
          <a:endParaRPr lang="fr-FR" sz="1800" dirty="0"/>
        </a:p>
      </dgm:t>
    </dgm:pt>
    <dgm:pt modelId="{241FBCBE-7B1B-F346-AA38-857E762B9CE8}" type="parTrans" cxnId="{DAC7A6C7-8C42-9544-B7E4-0FA433214C1E}">
      <dgm:prSet/>
      <dgm:spPr/>
      <dgm:t>
        <a:bodyPr/>
        <a:lstStyle/>
        <a:p>
          <a:endParaRPr lang="fr-FR"/>
        </a:p>
      </dgm:t>
    </dgm:pt>
    <dgm:pt modelId="{85BE131C-52C5-F843-AFD1-7169D29D2A83}" type="sibTrans" cxnId="{DAC7A6C7-8C42-9544-B7E4-0FA433214C1E}">
      <dgm:prSet/>
      <dgm:spPr/>
      <dgm:t>
        <a:bodyPr/>
        <a:lstStyle/>
        <a:p>
          <a:endParaRPr lang="fr-FR"/>
        </a:p>
      </dgm:t>
    </dgm:pt>
    <dgm:pt modelId="{C7452834-7A8C-9644-91C1-CF7168144F6F}">
      <dgm:prSet phldrT="[Texte]" custT="1"/>
      <dgm:spPr/>
      <dgm:t>
        <a:bodyPr/>
        <a:lstStyle/>
        <a:p>
          <a:pPr algn="r"/>
          <a:r>
            <a:rPr lang="fr-FR" sz="1800" dirty="0" smtClean="0"/>
            <a:t>Insight, </a:t>
          </a:r>
          <a:r>
            <a:rPr lang="fr-FR" sz="1800" dirty="0" err="1" smtClean="0"/>
            <a:t>mindedness</a:t>
          </a:r>
          <a:endParaRPr lang="fr-FR" sz="1800" dirty="0"/>
        </a:p>
      </dgm:t>
    </dgm:pt>
    <dgm:pt modelId="{55DE88C5-E1AC-0D44-9E2A-D59774BFB78F}" type="parTrans" cxnId="{CB2792A9-CCCA-A643-9AC9-307823574FC5}">
      <dgm:prSet/>
      <dgm:spPr/>
      <dgm:t>
        <a:bodyPr/>
        <a:lstStyle/>
        <a:p>
          <a:endParaRPr lang="fr-FR"/>
        </a:p>
      </dgm:t>
    </dgm:pt>
    <dgm:pt modelId="{7067EE66-D6F6-4C4E-8635-819975615241}" type="sibTrans" cxnId="{CB2792A9-CCCA-A643-9AC9-307823574FC5}">
      <dgm:prSet/>
      <dgm:spPr/>
      <dgm:t>
        <a:bodyPr/>
        <a:lstStyle/>
        <a:p>
          <a:endParaRPr lang="fr-FR"/>
        </a:p>
      </dgm:t>
    </dgm:pt>
    <dgm:pt modelId="{1D954F29-6BC0-1745-AF23-77202BBE07A6}">
      <dgm:prSet custT="1"/>
      <dgm:spPr/>
      <dgm:t>
        <a:bodyPr/>
        <a:lstStyle/>
        <a:p>
          <a:pPr algn="r"/>
          <a:r>
            <a:rPr lang="fr-FR" sz="1800" dirty="0" smtClean="0"/>
            <a:t>Mécanismes de défense</a:t>
          </a:r>
          <a:endParaRPr lang="fr-FR" sz="1800" dirty="0"/>
        </a:p>
      </dgm:t>
    </dgm:pt>
    <dgm:pt modelId="{514F91C9-3297-DC48-8806-738FC7675C02}">
      <dgm:prSet custT="1"/>
      <dgm:spPr/>
      <dgm:t>
        <a:bodyPr/>
        <a:lstStyle/>
        <a:p>
          <a:pPr algn="r"/>
          <a:r>
            <a:rPr lang="fr-FR" sz="1800" dirty="0" smtClean="0"/>
            <a:t>Tolérance affective</a:t>
          </a:r>
        </a:p>
      </dgm:t>
    </dgm:pt>
    <dgm:pt modelId="{65D8464B-24EA-3148-A7AE-5BA83C8A64CF}">
      <dgm:prSet phldrT="[Texte]" custScaleX="450342" custScaleY="157143" custT="1" custLinFactNeighborX="-22481" custLinFactNeighborY="48972"/>
      <dgm:spPr/>
      <dgm:t>
        <a:bodyPr/>
        <a:lstStyle/>
        <a:p>
          <a:pPr algn="r"/>
          <a:r>
            <a:rPr lang="fr-FR" sz="1800" dirty="0" smtClean="0"/>
            <a:t>Angoisses, crises, mutilations, rages</a:t>
          </a:r>
          <a:endParaRPr lang="fr-FR" sz="1800" i="1" dirty="0"/>
        </a:p>
      </dgm:t>
    </dgm:pt>
    <dgm:pt modelId="{438A52D5-CA29-394C-8628-CF43947BB465}">
      <dgm:prSet phldrT="[Texte]" custT="1"/>
      <dgm:spPr/>
      <dgm:t>
        <a:bodyPr/>
        <a:lstStyle/>
        <a:p>
          <a:pPr algn="r"/>
          <a:r>
            <a:rPr lang="fr-FR" sz="2000" b="1" dirty="0" smtClean="0"/>
            <a:t>Symptomatique</a:t>
          </a:r>
          <a:endParaRPr lang="fr-FR" sz="2000" b="1" dirty="0"/>
        </a:p>
      </dgm:t>
    </dgm:pt>
    <dgm:pt modelId="{E4EE7A69-70EE-4D48-BBF8-771CD3AC0555}" type="sibTrans" cxnId="{293C11E0-CEAD-EA48-8869-FE6671752E3D}">
      <dgm:prSet/>
      <dgm:spPr/>
      <dgm:t>
        <a:bodyPr/>
        <a:lstStyle/>
        <a:p>
          <a:endParaRPr lang="fr-FR"/>
        </a:p>
      </dgm:t>
    </dgm:pt>
    <dgm:pt modelId="{199D560A-6539-8B4A-8C81-5B40D7996E9E}" type="parTrans" cxnId="{293C11E0-CEAD-EA48-8869-FE6671752E3D}">
      <dgm:prSet/>
      <dgm:spPr/>
      <dgm:t>
        <a:bodyPr/>
        <a:lstStyle/>
        <a:p>
          <a:endParaRPr lang="fr-FR"/>
        </a:p>
      </dgm:t>
    </dgm:pt>
    <dgm:pt modelId="{F179D0E2-CCA5-7740-9930-63E8D9A6B10A}" type="sibTrans" cxnId="{BA779AA2-E1C2-4C41-93DD-5D5E8F5BC5D7}">
      <dgm:prSet/>
      <dgm:spPr/>
      <dgm:t>
        <a:bodyPr/>
        <a:lstStyle/>
        <a:p>
          <a:endParaRPr lang="fr-FR"/>
        </a:p>
      </dgm:t>
    </dgm:pt>
    <dgm:pt modelId="{B353192B-1D78-2E4A-9276-D2D5A44C796D}" type="parTrans" cxnId="{BA779AA2-E1C2-4C41-93DD-5D5E8F5BC5D7}">
      <dgm:prSet/>
      <dgm:spPr/>
      <dgm:t>
        <a:bodyPr/>
        <a:lstStyle/>
        <a:p>
          <a:endParaRPr lang="fr-FR"/>
        </a:p>
      </dgm:t>
    </dgm:pt>
    <dgm:pt modelId="{C2165057-5BAB-684A-A680-F04C5FCDFB45}" type="sibTrans" cxnId="{DAD6EE89-3AC0-B648-AF13-C8C52FCC3914}">
      <dgm:prSet/>
      <dgm:spPr/>
      <dgm:t>
        <a:bodyPr/>
        <a:lstStyle/>
        <a:p>
          <a:endParaRPr lang="fr-FR"/>
        </a:p>
      </dgm:t>
    </dgm:pt>
    <dgm:pt modelId="{A6D0A362-9BA3-BE46-B410-74175CEB0821}" type="parTrans" cxnId="{DAD6EE89-3AC0-B648-AF13-C8C52FCC3914}">
      <dgm:prSet/>
      <dgm:spPr/>
      <dgm:t>
        <a:bodyPr/>
        <a:lstStyle/>
        <a:p>
          <a:endParaRPr lang="fr-FR"/>
        </a:p>
      </dgm:t>
    </dgm:pt>
    <dgm:pt modelId="{17132572-C27A-E443-BB4C-7893EB0F7703}" type="sibTrans" cxnId="{E670BE27-EC13-CE46-86B1-6BA0746D63B0}">
      <dgm:prSet/>
      <dgm:spPr/>
      <dgm:t>
        <a:bodyPr/>
        <a:lstStyle/>
        <a:p>
          <a:endParaRPr lang="fr-FR"/>
        </a:p>
      </dgm:t>
    </dgm:pt>
    <dgm:pt modelId="{77D9544E-EB67-F748-8FA6-2B4A78BC77B2}" type="parTrans" cxnId="{E670BE27-EC13-CE46-86B1-6BA0746D63B0}">
      <dgm:prSet/>
      <dgm:spPr/>
      <dgm:t>
        <a:bodyPr/>
        <a:lstStyle/>
        <a:p>
          <a:endParaRPr lang="fr-FR"/>
        </a:p>
      </dgm:t>
    </dgm:pt>
    <dgm:pt modelId="{BCE64EDF-9DFA-2F4E-89B3-ED99E006319C}">
      <dgm:prSet phldrT="[Texte]" custT="1"/>
      <dgm:spPr/>
      <dgm:t>
        <a:bodyPr/>
        <a:lstStyle/>
        <a:p>
          <a:pPr algn="r"/>
          <a:r>
            <a:rPr lang="fr-FR" sz="1800" dirty="0" smtClean="0"/>
            <a:t>conscience et évaluation des situations</a:t>
          </a:r>
          <a:endParaRPr lang="fr-FR" sz="1800" dirty="0"/>
        </a:p>
      </dgm:t>
    </dgm:pt>
    <dgm:pt modelId="{3F49A875-7011-4346-8C32-07ED173CEBC5}" type="parTrans" cxnId="{3084A26D-2F72-5741-8833-5F8F56106721}">
      <dgm:prSet/>
      <dgm:spPr/>
      <dgm:t>
        <a:bodyPr/>
        <a:lstStyle/>
        <a:p>
          <a:endParaRPr lang="fr-FR"/>
        </a:p>
      </dgm:t>
    </dgm:pt>
    <dgm:pt modelId="{5C8BF46A-47D9-A142-A194-079E446F01F7}" type="sibTrans" cxnId="{3084A26D-2F72-5741-8833-5F8F56106721}">
      <dgm:prSet/>
      <dgm:spPr/>
      <dgm:t>
        <a:bodyPr/>
        <a:lstStyle/>
        <a:p>
          <a:endParaRPr lang="fr-FR"/>
        </a:p>
      </dgm:t>
    </dgm:pt>
    <dgm:pt modelId="{87CEE194-F8ED-8F4C-98E6-74155BFF79C5}">
      <dgm:prSet phldrT="[Texte]" custT="1"/>
      <dgm:spPr/>
      <dgm:t>
        <a:bodyPr/>
        <a:lstStyle/>
        <a:p>
          <a:pPr algn="r"/>
          <a:r>
            <a:rPr lang="fr-FR" sz="1800" dirty="0" smtClean="0"/>
            <a:t>Tolérance affective</a:t>
          </a:r>
          <a:endParaRPr lang="fr-FR" sz="1800" dirty="0"/>
        </a:p>
      </dgm:t>
    </dgm:pt>
    <dgm:pt modelId="{EE634169-ABBC-5A4C-A59D-186ABE5F36A2}" type="parTrans" cxnId="{B8DCFA86-1E34-CD4F-B59D-A10F1E9382B2}">
      <dgm:prSet/>
      <dgm:spPr/>
      <dgm:t>
        <a:bodyPr/>
        <a:lstStyle/>
        <a:p>
          <a:endParaRPr lang="fr-FR"/>
        </a:p>
      </dgm:t>
    </dgm:pt>
    <dgm:pt modelId="{50F268F3-C9F9-9643-A952-24C27AE3C764}" type="sibTrans" cxnId="{B8DCFA86-1E34-CD4F-B59D-A10F1E9382B2}">
      <dgm:prSet/>
      <dgm:spPr/>
      <dgm:t>
        <a:bodyPr/>
        <a:lstStyle/>
        <a:p>
          <a:endParaRPr lang="fr-FR"/>
        </a:p>
      </dgm:t>
    </dgm:pt>
    <dgm:pt modelId="{ECD17F1C-8D1A-A647-9ACF-235929A80AEC}">
      <dgm:prSet phldrT="[Texte]" custT="1"/>
      <dgm:spPr/>
      <dgm:t>
        <a:bodyPr/>
        <a:lstStyle/>
        <a:p>
          <a:pPr algn="r"/>
          <a:r>
            <a:rPr lang="fr-FR" sz="1800" dirty="0" smtClean="0"/>
            <a:t>Mécanismes de défense</a:t>
          </a:r>
          <a:endParaRPr lang="fr-FR" sz="1800" dirty="0"/>
        </a:p>
      </dgm:t>
    </dgm:pt>
    <dgm:pt modelId="{66A8D739-60A9-C247-9FB6-832DF004704F}" type="parTrans" cxnId="{83FC261E-15DC-854F-960A-C607905E8506}">
      <dgm:prSet/>
      <dgm:spPr/>
      <dgm:t>
        <a:bodyPr/>
        <a:lstStyle/>
        <a:p>
          <a:endParaRPr lang="fr-FR"/>
        </a:p>
      </dgm:t>
    </dgm:pt>
    <dgm:pt modelId="{FACD9862-5A2A-044F-BBD0-E6CB718D472C}" type="sibTrans" cxnId="{83FC261E-15DC-854F-960A-C607905E8506}">
      <dgm:prSet/>
      <dgm:spPr/>
      <dgm:t>
        <a:bodyPr/>
        <a:lstStyle/>
        <a:p>
          <a:endParaRPr lang="fr-FR"/>
        </a:p>
      </dgm:t>
    </dgm:pt>
    <dgm:pt modelId="{4B01021C-E46F-D04A-8772-23246B01B529}">
      <dgm:prSet phldrT="[Texte]"/>
      <dgm:spPr/>
      <dgm:t>
        <a:bodyPr/>
        <a:lstStyle/>
        <a:p>
          <a:pPr algn="r"/>
          <a:r>
            <a:rPr lang="fr-FR" sz="1800" dirty="0" smtClean="0"/>
            <a:t>Capacité d’exprimer sa vulnérabilité, ses attentes »</a:t>
          </a:r>
          <a:endParaRPr lang="fr-FR" sz="1800" dirty="0"/>
        </a:p>
      </dgm:t>
    </dgm:pt>
    <dgm:pt modelId="{D0106EE7-69CA-9C4B-B88D-227C0310B2FF}" type="parTrans" cxnId="{9C6DD56D-8505-A64E-BE9F-CD228BE16F8A}">
      <dgm:prSet/>
      <dgm:spPr/>
      <dgm:t>
        <a:bodyPr/>
        <a:lstStyle/>
        <a:p>
          <a:endParaRPr lang="fr-FR"/>
        </a:p>
      </dgm:t>
    </dgm:pt>
    <dgm:pt modelId="{C819592F-DDF9-6044-A8F6-F63F114EA4CB}" type="sibTrans" cxnId="{9C6DD56D-8505-A64E-BE9F-CD228BE16F8A}">
      <dgm:prSet/>
      <dgm:spPr/>
      <dgm:t>
        <a:bodyPr/>
        <a:lstStyle/>
        <a:p>
          <a:endParaRPr lang="fr-FR"/>
        </a:p>
      </dgm:t>
    </dgm:pt>
    <dgm:pt modelId="{9603C7BD-96AF-1E43-88D6-EB572C31F02B}">
      <dgm:prSet phldrT="[Texte]"/>
      <dgm:spPr/>
      <dgm:t>
        <a:bodyPr/>
        <a:lstStyle/>
        <a:p>
          <a:pPr algn="r"/>
          <a:r>
            <a:rPr lang="fr-FR" sz="1800" dirty="0" smtClean="0"/>
            <a:t>Mécanismes de défense</a:t>
          </a:r>
          <a:br>
            <a:rPr lang="fr-FR" sz="1800" dirty="0" smtClean="0"/>
          </a:br>
          <a:r>
            <a:rPr lang="fr-FR" sz="1800" dirty="0" smtClean="0"/>
            <a:t>(projection, agressivité, retrait, …)</a:t>
          </a:r>
          <a:endParaRPr lang="fr-FR" sz="1800" dirty="0"/>
        </a:p>
      </dgm:t>
    </dgm:pt>
    <dgm:pt modelId="{276BC025-09E8-1F42-9F5F-F3254913DF8B}" type="parTrans" cxnId="{565E8749-183E-E04D-AFAD-DFE3B1655E06}">
      <dgm:prSet/>
      <dgm:spPr/>
      <dgm:t>
        <a:bodyPr/>
        <a:lstStyle/>
        <a:p>
          <a:endParaRPr lang="fr-FR"/>
        </a:p>
      </dgm:t>
    </dgm:pt>
    <dgm:pt modelId="{6D7E1A23-0F1D-1040-971D-95A8C5126059}" type="sibTrans" cxnId="{565E8749-183E-E04D-AFAD-DFE3B1655E06}">
      <dgm:prSet/>
      <dgm:spPr/>
      <dgm:t>
        <a:bodyPr/>
        <a:lstStyle/>
        <a:p>
          <a:endParaRPr lang="fr-FR"/>
        </a:p>
      </dgm:t>
    </dgm:pt>
    <dgm:pt modelId="{D6835A7B-C22C-0B4B-8B64-4ABBA1853FD3}" type="pres">
      <dgm:prSet presAssocID="{BC0F0BAF-390D-5946-9F1B-E9690BE4F9BB}" presName="composite" presStyleCnt="0">
        <dgm:presLayoutVars>
          <dgm:chMax val="5"/>
          <dgm:dir/>
          <dgm:resizeHandles val="exact"/>
        </dgm:presLayoutVars>
      </dgm:prSet>
      <dgm:spPr/>
    </dgm:pt>
    <dgm:pt modelId="{72FEDCFA-D3C8-3140-A8E1-A84019683A50}" type="pres">
      <dgm:prSet presAssocID="{438A52D5-CA29-394C-8628-CF43947BB465}" presName="circle1" presStyleLbl="lnNode1" presStyleIdx="0" presStyleCnt="3"/>
      <dgm:spPr/>
    </dgm:pt>
    <dgm:pt modelId="{8D1F8780-A4D5-804E-B8DB-B0C747579489}" type="pres">
      <dgm:prSet presAssocID="{438A52D5-CA29-394C-8628-CF43947BB465}" presName="text1" presStyleLbl="revTx" presStyleIdx="0" presStyleCnt="3" custScaleX="235325" custScaleY="157143" custLinFactNeighborX="-58298" custLinFactNeighborY="191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43948875-228E-A046-9819-4C3611AFAE40}" type="pres">
      <dgm:prSet presAssocID="{438A52D5-CA29-394C-8628-CF43947BB465}" presName="line1" presStyleLbl="callout" presStyleIdx="0" presStyleCnt="6" custLinFactY="-549426" custLinFactNeighborX="73340" custLinFactNeighborY="-600000"/>
      <dgm:spPr/>
    </dgm:pt>
    <dgm:pt modelId="{D11AC62F-5D82-CB4B-BE5E-3B01B3830414}" type="pres">
      <dgm:prSet presAssocID="{438A52D5-CA29-394C-8628-CF43947BB465}" presName="d1" presStyleLbl="callout" presStyleIdx="1" presStyleCnt="6" custFlipVert="1" custFlipHor="1" custScaleX="161676" custScaleY="9507" custLinFactNeighborX="64866" custLinFactNeighborY="51837"/>
      <dgm:spPr/>
    </dgm:pt>
    <dgm:pt modelId="{A61E3AB5-307A-3B47-A9FB-1D674025B6B8}" type="pres">
      <dgm:prSet presAssocID="{26C2ACE5-BABF-D149-870D-888135F9A5C0}" presName="circle2" presStyleLbl="lnNode1" presStyleIdx="1" presStyleCnt="3"/>
      <dgm:spPr/>
    </dgm:pt>
    <dgm:pt modelId="{E9A078CE-77D7-CA49-B6E3-2237559C1237}" type="pres">
      <dgm:prSet presAssocID="{26C2ACE5-BABF-D149-870D-888135F9A5C0}" presName="text2" presStyleLbl="revTx" presStyleIdx="1" presStyleCnt="3" custScaleX="330229" custScaleY="157143" custLinFactNeighborX="-18941" custLinFactNeighborY="5092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91C4412-CAC8-D54C-B1CA-316AC8443EC6}" type="pres">
      <dgm:prSet presAssocID="{26C2ACE5-BABF-D149-870D-888135F9A5C0}" presName="line2" presStyleLbl="callout" presStyleIdx="2" presStyleCnt="6" custLinFactY="300000" custLinFactNeighborX="376" custLinFactNeighborY="313873"/>
      <dgm:spPr/>
    </dgm:pt>
    <dgm:pt modelId="{71F48520-C963-F249-9A6A-E220F5B4BAD0}" type="pres">
      <dgm:prSet presAssocID="{26C2ACE5-BABF-D149-870D-888135F9A5C0}" presName="d2" presStyleLbl="callout" presStyleIdx="3" presStyleCnt="6" custScaleX="130639" custScaleY="65401" custLinFactNeighborX="-15887" custLinFactNeighborY="-8216"/>
      <dgm:spPr/>
    </dgm:pt>
    <dgm:pt modelId="{8429FA2D-7C33-7D43-A5FD-609AD4B3CB29}" type="pres">
      <dgm:prSet presAssocID="{D69A42FA-606A-2947-B465-8C1ED718DAC9}" presName="circle3" presStyleLbl="lnNode1" presStyleIdx="2" presStyleCnt="3"/>
      <dgm:spPr/>
    </dgm:pt>
    <dgm:pt modelId="{F8DCAEAE-3989-2742-ABF2-565F9A24C0E4}" type="pres">
      <dgm:prSet presAssocID="{D69A42FA-606A-2947-B465-8C1ED718DAC9}" presName="text3" presStyleLbl="revTx" presStyleIdx="2" presStyleCnt="3" custScaleX="272391" custScaleY="181114" custLinFactY="5087" custLinFactNeighborX="9638" custLinFactNeighborY="100000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8491892-26EC-B940-8E08-F2A08EADC35F}" type="pres">
      <dgm:prSet presAssocID="{D69A42FA-606A-2947-B465-8C1ED718DAC9}" presName="line3" presStyleLbl="callout" presStyleIdx="4" presStyleCnt="6" custLinFactY="1034116" custLinFactNeighborX="-52774" custLinFactNeighborY="1100000"/>
      <dgm:spPr/>
    </dgm:pt>
    <dgm:pt modelId="{3E63FECA-B929-5F45-AE5C-435329205070}" type="pres">
      <dgm:prSet presAssocID="{D69A42FA-606A-2947-B465-8C1ED718DAC9}" presName="d3" presStyleLbl="callout" presStyleIdx="5" presStyleCnt="6" custScaleX="215905" custScaleY="111260" custLinFactY="-76712" custLinFactNeighborX="-16630" custLinFactNeighborY="-100000"/>
      <dgm:spPr/>
    </dgm:pt>
  </dgm:ptLst>
  <dgm:cxnLst>
    <dgm:cxn modelId="{E66D2D3A-EC35-8347-9E81-6A810CEBE5A1}" type="presOf" srcId="{65D8464B-24EA-3148-A7AE-5BA83C8A64CF}" destId="{8D1F8780-A4D5-804E-B8DB-B0C747579489}" srcOrd="0" destOrd="1" presId="urn:microsoft.com/office/officeart/2005/8/layout/target1"/>
    <dgm:cxn modelId="{D4645E66-A32B-C947-9BCE-6958EF19D402}" type="presOf" srcId="{C7452834-7A8C-9644-91C1-CF7168144F6F}" destId="{E9A078CE-77D7-CA49-B6E3-2237559C1237}" srcOrd="0" destOrd="1" presId="urn:microsoft.com/office/officeart/2005/8/layout/target1"/>
    <dgm:cxn modelId="{CB2792A9-CCCA-A643-9AC9-307823574FC5}" srcId="{26C2ACE5-BABF-D149-870D-888135F9A5C0}" destId="{C7452834-7A8C-9644-91C1-CF7168144F6F}" srcOrd="0" destOrd="0" parTransId="{55DE88C5-E1AC-0D44-9E2A-D59774BFB78F}" sibTransId="{7067EE66-D6F6-4C4E-8635-819975615241}"/>
    <dgm:cxn modelId="{9FC663CE-7622-484E-AE6C-BADE59DF061E}" type="presOf" srcId="{438A52D5-CA29-394C-8628-CF43947BB465}" destId="{8D1F8780-A4D5-804E-B8DB-B0C747579489}" srcOrd="0" destOrd="0" presId="urn:microsoft.com/office/officeart/2005/8/layout/target1"/>
    <dgm:cxn modelId="{C6DA5871-382E-B24E-AB55-5E3342D6DA46}" srcId="{BC0F0BAF-390D-5946-9F1B-E9690BE4F9BB}" destId="{26C2ACE5-BABF-D149-870D-888135F9A5C0}" srcOrd="1" destOrd="0" parTransId="{80BBB554-0C0E-5140-9325-B5F1FEF7C14E}" sibTransId="{FF046162-A3D0-844F-95AE-5B2C82420ACE}"/>
    <dgm:cxn modelId="{B18530CF-6481-514F-9DDD-753E2CAEDD81}" type="presOf" srcId="{BCE64EDF-9DFA-2F4E-89B3-ED99E006319C}" destId="{E9A078CE-77D7-CA49-B6E3-2237559C1237}" srcOrd="0" destOrd="2" presId="urn:microsoft.com/office/officeart/2005/8/layout/target1"/>
    <dgm:cxn modelId="{E670BE27-EC13-CE46-86B1-6BA0746D63B0}" srcId="{438A52D5-CA29-394C-8628-CF43947BB465}" destId="{65D8464B-24EA-3148-A7AE-5BA83C8A64CF}" srcOrd="0" destOrd="0" parTransId="{77D9544E-EB67-F748-8FA6-2B4A78BC77B2}" sibTransId="{17132572-C27A-E443-BB4C-7893EB0F7703}"/>
    <dgm:cxn modelId="{BA779AA2-E1C2-4C41-93DD-5D5E8F5BC5D7}" srcId="{438A52D5-CA29-394C-8628-CF43947BB465}" destId="{1D954F29-6BC0-1745-AF23-77202BBE07A6}" srcOrd="2" destOrd="0" parTransId="{B353192B-1D78-2E4A-9276-D2D5A44C796D}" sibTransId="{F179D0E2-CCA5-7740-9930-63E8D9A6B10A}"/>
    <dgm:cxn modelId="{9C6DD56D-8505-A64E-BE9F-CD228BE16F8A}" srcId="{D69A42FA-606A-2947-B465-8C1ED718DAC9}" destId="{4B01021C-E46F-D04A-8772-23246B01B529}" srcOrd="1" destOrd="0" parTransId="{D0106EE7-69CA-9C4B-B88D-227C0310B2FF}" sibTransId="{C819592F-DDF9-6044-A8F6-F63F114EA4CB}"/>
    <dgm:cxn modelId="{DAD6EE89-3AC0-B648-AF13-C8C52FCC3914}" srcId="{438A52D5-CA29-394C-8628-CF43947BB465}" destId="{514F91C9-3297-DC48-8806-738FC7675C02}" srcOrd="1" destOrd="0" parTransId="{A6D0A362-9BA3-BE46-B410-74175CEB0821}" sibTransId="{C2165057-5BAB-684A-A680-F04C5FCDFB45}"/>
    <dgm:cxn modelId="{0BEA9860-007B-CD42-A2F4-88C75DA51D8E}" type="presOf" srcId="{9603C7BD-96AF-1E43-88D6-EB572C31F02B}" destId="{F8DCAEAE-3989-2742-ABF2-565F9A24C0E4}" srcOrd="0" destOrd="3" presId="urn:microsoft.com/office/officeart/2005/8/layout/target1"/>
    <dgm:cxn modelId="{75CAF4E7-05EE-BD4E-A8B6-6D2B41834F6D}" type="presOf" srcId="{ECD17F1C-8D1A-A647-9ACF-235929A80AEC}" destId="{E9A078CE-77D7-CA49-B6E3-2237559C1237}" srcOrd="0" destOrd="4" presId="urn:microsoft.com/office/officeart/2005/8/layout/target1"/>
    <dgm:cxn modelId="{CFA8F370-A11A-1E44-8465-1418C54B29EF}" type="presOf" srcId="{26C2ACE5-BABF-D149-870D-888135F9A5C0}" destId="{E9A078CE-77D7-CA49-B6E3-2237559C1237}" srcOrd="0" destOrd="0" presId="urn:microsoft.com/office/officeart/2005/8/layout/target1"/>
    <dgm:cxn modelId="{565E8749-183E-E04D-AFAD-DFE3B1655E06}" srcId="{D69A42FA-606A-2947-B465-8C1ED718DAC9}" destId="{9603C7BD-96AF-1E43-88D6-EB572C31F02B}" srcOrd="2" destOrd="0" parTransId="{276BC025-09E8-1F42-9F5F-F3254913DF8B}" sibTransId="{6D7E1A23-0F1D-1040-971D-95A8C5126059}"/>
    <dgm:cxn modelId="{87AE5A40-976C-924C-A87B-CD09BD2A13AF}" type="presOf" srcId="{D69A42FA-606A-2947-B465-8C1ED718DAC9}" destId="{F8DCAEAE-3989-2742-ABF2-565F9A24C0E4}" srcOrd="0" destOrd="0" presId="urn:microsoft.com/office/officeart/2005/8/layout/target1"/>
    <dgm:cxn modelId="{B8DCFA86-1E34-CD4F-B59D-A10F1E9382B2}" srcId="{26C2ACE5-BABF-D149-870D-888135F9A5C0}" destId="{87CEE194-F8ED-8F4C-98E6-74155BFF79C5}" srcOrd="2" destOrd="0" parTransId="{EE634169-ABBC-5A4C-A59D-186ABE5F36A2}" sibTransId="{50F268F3-C9F9-9643-A952-24C27AE3C764}"/>
    <dgm:cxn modelId="{EF14344E-B6F5-2A41-92C9-B0A7933FD575}" srcId="{BC0F0BAF-390D-5946-9F1B-E9690BE4F9BB}" destId="{D69A42FA-606A-2947-B465-8C1ED718DAC9}" srcOrd="2" destOrd="0" parTransId="{E8BB4EFD-4372-6E4B-B778-0A2642938B58}" sibTransId="{B34149DD-F39B-6845-BFE4-18B416BFFBC2}"/>
    <dgm:cxn modelId="{8C2DD2A6-DC56-2145-BDF4-8F91FD833780}" type="presOf" srcId="{079CFD40-4D00-1449-82D3-11067B73B01F}" destId="{F8DCAEAE-3989-2742-ABF2-565F9A24C0E4}" srcOrd="0" destOrd="1" presId="urn:microsoft.com/office/officeart/2005/8/layout/target1"/>
    <dgm:cxn modelId="{2A8227E9-6987-E84B-844E-9F081FC4CDD1}" type="presOf" srcId="{4B01021C-E46F-D04A-8772-23246B01B529}" destId="{F8DCAEAE-3989-2742-ABF2-565F9A24C0E4}" srcOrd="0" destOrd="2" presId="urn:microsoft.com/office/officeart/2005/8/layout/target1"/>
    <dgm:cxn modelId="{83FC261E-15DC-854F-960A-C607905E8506}" srcId="{26C2ACE5-BABF-D149-870D-888135F9A5C0}" destId="{ECD17F1C-8D1A-A647-9ACF-235929A80AEC}" srcOrd="3" destOrd="0" parTransId="{66A8D739-60A9-C247-9FB6-832DF004704F}" sibTransId="{FACD9862-5A2A-044F-BBD0-E6CB718D472C}"/>
    <dgm:cxn modelId="{DAC7A6C7-8C42-9544-B7E4-0FA433214C1E}" srcId="{D69A42FA-606A-2947-B465-8C1ED718DAC9}" destId="{079CFD40-4D00-1449-82D3-11067B73B01F}" srcOrd="0" destOrd="0" parTransId="{241FBCBE-7B1B-F346-AA38-857E762B9CE8}" sibTransId="{85BE131C-52C5-F843-AFD1-7169D29D2A83}"/>
    <dgm:cxn modelId="{C1424664-C51B-C44D-ABE0-2E675791FB50}" type="presOf" srcId="{1D954F29-6BC0-1745-AF23-77202BBE07A6}" destId="{8D1F8780-A4D5-804E-B8DB-B0C747579489}" srcOrd="0" destOrd="3" presId="urn:microsoft.com/office/officeart/2005/8/layout/target1"/>
    <dgm:cxn modelId="{079ECC7B-A921-C046-9A50-B49369C21C88}" type="presOf" srcId="{BC0F0BAF-390D-5946-9F1B-E9690BE4F9BB}" destId="{D6835A7B-C22C-0B4B-8B64-4ABBA1853FD3}" srcOrd="0" destOrd="0" presId="urn:microsoft.com/office/officeart/2005/8/layout/target1"/>
    <dgm:cxn modelId="{3084A26D-2F72-5741-8833-5F8F56106721}" srcId="{26C2ACE5-BABF-D149-870D-888135F9A5C0}" destId="{BCE64EDF-9DFA-2F4E-89B3-ED99E006319C}" srcOrd="1" destOrd="0" parTransId="{3F49A875-7011-4346-8C32-07ED173CEBC5}" sibTransId="{5C8BF46A-47D9-A142-A194-079E446F01F7}"/>
    <dgm:cxn modelId="{0D970BF0-E4E8-9C4A-B082-F733E61AE571}" type="presOf" srcId="{514F91C9-3297-DC48-8806-738FC7675C02}" destId="{8D1F8780-A4D5-804E-B8DB-B0C747579489}" srcOrd="0" destOrd="2" presId="urn:microsoft.com/office/officeart/2005/8/layout/target1"/>
    <dgm:cxn modelId="{293C11E0-CEAD-EA48-8869-FE6671752E3D}" srcId="{BC0F0BAF-390D-5946-9F1B-E9690BE4F9BB}" destId="{438A52D5-CA29-394C-8628-CF43947BB465}" srcOrd="0" destOrd="0" parTransId="{199D560A-6539-8B4A-8C81-5B40D7996E9E}" sibTransId="{E4EE7A69-70EE-4D48-BBF8-771CD3AC0555}"/>
    <dgm:cxn modelId="{A007C98D-D0DB-1B47-90CB-20B0040B2A21}" type="presOf" srcId="{87CEE194-F8ED-8F4C-98E6-74155BFF79C5}" destId="{E9A078CE-77D7-CA49-B6E3-2237559C1237}" srcOrd="0" destOrd="3" presId="urn:microsoft.com/office/officeart/2005/8/layout/target1"/>
    <dgm:cxn modelId="{6B03C3C0-28F2-1645-A225-20C3913A5EFF}" type="presParOf" srcId="{D6835A7B-C22C-0B4B-8B64-4ABBA1853FD3}" destId="{72FEDCFA-D3C8-3140-A8E1-A84019683A50}" srcOrd="0" destOrd="0" presId="urn:microsoft.com/office/officeart/2005/8/layout/target1"/>
    <dgm:cxn modelId="{D7F32459-C917-6D41-A49B-76FD5F406F88}" type="presParOf" srcId="{D6835A7B-C22C-0B4B-8B64-4ABBA1853FD3}" destId="{8D1F8780-A4D5-804E-B8DB-B0C747579489}" srcOrd="1" destOrd="0" presId="urn:microsoft.com/office/officeart/2005/8/layout/target1"/>
    <dgm:cxn modelId="{7DC46580-0EB2-D14F-9081-910A3A52B65A}" type="presParOf" srcId="{D6835A7B-C22C-0B4B-8B64-4ABBA1853FD3}" destId="{43948875-228E-A046-9819-4C3611AFAE40}" srcOrd="2" destOrd="0" presId="urn:microsoft.com/office/officeart/2005/8/layout/target1"/>
    <dgm:cxn modelId="{2FE821B8-77EB-2246-B18A-79504FDA5F13}" type="presParOf" srcId="{D6835A7B-C22C-0B4B-8B64-4ABBA1853FD3}" destId="{D11AC62F-5D82-CB4B-BE5E-3B01B3830414}" srcOrd="3" destOrd="0" presId="urn:microsoft.com/office/officeart/2005/8/layout/target1"/>
    <dgm:cxn modelId="{0A7F4510-F52D-D44A-A336-E8171E0AEA22}" type="presParOf" srcId="{D6835A7B-C22C-0B4B-8B64-4ABBA1853FD3}" destId="{A61E3AB5-307A-3B47-A9FB-1D674025B6B8}" srcOrd="4" destOrd="0" presId="urn:microsoft.com/office/officeart/2005/8/layout/target1"/>
    <dgm:cxn modelId="{6A4485D8-4607-9542-A82F-C8AECBF818FB}" type="presParOf" srcId="{D6835A7B-C22C-0B4B-8B64-4ABBA1853FD3}" destId="{E9A078CE-77D7-CA49-B6E3-2237559C1237}" srcOrd="5" destOrd="0" presId="urn:microsoft.com/office/officeart/2005/8/layout/target1"/>
    <dgm:cxn modelId="{661784C9-886C-E94A-8274-286AE57BC5AF}" type="presParOf" srcId="{D6835A7B-C22C-0B4B-8B64-4ABBA1853FD3}" destId="{991C4412-CAC8-D54C-B1CA-316AC8443EC6}" srcOrd="6" destOrd="0" presId="urn:microsoft.com/office/officeart/2005/8/layout/target1"/>
    <dgm:cxn modelId="{DA4BF628-C36E-6547-8B8D-245CCFDD96BD}" type="presParOf" srcId="{D6835A7B-C22C-0B4B-8B64-4ABBA1853FD3}" destId="{71F48520-C963-F249-9A6A-E220F5B4BAD0}" srcOrd="7" destOrd="0" presId="urn:microsoft.com/office/officeart/2005/8/layout/target1"/>
    <dgm:cxn modelId="{7F17A443-6B79-ED4C-8865-C14522D10F33}" type="presParOf" srcId="{D6835A7B-C22C-0B4B-8B64-4ABBA1853FD3}" destId="{8429FA2D-7C33-7D43-A5FD-609AD4B3CB29}" srcOrd="8" destOrd="0" presId="urn:microsoft.com/office/officeart/2005/8/layout/target1"/>
    <dgm:cxn modelId="{B552F154-3C8C-F846-8418-2F2442E91276}" type="presParOf" srcId="{D6835A7B-C22C-0B4B-8B64-4ABBA1853FD3}" destId="{F8DCAEAE-3989-2742-ABF2-565F9A24C0E4}" srcOrd="9" destOrd="0" presId="urn:microsoft.com/office/officeart/2005/8/layout/target1"/>
    <dgm:cxn modelId="{76CE8A90-B799-A341-B7BF-60CD8CA51F7B}" type="presParOf" srcId="{D6835A7B-C22C-0B4B-8B64-4ABBA1853FD3}" destId="{88491892-26EC-B940-8E08-F2A08EADC35F}" srcOrd="10" destOrd="0" presId="urn:microsoft.com/office/officeart/2005/8/layout/target1"/>
    <dgm:cxn modelId="{D33000F9-4829-AF45-8205-A91317E4D5D4}" type="presParOf" srcId="{D6835A7B-C22C-0B4B-8B64-4ABBA1853FD3}" destId="{3E63FECA-B929-5F45-AE5C-435329205070}" srcOrd="11" destOrd="0" presId="urn:microsoft.com/office/officeart/2005/8/layout/target1"/>
  </dgm:cxnLst>
  <dgm:bg/>
  <dgm:whole/>
</dgm:dataModel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Process7">
  <dgm:title val=""/>
  <dgm:desc val=""/>
  <dgm:catLst>
    <dgm:cat type="process" pri="21000"/>
    <dgm:cat type="list" pri="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23" srcId="2" destId="21" srcOrd="0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L"/>
          <dgm:param type="nodeVertAlign" val="t"/>
        </dgm:alg>
      </dgm:if>
      <dgm:else name="Name3">
        <dgm:alg type="lin">
          <dgm:param type="linDir" val="fromR"/>
          <dgm:param type="nodeVertAlign" val="t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Node" refType="h"/>
      <dgm:constr type="w" for="ch" forName="compositeNode" refType="w"/>
      <dgm:constr type="w" for="ch" forName="hSp" refType="w" refFor="ch" refForName="compositeNode" fact="-0.035"/>
      <dgm:constr type="w" for="des" forName="simulatedConn" refType="w" refFor="ch" refForName="compositeNode" fact="0.15"/>
      <dgm:constr type="h" for="des" forName="simulatedConn" refType="w" refFor="des" refForName="simulatedConn"/>
      <dgm:constr type="h" for="des" forName="vSp1" refType="w" refFor="ch" refForName="compositeNode" fact="0.8"/>
      <dgm:constr type="h" for="des" forName="vSp2" refType="w" refFor="ch" refForName="compositeNode" fact="0.07"/>
      <dgm:constr type="w" for="ch" forName="vProcSp" refType="w" refFor="des" refForName="simulatedConn" op="equ"/>
      <dgm:constr type="h" for="ch" forName="vProcSp" refType="h" refFor="ch" refForName="compositeNode" op="equ"/>
      <dgm:constr type="w" for="ch" forName="sibTrans" refType="w" refFor="ch" refForName="compositeNode" fact="-0.08"/>
      <dgm:constr type="primFontSz" for="des" forName="parentNode" op="equ"/>
      <dgm:constr type="primFontSz" for="des" forName="childNode" op="equ"/>
    </dgm:constrLst>
    <dgm:ruleLst/>
    <dgm:forEach name="Name4" axis="ch" ptType="node">
      <dgm:layoutNode name="compositeNode">
        <dgm:varLst>
          <dgm:bulletEnabled val="1"/>
        </dgm:varLst>
        <dgm:alg type="composite"/>
        <dgm:choose name="Name5">
          <dgm:if name="Name6" func="var" arg="dir" op="equ" val="norm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l" for="ch" forName="bgRect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l" for="ch" forName="parentNode"/>
              <dgm:constr type="r" for="ch" forName="childNode" refType="r" refFor="ch" refForName="bgRect" fact="0.945"/>
              <dgm:constr type="h" for="ch" forName="childNode" refType="h" refFor="ch" refForName="bgRect" op="equ"/>
              <dgm:constr type="t" for="ch" forName="childNode"/>
              <dgm:constr type="l" for="ch" forName="childNode" refType="r" refFor="ch" refForName="parentNode"/>
            </dgm:constrLst>
          </dgm:if>
          <dgm:else name="Name7">
            <dgm:constrLst>
              <dgm:constr type="h" refType="w" op="lte" fact="1.2"/>
              <dgm:constr type="w" for="ch" forName="bgRect" refType="w"/>
              <dgm:constr type="h" for="ch" forName="bgRect" refType="h"/>
              <dgm:constr type="t" for="ch" forName="bgRect"/>
              <dgm:constr type="r" for="ch" forName="bgRect" refType="w"/>
              <dgm:constr type="w" for="ch" forName="parentNode" refType="w" refFor="ch" refForName="bgRect" fact="0.2"/>
              <dgm:constr type="h" for="ch" forName="parentNode" refType="h" fact="0.82"/>
              <dgm:constr type="t" for="ch" forName="parentNode"/>
              <dgm:constr type="r" for="ch" forName="parentNode" refType="w"/>
              <dgm:constr type="h" for="ch" forName="childNode" refType="h" refFor="ch" refForName="bgRect"/>
              <dgm:constr type="t" for="ch" forName="childNode"/>
              <dgm:constr type="r" for="ch" forName="childNode" refType="l" refFor="ch" refForName="parentNode"/>
              <dgm:constr type="l" for="ch" forName="childNode" refType="w" refFor="ch" refForName="bgRect" fact="0.055"/>
            </dgm:constrLst>
          </dgm:else>
        </dgm:choose>
        <dgm:ruleLst>
          <dgm:rule type="w" for="ch" forName="childNode" val="NaN" fact="NaN" max="30"/>
        </dgm:ruleLst>
        <dgm:layoutNode name="bgRect" styleLbl="node1">
          <dgm:alg type="sp"/>
          <dgm:shape xmlns:r="http://schemas.openxmlformats.org/officeDocument/2006/relationships" type="roundRect" r:blip="" zOrderOff="-1">
            <dgm:adjLst>
              <dgm:adj idx="1" val="0.05"/>
            </dgm:adjLst>
          </dgm:shape>
          <dgm:presOf axis="self"/>
          <dgm:constrLst/>
          <dgm:ruleLst/>
        </dgm:layoutNode>
        <dgm:layoutNode name="parentNode" styleLbl="node1">
          <dgm:varLst>
            <dgm:chMax val="0"/>
            <dgm:bulletEnabled val="1"/>
          </dgm:varLst>
          <dgm:choose name="Name8">
            <dgm:if name="Name9" func="var" arg="dir" op="equ" val="norm">
              <dgm:alg type="tx">
                <dgm:param type="autoTxRot" val="grav"/>
                <dgm:param type="txAnchorVert" val="t"/>
                <dgm:param type="parTxLTRAlign" val="r"/>
                <dgm:param type="parTxRTLAlign" val="r"/>
              </dgm:alg>
              <dgm:shape xmlns:r="http://schemas.openxmlformats.org/officeDocument/2006/relationships" rot="270" type="rect" r:blip="" hideGeom="1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35"/>
                <dgm:constr type="tMarg" refType="primFontSz" fact="0.27"/>
                <dgm:constr type="bMarg"/>
              </dgm:constrLst>
            </dgm:if>
            <dgm:else name="Name10">
              <dgm:alg type="tx">
                <dgm:param type="autoTxRot" val="grav"/>
                <dgm:param type="txAnchorVert" val="t"/>
                <dgm:param type="parTxLTRAlign" val="l"/>
                <dgm:param type="parTxRTLAlign" val="l"/>
              </dgm:alg>
              <dgm:shape xmlns:r="http://schemas.openxmlformats.org/officeDocument/2006/relationships" rot="90" type="rect" r:blip="" hideGeom="1">
                <dgm:adjLst/>
              </dgm:shape>
              <dgm:presOf axis="self"/>
              <dgm:constrLst>
                <dgm:constr type="primFontSz" val="65"/>
                <dgm:constr type="lMarg" refType="primFontSz" fact="0.35"/>
                <dgm:constr type="rMarg"/>
                <dgm:constr type="tMarg" refType="primFontSz" fact="0.27"/>
                <dgm:constr type="bMarg"/>
              </dgm:constrLst>
            </dgm:else>
          </dgm:choose>
          <dgm:ruleLst>
            <dgm:rule type="primFontSz" val="5" fact="NaN" max="NaN"/>
          </dgm:ruleLst>
        </dgm:layoutNode>
        <dgm:choose name="Name11">
          <dgm:if name="Name12" axis="ch" ptType="node" func="cnt" op="gte" val="1">
            <dgm:layoutNode name="childNode" styleLbl="node1" moveWith="bgRect">
              <dgm:varLst>
                <dgm:bulletEnabled val="1"/>
              </dgm:varLst>
              <dgm:alg type="tx">
                <dgm:param type="parTxLTRAlign" val="l"/>
                <dgm:param type="parTxRTLAlign" val="r"/>
                <dgm:param type="txAnchorVert" val="t"/>
              </dgm:alg>
              <dgm:shape xmlns:r="http://schemas.openxmlformats.org/officeDocument/2006/relationships" type="rect" r:blip="" hideGeom="1">
                <dgm:adjLst/>
              </dgm:shape>
              <dgm:presOf axis="des" ptType="node"/>
              <dgm:constrLst>
                <dgm:constr type="primFontSz" val="65"/>
                <dgm:constr type="lMarg"/>
                <dgm:constr type="bMarg"/>
                <dgm:constr type="tMarg" refType="primFontSz" fact="0.27"/>
                <dgm:constr type="rMarg"/>
              </dgm:constrLst>
              <dgm:ruleLst>
                <dgm:rule type="prim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h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vProcSp" moveWith="bgRect">
          <dgm:alg type="lin">
            <dgm:param type="linDir" val="fromT"/>
          </dgm:alg>
          <dgm:shape xmlns:r="http://schemas.openxmlformats.org/officeDocument/2006/relationships" r:blip="">
            <dgm:adjLst/>
          </dgm:shape>
          <dgm:presOf/>
          <dgm:constrLst>
            <dgm:constr type="w" for="ch" forName="vSp1" refType="w"/>
            <dgm:constr type="w" for="ch" forName="simulatedConn" refType="w"/>
            <dgm:constr type="w" for="ch" forName="vSp2" refType="w"/>
          </dgm:constrLst>
          <dgm:ruleLst/>
          <dgm:layoutNode name="vSp1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simulatedConn" styleLbl="solidFgAcc1">
            <dgm:alg type="sp"/>
            <dgm:choose name="Name15">
              <dgm:if name="Name16" func="var" arg="dir" op="equ" val="norm">
                <dgm:shape xmlns:r="http://schemas.openxmlformats.org/officeDocument/2006/relationships" rot="90" type="flowChartExtract" r:blip="">
                  <dgm:adjLst/>
                </dgm:shape>
              </dgm:if>
              <dgm:else name="Name17">
                <dgm:shape xmlns:r="http://schemas.openxmlformats.org/officeDocument/2006/relationships" rot="-90" type="flowChartExtract" r:blip="">
                  <dgm:adjLst/>
                </dgm:shape>
              </dgm:else>
            </dgm:choose>
            <dgm:presOf/>
            <dgm:constrLst/>
            <dgm:ruleLst/>
          </dgm:layoutNode>
          <dgm:layoutNode name="vSp2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target1">
  <dgm:title val=""/>
  <dgm:desc val=""/>
  <dgm:catLst>
    <dgm:cat type="relationship" pri="25000"/>
    <dgm:cat type="convert" pri="2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composite">
    <dgm:varLst>
      <dgm:chMax val="5"/>
      <dgm:dir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equ" val="0">
            <dgm:constrLst/>
          </dgm:if>
          <dgm:if name="Name4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r" for="ch" forName="line1" refType="l" refFor="ch" refForName="text1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5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4432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6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86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717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7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r" for="ch" forName="text1" refType="w"/>
              <dgm:constr type="t" for="ch" forName="text1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29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r" for="ch" forName="text2" refType="w"/>
              <dgm:constr type="t" for="ch" forName="text2" refType="b" refFor="ch" refForName="text1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662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r" for="ch" forName="text3" refType="w"/>
              <dgm:constr type="t" for="ch" forName="text3" refType="b" refFor="ch" refForName="text2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425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r" for="ch" forName="text4" refType="w"/>
              <dgm:constr type="t" for="ch" forName="text4" refType="b" refFor="ch" refForName="text3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852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8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3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r" for="ch" forName="text1" refType="w"/>
              <dgm:constr type="ctrY" for="ch" forName="text1" refType="h" fact="0.13"/>
              <dgm:constr type="l" for="ch" forName="line1" refType="w" fact="0.625"/>
              <dgm:constr type="ctrY" for="ch" forName="line1" refType="ctrY" refFor="ch" refForName="text1"/>
              <dgm:constr type="w" for="ch" forName="line1" refType="w" fact="0.075"/>
              <dgm:constr type="h" for="ch" forName="line1"/>
              <dgm:constr type="l" for="ch" forName="d1" refType="w" fact="0.3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3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r" for="ch" forName="text2" refType="w"/>
              <dgm:constr type="ctrY" for="ch" forName="text2" refType="h" fact="0.27"/>
              <dgm:constr type="l" for="ch" forName="line2" refType="w" fact="0.625"/>
              <dgm:constr type="ctrY" for="ch" forName="line2" refType="ctrY" refFor="ch" refForName="text2"/>
              <dgm:constr type="w" for="ch" forName="line2" refType="w" fact="0.075"/>
              <dgm:constr type="h" for="ch" forName="line2"/>
              <dgm:constr type="l" for="ch" forName="d2" refType="w" fact="0.3498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r" for="ch" forName="text3" refType="w"/>
              <dgm:constr type="ctrY" for="ch" forName="text3" refType="h" fact="0.41"/>
              <dgm:constr type="l" for="ch" forName="line3" refType="w" fact="0.625"/>
              <dgm:constr type="ctrY" for="ch" forName="line3" refType="ctrY" refFor="ch" refForName="text3"/>
              <dgm:constr type="w" for="ch" forName="line3" refType="w" fact="0.075"/>
              <dgm:constr type="h" for="ch" forName="line3"/>
              <dgm:constr type="l" for="ch" forName="d3" refType="w" fact="0.394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r" for="ch" forName="text4" refType="w"/>
              <dgm:constr type="ctrY" for="ch" forName="text4" refType="h" fact="0.547"/>
              <dgm:constr type="l" for="ch" forName="line4" refType="w" fact="0.625"/>
              <dgm:constr type="ctrY" for="ch" forName="line4" refType="ctrY" refFor="ch" refForName="text4"/>
              <dgm:constr type="w" for="ch" forName="line4" refType="w" fact="0.075"/>
              <dgm:constr type="h" for="ch" forName="line4"/>
              <dgm:constr type="l" for="ch" forName="d4" refType="w" fact="0.446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r" for="ch" forName="text5" refType="w"/>
              <dgm:constr type="ctrY" for="ch" forName="text5" refType="h" fact="0.68"/>
              <dgm:constr type="l" for="ch" forName="line5" refType="w" fact="0.625"/>
              <dgm:constr type="ctrY" for="ch" forName="line5" refType="ctrY" refFor="ch" refForName="text5"/>
              <dgm:constr type="w" for="ch" forName="line5" refType="w" fact="0.075"/>
              <dgm:constr type="h" for="ch" forName="line5"/>
              <dgm:constr type="l" for="ch" forName="d5" refType="w" fact="0.49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9"/>
        </dgm:choose>
      </dgm:if>
      <dgm:else name="Name10">
        <dgm:choose name="Name11">
          <dgm:if name="Name12" axis="ch" ptType="node" func="cnt" op="equ" val="0">
            <dgm:constrLst/>
          </dgm:if>
          <dgm:if name="Name13" axis="ch" ptType="node" func="cnt" op="equ" val="1">
            <dgm:constrLst>
              <dgm:constr type="primFontSz" for="des" ptType="node" op="equ" val="65"/>
              <dgm:constr type="w" for="ch" forName="circle1" refType="w" fact="0.6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</dgm:constrLst>
          </dgm:if>
          <dgm:if name="Name14" axis="ch" ptType="node" func="cnt" op="equ" val="2">
            <dgm:constrLst>
              <dgm:constr type="primFontSz" for="des" ptType="node" op="equ" val="65"/>
              <dgm:constr type="w" for="ch" forName="circle1" refType="w" fact="0.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312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5"/>
              <dgm:constr type="h" for="ch" forName="d1" refType="h" fact="0.469"/>
              <dgm:constr type="w" for="ch" forName="circle2" refType="w" fact="0.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312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55675"/>
              <dgm:constr type="b" for="ch" forName="d2" refType="h" fact="0.7975"/>
              <dgm:constr type="w" for="ch" forName="d2" refType="w" fact="0.1815"/>
              <dgm:constr type="h" for="ch" forName="d2" refType="h" fact="0.3283"/>
            </dgm:constrLst>
          </dgm:if>
          <dgm:if name="Name15" axis="ch" ptType="node" func="cnt" op="equ" val="3">
            <dgm:constrLst>
              <dgm:constr type="primFontSz" for="des" ptType="node" op="equ" val="65"/>
              <dgm:constr type="w" for="ch" forName="circle1" refType="w" fact="0.12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21875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7"/>
              <dgm:constr type="h" for="ch" forName="d1" refType="h" fact="0.5155"/>
              <dgm:constr type="w" for="ch" forName="circle2" refType="w" fact="0.36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21875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14"/>
              <dgm:constr type="b" for="ch" forName="d2" refType="h" fact="0.72969"/>
              <dgm:constr type="w" for="ch" forName="d2" refType="w" fact="0.2387"/>
              <dgm:constr type="h" for="ch" forName="d2" refType="h" fact="0.4017"/>
              <dgm:constr type="w" for="ch" forName="circle3" refType="w" fact="0.6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21875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2825"/>
              <dgm:constr type="b" for="ch" forName="d3" refType="h" fact="0.83375"/>
              <dgm:constr type="w" for="ch" forName="d3" refType="w" fact="0.1527"/>
              <dgm:constr type="h" for="ch" forName="d3" refType="h" fact="0.287"/>
            </dgm:constrLst>
          </dgm:if>
          <dgm:if name="Name16" axis="ch" ptType="node" func="cnt" op="equ" val="4">
            <dgm:constrLst>
              <dgm:constr type="primFontSz" for="des" ptType="node" op="equ" val="65"/>
              <dgm:constr type="w" for="ch" forName="circle1" refType="w" fact="0.085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7938"/>
              <dgm:constr type="l" for="ch" forName="text1"/>
              <dgm:constr type="t" for="ch" forName="text1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05"/>
              <dgm:constr type="b" for="ch" forName="d1" refType="h" fact="0.62"/>
              <dgm:constr type="w" for="ch" forName="d1" refType="w" fact="0.33"/>
              <dgm:constr type="h" for="ch" forName="d1" refType="h" fact="0.53"/>
              <dgm:constr type="w" for="ch" forName="circle2" refType="w" fact="0.2571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7938"/>
              <dgm:constr type="l" for="ch" forName="text2"/>
              <dgm:constr type="t" for="ch" forName="text2" refType="b" refFor="ch" refForName="text1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3375"/>
              <dgm:constr type="b" for="ch" forName="d2" refType="h" fact="0.70438"/>
              <dgm:constr type="w" for="ch" forName="d2" refType="w" fact="0.2585"/>
              <dgm:constr type="h" for="ch" forName="d2" refType="h" fact="0.43525"/>
              <dgm:constr type="w" for="ch" forName="circle3" refType="w" fact="0.4285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7938"/>
              <dgm:constr type="l" for="ch" forName="text3"/>
              <dgm:constr type="t" for="ch" forName="text3" refType="b" refFor="ch" refForName="text2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5745"/>
              <dgm:constr type="b" for="ch" forName="d3" refType="h" fact="0.78031"/>
              <dgm:constr type="w" for="ch" forName="d3" refType="w" fact="0.1995"/>
              <dgm:constr type="h" for="ch" forName="d3" refType="h" fact="0.332"/>
              <dgm:constr type="w" for="ch" forName="circle4" refType="w" fact="0.6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7938"/>
              <dgm:constr type="l" for="ch" forName="text4"/>
              <dgm:constr type="t" for="ch" forName="text4" refType="b" refFor="ch" refForName="text3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1475"/>
              <dgm:constr type="b" for="ch" forName="d4" refType="h" fact="0.85594"/>
              <dgm:constr type="w" for="ch" forName="d4" refType="w" fact="0.1394"/>
              <dgm:constr type="h" for="ch" forName="d4" refType="h" fact="0.2282"/>
            </dgm:constrLst>
          </dgm:if>
          <dgm:if name="Name17" axis="ch" ptType="node" func="cnt" op="gte" val="5">
            <dgm:constrLst>
              <dgm:constr type="primFontSz" for="des" ptType="node" op="equ" val="65"/>
              <dgm:constr type="w" for="ch" forName="circle1" refType="w" fact="0.0667"/>
              <dgm:constr type="h" for="ch" forName="circle1" refType="w" refFor="ch" refForName="circle1"/>
              <dgm:constr type="ctrX" for="ch" forName="circle1" refType="w" fact="0.7"/>
              <dgm:constr type="ctrY" for="ch" forName="circle1" refType="h" fact="0.625"/>
              <dgm:constr type="w" for="ch" forName="text1" refType="w" fact="0.3"/>
              <dgm:constr type="h" for="ch" forName="text1" refType="h" fact="0.1324"/>
              <dgm:constr type="l" for="ch" forName="text1"/>
              <dgm:constr type="ctrY" for="ch" forName="text1" refType="h" fact="0.13"/>
              <dgm:constr type="l" for="ch" forName="line1" refType="r" refFor="ch" refForName="text1"/>
              <dgm:constr type="ctrY" for="ch" forName="line1" refType="ctrY" refFor="ch" refForName="text1"/>
              <dgm:constr type="r" for="ch" forName="line1" refType="w" fact="0.375"/>
              <dgm:constr type="h" for="ch" forName="line1"/>
              <dgm:constr type="r" for="ch" forName="d1" refType="w" fact="0.7"/>
              <dgm:constr type="b" for="ch" forName="d1" refType="h" fact="0.625"/>
              <dgm:constr type="w" for="ch" forName="d1" refType="w" fact="0.3245"/>
              <dgm:constr type="h" for="ch" forName="d1" refType="h" fact="0.495"/>
              <dgm:constr type="w" for="ch" forName="circle2" refType="w" fact="0.2"/>
              <dgm:constr type="h" for="ch" forName="circle2" refType="w" refFor="ch" refForName="circle2"/>
              <dgm:constr type="ctrX" for="ch" forName="circle2" refType="w" fact="0.7"/>
              <dgm:constr type="ctrY" for="ch" forName="circle2" refType="h" fact="0.625"/>
              <dgm:constr type="w" for="ch" forName="text2" refType="w" fact="0.3"/>
              <dgm:constr type="h" for="ch" forName="text2" refType="h" fact="0.1324"/>
              <dgm:constr type="l" for="ch" forName="text2"/>
              <dgm:constr type="ctrY" for="ch" forName="text2" refType="h" fact="0.27"/>
              <dgm:constr type="l" for="ch" forName="line2" refType="r" refFor="ch" refForName="text2"/>
              <dgm:constr type="ctrY" for="ch" forName="line2" refType="ctrY" refFor="ch" refForName="text2"/>
              <dgm:constr type="r" for="ch" forName="line2" refType="w" fact="0.375"/>
              <dgm:constr type="h" for="ch" forName="line2"/>
              <dgm:constr type="r" for="ch" forName="d2" refType="w" fact="0.6502"/>
              <dgm:constr type="b" for="ch" forName="d2" refType="h" fact="0.682"/>
              <dgm:constr type="w" for="ch" forName="d2" refType="w" fact="0.275"/>
              <dgm:constr type="h" for="ch" forName="d2" refType="h" fact="0.41215"/>
              <dgm:constr type="w" for="ch" forName="circle3" refType="w" fact="0.3334"/>
              <dgm:constr type="h" for="ch" forName="circle3" refType="w" refFor="ch" refForName="circle3"/>
              <dgm:constr type="ctrX" for="ch" forName="circle3" refType="ctrX" refFor="ch" refForName="circle1"/>
              <dgm:constr type="ctrY" for="ch" forName="circle3" refType="ctrY" refFor="ch" refForName="circle1"/>
              <dgm:constr type="w" for="ch" forName="text3" refType="w" fact="0.3"/>
              <dgm:constr type="h" for="ch" forName="text3" refType="h" fact="0.1324"/>
              <dgm:constr type="l" for="ch" forName="text3"/>
              <dgm:constr type="ctrY" for="ch" forName="text3" refType="h" fact="0.41"/>
              <dgm:constr type="l" for="ch" forName="line3" refType="r" refFor="ch" refForName="text3"/>
              <dgm:constr type="ctrY" for="ch" forName="line3" refType="ctrY" refFor="ch" refForName="text3"/>
              <dgm:constr type="r" for="ch" forName="line3" refType="w" fact="0.375"/>
              <dgm:constr type="h" for="ch" forName="line3"/>
              <dgm:constr type="r" for="ch" forName="d3" refType="w" fact="0.606"/>
              <dgm:constr type="b" for="ch" forName="d3" refType="h" fact="0.735"/>
              <dgm:constr type="w" for="ch" forName="d3" refType="w" fact="0.231"/>
              <dgm:constr type="h" for="ch" forName="d3" refType="h" fact="0.325"/>
              <dgm:constr type="w" for="ch" forName="circle4" refType="w" fact="0.4667"/>
              <dgm:constr type="h" for="ch" forName="circle4" refType="w" refFor="ch" refForName="circle4"/>
              <dgm:constr type="ctrX" for="ch" forName="circle4" refType="ctrX" refFor="ch" refForName="circle1"/>
              <dgm:constr type="ctrY" for="ch" forName="circle4" refType="ctrY" refFor="ch" refForName="circle1"/>
              <dgm:constr type="w" for="ch" forName="text4" refType="w" fact="0.3"/>
              <dgm:constr type="h" for="ch" forName="text4" refType="h" fact="0.1324"/>
              <dgm:constr type="l" for="ch" forName="text4"/>
              <dgm:constr type="ctrY" for="ch" forName="text4" refType="h" fact="0.547"/>
              <dgm:constr type="l" for="ch" forName="line4" refType="r" refFor="ch" refForName="text4"/>
              <dgm:constr type="ctrY" for="ch" forName="line4" refType="ctrY" refFor="ch" refForName="text4"/>
              <dgm:constr type="r" for="ch" forName="line4" refType="w" fact="0.375"/>
              <dgm:constr type="h" for="ch" forName="line4"/>
              <dgm:constr type="r" for="ch" forName="d4" refType="w" fact="0.554"/>
              <dgm:constr type="b" for="ch" forName="d4" refType="h" fact="0.795"/>
              <dgm:constr type="w" for="ch" forName="d4" refType="w" fact="0.179"/>
              <dgm:constr type="h" for="ch" forName="d4" refType="h" fact="0.248"/>
              <dgm:constr type="w" for="ch" forName="circle5" refType="w" fact="0.6"/>
              <dgm:constr type="h" for="ch" forName="circle5" refType="w" refFor="ch" refForName="circle5"/>
              <dgm:constr type="ctrX" for="ch" forName="circle5" refType="ctrX" refFor="ch" refForName="circle1"/>
              <dgm:constr type="ctrY" for="ch" forName="circle5" refType="ctrY" refFor="ch" refForName="circle1"/>
              <dgm:constr type="w" for="ch" forName="text5" refType="w" fact="0.3"/>
              <dgm:constr type="h" for="ch" forName="text5" refType="h" fact="0.1324"/>
              <dgm:constr type="l" for="ch" forName="text5"/>
              <dgm:constr type="ctrY" for="ch" forName="text5" refType="h" fact="0.68"/>
              <dgm:constr type="l" for="ch" forName="line5" refType="r" refFor="ch" refForName="text5"/>
              <dgm:constr type="ctrY" for="ch" forName="line5" refType="ctrY" refFor="ch" refForName="text5"/>
              <dgm:constr type="r" for="ch" forName="line5" refType="w" fact="0.375"/>
              <dgm:constr type="h" for="ch" forName="line5"/>
              <dgm:constr type="r" for="ch" forName="d5" refType="w" fact="0.505"/>
              <dgm:constr type="b" for="ch" forName="d5" refType="h" fact="0.855"/>
              <dgm:constr type="w" for="ch" forName="d5" refType="w" fact="0.13"/>
              <dgm:constr type="h" for="ch" forName="d5" refType="h" fact="0.175"/>
            </dgm:constrLst>
          </dgm:if>
          <dgm:else name="Name18"/>
        </dgm:choose>
      </dgm:else>
    </dgm:choose>
    <dgm:ruleLst/>
    <dgm:forEach name="Name19" axis="ch" ptType="node" cnt="1">
      <dgm:layoutNode name="circle1" styleLbl="l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text1" styleLbl="revTx">
        <dgm:varLst>
          <dgm:bulletEnabled val="1"/>
        </dgm:varLst>
        <dgm:choose name="Name20">
          <dgm:if name="Name21" func="var" arg="dir" op="equ" val="norm">
            <dgm:choose name="Name22">
              <dgm:if name="Name2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4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25">
            <dgm:choose name="Name26">
              <dgm:if name="Name2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28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29">
          <dgm:if name="Name30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31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1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1" styleLbl="callout">
        <dgm:alg type="sp"/>
        <dgm:choose name="Name32">
          <dgm:if name="Name33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34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35" axis="ch" ptType="node" st="2" cnt="1">
      <dgm:layoutNode name="circle2" styleLbl="lnNode1">
        <dgm:alg type="sp"/>
        <dgm:shape xmlns:r="http://schemas.openxmlformats.org/officeDocument/2006/relationships" type="ellipse" r:blip="" zOrderOff="-5">
          <dgm:adjLst/>
        </dgm:shape>
        <dgm:presOf/>
        <dgm:constrLst/>
        <dgm:ruleLst/>
      </dgm:layoutNode>
      <dgm:layoutNode name="text2" styleLbl="revTx">
        <dgm:varLst>
          <dgm:bulletEnabled val="1"/>
        </dgm:varLst>
        <dgm:choose name="Name36">
          <dgm:if name="Name37" func="var" arg="dir" op="equ" val="norm">
            <dgm:choose name="Name38">
              <dgm:if name="Name3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0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41">
            <dgm:choose name="Name42">
              <dgm:if name="Name43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44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45">
          <dgm:if name="Name46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47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2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2" styleLbl="callout">
        <dgm:alg type="sp"/>
        <dgm:choose name="Name48">
          <dgm:if name="Name49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50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51" axis="ch" ptType="node" st="3" cnt="1">
      <dgm:layoutNode name="circle3" styleLbl="lnNode1">
        <dgm:alg type="sp"/>
        <dgm:shape xmlns:r="http://schemas.openxmlformats.org/officeDocument/2006/relationships" type="ellipse" r:blip="" zOrderOff="-10">
          <dgm:adjLst/>
        </dgm:shape>
        <dgm:presOf/>
        <dgm:constrLst/>
        <dgm:ruleLst/>
      </dgm:layoutNode>
      <dgm:layoutNode name="text3" styleLbl="revTx">
        <dgm:varLst>
          <dgm:bulletEnabled val="1"/>
        </dgm:varLst>
        <dgm:choose name="Name52">
          <dgm:if name="Name53" func="var" arg="dir" op="equ" val="norm">
            <dgm:choose name="Name54">
              <dgm:if name="Name5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56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57">
            <dgm:choose name="Name58">
              <dgm:if name="Name59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60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61">
          <dgm:if name="Name62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63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3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3" styleLbl="callout">
        <dgm:alg type="sp"/>
        <dgm:choose name="Name64">
          <dgm:if name="Name65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66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67" axis="ch" ptType="node" st="4" cnt="1">
      <dgm:layoutNode name="circle4" styleLbl="lnNode1">
        <dgm:alg type="sp"/>
        <dgm:shape xmlns:r="http://schemas.openxmlformats.org/officeDocument/2006/relationships" type="ellipse" r:blip="" zOrderOff="-15">
          <dgm:adjLst/>
        </dgm:shape>
        <dgm:presOf/>
        <dgm:constrLst/>
        <dgm:ruleLst/>
      </dgm:layoutNode>
      <dgm:layoutNode name="text4" styleLbl="revTx">
        <dgm:varLst>
          <dgm:bulletEnabled val="1"/>
        </dgm:varLst>
        <dgm:choose name="Name68">
          <dgm:if name="Name69" func="var" arg="dir" op="equ" val="norm">
            <dgm:choose name="Name70">
              <dgm:if name="Name7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2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73">
            <dgm:choose name="Name74">
              <dgm:if name="Name75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76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77">
          <dgm:if name="Name78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79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4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4" styleLbl="callout">
        <dgm:alg type="sp"/>
        <dgm:choose name="Name80">
          <dgm:if name="Name81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82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  <dgm:forEach name="Name83" axis="ch" ptType="node" st="5" cnt="1">
      <dgm:layoutNode name="circle5" styleLbl="lnNode1">
        <dgm:alg type="sp"/>
        <dgm:shape xmlns:r="http://schemas.openxmlformats.org/officeDocument/2006/relationships" type="ellipse" r:blip="" zOrderOff="-20">
          <dgm:adjLst/>
        </dgm:shape>
        <dgm:presOf/>
        <dgm:constrLst/>
        <dgm:ruleLst/>
      </dgm:layoutNode>
      <dgm:layoutNode name="text5" styleLbl="revTx">
        <dgm:varLst>
          <dgm:bulletEnabled val="1"/>
        </dgm:varLst>
        <dgm:choose name="Name84">
          <dgm:if name="Name85" func="var" arg="dir" op="equ" val="norm">
            <dgm:choose name="Name86">
              <dgm:if name="Name87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88">
                <dgm:alg type="tx">
                  <dgm:param type="parTxLTRAlign" val="l"/>
                  <dgm:param type="parTxRTLAlign" val="l"/>
                </dgm:alg>
              </dgm:else>
            </dgm:choose>
          </dgm:if>
          <dgm:else name="Name89">
            <dgm:choose name="Name90">
              <dgm:if name="Name91" axis="root des" ptType="all node" func="maxDepth" op="gt" val="1">
                <dgm:alg type="tx">
                  <dgm:param type="parTxLTRAlign" val="l"/>
                  <dgm:param type="parTxRTLAlign" val="r"/>
                </dgm:alg>
              </dgm:if>
              <dgm:else name="Name92">
                <dgm:alg type="tx">
                  <dgm:param type="parTxLTRAlign" val="r"/>
                  <dgm:param type="parTxRTLAlign" val="r"/>
                </dgm:alg>
              </dgm:else>
            </dgm:choose>
          </dgm:else>
        </dgm:choose>
        <dgm:shape xmlns:r="http://schemas.openxmlformats.org/officeDocument/2006/relationships" type="rect" r:blip="">
          <dgm:adjLst/>
        </dgm:shape>
        <dgm:presOf axis="desOrSelf" ptType="node"/>
        <dgm:choose name="Name93">
          <dgm:if name="Name94" func="var" arg="dir" op="equ" val="norm">
            <dgm:constrLst>
              <dgm:constr type="tMarg" refType="primFontSz" fact="0.1"/>
              <dgm:constr type="bMarg" refType="primFontSz" fact="0.1"/>
              <dgm:constr type="rMarg" refType="primFontSz" fact="0.1"/>
            </dgm:constrLst>
          </dgm:if>
          <dgm:else name="Name95">
            <dgm:constrLst>
              <dgm:constr type="tMarg" refType="primFontSz" fact="0.1"/>
              <dgm:constr type="bMarg" refType="primFontSz" fact="0.1"/>
              <dgm:constr type="lMarg" refType="primFontSz" fact="0.1"/>
            </dgm:constrLst>
          </dgm:else>
        </dgm:choose>
        <dgm:ruleLst>
          <dgm:rule type="primFontSz" val="5" fact="NaN" max="NaN"/>
        </dgm:ruleLst>
      </dgm:layoutNode>
      <dgm:layoutNode name="line5" styleLbl="callout">
        <dgm:alg type="sp"/>
        <dgm:shape xmlns:r="http://schemas.openxmlformats.org/officeDocument/2006/relationships" type="line" r:blip="">
          <dgm:adjLst/>
        </dgm:shape>
        <dgm:presOf/>
        <dgm:constrLst/>
        <dgm:ruleLst/>
      </dgm:layoutNode>
      <dgm:layoutNode name="d5" styleLbl="callout">
        <dgm:alg type="sp"/>
        <dgm:choose name="Name96">
          <dgm:if name="Name97" func="var" arg="dir" op="equ" val="norm">
            <dgm:shape xmlns:r="http://schemas.openxmlformats.org/officeDocument/2006/relationships" rot="90" type="line" r:blip="">
              <dgm:adjLst/>
            </dgm:shape>
          </dgm:if>
          <dgm:else name="Name98">
            <dgm:shape xmlns:r="http://schemas.openxmlformats.org/officeDocument/2006/relationships" rot="180" type="line" r:blip="">
              <dgm:adjLst/>
            </dgm:shape>
          </dgm:else>
        </dgm:choose>
        <dgm:presOf/>
        <dgm:constrLst/>
        <dgm:ruleLst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3BE42F6-1AC6-8E47-9B2F-5147EDDA3924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5852361-8744-C74D-AEDC-16B6F9DB5E25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5B9576-81F6-B945-98B3-33CF91257F7B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DF43D4-7F9D-924F-B75B-071AE8FA5990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Formulation de cas initiale</a:t>
            </a:r>
          </a:p>
          <a:p>
            <a:r>
              <a:rPr lang="fr-FR" dirty="0" smtClean="0"/>
              <a:t>Indicateurs santé/maladie et fonctionnement</a:t>
            </a:r>
            <a:br>
              <a:rPr lang="fr-FR" dirty="0" smtClean="0"/>
            </a:br>
            <a:r>
              <a:rPr lang="fr-FR" dirty="0" smtClean="0"/>
              <a:t>(+ Développement chez enfant) à 0, 3, 6, (9) et 12 mois</a:t>
            </a:r>
          </a:p>
          <a:p>
            <a:r>
              <a:rPr lang="fr-FR" dirty="0" smtClean="0"/>
              <a:t>Formulation de cas à 1 an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43D4-7F9D-924F-B75B-071AE8FA5990}" type="slidenum">
              <a:rPr lang="fr-FR" smtClean="0"/>
              <a:pPr/>
              <a:t>3</a:t>
            </a:fld>
            <a:endParaRPr lang="fr-FR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Formulation de cas initiale</a:t>
            </a:r>
          </a:p>
          <a:p>
            <a:r>
              <a:rPr lang="fr-FR" dirty="0" smtClean="0"/>
              <a:t>Indicateurs santé/maladie et fonctionnement</a:t>
            </a:r>
            <a:br>
              <a:rPr lang="fr-FR" dirty="0" smtClean="0"/>
            </a:br>
            <a:r>
              <a:rPr lang="fr-FR" dirty="0" smtClean="0"/>
              <a:t>(+ Développement chez enfant) à 0, 3, 6, (9) et 12 mois</a:t>
            </a:r>
          </a:p>
          <a:p>
            <a:r>
              <a:rPr lang="fr-FR" dirty="0" smtClean="0"/>
              <a:t>Formulation de cas à 1 an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43D4-7F9D-924F-B75B-071AE8FA5990}" type="slidenum">
              <a:rPr lang="fr-FR" smtClean="0"/>
              <a:pPr/>
              <a:t>4</a:t>
            </a:fld>
            <a:endParaRPr lang="fr-FR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Définition des principaux symptômes et problèmes ; leur environnement actuel </a:t>
            </a:r>
            <a:r>
              <a:rPr lang="fr-FR" sz="1050" dirty="0" smtClean="0"/>
              <a:t>(situations et facteurs déclenchant)</a:t>
            </a:r>
            <a:r>
              <a:rPr lang="fr-FR" dirty="0" smtClean="0"/>
              <a:t> ; histoire développementale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Prise en compte des éléments fixes (non dynamiques) et modérateurs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Intégration et inférences sur les causes, leurs interrelations et leur impact potentiel sur le déroulement de la psychothérapie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Conception de l’approche générale et de modalités particulières </a:t>
            </a:r>
            <a:r>
              <a:rPr lang="fr-FR" sz="1050" dirty="0" smtClean="0"/>
              <a:t>(médiateurs de changement) </a:t>
            </a:r>
            <a:r>
              <a:rPr lang="fr-FR" dirty="0" smtClean="0"/>
              <a:t>en relation à  objectifs généraux </a:t>
            </a:r>
            <a:r>
              <a:rPr lang="fr-FR" sz="1050" dirty="0" smtClean="0"/>
              <a:t>(réduction symptômes et amélioration fonctionnements -&gt; santé, développement) </a:t>
            </a:r>
            <a:r>
              <a:rPr lang="fr-FR" dirty="0" smtClean="0"/>
              <a:t>et intermédiaires.</a:t>
            </a:r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43D4-7F9D-924F-B75B-071AE8FA5990}" type="slidenum">
              <a:rPr lang="fr-FR" smtClean="0"/>
              <a:pPr/>
              <a:t>5</a:t>
            </a:fld>
            <a:endParaRPr lang="fr-FR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Permettent de suivre plusieurs registres</a:t>
            </a:r>
          </a:p>
          <a:p>
            <a:pPr lvl="1"/>
            <a:r>
              <a:rPr lang="fr-FR" dirty="0" smtClean="0"/>
              <a:t>Changements symptomatiques</a:t>
            </a:r>
          </a:p>
          <a:p>
            <a:pPr lvl="2"/>
            <a:r>
              <a:rPr lang="fr-FR" dirty="0" smtClean="0"/>
              <a:t>Angoisses, crises, mutilations, rages</a:t>
            </a:r>
          </a:p>
          <a:p>
            <a:pPr lvl="1"/>
            <a:r>
              <a:rPr lang="fr-FR" dirty="0" smtClean="0"/>
              <a:t>Changements intrapsychiques</a:t>
            </a:r>
          </a:p>
          <a:p>
            <a:pPr lvl="2"/>
            <a:r>
              <a:rPr lang="fr-FR" dirty="0" smtClean="0"/>
              <a:t>Insight,</a:t>
            </a:r>
            <a:r>
              <a:rPr lang="fr-FR" baseline="0" dirty="0" smtClean="0"/>
              <a:t> </a:t>
            </a:r>
            <a:r>
              <a:rPr lang="fr-FR" i="1" dirty="0" err="1" smtClean="0"/>
              <a:t>mindedness</a:t>
            </a:r>
            <a:endParaRPr lang="fr-FR" dirty="0" smtClean="0"/>
          </a:p>
          <a:p>
            <a:pPr lvl="2"/>
            <a:r>
              <a:rPr lang="fr-FR" dirty="0" smtClean="0"/>
              <a:t>Changements cognitifs, conscience et évaluation des situations</a:t>
            </a:r>
          </a:p>
          <a:p>
            <a:pPr lvl="2"/>
            <a:r>
              <a:rPr lang="fr-FR" dirty="0" smtClean="0"/>
              <a:t>Tolérance affective</a:t>
            </a:r>
          </a:p>
          <a:p>
            <a:pPr lvl="2"/>
            <a:r>
              <a:rPr lang="fr-FR" dirty="0" smtClean="0"/>
              <a:t>Mécanismes de défense (refoulement, déni, clivage, …)</a:t>
            </a:r>
          </a:p>
          <a:p>
            <a:pPr lvl="1"/>
            <a:r>
              <a:rPr lang="fr-FR" dirty="0" smtClean="0"/>
              <a:t>Changements interpersonnels</a:t>
            </a:r>
          </a:p>
          <a:p>
            <a:pPr lvl="2"/>
            <a:r>
              <a:rPr lang="fr-FR" dirty="0" smtClean="0"/>
              <a:t>Modification des interactions familiales, relations</a:t>
            </a:r>
          </a:p>
          <a:p>
            <a:pPr lvl="2"/>
            <a:r>
              <a:rPr lang="fr-FR" dirty="0" smtClean="0"/>
              <a:t>Capacité d’exprimer sa vulnérabilité, ses attentes, de révéler un secret, « gestes »</a:t>
            </a:r>
          </a:p>
          <a:p>
            <a:pPr lvl="2"/>
            <a:r>
              <a:rPr lang="fr-FR" dirty="0" smtClean="0"/>
              <a:t>Mécanismes de défense (projection, agressivité, retrait, …)</a:t>
            </a:r>
          </a:p>
          <a:p>
            <a:endParaRPr lang="fr-FR" dirty="0" smtClean="0"/>
          </a:p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8DF43D4-7F9D-924F-B75B-071AE8FA5990}" type="slidenum">
              <a:rPr lang="fr-FR" smtClean="0"/>
              <a:pPr/>
              <a:t>9</a:t>
            </a:fld>
            <a:endParaRPr lang="fr-FR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4" Type="http://schemas.openxmlformats.org/officeDocument/2006/relationships/slideLayout" Target="../slideLayouts/slideLayout4.xml"/><Relationship Id="rId10" Type="http://schemas.openxmlformats.org/officeDocument/2006/relationships/slideLayout" Target="../slideLayouts/slideLayout10.xml"/><Relationship Id="rId5" Type="http://schemas.openxmlformats.org/officeDocument/2006/relationships/slideLayout" Target="../slideLayouts/slideLayout5.xml"/><Relationship Id="rId7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9" Type="http://schemas.openxmlformats.org/officeDocument/2006/relationships/slideLayout" Target="../slideLayouts/slideLayout9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2A29E7-378B-6143-AA23-5FD4B35BB20D}" type="datetimeFigureOut">
              <a:rPr lang="fr-FR" smtClean="0"/>
              <a:pPr/>
              <a:t>23/03/09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E0C8E3-7D24-E145-83FC-C9785AF43EA6}" type="slidenum">
              <a:rPr lang="fr-FR" smtClean="0"/>
              <a:pPr/>
              <a:t>‹#›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rgbClr val="1F497D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rgbClr val="1F497D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rgbClr val="1F497D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rgbClr val="1F497D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rgbClr val="1F497D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rgbClr val="1F497D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image" Target="../media/image5.png"/><Relationship Id="rId4" Type="http://schemas.openxmlformats.org/officeDocument/2006/relationships/image" Target="../media/image3.tiff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jpeg"/><Relationship Id="rId5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6" Type="http://schemas.openxmlformats.org/officeDocument/2006/relationships/diagramColors" Target="../diagrams/colors1.xml"/><Relationship Id="rId4" Type="http://schemas.openxmlformats.org/officeDocument/2006/relationships/diagramLayout" Target="../diagrams/layout1.xml"/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Relationship Id="rId3" Type="http://schemas.openxmlformats.org/officeDocument/2006/relationships/diagramData" Target="../diagrams/data1.xml"/><Relationship Id="rId5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diagramColors" Target="../diagrams/colors2.xml"/><Relationship Id="rId4" Type="http://schemas.openxmlformats.org/officeDocument/2006/relationships/diagramLayout" Target="../diagrams/layout2.xml"/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Relationship Id="rId3" Type="http://schemas.openxmlformats.org/officeDocument/2006/relationships/diagramData" Target="../diagrams/data2.xml"/><Relationship Id="rId5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FR" dirty="0"/>
              <a:t>Principes d'analyse des données (</a:t>
            </a:r>
            <a:r>
              <a:rPr lang="fr-FR" dirty="0" smtClean="0"/>
              <a:t>étapes et modalités </a:t>
            </a:r>
            <a:r>
              <a:rPr lang="fr-FR" dirty="0"/>
              <a:t>de l'analyse) 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FR" dirty="0" smtClean="0"/>
              <a:t>Jean-Michel Thurin</a:t>
            </a:r>
            <a:endParaRPr lang="fr-FR" dirty="0"/>
          </a:p>
        </p:txBody>
      </p:sp>
      <p:sp>
        <p:nvSpPr>
          <p:cNvPr id="11" name="Rectangle 4"/>
          <p:cNvSpPr>
            <a:spLocks noChangeArrowheads="1"/>
          </p:cNvSpPr>
          <p:nvPr/>
        </p:nvSpPr>
        <p:spPr bwMode="auto">
          <a:xfrm>
            <a:off x="685800" y="6248400"/>
            <a:ext cx="7772400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/>
              <a:t>Journée</a:t>
            </a:r>
            <a:r>
              <a:rPr lang="fr-FR" sz="1400" b="1" dirty="0" smtClean="0"/>
              <a:t> du Réseau de Recherches Fondées sur les Pratiques Psychothérapiques </a:t>
            </a:r>
            <a:br>
              <a:rPr lang="fr-FR" sz="1400" b="1" dirty="0" smtClean="0"/>
            </a:br>
            <a:r>
              <a:rPr lang="fr-FR" sz="1400" b="1" dirty="0" smtClean="0"/>
              <a:t>«</a:t>
            </a:r>
            <a:r>
              <a:rPr lang="fr-FR" sz="1400" b="1" dirty="0"/>
              <a:t> Retours d’expérience </a:t>
            </a:r>
            <a:r>
              <a:rPr lang="fr-FR" sz="1400" b="1" dirty="0" smtClean="0"/>
              <a:t>» – 5 décembre 2008</a:t>
            </a:r>
            <a:endParaRPr lang="fr-FR" sz="1400" b="1" dirty="0"/>
          </a:p>
        </p:txBody>
      </p:sp>
      <p:pic>
        <p:nvPicPr>
          <p:cNvPr id="12" name="Image 4" descr="LogoRRFPP110.tif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85890" y="5098090"/>
            <a:ext cx="790510" cy="79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pSp>
        <p:nvGrpSpPr>
          <p:cNvPr id="13" name="Grouper 12"/>
          <p:cNvGrpSpPr/>
          <p:nvPr/>
        </p:nvGrpSpPr>
        <p:grpSpPr>
          <a:xfrm>
            <a:off x="4495800" y="5476003"/>
            <a:ext cx="3817683" cy="467597"/>
            <a:chOff x="4495800" y="6256482"/>
            <a:chExt cx="3817683" cy="467597"/>
          </a:xfrm>
        </p:grpSpPr>
        <p:pic>
          <p:nvPicPr>
            <p:cNvPr id="14" name="Image 13" descr="MiniInserm.jp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495800" y="6328355"/>
              <a:ext cx="1219200" cy="323850"/>
            </a:xfrm>
            <a:prstGeom prst="rect">
              <a:avLst/>
            </a:prstGeom>
          </p:spPr>
        </p:pic>
        <p:pic>
          <p:nvPicPr>
            <p:cNvPr id="15" name="Image 14" descr="logoFFP.tiff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791200" y="6259731"/>
              <a:ext cx="748664" cy="461098"/>
            </a:xfrm>
            <a:prstGeom prst="rect">
              <a:avLst/>
            </a:prstGeom>
          </p:spPr>
        </p:pic>
        <p:pic>
          <p:nvPicPr>
            <p:cNvPr id="16" name="Image 15" descr="TechPsyTitre.jpg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7404487" y="6288281"/>
              <a:ext cx="908996" cy="403998"/>
            </a:xfrm>
            <a:prstGeom prst="rect">
              <a:avLst/>
            </a:prstGeom>
          </p:spPr>
        </p:pic>
        <p:pic>
          <p:nvPicPr>
            <p:cNvPr id="17" name="Image 16" descr="Image 2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539864" y="6256482"/>
              <a:ext cx="708272" cy="46759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Objectifs généraux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1600200"/>
            <a:ext cx="8763000" cy="4724400"/>
          </a:xfrm>
        </p:spPr>
        <p:txBody>
          <a:bodyPr>
            <a:noAutofit/>
          </a:bodyPr>
          <a:lstStyle/>
          <a:p>
            <a:r>
              <a:rPr lang="fr-FR" sz="2000" dirty="0" smtClean="0"/>
              <a:t>Observer les changements « manifestes »* </a:t>
            </a:r>
            <a:r>
              <a:rPr lang="fr-FR" sz="1800" dirty="0" smtClean="0"/>
              <a:t>(symptômes, fonctionnements, indices de santé) </a:t>
            </a:r>
            <a:r>
              <a:rPr lang="fr-FR" sz="2000" dirty="0" smtClean="0"/>
              <a:t>et les processus de transformation </a:t>
            </a:r>
            <a:r>
              <a:rPr lang="fr-FR" sz="1800" dirty="0" smtClean="0"/>
              <a:t>(dimensions concernées, chronologie) </a:t>
            </a:r>
            <a:r>
              <a:rPr lang="fr-FR" sz="2000" dirty="0" smtClean="0"/>
              <a:t>de cas individuels en psychothérapie</a:t>
            </a:r>
          </a:p>
          <a:p>
            <a:r>
              <a:rPr lang="fr-FR" sz="2000" dirty="0" smtClean="0"/>
              <a:t>Définir les configurations psychothérapiques tous les 3 mois pendant un an et/ou en période de crise et leur variation</a:t>
            </a:r>
          </a:p>
          <a:p>
            <a:r>
              <a:rPr lang="fr-FR" sz="2000" dirty="0"/>
              <a:t>M</a:t>
            </a:r>
            <a:r>
              <a:rPr lang="fr-FR" sz="2000" dirty="0" smtClean="0"/>
              <a:t>ettre en relation les changements manifestes avec les configurations psychothérapiques aux différents temps</a:t>
            </a:r>
          </a:p>
          <a:p>
            <a:r>
              <a:rPr lang="fr-FR" sz="2000" dirty="0" smtClean="0"/>
              <a:t>En tirer des hypothèses sur les processus </a:t>
            </a:r>
            <a:r>
              <a:rPr lang="fr-FR" sz="1800" dirty="0" smtClean="0"/>
              <a:t>(déroulement) </a:t>
            </a:r>
            <a:r>
              <a:rPr lang="fr-FR" sz="2000" dirty="0" smtClean="0"/>
              <a:t>et mécanismes </a:t>
            </a:r>
            <a:r>
              <a:rPr lang="fr-FR" sz="1800" dirty="0" smtClean="0"/>
              <a:t>(actions ou configurations favorables) </a:t>
            </a:r>
            <a:r>
              <a:rPr lang="fr-FR" sz="2000" dirty="0" smtClean="0"/>
              <a:t>de changement</a:t>
            </a:r>
          </a:p>
          <a:p>
            <a:endParaRPr lang="fr-FR" sz="2000" dirty="0" smtClean="0"/>
          </a:p>
          <a:p>
            <a:r>
              <a:rPr lang="fr-FR" sz="2000" dirty="0" smtClean="0"/>
              <a:t>Comparer des cas analogues </a:t>
            </a:r>
            <a:r>
              <a:rPr lang="fr-FR" sz="1800" dirty="0" smtClean="0"/>
              <a:t>(similitudes et différences)</a:t>
            </a:r>
            <a:r>
              <a:rPr lang="fr-FR" sz="2000" dirty="0" smtClean="0"/>
              <a:t> et examiner hypothèses précédentes en prenant également en compte les modérateurs.</a:t>
            </a:r>
          </a:p>
          <a:p>
            <a:endParaRPr lang="fr-FR" sz="1800" dirty="0" smtClean="0"/>
          </a:p>
          <a:p>
            <a:pPr>
              <a:buNone/>
            </a:pPr>
            <a:r>
              <a:rPr lang="fr-FR" sz="1200" dirty="0" smtClean="0"/>
              <a:t>* Suivant mesures ESM, EPF, </a:t>
            </a:r>
            <a:r>
              <a:rPr lang="fr-FR" sz="1200" dirty="0" err="1" smtClean="0"/>
              <a:t>etc</a:t>
            </a:r>
            <a:endParaRPr lang="fr-FR" sz="12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524000" y="42108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600200" y="42749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 smtClean="0">
                <a:solidFill>
                  <a:schemeClr val="tx2"/>
                </a:solidFill>
              </a:rPr>
              <a:t>Suivi de la psychothérapie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304800" y="3972580"/>
            <a:ext cx="118189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initiale</a:t>
            </a:r>
          </a:p>
        </p:txBody>
      </p:sp>
      <p:sp>
        <p:nvSpPr>
          <p:cNvPr id="8" name="Text Box 4"/>
          <p:cNvSpPr txBox="1">
            <a:spLocks noChangeArrowheads="1"/>
          </p:cNvSpPr>
          <p:nvPr/>
        </p:nvSpPr>
        <p:spPr bwMode="auto">
          <a:xfrm>
            <a:off x="2513012" y="39489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dirty="0">
                <a:solidFill>
                  <a:srgbClr val="000090"/>
                </a:solidFill>
              </a:rPr>
              <a:t>Évaluation</a:t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953000" y="3948916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dirty="0">
                <a:solidFill>
                  <a:srgbClr val="000090"/>
                </a:solidFill>
              </a:rPr>
              <a:t>Évaluations</a:t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3927113" y="42108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3913801" y="42749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6365513" y="4210853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6324600" y="4274998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4" name="Text Box 4"/>
          <p:cNvSpPr txBox="1">
            <a:spLocks noChangeArrowheads="1"/>
          </p:cNvSpPr>
          <p:nvPr/>
        </p:nvSpPr>
        <p:spPr bwMode="auto">
          <a:xfrm>
            <a:off x="7542212" y="3886200"/>
            <a:ext cx="129698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b="1" dirty="0" smtClean="0">
                <a:solidFill>
                  <a:srgbClr val="000090"/>
                </a:solidFill>
              </a:rPr>
              <a:t>Évaluation</a:t>
            </a:r>
            <a:br>
              <a:rPr lang="fr-FR" sz="1400" b="1" dirty="0" smtClean="0">
                <a:solidFill>
                  <a:srgbClr val="000090"/>
                </a:solidFill>
              </a:rPr>
            </a:br>
            <a:r>
              <a:rPr lang="fr-FR" sz="1400" b="1" dirty="0" smtClean="0">
                <a:solidFill>
                  <a:srgbClr val="000090"/>
                </a:solidFill>
              </a:rPr>
              <a:t>terminaison</a:t>
            </a:r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3</a:t>
            </a:fld>
            <a:endParaRPr lang="fr-FR"/>
          </a:p>
        </p:txBody>
      </p:sp>
      <p:sp>
        <p:nvSpPr>
          <p:cNvPr id="36" name="Rectangle 35"/>
          <p:cNvSpPr/>
          <p:nvPr/>
        </p:nvSpPr>
        <p:spPr>
          <a:xfrm>
            <a:off x="697533" y="58028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270916" y="2667000"/>
            <a:ext cx="4657157" cy="646331"/>
          </a:xfrm>
          <a:prstGeom prst="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Manifestations externes</a:t>
            </a:r>
            <a:br>
              <a:rPr lang="fr-FR" dirty="0" smtClean="0">
                <a:solidFill>
                  <a:schemeClr val="tx1"/>
                </a:solidFill>
              </a:rPr>
            </a:br>
            <a:r>
              <a:rPr lang="fr-FR" dirty="0" smtClean="0">
                <a:solidFill>
                  <a:schemeClr val="tx1"/>
                </a:solidFill>
              </a:rPr>
              <a:t>(symptômes, fonctionnements, indices de santé</a:t>
            </a:r>
            <a:endParaRPr lang="fr-FR" dirty="0">
              <a:solidFill>
                <a:schemeClr val="tx1"/>
              </a:solidFill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04800" y="4953000"/>
            <a:ext cx="4136319" cy="646331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wrap="none" rtlCol="0">
            <a:spAutoFit/>
          </a:bodyPr>
          <a:lstStyle/>
          <a:p>
            <a:r>
              <a:rPr lang="fr-FR" dirty="0" smtClean="0">
                <a:solidFill>
                  <a:schemeClr val="tx1"/>
                </a:solidFill>
              </a:rPr>
              <a:t>Expressions internes </a:t>
            </a:r>
          </a:p>
          <a:p>
            <a:r>
              <a:rPr lang="fr-FR" dirty="0" smtClean="0">
                <a:solidFill>
                  <a:schemeClr val="tx1"/>
                </a:solidFill>
              </a:rPr>
              <a:t>et dynamique du travail psychothérapique</a:t>
            </a:r>
            <a:endParaRPr lang="fr-FR" dirty="0">
              <a:solidFill>
                <a:schemeClr val="tx1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Rectangle avec flèche vers le haut 47"/>
          <p:cNvSpPr/>
          <p:nvPr/>
        </p:nvSpPr>
        <p:spPr>
          <a:xfrm>
            <a:off x="2362200" y="4495800"/>
            <a:ext cx="2057400" cy="1692275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 smtClean="0"/>
          </a:p>
          <a:p>
            <a:pPr algn="ctr"/>
            <a:endParaRPr lang="fr-FR" dirty="0"/>
          </a:p>
        </p:txBody>
      </p:sp>
      <p:sp>
        <p:nvSpPr>
          <p:cNvPr id="47" name="Rectangle avec flèche vers le haut 46"/>
          <p:cNvSpPr/>
          <p:nvPr/>
        </p:nvSpPr>
        <p:spPr>
          <a:xfrm>
            <a:off x="2209800" y="4343400"/>
            <a:ext cx="2057400" cy="1692275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 smtClean="0"/>
          </a:p>
          <a:p>
            <a:pPr algn="ctr"/>
            <a:endParaRPr lang="fr-FR" dirty="0"/>
          </a:p>
        </p:txBody>
      </p:sp>
      <p:sp>
        <p:nvSpPr>
          <p:cNvPr id="46" name="Rectangle avec flèche vers le bas 45"/>
          <p:cNvSpPr/>
          <p:nvPr/>
        </p:nvSpPr>
        <p:spPr>
          <a:xfrm>
            <a:off x="4134001" y="1295400"/>
            <a:ext cx="1961999" cy="1932599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endParaRPr lang="fr-FR" dirty="0"/>
          </a:p>
        </p:txBody>
      </p:sp>
      <p:sp>
        <p:nvSpPr>
          <p:cNvPr id="45" name="Rectangle avec flèche vers le bas 44"/>
          <p:cNvSpPr/>
          <p:nvPr/>
        </p:nvSpPr>
        <p:spPr>
          <a:xfrm>
            <a:off x="3981601" y="1447800"/>
            <a:ext cx="1961999" cy="1932599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endParaRPr lang="fr-FR" dirty="0"/>
          </a:p>
        </p:txBody>
      </p:sp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523997" y="3819078"/>
            <a:ext cx="2465881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514600" y="388322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3124200" y="2701925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838200" y="5368925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6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 smtClean="0">
                <a:solidFill>
                  <a:schemeClr val="tx2"/>
                </a:solidFill>
              </a:rPr>
              <a:t>Données à disposition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4114800" y="3557141"/>
            <a:ext cx="1373188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400" dirty="0">
                <a:solidFill>
                  <a:srgbClr val="000090"/>
                </a:solidFill>
              </a:rPr>
              <a:t>Évaluations</a:t>
            </a:r>
            <a:br>
              <a:rPr lang="fr-FR" sz="1400" dirty="0">
                <a:solidFill>
                  <a:srgbClr val="000090"/>
                </a:solidFill>
              </a:rPr>
            </a:br>
            <a:r>
              <a:rPr lang="fr-FR" sz="1400" dirty="0">
                <a:solidFill>
                  <a:srgbClr val="000090"/>
                </a:solidFill>
              </a:rPr>
              <a:t>intermédiaires</a:t>
            </a:r>
          </a:p>
        </p:txBody>
      </p:sp>
      <p:sp>
        <p:nvSpPr>
          <p:cNvPr id="12" name="Line 2"/>
          <p:cNvSpPr>
            <a:spLocks noChangeShapeType="1"/>
          </p:cNvSpPr>
          <p:nvPr/>
        </p:nvSpPr>
        <p:spPr bwMode="auto">
          <a:xfrm>
            <a:off x="5486400" y="3819078"/>
            <a:ext cx="1529881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5791200" y="388322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5" name="Connecteur droit avec flèche 14"/>
          <p:cNvCxnSpPr/>
          <p:nvPr/>
        </p:nvCxnSpPr>
        <p:spPr>
          <a:xfrm>
            <a:off x="381000" y="6399212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 Box 3"/>
          <p:cNvSpPr txBox="1">
            <a:spLocks noChangeArrowheads="1"/>
          </p:cNvSpPr>
          <p:nvPr/>
        </p:nvSpPr>
        <p:spPr bwMode="auto">
          <a:xfrm>
            <a:off x="7038001" y="6015235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32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33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35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37" name="Rectangle avec flèche vers le bas 36"/>
          <p:cNvSpPr/>
          <p:nvPr/>
        </p:nvSpPr>
        <p:spPr>
          <a:xfrm>
            <a:off x="3829201" y="1600200"/>
            <a:ext cx="1961999" cy="1932599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t"/>
          <a:lstStyle/>
          <a:p>
            <a:pPr algn="ctr"/>
            <a:r>
              <a:rPr lang="fr-FR" sz="1400" dirty="0" smtClean="0"/>
              <a:t>Instruments d’analyse des symptômes,  du fonctionnement (global et dimensionnel ESM et EPF) du patient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2" name="Rectangle avec flèche vers le haut 41"/>
          <p:cNvSpPr/>
          <p:nvPr/>
        </p:nvSpPr>
        <p:spPr>
          <a:xfrm>
            <a:off x="2057400" y="4191000"/>
            <a:ext cx="2057400" cy="1692275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sz="1400" dirty="0" smtClean="0"/>
          </a:p>
          <a:p>
            <a:pPr algn="ctr"/>
            <a:r>
              <a:rPr lang="fr-FR" sz="1400" dirty="0" smtClean="0"/>
              <a:t>Instruments d’analyse et du processus (PQS, CQS) </a:t>
            </a:r>
            <a:br>
              <a:rPr lang="fr-FR" sz="1400" dirty="0" smtClean="0"/>
            </a:br>
            <a:r>
              <a:rPr lang="fr-FR" sz="1400" dirty="0" smtClean="0"/>
              <a:t>(patient, thérapeute et leur interaction) </a:t>
            </a:r>
            <a:endParaRPr lang="fr-FR" sz="1400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43" name="Rectangle vertical à deux flèches 42"/>
          <p:cNvSpPr/>
          <p:nvPr/>
        </p:nvSpPr>
        <p:spPr>
          <a:xfrm>
            <a:off x="288003" y="2833806"/>
            <a:ext cx="1616997" cy="2042994"/>
          </a:xfrm>
          <a:prstGeom prst="up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dirty="0" smtClean="0"/>
              <a:t>Formulation </a:t>
            </a:r>
          </a:p>
          <a:p>
            <a:pPr algn="ctr"/>
            <a:r>
              <a:rPr lang="fr-FR" dirty="0" smtClean="0"/>
              <a:t>de cas</a:t>
            </a:r>
          </a:p>
          <a:p>
            <a:pPr algn="ctr"/>
            <a:r>
              <a:rPr lang="fr-FR" dirty="0" smtClean="0"/>
              <a:t>début</a:t>
            </a:r>
          </a:p>
          <a:p>
            <a:pPr algn="ctr"/>
            <a:endParaRPr lang="fr-FR" dirty="0"/>
          </a:p>
        </p:txBody>
      </p:sp>
      <p:sp>
        <p:nvSpPr>
          <p:cNvPr id="44" name="Rectangle vertical à deux flèches 43"/>
          <p:cNvSpPr/>
          <p:nvPr/>
        </p:nvSpPr>
        <p:spPr>
          <a:xfrm>
            <a:off x="7239000" y="2743200"/>
            <a:ext cx="1616997" cy="2042994"/>
          </a:xfrm>
          <a:prstGeom prst="upDownArrowCallou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r>
              <a:rPr lang="fr-FR" dirty="0" smtClean="0"/>
              <a:t>Formulation </a:t>
            </a:r>
          </a:p>
          <a:p>
            <a:pPr algn="ctr"/>
            <a:r>
              <a:rPr lang="fr-FR" dirty="0" smtClean="0"/>
              <a:t>de cas</a:t>
            </a:r>
          </a:p>
          <a:p>
            <a:pPr algn="ctr"/>
            <a:r>
              <a:rPr lang="fr-FR" dirty="0" smtClean="0"/>
              <a:t>terminaison</a:t>
            </a:r>
          </a:p>
          <a:p>
            <a:pPr algn="ctr"/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6" grpId="1" animBg="1"/>
      <p:bldP spid="45" grpId="0" animBg="1"/>
      <p:bldP spid="45" grpId="1" animBg="1"/>
      <p:bldP spid="37" grpId="0" animBg="1"/>
      <p:bldP spid="37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1. Formulation de cas (FC) initiale</a:t>
            </a:r>
            <a:endParaRPr lang="fr-FR" dirty="0"/>
          </a:p>
        </p:txBody>
      </p:sp>
      <p:graphicFrame>
        <p:nvGraphicFramePr>
          <p:cNvPr id="4" name="Diagramme 3"/>
          <p:cNvGraphicFramePr/>
          <p:nvPr/>
        </p:nvGraphicFramePr>
        <p:xfrm>
          <a:off x="533400" y="2032000"/>
          <a:ext cx="7924800" cy="4064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FC sous forme schématique</a:t>
            </a:r>
            <a:endParaRPr lang="fr-FR" dirty="0"/>
          </a:p>
        </p:txBody>
      </p:sp>
      <p:sp>
        <p:nvSpPr>
          <p:cNvPr id="3" name="Bouée 2"/>
          <p:cNvSpPr/>
          <p:nvPr/>
        </p:nvSpPr>
        <p:spPr>
          <a:xfrm>
            <a:off x="4338600" y="1905000"/>
            <a:ext cx="4653000" cy="4665600"/>
          </a:xfrm>
          <a:prstGeom prst="donut">
            <a:avLst>
              <a:gd name="adj" fmla="val 4802"/>
            </a:avLst>
          </a:prstGeom>
          <a:solidFill>
            <a:srgbClr val="C4BD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grpSp>
        <p:nvGrpSpPr>
          <p:cNvPr id="30" name="Grouper 29"/>
          <p:cNvGrpSpPr/>
          <p:nvPr/>
        </p:nvGrpSpPr>
        <p:grpSpPr>
          <a:xfrm>
            <a:off x="4800600" y="2895600"/>
            <a:ext cx="1524000" cy="2743200"/>
            <a:chOff x="4800600" y="2895600"/>
            <a:chExt cx="1524000" cy="2743200"/>
          </a:xfrm>
        </p:grpSpPr>
        <p:sp>
          <p:nvSpPr>
            <p:cNvPr id="4" name="Hexagone 3"/>
            <p:cNvSpPr/>
            <p:nvPr/>
          </p:nvSpPr>
          <p:spPr>
            <a:xfrm>
              <a:off x="4800600" y="2895600"/>
              <a:ext cx="1524000" cy="685800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Médiateur changement</a:t>
              </a:r>
            </a:p>
          </p:txBody>
        </p:sp>
        <p:sp>
          <p:nvSpPr>
            <p:cNvPr id="6" name="Hexagone 5"/>
            <p:cNvSpPr/>
            <p:nvPr/>
          </p:nvSpPr>
          <p:spPr>
            <a:xfrm>
              <a:off x="4800600" y="3905250"/>
              <a:ext cx="1524000" cy="685800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Médiateur  changement </a:t>
              </a:r>
              <a:endParaRPr lang="fr-FR" sz="1400" dirty="0"/>
            </a:p>
          </p:txBody>
        </p:sp>
        <p:sp>
          <p:nvSpPr>
            <p:cNvPr id="7" name="Hexagone 6"/>
            <p:cNvSpPr/>
            <p:nvPr/>
          </p:nvSpPr>
          <p:spPr>
            <a:xfrm>
              <a:off x="4800600" y="4953000"/>
              <a:ext cx="1524000" cy="685800"/>
            </a:xfrm>
            <a:prstGeom prst="hexagon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400" dirty="0" smtClean="0"/>
                <a:t>Médiateurs changement</a:t>
              </a:r>
            </a:p>
          </p:txBody>
        </p:sp>
      </p:grpSp>
      <p:sp>
        <p:nvSpPr>
          <p:cNvPr id="11" name="Rectangle 10"/>
          <p:cNvSpPr/>
          <p:nvPr/>
        </p:nvSpPr>
        <p:spPr>
          <a:xfrm>
            <a:off x="457200" y="3438525"/>
            <a:ext cx="1219200" cy="1619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Troubles et problèmes</a:t>
            </a:r>
          </a:p>
          <a:p>
            <a:pPr algn="ctr"/>
            <a:r>
              <a:rPr lang="fr-FR" dirty="0"/>
              <a:t>e</a:t>
            </a:r>
            <a:r>
              <a:rPr lang="fr-FR" dirty="0" smtClean="0"/>
              <a:t>t leur contexte</a:t>
            </a:r>
          </a:p>
          <a:p>
            <a:pPr algn="ctr"/>
            <a:r>
              <a:rPr lang="fr-FR" dirty="0" smtClean="0"/>
              <a:t>[Santé]</a:t>
            </a:r>
            <a:endParaRPr lang="fr-FR" dirty="0"/>
          </a:p>
        </p:txBody>
      </p:sp>
      <p:sp>
        <p:nvSpPr>
          <p:cNvPr id="12" name="Trapèze 11"/>
          <p:cNvSpPr/>
          <p:nvPr/>
        </p:nvSpPr>
        <p:spPr>
          <a:xfrm>
            <a:off x="6781800" y="3200400"/>
            <a:ext cx="1752600" cy="20955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Objectifs [Troubles et problèmes]</a:t>
            </a:r>
          </a:p>
          <a:p>
            <a:pPr algn="ctr"/>
            <a:r>
              <a:rPr lang="fr-FR" dirty="0" smtClean="0"/>
              <a:t>Santé</a:t>
            </a:r>
            <a:endParaRPr lang="fr-FR" dirty="0"/>
          </a:p>
        </p:txBody>
      </p:sp>
      <p:grpSp>
        <p:nvGrpSpPr>
          <p:cNvPr id="29" name="Grouper 28"/>
          <p:cNvGrpSpPr/>
          <p:nvPr/>
        </p:nvGrpSpPr>
        <p:grpSpPr>
          <a:xfrm>
            <a:off x="2590800" y="2362200"/>
            <a:ext cx="1524000" cy="3810000"/>
            <a:chOff x="2590800" y="2362200"/>
            <a:chExt cx="1524000" cy="3810000"/>
          </a:xfrm>
        </p:grpSpPr>
        <p:sp>
          <p:nvSpPr>
            <p:cNvPr id="5" name="Ellipse 4"/>
            <p:cNvSpPr/>
            <p:nvPr/>
          </p:nvSpPr>
          <p:spPr>
            <a:xfrm>
              <a:off x="2590800" y="2362200"/>
              <a:ext cx="1447800" cy="76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Variable</a:t>
              </a:r>
              <a:br>
                <a:rPr lang="fr-FR" sz="1600" dirty="0" smtClean="0"/>
              </a:br>
              <a:r>
                <a:rPr lang="fr-FR" sz="1600" dirty="0" smtClean="0"/>
                <a:t>causale</a:t>
              </a:r>
              <a:endParaRPr lang="fr-FR" sz="1600" dirty="0"/>
            </a:p>
          </p:txBody>
        </p:sp>
        <p:sp>
          <p:nvSpPr>
            <p:cNvPr id="8" name="Ellipse 7"/>
            <p:cNvSpPr/>
            <p:nvPr/>
          </p:nvSpPr>
          <p:spPr>
            <a:xfrm>
              <a:off x="2590800" y="3390900"/>
              <a:ext cx="1447800" cy="76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Variable</a:t>
              </a:r>
              <a:br>
                <a:rPr lang="fr-FR" sz="1600" dirty="0" smtClean="0"/>
              </a:br>
              <a:r>
                <a:rPr lang="fr-FR" sz="1600" dirty="0" smtClean="0"/>
                <a:t>causale </a:t>
              </a:r>
              <a:endParaRPr lang="fr-FR" sz="1600" dirty="0"/>
            </a:p>
          </p:txBody>
        </p:sp>
        <p:sp>
          <p:nvSpPr>
            <p:cNvPr id="9" name="Ellipse 8"/>
            <p:cNvSpPr/>
            <p:nvPr/>
          </p:nvSpPr>
          <p:spPr>
            <a:xfrm>
              <a:off x="2590800" y="4419600"/>
              <a:ext cx="1447800" cy="76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Variable</a:t>
              </a:r>
              <a:br>
                <a:rPr lang="fr-FR" sz="1600" dirty="0" smtClean="0"/>
              </a:br>
              <a:r>
                <a:rPr lang="fr-FR" sz="1600" dirty="0" smtClean="0"/>
                <a:t>causale</a:t>
              </a:r>
              <a:endParaRPr lang="fr-FR" sz="1600" dirty="0"/>
            </a:p>
          </p:txBody>
        </p:sp>
        <p:sp>
          <p:nvSpPr>
            <p:cNvPr id="10" name="Ellipse 9"/>
            <p:cNvSpPr/>
            <p:nvPr/>
          </p:nvSpPr>
          <p:spPr>
            <a:xfrm>
              <a:off x="2667000" y="5410200"/>
              <a:ext cx="1447800" cy="762000"/>
            </a:xfrm>
            <a:prstGeom prst="ellipse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fr-FR" sz="1600" dirty="0" smtClean="0"/>
                <a:t>Variable</a:t>
              </a:r>
              <a:br>
                <a:rPr lang="fr-FR" sz="1600" dirty="0" smtClean="0"/>
              </a:br>
              <a:r>
                <a:rPr lang="fr-FR" sz="1600" dirty="0" smtClean="0"/>
                <a:t>causale</a:t>
              </a:r>
              <a:endParaRPr lang="fr-FR" sz="1600" dirty="0"/>
            </a:p>
          </p:txBody>
        </p:sp>
        <p:cxnSp>
          <p:nvCxnSpPr>
            <p:cNvPr id="16" name="Connecteur droit avec flèche 15"/>
            <p:cNvCxnSpPr>
              <a:stCxn id="8" idx="4"/>
              <a:endCxn id="9" idx="0"/>
            </p:cNvCxnSpPr>
            <p:nvPr/>
          </p:nvCxnSpPr>
          <p:spPr>
            <a:xfrm rot="5400000">
              <a:off x="3181350" y="4286250"/>
              <a:ext cx="266700" cy="1588"/>
            </a:xfrm>
            <a:prstGeom prst="straightConnector1">
              <a:avLst/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Forme 17"/>
            <p:cNvCxnSpPr>
              <a:stCxn id="5" idx="3"/>
              <a:endCxn id="9" idx="2"/>
            </p:cNvCxnSpPr>
            <p:nvPr/>
          </p:nvCxnSpPr>
          <p:spPr>
            <a:xfrm rot="5400000">
              <a:off x="1802817" y="3800592"/>
              <a:ext cx="1787992" cy="212025"/>
            </a:xfrm>
            <a:prstGeom prst="bentConnector4">
              <a:avLst>
                <a:gd name="adj1" fmla="val 19127"/>
                <a:gd name="adj2" fmla="val 207817"/>
              </a:avLst>
            </a:prstGeom>
            <a:ln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Connecteur en angle 27"/>
            <p:cNvCxnSpPr>
              <a:stCxn id="9" idx="6"/>
              <a:endCxn id="10" idx="6"/>
            </p:cNvCxnSpPr>
            <p:nvPr/>
          </p:nvCxnSpPr>
          <p:spPr>
            <a:xfrm>
              <a:off x="4038600" y="4800600"/>
              <a:ext cx="76200" cy="990600"/>
            </a:xfrm>
            <a:prstGeom prst="bentConnector3">
              <a:avLst>
                <a:gd name="adj1" fmla="val 400000"/>
              </a:avLst>
            </a:prstGeom>
            <a:ln>
              <a:headEnd type="arrow"/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1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FC sous forme schématique</a:t>
            </a:r>
            <a:endParaRPr lang="fr-FR" dirty="0"/>
          </a:p>
        </p:txBody>
      </p:sp>
      <p:sp>
        <p:nvSpPr>
          <p:cNvPr id="3" name="Bouée 2"/>
          <p:cNvSpPr/>
          <p:nvPr/>
        </p:nvSpPr>
        <p:spPr>
          <a:xfrm>
            <a:off x="1976400" y="1905000"/>
            <a:ext cx="4653000" cy="4665600"/>
          </a:xfrm>
          <a:prstGeom prst="donut">
            <a:avLst>
              <a:gd name="adj" fmla="val 4802"/>
            </a:avLst>
          </a:prstGeom>
          <a:solidFill>
            <a:srgbClr val="C4BD97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4" name="Hexagone 3"/>
          <p:cNvSpPr/>
          <p:nvPr/>
        </p:nvSpPr>
        <p:spPr>
          <a:xfrm>
            <a:off x="4800600" y="2895600"/>
            <a:ext cx="1524000" cy="685800"/>
          </a:xfrm>
          <a:prstGeom prst="hexagon">
            <a:avLst>
              <a:gd name="adj" fmla="val 25000"/>
              <a:gd name="vf" fmla="val 115470"/>
            </a:avLst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changement</a:t>
            </a:r>
          </a:p>
        </p:txBody>
      </p:sp>
      <p:sp>
        <p:nvSpPr>
          <p:cNvPr id="5" name="Ellipse 4"/>
          <p:cNvSpPr/>
          <p:nvPr/>
        </p:nvSpPr>
        <p:spPr>
          <a:xfrm>
            <a:off x="2590800" y="23622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6" name="Hexagone 5"/>
          <p:cNvSpPr/>
          <p:nvPr/>
        </p:nvSpPr>
        <p:spPr>
          <a:xfrm>
            <a:off x="4800600" y="390525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  changement </a:t>
            </a:r>
            <a:endParaRPr lang="fr-FR" sz="1400" dirty="0"/>
          </a:p>
        </p:txBody>
      </p:sp>
      <p:sp>
        <p:nvSpPr>
          <p:cNvPr id="7" name="Hexagone 6"/>
          <p:cNvSpPr/>
          <p:nvPr/>
        </p:nvSpPr>
        <p:spPr>
          <a:xfrm>
            <a:off x="4800600" y="4953000"/>
            <a:ext cx="1524000" cy="685800"/>
          </a:xfrm>
          <a:prstGeom prst="hexagon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400" dirty="0" smtClean="0"/>
              <a:t>Médiateurs changement</a:t>
            </a:r>
          </a:p>
        </p:txBody>
      </p:sp>
      <p:sp>
        <p:nvSpPr>
          <p:cNvPr id="8" name="Ellipse 7"/>
          <p:cNvSpPr/>
          <p:nvPr/>
        </p:nvSpPr>
        <p:spPr>
          <a:xfrm>
            <a:off x="2590800" y="33909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 </a:t>
            </a:r>
            <a:endParaRPr lang="fr-FR" sz="1600" dirty="0"/>
          </a:p>
        </p:txBody>
      </p:sp>
      <p:sp>
        <p:nvSpPr>
          <p:cNvPr id="9" name="Ellipse 8"/>
          <p:cNvSpPr/>
          <p:nvPr/>
        </p:nvSpPr>
        <p:spPr>
          <a:xfrm>
            <a:off x="2590800" y="44196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0" name="Ellipse 9"/>
          <p:cNvSpPr/>
          <p:nvPr/>
        </p:nvSpPr>
        <p:spPr>
          <a:xfrm>
            <a:off x="2667000" y="5410200"/>
            <a:ext cx="1447800" cy="762000"/>
          </a:xfrm>
          <a:prstGeom prst="ellipse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600" dirty="0" smtClean="0"/>
              <a:t>Variable</a:t>
            </a:r>
            <a:br>
              <a:rPr lang="fr-FR" sz="1600" dirty="0" smtClean="0"/>
            </a:br>
            <a:r>
              <a:rPr lang="fr-FR" sz="1600" dirty="0" smtClean="0"/>
              <a:t>causale</a:t>
            </a:r>
            <a:endParaRPr lang="fr-FR" sz="1600" dirty="0"/>
          </a:p>
        </p:txBody>
      </p:sp>
      <p:sp>
        <p:nvSpPr>
          <p:cNvPr id="11" name="Rectangle 10"/>
          <p:cNvSpPr/>
          <p:nvPr/>
        </p:nvSpPr>
        <p:spPr>
          <a:xfrm>
            <a:off x="457200" y="3438525"/>
            <a:ext cx="1219200" cy="1619250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Troubles et problèmes</a:t>
            </a:r>
          </a:p>
          <a:p>
            <a:pPr algn="ctr"/>
            <a:r>
              <a:rPr lang="fr-FR" dirty="0"/>
              <a:t>e</a:t>
            </a:r>
            <a:r>
              <a:rPr lang="fr-FR" dirty="0" smtClean="0"/>
              <a:t>t leur contexte</a:t>
            </a:r>
          </a:p>
          <a:p>
            <a:pPr algn="ctr"/>
            <a:r>
              <a:rPr lang="fr-FR" dirty="0" smtClean="0">
                <a:solidFill>
                  <a:srgbClr val="DDD9C3"/>
                </a:solidFill>
              </a:rPr>
              <a:t>[Santé]</a:t>
            </a:r>
            <a:endParaRPr lang="fr-FR" dirty="0">
              <a:solidFill>
                <a:srgbClr val="DDD9C3"/>
              </a:solidFill>
            </a:endParaRPr>
          </a:p>
        </p:txBody>
      </p:sp>
      <p:sp>
        <p:nvSpPr>
          <p:cNvPr id="12" name="Trapèze 11"/>
          <p:cNvSpPr/>
          <p:nvPr/>
        </p:nvSpPr>
        <p:spPr>
          <a:xfrm>
            <a:off x="6781800" y="3200400"/>
            <a:ext cx="1752600" cy="2095500"/>
          </a:xfrm>
          <a:prstGeom prst="trapezoid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/>
            <a:r>
              <a:rPr lang="fr-FR" dirty="0" smtClean="0"/>
              <a:t>Objectifs</a:t>
            </a:r>
          </a:p>
          <a:p>
            <a:pPr algn="ctr"/>
            <a:r>
              <a:rPr lang="fr-FR" dirty="0" smtClean="0"/>
              <a:t>Santé</a:t>
            </a:r>
          </a:p>
          <a:p>
            <a:pPr algn="ctr"/>
            <a:r>
              <a:rPr lang="fr-FR" dirty="0" smtClean="0">
                <a:solidFill>
                  <a:schemeClr val="bg2">
                    <a:lumMod val="90000"/>
                  </a:schemeClr>
                </a:solidFill>
              </a:rPr>
              <a:t>[Troubles et problèmes]</a:t>
            </a:r>
            <a:endParaRPr lang="fr-FR" dirty="0">
              <a:solidFill>
                <a:schemeClr val="bg2">
                  <a:lumMod val="9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828800" y="2133600"/>
            <a:ext cx="259080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r-FR" dirty="0" smtClean="0"/>
              <a:t>Angoisse de séparation</a:t>
            </a:r>
          </a:p>
        </p:txBody>
      </p:sp>
      <p:sp>
        <p:nvSpPr>
          <p:cNvPr id="14" name="ZoneTexte 13"/>
          <p:cNvSpPr txBox="1"/>
          <p:nvPr/>
        </p:nvSpPr>
        <p:spPr>
          <a:xfrm>
            <a:off x="4800600" y="2362200"/>
            <a:ext cx="2743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Stabilité du cadre</a:t>
            </a:r>
            <a:br>
              <a:rPr lang="fr-FR" dirty="0" smtClean="0"/>
            </a:br>
            <a:r>
              <a:rPr lang="fr-FR" dirty="0" smtClean="0"/>
              <a:t>aménagement séparations</a:t>
            </a:r>
          </a:p>
        </p:txBody>
      </p:sp>
      <p:sp>
        <p:nvSpPr>
          <p:cNvPr id="15" name="ZoneTexte 14"/>
          <p:cNvSpPr txBox="1"/>
          <p:nvPr/>
        </p:nvSpPr>
        <p:spPr>
          <a:xfrm>
            <a:off x="1828378" y="3087469"/>
            <a:ext cx="252601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Hypervigilance</a:t>
            </a:r>
            <a:br>
              <a:rPr lang="fr-FR" dirty="0" smtClean="0"/>
            </a:br>
            <a:r>
              <a:rPr lang="fr-FR" dirty="0" smtClean="0"/>
              <a:t>Hyper réactivité affective</a:t>
            </a:r>
            <a:endParaRPr lang="fr-FR" dirty="0"/>
          </a:p>
        </p:txBody>
      </p:sp>
      <p:sp>
        <p:nvSpPr>
          <p:cNvPr id="16" name="ZoneTexte 15"/>
          <p:cNvSpPr txBox="1"/>
          <p:nvPr/>
        </p:nvSpPr>
        <p:spPr>
          <a:xfrm>
            <a:off x="4419600" y="3593068"/>
            <a:ext cx="2328657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Contenance, </a:t>
            </a:r>
            <a:br>
              <a:rPr lang="fr-FR" dirty="0" smtClean="0"/>
            </a:br>
            <a:r>
              <a:rPr lang="fr-FR" dirty="0" smtClean="0"/>
              <a:t>prudence formulations</a:t>
            </a:r>
          </a:p>
        </p:txBody>
      </p:sp>
      <p:sp>
        <p:nvSpPr>
          <p:cNvPr id="17" name="ZoneTexte 16"/>
          <p:cNvSpPr txBox="1"/>
          <p:nvPr/>
        </p:nvSpPr>
        <p:spPr>
          <a:xfrm>
            <a:off x="1905000" y="4114800"/>
            <a:ext cx="2403222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Identifications instables</a:t>
            </a:r>
          </a:p>
          <a:p>
            <a:r>
              <a:rPr lang="fr-FR" dirty="0" smtClean="0"/>
              <a:t>représentation de soi -</a:t>
            </a:r>
            <a:endParaRPr lang="fr-FR" dirty="0"/>
          </a:p>
        </p:txBody>
      </p:sp>
      <p:sp>
        <p:nvSpPr>
          <p:cNvPr id="18" name="ZoneTexte 17"/>
          <p:cNvSpPr txBox="1"/>
          <p:nvPr/>
        </p:nvSpPr>
        <p:spPr>
          <a:xfrm>
            <a:off x="4871221" y="4267200"/>
            <a:ext cx="107237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Stabilité</a:t>
            </a:r>
          </a:p>
          <a:p>
            <a:r>
              <a:rPr lang="fr-FR" dirty="0" smtClean="0"/>
              <a:t>Attention</a:t>
            </a:r>
          </a:p>
        </p:txBody>
      </p:sp>
      <p:sp>
        <p:nvSpPr>
          <p:cNvPr id="19" name="ZoneTexte 18"/>
          <p:cNvSpPr txBox="1"/>
          <p:nvPr/>
        </p:nvSpPr>
        <p:spPr>
          <a:xfrm>
            <a:off x="4657598" y="5410200"/>
            <a:ext cx="22621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Soutien des tentatives</a:t>
            </a:r>
          </a:p>
          <a:p>
            <a:r>
              <a:rPr lang="fr-FR" dirty="0" smtClean="0"/>
              <a:t>Soutien entourage</a:t>
            </a:r>
            <a:endParaRPr lang="fr-FR" dirty="0"/>
          </a:p>
        </p:txBody>
      </p:sp>
      <p:sp>
        <p:nvSpPr>
          <p:cNvPr id="20" name="ZoneTexte 19"/>
          <p:cNvSpPr txBox="1"/>
          <p:nvPr/>
        </p:nvSpPr>
        <p:spPr>
          <a:xfrm>
            <a:off x="2057400" y="5950803"/>
            <a:ext cx="29954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Stress familial, institutionnel</a:t>
            </a:r>
            <a:endParaRPr lang="fr-FR" dirty="0"/>
          </a:p>
        </p:txBody>
      </p:sp>
      <p:sp>
        <p:nvSpPr>
          <p:cNvPr id="21" name="ZoneTexte 20"/>
          <p:cNvSpPr txBox="1"/>
          <p:nvPr/>
        </p:nvSpPr>
        <p:spPr>
          <a:xfrm>
            <a:off x="2895600" y="5193268"/>
            <a:ext cx="81584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dirty="0" smtClean="0"/>
              <a:t>Échecs</a:t>
            </a:r>
            <a:endParaRPr lang="fr-FR" dirty="0"/>
          </a:p>
        </p:txBody>
      </p:sp>
      <p:cxnSp>
        <p:nvCxnSpPr>
          <p:cNvPr id="23" name="Connecteur droit 22"/>
          <p:cNvCxnSpPr/>
          <p:nvPr/>
        </p:nvCxnSpPr>
        <p:spPr>
          <a:xfrm>
            <a:off x="228600" y="1417638"/>
            <a:ext cx="8458200" cy="1588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/>
      <p:bldP spid="16" grpId="0"/>
      <p:bldP spid="17" grpId="0"/>
      <p:bldP spid="18" grpId="0"/>
      <p:bldP spid="19" grpId="0"/>
      <p:bldP spid="20" grpId="0"/>
      <p:bldP spid="2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Indicateurs de l’évolution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fr-FR" dirty="0" smtClean="0"/>
              <a:t>Permettent de suivre plusieurs registres</a:t>
            </a:r>
          </a:p>
          <a:p>
            <a:pPr lvl="1"/>
            <a:r>
              <a:rPr lang="fr-FR" dirty="0" smtClean="0"/>
              <a:t>Changements symptomatiques</a:t>
            </a:r>
          </a:p>
          <a:p>
            <a:pPr lvl="2"/>
            <a:r>
              <a:rPr lang="fr-FR" dirty="0" smtClean="0"/>
              <a:t>Angoisses, crises, mutilations, rages</a:t>
            </a:r>
          </a:p>
          <a:p>
            <a:pPr lvl="1"/>
            <a:r>
              <a:rPr lang="fr-FR" dirty="0" smtClean="0"/>
              <a:t>Changements intrapsychiques</a:t>
            </a:r>
          </a:p>
          <a:p>
            <a:pPr lvl="2"/>
            <a:r>
              <a:rPr lang="fr-FR" dirty="0" smtClean="0"/>
              <a:t>Insight : compréhension de soi</a:t>
            </a:r>
          </a:p>
          <a:p>
            <a:pPr lvl="2"/>
            <a:r>
              <a:rPr lang="fr-FR" dirty="0" smtClean="0"/>
              <a:t>Changements cognitifs, conscience et évaluation des situations</a:t>
            </a:r>
          </a:p>
          <a:p>
            <a:pPr lvl="2"/>
            <a:r>
              <a:rPr lang="fr-FR" dirty="0" smtClean="0"/>
              <a:t>Tolérance affective</a:t>
            </a:r>
          </a:p>
          <a:p>
            <a:pPr lvl="2"/>
            <a:r>
              <a:rPr lang="fr-FR" dirty="0" smtClean="0"/>
              <a:t>Mécanismes de défense (refoulement, déni, clivage, …)</a:t>
            </a:r>
          </a:p>
          <a:p>
            <a:pPr lvl="1"/>
            <a:r>
              <a:rPr lang="fr-FR" dirty="0" smtClean="0"/>
              <a:t>Changements interpersonnels</a:t>
            </a:r>
          </a:p>
          <a:p>
            <a:pPr lvl="2"/>
            <a:r>
              <a:rPr lang="fr-FR" dirty="0" smtClean="0"/>
              <a:t>Modification des interactions familiales, relations</a:t>
            </a:r>
          </a:p>
          <a:p>
            <a:pPr lvl="2"/>
            <a:r>
              <a:rPr lang="fr-FR" dirty="0" smtClean="0"/>
              <a:t>Compréhension des états de l’autre (</a:t>
            </a:r>
            <a:r>
              <a:rPr lang="fr-FR" i="1" dirty="0" err="1" smtClean="0"/>
              <a:t>mindedness</a:t>
            </a:r>
            <a:r>
              <a:rPr lang="fr-FR" i="1" dirty="0" smtClean="0"/>
              <a:t>, insight</a:t>
            </a:r>
            <a:r>
              <a:rPr lang="fr-FR" dirty="0" smtClean="0"/>
              <a:t>)</a:t>
            </a:r>
          </a:p>
          <a:p>
            <a:pPr lvl="2"/>
            <a:r>
              <a:rPr lang="fr-FR" dirty="0" smtClean="0"/>
              <a:t>Capacité d’exprimer sa vulnérabilité, ses attentes, de révéler un secret, « gestes »</a:t>
            </a:r>
          </a:p>
          <a:p>
            <a:pPr lvl="2"/>
            <a:r>
              <a:rPr lang="fr-FR" dirty="0" smtClean="0"/>
              <a:t>Mécanismes de défense (projection, agressivité, retrait, …)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2. Indicateurs de l’évolution</a:t>
            </a:r>
            <a:endParaRPr lang="fr-FR" dirty="0"/>
          </a:p>
        </p:txBody>
      </p:sp>
      <p:graphicFrame>
        <p:nvGraphicFramePr>
          <p:cNvPr id="5" name="Diagramme 4"/>
          <p:cNvGraphicFramePr/>
          <p:nvPr/>
        </p:nvGraphicFramePr>
        <p:xfrm>
          <a:off x="453000" y="1752600"/>
          <a:ext cx="8691000" cy="5110000"/>
        </p:xfrm>
        <a:graphic>
          <a:graphicData uri="http://schemas.openxmlformats.org/drawingml/2006/diagram">
            <a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Chronologie des changements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S’il est concevable que certains signes vont s’améliorer relativement rapidement (symptômes, détresse, …) ou ne plus s’exprimer que par crises</a:t>
            </a:r>
          </a:p>
          <a:p>
            <a:r>
              <a:rPr lang="fr-FR" dirty="0" smtClean="0"/>
              <a:t>Il est prévisible que d’autres impliqueront un temps plus long (intérêts, relations interpersonnelles, insight, tolérance affective, autonomie, </a:t>
            </a:r>
            <a:r>
              <a:rPr lang="fr-FR" dirty="0" err="1" smtClean="0"/>
              <a:t>etc</a:t>
            </a:r>
            <a:r>
              <a:rPr lang="fr-FR" dirty="0" smtClean="0"/>
              <a:t>)</a:t>
            </a:r>
          </a:p>
          <a:p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sz="3600" dirty="0" smtClean="0"/>
              <a:t>Une mesure n’est pas seulement un nombre …</a:t>
            </a:r>
            <a:endParaRPr lang="fr-FR" sz="3600" dirty="0"/>
          </a:p>
        </p:txBody>
      </p:sp>
      <p:sp>
        <p:nvSpPr>
          <p:cNvPr id="5" name="Espace réservé du texte 4"/>
          <p:cNvSpPr>
            <a:spLocks noGrp="1"/>
          </p:cNvSpPr>
          <p:nvPr>
            <p:ph type="body" idx="1"/>
          </p:nvPr>
        </p:nvSpPr>
        <p:spPr>
          <a:xfrm>
            <a:off x="457200" y="1295400"/>
            <a:ext cx="8229600" cy="639762"/>
          </a:xfrm>
        </p:spPr>
        <p:txBody>
          <a:bodyPr>
            <a:normAutofit fontScale="92500"/>
          </a:bodyPr>
          <a:lstStyle/>
          <a:p>
            <a:r>
              <a:rPr lang="fr-FR" dirty="0" smtClean="0"/>
              <a:t>Une dimension peut être en elle-même un indicateur d’évolution 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2"/>
          </p:nvPr>
        </p:nvSpPr>
        <p:spPr>
          <a:xfrm>
            <a:off x="304800" y="2174874"/>
            <a:ext cx="3276600" cy="4378325"/>
          </a:xfrm>
        </p:spPr>
        <p:txBody>
          <a:bodyPr>
            <a:normAutofit fontScale="70000" lnSpcReduction="20000"/>
          </a:bodyPr>
          <a:lstStyle/>
          <a:p>
            <a:pPr>
              <a:buNone/>
            </a:pPr>
            <a:r>
              <a:rPr lang="fr-FR" sz="2800" dirty="0" smtClean="0"/>
              <a:t>Un exemple </a:t>
            </a:r>
          </a:p>
          <a:p>
            <a:pPr marL="0" indent="20638">
              <a:buNone/>
            </a:pPr>
            <a:endParaRPr lang="fr-FR" sz="2800" dirty="0" smtClean="0"/>
          </a:p>
          <a:p>
            <a:pPr marL="0" indent="20638" algn="just">
              <a:buNone/>
            </a:pPr>
            <a:r>
              <a:rPr lang="fr-FR" sz="2714" dirty="0" smtClean="0"/>
              <a:t>Fin de psychothérapie de Mr S</a:t>
            </a:r>
          </a:p>
          <a:p>
            <a:pPr marL="0" indent="20638" algn="just">
              <a:buNone/>
            </a:pPr>
            <a:r>
              <a:rPr lang="fr-FR" sz="2714" dirty="0" smtClean="0"/>
              <a:t> </a:t>
            </a:r>
          </a:p>
          <a:p>
            <a:pPr marL="0" indent="20638" algn="just">
              <a:buNone/>
            </a:pPr>
            <a:r>
              <a:rPr lang="fr-FR" sz="2714" dirty="0" smtClean="0"/>
              <a:t>Les formulations de l’axe « résolution de problèmes » de l’EPF (</a:t>
            </a:r>
            <a:r>
              <a:rPr lang="fr-FR" sz="2714" dirty="0" err="1" smtClean="0"/>
              <a:t>Hoglend</a:t>
            </a:r>
            <a:r>
              <a:rPr lang="fr-FR" sz="2714" dirty="0" smtClean="0"/>
              <a:t>) évalué en décrivent le déroulement des quatre dernières années.</a:t>
            </a:r>
          </a:p>
          <a:p>
            <a:pPr marL="0" indent="20638" algn="just">
              <a:buNone/>
            </a:pPr>
            <a:endParaRPr lang="fr-FR" sz="2714" dirty="0" smtClean="0"/>
          </a:p>
          <a:p>
            <a:pPr marL="0" indent="20638" algn="just">
              <a:buNone/>
            </a:pPr>
            <a:r>
              <a:rPr lang="fr-FR" sz="2714" dirty="0" smtClean="0"/>
              <a:t>Les cotations 30-21 à 90-81 correspondent respectivement à la situation de départ, d’arrivée et aux situations intermédiaires.</a:t>
            </a:r>
            <a:endParaRPr lang="fr-FR" sz="2714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quarter" idx="4"/>
          </p:nvPr>
        </p:nvSpPr>
        <p:spPr>
          <a:xfrm>
            <a:off x="3810000" y="2174874"/>
            <a:ext cx="5105399" cy="4378325"/>
          </a:xfrm>
          <a:ln>
            <a:solidFill>
              <a:srgbClr val="4F81BD"/>
            </a:solidFill>
          </a:ln>
        </p:spPr>
        <p:txBody>
          <a:bodyPr>
            <a:noAutofit/>
          </a:bodyPr>
          <a:lstStyle/>
          <a:p>
            <a:pPr algn="just">
              <a:buNone/>
            </a:pPr>
            <a:r>
              <a:rPr lang="fr-FR" sz="1400" b="1" dirty="0" smtClean="0"/>
              <a:t>2004 : 30-21  </a:t>
            </a:r>
            <a:r>
              <a:rPr lang="fr-FR" sz="1400" dirty="0" smtClean="0"/>
              <a:t>- Ne peut pas fonctionner convenablement dans presque tous les domaines. Accablé par des activités quotidiennes ordinaires, perturbations graves de l’aptitude à communiquer.</a:t>
            </a:r>
          </a:p>
          <a:p>
            <a:pPr algn="just">
              <a:buNone/>
            </a:pPr>
            <a:r>
              <a:rPr lang="fr-FR" sz="1400" b="1" dirty="0" smtClean="0"/>
              <a:t>2005 : 40-31  </a:t>
            </a:r>
            <a:r>
              <a:rPr lang="fr-FR" sz="1400" dirty="0" smtClean="0"/>
              <a:t>- Se retire de la plupart des situations difficiles et ne prend dans l’ensemble aucune responsabilité. Symptômes graves ; …</a:t>
            </a:r>
          </a:p>
          <a:p>
            <a:pPr algn="just">
              <a:buNone/>
            </a:pPr>
            <a:r>
              <a:rPr lang="fr-FR" sz="1400" b="1" dirty="0" smtClean="0"/>
              <a:t>2006 : 60-51 </a:t>
            </a:r>
            <a:r>
              <a:rPr lang="fr-FR" sz="1400" dirty="0" smtClean="0"/>
              <a:t>- Développe des symptômes, évite ou agit de façon inappropriée (agressivement ou docilement) dans des situations critiques et difficiles, ou ne parvient pas à poursuivre des buts ayant du sens. …</a:t>
            </a:r>
          </a:p>
          <a:p>
            <a:pPr algn="just">
              <a:buNone/>
            </a:pPr>
            <a:r>
              <a:rPr lang="fr-FR" sz="1400" b="1" dirty="0" smtClean="0"/>
              <a:t>2007 : 70-61 </a:t>
            </a:r>
            <a:r>
              <a:rPr lang="fr-FR" sz="1400" dirty="0" smtClean="0"/>
              <a:t>- Parfois anxieux ou déprimé dans des situations critiques. Actions occasionnellement inadéquates en réponse au stress (agressivité ou inhibition de colère justifiée). …</a:t>
            </a:r>
          </a:p>
          <a:p>
            <a:pPr algn="just">
              <a:buNone/>
            </a:pPr>
            <a:r>
              <a:rPr lang="fr-FR" sz="1400" b="1" dirty="0" smtClean="0"/>
              <a:t>2008 : 90-81 </a:t>
            </a:r>
            <a:r>
              <a:rPr lang="fr-FR" sz="1400" dirty="0" smtClean="0"/>
              <a:t>- Fonctionnement adaptatif élevé dans tous les domaines. Peut parfois se sentir inquiet ou découragé par des situations difficiles, mais utilise l'</a:t>
            </a:r>
            <a:r>
              <a:rPr lang="fr-FR" sz="1400" dirty="0" err="1" smtClean="0"/>
              <a:t>auto-observation</a:t>
            </a:r>
            <a:r>
              <a:rPr lang="fr-FR" sz="1400" dirty="0" smtClean="0"/>
              <a:t>, la réflexion, l'affiliation et la planification pour résoudre les problèmes ; créativité.</a:t>
            </a:r>
            <a:endParaRPr lang="fr-FR" sz="1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28600" y="274638"/>
            <a:ext cx="8686800" cy="1143000"/>
          </a:xfrm>
        </p:spPr>
        <p:txBody>
          <a:bodyPr>
            <a:noAutofit/>
          </a:bodyPr>
          <a:lstStyle/>
          <a:p>
            <a:r>
              <a:rPr lang="fr-FR" sz="3200" dirty="0" smtClean="0"/>
              <a:t>Une mesure n’est pas seulement un nombre …</a:t>
            </a:r>
            <a:endParaRPr lang="fr-FR" sz="3200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Elle peut interroger sur la liaison possible de 2 variables en relation à un troisième facteur.</a:t>
            </a:r>
          </a:p>
          <a:p>
            <a:r>
              <a:rPr lang="fr-FR" dirty="0" smtClean="0"/>
              <a:t>Par exemple </a:t>
            </a:r>
          </a:p>
          <a:p>
            <a:pPr lvl="1"/>
            <a:r>
              <a:rPr lang="fr-FR" dirty="0" smtClean="0"/>
              <a:t>chez Mlle E, la relation entre gravité épisodique des symptômes (25) et malaise subjectif (25) attire l’attention sur les conditions de déclenchement liées à des relations interpersonnelles très difficiles (30) = trop proches ou à moments risques de séparation (30 à l’échelle d’autonomie)</a:t>
            </a:r>
            <a:endParaRPr lang="fr-FR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2"/>
          <p:cNvSpPr>
            <a:spLocks noChangeShapeType="1"/>
          </p:cNvSpPr>
          <p:nvPr/>
        </p:nvSpPr>
        <p:spPr bwMode="auto">
          <a:xfrm>
            <a:off x="1641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124200" y="2019300"/>
            <a:ext cx="1841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>
              <a:spcBef>
                <a:spcPct val="50000"/>
              </a:spcBef>
            </a:pPr>
            <a:endParaRPr lang="fr-FR"/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38200" y="4686300"/>
            <a:ext cx="1752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b="1">
                <a:solidFill>
                  <a:schemeClr val="bg1"/>
                </a:solidFill>
              </a:rPr>
              <a:t>Médiateurs</a:t>
            </a:r>
          </a:p>
        </p:txBody>
      </p:sp>
      <p:sp>
        <p:nvSpPr>
          <p:cNvPr id="5" name="Titre 1"/>
          <p:cNvSpPr txBox="1">
            <a:spLocks/>
          </p:cNvSpPr>
          <p:nvPr/>
        </p:nvSpPr>
        <p:spPr bwMode="auto">
          <a:xfrm>
            <a:off x="0" y="3048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prstTxWarp prst="textNoShape">
              <a:avLst/>
            </a:prstTxWarp>
          </a:bodyPr>
          <a:lstStyle/>
          <a:p>
            <a:pPr algn="ctr"/>
            <a:r>
              <a:rPr lang="fr-FR" sz="3200" dirty="0" smtClean="0">
                <a:solidFill>
                  <a:schemeClr val="tx2"/>
                </a:solidFill>
              </a:rPr>
              <a:t>Une relation particulière ?</a:t>
            </a:r>
            <a:endParaRPr lang="fr-FR" sz="3200" dirty="0">
              <a:solidFill>
                <a:schemeClr val="tx2"/>
              </a:solidFill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25908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>
                <a:solidFill>
                  <a:srgbClr val="000090"/>
                </a:solidFill>
              </a:rPr>
              <a:t>intermédiaire</a:t>
            </a:r>
          </a:p>
        </p:txBody>
      </p:sp>
      <p:sp>
        <p:nvSpPr>
          <p:cNvPr id="7" name="Text Box 4"/>
          <p:cNvSpPr txBox="1">
            <a:spLocks noChangeArrowheads="1"/>
          </p:cNvSpPr>
          <p:nvPr/>
        </p:nvSpPr>
        <p:spPr bwMode="auto">
          <a:xfrm>
            <a:off x="4953000" y="3418691"/>
            <a:ext cx="1373188" cy="5847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prstTxWarp prst="textNoShape">
              <a:avLst/>
            </a:prstTxWarp>
            <a:spAutoFit/>
          </a:bodyPr>
          <a:lstStyle/>
          <a:p>
            <a:pPr algn="ctr"/>
            <a:r>
              <a:rPr lang="fr-FR" sz="1600" dirty="0">
                <a:solidFill>
                  <a:srgbClr val="000090"/>
                </a:solidFill>
              </a:rPr>
              <a:t>Évaluations</a:t>
            </a:r>
            <a:br>
              <a:rPr lang="fr-FR" sz="1600" dirty="0">
                <a:solidFill>
                  <a:srgbClr val="000090"/>
                </a:solidFill>
              </a:rPr>
            </a:br>
            <a:r>
              <a:rPr lang="fr-FR" sz="1600" dirty="0" smtClean="0">
                <a:solidFill>
                  <a:srgbClr val="000090"/>
                </a:solidFill>
              </a:rPr>
              <a:t>intermédiaire</a:t>
            </a:r>
            <a:endParaRPr lang="fr-FR" sz="1600" dirty="0">
              <a:solidFill>
                <a:srgbClr val="000090"/>
              </a:solidFill>
            </a:endParaRPr>
          </a:p>
        </p:txBody>
      </p:sp>
      <p:sp>
        <p:nvSpPr>
          <p:cNvPr id="8" name="Line 2"/>
          <p:cNvSpPr>
            <a:spLocks noChangeShapeType="1"/>
          </p:cNvSpPr>
          <p:nvPr/>
        </p:nvSpPr>
        <p:spPr bwMode="auto">
          <a:xfrm>
            <a:off x="39271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9" name="Text Box 3"/>
          <p:cNvSpPr txBox="1">
            <a:spLocks noChangeArrowheads="1"/>
          </p:cNvSpPr>
          <p:nvPr/>
        </p:nvSpPr>
        <p:spPr bwMode="auto">
          <a:xfrm>
            <a:off x="3913801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sp>
        <p:nvSpPr>
          <p:cNvPr id="10" name="Line 2"/>
          <p:cNvSpPr>
            <a:spLocks noChangeShapeType="1"/>
          </p:cNvSpPr>
          <p:nvPr/>
        </p:nvSpPr>
        <p:spPr bwMode="auto">
          <a:xfrm>
            <a:off x="6365513" y="3680628"/>
            <a:ext cx="1025887" cy="0"/>
          </a:xfrm>
          <a:prstGeom prst="line">
            <a:avLst/>
          </a:prstGeom>
          <a:noFill/>
          <a:ln w="34925">
            <a:solidFill>
              <a:srgbClr val="3A6525"/>
            </a:solidFill>
            <a:prstDash val="dash"/>
            <a:round/>
            <a:headEnd/>
            <a:tailEnd type="triangle" w="med" len="med"/>
          </a:ln>
        </p:spPr>
        <p:txBody>
          <a:bodyPr wrap="none" anchor="ctr">
            <a:prstTxWarp prst="textNoShape">
              <a:avLst/>
            </a:prstTxWarp>
          </a:bodyPr>
          <a:lstStyle/>
          <a:p>
            <a:endParaRPr lang="fr-FR"/>
          </a:p>
        </p:txBody>
      </p:sp>
      <p:sp>
        <p:nvSpPr>
          <p:cNvPr id="11" name="Text Box 3"/>
          <p:cNvSpPr txBox="1">
            <a:spLocks noChangeArrowheads="1"/>
          </p:cNvSpPr>
          <p:nvPr/>
        </p:nvSpPr>
        <p:spPr bwMode="auto">
          <a:xfrm>
            <a:off x="6324600" y="3744773"/>
            <a:ext cx="10391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>
                <a:solidFill>
                  <a:srgbClr val="3A6525"/>
                </a:solidFill>
              </a:rPr>
              <a:t>Processus</a:t>
            </a:r>
            <a:r>
              <a:rPr lang="fr-FR" sz="1400" i="1" dirty="0" smtClean="0">
                <a:solidFill>
                  <a:srgbClr val="3A6525"/>
                </a:solidFill>
              </a:rPr>
              <a:t> </a:t>
            </a:r>
            <a:endParaRPr lang="fr-FR" sz="1400" dirty="0"/>
          </a:p>
        </p:txBody>
      </p:sp>
      <p:cxnSp>
        <p:nvCxnSpPr>
          <p:cNvPr id="12" name="Connecteur droit avec flèche 11"/>
          <p:cNvCxnSpPr/>
          <p:nvPr/>
        </p:nvCxnSpPr>
        <p:spPr>
          <a:xfrm>
            <a:off x="381000" y="6248400"/>
            <a:ext cx="8382000" cy="1588"/>
          </a:xfrm>
          <a:prstGeom prst="straightConnector1">
            <a:avLst/>
          </a:prstGeom>
          <a:ln>
            <a:solidFill>
              <a:srgbClr val="24681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Text Box 3"/>
          <p:cNvSpPr txBox="1">
            <a:spLocks noChangeArrowheads="1"/>
          </p:cNvSpPr>
          <p:nvPr/>
        </p:nvSpPr>
        <p:spPr bwMode="auto">
          <a:xfrm>
            <a:off x="7038001" y="5864423"/>
            <a:ext cx="1724999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prstTxWarp prst="textNoShape">
              <a:avLst/>
            </a:prstTxWarp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r-FR" sz="1400" i="1" dirty="0" smtClean="0">
                <a:solidFill>
                  <a:srgbClr val="3A6525"/>
                </a:solidFill>
              </a:rPr>
              <a:t>Ligne de temps t </a:t>
            </a:r>
            <a:endParaRPr lang="fr-FR" sz="1400" dirty="0"/>
          </a:p>
        </p:txBody>
      </p:sp>
      <p:sp>
        <p:nvSpPr>
          <p:cNvPr id="14" name="Espace réservé de la date 4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1676400" cy="365125"/>
          </a:xfrm>
        </p:spPr>
        <p:txBody>
          <a:bodyPr/>
          <a:lstStyle/>
          <a:p>
            <a:r>
              <a:rPr lang="fr-FR" smtClean="0"/>
              <a:t>21/11/08</a:t>
            </a:r>
            <a:endParaRPr lang="fr-FR"/>
          </a:p>
        </p:txBody>
      </p:sp>
      <p:sp>
        <p:nvSpPr>
          <p:cNvPr id="15" name="Espace réservé du pied de page 40"/>
          <p:cNvSpPr>
            <a:spLocks noGrp="1"/>
          </p:cNvSpPr>
          <p:nvPr>
            <p:ph type="ftr" sz="quarter" idx="11"/>
          </p:nvPr>
        </p:nvSpPr>
        <p:spPr>
          <a:xfrm>
            <a:off x="2438400" y="6356350"/>
            <a:ext cx="4267200" cy="365125"/>
          </a:xfrm>
        </p:spPr>
        <p:txBody>
          <a:bodyPr/>
          <a:lstStyle/>
          <a:p>
            <a:r>
              <a:rPr lang="fr-FR" smtClean="0"/>
              <a:t>Présentation générale méthodologie</a:t>
            </a:r>
            <a:endParaRPr lang="fr-FR"/>
          </a:p>
        </p:txBody>
      </p:sp>
      <p:sp>
        <p:nvSpPr>
          <p:cNvPr id="16" name="Espace réservé du numéro de diapositive 5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</p:spPr>
        <p:txBody>
          <a:bodyPr/>
          <a:lstStyle/>
          <a:p>
            <a:fld id="{FEFD6F34-605D-2043-A0BF-657D6F6F819A}" type="slidenum">
              <a:rPr lang="fr-FR" smtClean="0"/>
              <a:pPr/>
              <a:t>13</a:t>
            </a:fld>
            <a:endParaRPr lang="fr-FR"/>
          </a:p>
        </p:txBody>
      </p:sp>
      <p:sp>
        <p:nvSpPr>
          <p:cNvPr id="17" name="Rectangle 16"/>
          <p:cNvSpPr/>
          <p:nvPr/>
        </p:nvSpPr>
        <p:spPr>
          <a:xfrm>
            <a:off x="697533" y="5345668"/>
            <a:ext cx="224933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spcBef>
                <a:spcPct val="20000"/>
              </a:spcBef>
            </a:pPr>
            <a:r>
              <a:rPr lang="fr-FR" dirty="0" smtClean="0">
                <a:solidFill>
                  <a:srgbClr val="000000"/>
                </a:solidFill>
              </a:rPr>
              <a:t>Éléments dynamiques</a:t>
            </a:r>
            <a:endParaRPr lang="fr-FR" dirty="0">
              <a:solidFill>
                <a:srgbClr val="000000"/>
              </a:solidFill>
            </a:endParaRPr>
          </a:p>
        </p:txBody>
      </p:sp>
      <p:sp>
        <p:nvSpPr>
          <p:cNvPr id="18" name="Rectangle avec flèche vers le bas 17"/>
          <p:cNvSpPr/>
          <p:nvPr/>
        </p:nvSpPr>
        <p:spPr>
          <a:xfrm>
            <a:off x="4419600" y="1600200"/>
            <a:ext cx="2286000" cy="1752600"/>
          </a:xfrm>
          <a:prstGeom prst="downArrowCallou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lIns="36000" rIns="36000" rtlCol="0" anchor="ctr"/>
          <a:lstStyle/>
          <a:p>
            <a:pPr algn="ctr"/>
            <a:r>
              <a:rPr lang="fr-FR" dirty="0" smtClean="0"/>
              <a:t>Effets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sp>
        <p:nvSpPr>
          <p:cNvPr id="19" name="Rectangle avec flèche vers le haut 18"/>
          <p:cNvSpPr/>
          <p:nvPr/>
        </p:nvSpPr>
        <p:spPr>
          <a:xfrm>
            <a:off x="3430588" y="4041775"/>
            <a:ext cx="2132012" cy="1752600"/>
          </a:xfrm>
          <a:prstGeom prst="upArrowCallou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dirty="0" smtClean="0"/>
              <a:t>Configuration</a:t>
            </a:r>
            <a:endParaRPr lang="fr-FR" dirty="0" smtClean="0">
              <a:solidFill>
                <a:srgbClr val="FF0000"/>
              </a:solidFill>
            </a:endParaRPr>
          </a:p>
          <a:p>
            <a:pPr algn="ctr"/>
            <a:endParaRPr lang="fr-FR" dirty="0"/>
          </a:p>
        </p:txBody>
      </p:sp>
      <p:cxnSp>
        <p:nvCxnSpPr>
          <p:cNvPr id="20" name="Connecteur en angle 19"/>
          <p:cNvCxnSpPr/>
          <p:nvPr/>
        </p:nvCxnSpPr>
        <p:spPr>
          <a:xfrm rot="10800000" flipH="1">
            <a:off x="3430588" y="2476500"/>
            <a:ext cx="989012" cy="2485995"/>
          </a:xfrm>
          <a:prstGeom prst="bentConnector3">
            <a:avLst>
              <a:gd name="adj1" fmla="val -192009"/>
            </a:avLst>
          </a:prstGeom>
          <a:ln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3. Analyse du processus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PQS : trois types d’items « la scène psychothérapique)</a:t>
            </a:r>
          </a:p>
          <a:p>
            <a:pPr lvl="1"/>
            <a:r>
              <a:rPr lang="fr-FR" dirty="0" smtClean="0"/>
              <a:t>Le patient, ses problèmes et son travail psychothérapique</a:t>
            </a:r>
          </a:p>
          <a:p>
            <a:pPr lvl="1"/>
            <a:r>
              <a:rPr lang="fr-FR" dirty="0" smtClean="0"/>
              <a:t>Le thérapeute et sa technique</a:t>
            </a:r>
          </a:p>
          <a:p>
            <a:pPr lvl="1"/>
            <a:r>
              <a:rPr lang="fr-FR" dirty="0" smtClean="0"/>
              <a:t>Les interactions thérapeute/patient (et réciproquement)</a:t>
            </a:r>
          </a:p>
          <a:p>
            <a:r>
              <a:rPr lang="fr-FR" dirty="0"/>
              <a:t>3</a:t>
            </a:r>
            <a:r>
              <a:rPr lang="fr-FR" dirty="0" smtClean="0"/>
              <a:t> temps</a:t>
            </a:r>
          </a:p>
          <a:p>
            <a:pPr lvl="1"/>
            <a:r>
              <a:rPr lang="fr-FR" dirty="0" smtClean="0"/>
              <a:t>Analyse des configurations à différents temps</a:t>
            </a:r>
          </a:p>
          <a:p>
            <a:pPr lvl="1"/>
            <a:r>
              <a:rPr lang="fr-FR" dirty="0" smtClean="0"/>
              <a:t>Analyse de la variation des configurations</a:t>
            </a:r>
          </a:p>
          <a:p>
            <a:pPr lvl="1"/>
            <a:r>
              <a:rPr lang="fr-FR" dirty="0" smtClean="0"/>
              <a:t>Mise en relation avec variation indicateurs « externes »</a:t>
            </a:r>
            <a:endParaRPr lang="fr-FR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Procédure d’analyse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Ce qui est le + saillant aux différents temps de la psychothérapie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Ce qui n’a jamais été saillant dans la psychothérapie</a:t>
            </a:r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Ce qui n’a pas changé</a:t>
            </a:r>
          </a:p>
          <a:p>
            <a:pPr marL="514350" indent="-514350">
              <a:buFont typeface="+mj-lt"/>
              <a:buAutoNum type="arabicPeriod"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Ce qui a changé et suivant quelle chronologie</a:t>
            </a:r>
          </a:p>
          <a:p>
            <a:pPr marL="914400" lvl="1" indent="-514350">
              <a:buFont typeface="+mj-lt"/>
              <a:buAutoNum type="arabicPeriod"/>
            </a:pPr>
            <a:r>
              <a:rPr lang="fr-FR" dirty="0" smtClean="0"/>
              <a:t>Chez le patient</a:t>
            </a:r>
          </a:p>
          <a:p>
            <a:pPr marL="914400" lvl="1" indent="-514350">
              <a:buFont typeface="+mj-lt"/>
              <a:buAutoNum type="arabicPeriod"/>
            </a:pPr>
            <a:r>
              <a:rPr lang="fr-FR" dirty="0" smtClean="0"/>
              <a:t>Chez le thérapeute</a:t>
            </a:r>
          </a:p>
          <a:p>
            <a:pPr marL="914400" lvl="1" indent="-514350">
              <a:buFont typeface="+mj-lt"/>
              <a:buAutoNum type="arabicPeriod"/>
            </a:pPr>
            <a:r>
              <a:rPr lang="fr-FR" dirty="0" smtClean="0"/>
              <a:t>Dans les interactions</a:t>
            </a:r>
          </a:p>
          <a:p>
            <a:pPr marL="914400" lvl="1" indent="-514350">
              <a:buNone/>
            </a:pPr>
            <a:endParaRPr lang="fr-FR" dirty="0" smtClean="0"/>
          </a:p>
          <a:p>
            <a:pPr marL="514350" indent="-514350">
              <a:buFont typeface="+mj-lt"/>
              <a:buAutoNum type="arabicPeriod"/>
            </a:pPr>
            <a:r>
              <a:rPr lang="fr-FR" dirty="0" smtClean="0"/>
              <a:t>Relations des indicateurs externes de changement avec configurations</a:t>
            </a:r>
            <a:endParaRPr lang="fr-FR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Le « fond » de la psychothérapie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514350" indent="-514350">
              <a:buFont typeface="+mj-lt"/>
              <a:buAutoNum type="arabicPeriod"/>
            </a:pPr>
            <a:r>
              <a:rPr lang="fr-FR" sz="2800" dirty="0" smtClean="0"/>
              <a:t>Ce qui a été le + saillant dans la psychothérapie</a:t>
            </a:r>
            <a:br>
              <a:rPr lang="fr-FR" sz="2800" dirty="0" smtClean="0"/>
            </a:br>
            <a:r>
              <a:rPr lang="fr-FR" sz="2000" dirty="0" smtClean="0"/>
              <a:t>(cotations 4, -4, et 3, -3) </a:t>
            </a:r>
            <a:r>
              <a:rPr lang="fr-FR" sz="2811" dirty="0" smtClean="0"/>
              <a:t>patient et ses thèmes, thérapeute et son approche, interactions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2800" dirty="0" smtClean="0"/>
              <a:t>Ce qui n’a jamais été saillant dans la psychothérapie </a:t>
            </a:r>
            <a:r>
              <a:rPr lang="fr-FR" sz="2000" dirty="0" smtClean="0"/>
              <a:t>(cotations 0, 1, -1 : neutre ou non activé), par exemple :</a:t>
            </a:r>
          </a:p>
          <a:p>
            <a:pPr marL="914400" lvl="1" indent="-514350"/>
            <a:r>
              <a:rPr lang="fr-FR" sz="2000" dirty="0" smtClean="0"/>
              <a:t>différenciation de significations réelles vs fantasmés, discussion des rêves et des fantasmes, …</a:t>
            </a:r>
          </a:p>
          <a:p>
            <a:pPr marL="914400" lvl="1" indent="-514350"/>
            <a:r>
              <a:rPr lang="fr-FR" sz="2000" dirty="0" smtClean="0"/>
              <a:t>Abord de la sexualité, sens du comportement des autres, …</a:t>
            </a:r>
          </a:p>
          <a:p>
            <a:pPr marL="914400" lvl="1" indent="-514350"/>
            <a:r>
              <a:rPr lang="fr-FR" sz="2000" dirty="0" smtClean="0"/>
              <a:t>Le thérapeute interprète des désirs, des sentiments ou des idées refoulés ou inconscients</a:t>
            </a:r>
          </a:p>
          <a:p>
            <a:pPr marL="514350" indent="-514350">
              <a:buFont typeface="+mj-lt"/>
              <a:buAutoNum type="arabicPeriod"/>
            </a:pPr>
            <a:r>
              <a:rPr lang="fr-FR" sz="3200" dirty="0" smtClean="0"/>
              <a:t>Ce qui n’a pas changé</a:t>
            </a:r>
          </a:p>
          <a:p>
            <a:pPr marL="914400" lvl="1" indent="-514350"/>
            <a:r>
              <a:rPr lang="fr-FR" sz="2400" dirty="0" smtClean="0"/>
              <a:t>Items restés stables dans les + ou dans les - à des intensités variables non extrêmes </a:t>
            </a:r>
            <a:r>
              <a:rPr lang="fr-FR" sz="2000" dirty="0" smtClean="0"/>
              <a:t>(p ex cotations : 2,1,3,1)</a:t>
            </a:r>
          </a:p>
          <a:p>
            <a:pPr marL="914400" lvl="1" indent="-514350"/>
            <a:endParaRPr lang="fr-FR" sz="2000" dirty="0" smtClean="0"/>
          </a:p>
          <a:p>
            <a:endParaRPr lang="fr-FR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Les changements et leur chronologie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514350" indent="-514350">
              <a:buFont typeface="+mj-lt"/>
              <a:buAutoNum type="arabicPeriod" startAt="4"/>
            </a:pPr>
            <a:r>
              <a:rPr lang="fr-FR" dirty="0" smtClean="0"/>
              <a:t>Ce qui évolue et suivant quelle chronologie</a:t>
            </a:r>
          </a:p>
          <a:p>
            <a:pPr marL="914400" lvl="1" indent="-514350"/>
            <a:r>
              <a:rPr lang="fr-FR" dirty="0" smtClean="0"/>
              <a:t>Chez le patient</a:t>
            </a:r>
          </a:p>
          <a:p>
            <a:pPr marL="1314450" lvl="2" indent="-514350"/>
            <a:r>
              <a:rPr lang="fr-FR" dirty="0" smtClean="0"/>
              <a:t>État et symptômes, engagement dans la psychothérapie, expression affective, centres d’intérêt, matériel significatif, tourné vers réalité externe ou introspection, relations interpersonnelles</a:t>
            </a:r>
          </a:p>
          <a:p>
            <a:pPr marL="914400" lvl="1" indent="-514350"/>
            <a:r>
              <a:rPr lang="fr-FR" dirty="0" smtClean="0"/>
              <a:t>Chez le thérapeute</a:t>
            </a:r>
          </a:p>
          <a:p>
            <a:pPr marL="1314450" lvl="2" indent="-514350"/>
            <a:r>
              <a:rPr lang="fr-FR" dirty="0" smtClean="0"/>
              <a:t>Étendue et caractéristiques des interventions, soutien et encouragement, identification des thèmes, modalités d’interventions et d’interprétation, tourné vers extérieur ou intérieur</a:t>
            </a:r>
          </a:p>
          <a:p>
            <a:pPr marL="914400" lvl="1" indent="-514350"/>
            <a:r>
              <a:rPr lang="fr-FR" dirty="0" smtClean="0"/>
              <a:t>Dans le dialogue et les interactions</a:t>
            </a:r>
          </a:p>
          <a:p>
            <a:pPr marL="1314450" lvl="2" indent="-514350"/>
            <a:r>
              <a:rPr lang="fr-FR" dirty="0" smtClean="0"/>
              <a:t>Thèmes spécifiques, contrôle de l’activité de la séance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fr-FR" dirty="0" smtClean="0"/>
              <a:t>Des regroupements d’items possibles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FR" dirty="0" smtClean="0"/>
              <a:t>Alliance thérapeutique</a:t>
            </a:r>
          </a:p>
          <a:p>
            <a:r>
              <a:rPr lang="fr-FR" dirty="0" smtClean="0"/>
              <a:t>Psychothérapie centrée sur réalité externe / réalité interne</a:t>
            </a:r>
          </a:p>
          <a:p>
            <a:r>
              <a:rPr lang="fr-FR" dirty="0" smtClean="0"/>
              <a:t>Implication du patient et son activité</a:t>
            </a:r>
          </a:p>
          <a:p>
            <a:r>
              <a:rPr lang="fr-FR" dirty="0" smtClean="0"/>
              <a:t>Attitudes du thérapeute et leur évolution</a:t>
            </a:r>
          </a:p>
          <a:p>
            <a:r>
              <a:rPr lang="fr-FR" dirty="0" smtClean="0"/>
              <a:t>Relations transférentielles</a:t>
            </a:r>
          </a:p>
          <a:p>
            <a:r>
              <a:rPr lang="fr-FR" dirty="0" smtClean="0"/>
              <a:t>Etc.</a:t>
            </a:r>
          </a:p>
          <a:p>
            <a:endParaRPr lang="fr-FR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534400" cy="1143000"/>
          </a:xfrm>
        </p:spPr>
        <p:txBody>
          <a:bodyPr>
            <a:normAutofit fontScale="90000"/>
          </a:bodyPr>
          <a:lstStyle/>
          <a:p>
            <a:r>
              <a:rPr lang="fr-FR" dirty="0" smtClean="0"/>
              <a:t>Des relations peuvent être recherchées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fr-FR" dirty="0" smtClean="0"/>
              <a:t>Entre les indicateurs « externes » et la dynamique psychothérapique</a:t>
            </a:r>
          </a:p>
          <a:p>
            <a:pPr lvl="1"/>
            <a:r>
              <a:rPr lang="fr-FR" dirty="0" smtClean="0"/>
              <a:t>Engagement et motivation du patient</a:t>
            </a:r>
          </a:p>
          <a:p>
            <a:pPr lvl="1"/>
            <a:r>
              <a:rPr lang="fr-FR" dirty="0" smtClean="0"/>
              <a:t>Travail sur l’actuel ou sur les relations des troubles avec soi et son histoire</a:t>
            </a:r>
          </a:p>
          <a:p>
            <a:pPr lvl="1"/>
            <a:r>
              <a:rPr lang="fr-FR" dirty="0" smtClean="0"/>
              <a:t>Abord des relations interpersonnelles</a:t>
            </a:r>
          </a:p>
          <a:p>
            <a:pPr lvl="1"/>
            <a:r>
              <a:rPr lang="fr-FR" dirty="0" smtClean="0"/>
              <a:t>Modulation de l’attitude du thérapeute</a:t>
            </a:r>
          </a:p>
          <a:p>
            <a:pPr lvl="1"/>
            <a:r>
              <a:rPr lang="fr-FR" dirty="0" smtClean="0"/>
              <a:t>Insight </a:t>
            </a:r>
          </a:p>
          <a:p>
            <a:pPr lvl="1"/>
            <a:r>
              <a:rPr lang="fr-FR" dirty="0" smtClean="0"/>
              <a:t>Modalités d’approche à différents stades de la psychothérapie</a:t>
            </a:r>
            <a:endParaRPr lang="fr-FR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En conclusion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fr-FR" dirty="0" smtClean="0"/>
              <a:t>L’analyse des indicateurs externes permet non seulement de dégager les effets de la psychothérapie, mais de différencier la nature des changements, leur chronologie et leur dynamique</a:t>
            </a:r>
          </a:p>
          <a:p>
            <a:r>
              <a:rPr lang="fr-FR" dirty="0" smtClean="0"/>
              <a:t>L’analyse du processus permet non seulement de caractériser la psychothérapie dans ses grandes lignes, mais également d’en suivre les évolutions internes et leurs conditions.</a:t>
            </a:r>
          </a:p>
          <a:p>
            <a:r>
              <a:rPr lang="fr-FR" dirty="0" smtClean="0"/>
              <a:t>Leur mise en relation devrait apporter des réponses à des questions cliniques et théoriques concernant les trajectoires d’évolution et leur contexte.</a:t>
            </a:r>
            <a:endParaRPr lang="fr-FR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838200"/>
          </a:xfrm>
        </p:spPr>
        <p:txBody>
          <a:bodyPr>
            <a:normAutofit/>
          </a:bodyPr>
          <a:lstStyle/>
          <a:p>
            <a:pPr algn="l"/>
            <a:r>
              <a:rPr lang="fr-FR" sz="3200" b="1" dirty="0" smtClean="0"/>
              <a:t>Bibliographie</a:t>
            </a:r>
            <a:endParaRPr lang="fr-FR" sz="3200" b="1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52400" y="838200"/>
            <a:ext cx="8839200" cy="4830763"/>
          </a:xfrm>
        </p:spPr>
        <p:txBody>
          <a:bodyPr>
            <a:noAutofit/>
          </a:bodyPr>
          <a:lstStyle/>
          <a:p>
            <a:r>
              <a:rPr lang="fr-FR" sz="1600" dirty="0" smtClean="0"/>
              <a:t>THURIN JM et THURIN M. Évaluer les psychothérapies : méthodes et pratiques. Paris, </a:t>
            </a:r>
            <a:r>
              <a:rPr lang="fr-FR" sz="1600" dirty="0" err="1" smtClean="0"/>
              <a:t>Dunod</a:t>
            </a:r>
            <a:r>
              <a:rPr lang="fr-FR" sz="1600" dirty="0" smtClean="0"/>
              <a:t> 2007.</a:t>
            </a:r>
          </a:p>
          <a:p>
            <a:r>
              <a:rPr lang="fr-FR" sz="1600" dirty="0" smtClean="0"/>
              <a:t>HEATHERINGTON L,  FRIEDLANDER M, GREENBERG L. Change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</a:t>
            </a:r>
            <a:r>
              <a:rPr lang="fr-FR" sz="1600" dirty="0" err="1" smtClean="0"/>
              <a:t>Research</a:t>
            </a:r>
            <a:r>
              <a:rPr lang="fr-FR" sz="1600" dirty="0" smtClean="0"/>
              <a:t> in Couple and </a:t>
            </a:r>
            <a:r>
              <a:rPr lang="fr-FR" sz="1600" dirty="0" err="1" smtClean="0"/>
              <a:t>Family</a:t>
            </a:r>
            <a:r>
              <a:rPr lang="fr-FR" sz="1600" dirty="0" smtClean="0"/>
              <a:t> </a:t>
            </a:r>
            <a:r>
              <a:rPr lang="fr-FR" sz="1600" dirty="0" err="1" smtClean="0"/>
              <a:t>Therapy</a:t>
            </a:r>
            <a:r>
              <a:rPr lang="fr-FR" sz="1600" dirty="0" smtClean="0"/>
              <a:t>: </a:t>
            </a:r>
            <a:r>
              <a:rPr lang="fr-FR" sz="1600" dirty="0" err="1" smtClean="0"/>
              <a:t>Methodological</a:t>
            </a:r>
            <a:r>
              <a:rPr lang="fr-FR" sz="1600" dirty="0" smtClean="0"/>
              <a:t> Challenges and </a:t>
            </a:r>
            <a:r>
              <a:rPr lang="fr-FR" sz="1600" dirty="0" err="1" smtClean="0"/>
              <a:t>Opportunities</a:t>
            </a:r>
            <a:r>
              <a:rPr lang="fr-FR" sz="1600" dirty="0" smtClean="0"/>
              <a:t>. Journal of </a:t>
            </a:r>
            <a:r>
              <a:rPr lang="fr-FR" sz="1600" dirty="0" err="1" smtClean="0"/>
              <a:t>Family</a:t>
            </a:r>
            <a:r>
              <a:rPr lang="fr-FR" sz="1600" dirty="0" smtClean="0"/>
              <a:t> </a:t>
            </a:r>
            <a:r>
              <a:rPr lang="fr-FR" sz="1600" dirty="0" err="1" smtClean="0"/>
              <a:t>Psychology</a:t>
            </a:r>
            <a:r>
              <a:rPr lang="fr-FR" sz="1600" dirty="0" smtClean="0"/>
              <a:t> 2005, Vol. 19, No. 1, 18–27</a:t>
            </a:r>
          </a:p>
          <a:p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HAYNES SN, WILLIAMS AE. Case Formulation and Design of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Behavioral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Treatment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Programs,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Matching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Treatment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Mechanisms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to Causal Variables.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European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Journal of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Psychological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 </a:t>
            </a:r>
            <a:r>
              <a:rPr lang="fr-FR" sz="1600" dirty="0" err="1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Assessment</a:t>
            </a:r>
            <a:r>
              <a:rPr lang="fr-FR" sz="1600" dirty="0" smtClean="0">
                <a:solidFill>
                  <a:srgbClr val="000000"/>
                </a:solidFill>
                <a:ea typeface="Arial Unicode MS" pitchFamily="-112" charset="0"/>
                <a:cs typeface="Arial Unicode MS" pitchFamily="-112" charset="0"/>
              </a:rPr>
              <a:t>, Vol 19, Issue 3, pp 164-174.</a:t>
            </a:r>
            <a:endParaRPr lang="fr-FR" sz="1600" dirty="0" smtClean="0"/>
          </a:p>
          <a:p>
            <a:r>
              <a:rPr lang="fr-FR" sz="1600" dirty="0" smtClean="0"/>
              <a:t>HILLIARD R.B. (1993). « </a:t>
            </a:r>
            <a:r>
              <a:rPr lang="fr-FR" sz="1600" dirty="0" err="1" smtClean="0"/>
              <a:t>Single-Case</a:t>
            </a:r>
            <a:r>
              <a:rPr lang="fr-FR" sz="1600" dirty="0" smtClean="0"/>
              <a:t> </a:t>
            </a:r>
            <a:r>
              <a:rPr lang="fr-FR" sz="1600" dirty="0" err="1" smtClean="0"/>
              <a:t>Methodology</a:t>
            </a:r>
            <a:r>
              <a:rPr lang="fr-FR" sz="1600" dirty="0" smtClean="0"/>
              <a:t> in </a:t>
            </a:r>
            <a:r>
              <a:rPr lang="fr-FR" sz="1600" dirty="0" err="1" smtClean="0"/>
              <a:t>psychotherapy</a:t>
            </a:r>
            <a:r>
              <a:rPr lang="fr-FR" sz="1600" dirty="0" smtClean="0"/>
              <a:t>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and </a:t>
            </a:r>
            <a:r>
              <a:rPr lang="fr-FR" sz="1600" dirty="0" err="1" smtClean="0"/>
              <a:t>outcome</a:t>
            </a:r>
            <a:r>
              <a:rPr lang="fr-FR" sz="1600" dirty="0" smtClean="0"/>
              <a:t> </a:t>
            </a:r>
            <a:r>
              <a:rPr lang="fr-FR" sz="1600" dirty="0" err="1" smtClean="0"/>
              <a:t>research</a:t>
            </a:r>
            <a:r>
              <a:rPr lang="fr-FR" sz="1600" dirty="0" smtClean="0"/>
              <a:t> », Journal of Consulting and </a:t>
            </a:r>
            <a:r>
              <a:rPr lang="fr-FR" sz="1600" dirty="0" err="1" smtClean="0"/>
              <a:t>Clinical</a:t>
            </a:r>
            <a:r>
              <a:rPr lang="fr-FR" sz="1600" dirty="0" smtClean="0"/>
              <a:t> </a:t>
            </a:r>
            <a:r>
              <a:rPr lang="fr-FR" sz="1600" dirty="0" err="1" smtClean="0"/>
              <a:t>Psychology</a:t>
            </a:r>
            <a:r>
              <a:rPr lang="fr-FR" sz="1600" dirty="0" smtClean="0"/>
              <a:t>, 61(3), 373-380.</a:t>
            </a:r>
          </a:p>
          <a:p>
            <a:r>
              <a:rPr lang="fr-FR" sz="1600" dirty="0" smtClean="0"/>
              <a:t>JONES E.E., GHANNAM J., NIGG J.T., DYER J.F. (1993). « A </a:t>
            </a:r>
            <a:r>
              <a:rPr lang="fr-FR" sz="1600" dirty="0" err="1" smtClean="0"/>
              <a:t>paradigm</a:t>
            </a:r>
            <a:r>
              <a:rPr lang="fr-FR" sz="1600" dirty="0" smtClean="0"/>
              <a:t> for </a:t>
            </a:r>
            <a:r>
              <a:rPr lang="fr-FR" sz="1600" dirty="0" err="1" smtClean="0"/>
              <a:t>single-case</a:t>
            </a:r>
            <a:r>
              <a:rPr lang="fr-FR" sz="1600" dirty="0" smtClean="0"/>
              <a:t> </a:t>
            </a:r>
            <a:r>
              <a:rPr lang="fr-FR" sz="1600" dirty="0" err="1" smtClean="0"/>
              <a:t>research</a:t>
            </a:r>
            <a:r>
              <a:rPr lang="fr-FR" sz="1600" dirty="0" smtClean="0"/>
              <a:t> : the time </a:t>
            </a:r>
            <a:r>
              <a:rPr lang="fr-FR" sz="1600" dirty="0" err="1" smtClean="0"/>
              <a:t>series</a:t>
            </a:r>
            <a:r>
              <a:rPr lang="fr-FR" sz="1600" dirty="0" smtClean="0"/>
              <a:t> </a:t>
            </a:r>
            <a:r>
              <a:rPr lang="fr-FR" sz="1600" dirty="0" err="1" smtClean="0"/>
              <a:t>study</a:t>
            </a:r>
            <a:r>
              <a:rPr lang="fr-FR" sz="1600" dirty="0" smtClean="0"/>
              <a:t> of a </a:t>
            </a:r>
            <a:r>
              <a:rPr lang="fr-FR" sz="1600" dirty="0" err="1" smtClean="0"/>
              <a:t>long-term</a:t>
            </a:r>
            <a:r>
              <a:rPr lang="fr-FR" sz="1600" dirty="0" smtClean="0"/>
              <a:t> </a:t>
            </a:r>
            <a:r>
              <a:rPr lang="fr-FR" sz="1600" dirty="0" err="1" smtClean="0"/>
              <a:t>psychotherapy</a:t>
            </a:r>
            <a:r>
              <a:rPr lang="fr-FR" sz="1600" dirty="0" smtClean="0"/>
              <a:t> for </a:t>
            </a:r>
            <a:r>
              <a:rPr lang="fr-FR" sz="1600" dirty="0" err="1" smtClean="0"/>
              <a:t>depression</a:t>
            </a:r>
            <a:r>
              <a:rPr lang="fr-FR" sz="1600" dirty="0" smtClean="0"/>
              <a:t> », J. </a:t>
            </a:r>
            <a:r>
              <a:rPr lang="fr-FR" sz="1600" dirty="0" err="1" smtClean="0"/>
              <a:t>Consult</a:t>
            </a:r>
            <a:r>
              <a:rPr lang="fr-FR" sz="1600" dirty="0" smtClean="0"/>
              <a:t>. Clin. </a:t>
            </a:r>
            <a:r>
              <a:rPr lang="fr-FR" sz="1600" dirty="0" err="1" smtClean="0"/>
              <a:t>Psychol</a:t>
            </a:r>
            <a:r>
              <a:rPr lang="fr-FR" sz="1600" dirty="0" smtClean="0"/>
              <a:t>., 61 (3), 381-394.</a:t>
            </a:r>
          </a:p>
          <a:p>
            <a:r>
              <a:rPr lang="fr-FR" sz="1600" dirty="0" smtClean="0"/>
              <a:t>JONES E.E. (2000). </a:t>
            </a:r>
            <a:r>
              <a:rPr lang="fr-FR" sz="1600" dirty="0" err="1" smtClean="0"/>
              <a:t>Psychotherapy</a:t>
            </a:r>
            <a:r>
              <a:rPr lang="fr-FR" sz="1600" dirty="0" smtClean="0"/>
              <a:t>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</a:t>
            </a:r>
            <a:r>
              <a:rPr lang="fr-FR" sz="1600" dirty="0" err="1" smtClean="0"/>
              <a:t>Q-set</a:t>
            </a:r>
            <a:r>
              <a:rPr lang="fr-FR" sz="1600" dirty="0" smtClean="0"/>
              <a:t> (PQS) in </a:t>
            </a:r>
            <a:r>
              <a:rPr lang="fr-FR" sz="1600" dirty="0" err="1" smtClean="0"/>
              <a:t>Therapeutique</a:t>
            </a:r>
            <a:r>
              <a:rPr lang="fr-FR" sz="1600" dirty="0" smtClean="0"/>
              <a:t> Action, </a:t>
            </a:r>
            <a:r>
              <a:rPr lang="fr-FR" sz="1600" dirty="0" err="1" smtClean="0"/>
              <a:t>Northvale</a:t>
            </a:r>
            <a:r>
              <a:rPr lang="fr-FR" sz="1600" dirty="0" smtClean="0"/>
              <a:t>, Jason </a:t>
            </a:r>
            <a:r>
              <a:rPr lang="fr-FR" sz="1600" dirty="0" err="1" smtClean="0"/>
              <a:t>Aronson</a:t>
            </a:r>
            <a:r>
              <a:rPr lang="fr-FR" sz="1600" dirty="0" smtClean="0"/>
              <a:t> Inc.</a:t>
            </a:r>
          </a:p>
          <a:p>
            <a:r>
              <a:rPr lang="fr-FR" sz="1600" dirty="0" smtClean="0"/>
              <a:t>JONES E.E., PULOS S.M. (1993). « </a:t>
            </a:r>
            <a:r>
              <a:rPr lang="fr-FR" sz="1600" dirty="0" err="1" smtClean="0"/>
              <a:t>Comparing</a:t>
            </a:r>
            <a:r>
              <a:rPr lang="fr-FR" sz="1600" dirty="0" smtClean="0"/>
              <a:t> the </a:t>
            </a:r>
            <a:r>
              <a:rPr lang="fr-FR" sz="1600" dirty="0" err="1" smtClean="0"/>
              <a:t>process</a:t>
            </a:r>
            <a:r>
              <a:rPr lang="fr-FR" sz="1600" dirty="0" smtClean="0"/>
              <a:t> in </a:t>
            </a:r>
            <a:r>
              <a:rPr lang="fr-FR" sz="1600" dirty="0" err="1" smtClean="0"/>
              <a:t>psychodynamic</a:t>
            </a:r>
            <a:r>
              <a:rPr lang="fr-FR" sz="1600" dirty="0" smtClean="0"/>
              <a:t> and </a:t>
            </a:r>
            <a:r>
              <a:rPr lang="fr-FR" sz="1600" dirty="0" err="1" smtClean="0"/>
              <a:t>cognitive-behavioural</a:t>
            </a:r>
            <a:r>
              <a:rPr lang="fr-FR" sz="1600" dirty="0" smtClean="0"/>
              <a:t> </a:t>
            </a:r>
            <a:r>
              <a:rPr lang="fr-FR" sz="1600" dirty="0" err="1" smtClean="0"/>
              <a:t>therapies</a:t>
            </a:r>
            <a:r>
              <a:rPr lang="fr-FR" sz="1600" dirty="0" smtClean="0"/>
              <a:t>», Journal of Consulting and </a:t>
            </a:r>
            <a:r>
              <a:rPr lang="fr-FR" sz="1600" dirty="0" err="1" smtClean="0"/>
              <a:t>Clinical</a:t>
            </a:r>
            <a:r>
              <a:rPr lang="fr-FR" sz="1600" dirty="0" smtClean="0"/>
              <a:t> </a:t>
            </a:r>
            <a:r>
              <a:rPr lang="fr-FR" sz="1600" dirty="0" err="1" smtClean="0"/>
              <a:t>Psychology</a:t>
            </a:r>
            <a:r>
              <a:rPr lang="fr-FR" sz="1600" dirty="0" smtClean="0"/>
              <a:t>, 61, 306-316.</a:t>
            </a:r>
          </a:p>
          <a:p>
            <a:r>
              <a:rPr lang="fr-FR" sz="1600" dirty="0" smtClean="0"/>
              <a:t>KAZDIN AE. </a:t>
            </a:r>
            <a:r>
              <a:rPr lang="fr-FR" sz="1600" dirty="0" err="1" smtClean="0"/>
              <a:t>Mediators</a:t>
            </a:r>
            <a:r>
              <a:rPr lang="fr-FR" sz="1600" dirty="0" smtClean="0"/>
              <a:t> and </a:t>
            </a:r>
            <a:r>
              <a:rPr lang="fr-FR" sz="1600" dirty="0" err="1" smtClean="0"/>
              <a:t>Mechanisms</a:t>
            </a:r>
            <a:r>
              <a:rPr lang="fr-FR" sz="1600" dirty="0" smtClean="0"/>
              <a:t> of Change in </a:t>
            </a:r>
            <a:r>
              <a:rPr lang="fr-FR" sz="1600" dirty="0" err="1" smtClean="0"/>
              <a:t>Psychotherapy</a:t>
            </a:r>
            <a:r>
              <a:rPr lang="fr-FR" sz="1600" dirty="0" smtClean="0"/>
              <a:t> </a:t>
            </a:r>
            <a:r>
              <a:rPr lang="fr-FR" sz="1600" dirty="0" err="1" smtClean="0"/>
              <a:t>Research</a:t>
            </a:r>
            <a:r>
              <a:rPr lang="fr-FR" sz="1600" dirty="0" smtClean="0"/>
              <a:t> </a:t>
            </a:r>
            <a:r>
              <a:rPr lang="fr-FR" sz="1600" dirty="0" err="1" smtClean="0"/>
              <a:t>Annu</a:t>
            </a:r>
            <a:r>
              <a:rPr lang="fr-FR" sz="1600" dirty="0" smtClean="0"/>
              <a:t>. </a:t>
            </a:r>
            <a:r>
              <a:rPr lang="fr-FR" sz="1600" dirty="0" err="1" smtClean="0"/>
              <a:t>Rev</a:t>
            </a:r>
            <a:r>
              <a:rPr lang="fr-FR" sz="1600" dirty="0" smtClean="0"/>
              <a:t>. Clin. </a:t>
            </a:r>
            <a:r>
              <a:rPr lang="fr-FR" sz="1600" dirty="0" err="1" smtClean="0"/>
              <a:t>Psychol</a:t>
            </a:r>
            <a:r>
              <a:rPr lang="fr-FR" sz="1600" dirty="0" smtClean="0"/>
              <a:t>. 2007. 3:1–27</a:t>
            </a:r>
          </a:p>
          <a:p>
            <a:r>
              <a:rPr lang="fr-FR" sz="1600" dirty="0" smtClean="0"/>
              <a:t>KRAMER U., DE ROTEN Y., DESPLAND J.-N. (2005), « Les thérapeutes font-ils ce qu’ils disent faire ? Comparaison entre prototypes idéaux et pratiques réelles pour plusieurs formes de psychothérapies », Pratiques psychologiques, n◦ 4, 335-370.</a:t>
            </a:r>
          </a:p>
          <a:p>
            <a:r>
              <a:rPr lang="fr-FR" sz="1600" dirty="0" smtClean="0"/>
              <a:t>WHISMAN MA and </a:t>
            </a:r>
            <a:r>
              <a:rPr lang="fr-FR" sz="1600" dirty="0" err="1" smtClean="0"/>
              <a:t>McCLELLAND</a:t>
            </a:r>
            <a:r>
              <a:rPr lang="fr-FR" sz="1600" dirty="0" smtClean="0"/>
              <a:t> GH.  </a:t>
            </a:r>
            <a:r>
              <a:rPr lang="fr-FR" sz="1600" dirty="0" err="1" smtClean="0"/>
              <a:t>Designing</a:t>
            </a:r>
            <a:r>
              <a:rPr lang="fr-FR" sz="1600" dirty="0" smtClean="0"/>
              <a:t>, </a:t>
            </a:r>
            <a:r>
              <a:rPr lang="fr-FR" sz="1600" dirty="0" err="1" smtClean="0"/>
              <a:t>Testing</a:t>
            </a:r>
            <a:r>
              <a:rPr lang="fr-FR" sz="1600" dirty="0" smtClean="0"/>
              <a:t>, and </a:t>
            </a:r>
            <a:r>
              <a:rPr lang="fr-FR" sz="1600" dirty="0" err="1" smtClean="0"/>
              <a:t>Interpreting</a:t>
            </a:r>
            <a:r>
              <a:rPr lang="fr-FR" sz="1600" dirty="0" smtClean="0"/>
              <a:t> Interactions and </a:t>
            </a:r>
            <a:r>
              <a:rPr lang="fr-FR" sz="1600" dirty="0" err="1" smtClean="0"/>
              <a:t>Moderator</a:t>
            </a:r>
            <a:r>
              <a:rPr lang="fr-FR" sz="1600" dirty="0" smtClean="0"/>
              <a:t> </a:t>
            </a:r>
            <a:r>
              <a:rPr lang="fr-FR" sz="1600" dirty="0" err="1" smtClean="0"/>
              <a:t>Effects</a:t>
            </a:r>
            <a:r>
              <a:rPr lang="fr-FR" sz="1600" dirty="0" smtClean="0"/>
              <a:t> in </a:t>
            </a:r>
            <a:r>
              <a:rPr lang="fr-FR" sz="1600" dirty="0" err="1" smtClean="0"/>
              <a:t>Family</a:t>
            </a:r>
            <a:r>
              <a:rPr lang="fr-FR" sz="1600" dirty="0" smtClean="0"/>
              <a:t> </a:t>
            </a:r>
            <a:r>
              <a:rPr lang="fr-FR" sz="1600" dirty="0" err="1" smtClean="0"/>
              <a:t>Research</a:t>
            </a:r>
            <a:r>
              <a:rPr lang="fr-FR" sz="1600" dirty="0" smtClean="0"/>
              <a:t>. Journal of </a:t>
            </a:r>
            <a:r>
              <a:rPr lang="fr-FR" sz="1600" dirty="0" err="1" smtClean="0"/>
              <a:t>Family</a:t>
            </a:r>
            <a:r>
              <a:rPr lang="fr-FR" sz="1600" dirty="0" smtClean="0"/>
              <a:t> </a:t>
            </a:r>
            <a:r>
              <a:rPr lang="fr-FR" sz="1600" dirty="0" err="1" smtClean="0"/>
              <a:t>Psychology</a:t>
            </a:r>
            <a:r>
              <a:rPr lang="fr-FR" sz="1600" dirty="0" smtClean="0"/>
              <a:t> 2005, Vol. 19, No. 1, 111–120</a:t>
            </a:r>
          </a:p>
          <a:p>
            <a:endParaRPr lang="fr-FR" sz="1600" dirty="0" smtClean="0"/>
          </a:p>
          <a:p>
            <a:endParaRPr lang="fr-FR" sz="1600" dirty="0" smtClean="0"/>
          </a:p>
          <a:p>
            <a:endParaRPr lang="fr-FR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15099</TotalTime>
  <Words>2143</Words>
  <Application>Microsoft Macintosh PowerPoint</Application>
  <PresentationFormat>Présentation à l'écran (4:3)</PresentationFormat>
  <Paragraphs>252</Paragraphs>
  <Slides>21</Slides>
  <Notes>4</Notes>
  <HiddenSlides>0</HiddenSlides>
  <MMClips>0</MMClips>
  <ScaleCrop>false</ScaleCrop>
  <HeadingPairs>
    <vt:vector size="4" baseType="variant">
      <vt:variant>
        <vt:lpstr>Modèle de conception</vt:lpstr>
      </vt:variant>
      <vt:variant>
        <vt:i4>1</vt:i4>
      </vt:variant>
      <vt:variant>
        <vt:lpstr>Titres des diapositives</vt:lpstr>
      </vt:variant>
      <vt:variant>
        <vt:i4>21</vt:i4>
      </vt:variant>
    </vt:vector>
  </HeadingPairs>
  <TitlesOfParts>
    <vt:vector size="22" baseType="lpstr">
      <vt:lpstr>Thème Office</vt:lpstr>
      <vt:lpstr>Principes d'analyse des données (étapes et modalités de l'analyse) </vt:lpstr>
      <vt:lpstr>Objectifs généraux</vt:lpstr>
      <vt:lpstr>Diapositive 3</vt:lpstr>
      <vt:lpstr>Diapositive 4</vt:lpstr>
      <vt:lpstr>1. Formulation de cas (FC) initiale</vt:lpstr>
      <vt:lpstr>FC sous forme schématique</vt:lpstr>
      <vt:lpstr>FC sous forme schématique</vt:lpstr>
      <vt:lpstr>Indicateurs de l’évolution</vt:lpstr>
      <vt:lpstr>2. Indicateurs de l’évolution</vt:lpstr>
      <vt:lpstr>Chronologie des changements</vt:lpstr>
      <vt:lpstr>Une mesure n’est pas seulement un nombre …</vt:lpstr>
      <vt:lpstr>Une mesure n’est pas seulement un nombre …</vt:lpstr>
      <vt:lpstr>Diapositive 13</vt:lpstr>
      <vt:lpstr>3. Analyse du processus</vt:lpstr>
      <vt:lpstr>Procédure d’analyse</vt:lpstr>
      <vt:lpstr>Le « fond » de la psychothérapie</vt:lpstr>
      <vt:lpstr>Les changements et leur chronologie</vt:lpstr>
      <vt:lpstr>Des regroupements d’items possibles</vt:lpstr>
      <vt:lpstr>Des relations peuvent être recherchées</vt:lpstr>
      <vt:lpstr>En conclusion</vt:lpstr>
      <vt:lpstr>Bibliographie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Jean-Michel THURIN</dc:creator>
  <cp:lastModifiedBy>Jean-Michel THURIN</cp:lastModifiedBy>
  <cp:revision>141</cp:revision>
  <cp:lastPrinted>2009-03-23T07:29:58Z</cp:lastPrinted>
  <dcterms:created xsi:type="dcterms:W3CDTF">2009-03-23T07:25:20Z</dcterms:created>
  <dcterms:modified xsi:type="dcterms:W3CDTF">2009-03-26T07:44:17Z</dcterms:modified>
</cp:coreProperties>
</file>