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796088" cy="9928225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-106" charset="0"/>
      <a:defRPr kern="1200">
        <a:solidFill>
          <a:schemeClr val="bg1"/>
        </a:solidFill>
        <a:latin typeface="Calibri" pitchFamily="-106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-106" charset="0"/>
      <a:defRPr kern="1200">
        <a:solidFill>
          <a:schemeClr val="bg1"/>
        </a:solidFill>
        <a:latin typeface="Calibri" pitchFamily="-106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-106" charset="0"/>
      <a:defRPr kern="1200">
        <a:solidFill>
          <a:schemeClr val="bg1"/>
        </a:solidFill>
        <a:latin typeface="Calibri" pitchFamily="-106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-106" charset="0"/>
      <a:defRPr kern="1200">
        <a:solidFill>
          <a:schemeClr val="bg1"/>
        </a:solidFill>
        <a:latin typeface="Calibri" pitchFamily="-106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-106" charset="0"/>
      <a:defRPr kern="1200">
        <a:solidFill>
          <a:schemeClr val="bg1"/>
        </a:solidFill>
        <a:latin typeface="Calibri" pitchFamily="-106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Calibri" pitchFamily="-106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Calibri" pitchFamily="-106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Calibri" pitchFamily="-106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Calibri" pitchFamily="-10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592" y="-10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esProps" Target="presProps.xml"/><Relationship Id="rId4" Type="http://schemas.openxmlformats.org/officeDocument/2006/relationships/slide" Target="slides/slide3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0"/>
            <a:ext cx="6796088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Img"/>
          </p:nvPr>
        </p:nvSpPr>
        <p:spPr bwMode="auto">
          <a:xfrm>
            <a:off x="0" y="-9299575"/>
            <a:ext cx="0" cy="2010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6463"/>
            <a:ext cx="5429250" cy="445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6" charset="0"/>
      <a:defRPr sz="1200" kern="1200">
        <a:solidFill>
          <a:srgbClr val="000000"/>
        </a:solidFill>
        <a:latin typeface="Times New Roman" pitchFamily="-10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6" charset="0"/>
      <a:defRPr sz="1200" kern="1200">
        <a:solidFill>
          <a:srgbClr val="000000"/>
        </a:solidFill>
        <a:latin typeface="Times New Roman" pitchFamily="-10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6" charset="0"/>
      <a:defRPr sz="1200" kern="1200">
        <a:solidFill>
          <a:srgbClr val="000000"/>
        </a:solidFill>
        <a:latin typeface="Times New Roman" pitchFamily="-10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6" charset="0"/>
      <a:defRPr sz="1200" kern="1200">
        <a:solidFill>
          <a:srgbClr val="000000"/>
        </a:solidFill>
        <a:latin typeface="Times New Roman" pitchFamily="-10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6" charset="0"/>
      <a:defRPr sz="1200" kern="1200">
        <a:solidFill>
          <a:srgbClr val="000000"/>
        </a:solidFill>
        <a:latin typeface="Times New Roman" pitchFamily="-106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458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482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06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530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554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78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602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26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650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674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698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22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-13404850" y="-9299575"/>
            <a:ext cx="26811288" cy="2011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46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-13404850" y="-9299575"/>
            <a:ext cx="26811288" cy="2011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770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917575" y="755650"/>
            <a:ext cx="4962525" cy="3722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794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0" y="-9299575"/>
            <a:ext cx="1588" cy="2011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818" name="Text Box 2"/>
          <p:cNvSpPr txBox="1">
            <a:spLocks noChangeArrowheads="1"/>
          </p:cNvSpPr>
          <p:nvPr>
            <p:ph type="body"/>
          </p:nvPr>
        </p:nvSpPr>
        <p:spPr bwMode="auto">
          <a:xfrm>
            <a:off x="679450" y="4716463"/>
            <a:ext cx="5430838" cy="445928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A6161AF-6EEB-5549-B3D3-F8068C0DF3DF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55E3708-A56D-8A4F-880D-7F93FD0228B1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03B722E-166F-FC4B-898A-D7BFC6192219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3838" cy="451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3438" y="1600200"/>
            <a:ext cx="4033837" cy="451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D71369D-97F4-704C-8AE0-69993640D95E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ABEA5A1-B5EE-B74D-B8CF-ECCB0A126ECA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C3F7DE2D-B24C-A84A-82D6-64BEAB35B89E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6A272B9-764E-9A45-B5A3-0FDDCE015FDE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EB29AF0-87F8-DC42-9C31-EB49A13E7E6B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2BD4149-3736-8E47-B3EB-5E4513C4D173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F710E7A-AE0A-7D4B-B367-CE761D21BB8F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3050" y="128588"/>
            <a:ext cx="2054225" cy="598805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3450" cy="59880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6FF2597-A949-7746-89D7-A7D5B128C960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0075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texte-titre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0075" cy="4516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plan de texte</a:t>
            </a:r>
          </a:p>
          <a:p>
            <a:pPr lvl="1"/>
            <a:r>
              <a:rPr lang="en-GB"/>
              <a:t>Second niveau de plan</a:t>
            </a:r>
          </a:p>
          <a:p>
            <a:pPr lvl="2"/>
            <a:r>
              <a:rPr lang="en-GB"/>
              <a:t>Troisième niveau de plan</a:t>
            </a:r>
          </a:p>
          <a:p>
            <a:pPr lvl="3"/>
            <a:r>
              <a:rPr lang="en-GB"/>
              <a:t>Quatrième niveau de plan</a:t>
            </a:r>
          </a:p>
          <a:p>
            <a:pPr lvl="4"/>
            <a:r>
              <a:rPr lang="en-GB"/>
              <a:t>Cinquième niveau de plan</a:t>
            </a:r>
          </a:p>
          <a:p>
            <a:pPr lvl="4"/>
            <a:r>
              <a:rPr lang="en-GB"/>
              <a:t>Sixième niveau de plan</a:t>
            </a:r>
          </a:p>
          <a:p>
            <a:pPr lvl="4"/>
            <a:r>
              <a:rPr lang="en-GB"/>
              <a:t>Septième niveau de plan</a:t>
            </a:r>
          </a:p>
          <a:p>
            <a:pPr lvl="4"/>
            <a:r>
              <a:rPr lang="en-GB"/>
              <a:t>Huitième niveau de plan</a:t>
            </a:r>
          </a:p>
          <a:p>
            <a:pPr lvl="4"/>
            <a:r>
              <a:rPr lang="en-GB"/>
              <a:t>Neuvième niveau de plan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7200" y="6307138"/>
            <a:ext cx="21320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08725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4075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898989"/>
                </a:solidFill>
                <a:ea typeface="+mn-ea"/>
                <a:cs typeface="+mn-cs"/>
              </a:defRPr>
            </a:lvl1pPr>
          </a:lstStyle>
          <a:p>
            <a:fld id="{A7749CD6-15D9-8B40-AE17-95A3BBC7AEBD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Calibri" pitchFamily="-106" charset="0"/>
          <a:ea typeface="Arial Unicode MS" pitchFamily="-106" charset="0"/>
          <a:cs typeface="Arial Unicode MS" pitchFamily="-106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Calibri" pitchFamily="-106" charset="0"/>
          <a:ea typeface="Arial Unicode MS" pitchFamily="-106" charset="0"/>
          <a:cs typeface="Arial Unicode MS" pitchFamily="-106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Calibri" pitchFamily="-106" charset="0"/>
          <a:ea typeface="Arial Unicode MS" pitchFamily="-106" charset="0"/>
          <a:cs typeface="Arial Unicode MS" pitchFamily="-106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Calibri" pitchFamily="-106" charset="0"/>
          <a:ea typeface="Arial Unicode MS" pitchFamily="-106" charset="0"/>
          <a:cs typeface="Arial Unicode MS" pitchFamily="-106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Calibri" pitchFamily="-106" charset="0"/>
          <a:ea typeface="Arial Unicode MS" pitchFamily="-106" charset="0"/>
          <a:cs typeface="Arial Unicode MS" pitchFamily="-106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Calibri" pitchFamily="-106" charset="0"/>
          <a:ea typeface="Arial Unicode MS" pitchFamily="-106" charset="0"/>
          <a:cs typeface="Arial Unicode MS" pitchFamily="-106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Calibri" pitchFamily="-106" charset="0"/>
          <a:ea typeface="Arial Unicode MS" pitchFamily="-106" charset="0"/>
          <a:cs typeface="Arial Unicode MS" pitchFamily="-106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4400">
          <a:solidFill>
            <a:srgbClr val="000000"/>
          </a:solidFill>
          <a:latin typeface="Calibri" pitchFamily="-106" charset="0"/>
          <a:ea typeface="Arial Unicode MS" pitchFamily="-106" charset="0"/>
          <a:cs typeface="Arial Unicode MS" pitchFamily="-106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14313"/>
            <a:ext cx="8135937" cy="6215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14375" y="2357438"/>
            <a:ext cx="7215188" cy="1677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Les étapes de l’analyse des données et de leur traitement statistique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2400" b="1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400">
                <a:solidFill>
                  <a:srgbClr val="A6A6A6"/>
                </a:solidFill>
                <a:ea typeface="Arial Unicode MS" pitchFamily="-106" charset="0"/>
                <a:cs typeface="Arial Unicode MS" pitchFamily="-106" charset="0"/>
              </a:rPr>
              <a:t>Tiba Baroukh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L’année de suivi du patient  </a:t>
            </a:r>
          </a:p>
        </p:txBody>
      </p:sp>
      <p:cxnSp>
        <p:nvCxnSpPr>
          <p:cNvPr id="4098" name="AutoShape 2"/>
          <p:cNvCxnSpPr>
            <a:cxnSpLocks noChangeShapeType="1"/>
          </p:cNvCxnSpPr>
          <p:nvPr/>
        </p:nvCxnSpPr>
        <p:spPr bwMode="auto">
          <a:xfrm>
            <a:off x="500063" y="2000250"/>
            <a:ext cx="7715250" cy="3175"/>
          </a:xfrm>
          <a:prstGeom prst="straightConnector1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blurRad="63500" dist="110430" dir="722555" algn="ctr" rotWithShape="0">
              <a:srgbClr val="000000">
                <a:alpha val="35036"/>
              </a:srgbClr>
            </a:outerShdw>
          </a:effectLst>
        </p:spPr>
      </p:cxn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28625" y="1357313"/>
            <a:ext cx="1143000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situation initiale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000250" y="1643063"/>
            <a:ext cx="12144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2 mois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143375" y="1643063"/>
            <a:ext cx="12144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6 mois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572125" y="1643063"/>
            <a:ext cx="11430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9 mois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7000875" y="1643063"/>
            <a:ext cx="145891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12 mois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00063" y="2143125"/>
            <a:ext cx="11430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Formulation de cas 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7061200" y="2119313"/>
            <a:ext cx="1154113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Formulation de cas 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00063" y="2786063"/>
            <a:ext cx="1300162" cy="976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 b="1" i="1">
                <a:solidFill>
                  <a:srgbClr val="00B050"/>
                </a:solidFill>
                <a:ea typeface="Arial Unicode MS" pitchFamily="-106" charset="0"/>
                <a:cs typeface="Arial Unicode MS" pitchFamily="-106" charset="0"/>
              </a:rPr>
              <a:t>Alzheimer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B050"/>
                </a:solidFill>
                <a:ea typeface="Arial Unicode MS" pitchFamily="-106" charset="0"/>
                <a:cs typeface="Arial Unicode MS" pitchFamily="-106" charset="0"/>
              </a:rPr>
              <a:t>QoLAD + +GDS + ESM + DSMIV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1928813" y="2978150"/>
            <a:ext cx="1500187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B050"/>
                </a:solidFill>
                <a:ea typeface="Arial Unicode MS" pitchFamily="-106" charset="0"/>
                <a:cs typeface="Arial Unicode MS" pitchFamily="-106" charset="0"/>
              </a:rPr>
              <a:t>QoLAD + PQS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B050"/>
                </a:solidFill>
                <a:ea typeface="Arial Unicode MS" pitchFamily="-106" charset="0"/>
                <a:cs typeface="Arial Unicode MS" pitchFamily="-106" charset="0"/>
              </a:rPr>
              <a:t> + GDS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5697538" y="2928938"/>
            <a:ext cx="555625" cy="306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B050"/>
                </a:solidFill>
                <a:ea typeface="Arial Unicode MS" pitchFamily="-106" charset="0"/>
                <a:cs typeface="Arial Unicode MS" pitchFamily="-106" charset="0"/>
              </a:rPr>
              <a:t>PQS</a:t>
            </a: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4046538" y="2928938"/>
            <a:ext cx="1168400" cy="733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B050"/>
                </a:solidFill>
                <a:ea typeface="Arial Unicode MS" pitchFamily="-106" charset="0"/>
                <a:cs typeface="Arial Unicode MS" pitchFamily="-106" charset="0"/>
              </a:rPr>
              <a:t>QoLAD + PQS   + GDS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7143750" y="2905125"/>
            <a:ext cx="1000125" cy="1373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B050"/>
                </a:solidFill>
                <a:ea typeface="Arial Unicode MS" pitchFamily="-106" charset="0"/>
                <a:cs typeface="Arial Unicode MS" pitchFamily="-106" charset="0"/>
              </a:rPr>
              <a:t>QoLAD + GDS + ESM + PQS + DSMIV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B05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500063" y="3786188"/>
            <a:ext cx="1119187" cy="1189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 b="1" i="1">
                <a:solidFill>
                  <a:srgbClr val="4F81BD"/>
                </a:solidFill>
                <a:ea typeface="Arial Unicode MS" pitchFamily="-106" charset="0"/>
                <a:cs typeface="Arial Unicode MS" pitchFamily="-106" charset="0"/>
              </a:rPr>
              <a:t>Autisme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4F81BD"/>
                </a:solidFill>
                <a:ea typeface="Arial Unicode MS" pitchFamily="-106" charset="0"/>
                <a:cs typeface="Arial Unicode MS" pitchFamily="-106" charset="0"/>
              </a:rPr>
              <a:t>ECART + Grille de Haag  + CIM10</a:t>
            </a: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2000250" y="3929063"/>
            <a:ext cx="785813" cy="946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4F81BD"/>
                </a:solidFill>
                <a:ea typeface="Arial Unicode MS" pitchFamily="-106" charset="0"/>
                <a:cs typeface="Arial Unicode MS" pitchFamily="-106" charset="0"/>
              </a:rPr>
              <a:t>ECART + G. de Haag + CPQ</a:t>
            </a: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5715000" y="3975100"/>
            <a:ext cx="720725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4F81BD"/>
                </a:solidFill>
                <a:ea typeface="Arial Unicode MS" pitchFamily="-106" charset="0"/>
                <a:cs typeface="Arial Unicode MS" pitchFamily="-106" charset="0"/>
              </a:rPr>
              <a:t>CPQ</a:t>
            </a: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4071938" y="3976688"/>
            <a:ext cx="857250" cy="946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4F81BD"/>
                </a:solidFill>
                <a:ea typeface="Arial Unicode MS" pitchFamily="-106" charset="0"/>
                <a:cs typeface="Arial Unicode MS" pitchFamily="-106" charset="0"/>
              </a:rPr>
              <a:t>ECART + G. de Haag + CPQ</a:t>
            </a: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7143750" y="3929063"/>
            <a:ext cx="1071563" cy="115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4F81BD"/>
                </a:solidFill>
                <a:ea typeface="Arial Unicode MS" pitchFamily="-106" charset="0"/>
                <a:cs typeface="Arial Unicode MS" pitchFamily="-106" charset="0"/>
              </a:rPr>
              <a:t>ECART + G. de Haag + CPQ + CIM10</a:t>
            </a: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500063" y="5286375"/>
            <a:ext cx="1300162" cy="79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 b="1" i="1">
                <a:solidFill>
                  <a:srgbClr val="E46C0A"/>
                </a:solidFill>
                <a:ea typeface="Arial Unicode MS" pitchFamily="-106" charset="0"/>
                <a:cs typeface="Arial Unicode MS" pitchFamily="-106" charset="0"/>
              </a:rPr>
              <a:t>Borderline</a:t>
            </a:r>
            <a:r>
              <a:rPr lang="fr-FR" b="1">
                <a:solidFill>
                  <a:srgbClr val="E46C0A"/>
                </a:solidFill>
                <a:ea typeface="Arial Unicode MS" pitchFamily="-106" charset="0"/>
                <a:cs typeface="Arial Unicode MS" pitchFamily="-106" charset="0"/>
              </a:rPr>
              <a:t> </a:t>
            </a:r>
            <a:r>
              <a:rPr lang="fr-FR" sz="1400">
                <a:solidFill>
                  <a:srgbClr val="E46C0A"/>
                </a:solidFill>
                <a:ea typeface="Arial Unicode MS" pitchFamily="-106" charset="0"/>
                <a:cs typeface="Arial Unicode MS" pitchFamily="-106" charset="0"/>
              </a:rPr>
              <a:t>ESM + DSMIV</a:t>
            </a: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2000250" y="5438775"/>
            <a:ext cx="1071563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E46C0A"/>
                </a:solidFill>
                <a:ea typeface="Arial Unicode MS" pitchFamily="-106" charset="0"/>
                <a:cs typeface="Arial Unicode MS" pitchFamily="-106" charset="0"/>
              </a:rPr>
              <a:t>EFP+ CPQ ou PQS</a:t>
            </a: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4000500" y="5438775"/>
            <a:ext cx="1071563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E46C0A"/>
                </a:solidFill>
                <a:ea typeface="Arial Unicode MS" pitchFamily="-106" charset="0"/>
                <a:cs typeface="Arial Unicode MS" pitchFamily="-106" charset="0"/>
              </a:rPr>
              <a:t>EFP+ CPQ ou PQS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5715000" y="5429250"/>
            <a:ext cx="1071563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E46C0A"/>
                </a:solidFill>
                <a:ea typeface="Arial Unicode MS" pitchFamily="-106" charset="0"/>
                <a:cs typeface="Arial Unicode MS" pitchFamily="-106" charset="0"/>
              </a:rPr>
              <a:t>EFP+ CPQ ou PQS</a:t>
            </a: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7143750" y="5438775"/>
            <a:ext cx="1071563" cy="946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E46C0A"/>
                </a:solidFill>
                <a:ea typeface="Arial Unicode MS" pitchFamily="-106" charset="0"/>
                <a:cs typeface="Arial Unicode MS" pitchFamily="-106" charset="0"/>
              </a:rPr>
              <a:t>EFP+ CPQ ou PQS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E46C0A"/>
                </a:solidFill>
                <a:ea typeface="Arial Unicode MS" pitchFamily="-106" charset="0"/>
                <a:cs typeface="Arial Unicode MS" pitchFamily="-106" charset="0"/>
              </a:rPr>
              <a:t>ESM + DSMIV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0" y="274638"/>
            <a:ext cx="9144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Les quatre phases d’intégration des données</a:t>
            </a: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500063" y="1714500"/>
            <a:ext cx="8215312" cy="3386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1- Réception des données cliniques sous forme dématérialisée par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patient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, par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période 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et par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type d’évaluation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2- Intégration des données patient-période dans le SGBD FileMaker Pro.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3- Enregistrement des données patient-période dans un fichier au format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dbf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(data base file) pour exportation.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4- Intégration dans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R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, logiciel opensource de statistique à l’aide du package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foreign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0" y="0"/>
            <a:ext cx="9001125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La récupération des données et la saisie sous FileMakerPro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0" y="1079500"/>
            <a:ext cx="7354888" cy="5564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457200" y="714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La définition des données dans FileMakerPro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788" y="1214438"/>
            <a:ext cx="7202487" cy="5429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1285875" y="2498725"/>
            <a:ext cx="642938" cy="1588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285875" y="2714625"/>
            <a:ext cx="1000125" cy="15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285875" y="2927350"/>
            <a:ext cx="928688" cy="15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1285875" y="4713288"/>
            <a:ext cx="1428750" cy="1587"/>
          </a:xfrm>
          <a:prstGeom prst="line">
            <a:avLst/>
          </a:prstGeom>
          <a:noFill/>
          <a:ln w="93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4071938" y="2500313"/>
            <a:ext cx="428625" cy="1587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3143250" y="4714875"/>
            <a:ext cx="500063" cy="1588"/>
          </a:xfrm>
          <a:prstGeom prst="line">
            <a:avLst/>
          </a:prstGeom>
          <a:noFill/>
          <a:ln w="93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3143250" y="2714625"/>
            <a:ext cx="500063" cy="15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3143250" y="2927350"/>
            <a:ext cx="500063" cy="15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1285875" y="4927600"/>
            <a:ext cx="1428750" cy="1588"/>
          </a:xfrm>
          <a:prstGeom prst="line">
            <a:avLst/>
          </a:prstGeom>
          <a:noFill/>
          <a:ln w="93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3143250" y="4927600"/>
            <a:ext cx="500063" cy="1588"/>
          </a:xfrm>
          <a:prstGeom prst="line">
            <a:avLst/>
          </a:prstGeom>
          <a:noFill/>
          <a:ln w="93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81" name="AutoShape 13"/>
          <p:cNvSpPr>
            <a:spLocks/>
          </p:cNvSpPr>
          <p:nvPr/>
        </p:nvSpPr>
        <p:spPr bwMode="auto">
          <a:xfrm>
            <a:off x="1214438" y="4000500"/>
            <a:ext cx="71437" cy="357188"/>
          </a:xfrm>
          <a:prstGeom prst="leftBracket">
            <a:avLst>
              <a:gd name="adj" fmla="val 8333"/>
            </a:avLst>
          </a:prstGeom>
          <a:noFill/>
          <a:ln w="2844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57200" y="142875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La définition des tables et des liens dans FileMakerPro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9188" y="1228725"/>
            <a:ext cx="6800850" cy="5129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Intégration des données dans 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933575"/>
            <a:ext cx="4581525" cy="35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5200650"/>
            <a:ext cx="3476625" cy="942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" y="2928938"/>
            <a:ext cx="3124200" cy="160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714375" y="1500188"/>
            <a:ext cx="3286125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Appel du package foreign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14375" y="2428875"/>
            <a:ext cx="45720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Lecture des données de l’évaluation PQS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714375" y="4714875"/>
            <a:ext cx="50720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Lecture des données de la table patients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457200" y="714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Le modèle complet dans R</a:t>
            </a: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428625" y="642938"/>
            <a:ext cx="857250" cy="1357312"/>
          </a:xfrm>
          <a:prstGeom prst="rect">
            <a:avLst/>
          </a:prstGeom>
          <a:solidFill>
            <a:srgbClr val="FFFFFF"/>
          </a:solidFill>
          <a:ln w="255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28625" y="2428875"/>
            <a:ext cx="928688" cy="1785938"/>
          </a:xfrm>
          <a:prstGeom prst="rect">
            <a:avLst/>
          </a:prstGeom>
          <a:solidFill>
            <a:srgbClr val="FFFFFF"/>
          </a:solidFill>
          <a:ln w="255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785938" y="4643438"/>
            <a:ext cx="914400" cy="1785937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7072313" y="5000625"/>
            <a:ext cx="928687" cy="1285875"/>
          </a:xfrm>
          <a:prstGeom prst="rect">
            <a:avLst/>
          </a:prstGeom>
          <a:solidFill>
            <a:srgbClr val="FFFFFF"/>
          </a:solidFill>
          <a:ln w="25560">
            <a:solidFill>
              <a:srgbClr val="E46C0A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928813" y="1571625"/>
            <a:ext cx="1671637" cy="1500188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2071688" y="3286125"/>
            <a:ext cx="1071562" cy="1214438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5500688" y="5000625"/>
            <a:ext cx="928687" cy="1285875"/>
          </a:xfrm>
          <a:prstGeom prst="rect">
            <a:avLst/>
          </a:prstGeom>
          <a:solidFill>
            <a:srgbClr val="FFFFFF"/>
          </a:solidFill>
          <a:ln w="25560">
            <a:solidFill>
              <a:srgbClr val="E46C0A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7358063" y="2357438"/>
            <a:ext cx="1143000" cy="1500187"/>
          </a:xfrm>
          <a:prstGeom prst="rect">
            <a:avLst/>
          </a:prstGeom>
          <a:solidFill>
            <a:srgbClr val="FFFFFF"/>
          </a:solidFill>
          <a:ln w="25560">
            <a:solidFill>
              <a:srgbClr val="37609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7358063" y="500063"/>
            <a:ext cx="857250" cy="1500187"/>
          </a:xfrm>
          <a:prstGeom prst="rect">
            <a:avLst/>
          </a:prstGeom>
          <a:solidFill>
            <a:srgbClr val="FFFFFF"/>
          </a:solidFill>
          <a:ln w="25560">
            <a:solidFill>
              <a:srgbClr val="37609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2928938" y="4643438"/>
            <a:ext cx="928687" cy="1785937"/>
          </a:xfrm>
          <a:prstGeom prst="rect">
            <a:avLst/>
          </a:prstGeom>
          <a:solidFill>
            <a:srgbClr val="FFFFFF"/>
          </a:solidFill>
          <a:ln w="255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2143125" y="1500188"/>
            <a:ext cx="1000125" cy="306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Patients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071688" y="3214688"/>
            <a:ext cx="1143000" cy="306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Soignants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857375" y="4572000"/>
            <a:ext cx="785813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PQS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3143250" y="4572000"/>
            <a:ext cx="642938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CPQ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428625" y="571500"/>
            <a:ext cx="1190625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QoLAD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500063" y="2357438"/>
            <a:ext cx="939800" cy="306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InfosAlz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7429500" y="428625"/>
            <a:ext cx="785813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ECART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7286625" y="2286000"/>
            <a:ext cx="1571625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Grille de Haag</a:t>
            </a: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5643563" y="4978400"/>
            <a:ext cx="714375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ESM</a:t>
            </a:r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7286625" y="4978400"/>
            <a:ext cx="714375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EFP</a:t>
            </a:r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428625" y="928688"/>
            <a:ext cx="857250" cy="1587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428625" y="2714625"/>
            <a:ext cx="928688" cy="15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 flipV="1">
            <a:off x="1928813" y="1790700"/>
            <a:ext cx="1671637" cy="396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2071688" y="3570288"/>
            <a:ext cx="1071562" cy="1587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66" name="Line 26"/>
          <p:cNvSpPr>
            <a:spLocks noChangeShapeType="1"/>
          </p:cNvSpPr>
          <p:nvPr/>
        </p:nvSpPr>
        <p:spPr bwMode="auto">
          <a:xfrm>
            <a:off x="1785938" y="4926013"/>
            <a:ext cx="928687" cy="1587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67" name="Line 27"/>
          <p:cNvSpPr>
            <a:spLocks noChangeShapeType="1"/>
          </p:cNvSpPr>
          <p:nvPr/>
        </p:nvSpPr>
        <p:spPr bwMode="auto">
          <a:xfrm>
            <a:off x="2928938" y="4927600"/>
            <a:ext cx="928687" cy="15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68" name="Line 28"/>
          <p:cNvSpPr>
            <a:spLocks noChangeShapeType="1"/>
          </p:cNvSpPr>
          <p:nvPr/>
        </p:nvSpPr>
        <p:spPr bwMode="auto">
          <a:xfrm>
            <a:off x="7358063" y="785813"/>
            <a:ext cx="857250" cy="1587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69" name="Line 29"/>
          <p:cNvSpPr>
            <a:spLocks noChangeShapeType="1"/>
          </p:cNvSpPr>
          <p:nvPr/>
        </p:nvSpPr>
        <p:spPr bwMode="auto">
          <a:xfrm>
            <a:off x="7358063" y="2641600"/>
            <a:ext cx="1143000" cy="15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0" name="Line 30"/>
          <p:cNvSpPr>
            <a:spLocks noChangeShapeType="1"/>
          </p:cNvSpPr>
          <p:nvPr/>
        </p:nvSpPr>
        <p:spPr bwMode="auto">
          <a:xfrm>
            <a:off x="5500688" y="5284788"/>
            <a:ext cx="928687" cy="1587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1" name="Line 31"/>
          <p:cNvSpPr>
            <a:spLocks noChangeShapeType="1"/>
          </p:cNvSpPr>
          <p:nvPr/>
        </p:nvSpPr>
        <p:spPr bwMode="auto">
          <a:xfrm>
            <a:off x="7072313" y="5284788"/>
            <a:ext cx="928687" cy="1587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1857375" y="1857375"/>
            <a:ext cx="1922463" cy="1189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Age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PolePatient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DateDebutTraitement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CertificatConsentement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CodeSoignant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2071688" y="3568700"/>
            <a:ext cx="1168400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CodeSoignant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CodePairNo1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CodePairNo2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357188" y="928688"/>
            <a:ext cx="1082675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2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357188" y="2714625"/>
            <a:ext cx="108267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2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1714500" y="4929188"/>
            <a:ext cx="1165225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2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2857500" y="4946650"/>
            <a:ext cx="107156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2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>
            <a:off x="7286625" y="803275"/>
            <a:ext cx="1173163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2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0279" name="Text Box 39"/>
          <p:cNvSpPr txBox="1">
            <a:spLocks noChangeArrowheads="1"/>
          </p:cNvSpPr>
          <p:nvPr/>
        </p:nvSpPr>
        <p:spPr bwMode="auto">
          <a:xfrm>
            <a:off x="7286625" y="2643188"/>
            <a:ext cx="1173163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2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0280" name="Text Box 40"/>
          <p:cNvSpPr txBox="1">
            <a:spLocks noChangeArrowheads="1"/>
          </p:cNvSpPr>
          <p:nvPr/>
        </p:nvSpPr>
        <p:spPr bwMode="auto">
          <a:xfrm>
            <a:off x="5500688" y="5232400"/>
            <a:ext cx="115887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2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0281" name="Text Box 41"/>
          <p:cNvSpPr txBox="1">
            <a:spLocks noChangeArrowheads="1"/>
          </p:cNvSpPr>
          <p:nvPr/>
        </p:nvSpPr>
        <p:spPr bwMode="auto">
          <a:xfrm>
            <a:off x="7000875" y="5232400"/>
            <a:ext cx="1098550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2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CodePatient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2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0282" name="Line 42"/>
          <p:cNvSpPr>
            <a:spLocks noChangeShapeType="1"/>
          </p:cNvSpPr>
          <p:nvPr/>
        </p:nvSpPr>
        <p:spPr bwMode="auto">
          <a:xfrm>
            <a:off x="428625" y="2928938"/>
            <a:ext cx="857250" cy="1587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3" name="Line 43"/>
          <p:cNvSpPr>
            <a:spLocks noChangeShapeType="1"/>
          </p:cNvSpPr>
          <p:nvPr/>
        </p:nvSpPr>
        <p:spPr bwMode="auto">
          <a:xfrm flipV="1">
            <a:off x="428625" y="1133475"/>
            <a:ext cx="857250" cy="28575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4" name="Line 44"/>
          <p:cNvSpPr>
            <a:spLocks noChangeShapeType="1"/>
          </p:cNvSpPr>
          <p:nvPr/>
        </p:nvSpPr>
        <p:spPr bwMode="auto">
          <a:xfrm>
            <a:off x="1928813" y="2070100"/>
            <a:ext cx="1500187" cy="1588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5" name="Line 45"/>
          <p:cNvSpPr>
            <a:spLocks noChangeShapeType="1"/>
          </p:cNvSpPr>
          <p:nvPr/>
        </p:nvSpPr>
        <p:spPr bwMode="auto">
          <a:xfrm>
            <a:off x="2143125" y="3786188"/>
            <a:ext cx="857250" cy="1587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6" name="Line 46"/>
          <p:cNvSpPr>
            <a:spLocks noChangeShapeType="1"/>
          </p:cNvSpPr>
          <p:nvPr/>
        </p:nvSpPr>
        <p:spPr bwMode="auto">
          <a:xfrm>
            <a:off x="1428750" y="4857750"/>
            <a:ext cx="428625" cy="28733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7" name="Line 47"/>
          <p:cNvSpPr>
            <a:spLocks noChangeShapeType="1"/>
          </p:cNvSpPr>
          <p:nvPr/>
        </p:nvSpPr>
        <p:spPr bwMode="auto">
          <a:xfrm>
            <a:off x="2928938" y="5143500"/>
            <a:ext cx="857250" cy="1588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8" name="Line 48"/>
          <p:cNvSpPr>
            <a:spLocks noChangeShapeType="1"/>
          </p:cNvSpPr>
          <p:nvPr/>
        </p:nvSpPr>
        <p:spPr bwMode="auto">
          <a:xfrm>
            <a:off x="1928813" y="3000375"/>
            <a:ext cx="857250" cy="1588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9" name="Line 49"/>
          <p:cNvSpPr>
            <a:spLocks noChangeShapeType="1"/>
          </p:cNvSpPr>
          <p:nvPr/>
        </p:nvSpPr>
        <p:spPr bwMode="auto">
          <a:xfrm>
            <a:off x="5500688" y="5427663"/>
            <a:ext cx="857250" cy="1587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0" name="Line 50"/>
          <p:cNvSpPr>
            <a:spLocks noChangeShapeType="1"/>
          </p:cNvSpPr>
          <p:nvPr/>
        </p:nvSpPr>
        <p:spPr bwMode="auto">
          <a:xfrm>
            <a:off x="7072313" y="5427663"/>
            <a:ext cx="857250" cy="1587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1" name="Line 51"/>
          <p:cNvSpPr>
            <a:spLocks noChangeShapeType="1"/>
          </p:cNvSpPr>
          <p:nvPr/>
        </p:nvSpPr>
        <p:spPr bwMode="auto">
          <a:xfrm>
            <a:off x="7358063" y="1000125"/>
            <a:ext cx="857250" cy="1588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2" name="Line 52"/>
          <p:cNvSpPr>
            <a:spLocks noChangeShapeType="1"/>
          </p:cNvSpPr>
          <p:nvPr/>
        </p:nvSpPr>
        <p:spPr bwMode="auto">
          <a:xfrm>
            <a:off x="7358063" y="2857500"/>
            <a:ext cx="785812" cy="1588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3" name="Line 53"/>
          <p:cNvSpPr>
            <a:spLocks noChangeShapeType="1"/>
          </p:cNvSpPr>
          <p:nvPr/>
        </p:nvSpPr>
        <p:spPr bwMode="auto">
          <a:xfrm flipH="1" flipV="1">
            <a:off x="1276350" y="1133475"/>
            <a:ext cx="661988" cy="947738"/>
          </a:xfrm>
          <a:prstGeom prst="line">
            <a:avLst/>
          </a:prstGeom>
          <a:noFill/>
          <a:ln w="93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4" name="Line 54"/>
          <p:cNvSpPr>
            <a:spLocks noChangeShapeType="1"/>
          </p:cNvSpPr>
          <p:nvPr/>
        </p:nvSpPr>
        <p:spPr bwMode="auto">
          <a:xfrm flipV="1">
            <a:off x="1285875" y="2062163"/>
            <a:ext cx="642938" cy="876300"/>
          </a:xfrm>
          <a:prstGeom prst="line">
            <a:avLst/>
          </a:prstGeom>
          <a:noFill/>
          <a:ln w="936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5" name="Line 55"/>
          <p:cNvSpPr>
            <a:spLocks noChangeShapeType="1"/>
          </p:cNvSpPr>
          <p:nvPr/>
        </p:nvSpPr>
        <p:spPr bwMode="auto">
          <a:xfrm flipV="1">
            <a:off x="1928813" y="2919413"/>
            <a:ext cx="1587" cy="661987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6" name="Line 56"/>
          <p:cNvSpPr>
            <a:spLocks noChangeShapeType="1"/>
          </p:cNvSpPr>
          <p:nvPr/>
        </p:nvSpPr>
        <p:spPr bwMode="auto">
          <a:xfrm>
            <a:off x="1785938" y="5143500"/>
            <a:ext cx="857250" cy="1588"/>
          </a:xfrm>
          <a:prstGeom prst="line">
            <a:avLst/>
          </a:prstGeom>
          <a:noFill/>
          <a:ln w="936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7" name="Line 57"/>
          <p:cNvSpPr>
            <a:spLocks noChangeShapeType="1"/>
          </p:cNvSpPr>
          <p:nvPr/>
        </p:nvSpPr>
        <p:spPr bwMode="auto">
          <a:xfrm flipV="1">
            <a:off x="1428750" y="2062163"/>
            <a:ext cx="500063" cy="28051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8" name="Line 58"/>
          <p:cNvSpPr>
            <a:spLocks noChangeShapeType="1"/>
          </p:cNvSpPr>
          <p:nvPr/>
        </p:nvSpPr>
        <p:spPr bwMode="auto">
          <a:xfrm flipV="1">
            <a:off x="3429000" y="919163"/>
            <a:ext cx="1643063" cy="1162050"/>
          </a:xfrm>
          <a:prstGeom prst="line">
            <a:avLst/>
          </a:prstGeom>
          <a:noFill/>
          <a:ln w="9360">
            <a:solidFill>
              <a:srgbClr val="376092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9" name="Line 59"/>
          <p:cNvSpPr>
            <a:spLocks noChangeShapeType="1"/>
          </p:cNvSpPr>
          <p:nvPr/>
        </p:nvSpPr>
        <p:spPr bwMode="auto">
          <a:xfrm>
            <a:off x="3429000" y="2071688"/>
            <a:ext cx="642938" cy="278606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0" name="Line 60"/>
          <p:cNvSpPr>
            <a:spLocks noChangeShapeType="1"/>
          </p:cNvSpPr>
          <p:nvPr/>
        </p:nvSpPr>
        <p:spPr bwMode="auto">
          <a:xfrm>
            <a:off x="5072063" y="928688"/>
            <a:ext cx="2286000" cy="133350"/>
          </a:xfrm>
          <a:prstGeom prst="line">
            <a:avLst/>
          </a:prstGeom>
          <a:noFill/>
          <a:ln w="9360">
            <a:solidFill>
              <a:srgbClr val="376092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1" name="Line 61"/>
          <p:cNvSpPr>
            <a:spLocks noChangeShapeType="1"/>
          </p:cNvSpPr>
          <p:nvPr/>
        </p:nvSpPr>
        <p:spPr bwMode="auto">
          <a:xfrm>
            <a:off x="3429000" y="2071688"/>
            <a:ext cx="3929063" cy="785812"/>
          </a:xfrm>
          <a:prstGeom prst="line">
            <a:avLst/>
          </a:prstGeom>
          <a:noFill/>
          <a:ln w="9360">
            <a:solidFill>
              <a:srgbClr val="376092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2" name="Line 62"/>
          <p:cNvSpPr>
            <a:spLocks noChangeShapeType="1"/>
          </p:cNvSpPr>
          <p:nvPr/>
        </p:nvSpPr>
        <p:spPr bwMode="auto">
          <a:xfrm>
            <a:off x="3429000" y="2071688"/>
            <a:ext cx="2071688" cy="3367087"/>
          </a:xfrm>
          <a:prstGeom prst="line">
            <a:avLst/>
          </a:prstGeom>
          <a:noFill/>
          <a:ln w="9360">
            <a:solidFill>
              <a:srgbClr val="E46C0A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3" name="Line 63"/>
          <p:cNvSpPr>
            <a:spLocks noChangeShapeType="1"/>
          </p:cNvSpPr>
          <p:nvPr/>
        </p:nvSpPr>
        <p:spPr bwMode="auto">
          <a:xfrm>
            <a:off x="1928813" y="3571875"/>
            <a:ext cx="214312" cy="214313"/>
          </a:xfrm>
          <a:prstGeom prst="line">
            <a:avLst/>
          </a:prstGeom>
          <a:noFill/>
          <a:ln w="9360">
            <a:solidFill>
              <a:srgbClr val="4A7EB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4" name="Line 64"/>
          <p:cNvSpPr>
            <a:spLocks noChangeShapeType="1"/>
          </p:cNvSpPr>
          <p:nvPr/>
        </p:nvSpPr>
        <p:spPr bwMode="auto">
          <a:xfrm flipV="1">
            <a:off x="3857625" y="4848225"/>
            <a:ext cx="214313" cy="304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5" name="Line 65"/>
          <p:cNvSpPr>
            <a:spLocks noChangeShapeType="1"/>
          </p:cNvSpPr>
          <p:nvPr/>
        </p:nvSpPr>
        <p:spPr bwMode="auto">
          <a:xfrm>
            <a:off x="3429000" y="2071688"/>
            <a:ext cx="3643313" cy="3357562"/>
          </a:xfrm>
          <a:prstGeom prst="line">
            <a:avLst/>
          </a:prstGeom>
          <a:noFill/>
          <a:ln w="9360">
            <a:solidFill>
              <a:srgbClr val="E46C0A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6" name="Text Box 66"/>
          <p:cNvSpPr txBox="1">
            <a:spLocks noChangeArrowheads="1"/>
          </p:cNvSpPr>
          <p:nvPr/>
        </p:nvSpPr>
        <p:spPr bwMode="auto">
          <a:xfrm>
            <a:off x="1500188" y="1357313"/>
            <a:ext cx="30003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1</a:t>
            </a:r>
          </a:p>
        </p:txBody>
      </p:sp>
      <p:sp>
        <p:nvSpPr>
          <p:cNvPr id="10307" name="Text Box 67"/>
          <p:cNvSpPr txBox="1">
            <a:spLocks noChangeArrowheads="1"/>
          </p:cNvSpPr>
          <p:nvPr/>
        </p:nvSpPr>
        <p:spPr bwMode="auto">
          <a:xfrm>
            <a:off x="1500188" y="2214563"/>
            <a:ext cx="28575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2</a:t>
            </a:r>
          </a:p>
        </p:txBody>
      </p:sp>
      <p:sp>
        <p:nvSpPr>
          <p:cNvPr id="10308" name="Text Box 68"/>
          <p:cNvSpPr txBox="1">
            <a:spLocks noChangeArrowheads="1"/>
          </p:cNvSpPr>
          <p:nvPr/>
        </p:nvSpPr>
        <p:spPr bwMode="auto">
          <a:xfrm>
            <a:off x="4143375" y="1179513"/>
            <a:ext cx="3571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3</a:t>
            </a:r>
          </a:p>
        </p:txBody>
      </p:sp>
      <p:sp>
        <p:nvSpPr>
          <p:cNvPr id="10309" name="Text Box 69"/>
          <p:cNvSpPr txBox="1">
            <a:spLocks noChangeArrowheads="1"/>
          </p:cNvSpPr>
          <p:nvPr/>
        </p:nvSpPr>
        <p:spPr bwMode="auto">
          <a:xfrm>
            <a:off x="4500563" y="2106613"/>
            <a:ext cx="3587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4</a:t>
            </a:r>
          </a:p>
        </p:txBody>
      </p:sp>
      <p:sp>
        <p:nvSpPr>
          <p:cNvPr id="10310" name="Text Box 70"/>
          <p:cNvSpPr txBox="1">
            <a:spLocks noChangeArrowheads="1"/>
          </p:cNvSpPr>
          <p:nvPr/>
        </p:nvSpPr>
        <p:spPr bwMode="auto">
          <a:xfrm>
            <a:off x="4357688" y="2927350"/>
            <a:ext cx="32226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5</a:t>
            </a:r>
          </a:p>
        </p:txBody>
      </p:sp>
      <p:sp>
        <p:nvSpPr>
          <p:cNvPr id="10311" name="Text Box 71"/>
          <p:cNvSpPr txBox="1">
            <a:spLocks noChangeArrowheads="1"/>
          </p:cNvSpPr>
          <p:nvPr/>
        </p:nvSpPr>
        <p:spPr bwMode="auto">
          <a:xfrm>
            <a:off x="4429125" y="3927475"/>
            <a:ext cx="3571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6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457200" y="142875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Analyse des données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714375" y="1535113"/>
            <a:ext cx="7858125" cy="4757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Pour les 3 pôles: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Analyse univariée: 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caractéristiques sociodémographiques des patients: âge, sexe, soutien familial, services médicaux, accès aux soins… recherche des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modérateurs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Analyse bivariée:  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recherche de liens entre  la classification de la maladie et la situation initiale du malade établie lors de la formulation de cas. Recherche des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médiateurs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Analyse multidimensionnelle, à partir de la formulation de cas: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Partant de la situation initiale du patient, expliquer son évolution au cours du temps à l’aide de mesures répétées  sur les différents instruments de cotation et tout particulièrement le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PQS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cxnSp>
        <p:nvCxnSpPr>
          <p:cNvPr id="11267" name="AutoShape 3"/>
          <p:cNvCxnSpPr>
            <a:cxnSpLocks noChangeShapeType="1"/>
          </p:cNvCxnSpPr>
          <p:nvPr/>
        </p:nvCxnSpPr>
        <p:spPr bwMode="auto">
          <a:xfrm>
            <a:off x="1143000" y="5599113"/>
            <a:ext cx="6429375" cy="3175"/>
          </a:xfrm>
          <a:prstGeom prst="straightConnector1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ffectLst>
            <a:outerShdw blurRad="63500" dist="110430" dir="722555" algn="ctr" rotWithShape="0">
              <a:srgbClr val="000000">
                <a:alpha val="35036"/>
              </a:srgbClr>
            </a:outerShdw>
          </a:effectLst>
        </p:spPr>
      </p:cxn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286000" y="5241925"/>
            <a:ext cx="1214438" cy="246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0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2 mois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000500" y="5241925"/>
            <a:ext cx="1214438" cy="246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0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6 mois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429250" y="5241925"/>
            <a:ext cx="1143000" cy="246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0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9 mois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858000" y="5241925"/>
            <a:ext cx="1143000" cy="246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0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12 mois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079500" y="5241925"/>
            <a:ext cx="10795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0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Formulation de cas </a:t>
            </a: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H="1">
            <a:off x="2492375" y="5500688"/>
            <a:ext cx="17463" cy="214312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>
            <a:outerShdw blurRad="63500" dist="23040" dir="5400000" algn="ctr" rotWithShape="0">
              <a:srgbClr val="000000">
                <a:alpha val="35036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 flipH="1">
            <a:off x="4329113" y="5500688"/>
            <a:ext cx="17462" cy="214312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>
            <a:outerShdw blurRad="63500" dist="23040" dir="5400000" algn="ctr" rotWithShape="0">
              <a:srgbClr val="000000">
                <a:alpha val="35036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H="1">
            <a:off x="5767388" y="5500688"/>
            <a:ext cx="17462" cy="214312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>
            <a:outerShdw blurRad="63500" dist="23040" dir="5400000" algn="ctr" rotWithShape="0">
              <a:srgbClr val="000000">
                <a:alpha val="35036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H="1">
            <a:off x="7207250" y="5500688"/>
            <a:ext cx="17463" cy="214312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>
            <a:outerShdw blurRad="63500" dist="23040" dir="5400000" algn="ctr" rotWithShape="0">
              <a:srgbClr val="000000">
                <a:alpha val="35036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428750" y="5715000"/>
            <a:ext cx="6786563" cy="946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956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  <a:tab pos="8978900" algn="l"/>
                <a:tab pos="9428163" algn="l"/>
                <a:tab pos="9877425" algn="l"/>
                <a:tab pos="10326688" algn="l"/>
                <a:tab pos="10779125" algn="l"/>
                <a:tab pos="10779125" algn="l"/>
                <a:tab pos="10780713" algn="l"/>
              </a:tabLst>
            </a:pP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	       PQS		  	        PQS			   PQS        	    PQS</a:t>
            </a:r>
          </a:p>
          <a:p>
            <a:pPr>
              <a:tabLst>
                <a:tab pos="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956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  <a:tab pos="8978900" algn="l"/>
                <a:tab pos="9428163" algn="l"/>
                <a:tab pos="9877425" algn="l"/>
                <a:tab pos="10326688" algn="l"/>
                <a:tab pos="10779125" algn="l"/>
                <a:tab pos="10779125" algn="l"/>
                <a:tab pos="10780713" algn="l"/>
              </a:tabLst>
            </a:pP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item 1       1				  2			     2			       3	</a:t>
            </a:r>
          </a:p>
          <a:p>
            <a:pPr>
              <a:tabLst>
                <a:tab pos="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956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  <a:tab pos="8978900" algn="l"/>
                <a:tab pos="9428163" algn="l"/>
                <a:tab pos="9877425" algn="l"/>
                <a:tab pos="10326688" algn="l"/>
                <a:tab pos="10779125" algn="l"/>
                <a:tab pos="10779125" algn="l"/>
                <a:tab pos="10780713" algn="l"/>
              </a:tabLst>
            </a:pP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item 2       0				  0			     1			       1</a:t>
            </a:r>
          </a:p>
          <a:p>
            <a:pPr>
              <a:tabLst>
                <a:tab pos="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956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  <a:tab pos="8978900" algn="l"/>
                <a:tab pos="9428163" algn="l"/>
                <a:tab pos="9877425" algn="l"/>
                <a:tab pos="10326688" algn="l"/>
                <a:tab pos="10779125" algn="l"/>
                <a:tab pos="10779125" algn="l"/>
                <a:tab pos="10780713" algn="l"/>
              </a:tabLst>
            </a:pP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…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428625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Individual growth modeling</a:t>
            </a: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14375" y="1249363"/>
            <a:ext cx="7858125" cy="3386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Examiner les trajectoires uniques d’individus et de groupes avec des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mesures répétées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sur des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études longitudinales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. Chaque trajectoire étant  définie par sa valeur initiale et ses pentes successives.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Etablir la trajectoire moyenne et les différences individuelles autour de  celle-ci.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140200"/>
            <a:ext cx="3600450" cy="2519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000625" y="5929313"/>
            <a:ext cx="3786188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Evolution de l’état de santé avec l’âge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720725" y="3095625"/>
            <a:ext cx="7559675" cy="912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Les trajectoires individuelles reflètent les processus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intra-individuels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alors que les  différences de trajectoires reflètent les variations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inter-individuelles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Growth mixed modeling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571500" y="1357313"/>
            <a:ext cx="8358188" cy="311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Dans le modèle précédent tous les individus proviennent de la même population. L’hétérogénéité observée dans les trajectoires provient des différences  individuelles.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Dans ce nouveau modèle, l’hétérogénéité peut provenir également de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sous-groupes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de population. Cette approche permet donc d’avoir différentes classes de trajectoires, avec des individus variant autour de ces classes de trajectoires latentes au lieu d’individus variant seulement autour d’une trajectoire moyenne.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On a donc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à la fois un effet sujet et un effet groupe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Structural and dynamical system modeling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71500" y="1143000"/>
            <a:ext cx="8072438" cy="256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Les systèmes dynamiques  permettent de modéliser des trajectoires non linéaires ou discontinues.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Dans les systèmes dynamiques, l’état du système à l’instant t est dépendant de l’état de celui-ci à un instant précédent.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La base des systèmes dynamiques est l’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analyse du changement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, de la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stabilité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et des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transitions au cours du temps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937000"/>
            <a:ext cx="3867150" cy="292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57188" y="5511800"/>
            <a:ext cx="3929062" cy="946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Bonne adéquation  des mécanismes causals de l’intervention et des variables causales affectant les problèmes de comportement du patient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Analyse des processus de changement à l'aide du PQS </a:t>
            </a:r>
            <a:b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</a:br>
            <a:endParaRPr lang="fr-FR" sz="2800" b="1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714375" y="1331913"/>
            <a:ext cx="7858125" cy="7099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Pour chaque patient, définir à partir des 4 cotations des 100 items du PQS,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5 ensembles d’items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: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latin typeface="Times New Roman" pitchFamily="-106" charset="0"/>
                <a:ea typeface="Arial Unicode MS" pitchFamily="-106" charset="0"/>
                <a:cs typeface="Arial Unicode MS" pitchFamily="-106" charset="0"/>
              </a:rPr>
              <a:t>	</a:t>
            </a: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ceux qui ont toujours été </a:t>
            </a:r>
            <a:r>
              <a:rPr lang="fr-FR" sz="16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les plus saillants </a:t>
            </a: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de manière </a:t>
            </a:r>
            <a:r>
              <a:rPr lang="fr-FR" sz="16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positive</a:t>
            </a: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ou de manière </a:t>
            </a:r>
            <a:r>
              <a:rPr lang="fr-FR" sz="16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négative</a:t>
            </a: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:(4,3,3,4) ou (-4, -4, -3, -4).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	ceux relativement </a:t>
            </a:r>
            <a:r>
              <a:rPr lang="fr-FR" sz="16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invariants</a:t>
            </a: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: (1,0,1,0) ou (2,1,2,2).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	ceux correspondant à des </a:t>
            </a:r>
            <a:r>
              <a:rPr lang="fr-FR" sz="16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améliorations</a:t>
            </a: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ou des </a:t>
            </a:r>
            <a:r>
              <a:rPr lang="fr-FR" sz="16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dégradations</a:t>
            </a: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: (0,1,2,2) ou 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(-1,0,1,2).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600">
              <a:solidFill>
                <a:srgbClr val="280099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280099"/>
                </a:solidFill>
                <a:ea typeface="Arial Unicode MS" pitchFamily="-106" charset="0"/>
                <a:cs typeface="Arial Unicode MS" pitchFamily="-106" charset="0"/>
              </a:rPr>
              <a:t>Etablir une </a:t>
            </a:r>
            <a:r>
              <a:rPr lang="fr-FR" b="1">
                <a:solidFill>
                  <a:srgbClr val="280099"/>
                </a:solidFill>
                <a:ea typeface="Arial Unicode MS" pitchFamily="-106" charset="0"/>
                <a:cs typeface="Arial Unicode MS" pitchFamily="-106" charset="0"/>
              </a:rPr>
              <a:t>analyse en clusters</a:t>
            </a:r>
            <a:r>
              <a:rPr lang="fr-FR">
                <a:solidFill>
                  <a:srgbClr val="280099"/>
                </a:solidFill>
                <a:ea typeface="Arial Unicode MS" pitchFamily="-106" charset="0"/>
                <a:cs typeface="Arial Unicode MS" pitchFamily="-106" charset="0"/>
              </a:rPr>
              <a:t> </a:t>
            </a:r>
            <a:r>
              <a:rPr lang="fr-FR" b="1">
                <a:solidFill>
                  <a:srgbClr val="280099"/>
                </a:solidFill>
                <a:ea typeface="Arial Unicode MS" pitchFamily="-106" charset="0"/>
                <a:cs typeface="Arial Unicode MS" pitchFamily="-106" charset="0"/>
              </a:rPr>
              <a:t>des patients</a:t>
            </a:r>
            <a:r>
              <a:rPr lang="fr-FR">
                <a:solidFill>
                  <a:srgbClr val="280099"/>
                </a:solidFill>
                <a:ea typeface="Arial Unicode MS" pitchFamily="-106" charset="0"/>
                <a:cs typeface="Arial Unicode MS" pitchFamily="-106" charset="0"/>
              </a:rPr>
              <a:t> à partir de ces nouvelles informations.  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   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Construire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3 variables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correspondant aux 3 facteurs définissant la pratique psychothérapique: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	</a:t>
            </a: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attitudes, sentiments, comportement ou expérience du patient.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	actions et attitudes du thérapeute.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6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	nature de l’interaction de la dyade, le climat ou l’atmosphère de la séance.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6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4700B8"/>
                </a:solidFill>
                <a:ea typeface="Arial Unicode MS" pitchFamily="-106" charset="0"/>
                <a:cs typeface="Arial Unicode MS" pitchFamily="-106" charset="0"/>
              </a:rPr>
              <a:t>Etudier les </a:t>
            </a:r>
            <a:r>
              <a:rPr lang="fr-FR" b="1">
                <a:solidFill>
                  <a:srgbClr val="4700B8"/>
                </a:solidFill>
                <a:ea typeface="Arial Unicode MS" pitchFamily="-106" charset="0"/>
                <a:cs typeface="Arial Unicode MS" pitchFamily="-106" charset="0"/>
              </a:rPr>
              <a:t>trajectoires</a:t>
            </a:r>
            <a:r>
              <a:rPr lang="fr-FR">
                <a:solidFill>
                  <a:srgbClr val="4700B8"/>
                </a:solidFill>
                <a:ea typeface="Arial Unicode MS" pitchFamily="-106" charset="0"/>
                <a:cs typeface="Arial Unicode MS" pitchFamily="-106" charset="0"/>
              </a:rPr>
              <a:t> </a:t>
            </a:r>
            <a:r>
              <a:rPr lang="fr-FR" b="1">
                <a:solidFill>
                  <a:srgbClr val="4700B8"/>
                </a:solidFill>
                <a:ea typeface="Arial Unicode MS" pitchFamily="-106" charset="0"/>
                <a:cs typeface="Arial Unicode MS" pitchFamily="-106" charset="0"/>
              </a:rPr>
              <a:t>de ces 3 variables</a:t>
            </a:r>
            <a:r>
              <a:rPr lang="fr-FR">
                <a:solidFill>
                  <a:srgbClr val="4700B8"/>
                </a:solidFill>
                <a:ea typeface="Arial Unicode MS" pitchFamily="-106" charset="0"/>
                <a:cs typeface="Arial Unicode MS" pitchFamily="-106" charset="0"/>
              </a:rPr>
              <a:t> à l'aide de modèles de croissance.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		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 b="1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 b="1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Analyse des processus de changement à l'aide du PQS</a:t>
            </a:r>
            <a:br>
              <a:rPr lang="fr-FR" sz="28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</a:br>
            <a:endParaRPr lang="fr-FR" sz="2800" b="1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42938" y="1714500"/>
            <a:ext cx="8215312" cy="283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A partir des 4 cotations des 100 items du PQS, déterminer </a:t>
            </a:r>
            <a:r>
              <a:rPr lang="fr-FR" b="1" i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n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</a:t>
            </a:r>
            <a:r>
              <a:rPr lang="fr-FR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facteurs communs sous-jacents 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qui ne peuvent être observés directement et qui décrivent des aspects pertinents du processus thérapeutique.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Construire </a:t>
            </a:r>
            <a:r>
              <a:rPr lang="fr-FR" b="1" i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n</a:t>
            </a:r>
            <a:r>
              <a:rPr lang="fr-FR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variables facteurs en sommant les cotations des items à hauteur de leur contribution (profils de charge). 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>
                <a:solidFill>
                  <a:srgbClr val="280099"/>
                </a:solidFill>
                <a:ea typeface="Arial Unicode MS" pitchFamily="-106" charset="0"/>
                <a:cs typeface="Arial Unicode MS" pitchFamily="-106" charset="0"/>
              </a:rPr>
              <a:t>Etudier </a:t>
            </a:r>
            <a:r>
              <a:rPr lang="fr-FR" b="1">
                <a:solidFill>
                  <a:srgbClr val="280099"/>
                </a:solidFill>
                <a:ea typeface="Arial Unicode MS" pitchFamily="-106" charset="0"/>
                <a:cs typeface="Arial Unicode MS" pitchFamily="-106" charset="0"/>
              </a:rPr>
              <a:t>les trajectoires de ces n facteurs</a:t>
            </a:r>
            <a:r>
              <a:rPr lang="fr-FR">
                <a:solidFill>
                  <a:srgbClr val="280099"/>
                </a:solidFill>
                <a:ea typeface="Arial Unicode MS" pitchFamily="-106" charset="0"/>
                <a:cs typeface="Arial Unicode MS" pitchFamily="-106" charset="0"/>
              </a:rPr>
              <a:t> à l'aide de modèles de croissance.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457200" y="-6985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Bibliographie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785813" y="1036638"/>
            <a:ext cx="8143875" cy="5864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B. Falissard: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Comprendre et utiliser les statistiques dans les sciences de la vie.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3ème</a:t>
            </a:r>
            <a:r>
              <a:rPr lang="fr-FR" sz="1400" baseline="-33000">
                <a:solidFill>
                  <a:srgbClr val="FFFEFF"/>
                </a:solidFill>
                <a:ea typeface="Arial Unicode MS" pitchFamily="-106" charset="0"/>
                <a:cs typeface="Arial Unicode MS" pitchFamily="-106" charset="0"/>
              </a:rPr>
              <a:t>me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édition. Abrégés Masson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B. Everitt, S. Landau M. Leese: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Cluster Analysis.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Fourth Edition Arnold.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J.P. Laurenceau, A.M. Hayes, G.C. Feldman: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Some methodological and statistical issues in the study of change processes in psychotherapy.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Clinical Psychology Review 27  (2007).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H. Chen, P. Cohen :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Using individual growth model to analyze the change in quality of life from adolescence to adulthood. 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Health and Quality of Life Outcomes 2006 BioMed Central 21 February 2006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M. Johnson: Individual Growth Analysis using proc mixed. Statistics and Data Analysis SUGI 27, paper 253-27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W.T. Ambrosius: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Mixed Effects, Growth Curves and Longitudinal Models.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Section on Biostatistics. Department of Public Health Sciences. Wake Forest University School of Medecine.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J.D. Singer, J.B. Willett: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Individual Growth Modeling: Modern Methods for Studying Change.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The American Statistical Association, Boston Chapter, Invited  Short Course, 20 May 2005.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88900" y="1266825"/>
            <a:ext cx="9123363" cy="3287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C.Q. Song, O.M. Kuznetsova: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Fitting Gompertz Nonlinear Mixed Model to Infancy Growth Data with SAS version 8, procedure NLMIXED. 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S.N. Haynes, A.E. Williams: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Case Formulation and Design of Behavioral Treatment Programs, Matching Treatment Mechanisms to Causal Variables.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European Journal of Psychological Assessment, Vol 19, Issue 3, pp 164-174.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C. Pellois: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L’utilisation des modèles structuraux afin d’aborder la complexité du réel en sciences humaines.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Math. Sci. Hum~Mathematics and Social Sciences (45</a:t>
            </a:r>
            <a:r>
              <a:rPr lang="fr-FR" sz="1400" baseline="-33000">
                <a:solidFill>
                  <a:srgbClr val="FFFEFF"/>
                </a:solidFill>
                <a:ea typeface="Arial Unicode MS" pitchFamily="-106" charset="0"/>
                <a:cs typeface="Arial Unicode MS" pitchFamily="-106" charset="0"/>
              </a:rPr>
              <a:t>ème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 année, n° 177, 2007 (1), p53-85)</a:t>
            </a: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 algn="just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I. Toro, G. Gutierrez, A. Avila-Espada: </a:t>
            </a:r>
            <a:r>
              <a:rPr lang="fr-FR" sz="1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Contribution of PQS Dimensional Analysis to Description of Comprehension of Changes across Psychoanalytic Psychotherapy. </a:t>
            </a:r>
            <a:r>
              <a:rPr lang="fr-FR" sz="1400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Salamanca-Madrid-Barcelona Project.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1400">
              <a:solidFill>
                <a:srgbClr val="000000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586163" y="423863"/>
            <a:ext cx="2128837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400" b="1">
                <a:solidFill>
                  <a:srgbClr val="000000"/>
                </a:solidFill>
                <a:ea typeface="Arial Unicode MS" pitchFamily="-106" charset="0"/>
                <a:cs typeface="Arial Unicode MS" pitchFamily="-106" charset="0"/>
              </a:rPr>
              <a:t>Bibliographie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Arial Unicode MS"/>
        <a:cs typeface="Arial Unicode MS"/>
      </a:majorFont>
      <a:minorFont>
        <a:latin typeface="Calibri"/>
        <a:ea typeface="Arial Unicode MS"/>
        <a:cs typeface="Arial Unicode MS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6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6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pitchFamily="-106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1335</Words>
  <PresentationFormat>Présentation à l'écran (4:3)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Times New Roman</vt:lpstr>
      <vt:lpstr>Calibri</vt:lpstr>
      <vt:lpstr>Arial Unicode MS</vt:lpstr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RRFPP 05/12/2008 : Etapes analyse donnees et traitement statistique</dc:title>
  <dc:creator>Tiba</dc:creator>
  <cp:keywords>base de données, PQS</cp:keywords>
  <cp:lastModifiedBy>Jean-Michel THURIN</cp:lastModifiedBy>
  <cp:revision>153</cp:revision>
  <cp:lastPrinted>2008-12-04T22:19:25Z</cp:lastPrinted>
  <dcterms:created xsi:type="dcterms:W3CDTF">2008-12-09T16:48:57Z</dcterms:created>
  <dcterms:modified xsi:type="dcterms:W3CDTF">2008-12-09T16:51:17Z</dcterms:modified>
</cp:coreProperties>
</file>