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png" ContentType="image/png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Default Extension="bin" ContentType="application/vnd.openxmlformats-officedocument.presentationml.printerSettings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 showComments="0">
  <p:normalViewPr showOutlineIcons="0">
    <p:restoredLeft sz="15620"/>
    <p:restoredTop sz="94660"/>
  </p:normalViewPr>
  <p:slideViewPr>
    <p:cSldViewPr snapToObjects="1">
      <p:cViewPr varScale="1">
        <p:scale>
          <a:sx n="106" d="100"/>
          <a:sy n="106" d="100"/>
        </p:scale>
        <p:origin x="-72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4" Type="http://schemas.openxmlformats.org/officeDocument/2006/relationships/notesMaster" Target="notesMasters/notesMaster1.xml"/><Relationship Id="rId5" Type="http://schemas.openxmlformats.org/officeDocument/2006/relationships/printerSettings" Target="printerSettings/printerSettings1.bin"/><Relationship Id="rId7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9" Type="http://schemas.openxmlformats.org/officeDocument/2006/relationships/tableStyles" Target="tableStyles.xml"/><Relationship Id="rId3" Type="http://schemas.openxmlformats.org/officeDocument/2006/relationships/slide" Target="slides/slide2.xml"/><Relationship Id="rId6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90B6F1-11B7-2348-8707-D11DC5A3A092}" type="datetimeFigureOut">
              <a:rPr lang="fr-FR" smtClean="0"/>
              <a:pPr/>
              <a:t>20/03/09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2B19BE-64B3-2B41-95D2-DD4905F1ECAD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ACF45-1E82-1A41-A92D-C1CAC921331F}" type="datetimeFigureOut">
              <a:rPr lang="fr-FR" smtClean="0"/>
              <a:pPr/>
              <a:t>20/03/09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576E4-D001-7640-BF2D-EC04B1E29B7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ACF45-1E82-1A41-A92D-C1CAC921331F}" type="datetimeFigureOut">
              <a:rPr lang="fr-FR" smtClean="0"/>
              <a:pPr/>
              <a:t>20/03/09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576E4-D001-7640-BF2D-EC04B1E29B7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ACF45-1E82-1A41-A92D-C1CAC921331F}" type="datetimeFigureOut">
              <a:rPr lang="fr-FR" smtClean="0"/>
              <a:pPr/>
              <a:t>20/03/09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576E4-D001-7640-BF2D-EC04B1E29B7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ACF45-1E82-1A41-A92D-C1CAC921331F}" type="datetimeFigureOut">
              <a:rPr lang="fr-FR" smtClean="0"/>
              <a:pPr/>
              <a:t>20/03/09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576E4-D001-7640-BF2D-EC04B1E29B7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ACF45-1E82-1A41-A92D-C1CAC921331F}" type="datetimeFigureOut">
              <a:rPr lang="fr-FR" smtClean="0"/>
              <a:pPr/>
              <a:t>20/03/09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576E4-D001-7640-BF2D-EC04B1E29B7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ACF45-1E82-1A41-A92D-C1CAC921331F}" type="datetimeFigureOut">
              <a:rPr lang="fr-FR" smtClean="0"/>
              <a:pPr/>
              <a:t>20/03/09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576E4-D001-7640-BF2D-EC04B1E29B7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ACF45-1E82-1A41-A92D-C1CAC921331F}" type="datetimeFigureOut">
              <a:rPr lang="fr-FR" smtClean="0"/>
              <a:pPr/>
              <a:t>20/03/09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576E4-D001-7640-BF2D-EC04B1E29B7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ACF45-1E82-1A41-A92D-C1CAC921331F}" type="datetimeFigureOut">
              <a:rPr lang="fr-FR" smtClean="0"/>
              <a:pPr/>
              <a:t>20/03/09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576E4-D001-7640-BF2D-EC04B1E29B7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ACF45-1E82-1A41-A92D-C1CAC921331F}" type="datetimeFigureOut">
              <a:rPr lang="fr-FR" smtClean="0"/>
              <a:pPr/>
              <a:t>20/03/09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576E4-D001-7640-BF2D-EC04B1E29B7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ACF45-1E82-1A41-A92D-C1CAC921331F}" type="datetimeFigureOut">
              <a:rPr lang="fr-FR" smtClean="0"/>
              <a:pPr/>
              <a:t>20/03/09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576E4-D001-7640-BF2D-EC04B1E29B7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ACF45-1E82-1A41-A92D-C1CAC921331F}" type="datetimeFigureOut">
              <a:rPr lang="fr-FR" smtClean="0"/>
              <a:pPr/>
              <a:t>20/03/09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576E4-D001-7640-BF2D-EC04B1E29B7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0ACF45-1E82-1A41-A92D-C1CAC921331F}" type="datetimeFigureOut">
              <a:rPr lang="fr-FR" smtClean="0"/>
              <a:pPr/>
              <a:t>20/03/09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2576E4-D001-7640-BF2D-EC04B1E29B7F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214313"/>
            <a:ext cx="8135937" cy="6215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714375" y="2357438"/>
            <a:ext cx="7215188" cy="169495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2800" b="1" dirty="0" smtClean="0">
                <a:solidFill>
                  <a:srgbClr val="000000"/>
                </a:solidFill>
                <a:ea typeface="Arial Unicode MS" pitchFamily="-110" charset="0"/>
                <a:cs typeface="Arial Unicode MS" pitchFamily="-110" charset="0"/>
              </a:rPr>
              <a:t>Séminaire de travail et de discussion sur l’analyse des données : pôle autisme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 sz="2400" b="1" dirty="0" smtClean="0">
              <a:solidFill>
                <a:srgbClr val="000000"/>
              </a:solidFill>
              <a:ea typeface="Arial Unicode MS" pitchFamily="-110" charset="0"/>
              <a:cs typeface="Arial Unicode MS" pitchFamily="-110" charset="0"/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2400" dirty="0" smtClean="0">
                <a:solidFill>
                  <a:srgbClr val="A6A6A6"/>
                </a:solidFill>
                <a:ea typeface="Arial Unicode MS" pitchFamily="-110" charset="0"/>
                <a:cs typeface="Arial Unicode MS" pitchFamily="-110" charset="0"/>
              </a:rPr>
              <a:t>Jean-Michel Thurin</a:t>
            </a:r>
            <a:endParaRPr lang="fr-FR" sz="2400" dirty="0">
              <a:solidFill>
                <a:srgbClr val="A6A6A6"/>
              </a:solidFill>
              <a:ea typeface="Arial Unicode MS" pitchFamily="-110" charset="0"/>
              <a:cs typeface="Arial Unicode MS" pitchFamily="-11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j-lt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3" name="Espace réservé du contenu 2"/>
          <p:cNvSpPr txBox="1">
            <a:spLocks/>
          </p:cNvSpPr>
          <p:nvPr/>
        </p:nvSpPr>
        <p:spPr bwMode="auto">
          <a:xfrm>
            <a:off x="457200" y="2590800"/>
            <a:ext cx="8229600" cy="353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n-lt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fr-FR" dirty="0" smtClean="0"/>
              <a:t>6 mars 2009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743200" y="6356350"/>
            <a:ext cx="3581400" cy="365125"/>
          </a:xfrm>
        </p:spPr>
        <p:txBody>
          <a:bodyPr/>
          <a:lstStyle/>
          <a:p>
            <a:r>
              <a:rPr lang="fr-FR" dirty="0" smtClean="0"/>
              <a:t>Séminaire méthodologie analyse des données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605A0708-0F6E-6741-A3D9-6223256D373B}" type="slidenum">
              <a:rPr lang="fr-FR" smtClean="0"/>
              <a:pPr>
                <a:defRPr/>
              </a:pPr>
              <a:t>2</a:t>
            </a:fld>
            <a:endParaRPr lang="fr-FR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65113" y="2743200"/>
            <a:ext cx="129857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 b="1" dirty="0">
                <a:solidFill>
                  <a:srgbClr val="000090"/>
                </a:solidFill>
                <a:latin typeface="Calibri" pitchFamily="-106" charset="0"/>
              </a:rPr>
              <a:t>Évaluation</a:t>
            </a:r>
            <a:br>
              <a:rPr lang="fr-FR" sz="1400" b="1" dirty="0">
                <a:solidFill>
                  <a:srgbClr val="000090"/>
                </a:solidFill>
                <a:latin typeface="Calibri" pitchFamily="-106" charset="0"/>
              </a:rPr>
            </a:br>
            <a:r>
              <a:rPr lang="fr-FR" sz="1400" b="1" dirty="0">
                <a:solidFill>
                  <a:srgbClr val="000090"/>
                </a:solidFill>
                <a:latin typeface="Calibri" pitchFamily="-106" charset="0"/>
              </a:rPr>
              <a:t>initiale</a:t>
            </a:r>
          </a:p>
          <a:p>
            <a:pPr algn="ctr"/>
            <a:r>
              <a:rPr lang="fr-FR" sz="1400" dirty="0">
                <a:solidFill>
                  <a:srgbClr val="000090"/>
                </a:solidFill>
                <a:latin typeface="Calibri" pitchFamily="-106" charset="0"/>
              </a:rPr>
              <a:t>(Formulation </a:t>
            </a:r>
            <a:br>
              <a:rPr lang="fr-FR" sz="1400" dirty="0">
                <a:solidFill>
                  <a:srgbClr val="000090"/>
                </a:solidFill>
                <a:latin typeface="Calibri" pitchFamily="-106" charset="0"/>
              </a:rPr>
            </a:br>
            <a:r>
              <a:rPr lang="fr-FR" sz="1400" dirty="0">
                <a:solidFill>
                  <a:srgbClr val="000090"/>
                </a:solidFill>
                <a:latin typeface="Calibri" pitchFamily="-106" charset="0"/>
              </a:rPr>
              <a:t>de cas)</a:t>
            </a: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2590800" y="2959100"/>
            <a:ext cx="13731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>
                <a:solidFill>
                  <a:srgbClr val="000090"/>
                </a:solidFill>
                <a:latin typeface="Calibri" pitchFamily="-106" charset="0"/>
              </a:rPr>
              <a:t>Évaluation</a:t>
            </a:r>
            <a:br>
              <a:rPr lang="fr-FR" sz="1400">
                <a:solidFill>
                  <a:srgbClr val="000090"/>
                </a:solidFill>
                <a:latin typeface="Calibri" pitchFamily="-106" charset="0"/>
              </a:rPr>
            </a:br>
            <a:r>
              <a:rPr lang="fr-FR" sz="1400">
                <a:solidFill>
                  <a:srgbClr val="000090"/>
                </a:solidFill>
                <a:latin typeface="Calibri" pitchFamily="-106" charset="0"/>
              </a:rPr>
              <a:t>intermédiaire</a:t>
            </a: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4953000" y="2959100"/>
            <a:ext cx="13731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>
                <a:solidFill>
                  <a:srgbClr val="000090"/>
                </a:solidFill>
                <a:latin typeface="Calibri" pitchFamily="-106" charset="0"/>
              </a:rPr>
              <a:t>Évaluations</a:t>
            </a:r>
            <a:br>
              <a:rPr lang="fr-FR" sz="1400">
                <a:solidFill>
                  <a:srgbClr val="000090"/>
                </a:solidFill>
                <a:latin typeface="Calibri" pitchFamily="-106" charset="0"/>
              </a:rPr>
            </a:br>
            <a:r>
              <a:rPr lang="fr-FR" sz="1400">
                <a:solidFill>
                  <a:srgbClr val="000090"/>
                </a:solidFill>
                <a:latin typeface="Calibri" pitchFamily="-106" charset="0"/>
              </a:rPr>
              <a:t>intermédiaires</a:t>
            </a: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7466013" y="2743200"/>
            <a:ext cx="1296987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 b="1">
                <a:solidFill>
                  <a:srgbClr val="000090"/>
                </a:solidFill>
                <a:latin typeface="Calibri" pitchFamily="-106" charset="0"/>
              </a:rPr>
              <a:t>Évaluation</a:t>
            </a:r>
            <a:br>
              <a:rPr lang="fr-FR" sz="1400" b="1">
                <a:solidFill>
                  <a:srgbClr val="000090"/>
                </a:solidFill>
                <a:latin typeface="Calibri" pitchFamily="-106" charset="0"/>
              </a:rPr>
            </a:br>
            <a:r>
              <a:rPr lang="fr-FR" sz="1400" b="1">
                <a:solidFill>
                  <a:srgbClr val="000090"/>
                </a:solidFill>
                <a:latin typeface="Calibri" pitchFamily="-106" charset="0"/>
              </a:rPr>
              <a:t>terminaison</a:t>
            </a:r>
          </a:p>
          <a:p>
            <a:pPr algn="ctr"/>
            <a:r>
              <a:rPr lang="fr-FR" sz="1400">
                <a:solidFill>
                  <a:srgbClr val="000090"/>
                </a:solidFill>
                <a:latin typeface="Calibri" pitchFamily="-106" charset="0"/>
              </a:rPr>
              <a:t>(Formulation </a:t>
            </a:r>
            <a:br>
              <a:rPr lang="fr-FR" sz="1400">
                <a:solidFill>
                  <a:srgbClr val="000090"/>
                </a:solidFill>
                <a:latin typeface="Calibri" pitchFamily="-106" charset="0"/>
              </a:rPr>
            </a:br>
            <a:r>
              <a:rPr lang="fr-FR" sz="1400">
                <a:solidFill>
                  <a:srgbClr val="000090"/>
                </a:solidFill>
                <a:latin typeface="Calibri" pitchFamily="-106" charset="0"/>
              </a:rPr>
              <a:t>de cas)</a:t>
            </a:r>
          </a:p>
        </p:txBody>
      </p:sp>
      <p:cxnSp>
        <p:nvCxnSpPr>
          <p:cNvPr id="11" name="Connecteur droit avec flèche 10"/>
          <p:cNvCxnSpPr/>
          <p:nvPr/>
        </p:nvCxnSpPr>
        <p:spPr>
          <a:xfrm>
            <a:off x="381000" y="6248400"/>
            <a:ext cx="8382000" cy="1588"/>
          </a:xfrm>
          <a:prstGeom prst="straightConnector1">
            <a:avLst/>
          </a:prstGeom>
          <a:ln>
            <a:solidFill>
              <a:srgbClr val="24681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7037388" y="5864225"/>
            <a:ext cx="17256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>
                <a:solidFill>
                  <a:srgbClr val="3A6525"/>
                </a:solidFill>
                <a:latin typeface="Calibri" pitchFamily="-106" charset="0"/>
              </a:rPr>
              <a:t>Ligne de temps t </a:t>
            </a:r>
            <a:endParaRPr lang="fr-FR" sz="1400">
              <a:latin typeface="Calibri" pitchFamily="-106" charset="0"/>
            </a:endParaRP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1600200" y="3284538"/>
            <a:ext cx="10398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 dirty="0">
                <a:solidFill>
                  <a:srgbClr val="3A6525"/>
                </a:solidFill>
                <a:latin typeface="Calibri" pitchFamily="-106" charset="0"/>
              </a:rPr>
              <a:t>Processus </a:t>
            </a:r>
            <a:endParaRPr lang="fr-FR" sz="1400" dirty="0">
              <a:latin typeface="Calibri" pitchFamily="-106" charset="0"/>
            </a:endParaRPr>
          </a:p>
        </p:txBody>
      </p:sp>
      <p:sp>
        <p:nvSpPr>
          <p:cNvPr id="14" name="Line 2"/>
          <p:cNvSpPr>
            <a:spLocks noChangeShapeType="1"/>
          </p:cNvSpPr>
          <p:nvPr/>
        </p:nvSpPr>
        <p:spPr bwMode="auto">
          <a:xfrm>
            <a:off x="3927475" y="3221038"/>
            <a:ext cx="1025525" cy="0"/>
          </a:xfrm>
          <a:prstGeom prst="line">
            <a:avLst/>
          </a:prstGeom>
          <a:noFill/>
          <a:ln w="34925">
            <a:solidFill>
              <a:srgbClr val="3A6525"/>
            </a:solidFill>
            <a:prstDash val="dash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3913188" y="3284538"/>
            <a:ext cx="10398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>
                <a:solidFill>
                  <a:srgbClr val="3A6525"/>
                </a:solidFill>
                <a:latin typeface="Calibri" pitchFamily="-106" charset="0"/>
              </a:rPr>
              <a:t>Processus </a:t>
            </a:r>
            <a:endParaRPr lang="fr-FR" sz="1400">
              <a:latin typeface="Calibri" pitchFamily="-106" charset="0"/>
            </a:endParaRPr>
          </a:p>
        </p:txBody>
      </p:sp>
      <p:sp>
        <p:nvSpPr>
          <p:cNvPr id="16" name="Line 2"/>
          <p:cNvSpPr>
            <a:spLocks noChangeShapeType="1"/>
          </p:cNvSpPr>
          <p:nvPr/>
        </p:nvSpPr>
        <p:spPr bwMode="auto">
          <a:xfrm>
            <a:off x="6365875" y="3221038"/>
            <a:ext cx="1025525" cy="0"/>
          </a:xfrm>
          <a:prstGeom prst="line">
            <a:avLst/>
          </a:prstGeom>
          <a:noFill/>
          <a:ln w="34925">
            <a:solidFill>
              <a:srgbClr val="3A6525"/>
            </a:solidFill>
            <a:prstDash val="dash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" name="Text Box 3"/>
          <p:cNvSpPr txBox="1">
            <a:spLocks noChangeArrowheads="1"/>
          </p:cNvSpPr>
          <p:nvPr/>
        </p:nvSpPr>
        <p:spPr bwMode="auto">
          <a:xfrm>
            <a:off x="6324600" y="3284538"/>
            <a:ext cx="10398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 dirty="0">
                <a:solidFill>
                  <a:srgbClr val="3A6525"/>
                </a:solidFill>
                <a:latin typeface="Calibri" pitchFamily="-106" charset="0"/>
              </a:rPr>
              <a:t>Processus </a:t>
            </a:r>
            <a:endParaRPr lang="fr-FR" sz="1400" dirty="0">
              <a:latin typeface="Calibri" pitchFamily="-106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90600" y="4038600"/>
            <a:ext cx="685800" cy="228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Rectangle 37"/>
          <p:cNvSpPr/>
          <p:nvPr/>
        </p:nvSpPr>
        <p:spPr>
          <a:xfrm>
            <a:off x="1676400" y="4038600"/>
            <a:ext cx="685800" cy="2286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Rectangle 38"/>
          <p:cNvSpPr/>
          <p:nvPr/>
        </p:nvSpPr>
        <p:spPr>
          <a:xfrm>
            <a:off x="2362200" y="4038600"/>
            <a:ext cx="685800" cy="228600"/>
          </a:xfrm>
          <a:prstGeom prst="rect">
            <a:avLst/>
          </a:prstGeom>
          <a:gradFill>
            <a:gsLst>
              <a:gs pos="0">
                <a:schemeClr val="accent6">
                  <a:tint val="100000"/>
                  <a:shade val="100000"/>
                  <a:satMod val="130000"/>
                  <a:alpha val="14000"/>
                </a:schemeClr>
              </a:gs>
              <a:gs pos="100000">
                <a:schemeClr val="accent6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Rectangle 39"/>
          <p:cNvSpPr/>
          <p:nvPr/>
        </p:nvSpPr>
        <p:spPr>
          <a:xfrm>
            <a:off x="3505200" y="4038600"/>
            <a:ext cx="685800" cy="228600"/>
          </a:xfrm>
          <a:prstGeom prst="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22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Rectangle 40"/>
          <p:cNvSpPr/>
          <p:nvPr/>
        </p:nvSpPr>
        <p:spPr>
          <a:xfrm>
            <a:off x="4191000" y="4038600"/>
            <a:ext cx="685800" cy="228600"/>
          </a:xfrm>
          <a:prstGeom prst="rect">
            <a:avLst/>
          </a:prstGeom>
          <a:gradFill>
            <a:gsLst>
              <a:gs pos="0">
                <a:schemeClr val="accent2">
                  <a:tint val="100000"/>
                  <a:shade val="100000"/>
                  <a:satMod val="130000"/>
                </a:schemeClr>
              </a:gs>
              <a:gs pos="28000">
                <a:schemeClr val="accent2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 41"/>
          <p:cNvSpPr/>
          <p:nvPr/>
        </p:nvSpPr>
        <p:spPr>
          <a:xfrm>
            <a:off x="4876800" y="4038600"/>
            <a:ext cx="685800" cy="228600"/>
          </a:xfrm>
          <a:prstGeom prst="rect">
            <a:avLst/>
          </a:prstGeom>
          <a:gradFill>
            <a:gsLst>
              <a:gs pos="0">
                <a:schemeClr val="accent6">
                  <a:tint val="100000"/>
                  <a:shade val="100000"/>
                  <a:satMod val="130000"/>
                  <a:alpha val="43000"/>
                </a:schemeClr>
              </a:gs>
              <a:gs pos="100000">
                <a:schemeClr val="accent6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Rectangle 42"/>
          <p:cNvSpPr/>
          <p:nvPr/>
        </p:nvSpPr>
        <p:spPr>
          <a:xfrm>
            <a:off x="6019800" y="4038600"/>
            <a:ext cx="685800" cy="228600"/>
          </a:xfrm>
          <a:prstGeom prst="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9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43"/>
          <p:cNvSpPr/>
          <p:nvPr/>
        </p:nvSpPr>
        <p:spPr>
          <a:xfrm>
            <a:off x="6705600" y="4038600"/>
            <a:ext cx="685800" cy="2286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 44"/>
          <p:cNvSpPr/>
          <p:nvPr/>
        </p:nvSpPr>
        <p:spPr>
          <a:xfrm>
            <a:off x="7391400" y="4038600"/>
            <a:ext cx="685800" cy="228600"/>
          </a:xfrm>
          <a:prstGeom prst="rect">
            <a:avLst/>
          </a:prstGeom>
          <a:gradFill>
            <a:gsLst>
              <a:gs pos="0">
                <a:schemeClr val="accent6">
                  <a:tint val="100000"/>
                  <a:shade val="100000"/>
                  <a:satMod val="130000"/>
                </a:schemeClr>
              </a:gs>
              <a:gs pos="100000">
                <a:schemeClr val="accent6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Line 2"/>
          <p:cNvSpPr>
            <a:spLocks noChangeShapeType="1"/>
          </p:cNvSpPr>
          <p:nvPr/>
        </p:nvSpPr>
        <p:spPr bwMode="auto">
          <a:xfrm>
            <a:off x="1614488" y="3221038"/>
            <a:ext cx="1025525" cy="0"/>
          </a:xfrm>
          <a:prstGeom prst="line">
            <a:avLst/>
          </a:prstGeom>
          <a:noFill/>
          <a:ln w="34925">
            <a:solidFill>
              <a:srgbClr val="3A6525"/>
            </a:solidFill>
            <a:prstDash val="dash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7" name="Ellipse 46"/>
          <p:cNvSpPr/>
          <p:nvPr/>
        </p:nvSpPr>
        <p:spPr>
          <a:xfrm>
            <a:off x="1752600" y="4651375"/>
            <a:ext cx="541800" cy="530225"/>
          </a:xfrm>
          <a:prstGeom prst="ellipse">
            <a:avLst/>
          </a:prstGeom>
          <a:gradFill>
            <a:gsLst>
              <a:gs pos="0">
                <a:schemeClr val="accent5">
                  <a:tint val="100000"/>
                  <a:shade val="100000"/>
                  <a:satMod val="130000"/>
                  <a:alpha val="25000"/>
                </a:schemeClr>
              </a:gs>
              <a:gs pos="100000">
                <a:schemeClr val="accent5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Ellipse 47"/>
          <p:cNvSpPr/>
          <p:nvPr/>
        </p:nvSpPr>
        <p:spPr>
          <a:xfrm>
            <a:off x="4182600" y="4611687"/>
            <a:ext cx="541800" cy="530225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Ellipse 48"/>
          <p:cNvSpPr/>
          <p:nvPr/>
        </p:nvSpPr>
        <p:spPr>
          <a:xfrm>
            <a:off x="6705600" y="4611687"/>
            <a:ext cx="541800" cy="530225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3" name="Connecteur droit 52"/>
          <p:cNvCxnSpPr/>
          <p:nvPr/>
        </p:nvCxnSpPr>
        <p:spPr>
          <a:xfrm>
            <a:off x="990600" y="4341812"/>
            <a:ext cx="20574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/>
          <p:cNvCxnSpPr/>
          <p:nvPr/>
        </p:nvCxnSpPr>
        <p:spPr>
          <a:xfrm>
            <a:off x="3505200" y="4343400"/>
            <a:ext cx="20574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/>
          <p:cNvCxnSpPr/>
          <p:nvPr/>
        </p:nvCxnSpPr>
        <p:spPr>
          <a:xfrm>
            <a:off x="6019800" y="4344988"/>
            <a:ext cx="20574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avec flèche 56"/>
          <p:cNvCxnSpPr>
            <a:endCxn id="47" idx="0"/>
          </p:cNvCxnSpPr>
          <p:nvPr/>
        </p:nvCxnSpPr>
        <p:spPr>
          <a:xfrm rot="16200000" flipH="1">
            <a:off x="1869000" y="4496875"/>
            <a:ext cx="304800" cy="42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Ellipse 58"/>
          <p:cNvSpPr/>
          <p:nvPr/>
        </p:nvSpPr>
        <p:spPr>
          <a:xfrm>
            <a:off x="4182600" y="4646612"/>
            <a:ext cx="541800" cy="530225"/>
          </a:xfrm>
          <a:prstGeom prst="ellipse">
            <a:avLst/>
          </a:prstGeom>
          <a:gradFill>
            <a:gsLst>
              <a:gs pos="41000">
                <a:schemeClr val="accent5">
                  <a:tint val="100000"/>
                  <a:shade val="100000"/>
                  <a:satMod val="130000"/>
                </a:schemeClr>
              </a:gs>
              <a:gs pos="100000">
                <a:schemeClr val="accent5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0" name="Connecteur droit avec flèche 59"/>
          <p:cNvCxnSpPr>
            <a:endCxn id="59" idx="0"/>
          </p:cNvCxnSpPr>
          <p:nvPr/>
        </p:nvCxnSpPr>
        <p:spPr>
          <a:xfrm rot="16200000" flipH="1">
            <a:off x="4299000" y="4492112"/>
            <a:ext cx="304800" cy="42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Ellipse 60"/>
          <p:cNvSpPr/>
          <p:nvPr/>
        </p:nvSpPr>
        <p:spPr>
          <a:xfrm>
            <a:off x="6705600" y="4651376"/>
            <a:ext cx="541800" cy="530225"/>
          </a:xfrm>
          <a:prstGeom prst="ellipse">
            <a:avLst/>
          </a:prstGeom>
          <a:gradFill>
            <a:gsLst>
              <a:gs pos="74000">
                <a:schemeClr val="accent5">
                  <a:tint val="100000"/>
                  <a:shade val="100000"/>
                  <a:satMod val="130000"/>
                </a:schemeClr>
              </a:gs>
              <a:gs pos="100000">
                <a:schemeClr val="accent5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2" name="Connecteur droit avec flèche 61"/>
          <p:cNvCxnSpPr>
            <a:endCxn id="61" idx="0"/>
          </p:cNvCxnSpPr>
          <p:nvPr/>
        </p:nvCxnSpPr>
        <p:spPr>
          <a:xfrm rot="16200000" flipH="1">
            <a:off x="6822000" y="4496876"/>
            <a:ext cx="304800" cy="42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ext Box 11"/>
          <p:cNvSpPr txBox="1">
            <a:spLocks noChangeArrowheads="1"/>
          </p:cNvSpPr>
          <p:nvPr/>
        </p:nvSpPr>
        <p:spPr bwMode="auto">
          <a:xfrm>
            <a:off x="2786063" y="2160206"/>
            <a:ext cx="947737" cy="52540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 dirty="0" smtClean="0">
                <a:solidFill>
                  <a:srgbClr val="4F81BD"/>
                </a:solidFill>
                <a:ea typeface="Arial Unicode MS" pitchFamily="-110" charset="0"/>
                <a:cs typeface="Arial Unicode MS" pitchFamily="-110" charset="0"/>
              </a:rPr>
              <a:t>ECART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 dirty="0" smtClean="0">
                <a:solidFill>
                  <a:srgbClr val="4F81BD"/>
                </a:solidFill>
                <a:ea typeface="Arial Unicode MS" pitchFamily="-110" charset="0"/>
                <a:cs typeface="Arial Unicode MS" pitchFamily="-110" charset="0"/>
              </a:rPr>
              <a:t>G</a:t>
            </a:r>
            <a:r>
              <a:rPr lang="fr-FR" sz="1400" dirty="0">
                <a:solidFill>
                  <a:srgbClr val="4F81BD"/>
                </a:solidFill>
                <a:ea typeface="Arial Unicode MS" pitchFamily="-110" charset="0"/>
                <a:cs typeface="Arial Unicode MS" pitchFamily="-110" charset="0"/>
              </a:rPr>
              <a:t>.</a:t>
            </a:r>
            <a:r>
              <a:rPr lang="fr-FR" sz="1400" dirty="0" smtClean="0">
                <a:solidFill>
                  <a:srgbClr val="4F81BD"/>
                </a:solidFill>
                <a:ea typeface="Arial Unicode MS" pitchFamily="-110" charset="0"/>
                <a:cs typeface="Arial Unicode MS" pitchFamily="-110" charset="0"/>
              </a:rPr>
              <a:t> </a:t>
            </a:r>
            <a:r>
              <a:rPr lang="fr-FR" sz="1400" dirty="0" err="1" smtClean="0">
                <a:solidFill>
                  <a:srgbClr val="4F81BD"/>
                </a:solidFill>
                <a:ea typeface="Arial Unicode MS" pitchFamily="-110" charset="0"/>
                <a:cs typeface="Arial Unicode MS" pitchFamily="-110" charset="0"/>
              </a:rPr>
              <a:t>Haag</a:t>
            </a:r>
            <a:r>
              <a:rPr lang="fr-FR" sz="1400" dirty="0" smtClean="0">
                <a:solidFill>
                  <a:srgbClr val="4F81BD"/>
                </a:solidFill>
                <a:ea typeface="Arial Unicode MS" pitchFamily="-110" charset="0"/>
                <a:cs typeface="Arial Unicode MS" pitchFamily="-110" charset="0"/>
              </a:rPr>
              <a:t> </a:t>
            </a:r>
            <a:endParaRPr lang="fr-FR" sz="1400" dirty="0">
              <a:solidFill>
                <a:srgbClr val="4F81BD"/>
              </a:solidFill>
              <a:ea typeface="Arial Unicode MS" pitchFamily="-110" charset="0"/>
              <a:cs typeface="Arial Unicode MS" pitchFamily="-110" charset="0"/>
            </a:endParaRPr>
          </a:p>
        </p:txBody>
      </p:sp>
      <p:sp>
        <p:nvSpPr>
          <p:cNvPr id="64" name="Text Box 11"/>
          <p:cNvSpPr txBox="1">
            <a:spLocks noChangeArrowheads="1"/>
          </p:cNvSpPr>
          <p:nvPr/>
        </p:nvSpPr>
        <p:spPr bwMode="auto">
          <a:xfrm>
            <a:off x="5088731" y="2160206"/>
            <a:ext cx="947737" cy="52540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 dirty="0" smtClean="0">
                <a:solidFill>
                  <a:srgbClr val="4F81BD"/>
                </a:solidFill>
                <a:ea typeface="Arial Unicode MS" pitchFamily="-110" charset="0"/>
                <a:cs typeface="Arial Unicode MS" pitchFamily="-110" charset="0"/>
              </a:rPr>
              <a:t>ECART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 dirty="0" smtClean="0">
                <a:solidFill>
                  <a:srgbClr val="4F81BD"/>
                </a:solidFill>
                <a:ea typeface="Arial Unicode MS" pitchFamily="-110" charset="0"/>
                <a:cs typeface="Arial Unicode MS" pitchFamily="-110" charset="0"/>
              </a:rPr>
              <a:t>G</a:t>
            </a:r>
            <a:r>
              <a:rPr lang="fr-FR" sz="1400" dirty="0">
                <a:solidFill>
                  <a:srgbClr val="4F81BD"/>
                </a:solidFill>
                <a:ea typeface="Arial Unicode MS" pitchFamily="-110" charset="0"/>
                <a:cs typeface="Arial Unicode MS" pitchFamily="-110" charset="0"/>
              </a:rPr>
              <a:t>.</a:t>
            </a:r>
            <a:r>
              <a:rPr lang="fr-FR" sz="1400" dirty="0" smtClean="0">
                <a:solidFill>
                  <a:srgbClr val="4F81BD"/>
                </a:solidFill>
                <a:ea typeface="Arial Unicode MS" pitchFamily="-110" charset="0"/>
                <a:cs typeface="Arial Unicode MS" pitchFamily="-110" charset="0"/>
              </a:rPr>
              <a:t> </a:t>
            </a:r>
            <a:r>
              <a:rPr lang="fr-FR" sz="1400" dirty="0" err="1" smtClean="0">
                <a:solidFill>
                  <a:srgbClr val="4F81BD"/>
                </a:solidFill>
                <a:ea typeface="Arial Unicode MS" pitchFamily="-110" charset="0"/>
                <a:cs typeface="Arial Unicode MS" pitchFamily="-110" charset="0"/>
              </a:rPr>
              <a:t>Haag</a:t>
            </a:r>
            <a:r>
              <a:rPr lang="fr-FR" sz="1400" dirty="0" smtClean="0">
                <a:solidFill>
                  <a:srgbClr val="4F81BD"/>
                </a:solidFill>
                <a:ea typeface="Arial Unicode MS" pitchFamily="-110" charset="0"/>
                <a:cs typeface="Arial Unicode MS" pitchFamily="-110" charset="0"/>
              </a:rPr>
              <a:t> </a:t>
            </a:r>
            <a:endParaRPr lang="fr-FR" sz="1400" dirty="0">
              <a:solidFill>
                <a:srgbClr val="4F81BD"/>
              </a:solidFill>
              <a:ea typeface="Arial Unicode MS" pitchFamily="-110" charset="0"/>
              <a:cs typeface="Arial Unicode MS" pitchFamily="-110" charset="0"/>
            </a:endParaRPr>
          </a:p>
        </p:txBody>
      </p:sp>
      <p:sp>
        <p:nvSpPr>
          <p:cNvPr id="65" name="Text Box 11"/>
          <p:cNvSpPr txBox="1">
            <a:spLocks noChangeArrowheads="1"/>
          </p:cNvSpPr>
          <p:nvPr/>
        </p:nvSpPr>
        <p:spPr bwMode="auto">
          <a:xfrm>
            <a:off x="7510463" y="2160206"/>
            <a:ext cx="947737" cy="52540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 dirty="0" smtClean="0">
                <a:solidFill>
                  <a:srgbClr val="4F81BD"/>
                </a:solidFill>
                <a:ea typeface="Arial Unicode MS" pitchFamily="-110" charset="0"/>
                <a:cs typeface="Arial Unicode MS" pitchFamily="-110" charset="0"/>
              </a:rPr>
              <a:t>ECART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 dirty="0" smtClean="0">
                <a:solidFill>
                  <a:srgbClr val="4F81BD"/>
                </a:solidFill>
                <a:ea typeface="Arial Unicode MS" pitchFamily="-110" charset="0"/>
                <a:cs typeface="Arial Unicode MS" pitchFamily="-110" charset="0"/>
              </a:rPr>
              <a:t>G</a:t>
            </a:r>
            <a:r>
              <a:rPr lang="fr-FR" sz="1400" dirty="0">
                <a:solidFill>
                  <a:srgbClr val="4F81BD"/>
                </a:solidFill>
                <a:ea typeface="Arial Unicode MS" pitchFamily="-110" charset="0"/>
                <a:cs typeface="Arial Unicode MS" pitchFamily="-110" charset="0"/>
              </a:rPr>
              <a:t>.</a:t>
            </a:r>
            <a:r>
              <a:rPr lang="fr-FR" sz="1400" dirty="0" smtClean="0">
                <a:solidFill>
                  <a:srgbClr val="4F81BD"/>
                </a:solidFill>
                <a:ea typeface="Arial Unicode MS" pitchFamily="-110" charset="0"/>
                <a:cs typeface="Arial Unicode MS" pitchFamily="-110" charset="0"/>
              </a:rPr>
              <a:t> </a:t>
            </a:r>
            <a:r>
              <a:rPr lang="fr-FR" sz="1400" dirty="0" err="1" smtClean="0">
                <a:solidFill>
                  <a:srgbClr val="4F81BD"/>
                </a:solidFill>
                <a:ea typeface="Arial Unicode MS" pitchFamily="-110" charset="0"/>
                <a:cs typeface="Arial Unicode MS" pitchFamily="-110" charset="0"/>
              </a:rPr>
              <a:t>Haag</a:t>
            </a:r>
            <a:r>
              <a:rPr lang="fr-FR" sz="1400" dirty="0" smtClean="0">
                <a:solidFill>
                  <a:srgbClr val="4F81BD"/>
                </a:solidFill>
                <a:ea typeface="Arial Unicode MS" pitchFamily="-110" charset="0"/>
                <a:cs typeface="Arial Unicode MS" pitchFamily="-110" charset="0"/>
              </a:rPr>
              <a:t> </a:t>
            </a:r>
            <a:endParaRPr lang="fr-FR" sz="1400" dirty="0">
              <a:solidFill>
                <a:srgbClr val="4F81BD"/>
              </a:solidFill>
              <a:ea typeface="Arial Unicode MS" pitchFamily="-110" charset="0"/>
              <a:cs typeface="Arial Unicode MS" pitchFamily="-110" charset="0"/>
            </a:endParaRPr>
          </a:p>
        </p:txBody>
      </p:sp>
      <p:sp>
        <p:nvSpPr>
          <p:cNvPr id="66" name="Text Box 11"/>
          <p:cNvSpPr txBox="1">
            <a:spLocks noChangeArrowheads="1"/>
          </p:cNvSpPr>
          <p:nvPr/>
        </p:nvSpPr>
        <p:spPr bwMode="auto">
          <a:xfrm>
            <a:off x="381000" y="2160206"/>
            <a:ext cx="947737" cy="52540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 dirty="0" smtClean="0">
                <a:solidFill>
                  <a:srgbClr val="4F81BD"/>
                </a:solidFill>
                <a:ea typeface="Arial Unicode MS" pitchFamily="-110" charset="0"/>
                <a:cs typeface="Arial Unicode MS" pitchFamily="-110" charset="0"/>
              </a:rPr>
              <a:t>ECART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 dirty="0" smtClean="0">
                <a:solidFill>
                  <a:srgbClr val="4F81BD"/>
                </a:solidFill>
                <a:ea typeface="Arial Unicode MS" pitchFamily="-110" charset="0"/>
                <a:cs typeface="Arial Unicode MS" pitchFamily="-110" charset="0"/>
              </a:rPr>
              <a:t>G</a:t>
            </a:r>
            <a:r>
              <a:rPr lang="fr-FR" sz="1400" dirty="0">
                <a:solidFill>
                  <a:srgbClr val="4F81BD"/>
                </a:solidFill>
                <a:ea typeface="Arial Unicode MS" pitchFamily="-110" charset="0"/>
                <a:cs typeface="Arial Unicode MS" pitchFamily="-110" charset="0"/>
              </a:rPr>
              <a:t>.</a:t>
            </a:r>
            <a:r>
              <a:rPr lang="fr-FR" sz="1400" dirty="0" smtClean="0">
                <a:solidFill>
                  <a:srgbClr val="4F81BD"/>
                </a:solidFill>
                <a:ea typeface="Arial Unicode MS" pitchFamily="-110" charset="0"/>
                <a:cs typeface="Arial Unicode MS" pitchFamily="-110" charset="0"/>
              </a:rPr>
              <a:t> </a:t>
            </a:r>
            <a:r>
              <a:rPr lang="fr-FR" sz="1400" dirty="0" err="1" smtClean="0">
                <a:solidFill>
                  <a:srgbClr val="4F81BD"/>
                </a:solidFill>
                <a:ea typeface="Arial Unicode MS" pitchFamily="-110" charset="0"/>
                <a:cs typeface="Arial Unicode MS" pitchFamily="-110" charset="0"/>
              </a:rPr>
              <a:t>Haag</a:t>
            </a:r>
            <a:r>
              <a:rPr lang="fr-FR" sz="1400" dirty="0" smtClean="0">
                <a:solidFill>
                  <a:srgbClr val="4F81BD"/>
                </a:solidFill>
                <a:ea typeface="Arial Unicode MS" pitchFamily="-110" charset="0"/>
                <a:cs typeface="Arial Unicode MS" pitchFamily="-110" charset="0"/>
              </a:rPr>
              <a:t> </a:t>
            </a:r>
            <a:endParaRPr lang="fr-FR" sz="1400" dirty="0">
              <a:solidFill>
                <a:srgbClr val="4F81BD"/>
              </a:solidFill>
              <a:ea typeface="Arial Unicode MS" pitchFamily="-110" charset="0"/>
              <a:cs typeface="Arial Unicode MS" pitchFamily="-110" charset="0"/>
            </a:endParaRPr>
          </a:p>
        </p:txBody>
      </p:sp>
      <p:sp>
        <p:nvSpPr>
          <p:cNvPr id="67" name="Text Box 11"/>
          <p:cNvSpPr txBox="1">
            <a:spLocks noChangeArrowheads="1"/>
          </p:cNvSpPr>
          <p:nvPr/>
        </p:nvSpPr>
        <p:spPr bwMode="auto">
          <a:xfrm>
            <a:off x="1545431" y="5600762"/>
            <a:ext cx="947737" cy="30995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 dirty="0" smtClean="0">
                <a:solidFill>
                  <a:srgbClr val="4F81BD"/>
                </a:solidFill>
                <a:ea typeface="Arial Unicode MS" pitchFamily="-110" charset="0"/>
                <a:cs typeface="Arial Unicode MS" pitchFamily="-110" charset="0"/>
              </a:rPr>
              <a:t>CPQ</a:t>
            </a:r>
            <a:endParaRPr lang="fr-FR" sz="1400" dirty="0">
              <a:solidFill>
                <a:srgbClr val="4F81BD"/>
              </a:solidFill>
              <a:ea typeface="Arial Unicode MS" pitchFamily="-110" charset="0"/>
              <a:cs typeface="Arial Unicode MS" pitchFamily="-110" charset="0"/>
            </a:endParaRPr>
          </a:p>
        </p:txBody>
      </p:sp>
      <p:sp>
        <p:nvSpPr>
          <p:cNvPr id="68" name="Text Box 11"/>
          <p:cNvSpPr txBox="1">
            <a:spLocks noChangeArrowheads="1"/>
          </p:cNvSpPr>
          <p:nvPr/>
        </p:nvSpPr>
        <p:spPr bwMode="auto">
          <a:xfrm>
            <a:off x="4005263" y="5600762"/>
            <a:ext cx="947737" cy="30995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 dirty="0" smtClean="0">
                <a:solidFill>
                  <a:srgbClr val="4F81BD"/>
                </a:solidFill>
                <a:ea typeface="Arial Unicode MS" pitchFamily="-110" charset="0"/>
                <a:cs typeface="Arial Unicode MS" pitchFamily="-110" charset="0"/>
              </a:rPr>
              <a:t>CPQ</a:t>
            </a:r>
            <a:endParaRPr lang="fr-FR" sz="1400" dirty="0">
              <a:solidFill>
                <a:srgbClr val="4F81BD"/>
              </a:solidFill>
              <a:ea typeface="Arial Unicode MS" pitchFamily="-110" charset="0"/>
              <a:cs typeface="Arial Unicode MS" pitchFamily="-110" charset="0"/>
            </a:endParaRPr>
          </a:p>
        </p:txBody>
      </p:sp>
      <p:sp>
        <p:nvSpPr>
          <p:cNvPr id="69" name="Text Box 11"/>
          <p:cNvSpPr txBox="1">
            <a:spLocks noChangeArrowheads="1"/>
          </p:cNvSpPr>
          <p:nvPr/>
        </p:nvSpPr>
        <p:spPr bwMode="auto">
          <a:xfrm>
            <a:off x="6519863" y="5600762"/>
            <a:ext cx="947737" cy="30995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 dirty="0" smtClean="0">
                <a:solidFill>
                  <a:srgbClr val="4F81BD"/>
                </a:solidFill>
                <a:ea typeface="Arial Unicode MS" pitchFamily="-110" charset="0"/>
                <a:cs typeface="Arial Unicode MS" pitchFamily="-110" charset="0"/>
              </a:rPr>
              <a:t>CPQ</a:t>
            </a:r>
            <a:endParaRPr lang="fr-FR" sz="1400" dirty="0">
              <a:solidFill>
                <a:srgbClr val="4F81BD"/>
              </a:solidFill>
              <a:ea typeface="Arial Unicode MS" pitchFamily="-110" charset="0"/>
              <a:cs typeface="Arial Unicode MS" pitchFamily="-11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578</TotalTime>
  <Words>76</Words>
  <Application>Microsoft Macintosh PowerPoint</Application>
  <PresentationFormat>Présentation à l'écran (4:3)</PresentationFormat>
  <Paragraphs>27</Paragraphs>
  <Slides>2</Slides>
  <Notes>0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Thème Office</vt:lpstr>
      <vt:lpstr>Diapositive 1</vt:lpstr>
      <vt:lpstr>Diapositive 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Jean-Michel THURIN</dc:creator>
  <cp:lastModifiedBy>Jean-Michel THURIN</cp:lastModifiedBy>
  <cp:revision>6</cp:revision>
  <dcterms:created xsi:type="dcterms:W3CDTF">2009-03-20T07:54:43Z</dcterms:created>
  <dcterms:modified xsi:type="dcterms:W3CDTF">2009-03-20T07:55:37Z</dcterms:modified>
</cp:coreProperties>
</file>