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Default Extension="pdf" ContentType="application/pdf"/>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3"/>
  </p:notesMasterIdLst>
  <p:sldIdLst>
    <p:sldId id="267" r:id="rId2"/>
    <p:sldId id="256" r:id="rId3"/>
    <p:sldId id="257" r:id="rId4"/>
    <p:sldId id="258" r:id="rId5"/>
    <p:sldId id="260" r:id="rId6"/>
    <p:sldId id="261" r:id="rId7"/>
    <p:sldId id="259" r:id="rId8"/>
    <p:sldId id="262" r:id="rId9"/>
    <p:sldId id="264" r:id="rId10"/>
    <p:sldId id="265" r:id="rId11"/>
    <p:sldId id="266" r:id="rId12"/>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453" autoAdjust="0"/>
    <p:restoredTop sz="94660"/>
  </p:normalViewPr>
  <p:slideViewPr>
    <p:cSldViewPr snapToObjects="1">
      <p:cViewPr varScale="1">
        <p:scale>
          <a:sx n="112" d="100"/>
          <a:sy n="112" d="100"/>
        </p:scale>
        <p:origin x="-416"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F3320-30AC-5546-8E5D-4BE997108D67}" type="datetimeFigureOut">
              <a:rPr lang="fr-FR" smtClean="0"/>
              <a:pPr/>
              <a:t>17/10/09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65BCE-8E30-8049-A337-76625DFDFF48}"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9D65BCE-8E30-8049-A337-76625DFDFF48}"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6626" name="Text Box 1"/>
          <p:cNvSpPr txBox="1">
            <a:spLocks noChangeArrowheads="1"/>
          </p:cNvSpPr>
          <p:nvPr/>
        </p:nvSpPr>
        <p:spPr bwMode="auto">
          <a:xfrm>
            <a:off x="925935" y="695962"/>
            <a:ext cx="5007733" cy="3428635"/>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fr-FR"/>
          </a:p>
        </p:txBody>
      </p:sp>
      <p:sp>
        <p:nvSpPr>
          <p:cNvPr id="26627" name="Text Box 2"/>
          <p:cNvSpPr>
            <a:spLocks noGrp="1" noChangeArrowheads="1"/>
          </p:cNvSpPr>
          <p:nvPr>
            <p:ph type="body"/>
          </p:nvPr>
        </p:nvSpPr>
        <p:spPr>
          <a:xfrm>
            <a:off x="685640" y="4343912"/>
            <a:ext cx="5475506" cy="4104126"/>
          </a:xfrm>
          <a:noFill/>
          <a:ln/>
        </p:spPr>
        <p:txBody>
          <a:bodyPr wrap="none" anchor="ctr"/>
          <a:lstStyle/>
          <a:p>
            <a:endParaRPr lang="fr-FR">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674" name="Text Box 1"/>
          <p:cNvSpPr txBox="1">
            <a:spLocks noChangeArrowheads="1"/>
          </p:cNvSpPr>
          <p:nvPr/>
        </p:nvSpPr>
        <p:spPr bwMode="auto">
          <a:xfrm>
            <a:off x="0" y="-8565007"/>
            <a:ext cx="1602" cy="18521937"/>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fr-FR"/>
          </a:p>
        </p:txBody>
      </p:sp>
      <p:sp>
        <p:nvSpPr>
          <p:cNvPr id="28675" name="Text Box 2"/>
          <p:cNvSpPr>
            <a:spLocks noGrp="1" noChangeArrowheads="1"/>
          </p:cNvSpPr>
          <p:nvPr>
            <p:ph type="body"/>
          </p:nvPr>
        </p:nvSpPr>
        <p:spPr>
          <a:xfrm>
            <a:off x="685640" y="4343912"/>
            <a:ext cx="5475506" cy="4104126"/>
          </a:xfrm>
          <a:noFill/>
          <a:ln/>
        </p:spPr>
        <p:txBody>
          <a:bodyPr wrap="none" anchor="ctr"/>
          <a:lstStyle/>
          <a:p>
            <a:endParaRPr lang="fr-FR">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17/10/09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17/10/09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17/10/09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166AE8F-C954-B941-BA91-7F4B085947DA}" type="datetimeFigureOut">
              <a:rPr lang="fr-FR" smtClean="0"/>
              <a:pPr/>
              <a:t>17/10/09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166AE8F-C954-B941-BA91-7F4B085947DA}" type="datetimeFigureOut">
              <a:rPr lang="fr-FR" smtClean="0"/>
              <a:pPr/>
              <a:t>17/10/09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5166AE8F-C954-B941-BA91-7F4B085947DA}" type="datetimeFigureOut">
              <a:rPr lang="fr-FR" smtClean="0"/>
              <a:pPr/>
              <a:t>17/10/09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166AE8F-C954-B941-BA91-7F4B085947DA}" type="datetimeFigureOut">
              <a:rPr lang="fr-FR" smtClean="0"/>
              <a:pPr/>
              <a:t>17/10/09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166AE8F-C954-B941-BA91-7F4B085947DA}" type="datetimeFigureOut">
              <a:rPr lang="fr-FR" smtClean="0"/>
              <a:pPr/>
              <a:t>17/10/09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166AE8F-C954-B941-BA91-7F4B085947DA}" type="datetimeFigureOut">
              <a:rPr lang="fr-FR" smtClean="0"/>
              <a:pPr/>
              <a:t>17/10/09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17/10/09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17/10/09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66AE8F-C954-B941-BA91-7F4B085947DA}" type="datetimeFigureOut">
              <a:rPr lang="fr-FR" smtClean="0"/>
              <a:pPr/>
              <a:t>17/10/09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002E3-73F5-8043-8997-004953944338}"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tiff"/><Relationship Id="rId6" Type="http://schemas.openxmlformats.org/officeDocument/2006/relationships/image" Target="../media/image4.jpe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hyperlink" Target="mailto:jmthurin@techniques-psychotherapique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pdf"/><Relationship Id="rId7" Type="http://schemas.openxmlformats.org/officeDocument/2006/relationships/image" Target="../media/image14.png"/><Relationship Id="rId8" Type="http://schemas.openxmlformats.org/officeDocument/2006/relationships/image" Target="../media/image15.pdf"/><Relationship Id="rId9"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9.pd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video" Target="file://localhost/Library/WebServer/Documents/Techniques-psychotherapiques/Reseau/PoleBorderline/Instruments/PQS/pqsmt062009.mov" TargetMode="Externa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4" Type="http://schemas.openxmlformats.org/officeDocument/2006/relationships/image" Target="../media/image22.png"/><Relationship Id="rId5" Type="http://schemas.openxmlformats.org/officeDocument/2006/relationships/hyperlink" Target="http://10.0.1.5/techniques-psychotherapiques/reseau/default.html" TargetMode="External"/><Relationship Id="rId6" Type="http://schemas.openxmlformats.org/officeDocument/2006/relationships/image" Target="../media/image23.png"/><Relationship Id="rId7" Type="http://schemas.openxmlformats.org/officeDocument/2006/relationships/hyperlink" Target="http://www.techniques-psychotherapiques.org/reseau/" TargetMode="External"/><Relationship Id="rId1" Type="http://schemas.openxmlformats.org/officeDocument/2006/relationships/slideLayout" Target="../slideLayouts/slideLayout7.xml"/><Relationship Id="rId2" Type="http://schemas.openxmlformats.org/officeDocument/2006/relationships/hyperlink" Target="http://www.techniques-psychotherapiques.org/Documentation/Evaluer_les_psychotherapi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en-GB" dirty="0" smtClean="0">
                <a:solidFill>
                  <a:srgbClr val="1F497D"/>
                </a:solidFill>
              </a:rPr>
              <a:t>Practice-based psychotherapy research network </a:t>
            </a:r>
            <a:endParaRPr lang="fr-FR" dirty="0"/>
          </a:p>
        </p:txBody>
      </p:sp>
      <p:sp>
        <p:nvSpPr>
          <p:cNvPr id="3" name="Sous-titre 2"/>
          <p:cNvSpPr>
            <a:spLocks noGrp="1"/>
          </p:cNvSpPr>
          <p:nvPr>
            <p:ph type="subTitle" idx="1"/>
          </p:nvPr>
        </p:nvSpPr>
        <p:spPr/>
        <p:txBody>
          <a:bodyPr/>
          <a:lstStyle/>
          <a:p>
            <a:r>
              <a:rPr lang="fr-FR" dirty="0" smtClean="0"/>
              <a:t>JM Thurin</a:t>
            </a:r>
          </a:p>
          <a:p>
            <a:endParaRPr lang="fr-FR" dirty="0" smtClean="0"/>
          </a:p>
          <a:p>
            <a:r>
              <a:rPr lang="fr-FR" sz="1600" dirty="0" smtClean="0">
                <a:hlinkClick r:id="rId2"/>
              </a:rPr>
              <a:t>jmthurin@techniques-psychotherapiques.org</a:t>
            </a:r>
            <a:endParaRPr lang="fr-FR" sz="1600" dirty="0" smtClean="0"/>
          </a:p>
          <a:p>
            <a:endParaRPr lang="fr-FR" sz="2400" dirty="0"/>
          </a:p>
        </p:txBody>
      </p:sp>
      <p:pic>
        <p:nvPicPr>
          <p:cNvPr id="4" name="Image 3" descr="LogoRRFPP110.tif"/>
          <p:cNvPicPr>
            <a:picLocks noChangeAspect="1"/>
          </p:cNvPicPr>
          <p:nvPr/>
        </p:nvPicPr>
        <p:blipFill>
          <a:blip r:embed="rId3"/>
          <a:srcRect/>
          <a:stretch>
            <a:fillRect/>
          </a:stretch>
        </p:blipFill>
        <p:spPr bwMode="auto">
          <a:xfrm>
            <a:off x="885890" y="5679300"/>
            <a:ext cx="790510" cy="797700"/>
          </a:xfrm>
          <a:prstGeom prst="rect">
            <a:avLst/>
          </a:prstGeom>
          <a:noFill/>
          <a:ln w="9525">
            <a:noFill/>
            <a:miter lim="800000"/>
            <a:headEnd/>
            <a:tailEnd/>
          </a:ln>
        </p:spPr>
      </p:pic>
      <p:grpSp>
        <p:nvGrpSpPr>
          <p:cNvPr id="5" name="Grouper 4"/>
          <p:cNvGrpSpPr/>
          <p:nvPr/>
        </p:nvGrpSpPr>
        <p:grpSpPr>
          <a:xfrm>
            <a:off x="4495800" y="5844352"/>
            <a:ext cx="3817683" cy="467597"/>
            <a:chOff x="4495800" y="6256482"/>
            <a:chExt cx="3817683" cy="467597"/>
          </a:xfrm>
        </p:grpSpPr>
        <p:pic>
          <p:nvPicPr>
            <p:cNvPr id="6" name="Image 5" descr="MiniInserm.jpg"/>
            <p:cNvPicPr>
              <a:picLocks noChangeAspect="1"/>
            </p:cNvPicPr>
            <p:nvPr/>
          </p:nvPicPr>
          <p:blipFill>
            <a:blip r:embed="rId4"/>
            <a:stretch>
              <a:fillRect/>
            </a:stretch>
          </p:blipFill>
          <p:spPr>
            <a:xfrm>
              <a:off x="4495800" y="6328355"/>
              <a:ext cx="1219200" cy="323850"/>
            </a:xfrm>
            <a:prstGeom prst="rect">
              <a:avLst/>
            </a:prstGeom>
          </p:spPr>
        </p:pic>
        <p:pic>
          <p:nvPicPr>
            <p:cNvPr id="7" name="Image 6" descr="logoFFP.tiff"/>
            <p:cNvPicPr>
              <a:picLocks noChangeAspect="1"/>
            </p:cNvPicPr>
            <p:nvPr/>
          </p:nvPicPr>
          <p:blipFill>
            <a:blip r:embed="rId5"/>
            <a:stretch>
              <a:fillRect/>
            </a:stretch>
          </p:blipFill>
          <p:spPr>
            <a:xfrm>
              <a:off x="5791200" y="6259731"/>
              <a:ext cx="748664" cy="461098"/>
            </a:xfrm>
            <a:prstGeom prst="rect">
              <a:avLst/>
            </a:prstGeom>
          </p:spPr>
        </p:pic>
        <p:pic>
          <p:nvPicPr>
            <p:cNvPr id="8" name="Image 7" descr="TechPsyTitre.jpg"/>
            <p:cNvPicPr>
              <a:picLocks noChangeAspect="1"/>
            </p:cNvPicPr>
            <p:nvPr/>
          </p:nvPicPr>
          <p:blipFill>
            <a:blip r:embed="rId6"/>
            <a:stretch>
              <a:fillRect/>
            </a:stretch>
          </p:blipFill>
          <p:spPr>
            <a:xfrm>
              <a:off x="7404487" y="6288281"/>
              <a:ext cx="908996" cy="403998"/>
            </a:xfrm>
            <a:prstGeom prst="rect">
              <a:avLst/>
            </a:prstGeom>
          </p:spPr>
        </p:pic>
        <p:pic>
          <p:nvPicPr>
            <p:cNvPr id="9" name="Image 8" descr="Image 2.png"/>
            <p:cNvPicPr>
              <a:picLocks noChangeAspect="1"/>
            </p:cNvPicPr>
            <p:nvPr/>
          </p:nvPicPr>
          <p:blipFill>
            <a:blip r:embed="rId7"/>
            <a:stretch>
              <a:fillRect/>
            </a:stretch>
          </p:blipFill>
          <p:spPr>
            <a:xfrm>
              <a:off x="6539864" y="6256482"/>
              <a:ext cx="708272" cy="467597"/>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re 5"/>
          <p:cNvSpPr>
            <a:spLocks noGrp="1"/>
          </p:cNvSpPr>
          <p:nvPr>
            <p:ph type="title"/>
          </p:nvPr>
        </p:nvSpPr>
        <p:spPr/>
        <p:txBody>
          <a:bodyPr>
            <a:normAutofit fontScale="90000"/>
          </a:bodyPr>
          <a:lstStyle/>
          <a:p>
            <a:r>
              <a:rPr lang="en-GB" dirty="0" smtClean="0">
                <a:solidFill>
                  <a:srgbClr val="1F497D"/>
                </a:solidFill>
              </a:rPr>
              <a:t>Practice-based psychotherapy research network : Organisation</a:t>
            </a:r>
            <a:endParaRPr lang="en-GB" dirty="0">
              <a:solidFill>
                <a:srgbClr val="1F497D"/>
              </a:solidFill>
            </a:endParaRPr>
          </a:p>
        </p:txBody>
      </p:sp>
      <p:sp>
        <p:nvSpPr>
          <p:cNvPr id="7" name="Espace réservé du contenu 6"/>
          <p:cNvSpPr>
            <a:spLocks noGrp="1"/>
          </p:cNvSpPr>
          <p:nvPr>
            <p:ph sz="half" idx="1"/>
          </p:nvPr>
        </p:nvSpPr>
        <p:spPr/>
        <p:txBody>
          <a:bodyPr>
            <a:normAutofit/>
          </a:bodyPr>
          <a:lstStyle/>
          <a:p>
            <a:r>
              <a:rPr lang="en-GB" smtClean="0">
                <a:solidFill>
                  <a:srgbClr val="1F497D"/>
                </a:solidFill>
              </a:rPr>
              <a:t>Coordinators</a:t>
            </a:r>
          </a:p>
          <a:p>
            <a:pPr lvl="1"/>
            <a:r>
              <a:rPr lang="en-GB" smtClean="0">
                <a:solidFill>
                  <a:srgbClr val="1F497D"/>
                </a:solidFill>
              </a:rPr>
              <a:t>B Falissard et JM Thurin </a:t>
            </a:r>
          </a:p>
          <a:p>
            <a:r>
              <a:rPr lang="en-GB" smtClean="0">
                <a:solidFill>
                  <a:srgbClr val="1F497D"/>
                </a:solidFill>
              </a:rPr>
              <a:t>Communication </a:t>
            </a:r>
          </a:p>
          <a:p>
            <a:pPr lvl="1"/>
            <a:r>
              <a:rPr lang="en-GB" smtClean="0">
                <a:solidFill>
                  <a:srgbClr val="1F497D"/>
                </a:solidFill>
              </a:rPr>
              <a:t>M Thurin</a:t>
            </a:r>
          </a:p>
          <a:p>
            <a:r>
              <a:rPr lang="en-GB" smtClean="0">
                <a:solidFill>
                  <a:srgbClr val="1F497D"/>
                </a:solidFill>
              </a:rPr>
              <a:t>Support for statistics </a:t>
            </a:r>
          </a:p>
          <a:p>
            <a:pPr lvl="1"/>
            <a:r>
              <a:rPr lang="en-GB" smtClean="0">
                <a:solidFill>
                  <a:srgbClr val="1F497D"/>
                </a:solidFill>
              </a:rPr>
              <a:t>Tiba Baroukh</a:t>
            </a:r>
            <a:endParaRPr lang="en-GB">
              <a:solidFill>
                <a:srgbClr val="1F497D"/>
              </a:solidFill>
            </a:endParaRPr>
          </a:p>
        </p:txBody>
      </p:sp>
      <p:sp>
        <p:nvSpPr>
          <p:cNvPr id="8" name="Espace réservé du contenu 7"/>
          <p:cNvSpPr>
            <a:spLocks noGrp="1"/>
          </p:cNvSpPr>
          <p:nvPr>
            <p:ph sz="half" idx="2"/>
          </p:nvPr>
        </p:nvSpPr>
        <p:spPr/>
        <p:txBody>
          <a:bodyPr>
            <a:normAutofit/>
          </a:bodyPr>
          <a:lstStyle/>
          <a:p>
            <a:r>
              <a:rPr lang="en-GB" dirty="0" smtClean="0">
                <a:solidFill>
                  <a:srgbClr val="1F497D"/>
                </a:solidFill>
              </a:rPr>
              <a:t>Pole Autism</a:t>
            </a:r>
          </a:p>
          <a:p>
            <a:pPr lvl="1"/>
            <a:r>
              <a:rPr lang="en-GB" dirty="0" smtClean="0">
                <a:solidFill>
                  <a:srgbClr val="1F497D"/>
                </a:solidFill>
              </a:rPr>
              <a:t>Pr B </a:t>
            </a:r>
            <a:r>
              <a:rPr lang="en-GB" dirty="0" err="1" smtClean="0">
                <a:solidFill>
                  <a:srgbClr val="1F497D"/>
                </a:solidFill>
              </a:rPr>
              <a:t>Golse</a:t>
            </a:r>
            <a:r>
              <a:rPr lang="en-GB" dirty="0" smtClean="0">
                <a:solidFill>
                  <a:srgbClr val="1F497D"/>
                </a:solidFill>
              </a:rPr>
              <a:t>, Dr G Haag, </a:t>
            </a:r>
            <a:br>
              <a:rPr lang="en-GB" dirty="0" smtClean="0">
                <a:solidFill>
                  <a:srgbClr val="1F497D"/>
                </a:solidFill>
              </a:rPr>
            </a:br>
            <a:r>
              <a:rPr lang="en-GB" dirty="0" smtClean="0">
                <a:solidFill>
                  <a:srgbClr val="1F497D"/>
                </a:solidFill>
              </a:rPr>
              <a:t>Pr C </a:t>
            </a:r>
            <a:r>
              <a:rPr lang="en-GB" dirty="0" err="1" smtClean="0">
                <a:solidFill>
                  <a:srgbClr val="1F497D"/>
                </a:solidFill>
              </a:rPr>
              <a:t>Barthélémy</a:t>
            </a:r>
            <a:endParaRPr lang="en-GB" dirty="0" smtClean="0">
              <a:solidFill>
                <a:srgbClr val="1F497D"/>
              </a:solidFill>
            </a:endParaRPr>
          </a:p>
          <a:p>
            <a:pPr>
              <a:buNone/>
            </a:pPr>
            <a:r>
              <a:rPr lang="en-GB" sz="2400" dirty="0" smtClean="0">
                <a:solidFill>
                  <a:srgbClr val="1F497D"/>
                </a:solidFill>
              </a:rPr>
              <a:t>Scientific </a:t>
            </a:r>
            <a:r>
              <a:rPr lang="en-GB" sz="2400" dirty="0" err="1" smtClean="0">
                <a:solidFill>
                  <a:srgbClr val="1F497D"/>
                </a:solidFill>
              </a:rPr>
              <a:t>comitee</a:t>
            </a:r>
            <a:endParaRPr lang="en-GB" sz="2400" dirty="0" smtClean="0">
              <a:solidFill>
                <a:srgbClr val="1F497D"/>
              </a:solidFill>
            </a:endParaRPr>
          </a:p>
          <a:p>
            <a:pPr marL="442913" lvl="1" indent="0">
              <a:buNone/>
            </a:pPr>
            <a:r>
              <a:rPr lang="fr-FR" sz="2000" dirty="0" smtClean="0">
                <a:solidFill>
                  <a:srgbClr val="1F497D"/>
                </a:solidFill>
              </a:rPr>
              <a:t>C Barthélemy, R Blanc, B </a:t>
            </a:r>
            <a:r>
              <a:rPr lang="fr-FR" sz="2000" dirty="0" err="1" smtClean="0">
                <a:solidFill>
                  <a:srgbClr val="1F497D"/>
                </a:solidFill>
              </a:rPr>
              <a:t>Golse</a:t>
            </a:r>
            <a:r>
              <a:rPr lang="fr-FR" sz="2000" dirty="0" smtClean="0">
                <a:solidFill>
                  <a:srgbClr val="1F497D"/>
                </a:solidFill>
              </a:rPr>
              <a:t>, G </a:t>
            </a:r>
            <a:r>
              <a:rPr lang="fr-FR" sz="2000" dirty="0" err="1" smtClean="0">
                <a:solidFill>
                  <a:srgbClr val="1F497D"/>
                </a:solidFill>
              </a:rPr>
              <a:t>Haag</a:t>
            </a:r>
            <a:r>
              <a:rPr lang="fr-FR" sz="2000" dirty="0" smtClean="0">
                <a:solidFill>
                  <a:srgbClr val="1F497D"/>
                </a:solidFill>
              </a:rPr>
              <a:t>, L </a:t>
            </a:r>
            <a:r>
              <a:rPr lang="fr-FR" sz="2000" dirty="0" err="1" smtClean="0">
                <a:solidFill>
                  <a:srgbClr val="1F497D"/>
                </a:solidFill>
              </a:rPr>
              <a:t>Robel</a:t>
            </a:r>
            <a:r>
              <a:rPr lang="fr-FR" sz="2000" dirty="0" smtClean="0">
                <a:solidFill>
                  <a:srgbClr val="1F497D"/>
                </a:solidFill>
              </a:rPr>
              <a:t>, H </a:t>
            </a:r>
            <a:r>
              <a:rPr lang="fr-FR" sz="2000" dirty="0" err="1" smtClean="0">
                <a:solidFill>
                  <a:srgbClr val="1F497D"/>
                </a:solidFill>
              </a:rPr>
              <a:t>Suarez-Labat</a:t>
            </a:r>
            <a:r>
              <a:rPr lang="fr-FR" sz="2000" dirty="0" smtClean="0">
                <a:solidFill>
                  <a:srgbClr val="1F497D"/>
                </a:solidFill>
              </a:rPr>
              <a:t>, M Thurin, JM Thurin</a:t>
            </a:r>
          </a:p>
          <a:p>
            <a:pPr marL="42863" indent="0"/>
            <a:r>
              <a:rPr lang="fr-FR" dirty="0" smtClean="0">
                <a:solidFill>
                  <a:srgbClr val="1F497D"/>
                </a:solidFill>
              </a:rPr>
              <a:t> Pole Borderline</a:t>
            </a:r>
          </a:p>
          <a:p>
            <a:pPr marL="42863" indent="0"/>
            <a:r>
              <a:rPr lang="fr-FR" dirty="0" smtClean="0">
                <a:solidFill>
                  <a:srgbClr val="1F497D"/>
                </a:solidFill>
              </a:rPr>
              <a:t> Pole Alzheimer</a:t>
            </a:r>
          </a:p>
          <a:p>
            <a:pPr marL="42863" indent="0"/>
            <a:endParaRPr lang="fr-FR" dirty="0" smtClean="0">
              <a:solidFill>
                <a:srgbClr val="1F497D"/>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p:spPr>
        <p:txBody>
          <a:bodyPr/>
          <a:lstStyle/>
          <a:p>
            <a:r>
              <a:rPr lang="en-GB" smtClean="0"/>
              <a:t>22/09/08. JM Thurin</a:t>
            </a:r>
            <a:endParaRPr lang="en-GB"/>
          </a:p>
        </p:txBody>
      </p:sp>
      <p:sp>
        <p:nvSpPr>
          <p:cNvPr id="3" name="Espace réservé du pied de page 2"/>
          <p:cNvSpPr>
            <a:spLocks noGrp="1"/>
          </p:cNvSpPr>
          <p:nvPr>
            <p:ph type="ftr" sz="quarter" idx="11"/>
          </p:nvPr>
        </p:nvSpPr>
        <p:spPr>
          <a:xfrm>
            <a:off x="3124200" y="6356350"/>
            <a:ext cx="2895600" cy="365125"/>
          </a:xfrm>
        </p:spPr>
        <p:txBody>
          <a:bodyPr/>
          <a:lstStyle/>
          <a:p>
            <a:r>
              <a:rPr lang="en-GB" smtClean="0"/>
              <a:t>Méthodologie pour la pédopsychiatrie</a:t>
            </a:r>
            <a:endParaRPr lang="en-GB"/>
          </a:p>
        </p:txBody>
      </p:sp>
      <p:sp>
        <p:nvSpPr>
          <p:cNvPr id="4" name="Espace réservé du numéro de diapositive 3"/>
          <p:cNvSpPr>
            <a:spLocks noGrp="1"/>
          </p:cNvSpPr>
          <p:nvPr>
            <p:ph type="sldNum" sz="quarter" idx="12"/>
          </p:nvPr>
        </p:nvSpPr>
        <p:spPr>
          <a:xfrm>
            <a:off x="6553200" y="6356350"/>
            <a:ext cx="2133600" cy="365125"/>
          </a:xfrm>
        </p:spPr>
        <p:txBody>
          <a:bodyPr/>
          <a:lstStyle/>
          <a:p>
            <a:fld id="{65792967-014D-A94D-89AA-555A5A7EFA54}" type="slidenum">
              <a:rPr lang="en-GB" smtClean="0"/>
              <a:pPr/>
              <a:t>3</a:t>
            </a:fld>
            <a:endParaRPr lang="en-GB"/>
          </a:p>
        </p:txBody>
      </p:sp>
      <p:sp>
        <p:nvSpPr>
          <p:cNvPr id="7" name="Text Box 6"/>
          <p:cNvSpPr txBox="1">
            <a:spLocks noChangeArrowheads="1"/>
          </p:cNvSpPr>
          <p:nvPr/>
        </p:nvSpPr>
        <p:spPr bwMode="auto">
          <a:xfrm>
            <a:off x="3505200" y="2243138"/>
            <a:ext cx="184150" cy="369332"/>
          </a:xfrm>
          <a:prstGeom prst="rect">
            <a:avLst/>
          </a:prstGeom>
          <a:noFill/>
          <a:ln w="9525">
            <a:noFill/>
            <a:miter lim="800000"/>
            <a:headEnd/>
            <a:tailEnd/>
          </a:ln>
        </p:spPr>
        <p:txBody>
          <a:bodyPr>
            <a:prstTxWarp prst="textNoShape">
              <a:avLst/>
            </a:prstTxWarp>
            <a:spAutoFit/>
          </a:bodyPr>
          <a:lstStyle/>
          <a:p>
            <a:pPr>
              <a:spcBef>
                <a:spcPct val="50000"/>
              </a:spcBef>
            </a:pPr>
            <a:endParaRPr lang="en-GB"/>
          </a:p>
        </p:txBody>
      </p:sp>
      <p:sp>
        <p:nvSpPr>
          <p:cNvPr id="9" name="Text Box 4"/>
          <p:cNvSpPr txBox="1">
            <a:spLocks noChangeArrowheads="1"/>
          </p:cNvSpPr>
          <p:nvPr/>
        </p:nvSpPr>
        <p:spPr bwMode="auto">
          <a:xfrm>
            <a:off x="951706" y="3567207"/>
            <a:ext cx="1486694"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the first 3 </a:t>
            </a:r>
            <a:r>
              <a:rPr lang="en-GB" sz="1400" dirty="0" smtClean="0">
                <a:solidFill>
                  <a:srgbClr val="000090"/>
                </a:solidFill>
              </a:rPr>
              <a:t>hours</a:t>
            </a:r>
            <a:endParaRPr lang="en-GB" sz="1400" dirty="0">
              <a:solidFill>
                <a:srgbClr val="000090"/>
              </a:solidFill>
            </a:endParaRPr>
          </a:p>
        </p:txBody>
      </p:sp>
      <p:sp>
        <p:nvSpPr>
          <p:cNvPr id="16" name="Text Box 4"/>
          <p:cNvSpPr txBox="1">
            <a:spLocks noChangeArrowheads="1"/>
          </p:cNvSpPr>
          <p:nvPr/>
        </p:nvSpPr>
        <p:spPr bwMode="auto">
          <a:xfrm>
            <a:off x="1046559" y="5648981"/>
            <a:ext cx="1296988" cy="523220"/>
          </a:xfrm>
          <a:prstGeom prst="rect">
            <a:avLst/>
          </a:prstGeom>
          <a:noFill/>
          <a:ln w="9525">
            <a:noFill/>
            <a:miter lim="800000"/>
            <a:headEnd/>
            <a:tailEnd/>
          </a:ln>
        </p:spPr>
        <p:txBody>
          <a:bodyPr>
            <a:prstTxWarp prst="textNoShape">
              <a:avLst/>
            </a:prstTxWarp>
            <a:spAutoFit/>
          </a:bodyPr>
          <a:lstStyle/>
          <a:p>
            <a:pPr algn="ctr"/>
            <a:r>
              <a:rPr lang="en-GB" sz="1400" dirty="0" smtClean="0"/>
              <a:t>Case formulation</a:t>
            </a:r>
          </a:p>
        </p:txBody>
      </p:sp>
      <p:cxnSp>
        <p:nvCxnSpPr>
          <p:cNvPr id="17" name="Connecteur droit avec flèche 16"/>
          <p:cNvCxnSpPr/>
          <p:nvPr/>
        </p:nvCxnSpPr>
        <p:spPr>
          <a:xfrm>
            <a:off x="990600" y="3152002"/>
            <a:ext cx="7740598" cy="49987"/>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4" name="ZoneTexte 33"/>
          <p:cNvSpPr txBox="1"/>
          <p:nvPr/>
        </p:nvSpPr>
        <p:spPr>
          <a:xfrm>
            <a:off x="0" y="2058472"/>
            <a:ext cx="928459" cy="276999"/>
          </a:xfrm>
          <a:prstGeom prst="rect">
            <a:avLst/>
          </a:prstGeom>
          <a:noFill/>
        </p:spPr>
        <p:txBody>
          <a:bodyPr wrap="none" rtlCol="0">
            <a:spAutoFit/>
          </a:bodyPr>
          <a:lstStyle/>
          <a:p>
            <a:r>
              <a:rPr lang="en-GB" sz="1200" dirty="0" smtClean="0">
                <a:solidFill>
                  <a:srgbClr val="478A51"/>
                </a:solidFill>
              </a:rPr>
              <a:t>Moderators</a:t>
            </a:r>
            <a:endParaRPr lang="en-GB" sz="1200" dirty="0">
              <a:solidFill>
                <a:srgbClr val="478A51"/>
              </a:solidFill>
            </a:endParaRPr>
          </a:p>
        </p:txBody>
      </p:sp>
      <p:sp>
        <p:nvSpPr>
          <p:cNvPr id="37" name="Titre 1"/>
          <p:cNvSpPr txBox="1">
            <a:spLocks/>
          </p:cNvSpPr>
          <p:nvPr/>
        </p:nvSpPr>
        <p:spPr bwMode="auto">
          <a:xfrm>
            <a:off x="0" y="0"/>
            <a:ext cx="9144000" cy="1143000"/>
          </a:xfrm>
          <a:prstGeom prst="rect">
            <a:avLst/>
          </a:prstGeom>
          <a:noFill/>
          <a:ln w="9525">
            <a:noFill/>
            <a:miter lim="800000"/>
            <a:headEnd/>
            <a:tailEnd/>
          </a:ln>
        </p:spPr>
        <p:txBody>
          <a:bodyPr anchor="ctr">
            <a:prstTxWarp prst="textNoShape">
              <a:avLst/>
            </a:prstTxWarp>
          </a:bodyPr>
          <a:lstStyle/>
          <a:p>
            <a:pPr algn="ctr"/>
            <a:endParaRPr lang="en-GB" sz="3200" dirty="0" smtClean="0">
              <a:solidFill>
                <a:srgbClr val="1F497D"/>
              </a:solidFill>
            </a:endParaRPr>
          </a:p>
        </p:txBody>
      </p:sp>
      <p:sp>
        <p:nvSpPr>
          <p:cNvPr id="38" name="ZoneTexte 29"/>
          <p:cNvSpPr txBox="1">
            <a:spLocks noChangeArrowheads="1"/>
          </p:cNvSpPr>
          <p:nvPr/>
        </p:nvSpPr>
        <p:spPr bwMode="auto">
          <a:xfrm>
            <a:off x="2946862" y="2667001"/>
            <a:ext cx="774571" cy="276999"/>
          </a:xfrm>
          <a:prstGeom prst="rect">
            <a:avLst/>
          </a:prstGeom>
          <a:noFill/>
          <a:ln w="9525">
            <a:noFill/>
            <a:miter lim="800000"/>
            <a:headEnd/>
            <a:tailEnd/>
          </a:ln>
        </p:spPr>
        <p:txBody>
          <a:bodyPr wrap="none">
            <a:prstTxWarp prst="textNoShape">
              <a:avLst/>
            </a:prstTxWarp>
            <a:spAutoFit/>
          </a:bodyPr>
          <a:lstStyle/>
          <a:p>
            <a:pPr algn="ctr"/>
            <a:r>
              <a:rPr lang="en-GB" sz="1200" dirty="0" smtClean="0"/>
              <a:t>2 months</a:t>
            </a:r>
            <a:endParaRPr lang="en-GB" sz="1200" dirty="0"/>
          </a:p>
        </p:txBody>
      </p:sp>
      <p:sp>
        <p:nvSpPr>
          <p:cNvPr id="40" name="ZoneTexte 29"/>
          <p:cNvSpPr txBox="1">
            <a:spLocks noChangeArrowheads="1"/>
          </p:cNvSpPr>
          <p:nvPr/>
        </p:nvSpPr>
        <p:spPr bwMode="auto">
          <a:xfrm>
            <a:off x="7850054" y="2667001"/>
            <a:ext cx="569387" cy="276999"/>
          </a:xfrm>
          <a:prstGeom prst="rect">
            <a:avLst/>
          </a:prstGeom>
          <a:noFill/>
          <a:ln w="9525">
            <a:noFill/>
            <a:miter lim="800000"/>
            <a:headEnd/>
            <a:tailEnd/>
          </a:ln>
        </p:spPr>
        <p:txBody>
          <a:bodyPr wrap="none">
            <a:prstTxWarp prst="textNoShape">
              <a:avLst/>
            </a:prstTxWarp>
            <a:spAutoFit/>
          </a:bodyPr>
          <a:lstStyle/>
          <a:p>
            <a:pPr algn="ctr"/>
            <a:r>
              <a:rPr lang="en-GB" sz="1200" dirty="0" smtClean="0"/>
              <a:t>1 year</a:t>
            </a:r>
            <a:endParaRPr lang="en-GB" sz="1200" dirty="0"/>
          </a:p>
        </p:txBody>
      </p:sp>
      <p:sp>
        <p:nvSpPr>
          <p:cNvPr id="42" name="ZoneTexte 29"/>
          <p:cNvSpPr txBox="1">
            <a:spLocks noChangeArrowheads="1"/>
          </p:cNvSpPr>
          <p:nvPr/>
        </p:nvSpPr>
        <p:spPr bwMode="auto">
          <a:xfrm>
            <a:off x="1293554" y="2667001"/>
            <a:ext cx="802999" cy="276999"/>
          </a:xfrm>
          <a:prstGeom prst="rect">
            <a:avLst/>
          </a:prstGeom>
          <a:noFill/>
          <a:ln w="9525">
            <a:noFill/>
            <a:miter lim="800000"/>
            <a:headEnd/>
            <a:tailEnd/>
          </a:ln>
        </p:spPr>
        <p:txBody>
          <a:bodyPr wrap="none">
            <a:prstTxWarp prst="textNoShape">
              <a:avLst/>
            </a:prstTxWarp>
            <a:spAutoFit/>
          </a:bodyPr>
          <a:lstStyle/>
          <a:p>
            <a:pPr algn="ctr"/>
            <a:r>
              <a:rPr lang="en-GB" sz="1200" dirty="0" smtClean="0"/>
              <a:t>Beginning</a:t>
            </a:r>
            <a:endParaRPr lang="en-GB" sz="1200" dirty="0"/>
          </a:p>
        </p:txBody>
      </p:sp>
      <p:sp>
        <p:nvSpPr>
          <p:cNvPr id="44" name="Text Box 4"/>
          <p:cNvSpPr txBox="1">
            <a:spLocks noChangeArrowheads="1"/>
          </p:cNvSpPr>
          <p:nvPr/>
        </p:nvSpPr>
        <p:spPr bwMode="auto">
          <a:xfrm>
            <a:off x="2590800" y="3567207"/>
            <a:ext cx="1486694"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two hours</a:t>
            </a:r>
            <a:endParaRPr lang="en-GB" sz="1400" dirty="0">
              <a:solidFill>
                <a:srgbClr val="000090"/>
              </a:solidFill>
            </a:endParaRPr>
          </a:p>
        </p:txBody>
      </p:sp>
      <p:sp>
        <p:nvSpPr>
          <p:cNvPr id="45" name="Text Box 4"/>
          <p:cNvSpPr txBox="1">
            <a:spLocks noChangeArrowheads="1"/>
          </p:cNvSpPr>
          <p:nvPr/>
        </p:nvSpPr>
        <p:spPr bwMode="auto">
          <a:xfrm>
            <a:off x="4572000" y="3567207"/>
            <a:ext cx="1486694"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two hours</a:t>
            </a:r>
            <a:endParaRPr lang="en-GB" sz="1400" dirty="0">
              <a:solidFill>
                <a:srgbClr val="000090"/>
              </a:solidFill>
            </a:endParaRPr>
          </a:p>
        </p:txBody>
      </p:sp>
      <p:sp>
        <p:nvSpPr>
          <p:cNvPr id="46" name="ZoneTexte 29"/>
          <p:cNvSpPr txBox="1">
            <a:spLocks noChangeArrowheads="1"/>
          </p:cNvSpPr>
          <p:nvPr/>
        </p:nvSpPr>
        <p:spPr bwMode="auto">
          <a:xfrm>
            <a:off x="4928062" y="2667001"/>
            <a:ext cx="774571" cy="276999"/>
          </a:xfrm>
          <a:prstGeom prst="rect">
            <a:avLst/>
          </a:prstGeom>
          <a:noFill/>
          <a:ln w="9525">
            <a:noFill/>
            <a:miter lim="800000"/>
            <a:headEnd/>
            <a:tailEnd/>
          </a:ln>
        </p:spPr>
        <p:txBody>
          <a:bodyPr wrap="none">
            <a:prstTxWarp prst="textNoShape">
              <a:avLst/>
            </a:prstTxWarp>
            <a:spAutoFit/>
          </a:bodyPr>
          <a:lstStyle/>
          <a:p>
            <a:pPr algn="ctr"/>
            <a:r>
              <a:rPr lang="en-GB" sz="1200" dirty="0"/>
              <a:t>6</a:t>
            </a:r>
            <a:r>
              <a:rPr lang="en-GB" sz="1200" dirty="0" smtClean="0"/>
              <a:t> months</a:t>
            </a:r>
            <a:endParaRPr lang="en-GB" sz="1200" dirty="0"/>
          </a:p>
        </p:txBody>
      </p:sp>
      <p:sp>
        <p:nvSpPr>
          <p:cNvPr id="47" name="Text Box 4"/>
          <p:cNvSpPr txBox="1">
            <a:spLocks noChangeArrowheads="1"/>
          </p:cNvSpPr>
          <p:nvPr/>
        </p:nvSpPr>
        <p:spPr bwMode="auto">
          <a:xfrm>
            <a:off x="7391400" y="3567207"/>
            <a:ext cx="1486694"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two hours</a:t>
            </a:r>
            <a:endParaRPr lang="en-GB" sz="1400" dirty="0">
              <a:solidFill>
                <a:srgbClr val="000090"/>
              </a:solidFill>
            </a:endParaRPr>
          </a:p>
        </p:txBody>
      </p:sp>
      <p:sp>
        <p:nvSpPr>
          <p:cNvPr id="48" name="Text Box 4"/>
          <p:cNvSpPr txBox="1">
            <a:spLocks noChangeArrowheads="1"/>
          </p:cNvSpPr>
          <p:nvPr/>
        </p:nvSpPr>
        <p:spPr bwMode="auto">
          <a:xfrm>
            <a:off x="1160859" y="4626606"/>
            <a:ext cx="1068388"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a:t>
            </a:r>
          </a:p>
          <a:p>
            <a:pPr algn="ctr"/>
            <a:r>
              <a:rPr lang="en-GB" sz="1400" dirty="0" smtClean="0"/>
              <a:t>GRCEEAIT</a:t>
            </a:r>
          </a:p>
        </p:txBody>
      </p:sp>
      <p:cxnSp>
        <p:nvCxnSpPr>
          <p:cNvPr id="50" name="Connecteur droit 49"/>
          <p:cNvCxnSpPr/>
          <p:nvPr/>
        </p:nvCxnSpPr>
        <p:spPr>
          <a:xfrm rot="5400000">
            <a:off x="-979764" y="4430434"/>
            <a:ext cx="3635931" cy="1"/>
          </a:xfrm>
          <a:prstGeom prst="line">
            <a:avLst/>
          </a:prstGeom>
          <a:ln w="3175"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51" name="Text Box 4"/>
          <p:cNvSpPr txBox="1">
            <a:spLocks noChangeArrowheads="1"/>
          </p:cNvSpPr>
          <p:nvPr/>
        </p:nvSpPr>
        <p:spPr bwMode="auto">
          <a:xfrm>
            <a:off x="-69919" y="2697540"/>
            <a:ext cx="908119" cy="2308324"/>
          </a:xfrm>
          <a:prstGeom prst="rect">
            <a:avLst/>
          </a:prstGeom>
          <a:noFill/>
          <a:ln w="9525">
            <a:noFill/>
            <a:miter lim="800000"/>
            <a:headEnd/>
            <a:tailEnd/>
          </a:ln>
        </p:spPr>
        <p:txBody>
          <a:bodyPr wrap="square">
            <a:prstTxWarp prst="textNoShape">
              <a:avLst/>
            </a:prstTxWarp>
            <a:spAutoFit/>
          </a:bodyPr>
          <a:lstStyle/>
          <a:p>
            <a:pPr algn="ctr"/>
            <a:r>
              <a:rPr lang="en-GB" sz="1200" dirty="0" smtClean="0"/>
              <a:t>CIM 10</a:t>
            </a:r>
          </a:p>
          <a:p>
            <a:pPr algn="ctr"/>
            <a:r>
              <a:rPr lang="en-GB" sz="1200" dirty="0" smtClean="0"/>
              <a:t>CARS</a:t>
            </a:r>
            <a:br>
              <a:rPr lang="en-GB" sz="1200" dirty="0" smtClean="0"/>
            </a:br>
            <a:r>
              <a:rPr lang="en-GB" sz="1200" dirty="0" smtClean="0"/>
              <a:t>or</a:t>
            </a:r>
            <a:br>
              <a:rPr lang="en-GB" sz="1200" dirty="0" smtClean="0"/>
            </a:br>
            <a:r>
              <a:rPr lang="en-GB" sz="1200" dirty="0" smtClean="0"/>
              <a:t>ADI</a:t>
            </a:r>
          </a:p>
          <a:p>
            <a:pPr algn="ctr"/>
            <a:r>
              <a:rPr lang="en-GB" sz="1200" dirty="0" err="1" smtClean="0"/>
              <a:t>Sceno</a:t>
            </a:r>
            <a:r>
              <a:rPr lang="en-GB" sz="1200" dirty="0" smtClean="0"/>
              <a:t> test</a:t>
            </a:r>
          </a:p>
          <a:p>
            <a:pPr algn="ctr"/>
            <a:r>
              <a:rPr lang="en-GB" sz="1200" dirty="0" smtClean="0"/>
              <a:t>BECS</a:t>
            </a:r>
          </a:p>
          <a:p>
            <a:pPr algn="ctr"/>
            <a:r>
              <a:rPr lang="fr-FR" sz="1200" dirty="0" smtClean="0"/>
              <a:t>O</a:t>
            </a:r>
            <a:r>
              <a:rPr lang="en-GB" sz="1200" dirty="0" err="1" smtClean="0"/>
              <a:t>r</a:t>
            </a:r>
            <a:endParaRPr lang="en-GB" sz="1200" dirty="0" smtClean="0"/>
          </a:p>
          <a:p>
            <a:pPr algn="ctr"/>
            <a:r>
              <a:rPr lang="en-GB" sz="1200" dirty="0" smtClean="0"/>
              <a:t>WISC</a:t>
            </a:r>
          </a:p>
          <a:p>
            <a:pPr algn="ctr"/>
            <a:endParaRPr lang="en-GB" sz="1200" dirty="0" smtClean="0"/>
          </a:p>
          <a:p>
            <a:pPr algn="ctr"/>
            <a:r>
              <a:rPr lang="en-GB" sz="1200" dirty="0" smtClean="0"/>
              <a:t>Parental</a:t>
            </a:r>
            <a:br>
              <a:rPr lang="en-GB" sz="1200" dirty="0" smtClean="0"/>
            </a:br>
            <a:r>
              <a:rPr lang="en-GB" sz="1200" dirty="0" smtClean="0"/>
              <a:t>alliance</a:t>
            </a:r>
          </a:p>
          <a:p>
            <a:pPr algn="ctr"/>
            <a:r>
              <a:rPr lang="en-GB" sz="1200" dirty="0" smtClean="0"/>
              <a:t>age</a:t>
            </a:r>
          </a:p>
        </p:txBody>
      </p:sp>
      <p:sp>
        <p:nvSpPr>
          <p:cNvPr id="52" name="Text Box 4"/>
          <p:cNvSpPr txBox="1">
            <a:spLocks noChangeArrowheads="1"/>
          </p:cNvSpPr>
          <p:nvPr/>
        </p:nvSpPr>
        <p:spPr bwMode="auto">
          <a:xfrm>
            <a:off x="2799953" y="4626606"/>
            <a:ext cx="1068388"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a:t>
            </a:r>
          </a:p>
          <a:p>
            <a:pPr algn="ctr"/>
            <a:r>
              <a:rPr lang="en-GB" sz="1400" dirty="0" smtClean="0"/>
              <a:t>GRCEEAIT</a:t>
            </a:r>
          </a:p>
          <a:p>
            <a:pPr algn="ctr"/>
            <a:r>
              <a:rPr lang="en-GB" sz="1400" dirty="0" smtClean="0"/>
              <a:t>CPQ</a:t>
            </a:r>
          </a:p>
        </p:txBody>
      </p:sp>
      <p:sp>
        <p:nvSpPr>
          <p:cNvPr id="53" name="Text Box 4"/>
          <p:cNvSpPr txBox="1">
            <a:spLocks noChangeArrowheads="1"/>
          </p:cNvSpPr>
          <p:nvPr/>
        </p:nvSpPr>
        <p:spPr bwMode="auto">
          <a:xfrm>
            <a:off x="4781153" y="4626606"/>
            <a:ext cx="1068388"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a:t>
            </a:r>
          </a:p>
          <a:p>
            <a:pPr algn="ctr"/>
            <a:r>
              <a:rPr lang="en-GB" sz="1400" dirty="0" smtClean="0"/>
              <a:t>GRCEEAIT</a:t>
            </a:r>
          </a:p>
          <a:p>
            <a:pPr algn="ctr"/>
            <a:r>
              <a:rPr lang="en-GB" sz="1400" dirty="0" smtClean="0"/>
              <a:t>CPQ</a:t>
            </a:r>
          </a:p>
        </p:txBody>
      </p:sp>
      <p:sp>
        <p:nvSpPr>
          <p:cNvPr id="54" name="Text Box 4"/>
          <p:cNvSpPr txBox="1">
            <a:spLocks noChangeArrowheads="1"/>
          </p:cNvSpPr>
          <p:nvPr/>
        </p:nvSpPr>
        <p:spPr bwMode="auto">
          <a:xfrm>
            <a:off x="7600553" y="4626606"/>
            <a:ext cx="1068388"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a:t>
            </a:r>
          </a:p>
          <a:p>
            <a:pPr algn="ctr"/>
            <a:r>
              <a:rPr lang="en-GB" sz="1400" dirty="0" smtClean="0"/>
              <a:t>GRCEEAIT</a:t>
            </a:r>
          </a:p>
          <a:p>
            <a:pPr algn="ctr"/>
            <a:r>
              <a:rPr lang="en-GB" sz="1400" dirty="0" smtClean="0"/>
              <a:t>CPQ</a:t>
            </a:r>
          </a:p>
        </p:txBody>
      </p:sp>
      <p:sp>
        <p:nvSpPr>
          <p:cNvPr id="55" name="Text Box 4"/>
          <p:cNvSpPr txBox="1">
            <a:spLocks noChangeArrowheads="1"/>
          </p:cNvSpPr>
          <p:nvPr/>
        </p:nvSpPr>
        <p:spPr bwMode="auto">
          <a:xfrm>
            <a:off x="7581106" y="5572781"/>
            <a:ext cx="1296988" cy="523220"/>
          </a:xfrm>
          <a:prstGeom prst="rect">
            <a:avLst/>
          </a:prstGeom>
          <a:noFill/>
          <a:ln w="9525">
            <a:noFill/>
            <a:miter lim="800000"/>
            <a:headEnd/>
            <a:tailEnd/>
          </a:ln>
        </p:spPr>
        <p:txBody>
          <a:bodyPr>
            <a:prstTxWarp prst="textNoShape">
              <a:avLst/>
            </a:prstTxWarp>
            <a:spAutoFit/>
          </a:bodyPr>
          <a:lstStyle/>
          <a:p>
            <a:pPr algn="ctr"/>
            <a:r>
              <a:rPr lang="en-GB" sz="1400" dirty="0" smtClean="0"/>
              <a:t>Case formulation</a:t>
            </a:r>
          </a:p>
        </p:txBody>
      </p:sp>
      <p:sp>
        <p:nvSpPr>
          <p:cNvPr id="25" name="ZoneTexte 24"/>
          <p:cNvSpPr txBox="1"/>
          <p:nvPr/>
        </p:nvSpPr>
        <p:spPr>
          <a:xfrm>
            <a:off x="228600" y="1377315"/>
            <a:ext cx="8502598" cy="984885"/>
          </a:xfrm>
          <a:prstGeom prst="rect">
            <a:avLst/>
          </a:prstGeom>
          <a:noFill/>
        </p:spPr>
        <p:txBody>
          <a:bodyPr wrap="square" rtlCol="0">
            <a:spAutoFit/>
          </a:bodyPr>
          <a:lstStyle/>
          <a:p>
            <a:r>
              <a:rPr lang="en-GB" sz="2000" b="1" dirty="0" smtClean="0">
                <a:solidFill>
                  <a:srgbClr val="1F497D"/>
                </a:solidFill>
              </a:rPr>
              <a:t>Process – outcome intensive case studies secondarily gathered with similar cases</a:t>
            </a:r>
          </a:p>
          <a:p>
            <a:endParaRPr lang="fr-FR" dirty="0"/>
          </a:p>
        </p:txBody>
      </p:sp>
      <p:sp>
        <p:nvSpPr>
          <p:cNvPr id="27" name="Titre 5"/>
          <p:cNvSpPr txBox="1">
            <a:spLocks/>
          </p:cNvSpPr>
          <p:nvPr/>
        </p:nvSpPr>
        <p:spPr>
          <a:xfrm>
            <a:off x="0" y="274638"/>
            <a:ext cx="8878094" cy="1143000"/>
          </a:xfrm>
          <a:prstGeom prst="rect">
            <a:avLst/>
          </a:prstGeom>
        </p:spPr>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3200" b="0" i="0" u="none" strike="noStrike" kern="1200" cap="none" spc="0" normalizeH="0" baseline="0" noProof="0" dirty="0" smtClean="0">
                <a:ln>
                  <a:noFill/>
                </a:ln>
                <a:solidFill>
                  <a:srgbClr val="1F497D"/>
                </a:solidFill>
                <a:effectLst/>
                <a:uLnTx/>
                <a:uFillTx/>
                <a:latin typeface="+mj-lt"/>
                <a:ea typeface="+mj-ea"/>
                <a:cs typeface="+mj-cs"/>
              </a:rPr>
              <a:t>Practice-based psychotherapy research network : Methodology </a:t>
            </a:r>
            <a:endParaRPr kumimoji="0" lang="en-GB" sz="3200" b="0" i="0" u="none" strike="noStrike" kern="1200" cap="none" spc="0" normalizeH="0" baseline="0" noProof="0" dirty="0">
              <a:ln>
                <a:noFill/>
              </a:ln>
              <a:solidFill>
                <a:srgbClr val="1F497D"/>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Espace réservé de la date 2"/>
          <p:cNvSpPr>
            <a:spLocks noGrp="1"/>
          </p:cNvSpPr>
          <p:nvPr>
            <p:ph type="dt" sz="half" idx="10"/>
          </p:nvPr>
        </p:nvSpPr>
        <p:spPr>
          <a:xfrm>
            <a:off x="457200" y="6356350"/>
            <a:ext cx="2133600" cy="365125"/>
          </a:xfrm>
        </p:spPr>
        <p:txBody>
          <a:bodyPr/>
          <a:lstStyle/>
          <a:p>
            <a:r>
              <a:rPr lang="en-GB" dirty="0" smtClean="0"/>
              <a:t>22/09/08. JM Thurin</a:t>
            </a:r>
            <a:endParaRPr lang="en-GB" dirty="0"/>
          </a:p>
        </p:txBody>
      </p:sp>
      <p:sp>
        <p:nvSpPr>
          <p:cNvPr id="5" name="Espace réservé du pied de page 3"/>
          <p:cNvSpPr>
            <a:spLocks noGrp="1"/>
          </p:cNvSpPr>
          <p:nvPr>
            <p:ph type="ftr" sz="quarter" idx="11"/>
          </p:nvPr>
        </p:nvSpPr>
        <p:spPr>
          <a:xfrm>
            <a:off x="3124200" y="6356350"/>
            <a:ext cx="2895600" cy="365125"/>
          </a:xfrm>
        </p:spPr>
        <p:txBody>
          <a:bodyPr/>
          <a:lstStyle/>
          <a:p>
            <a:r>
              <a:rPr lang="en-GB" smtClean="0"/>
              <a:t>Méthodologie pour la pédopsychiatrie</a:t>
            </a:r>
            <a:endParaRPr lang="en-GB" dirty="0"/>
          </a:p>
        </p:txBody>
      </p:sp>
      <p:sp>
        <p:nvSpPr>
          <p:cNvPr id="6" name="Espace réservé du numéro de diapositive 4"/>
          <p:cNvSpPr>
            <a:spLocks noGrp="1"/>
          </p:cNvSpPr>
          <p:nvPr>
            <p:ph type="sldNum" sz="quarter" idx="12"/>
          </p:nvPr>
        </p:nvSpPr>
        <p:spPr>
          <a:xfrm>
            <a:off x="6553200" y="6356350"/>
            <a:ext cx="2133600" cy="365125"/>
          </a:xfrm>
        </p:spPr>
        <p:txBody>
          <a:bodyPr/>
          <a:lstStyle/>
          <a:p>
            <a:fld id="{65792967-014D-A94D-89AA-555A5A7EFA54}" type="slidenum">
              <a:rPr lang="en-GB" smtClean="0"/>
              <a:pPr/>
              <a:t>4</a:t>
            </a:fld>
            <a:endParaRPr lang="en-GB"/>
          </a:p>
        </p:txBody>
      </p:sp>
      <p:sp>
        <p:nvSpPr>
          <p:cNvPr id="7" name="Titre 1"/>
          <p:cNvSpPr txBox="1">
            <a:spLocks/>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1F497D"/>
                </a:solidFill>
                <a:effectLst/>
                <a:uLnTx/>
                <a:uFillTx/>
                <a:latin typeface="+mj-lt"/>
                <a:ea typeface="+mj-ea"/>
                <a:cs typeface="+mj-cs"/>
              </a:rPr>
              <a:t>C</a:t>
            </a:r>
            <a:r>
              <a:rPr kumimoji="0" lang="en-GB" sz="4400" b="0" i="0" u="none" strike="noStrike" kern="1200" cap="none" spc="0" normalizeH="0" baseline="0" noProof="0" dirty="0" smtClean="0">
                <a:ln>
                  <a:noFill/>
                </a:ln>
                <a:solidFill>
                  <a:schemeClr val="tx2"/>
                </a:solidFill>
                <a:effectLst/>
                <a:uLnTx/>
                <a:uFillTx/>
                <a:latin typeface="+mj-lt"/>
                <a:ea typeface="+mj-ea"/>
                <a:cs typeface="+mj-cs"/>
              </a:rPr>
              <a:t>a</a:t>
            </a:r>
            <a:r>
              <a:rPr kumimoji="0" lang="en-GB" sz="4400" b="0" i="0" u="none" strike="noStrike" kern="1200" cap="none" spc="0" normalizeH="0" baseline="0" noProof="0" dirty="0" smtClean="0">
                <a:ln>
                  <a:noFill/>
                </a:ln>
                <a:solidFill>
                  <a:srgbClr val="1F497D"/>
                </a:solidFill>
                <a:effectLst/>
                <a:uLnTx/>
                <a:uFillTx/>
                <a:latin typeface="+mj-lt"/>
                <a:ea typeface="+mj-ea"/>
                <a:cs typeface="+mj-cs"/>
              </a:rPr>
              <a:t>se formulatio</a:t>
            </a:r>
            <a:r>
              <a:rPr kumimoji="0" lang="en-GB" sz="4400" b="0" i="0" u="none" strike="noStrike" kern="1200" cap="none" spc="0" normalizeH="0" baseline="0" noProof="0" dirty="0" smtClean="0">
                <a:ln>
                  <a:noFill/>
                </a:ln>
                <a:solidFill>
                  <a:schemeClr val="tx2"/>
                </a:solidFill>
                <a:effectLst/>
                <a:uLnTx/>
                <a:uFillTx/>
                <a:latin typeface="+mj-lt"/>
                <a:ea typeface="+mj-ea"/>
                <a:cs typeface="+mj-cs"/>
              </a:rPr>
              <a:t>n</a:t>
            </a:r>
            <a:endParaRPr kumimoji="0" lang="en-GB" sz="4400" b="0" i="0" u="none" strike="noStrike" kern="1200" cap="none" spc="0" normalizeH="0" baseline="0" noProof="0" dirty="0">
              <a:ln>
                <a:noFill/>
              </a:ln>
              <a:solidFill>
                <a:schemeClr val="tx2"/>
              </a:solidFill>
              <a:effectLst/>
              <a:uLnTx/>
              <a:uFillTx/>
              <a:latin typeface="+mj-lt"/>
              <a:ea typeface="+mj-ea"/>
              <a:cs typeface="+mj-cs"/>
            </a:endParaRPr>
          </a:p>
        </p:txBody>
      </p:sp>
      <p:sp>
        <p:nvSpPr>
          <p:cNvPr id="8" name="Espace réservé du contenu 2"/>
          <p:cNvSpPr txBox="1">
            <a:spLocks/>
          </p:cNvSpPr>
          <p:nvPr/>
        </p:nvSpPr>
        <p:spPr>
          <a:xfrm>
            <a:off x="457200" y="1600200"/>
            <a:ext cx="8229600" cy="4525963"/>
          </a:xfrm>
          <a:prstGeom prst="rect">
            <a:avLst/>
          </a:prstGeom>
        </p:spPr>
        <p:txBody>
          <a:bodyPr vert="horz" lIns="91440" tIns="45720" rIns="91440" bIns="45720" rtlCol="0">
            <a:normAutofit fontScale="92500" lnSpcReduction="10000"/>
          </a:bodyPr>
          <a:lstStyle/>
          <a:p>
            <a:pPr marL="514350" lvl="0" indent="-514350">
              <a:spcBef>
                <a:spcPct val="20000"/>
              </a:spcBef>
              <a:buFont typeface="+mj-lt"/>
              <a:buAutoNum type="arabicPeriod"/>
              <a:defRPr/>
            </a:pPr>
            <a:r>
              <a:rPr lang="en-GB" sz="2800" dirty="0" smtClean="0">
                <a:solidFill>
                  <a:srgbClr val="1F497D"/>
                </a:solidFill>
              </a:rPr>
              <a:t>Current problems of the child, their place in the context of its situation of current life, its history and its development </a:t>
            </a:r>
          </a:p>
          <a:p>
            <a:pPr marL="514350" lvl="0" indent="-514350">
              <a:spcBef>
                <a:spcPct val="20000"/>
              </a:spcBef>
              <a:buFont typeface="+mj-lt"/>
              <a:buAutoNum type="arabicPeriod"/>
              <a:defRPr/>
            </a:pPr>
            <a:r>
              <a:rPr lang="en-GB" sz="2800" dirty="0" smtClean="0">
                <a:solidFill>
                  <a:srgbClr val="1F497D"/>
                </a:solidFill>
              </a:rPr>
              <a:t>Non dynamic factors which can have contributed to its problem </a:t>
            </a:r>
          </a:p>
          <a:p>
            <a:pPr marL="514350" lvl="0" indent="-514350">
              <a:spcBef>
                <a:spcPct val="20000"/>
              </a:spcBef>
              <a:buFont typeface="+mj-lt"/>
              <a:buAutoNum type="arabicPeriod"/>
              <a:defRPr/>
            </a:pPr>
            <a:r>
              <a:rPr lang="en-GB" sz="2800" dirty="0" smtClean="0">
                <a:solidFill>
                  <a:srgbClr val="1F497D"/>
                </a:solidFill>
              </a:rPr>
              <a:t>Synthetic integration of the available data opening with an interpretation of the precipitating factors and the influences which maintain the problems of the child</a:t>
            </a:r>
          </a:p>
          <a:p>
            <a:pPr marL="514350" lvl="0" indent="-514350">
              <a:spcBef>
                <a:spcPct val="20000"/>
              </a:spcBef>
              <a:buFont typeface="+mj-lt"/>
              <a:buAutoNum type="arabicPeriod"/>
              <a:defRPr/>
            </a:pPr>
            <a:r>
              <a:rPr lang="en-GB" sz="2800" dirty="0" smtClean="0">
                <a:solidFill>
                  <a:srgbClr val="1F497D"/>
                </a:solidFill>
              </a:rPr>
              <a:t>First definition of the goal and the intermediate objectives of psychotherapy and the strategy to reach them</a:t>
            </a:r>
            <a:endParaRPr kumimoji="0" lang="en-GB" sz="3200" b="0" i="0" u="none" strike="noStrike" kern="1200" cap="none" spc="0" normalizeH="0" baseline="0" noProof="0" dirty="0" smtClean="0">
              <a:ln>
                <a:noFill/>
              </a:ln>
              <a:solidFill>
                <a:srgbClr val="1F497D"/>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GB" sz="3200" b="0" i="0" u="none" strike="noStrike" kern="1200" cap="none" spc="0" normalizeH="0" baseline="0" noProof="0" dirty="0">
              <a:ln>
                <a:noFill/>
              </a:ln>
              <a:solidFill>
                <a:srgbClr val="1F497D"/>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457200" y="142875"/>
            <a:ext cx="8229600" cy="1143000"/>
          </a:xfrm>
          <a:prstGeom prst="rect">
            <a:avLst/>
          </a:prstGeom>
          <a:noFill/>
          <a:ln w="9525">
            <a:noFill/>
            <a:round/>
            <a:headEnd/>
            <a:tailEnd/>
          </a:ln>
        </p:spPr>
        <p:txBody>
          <a:bodyPr lIns="90000" tIns="46800" rIns="90000" bIns="46800" anchor="ctr">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4000" dirty="0" smtClean="0">
                <a:solidFill>
                  <a:srgbClr val="1F497D"/>
                </a:solidFill>
              </a:rPr>
              <a:t>Specific tools of the pole autism </a:t>
            </a:r>
            <a:r>
              <a:rPr lang="en-US" sz="2800" b="1" dirty="0" smtClean="0">
                <a:solidFill>
                  <a:srgbClr val="1F497D"/>
                </a:solidFill>
              </a:rPr>
              <a:t>(1/2)</a:t>
            </a:r>
            <a:endParaRPr lang="en-US" sz="2800" b="1" dirty="0">
              <a:solidFill>
                <a:srgbClr val="1F497D"/>
              </a:solidFill>
            </a:endParaRPr>
          </a:p>
        </p:txBody>
      </p:sp>
      <p:sp>
        <p:nvSpPr>
          <p:cNvPr id="25603" name="Text Box 2"/>
          <p:cNvSpPr txBox="1">
            <a:spLocks noChangeArrowheads="1"/>
          </p:cNvSpPr>
          <p:nvPr/>
        </p:nvSpPr>
        <p:spPr bwMode="auto">
          <a:xfrm>
            <a:off x="457200" y="1371600"/>
            <a:ext cx="8381999" cy="5357494"/>
          </a:xfrm>
          <a:prstGeom prst="rect">
            <a:avLst/>
          </a:prstGeom>
          <a:noFill/>
          <a:ln w="9525">
            <a:noFill/>
            <a:round/>
            <a:headEnd/>
            <a:tailEnd/>
          </a:ln>
        </p:spPr>
        <p:txBody>
          <a:bodyPr wrap="square" lIns="90000" tIns="46800" rIns="90000" bIns="46800">
            <a:prstTxWarp prst="textNoShape">
              <a:avLst/>
            </a:prstTxWarp>
            <a:spAutoFit/>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1F497D"/>
                </a:solidFill>
              </a:rPr>
              <a:t>Quantitative Evaluation of Autistic Behaviour in Developmentally Disordered Children (BSE-R)  (</a:t>
            </a:r>
            <a:r>
              <a:rPr lang="en-GB" b="1" dirty="0" err="1" smtClean="0">
                <a:solidFill>
                  <a:srgbClr val="1F497D"/>
                </a:solidFill>
              </a:rPr>
              <a:t>Barthelemy</a:t>
            </a:r>
            <a:r>
              <a:rPr lang="en-GB" b="1" dirty="0" smtClean="0">
                <a:solidFill>
                  <a:srgbClr val="1F497D"/>
                </a:solidFill>
              </a:rPr>
              <a:t> and </a:t>
            </a:r>
            <a:r>
              <a:rPr lang="en-GB" b="1" dirty="0" err="1" smtClean="0">
                <a:solidFill>
                  <a:srgbClr val="1F497D"/>
                </a:solidFill>
              </a:rPr>
              <a:t>Lelord</a:t>
            </a:r>
            <a:r>
              <a:rPr lang="en-GB" b="1" dirty="0" smtClean="0">
                <a:solidFill>
                  <a:srgbClr val="1F497D"/>
                </a:solidFill>
              </a:rPr>
              <a:t>)</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b="1" dirty="0" smtClean="0">
              <a:solidFill>
                <a:srgbClr val="1F497D"/>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smtClean="0">
                <a:solidFill>
                  <a:srgbClr val="1F497D"/>
                </a:solidFill>
              </a:rPr>
              <a:t>→</a:t>
            </a:r>
            <a:r>
              <a:rPr lang="en-US" dirty="0" smtClean="0">
                <a:solidFill>
                  <a:srgbClr val="1F497D"/>
                </a:solidFill>
              </a:rPr>
              <a:t> 29 items:  symptoms and behaviors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smtClean="0">
                <a:solidFill>
                  <a:srgbClr val="1F497D"/>
                </a:solidFill>
              </a:rPr>
              <a:t>→ </a:t>
            </a:r>
            <a:r>
              <a:rPr lang="en-US" dirty="0" smtClean="0">
                <a:solidFill>
                  <a:srgbClr val="1F497D"/>
                </a:solidFill>
              </a:rPr>
              <a:t>2 principal factors: relational deficiency</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modulating insufficiency</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b="1" dirty="0" smtClean="0">
              <a:solidFill>
                <a:srgbClr val="1F497D"/>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1F497D"/>
                </a:solidFill>
              </a:rPr>
              <a:t>Clinical Location of the Evolutionary Stages of the Infantile Autism Scale</a:t>
            </a:r>
            <a:r>
              <a:rPr lang="fr-FR" b="1" dirty="0" smtClean="0">
                <a:solidFill>
                  <a:srgbClr val="1F497D"/>
                </a:solidFill>
              </a:rPr>
              <a:t> (CLESIAS) </a:t>
            </a:r>
            <a:r>
              <a:rPr lang="en-US" b="1" dirty="0" smtClean="0">
                <a:solidFill>
                  <a:srgbClr val="1F497D"/>
                </a:solidFill>
              </a:rPr>
              <a:t>(Haag and al.)</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b="1" dirty="0" smtClean="0">
              <a:solidFill>
                <a:srgbClr val="1F497D"/>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smtClean="0">
                <a:solidFill>
                  <a:srgbClr val="1F497D"/>
                </a:solidFill>
              </a:rPr>
              <a:t>→ </a:t>
            </a:r>
            <a:r>
              <a:rPr lang="en-US" dirty="0" smtClean="0">
                <a:solidFill>
                  <a:srgbClr val="1F497D"/>
                </a:solidFill>
              </a:rPr>
              <a:t>147 items in 5 levels of development</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b="1" dirty="0" smtClean="0">
                <a:solidFill>
                  <a:srgbClr val="1F497D"/>
                </a:solidFill>
              </a:rPr>
              <a:t>→ </a:t>
            </a:r>
            <a:r>
              <a:rPr lang="en-US" dirty="0" smtClean="0">
                <a:solidFill>
                  <a:srgbClr val="1F497D"/>
                </a:solidFill>
              </a:rPr>
              <a:t>8 dimensions:   emotional expressions in the relation (20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regard (15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image of the body (31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verbal language (20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graphics (17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exploration of space and the objects (26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temporal location (9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smtClean="0">
                <a:solidFill>
                  <a:srgbClr val="1F497D"/>
                </a:solidFill>
              </a:rPr>
              <a:t>  				aggressive demonstrations (9 items)</a:t>
            </a:r>
            <a:endParaRPr lang="en-US" dirty="0">
              <a:solidFill>
                <a:srgbClr val="1F497D"/>
              </a:solidFill>
            </a:endParaRPr>
          </a:p>
        </p:txBody>
      </p:sp>
      <p:sp>
        <p:nvSpPr>
          <p:cNvPr id="4" name="Espace réservé de la date 2"/>
          <p:cNvSpPr>
            <a:spLocks noGrp="1"/>
          </p:cNvSpPr>
          <p:nvPr>
            <p:ph type="dt" sz="half" idx="10"/>
          </p:nvPr>
        </p:nvSpPr>
        <p:spPr>
          <a:xfrm>
            <a:off x="457200" y="6356350"/>
            <a:ext cx="2133600" cy="365125"/>
          </a:xfrm>
        </p:spPr>
        <p:txBody>
          <a:bodyPr/>
          <a:lstStyle/>
          <a:p>
            <a:r>
              <a:rPr lang="en-GB" dirty="0" smtClean="0"/>
              <a:t>22/09/08. JM Thurin</a:t>
            </a:r>
            <a:endParaRPr lang="en-GB" dirty="0"/>
          </a:p>
        </p:txBody>
      </p:sp>
      <p:sp>
        <p:nvSpPr>
          <p:cNvPr id="6" name="Espace réservé du numéro de diapositive 4"/>
          <p:cNvSpPr>
            <a:spLocks noGrp="1"/>
          </p:cNvSpPr>
          <p:nvPr>
            <p:ph type="sldNum" sz="quarter" idx="12"/>
          </p:nvPr>
        </p:nvSpPr>
        <p:spPr>
          <a:xfrm>
            <a:off x="6553200" y="6356350"/>
            <a:ext cx="2133600" cy="365125"/>
          </a:xfrm>
        </p:spPr>
        <p:txBody>
          <a:bodyPr/>
          <a:lstStyle/>
          <a:p>
            <a:fld id="{65792967-014D-A94D-89AA-555A5A7EFA54}" type="slidenum">
              <a:rPr lang="en-GB" smtClean="0"/>
              <a:pPr/>
              <a:t>5</a:t>
            </a:fld>
            <a:endParaRPr lang="en-GB"/>
          </a:p>
        </p:txBody>
      </p:sp>
      <p:pic>
        <p:nvPicPr>
          <p:cNvPr id="7" name="Image 6" descr="Image 5.png"/>
          <p:cNvPicPr>
            <a:picLocks noChangeAspect="1"/>
          </p:cNvPicPr>
          <p:nvPr/>
        </p:nvPicPr>
        <p:blipFill>
          <a:blip r:embed="rId3"/>
          <a:stretch>
            <a:fillRect/>
          </a:stretch>
        </p:blipFill>
        <p:spPr>
          <a:xfrm>
            <a:off x="7190701" y="1845456"/>
            <a:ext cx="1038899" cy="1234342"/>
          </a:xfrm>
          <a:prstGeom prst="rect">
            <a:avLst/>
          </a:prstGeom>
        </p:spPr>
      </p:pic>
      <p:pic>
        <p:nvPicPr>
          <p:cNvPr id="8" name="Image 7" descr="Image 4.png"/>
          <p:cNvPicPr>
            <a:picLocks noChangeAspect="1"/>
          </p:cNvPicPr>
          <p:nvPr/>
        </p:nvPicPr>
        <p:blipFill>
          <a:blip r:embed="rId4"/>
          <a:stretch>
            <a:fillRect/>
          </a:stretch>
        </p:blipFill>
        <p:spPr>
          <a:xfrm>
            <a:off x="6956200" y="4594368"/>
            <a:ext cx="1883000" cy="1654032"/>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909638" y="454025"/>
            <a:ext cx="7478712" cy="517525"/>
          </a:xfrm>
          <a:prstGeom prst="rect">
            <a:avLst/>
          </a:prstGeom>
          <a:noFill/>
          <a:ln w="9525">
            <a:noFill/>
            <a:round/>
            <a:headEnd/>
            <a:tailEnd/>
          </a:ln>
        </p:spPr>
        <p:txBody>
          <a:bodyPr lIns="90000" tIns="45000" rIns="90000" bIns="45000">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800" b="1" smtClean="0">
                <a:solidFill>
                  <a:srgbClr val="1F497D"/>
                </a:solidFill>
              </a:rPr>
              <a:t>Les outils spécifiques au pôle autisme (2/2)</a:t>
            </a:r>
            <a:endParaRPr lang="en-GB" sz="2800" b="1">
              <a:solidFill>
                <a:srgbClr val="1F497D"/>
              </a:solidFill>
            </a:endParaRPr>
          </a:p>
        </p:txBody>
      </p:sp>
      <p:sp>
        <p:nvSpPr>
          <p:cNvPr id="27651" name="Text Box 2"/>
          <p:cNvSpPr txBox="1">
            <a:spLocks noChangeArrowheads="1"/>
          </p:cNvSpPr>
          <p:nvPr/>
        </p:nvSpPr>
        <p:spPr bwMode="auto">
          <a:xfrm>
            <a:off x="806450" y="1368425"/>
            <a:ext cx="7467600" cy="639763"/>
          </a:xfrm>
          <a:prstGeom prst="rect">
            <a:avLst/>
          </a:prstGeom>
          <a:noFill/>
          <a:ln w="9525">
            <a:noFill/>
            <a:round/>
            <a:headEnd/>
            <a:tailEnd/>
          </a:ln>
        </p:spPr>
        <p:txBody>
          <a:bodyPr lIns="90000" tIns="45000" rIns="90000" bIns="45000">
            <a:prstTxWarp prst="textNoShape">
              <a:avLst/>
            </a:prstTxWarp>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smtClean="0">
                <a:solidFill>
                  <a:srgbClr val="1F497D"/>
                </a:solidFill>
              </a:rPr>
              <a:t>The Child Psychotherapy Q-Set from Celeste Schneider and Enrico Jones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b="1">
              <a:solidFill>
                <a:srgbClr val="1F497D"/>
              </a:solidFill>
            </a:endParaRPr>
          </a:p>
        </p:txBody>
      </p:sp>
      <p:sp>
        <p:nvSpPr>
          <p:cNvPr id="27652" name="Text Box 3"/>
          <p:cNvSpPr txBox="1">
            <a:spLocks noChangeArrowheads="1"/>
          </p:cNvSpPr>
          <p:nvPr/>
        </p:nvSpPr>
        <p:spPr bwMode="auto">
          <a:xfrm>
            <a:off x="835025" y="1838325"/>
            <a:ext cx="7445375" cy="3114675"/>
          </a:xfrm>
          <a:prstGeom prst="rect">
            <a:avLst/>
          </a:prstGeom>
          <a:noFill/>
          <a:ln w="9525">
            <a:noFill/>
            <a:round/>
            <a:headEnd/>
            <a:tailEnd/>
          </a:ln>
        </p:spPr>
        <p:txBody>
          <a:bodyPr lIns="90000" tIns="45000" rIns="90000" bIns="45000">
            <a:prstTxWarp prst="textNoShape">
              <a:avLst/>
            </a:prstTxWarp>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1F497D"/>
                </a:solidFill>
              </a:rPr>
              <a:t>→</a:t>
            </a:r>
            <a:r>
              <a:rPr lang="en-GB" dirty="0" smtClean="0">
                <a:solidFill>
                  <a:srgbClr val="1F497D"/>
                </a:solidFill>
              </a:rPr>
              <a:t> 100 items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1F497D"/>
                </a:solidFill>
              </a:rPr>
              <a:t>→ </a:t>
            </a:r>
            <a:r>
              <a:rPr lang="en-GB" dirty="0" smtClean="0">
                <a:solidFill>
                  <a:srgbClr val="1F497D"/>
                </a:solidFill>
              </a:rPr>
              <a:t>2 principal factors: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1F497D"/>
                </a:solidFill>
              </a:rPr>
              <a:t>					psychodynamic therapy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1F497D"/>
                </a:solidFill>
              </a:rPr>
              <a:t>					</a:t>
            </a:r>
            <a:r>
              <a:rPr lang="en-GB" dirty="0" err="1" smtClean="0">
                <a:solidFill>
                  <a:srgbClr val="1F497D"/>
                </a:solidFill>
              </a:rPr>
              <a:t>cognitivo</a:t>
            </a:r>
            <a:r>
              <a:rPr lang="en-GB" dirty="0" smtClean="0">
                <a:solidFill>
                  <a:srgbClr val="1F497D"/>
                </a:solidFill>
              </a:rPr>
              <a:t> - </a:t>
            </a:r>
            <a:r>
              <a:rPr lang="en-GB" dirty="0" err="1" smtClean="0">
                <a:solidFill>
                  <a:srgbClr val="1F497D"/>
                </a:solidFill>
              </a:rPr>
              <a:t>behavioral</a:t>
            </a:r>
            <a:r>
              <a:rPr lang="en-GB" dirty="0" smtClean="0">
                <a:solidFill>
                  <a:srgbClr val="1F497D"/>
                </a:solidFill>
              </a:rPr>
              <a:t> therapy</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dirty="0" smtClean="0">
              <a:solidFill>
                <a:srgbClr val="1F497D"/>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1F497D"/>
                </a:solidFill>
              </a:rPr>
              <a:t>→ 3 characteristics of the psychotherapy process: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1F497D"/>
                </a:solidFill>
              </a:rPr>
              <a:t>					interaction,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1F497D"/>
                </a:solidFill>
              </a:rPr>
              <a:t>					adjustment,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1F497D"/>
                </a:solidFill>
              </a:rPr>
              <a:t>					engagement</a:t>
            </a:r>
            <a:endParaRPr lang="en-GB" dirty="0">
              <a:solidFill>
                <a:srgbClr val="1F497D"/>
              </a:solidFill>
            </a:endParaRPr>
          </a:p>
        </p:txBody>
      </p:sp>
      <p:sp>
        <p:nvSpPr>
          <p:cNvPr id="5" name="Espace réservé de la date 2"/>
          <p:cNvSpPr>
            <a:spLocks noGrp="1"/>
          </p:cNvSpPr>
          <p:nvPr>
            <p:ph type="dt" sz="half" idx="10"/>
          </p:nvPr>
        </p:nvSpPr>
        <p:spPr>
          <a:xfrm>
            <a:off x="457200" y="6356350"/>
            <a:ext cx="2133600" cy="365125"/>
          </a:xfrm>
        </p:spPr>
        <p:txBody>
          <a:bodyPr/>
          <a:lstStyle/>
          <a:p>
            <a:r>
              <a:rPr lang="en-GB" dirty="0" smtClean="0"/>
              <a:t>22/09/08. JM Thurin</a:t>
            </a:r>
            <a:endParaRPr lang="en-GB" dirty="0"/>
          </a:p>
        </p:txBody>
      </p:sp>
      <p:sp>
        <p:nvSpPr>
          <p:cNvPr id="6" name="Espace réservé du pied de page 3"/>
          <p:cNvSpPr>
            <a:spLocks noGrp="1"/>
          </p:cNvSpPr>
          <p:nvPr>
            <p:ph type="ftr" sz="quarter" idx="11"/>
          </p:nvPr>
        </p:nvSpPr>
        <p:spPr>
          <a:xfrm>
            <a:off x="3124200" y="6356350"/>
            <a:ext cx="2895600" cy="365125"/>
          </a:xfrm>
        </p:spPr>
        <p:txBody>
          <a:bodyPr/>
          <a:lstStyle/>
          <a:p>
            <a:r>
              <a:rPr lang="en-GB" smtClean="0"/>
              <a:t>Méthodologie pour la pédopsychiatrie</a:t>
            </a:r>
            <a:endParaRPr lang="en-GB" dirty="0"/>
          </a:p>
        </p:txBody>
      </p:sp>
      <p:sp>
        <p:nvSpPr>
          <p:cNvPr id="7" name="Espace réservé du numéro de diapositive 4"/>
          <p:cNvSpPr>
            <a:spLocks noGrp="1"/>
          </p:cNvSpPr>
          <p:nvPr>
            <p:ph type="sldNum" sz="quarter" idx="12"/>
          </p:nvPr>
        </p:nvSpPr>
        <p:spPr>
          <a:xfrm>
            <a:off x="6553200" y="6356350"/>
            <a:ext cx="2133600" cy="365125"/>
          </a:xfrm>
        </p:spPr>
        <p:txBody>
          <a:bodyPr/>
          <a:lstStyle/>
          <a:p>
            <a:fld id="{65792967-014D-A94D-89AA-555A5A7EFA54}" type="slidenum">
              <a:rPr lang="en-GB" smtClean="0"/>
              <a:pPr/>
              <a:t>6</a:t>
            </a:fld>
            <a:endParaRPr lang="en-GB"/>
          </a:p>
        </p:txBody>
      </p:sp>
      <p:pic>
        <p:nvPicPr>
          <p:cNvPr id="8" name="Image 7" descr="Image 7.png"/>
          <p:cNvPicPr>
            <a:picLocks noChangeAspect="1"/>
          </p:cNvPicPr>
          <p:nvPr/>
        </p:nvPicPr>
        <p:blipFill>
          <a:blip r:embed="rId3"/>
          <a:stretch>
            <a:fillRect/>
          </a:stretch>
        </p:blipFill>
        <p:spPr>
          <a:xfrm>
            <a:off x="4584723" y="3733800"/>
            <a:ext cx="4102077" cy="28800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066800" y="2438400"/>
            <a:ext cx="7772400" cy="396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GB" sz="2000" b="0" i="0" u="none" strike="noStrike" kern="0" cap="none" spc="0" normalizeH="0" baseline="0" noProof="0" dirty="0" smtClean="0">
              <a:ln>
                <a:noFill/>
              </a:ln>
              <a:solidFill>
                <a:srgbClr val="1F497D"/>
              </a:solidFill>
              <a:effectLst/>
              <a:uLnTx/>
              <a:uFillTx/>
              <a:latin typeface="+mn-lt"/>
              <a:ea typeface="+mn-ea"/>
              <a:cs typeface="+mn-cs"/>
            </a:endParaRPr>
          </a:p>
          <a:p>
            <a:pPr marL="742950" lvl="1" indent="-285750" defTabSz="914400" fontAlgn="base">
              <a:lnSpc>
                <a:spcPct val="90000"/>
              </a:lnSpc>
              <a:spcBef>
                <a:spcPct val="20000"/>
              </a:spcBef>
              <a:spcAft>
                <a:spcPct val="0"/>
              </a:spcAft>
              <a:buFontTx/>
              <a:buChar char="–"/>
              <a:defRPr/>
            </a:pPr>
            <a:r>
              <a:rPr lang="en-GB" dirty="0" smtClean="0">
                <a:solidFill>
                  <a:srgbClr val="1F497D"/>
                </a:solidFill>
              </a:rPr>
              <a:t>It can be done on the work place or remote (via Internet)</a:t>
            </a:r>
          </a:p>
          <a:p>
            <a:pPr marL="1200150" lvl="2" indent="-285750" defTabSz="914400" fontAlgn="base">
              <a:lnSpc>
                <a:spcPct val="90000"/>
              </a:lnSpc>
              <a:spcBef>
                <a:spcPct val="20000"/>
              </a:spcBef>
              <a:spcAft>
                <a:spcPct val="0"/>
              </a:spcAft>
              <a:buFontTx/>
              <a:buChar char="–"/>
              <a:defRPr/>
            </a:pPr>
            <a:r>
              <a:rPr lang="en-GB" b="1" dirty="0" smtClean="0">
                <a:solidFill>
                  <a:srgbClr val="1F497D"/>
                </a:solidFill>
              </a:rPr>
              <a:t>Each clinician follows one or two of its cases</a:t>
            </a:r>
            <a:r>
              <a:rPr lang="en-GB" dirty="0" smtClean="0">
                <a:solidFill>
                  <a:srgbClr val="1F497D"/>
                </a:solidFill>
              </a:rPr>
              <a:t>. He or she analyzes the changes which occur and the factors which contribute to them across the data collected during the sessions.</a:t>
            </a:r>
          </a:p>
          <a:p>
            <a:pPr marL="1200150" lvl="2" indent="-285750" defTabSz="914400" fontAlgn="base">
              <a:lnSpc>
                <a:spcPct val="90000"/>
              </a:lnSpc>
              <a:spcBef>
                <a:spcPct val="20000"/>
              </a:spcBef>
              <a:spcAft>
                <a:spcPct val="0"/>
              </a:spcAft>
              <a:buFontTx/>
              <a:buChar char="–"/>
              <a:defRPr/>
            </a:pPr>
            <a:r>
              <a:rPr lang="en-GB" b="1" dirty="0">
                <a:solidFill>
                  <a:srgbClr val="1F497D"/>
                </a:solidFill>
              </a:rPr>
              <a:t>For each case, the psychotherapist and 2 or 3 other</a:t>
            </a:r>
            <a:r>
              <a:rPr lang="en-GB" b="1" dirty="0" smtClean="0">
                <a:solidFill>
                  <a:srgbClr val="1F497D"/>
                </a:solidFill>
              </a:rPr>
              <a:t> clinicians join </a:t>
            </a:r>
            <a:r>
              <a:rPr lang="en-GB" b="1" dirty="0">
                <a:solidFill>
                  <a:srgbClr val="1F497D"/>
                </a:solidFill>
              </a:rPr>
              <a:t>together in a pairs’ group</a:t>
            </a:r>
            <a:r>
              <a:rPr lang="en-GB" dirty="0">
                <a:solidFill>
                  <a:srgbClr val="1F497D"/>
                </a:solidFill>
              </a:rPr>
              <a:t>. They are subjected, as for the data of their own patient to the professional secrecy. </a:t>
            </a:r>
            <a:endParaRPr lang="en-GB" dirty="0" smtClean="0">
              <a:solidFill>
                <a:srgbClr val="1F497D"/>
              </a:solidFill>
            </a:endParaRPr>
          </a:p>
          <a:p>
            <a:pPr marL="1200150" lvl="2" indent="-285750" defTabSz="914400" fontAlgn="base">
              <a:lnSpc>
                <a:spcPct val="90000"/>
              </a:lnSpc>
              <a:spcBef>
                <a:spcPct val="20000"/>
              </a:spcBef>
              <a:spcAft>
                <a:spcPct val="0"/>
              </a:spcAft>
              <a:buFontTx/>
              <a:buChar char="–"/>
              <a:defRPr/>
            </a:pPr>
            <a:r>
              <a:rPr lang="en-GB" b="1" dirty="0" smtClean="0">
                <a:solidFill>
                  <a:srgbClr val="1F497D"/>
                </a:solidFill>
              </a:rPr>
              <a:t>In a pairs’ group </a:t>
            </a:r>
            <a:r>
              <a:rPr lang="en-GB" dirty="0" smtClean="0">
                <a:solidFill>
                  <a:srgbClr val="1F497D"/>
                </a:solidFill>
              </a:rPr>
              <a:t>: the role of the participants is clearly identified. For example: they are all clinicians (3 to 4 people), they share data resulting from one or two cases which they are committed following throughout one year. From the corpus of some hours, they compare with various times their analyzes and their quotations. </a:t>
            </a:r>
            <a:endParaRPr kumimoji="0" lang="en-GB" sz="1600" b="0" i="0" u="none" strike="noStrike" kern="0" cap="none" spc="0" normalizeH="0" baseline="0" noProof="0" dirty="0">
              <a:ln>
                <a:noFill/>
              </a:ln>
              <a:solidFill>
                <a:srgbClr val="1F497D"/>
              </a:solidFill>
              <a:effectLst/>
              <a:uLnTx/>
              <a:uFillTx/>
              <a:latin typeface="+mn-lt"/>
              <a:ea typeface="ＭＳ Ｐゴシック" charset="-128"/>
            </a:endParaRPr>
          </a:p>
        </p:txBody>
      </p:sp>
      <p:pic>
        <p:nvPicPr>
          <p:cNvPr id="3" name="Picture 3"/>
          <p:cNvPicPr>
            <a:picLocks noChangeAspect="1" noChangeArrowheads="1"/>
          </p:cNvPicPr>
          <p:nvPr/>
        </p:nvPicPr>
        <mc:AlternateContent>
          <mc:Choice xmlns:ma="http://schemas.microsoft.com/office/mac/drawingml/2008/main" Requires="ma">
            <p:blipFill>
              <a:blip r:embed="rId2"/>
              <a:srcRect/>
              <a:stretch>
                <a:fillRect/>
              </a:stretch>
            </p:blipFill>
          </mc:Choice>
          <mc:Fallback>
            <p:blipFill>
              <a:blip r:embed="rId3"/>
              <a:srcRect/>
              <a:stretch>
                <a:fillRect/>
              </a:stretch>
            </p:blipFill>
          </mc:Fallback>
        </mc:AlternateContent>
        <p:spPr bwMode="auto">
          <a:xfrm>
            <a:off x="150812" y="4181475"/>
            <a:ext cx="1830388" cy="1457325"/>
          </a:xfrm>
          <a:prstGeom prst="rect">
            <a:avLst/>
          </a:prstGeom>
          <a:noFill/>
        </p:spPr>
      </p:pic>
      <p:sp>
        <p:nvSpPr>
          <p:cNvPr id="4" name="Rectangle 6"/>
          <p:cNvSpPr>
            <a:spLocks noChangeArrowheads="1"/>
          </p:cNvSpPr>
          <p:nvPr/>
        </p:nvSpPr>
        <p:spPr bwMode="auto">
          <a:xfrm>
            <a:off x="7696200" y="1219200"/>
            <a:ext cx="381000" cy="76200"/>
          </a:xfrm>
          <a:prstGeom prst="rect">
            <a:avLst/>
          </a:prstGeom>
          <a:solidFill>
            <a:schemeClr val="bg1"/>
          </a:solidFill>
          <a:ln w="9525">
            <a:noFill/>
            <a:miter lim="800000"/>
            <a:headEnd/>
            <a:tailEnd/>
          </a:ln>
          <a:effectLst/>
        </p:spPr>
        <p:txBody>
          <a:bodyPr wrap="none" anchor="ctr">
            <a:prstTxWarp prst="textNoShape">
              <a:avLst/>
            </a:prstTxWarp>
          </a:bodyPr>
          <a:lstStyle/>
          <a:p>
            <a:endParaRPr lang="fr-FR"/>
          </a:p>
        </p:txBody>
      </p:sp>
      <p:sp>
        <p:nvSpPr>
          <p:cNvPr id="5" name="Rectangle 7"/>
          <p:cNvSpPr>
            <a:spLocks noChangeArrowheads="1"/>
          </p:cNvSpPr>
          <p:nvPr/>
        </p:nvSpPr>
        <p:spPr bwMode="auto">
          <a:xfrm>
            <a:off x="7696200" y="1905000"/>
            <a:ext cx="381000" cy="76200"/>
          </a:xfrm>
          <a:prstGeom prst="rect">
            <a:avLst/>
          </a:prstGeom>
          <a:solidFill>
            <a:schemeClr val="bg1"/>
          </a:solidFill>
          <a:ln w="9525">
            <a:noFill/>
            <a:miter lim="800000"/>
            <a:headEnd/>
            <a:tailEnd/>
          </a:ln>
          <a:effectLst/>
        </p:spPr>
        <p:txBody>
          <a:bodyPr wrap="none" anchor="ctr">
            <a:prstTxWarp prst="textNoShape">
              <a:avLst/>
            </a:prstTxWarp>
          </a:bodyPr>
          <a:lstStyle/>
          <a:p>
            <a:endParaRPr lang="fr-FR"/>
          </a:p>
        </p:txBody>
      </p:sp>
      <p:sp>
        <p:nvSpPr>
          <p:cNvPr id="6" name="Rectangle 10"/>
          <p:cNvSpPr txBox="1">
            <a:spLocks noChangeArrowheads="1"/>
          </p:cNvSpPr>
          <p:nvPr/>
        </p:nvSpPr>
        <p:spPr bwMode="auto">
          <a:xfrm>
            <a:off x="0" y="228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defTabSz="914400" fontAlgn="base">
              <a:spcBef>
                <a:spcPct val="0"/>
              </a:spcBef>
              <a:spcAft>
                <a:spcPct val="0"/>
              </a:spcAft>
              <a:defRPr/>
            </a:pPr>
            <a:r>
              <a:rPr kumimoji="0" lang="en-GB" sz="3600" b="0" i="0" u="none" strike="noStrike" kern="0" cap="none" spc="0" normalizeH="0" baseline="0" dirty="0" smtClean="0">
                <a:ln>
                  <a:noFill/>
                </a:ln>
                <a:solidFill>
                  <a:srgbClr val="000090"/>
                </a:solidFill>
                <a:effectLst/>
                <a:uLnTx/>
                <a:uFillTx/>
                <a:latin typeface="+mj-lt"/>
                <a:ea typeface="+mj-ea"/>
                <a:cs typeface="+mj-cs"/>
              </a:rPr>
              <a:t>Working in </a:t>
            </a:r>
            <a:r>
              <a:rPr kumimoji="0" lang="en-GB" sz="3600" b="0" i="0" u="none" strike="noStrike" kern="0" cap="none" spc="0" normalizeH="0" dirty="0" smtClean="0">
                <a:ln>
                  <a:noFill/>
                </a:ln>
                <a:solidFill>
                  <a:srgbClr val="000090"/>
                </a:solidFill>
                <a:effectLst/>
                <a:uLnTx/>
                <a:uFillTx/>
                <a:latin typeface="+mj-lt"/>
                <a:ea typeface="+mj-ea"/>
                <a:cs typeface="+mj-cs"/>
              </a:rPr>
              <a:t>pairs’ </a:t>
            </a:r>
            <a:r>
              <a:rPr lang="en-GB" sz="3600" kern="0" dirty="0" smtClean="0">
                <a:solidFill>
                  <a:srgbClr val="000090"/>
                </a:solidFill>
              </a:rPr>
              <a:t>groups</a:t>
            </a:r>
            <a:endParaRPr kumimoji="0" lang="en-GB" sz="3600" b="0" i="0" u="none" strike="noStrike" kern="0" cap="none" spc="0" normalizeH="0" baseline="0" dirty="0">
              <a:ln>
                <a:noFill/>
              </a:ln>
              <a:solidFill>
                <a:srgbClr val="000090"/>
              </a:solidFill>
              <a:effectLst/>
              <a:uLnTx/>
              <a:uFillTx/>
              <a:latin typeface="+mj-lt"/>
              <a:ea typeface="+mj-ea"/>
              <a:cs typeface="+mj-cs"/>
            </a:endParaRPr>
          </a:p>
        </p:txBody>
      </p:sp>
      <p:pic>
        <p:nvPicPr>
          <p:cNvPr id="7" name="Image 6" descr="téléconférence.jpeg"/>
          <p:cNvPicPr>
            <a:picLocks noChangeAspect="1"/>
          </p:cNvPicPr>
          <p:nvPr/>
        </p:nvPicPr>
        <p:blipFill>
          <a:blip r:embed="rId4"/>
          <a:stretch>
            <a:fillRect/>
          </a:stretch>
        </p:blipFill>
        <p:spPr>
          <a:xfrm>
            <a:off x="6997700" y="527050"/>
            <a:ext cx="1181100" cy="1384300"/>
          </a:xfrm>
          <a:prstGeom prst="rect">
            <a:avLst/>
          </a:prstGeom>
        </p:spPr>
      </p:pic>
      <p:pic>
        <p:nvPicPr>
          <p:cNvPr id="8" name="Image 7" descr="EVW_010C.jpg"/>
          <p:cNvPicPr>
            <a:picLocks noChangeAspect="1"/>
          </p:cNvPicPr>
          <p:nvPr/>
        </p:nvPicPr>
        <p:blipFill>
          <a:blip r:embed="rId5"/>
          <a:stretch>
            <a:fillRect/>
          </a:stretch>
        </p:blipFill>
        <p:spPr>
          <a:xfrm>
            <a:off x="8178800" y="527050"/>
            <a:ext cx="607449" cy="507400"/>
          </a:xfrm>
          <a:prstGeom prst="rect">
            <a:avLst/>
          </a:prstGeom>
        </p:spPr>
      </p:pic>
      <p:sp>
        <p:nvSpPr>
          <p:cNvPr id="9" name="Espace réservé de la date 3"/>
          <p:cNvSpPr>
            <a:spLocks noGrp="1"/>
          </p:cNvSpPr>
          <p:nvPr>
            <p:ph type="dt" sz="half" idx="10"/>
          </p:nvPr>
        </p:nvSpPr>
        <p:spPr>
          <a:xfrm>
            <a:off x="457200" y="6356350"/>
            <a:ext cx="2133600" cy="365125"/>
          </a:xfrm>
        </p:spPr>
        <p:txBody>
          <a:bodyPr/>
          <a:lstStyle/>
          <a:p>
            <a:r>
              <a:rPr lang="fr-FR" dirty="0" smtClean="0"/>
              <a:t>22/09/08. JM Thurin</a:t>
            </a:r>
            <a:endParaRPr lang="fr-FR" dirty="0"/>
          </a:p>
        </p:txBody>
      </p:sp>
      <p:sp>
        <p:nvSpPr>
          <p:cNvPr id="10" name="Espace réservé du pied de page 4"/>
          <p:cNvSpPr>
            <a:spLocks noGrp="1"/>
          </p:cNvSpPr>
          <p:nvPr>
            <p:ph type="ftr" sz="quarter" idx="11"/>
          </p:nvPr>
        </p:nvSpPr>
        <p:spPr>
          <a:xfrm>
            <a:off x="3124200" y="6356350"/>
            <a:ext cx="2895600" cy="365125"/>
          </a:xfrm>
        </p:spPr>
        <p:txBody>
          <a:bodyPr/>
          <a:lstStyle/>
          <a:p>
            <a:r>
              <a:rPr lang="fr-FR" dirty="0" smtClean="0"/>
              <a:t>Mise en œuvre</a:t>
            </a:r>
            <a:endParaRPr lang="fr-FR" dirty="0"/>
          </a:p>
        </p:txBody>
      </p:sp>
      <p:sp>
        <p:nvSpPr>
          <p:cNvPr id="11" name="Espace réservé du numéro de diapositive 5"/>
          <p:cNvSpPr>
            <a:spLocks noGrp="1"/>
          </p:cNvSpPr>
          <p:nvPr>
            <p:ph type="sldNum" sz="quarter" idx="12"/>
          </p:nvPr>
        </p:nvSpPr>
        <p:spPr>
          <a:xfrm>
            <a:off x="6553200" y="6356350"/>
            <a:ext cx="2133600" cy="365125"/>
          </a:xfrm>
        </p:spPr>
        <p:txBody>
          <a:bodyPr/>
          <a:lstStyle/>
          <a:p>
            <a:fld id="{65792967-014D-A94D-89AA-555A5A7EFA54}" type="slidenum">
              <a:rPr lang="fr-FR" smtClean="0"/>
              <a:pPr/>
              <a:t>7</a:t>
            </a:fld>
            <a:endParaRPr lang="fr-FR" dirty="0"/>
          </a:p>
        </p:txBody>
      </p:sp>
      <p:pic>
        <p:nvPicPr>
          <p:cNvPr id="12" name="Image 11"/>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8077201" y="1689950"/>
            <a:ext cx="621910" cy="537100"/>
          </a:xfrm>
          <a:prstGeom prst="rect">
            <a:avLst/>
          </a:prstGeom>
        </p:spPr>
      </p:pic>
      <p:pic>
        <p:nvPicPr>
          <p:cNvPr id="13" name="Image 12"/>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flipH="1">
            <a:off x="6104998" y="1371600"/>
            <a:ext cx="676802" cy="68389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Training</a:t>
            </a:r>
            <a:endParaRPr lang="fr-FR" dirty="0">
              <a:solidFill>
                <a:srgbClr val="1F497D"/>
              </a:solidFill>
            </a:endParaRPr>
          </a:p>
        </p:txBody>
      </p:sp>
      <p:pic>
        <p:nvPicPr>
          <p:cNvPr id="4" name="Espace réservé du contenu 3" descr="Image 2.png"/>
          <p:cNvPicPr>
            <a:picLocks noGrp="1" noChangeAspect="1"/>
          </p:cNvPicPr>
          <p:nvPr>
            <p:ph idx="1"/>
          </p:nvPr>
        </p:nvPicPr>
        <p:blipFill>
          <a:blip r:embed="rId2"/>
          <a:srcRect l="-236" r="-236"/>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Training</a:t>
            </a:r>
            <a:endParaRPr lang="fr-FR" dirty="0"/>
          </a:p>
        </p:txBody>
      </p:sp>
      <p:pic>
        <p:nvPicPr>
          <p:cNvPr id="6" name="Espace réservé du contenu 5" descr="Image 3.png"/>
          <p:cNvPicPr>
            <a:picLocks noGrp="1" noChangeAspect="1"/>
          </p:cNvPicPr>
          <p:nvPr>
            <p:ph idx="1"/>
          </p:nvPr>
        </p:nvPicPr>
        <p:blipFill>
          <a:blip r:embed="rId3"/>
          <a:srcRect t="-1129" b="-1129"/>
          <a:stretch>
            <a:fillRect/>
          </a:stretch>
        </p:blipFill>
        <p:spPr/>
      </p:pic>
      <p:pic>
        <p:nvPicPr>
          <p:cNvPr id="10" name="pqsmt062009.mov">
            <a:hlinkClick r:id="" action="ppaction://media"/>
          </p:cNvPr>
          <p:cNvPicPr/>
          <p:nvPr>
            <a:videoFile r:link="rId1"/>
          </p:nvPr>
        </p:nvPicPr>
        <p:blipFill>
          <a:blip r:embed="rId4"/>
          <a:stretch>
            <a:fillRect/>
          </a:stretch>
        </p:blipFill>
        <p:spPr>
          <a:xfrm>
            <a:off x="685800" y="5427663"/>
            <a:ext cx="1524000" cy="698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133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Rating on line</a:t>
            </a:r>
            <a:endParaRPr lang="fr-FR" dirty="0">
              <a:solidFill>
                <a:srgbClr val="1F497D"/>
              </a:solidFill>
            </a:endParaRPr>
          </a:p>
        </p:txBody>
      </p:sp>
      <p:pic>
        <p:nvPicPr>
          <p:cNvPr id="7" name="Image 6" descr="Image 4.png"/>
          <p:cNvPicPr>
            <a:picLocks noChangeAspect="1"/>
          </p:cNvPicPr>
          <p:nvPr/>
        </p:nvPicPr>
        <p:blipFill>
          <a:blip r:embed="rId2"/>
          <a:stretch>
            <a:fillRect/>
          </a:stretch>
        </p:blipFill>
        <p:spPr>
          <a:xfrm>
            <a:off x="228600" y="1417638"/>
            <a:ext cx="2459000" cy="2160000"/>
          </a:xfrm>
          <a:prstGeom prst="rect">
            <a:avLst/>
          </a:prstGeom>
        </p:spPr>
      </p:pic>
      <p:pic>
        <p:nvPicPr>
          <p:cNvPr id="8" name="Image 7" descr="Image 5.png"/>
          <p:cNvPicPr>
            <a:picLocks noChangeAspect="1"/>
          </p:cNvPicPr>
          <p:nvPr/>
        </p:nvPicPr>
        <p:blipFill>
          <a:blip r:embed="rId3"/>
          <a:stretch>
            <a:fillRect/>
          </a:stretch>
        </p:blipFill>
        <p:spPr>
          <a:xfrm>
            <a:off x="2687600" y="1143000"/>
            <a:ext cx="2424000" cy="2880000"/>
          </a:xfrm>
          <a:prstGeom prst="rect">
            <a:avLst/>
          </a:prstGeom>
        </p:spPr>
      </p:pic>
      <p:pic>
        <p:nvPicPr>
          <p:cNvPr id="9" name="Image 8" descr="Image 6.png"/>
          <p:cNvPicPr>
            <a:picLocks noChangeAspect="1"/>
          </p:cNvPicPr>
          <p:nvPr/>
        </p:nvPicPr>
        <p:blipFill>
          <a:blip r:embed="rId4"/>
          <a:stretch>
            <a:fillRect/>
          </a:stretch>
        </p:blipFill>
        <p:spPr>
          <a:xfrm>
            <a:off x="5111600" y="1676400"/>
            <a:ext cx="2905500" cy="3240000"/>
          </a:xfrm>
          <a:prstGeom prst="rect">
            <a:avLst/>
          </a:prstGeom>
        </p:spPr>
      </p:pic>
      <p:pic>
        <p:nvPicPr>
          <p:cNvPr id="10" name="Image 9" descr="Image 7.png"/>
          <p:cNvPicPr>
            <a:picLocks noChangeAspect="1"/>
          </p:cNvPicPr>
          <p:nvPr/>
        </p:nvPicPr>
        <p:blipFill>
          <a:blip r:embed="rId5"/>
          <a:stretch>
            <a:fillRect/>
          </a:stretch>
        </p:blipFill>
        <p:spPr>
          <a:xfrm>
            <a:off x="1009523" y="3733800"/>
            <a:ext cx="4102077" cy="2880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p:spPr>
        <p:txBody>
          <a:bodyPr/>
          <a:lstStyle/>
          <a:p>
            <a:r>
              <a:rPr lang="fr-FR" smtClean="0"/>
              <a:t>22/09/08. JM Thurin</a:t>
            </a:r>
            <a:endParaRPr lang="fr-FR"/>
          </a:p>
        </p:txBody>
      </p:sp>
      <p:sp>
        <p:nvSpPr>
          <p:cNvPr id="3" name="Espace réservé du pied de page 2"/>
          <p:cNvSpPr>
            <a:spLocks noGrp="1"/>
          </p:cNvSpPr>
          <p:nvPr>
            <p:ph type="ftr" sz="quarter" idx="11"/>
          </p:nvPr>
        </p:nvSpPr>
        <p:spPr>
          <a:xfrm>
            <a:off x="3124200" y="6356350"/>
            <a:ext cx="2895600" cy="365125"/>
          </a:xfrm>
        </p:spPr>
        <p:txBody>
          <a:bodyPr/>
          <a:lstStyle/>
          <a:p>
            <a:r>
              <a:rPr lang="fr-FR" dirty="0" smtClean="0"/>
              <a:t>Mise en œuvre</a:t>
            </a:r>
            <a:endParaRPr lang="fr-FR" dirty="0"/>
          </a:p>
        </p:txBody>
      </p:sp>
      <p:sp>
        <p:nvSpPr>
          <p:cNvPr id="4" name="Espace réservé du numéro de diapositive 3"/>
          <p:cNvSpPr>
            <a:spLocks noGrp="1"/>
          </p:cNvSpPr>
          <p:nvPr>
            <p:ph type="sldNum" sz="quarter" idx="12"/>
          </p:nvPr>
        </p:nvSpPr>
        <p:spPr>
          <a:xfrm>
            <a:off x="6553200" y="6356350"/>
            <a:ext cx="2133600" cy="365125"/>
          </a:xfrm>
        </p:spPr>
        <p:txBody>
          <a:bodyPr/>
          <a:lstStyle/>
          <a:p>
            <a:fld id="{65792967-014D-A94D-89AA-555A5A7EFA54}" type="slidenum">
              <a:rPr lang="fr-FR" smtClean="0"/>
              <a:pPr/>
              <a:t>11</a:t>
            </a:fld>
            <a:endParaRPr lang="fr-FR" dirty="0"/>
          </a:p>
        </p:txBody>
      </p:sp>
      <p:sp>
        <p:nvSpPr>
          <p:cNvPr id="5" name="Titre 1"/>
          <p:cNvSpPr txBox="1">
            <a:spLocks/>
          </p:cNvSpPr>
          <p:nvPr/>
        </p:nvSpPr>
        <p:spPr>
          <a:xfrm>
            <a:off x="304800" y="457200"/>
            <a:ext cx="3352800" cy="11620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2800" b="0" i="0" u="none" strike="noStrike" kern="1200" cap="none" spc="0" normalizeH="0" baseline="0" dirty="0" smtClean="0">
                <a:ln>
                  <a:noFill/>
                </a:ln>
                <a:solidFill>
                  <a:srgbClr val="1F497D"/>
                </a:solidFill>
                <a:effectLst/>
                <a:uLnTx/>
                <a:uFillTx/>
                <a:latin typeface="+mj-lt"/>
                <a:ea typeface="+mj-ea"/>
                <a:cs typeface="+mj-cs"/>
              </a:rPr>
              <a:t>More</a:t>
            </a:r>
            <a:r>
              <a:rPr kumimoji="0" lang="en-GB" sz="2800" b="0" i="0" u="none" strike="noStrike" kern="1200" cap="none" spc="0" normalizeH="0" dirty="0" smtClean="0">
                <a:ln>
                  <a:noFill/>
                </a:ln>
                <a:solidFill>
                  <a:srgbClr val="1F497D"/>
                </a:solidFill>
                <a:effectLst/>
                <a:uLnTx/>
                <a:uFillTx/>
                <a:latin typeface="+mj-lt"/>
                <a:ea typeface="+mj-ea"/>
                <a:cs typeface="+mj-cs"/>
              </a:rPr>
              <a:t> always more </a:t>
            </a:r>
            <a:r>
              <a:rPr kumimoji="0" lang="fr-FR" sz="2800" b="0" i="0" u="none" strike="noStrike" kern="1200" cap="none" spc="0" normalizeH="0" baseline="0" noProof="0" dirty="0" smtClean="0">
                <a:ln>
                  <a:noFill/>
                </a:ln>
                <a:solidFill>
                  <a:srgbClr val="1F497D"/>
                </a:solidFill>
                <a:effectLst/>
                <a:uLnTx/>
                <a:uFillTx/>
                <a:latin typeface="+mj-lt"/>
                <a:ea typeface="+mj-ea"/>
                <a:cs typeface="+mj-cs"/>
              </a:rPr>
              <a:t>…</a:t>
            </a:r>
            <a:endParaRPr kumimoji="0" lang="fr-FR" sz="2800" b="0" i="0" u="none" strike="noStrike" kern="1200" cap="none" spc="0" normalizeH="0" baseline="0" noProof="0" dirty="0">
              <a:ln>
                <a:noFill/>
              </a:ln>
              <a:solidFill>
                <a:srgbClr val="1F497D"/>
              </a:solidFill>
              <a:effectLst/>
              <a:uLnTx/>
              <a:uFillTx/>
              <a:latin typeface="+mj-lt"/>
              <a:ea typeface="+mj-ea"/>
              <a:cs typeface="+mj-cs"/>
            </a:endParaRPr>
          </a:p>
        </p:txBody>
      </p:sp>
      <p:sp>
        <p:nvSpPr>
          <p:cNvPr id="6" name="Espace réservé de la date 7"/>
          <p:cNvSpPr txBox="1">
            <a:spLocks/>
          </p:cNvSpPr>
          <p:nvPr/>
        </p:nvSpPr>
        <p:spPr>
          <a:xfrm>
            <a:off x="457200" y="6356350"/>
            <a:ext cx="16764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04/07/08. JM Thurin</a:t>
            </a: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7" name="Image 6" descr="CouvThurin.gif">
            <a:hlinkClick r:id="rId2"/>
          </p:cNvPr>
          <p:cNvPicPr>
            <a:picLocks noChangeAspect="1"/>
          </p:cNvPicPr>
          <p:nvPr/>
        </p:nvPicPr>
        <p:blipFill>
          <a:blip r:embed="rId3"/>
          <a:stretch>
            <a:fillRect/>
          </a:stretch>
        </p:blipFill>
        <p:spPr>
          <a:xfrm>
            <a:off x="483793" y="2133600"/>
            <a:ext cx="1500650" cy="2393964"/>
          </a:xfrm>
          <a:prstGeom prst="rect">
            <a:avLst/>
          </a:prstGeom>
          <a:ln>
            <a:solidFill>
              <a:schemeClr val="accent3"/>
            </a:solidFill>
          </a:ln>
        </p:spPr>
      </p:pic>
      <p:pic>
        <p:nvPicPr>
          <p:cNvPr id="8" name="Image 7" descr="Image 3.png"/>
          <p:cNvPicPr>
            <a:picLocks noChangeAspect="1"/>
          </p:cNvPicPr>
          <p:nvPr/>
        </p:nvPicPr>
        <p:blipFill>
          <a:blip r:embed="rId4"/>
          <a:stretch>
            <a:fillRect/>
          </a:stretch>
        </p:blipFill>
        <p:spPr>
          <a:xfrm>
            <a:off x="4214400" y="457200"/>
            <a:ext cx="4320000" cy="1809730"/>
          </a:xfrm>
          <a:prstGeom prst="rect">
            <a:avLst/>
          </a:prstGeom>
        </p:spPr>
      </p:pic>
      <p:pic>
        <p:nvPicPr>
          <p:cNvPr id="9" name="Image 8" descr="Image 5.png">
            <a:hlinkClick r:id="rId5"/>
          </p:cNvPr>
          <p:cNvPicPr>
            <a:picLocks noChangeAspect="1"/>
          </p:cNvPicPr>
          <p:nvPr/>
        </p:nvPicPr>
        <p:blipFill>
          <a:blip r:embed="rId6"/>
          <a:stretch>
            <a:fillRect/>
          </a:stretch>
        </p:blipFill>
        <p:spPr>
          <a:xfrm>
            <a:off x="3079200" y="2872800"/>
            <a:ext cx="5760000" cy="2766000"/>
          </a:xfrm>
          <a:prstGeom prst="rect">
            <a:avLst/>
          </a:prstGeom>
        </p:spPr>
      </p:pic>
      <p:sp>
        <p:nvSpPr>
          <p:cNvPr id="11" name="ZoneTexte 10"/>
          <p:cNvSpPr txBox="1"/>
          <p:nvPr/>
        </p:nvSpPr>
        <p:spPr>
          <a:xfrm>
            <a:off x="3276600" y="5943600"/>
            <a:ext cx="4775666" cy="646331"/>
          </a:xfrm>
          <a:prstGeom prst="rect">
            <a:avLst/>
          </a:prstGeom>
          <a:noFill/>
        </p:spPr>
        <p:txBody>
          <a:bodyPr wrap="none" rtlCol="0">
            <a:spAutoFit/>
          </a:bodyPr>
          <a:lstStyle/>
          <a:p>
            <a:r>
              <a:rPr lang="fr-FR" dirty="0" smtClean="0">
                <a:hlinkClick r:id="rId7"/>
              </a:rPr>
              <a:t>www.techniques-psychotherapiques.org/reseau/</a:t>
            </a:r>
            <a:endParaRPr lang="fr-FR" dirty="0" smtClean="0"/>
          </a:p>
          <a:p>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6841</TotalTime>
  <Words>742</Words>
  <Application>Microsoft Macintosh PowerPoint</Application>
  <PresentationFormat>Présentation à l'écran (4:3)</PresentationFormat>
  <Paragraphs>114</Paragraphs>
  <Slides>11</Slides>
  <Notes>3</Notes>
  <HiddenSlides>0</HiddenSlides>
  <MMClips>1</MMClips>
  <ScaleCrop>false</ScaleCrop>
  <HeadingPairs>
    <vt:vector size="4" baseType="variant">
      <vt:variant>
        <vt:lpstr>Modèle de conception</vt:lpstr>
      </vt:variant>
      <vt:variant>
        <vt:i4>1</vt:i4>
      </vt:variant>
      <vt:variant>
        <vt:lpstr>Titres des diapositives</vt:lpstr>
      </vt:variant>
      <vt:variant>
        <vt:i4>11</vt:i4>
      </vt:variant>
    </vt:vector>
  </HeadingPairs>
  <TitlesOfParts>
    <vt:vector size="12" baseType="lpstr">
      <vt:lpstr>Thème Office</vt:lpstr>
      <vt:lpstr>Practice-based psychotherapy research network </vt:lpstr>
      <vt:lpstr>Practice-based psychotherapy research network : Organisation</vt:lpstr>
      <vt:lpstr>Diapositive 3</vt:lpstr>
      <vt:lpstr>Diapositive 4</vt:lpstr>
      <vt:lpstr>Diapositive 5</vt:lpstr>
      <vt:lpstr>Diapositive 6</vt:lpstr>
      <vt:lpstr>Diapositive 7</vt:lpstr>
      <vt:lpstr>Training</vt:lpstr>
      <vt:lpstr>Training</vt:lpstr>
      <vt:lpstr>Rating on line</vt:lpstr>
      <vt:lpstr>Diapositive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Jean-Michel THURIN</dc:creator>
  <cp:lastModifiedBy>Jean-Michel THURIN</cp:lastModifiedBy>
  <cp:revision>39</cp:revision>
  <dcterms:created xsi:type="dcterms:W3CDTF">2009-10-17T09:19:39Z</dcterms:created>
  <dcterms:modified xsi:type="dcterms:W3CDTF">2009-10-20T08:37:40Z</dcterms:modified>
</cp:coreProperties>
</file>