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p:sldMasterIdLst>
    <p:sldMasterId id="2147483660" r:id="rId1"/>
  </p:sldMasterIdLst>
  <p:notesMasterIdLst>
    <p:notesMasterId r:id="rId18"/>
  </p:notesMasterIdLst>
  <p:handoutMasterIdLst>
    <p:handoutMasterId r:id="rId19"/>
  </p:handoutMasterIdLst>
  <p:sldIdLst>
    <p:sldId id="256" r:id="rId2"/>
    <p:sldId id="257" r:id="rId3"/>
    <p:sldId id="258" r:id="rId4"/>
    <p:sldId id="277" r:id="rId5"/>
    <p:sldId id="260" r:id="rId6"/>
    <p:sldId id="261" r:id="rId7"/>
    <p:sldId id="262" r:id="rId8"/>
    <p:sldId id="263" r:id="rId9"/>
    <p:sldId id="272" r:id="rId10"/>
    <p:sldId id="273" r:id="rId11"/>
    <p:sldId id="270" r:id="rId12"/>
    <p:sldId id="274" r:id="rId13"/>
    <p:sldId id="275" r:id="rId14"/>
    <p:sldId id="278" r:id="rId15"/>
    <p:sldId id="276" r:id="rId16"/>
    <p:sldId id="271"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06" d="100"/>
          <a:sy n="106" d="100"/>
        </p:scale>
        <p:origin x="-592"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printerSettings" Target="printerSettings/printerSettings1.bin"/><Relationship Id="rId4" Type="http://schemas.openxmlformats.org/officeDocument/2006/relationships/slide" Target="slides/slide3.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24" Type="http://schemas.openxmlformats.org/officeDocument/2006/relationships/tableStyles" Target="tableStyles.xml"/><Relationship Id="rId6" Type="http://schemas.openxmlformats.org/officeDocument/2006/relationships/slide" Target="slides/slide5.xml"/><Relationship Id="rId16" Type="http://schemas.openxmlformats.org/officeDocument/2006/relationships/slide" Target="slides/slide15.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slide" Target="slides/slide16.xml"/><Relationship Id="rId19" Type="http://schemas.openxmlformats.org/officeDocument/2006/relationships/handoutMaster" Target="handoutMasters/handoutMaster1.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1B7CCE4-982F-154D-8DD8-7888FA0BA1EE}" type="datetimeFigureOut">
              <a:rPr lang="fr-FR" smtClean="0"/>
              <a:pPr/>
              <a:t>17/09/08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086E9FE-AC5D-E64F-82FC-859E13BA8FF9}"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514CB5-5AC3-45E7-818C-584F7ACFED73}" type="datetimeFigureOut">
              <a:rPr lang="fr-FR" smtClean="0"/>
              <a:pPr/>
              <a:t>17/09/08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BEEB59-66B1-4629-9ED5-766E5B166849}"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5</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6</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7</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8</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11</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16</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5"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6"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5"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6"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5"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6"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hf hdr="0"/>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6"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7"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8"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9"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4"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5"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3"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4"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6"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7"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6"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7"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5"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6"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5"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6"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457200" y="6400800"/>
            <a:ext cx="2133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7F7F7F"/>
                </a:solidFill>
                <a:latin typeface="Calibri"/>
                <a:cs typeface="Calibri"/>
              </a:defRPr>
            </a:lvl1pPr>
          </a:lstStyle>
          <a:p>
            <a:r>
              <a:rPr lang="fr-FR" smtClean="0"/>
              <a:t>16/09/08</a:t>
            </a:r>
            <a:endParaRPr lang="fr-FR" dirty="0"/>
          </a:p>
        </p:txBody>
      </p:sp>
      <p:sp>
        <p:nvSpPr>
          <p:cNvPr id="1029" name="Rectangle 5"/>
          <p:cNvSpPr>
            <a:spLocks noGrp="1" noChangeArrowheads="1"/>
          </p:cNvSpPr>
          <p:nvPr>
            <p:ph type="ftr" sz="quarter" idx="3"/>
          </p:nvPr>
        </p:nvSpPr>
        <p:spPr bwMode="auto">
          <a:xfrm>
            <a:off x="3124200" y="6400800"/>
            <a:ext cx="2895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rgbClr val="7F7F7F"/>
                </a:solidFill>
                <a:latin typeface="Calibri"/>
                <a:cs typeface="Calibri"/>
              </a:defRPr>
            </a:lvl1pPr>
          </a:lstStyle>
          <a:p>
            <a:r>
              <a:rPr lang="fr-FR" dirty="0" smtClean="0"/>
              <a:t>MC </a:t>
            </a:r>
            <a:r>
              <a:rPr lang="fr-FR" dirty="0" err="1" smtClean="0"/>
              <a:t>Cabié</a:t>
            </a:r>
            <a:r>
              <a:rPr lang="fr-FR" dirty="0" smtClean="0"/>
              <a:t> - Méthodologie pôle Borderline</a:t>
            </a:r>
            <a:endParaRPr lang="fr-FR" dirty="0"/>
          </a:p>
        </p:txBody>
      </p:sp>
      <p:sp>
        <p:nvSpPr>
          <p:cNvPr id="1030" name="Rectangle 6"/>
          <p:cNvSpPr>
            <a:spLocks noGrp="1" noChangeArrowheads="1"/>
          </p:cNvSpPr>
          <p:nvPr>
            <p:ph type="sldNum" sz="quarter" idx="4"/>
          </p:nvPr>
        </p:nvSpPr>
        <p:spPr bwMode="auto">
          <a:xfrm>
            <a:off x="6553200" y="6400800"/>
            <a:ext cx="2133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7F7F7F"/>
                </a:solidFill>
                <a:latin typeface="Calibri"/>
                <a:cs typeface="Calibri"/>
              </a:defRPr>
            </a:lvl1pPr>
          </a:lstStyle>
          <a:p>
            <a:fld id="{E961DEFC-C693-40CF-95AF-2727A8D6F1B9}"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rtl="0" eaLnBrk="1" fontAlgn="base" hangingPunct="1">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eaLnBrk="1" fontAlgn="base" hangingPunct="1">
        <a:spcBef>
          <a:spcPct val="0"/>
        </a:spcBef>
        <a:spcAft>
          <a:spcPct val="0"/>
        </a:spcAft>
        <a:defRPr sz="4400">
          <a:solidFill>
            <a:schemeClr val="tx2"/>
          </a:solidFill>
          <a:latin typeface="Arial" pitchFamily="-111" charset="0"/>
        </a:defRPr>
      </a:lvl6pPr>
      <a:lvl7pPr marL="914400" algn="ctr" rtl="0" eaLnBrk="1" fontAlgn="base" hangingPunct="1">
        <a:spcBef>
          <a:spcPct val="0"/>
        </a:spcBef>
        <a:spcAft>
          <a:spcPct val="0"/>
        </a:spcAft>
        <a:defRPr sz="4400">
          <a:solidFill>
            <a:schemeClr val="tx2"/>
          </a:solidFill>
          <a:latin typeface="Arial" pitchFamily="-111" charset="0"/>
        </a:defRPr>
      </a:lvl7pPr>
      <a:lvl8pPr marL="1371600" algn="ctr" rtl="0" eaLnBrk="1" fontAlgn="base" hangingPunct="1">
        <a:spcBef>
          <a:spcPct val="0"/>
        </a:spcBef>
        <a:spcAft>
          <a:spcPct val="0"/>
        </a:spcAft>
        <a:defRPr sz="4400">
          <a:solidFill>
            <a:schemeClr val="tx2"/>
          </a:solidFill>
          <a:latin typeface="Arial" pitchFamily="-111" charset="0"/>
        </a:defRPr>
      </a:lvl8pPr>
      <a:lvl9pPr marL="1828800" algn="ctr" rtl="0" eaLnBrk="1" fontAlgn="base" hangingPunct="1">
        <a:spcBef>
          <a:spcPct val="0"/>
        </a:spcBef>
        <a:spcAft>
          <a:spcPct val="0"/>
        </a:spcAft>
        <a:defRPr sz="4400">
          <a:solidFill>
            <a:schemeClr val="tx2"/>
          </a:solidFill>
          <a:latin typeface="Arial" pitchFamily="-111"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ＭＳ Ｐゴシック" pitchFamily="-111" charset="-128"/>
          <a:cs typeface="ＭＳ Ｐゴシック" pitchFamily="-111" charset="-128"/>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sz="4889" dirty="0" smtClean="0">
                <a:solidFill>
                  <a:srgbClr val="1F497D"/>
                </a:solidFill>
              </a:rPr>
              <a:t>Méthodologie</a:t>
            </a:r>
            <a:r>
              <a:rPr lang="fr-FR" dirty="0" smtClean="0"/>
              <a:t/>
            </a:r>
            <a:br>
              <a:rPr lang="fr-FR" dirty="0" smtClean="0"/>
            </a:br>
            <a:r>
              <a:rPr lang="fr-FR" sz="3556" dirty="0" smtClean="0">
                <a:solidFill>
                  <a:srgbClr val="1F497D"/>
                </a:solidFill>
              </a:rPr>
              <a:t>Pôle Borderline</a:t>
            </a:r>
            <a:r>
              <a:rPr lang="fr-FR" dirty="0" smtClean="0"/>
              <a:t/>
            </a:r>
            <a:br>
              <a:rPr lang="fr-FR" dirty="0" smtClean="0"/>
            </a:br>
            <a:endParaRPr lang="fr-FR" dirty="0"/>
          </a:p>
        </p:txBody>
      </p:sp>
      <p:sp>
        <p:nvSpPr>
          <p:cNvPr id="3" name="Sous-titre 2"/>
          <p:cNvSpPr>
            <a:spLocks noGrp="1"/>
          </p:cNvSpPr>
          <p:nvPr>
            <p:ph type="subTitle" idx="1"/>
          </p:nvPr>
        </p:nvSpPr>
        <p:spPr/>
        <p:txBody>
          <a:bodyPr/>
          <a:lstStyle/>
          <a:p>
            <a:r>
              <a:rPr lang="fr-FR" dirty="0" smtClean="0">
                <a:solidFill>
                  <a:srgbClr val="7F7F7F"/>
                </a:solidFill>
              </a:rPr>
              <a:t>Marie-Christine CABIÉ</a:t>
            </a:r>
            <a:endParaRPr lang="fr-FR" dirty="0">
              <a:solidFill>
                <a:srgbClr val="7F7F7F"/>
              </a:solidFill>
            </a:endParaRPr>
          </a:p>
        </p:txBody>
      </p:sp>
      <p:pic>
        <p:nvPicPr>
          <p:cNvPr id="4" name="Image 4" descr="LogoRRFPP110.tif"/>
          <p:cNvPicPr>
            <a:picLocks noChangeAspect="1"/>
          </p:cNvPicPr>
          <p:nvPr/>
        </p:nvPicPr>
        <p:blipFill>
          <a:blip r:embed="rId3"/>
          <a:srcRect/>
          <a:stretch>
            <a:fillRect/>
          </a:stretch>
        </p:blipFill>
        <p:spPr bwMode="auto">
          <a:xfrm>
            <a:off x="304800" y="5105400"/>
            <a:ext cx="1397000" cy="1409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Projet Scientifique</a:t>
            </a:r>
            <a:endParaRPr lang="fr-FR" dirty="0"/>
          </a:p>
        </p:txBody>
      </p:sp>
      <p:sp>
        <p:nvSpPr>
          <p:cNvPr id="3" name="Espace réservé du contenu 2"/>
          <p:cNvSpPr>
            <a:spLocks noGrp="1"/>
          </p:cNvSpPr>
          <p:nvPr>
            <p:ph idx="1"/>
          </p:nvPr>
        </p:nvSpPr>
        <p:spPr/>
        <p:txBody>
          <a:bodyPr>
            <a:normAutofit fontScale="85000" lnSpcReduction="20000"/>
          </a:bodyPr>
          <a:lstStyle/>
          <a:p>
            <a:r>
              <a:rPr lang="fr-FR" dirty="0" smtClean="0"/>
              <a:t>Chaque participant observe et décrit dans le cadre d’un groupe de pairs et en relation avec le pôle borderline le processus de changement de un ou deux cas suivis en psychothérapie/ bénéficiant d’interventions psychothérapiques.</a:t>
            </a:r>
          </a:p>
          <a:p>
            <a:r>
              <a:rPr lang="fr-FR" dirty="0" smtClean="0"/>
              <a:t>Il s’agit à la fois d’une analyse qualitative et quantitative:</a:t>
            </a:r>
          </a:p>
          <a:p>
            <a:pPr lvl="1"/>
            <a:r>
              <a:rPr lang="fr-FR" dirty="0"/>
              <a:t>E</a:t>
            </a:r>
            <a:r>
              <a:rPr lang="fr-FR" dirty="0" smtClean="0"/>
              <a:t>tude d’efficacité</a:t>
            </a:r>
          </a:p>
          <a:p>
            <a:pPr lvl="1"/>
            <a:r>
              <a:rPr lang="fr-FR" dirty="0" smtClean="0"/>
              <a:t>Elaboration d’hypothèses sur les processus de changements</a:t>
            </a:r>
          </a:p>
          <a:p>
            <a:r>
              <a:rPr lang="fr-FR" dirty="0" smtClean="0"/>
              <a:t>La mise en relation des résultats devrait permettre d’en tirer des inférences pratiques et théoriques</a:t>
            </a:r>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Méthode</a:t>
            </a:r>
            <a:endParaRPr lang="fr-FR" dirty="0"/>
          </a:p>
        </p:txBody>
      </p:sp>
      <p:sp>
        <p:nvSpPr>
          <p:cNvPr id="3" name="Espace réservé du contenu 2"/>
          <p:cNvSpPr>
            <a:spLocks noGrp="1"/>
          </p:cNvSpPr>
          <p:nvPr>
            <p:ph idx="1"/>
          </p:nvPr>
        </p:nvSpPr>
        <p:spPr/>
        <p:txBody>
          <a:bodyPr/>
          <a:lstStyle/>
          <a:p>
            <a:r>
              <a:rPr lang="fr-FR" dirty="0" smtClean="0"/>
              <a:t>Etude systématique de cas</a:t>
            </a:r>
          </a:p>
          <a:p>
            <a:pPr lvl="1"/>
            <a:r>
              <a:rPr lang="fr-FR" dirty="0" smtClean="0"/>
              <a:t>Groupes de pairs</a:t>
            </a:r>
          </a:p>
          <a:p>
            <a:pPr lvl="1"/>
            <a:r>
              <a:rPr lang="fr-FR" dirty="0" smtClean="0"/>
              <a:t>Suivi pendant un an</a:t>
            </a:r>
          </a:p>
          <a:p>
            <a:pPr lvl="1"/>
            <a:r>
              <a:rPr lang="fr-FR" dirty="0" smtClean="0"/>
              <a:t>Evaluations standardisées et recueil de verbatim (ou audio / Vidéo)</a:t>
            </a:r>
          </a:p>
          <a:p>
            <a:pPr lvl="1"/>
            <a:r>
              <a:rPr lang="fr-FR" dirty="0" smtClean="0"/>
              <a:t>Analyse de contenu qualitative et quantitative</a:t>
            </a:r>
          </a:p>
          <a:p>
            <a:r>
              <a:rPr lang="fr-FR" dirty="0" smtClean="0"/>
              <a:t>Etude épidémiologique descriptive</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3</a:t>
            </a:fld>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4</a:t>
            </a:fld>
            <a:endParaRPr lang="fr-FR"/>
          </a:p>
        </p:txBody>
      </p:sp>
      <p:sp>
        <p:nvSpPr>
          <p:cNvPr id="6" name="Line 2"/>
          <p:cNvSpPr>
            <a:spLocks noChangeShapeType="1"/>
          </p:cNvSpPr>
          <p:nvPr/>
        </p:nvSpPr>
        <p:spPr bwMode="auto">
          <a:xfrm>
            <a:off x="1214438" y="3979863"/>
            <a:ext cx="138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3"/>
          <p:cNvSpPr txBox="1">
            <a:spLocks noChangeArrowheads="1"/>
          </p:cNvSpPr>
          <p:nvPr/>
        </p:nvSpPr>
        <p:spPr bwMode="auto">
          <a:xfrm>
            <a:off x="1062038" y="39941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8" name="Text Box 6"/>
          <p:cNvSpPr txBox="1">
            <a:spLocks noChangeArrowheads="1"/>
          </p:cNvSpPr>
          <p:nvPr/>
        </p:nvSpPr>
        <p:spPr bwMode="auto">
          <a:xfrm>
            <a:off x="3124200" y="23622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9" name="Text Box 7"/>
          <p:cNvSpPr txBox="1">
            <a:spLocks noChangeArrowheads="1"/>
          </p:cNvSpPr>
          <p:nvPr/>
        </p:nvSpPr>
        <p:spPr bwMode="auto">
          <a:xfrm>
            <a:off x="838200" y="50292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10"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a:solidFill>
                  <a:schemeClr val="tx2"/>
                </a:solidFill>
              </a:rPr>
              <a:t>Schéma général d’une étude intensive de cas</a:t>
            </a:r>
          </a:p>
        </p:txBody>
      </p:sp>
      <p:sp>
        <p:nvSpPr>
          <p:cNvPr id="11" name="Text Box 4"/>
          <p:cNvSpPr txBox="1">
            <a:spLocks noChangeArrowheads="1"/>
          </p:cNvSpPr>
          <p:nvPr/>
        </p:nvSpPr>
        <p:spPr bwMode="auto">
          <a:xfrm>
            <a:off x="-76200" y="4038600"/>
            <a:ext cx="1296988"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Formulation </a:t>
            </a:r>
            <a:br>
              <a:rPr lang="fr-FR" sz="1400" b="1">
                <a:solidFill>
                  <a:schemeClr val="hlink"/>
                </a:solidFill>
              </a:rPr>
            </a:br>
            <a:r>
              <a:rPr lang="fr-FR" sz="1400" b="1">
                <a:solidFill>
                  <a:schemeClr val="hlink"/>
                </a:solidFill>
              </a:rPr>
              <a:t>de cas</a:t>
            </a:r>
          </a:p>
        </p:txBody>
      </p:sp>
      <p:sp>
        <p:nvSpPr>
          <p:cNvPr id="12" name="ZoneTexte 11"/>
          <p:cNvSpPr txBox="1"/>
          <p:nvPr/>
        </p:nvSpPr>
        <p:spPr>
          <a:xfrm>
            <a:off x="345270" y="284162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3" name="ZoneTexte 12"/>
          <p:cNvSpPr txBox="1"/>
          <p:nvPr/>
        </p:nvSpPr>
        <p:spPr>
          <a:xfrm>
            <a:off x="3050370" y="284162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14" name="ZoneTexte 35"/>
          <p:cNvSpPr txBox="1">
            <a:spLocks noChangeArrowheads="1"/>
          </p:cNvSpPr>
          <p:nvPr/>
        </p:nvSpPr>
        <p:spPr bwMode="auto">
          <a:xfrm>
            <a:off x="381000" y="4918075"/>
            <a:ext cx="8305800" cy="1384300"/>
          </a:xfrm>
          <a:prstGeom prst="rect">
            <a:avLst/>
          </a:prstGeom>
          <a:noFill/>
          <a:ln w="9525">
            <a:noFill/>
            <a:miter lim="800000"/>
            <a:headEnd/>
            <a:tailEnd/>
          </a:ln>
        </p:spPr>
        <p:txBody>
          <a:bodyPr>
            <a:prstTxWarp prst="textNoShape">
              <a:avLst/>
            </a:prstTxWarp>
            <a:spAutoFit/>
          </a:bodyPr>
          <a:lstStyle/>
          <a:p>
            <a:r>
              <a:rPr lang="fr-FR" sz="1400" b="1">
                <a:solidFill>
                  <a:srgbClr val="B3040A"/>
                </a:solidFill>
              </a:rPr>
              <a:t>Recueil des données</a:t>
            </a:r>
          </a:p>
          <a:p>
            <a:pPr>
              <a:buFont typeface="Arial" pitchFamily="-65" charset="0"/>
              <a:buChar char="•"/>
            </a:pPr>
            <a:r>
              <a:rPr lang="fr-FR" sz="1400">
                <a:solidFill>
                  <a:srgbClr val="B3040A"/>
                </a:solidFill>
              </a:rPr>
              <a:t> Notes extensives et enregistrements</a:t>
            </a:r>
          </a:p>
          <a:p>
            <a:r>
              <a:rPr lang="fr-FR" sz="1400" b="1">
                <a:solidFill>
                  <a:srgbClr val="B3040A"/>
                </a:solidFill>
              </a:rPr>
              <a:t>Données soumises à analyse </a:t>
            </a:r>
          </a:p>
          <a:p>
            <a:pPr>
              <a:buFont typeface="Arial" pitchFamily="-65" charset="0"/>
              <a:buChar char="•"/>
            </a:pPr>
            <a:r>
              <a:rPr lang="fr-FR" sz="1400" i="1">
                <a:solidFill>
                  <a:srgbClr val="B3040A"/>
                </a:solidFill>
              </a:rPr>
              <a:t> qualitative </a:t>
            </a:r>
            <a:r>
              <a:rPr lang="fr-FR" sz="1400">
                <a:solidFill>
                  <a:srgbClr val="B3040A"/>
                </a:solidFill>
              </a:rPr>
              <a:t>(formulation cas, processus) et/ou </a:t>
            </a:r>
          </a:p>
          <a:p>
            <a:pPr>
              <a:buFont typeface="Arial" pitchFamily="-65" charset="0"/>
              <a:buChar char="•"/>
            </a:pPr>
            <a:r>
              <a:rPr lang="fr-FR" sz="1400" i="1">
                <a:solidFill>
                  <a:srgbClr val="B3040A"/>
                </a:solidFill>
              </a:rPr>
              <a:t> quantitative </a:t>
            </a:r>
            <a:r>
              <a:rPr lang="fr-FR" sz="1400">
                <a:solidFill>
                  <a:srgbClr val="B3040A"/>
                </a:solidFill>
              </a:rPr>
              <a:t>(instruments standardisés)</a:t>
            </a:r>
          </a:p>
          <a:p>
            <a:r>
              <a:rPr lang="fr-FR" sz="1400">
                <a:solidFill>
                  <a:srgbClr val="B3040A"/>
                </a:solidFill>
              </a:rPr>
              <a:t>[</a:t>
            </a:r>
            <a:r>
              <a:rPr lang="fr-FR" sz="1400" b="1">
                <a:solidFill>
                  <a:srgbClr val="B3040A"/>
                </a:solidFill>
              </a:rPr>
              <a:t>Discussion et validation en groupe de pairs</a:t>
            </a:r>
            <a:r>
              <a:rPr lang="fr-FR" sz="1400">
                <a:solidFill>
                  <a:srgbClr val="B3040A"/>
                </a:solidFill>
              </a:rPr>
              <a:t>]</a:t>
            </a:r>
          </a:p>
          <a:p>
            <a:endParaRPr lang="fr-FR"/>
          </a:p>
        </p:txBody>
      </p:sp>
      <p:sp>
        <p:nvSpPr>
          <p:cNvPr id="15" name="Text Box 4"/>
          <p:cNvSpPr txBox="1">
            <a:spLocks noChangeArrowheads="1"/>
          </p:cNvSpPr>
          <p:nvPr/>
        </p:nvSpPr>
        <p:spPr bwMode="auto">
          <a:xfrm>
            <a:off x="2590800" y="3717925"/>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16" name="Line 2"/>
          <p:cNvSpPr>
            <a:spLocks noChangeShapeType="1"/>
          </p:cNvSpPr>
          <p:nvPr/>
        </p:nvSpPr>
        <p:spPr bwMode="auto">
          <a:xfrm>
            <a:off x="3886200" y="39798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7" name="Text Box 3"/>
          <p:cNvSpPr txBox="1">
            <a:spLocks noChangeArrowheads="1"/>
          </p:cNvSpPr>
          <p:nvPr/>
        </p:nvSpPr>
        <p:spPr bwMode="auto">
          <a:xfrm>
            <a:off x="3733800" y="39941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18" name="Text Box 4"/>
          <p:cNvSpPr txBox="1">
            <a:spLocks noChangeArrowheads="1"/>
          </p:cNvSpPr>
          <p:nvPr/>
        </p:nvSpPr>
        <p:spPr bwMode="auto">
          <a:xfrm>
            <a:off x="5257800" y="3717925"/>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19" name="Line 2"/>
          <p:cNvSpPr>
            <a:spLocks noChangeShapeType="1"/>
          </p:cNvSpPr>
          <p:nvPr/>
        </p:nvSpPr>
        <p:spPr bwMode="auto">
          <a:xfrm>
            <a:off x="6553200" y="39798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0" name="Text Box 3"/>
          <p:cNvSpPr txBox="1">
            <a:spLocks noChangeArrowheads="1"/>
          </p:cNvSpPr>
          <p:nvPr/>
        </p:nvSpPr>
        <p:spPr bwMode="auto">
          <a:xfrm>
            <a:off x="6400800" y="39941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21" name="Text Box 4"/>
          <p:cNvSpPr txBox="1">
            <a:spLocks noChangeArrowheads="1"/>
          </p:cNvSpPr>
          <p:nvPr/>
        </p:nvSpPr>
        <p:spPr bwMode="auto">
          <a:xfrm>
            <a:off x="7999413" y="4064000"/>
            <a:ext cx="1220787" cy="522288"/>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Formulation </a:t>
            </a:r>
            <a:br>
              <a:rPr lang="fr-FR" sz="1400" b="1">
                <a:solidFill>
                  <a:schemeClr val="hlink"/>
                </a:solidFill>
              </a:rPr>
            </a:br>
            <a:r>
              <a:rPr lang="fr-FR" sz="1400" b="1">
                <a:solidFill>
                  <a:schemeClr val="hlink"/>
                </a:solidFill>
              </a:rPr>
              <a:t>de cas</a:t>
            </a:r>
          </a:p>
        </p:txBody>
      </p:sp>
      <p:sp>
        <p:nvSpPr>
          <p:cNvPr id="22" name="ZoneTexte 21"/>
          <p:cNvSpPr txBox="1"/>
          <p:nvPr/>
        </p:nvSpPr>
        <p:spPr>
          <a:xfrm>
            <a:off x="5520633" y="2841625"/>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3" name="ZoneTexte 22"/>
          <p:cNvSpPr txBox="1"/>
          <p:nvPr/>
        </p:nvSpPr>
        <p:spPr>
          <a:xfrm>
            <a:off x="8382783" y="284162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Diagnostic et formulation de cas</a:t>
            </a:r>
            <a:endParaRPr lang="fr-FR" dirty="0"/>
          </a:p>
        </p:txBody>
      </p:sp>
      <p:sp>
        <p:nvSpPr>
          <p:cNvPr id="3" name="Espace réservé du contenu 2"/>
          <p:cNvSpPr>
            <a:spLocks noGrp="1"/>
          </p:cNvSpPr>
          <p:nvPr>
            <p:ph idx="1"/>
          </p:nvPr>
        </p:nvSpPr>
        <p:spPr/>
        <p:txBody>
          <a:bodyPr>
            <a:normAutofit fontScale="85000" lnSpcReduction="10000"/>
          </a:bodyPr>
          <a:lstStyle/>
          <a:p>
            <a:r>
              <a:rPr lang="fr-FR" dirty="0" smtClean="0"/>
              <a:t>Diagnostic, temps essentiel.</a:t>
            </a:r>
          </a:p>
          <a:p>
            <a:r>
              <a:rPr lang="fr-FR" dirty="0" smtClean="0"/>
              <a:t>Diagnostic clinique, catégoriel et de recherche</a:t>
            </a:r>
          </a:p>
          <a:p>
            <a:r>
              <a:rPr lang="fr-FR" dirty="0" smtClean="0"/>
              <a:t>La formulation de cas permet un diagnostic clinique organisé</a:t>
            </a:r>
          </a:p>
          <a:p>
            <a:pPr lvl="1"/>
            <a:r>
              <a:rPr lang="fr-FR" dirty="0" smtClean="0"/>
              <a:t>Organisation des données,  hypothèses, plan et indicateur de changement</a:t>
            </a:r>
          </a:p>
          <a:p>
            <a:pPr lvl="1"/>
            <a:r>
              <a:rPr lang="fr-FR" dirty="0" smtClean="0"/>
              <a:t>« Un processus intégratif qui synthétise la compréhension des facteurs complexes impliqués dans le développement des problèmes présentés par un patient et de leur interaction » (</a:t>
            </a:r>
            <a:r>
              <a:rPr lang="fr-FR" dirty="0" err="1" smtClean="0"/>
              <a:t>Winters</a:t>
            </a:r>
            <a:r>
              <a:rPr lang="fr-FR" dirty="0" smtClean="0"/>
              <a:t> 2007)</a:t>
            </a:r>
          </a:p>
          <a:p>
            <a:r>
              <a:rPr lang="fr-FR" dirty="0" smtClean="0"/>
              <a:t>Différentes formulations possibles</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5</a:t>
            </a:fld>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Personnalité borderline</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Efforts effrénés pour éviter des abandons réels ou imaginés.</a:t>
            </a:r>
          </a:p>
          <a:p>
            <a:r>
              <a:rPr lang="fr-FR" dirty="0" smtClean="0"/>
              <a:t>Modes de relations instables et intenses caractérisées par l’alternance entre des positions extrêmes d’idéalisation excessive et de dévalorisation.</a:t>
            </a:r>
          </a:p>
          <a:p>
            <a:r>
              <a:rPr lang="fr-FR" dirty="0" smtClean="0"/>
              <a:t>Perturbation de l’identité: instabilité marquée et persistante de l’image ou de la notion de soi.</a:t>
            </a:r>
          </a:p>
          <a:p>
            <a:r>
              <a:rPr lang="fr-FR" dirty="0" smtClean="0"/>
              <a:t>Impulsivité dans au moins deux domaines potentiellement dommageables pour le sujet.</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457200" y="928670"/>
            <a:ext cx="8229600" cy="5197493"/>
          </a:xfrm>
        </p:spPr>
        <p:txBody>
          <a:bodyPr>
            <a:normAutofit fontScale="92500"/>
          </a:bodyPr>
          <a:lstStyle/>
          <a:p>
            <a:r>
              <a:rPr lang="fr-FR" dirty="0" smtClean="0"/>
              <a:t>Répétition de comportements, de gestes ou de menaces suicidaires ou d’automutilations. </a:t>
            </a:r>
          </a:p>
          <a:p>
            <a:r>
              <a:rPr lang="fr-FR" dirty="0" smtClean="0"/>
              <a:t>Instabilité affective due à une réactivité marquée de l’humeur.</a:t>
            </a:r>
          </a:p>
          <a:p>
            <a:r>
              <a:rPr lang="fr-FR" dirty="0" smtClean="0"/>
              <a:t>Sentiments chroniques de vide.</a:t>
            </a:r>
          </a:p>
          <a:p>
            <a:r>
              <a:rPr lang="fr-FR" dirty="0" smtClean="0"/>
              <a:t>Colères intenses et inappropriées ou difficulté à contrôler sa colère.</a:t>
            </a:r>
          </a:p>
          <a:p>
            <a:r>
              <a:rPr lang="fr-FR" dirty="0" smtClean="0"/>
              <a:t>Survenue transitoire dans des situations de stress d’une idéation </a:t>
            </a:r>
            <a:r>
              <a:rPr lang="fr-FR" dirty="0" err="1" smtClean="0"/>
              <a:t>persécutoire</a:t>
            </a:r>
            <a:r>
              <a:rPr lang="fr-FR" dirty="0" smtClean="0"/>
              <a:t> ou de symptômes dissociatifs sévères. </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7</a:t>
            </a:fld>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Inclusion</a:t>
            </a:r>
            <a:endParaRPr lang="fr-FR" dirty="0"/>
          </a:p>
        </p:txBody>
      </p:sp>
      <p:sp>
        <p:nvSpPr>
          <p:cNvPr id="3" name="Espace réservé du contenu 2"/>
          <p:cNvSpPr>
            <a:spLocks noGrp="1"/>
          </p:cNvSpPr>
          <p:nvPr>
            <p:ph idx="1"/>
          </p:nvPr>
        </p:nvSpPr>
        <p:spPr/>
        <p:txBody>
          <a:bodyPr/>
          <a:lstStyle/>
          <a:p>
            <a:r>
              <a:rPr lang="fr-FR" dirty="0" smtClean="0"/>
              <a:t>Un nouveau patient</a:t>
            </a:r>
          </a:p>
          <a:p>
            <a:r>
              <a:rPr lang="fr-FR" dirty="0" smtClean="0"/>
              <a:t>Un patient déjà suivi à l’occasion d’un nouveau passage à l’acte.</a:t>
            </a: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8</a:t>
            </a:fld>
            <a:endParaRPr lang="fr-FR"/>
          </a:p>
        </p:txBody>
      </p:sp>
      <p:sp>
        <p:nvSpPr>
          <p:cNvPr id="7" name="Titre 1"/>
          <p:cNvSpPr txBox="1">
            <a:spLocks/>
          </p:cNvSpPr>
          <p:nvPr/>
        </p:nvSpPr>
        <p:spPr>
          <a:xfrm>
            <a:off x="609600" y="4270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FR" sz="4400" b="0" i="0" u="none" strike="noStrike" kern="1200" cap="none" spc="0" normalizeH="0" baseline="0" noProof="0" dirty="0">
              <a:ln>
                <a:noFill/>
              </a:ln>
              <a:solidFill>
                <a:srgbClr val="1F497D"/>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5676900"/>
            <a:ext cx="2133600" cy="476250"/>
          </a:xfrm>
        </p:spPr>
        <p:txBody>
          <a:bodyPr/>
          <a:lstStyle/>
          <a:p>
            <a:r>
              <a:rPr lang="fr-FR" smtClean="0"/>
              <a:t>16/09/08</a:t>
            </a:r>
            <a:endParaRPr lang="fr-FR"/>
          </a:p>
        </p:txBody>
      </p:sp>
      <p:sp>
        <p:nvSpPr>
          <p:cNvPr id="3" name="Espace réservé du pied de page 2"/>
          <p:cNvSpPr>
            <a:spLocks noGrp="1"/>
          </p:cNvSpPr>
          <p:nvPr>
            <p:ph type="ftr" sz="quarter" idx="11"/>
          </p:nvPr>
        </p:nvSpPr>
        <p:spPr>
          <a:xfrm>
            <a:off x="3124200" y="6245225"/>
            <a:ext cx="2895600" cy="476250"/>
          </a:xfrm>
        </p:spPr>
        <p:txBody>
          <a:bodyPr/>
          <a:lstStyle/>
          <a:p>
            <a:r>
              <a:rPr lang="fr-FR" dirty="0" smtClean="0"/>
              <a:t>MC </a:t>
            </a:r>
            <a:r>
              <a:rPr lang="fr-FR" dirty="0" err="1" smtClean="0"/>
              <a:t>Cabié</a:t>
            </a:r>
            <a:r>
              <a:rPr lang="fr-FR" dirty="0" smtClean="0"/>
              <a:t> - Méthodologie pôle Borderline</a:t>
            </a:r>
            <a:endParaRPr lang="fr-FR" dirty="0"/>
          </a:p>
        </p:txBody>
      </p:sp>
      <p:sp>
        <p:nvSpPr>
          <p:cNvPr id="4" name="Espace réservé du numéro de diapositive 3"/>
          <p:cNvSpPr>
            <a:spLocks noGrp="1"/>
          </p:cNvSpPr>
          <p:nvPr>
            <p:ph type="sldNum" sz="quarter" idx="12"/>
          </p:nvPr>
        </p:nvSpPr>
        <p:spPr>
          <a:xfrm>
            <a:off x="6553200" y="6245225"/>
            <a:ext cx="2133600" cy="476250"/>
          </a:xfrm>
        </p:spPr>
        <p:txBody>
          <a:bodyPr/>
          <a:lstStyle/>
          <a:p>
            <a:fld id="{E961DEFC-C693-40CF-95AF-2727A8D6F1B9}" type="slidenum">
              <a:rPr lang="fr-FR" smtClean="0"/>
              <a:pPr/>
              <a:t>9</a:t>
            </a:fld>
            <a:endParaRPr lang="fr-FR"/>
          </a:p>
        </p:txBody>
      </p:sp>
      <p:sp>
        <p:nvSpPr>
          <p:cNvPr id="6" name="Line 2"/>
          <p:cNvSpPr>
            <a:spLocks noChangeShapeType="1"/>
          </p:cNvSpPr>
          <p:nvPr/>
        </p:nvSpPr>
        <p:spPr bwMode="auto">
          <a:xfrm>
            <a:off x="2133600" y="36639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3"/>
          <p:cNvSpPr txBox="1">
            <a:spLocks noChangeArrowheads="1"/>
          </p:cNvSpPr>
          <p:nvPr/>
        </p:nvSpPr>
        <p:spPr bwMode="auto">
          <a:xfrm>
            <a:off x="1600200" y="37830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8" name="Text Box 6"/>
          <p:cNvSpPr txBox="1">
            <a:spLocks noChangeArrowheads="1"/>
          </p:cNvSpPr>
          <p:nvPr/>
        </p:nvSpPr>
        <p:spPr bwMode="auto">
          <a:xfrm>
            <a:off x="3124200" y="2133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9" name="Text Box 7"/>
          <p:cNvSpPr txBox="1">
            <a:spLocks noChangeArrowheads="1"/>
          </p:cNvSpPr>
          <p:nvPr/>
        </p:nvSpPr>
        <p:spPr bwMode="auto">
          <a:xfrm>
            <a:off x="838200" y="48006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10"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dirty="0">
                <a:solidFill>
                  <a:schemeClr val="tx2"/>
                </a:solidFill>
              </a:rPr>
              <a:t>Formulation de cas</a:t>
            </a:r>
          </a:p>
        </p:txBody>
      </p:sp>
      <p:sp>
        <p:nvSpPr>
          <p:cNvPr id="11" name="Text Box 4"/>
          <p:cNvSpPr txBox="1">
            <a:spLocks noChangeArrowheads="1"/>
          </p:cNvSpPr>
          <p:nvPr/>
        </p:nvSpPr>
        <p:spPr bwMode="auto">
          <a:xfrm>
            <a:off x="150813" y="33178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12" name="Text Box 4"/>
          <p:cNvSpPr txBox="1">
            <a:spLocks noChangeArrowheads="1"/>
          </p:cNvSpPr>
          <p:nvPr/>
        </p:nvSpPr>
        <p:spPr bwMode="auto">
          <a:xfrm>
            <a:off x="4648200" y="3317875"/>
            <a:ext cx="1676400" cy="646113"/>
          </a:xfrm>
          <a:prstGeom prst="rect">
            <a:avLst/>
          </a:prstGeom>
          <a:noFill/>
          <a:ln w="9525">
            <a:noFill/>
            <a:miter lim="800000"/>
            <a:headEnd/>
            <a:tailEnd/>
          </a:ln>
        </p:spPr>
        <p:txBody>
          <a:bodyPr>
            <a:prstTxWarp prst="textNoShape">
              <a:avLst/>
            </a:prstTxWarp>
            <a:spAutoFit/>
          </a:bodyPr>
          <a:lstStyle/>
          <a:p>
            <a:pPr algn="ctr"/>
            <a:r>
              <a:rPr lang="fr-FR" dirty="0">
                <a:solidFill>
                  <a:schemeClr val="hlink"/>
                </a:solidFill>
              </a:rPr>
              <a:t>Évaluations</a:t>
            </a:r>
            <a:br>
              <a:rPr lang="fr-FR" dirty="0">
                <a:solidFill>
                  <a:schemeClr val="hlink"/>
                </a:solidFill>
              </a:rPr>
            </a:br>
            <a:r>
              <a:rPr lang="fr-FR" dirty="0">
                <a:solidFill>
                  <a:schemeClr val="hlink"/>
                </a:solidFill>
              </a:rPr>
              <a:t>intermédiaires </a:t>
            </a:r>
            <a:endParaRPr lang="fr-FR" dirty="0"/>
          </a:p>
        </p:txBody>
      </p:sp>
      <p:sp>
        <p:nvSpPr>
          <p:cNvPr id="13" name="ZoneTexte 12"/>
          <p:cNvSpPr txBox="1"/>
          <p:nvPr/>
        </p:nvSpPr>
        <p:spPr>
          <a:xfrm>
            <a:off x="152400" y="4154488"/>
            <a:ext cx="4495800" cy="1754187"/>
          </a:xfrm>
          <a:prstGeom prst="rect">
            <a:avLst/>
          </a:prstGeom>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buFont typeface="Arial" charset="0"/>
              <a:buChar char="•"/>
              <a:defRPr/>
            </a:pPr>
            <a:r>
              <a:rPr lang="fr-FR" sz="1200">
                <a:solidFill>
                  <a:schemeClr val="hlink"/>
                </a:solidFill>
              </a:rPr>
              <a:t> symptômes et problèmes</a:t>
            </a:r>
          </a:p>
          <a:p>
            <a:pPr>
              <a:buFont typeface="Arial" charset="0"/>
              <a:buChar char="•"/>
              <a:defRPr/>
            </a:pPr>
            <a:r>
              <a:rPr lang="fr-FR" sz="1200">
                <a:solidFill>
                  <a:schemeClr val="hlink"/>
                </a:solidFill>
              </a:rPr>
              <a:t> événements actuels stressant, précipitant, contexte</a:t>
            </a:r>
          </a:p>
          <a:p>
            <a:pPr>
              <a:buFont typeface="Arial" charset="0"/>
              <a:buChar char="•"/>
              <a:defRPr/>
            </a:pPr>
            <a:r>
              <a:rPr lang="fr-FR" sz="1200">
                <a:solidFill>
                  <a:schemeClr val="hlink"/>
                </a:solidFill>
              </a:rPr>
              <a:t> événements et situations de vie antérieurs prédisposant</a:t>
            </a:r>
          </a:p>
          <a:p>
            <a:pPr>
              <a:buFont typeface="Arial" charset="0"/>
              <a:buChar char="•"/>
              <a:defRPr/>
            </a:pPr>
            <a:r>
              <a:rPr lang="fr-FR" sz="1200">
                <a:solidFill>
                  <a:schemeClr val="hlink"/>
                </a:solidFill>
              </a:rPr>
              <a:t> fonctionnements global et suivant ≠ registres : </a:t>
            </a:r>
          </a:p>
          <a:p>
            <a:pPr lvl="1">
              <a:buFont typeface="Arial" charset="0"/>
              <a:buChar char="•"/>
              <a:defRPr/>
            </a:pPr>
            <a:r>
              <a:rPr lang="fr-FR" sz="1200">
                <a:solidFill>
                  <a:schemeClr val="hlink"/>
                </a:solidFill>
              </a:rPr>
              <a:t> relations IP, utilisation capacités, autonomie, conflits, </a:t>
            </a:r>
          </a:p>
          <a:p>
            <a:pPr>
              <a:buFont typeface="Arial" charset="0"/>
              <a:buChar char="•"/>
              <a:defRPr/>
            </a:pPr>
            <a:r>
              <a:rPr lang="fr-FR" sz="1200">
                <a:solidFill>
                  <a:schemeClr val="hlink"/>
                </a:solidFill>
              </a:rPr>
              <a:t> développement, mécanismes défense et ajustement</a:t>
            </a:r>
            <a:br>
              <a:rPr lang="fr-FR" sz="1200">
                <a:solidFill>
                  <a:schemeClr val="hlink"/>
                </a:solidFill>
              </a:rPr>
            </a:br>
            <a:endParaRPr lang="fr-FR" sz="1200">
              <a:solidFill>
                <a:schemeClr val="hlink"/>
              </a:solidFill>
            </a:endParaRPr>
          </a:p>
          <a:p>
            <a:pPr>
              <a:buFont typeface="Arial" charset="0"/>
              <a:buChar char="•"/>
              <a:defRPr/>
            </a:pPr>
            <a:r>
              <a:rPr lang="fr-FR" sz="1200">
                <a:solidFill>
                  <a:schemeClr val="hlink"/>
                </a:solidFill>
              </a:rPr>
              <a:t> </a:t>
            </a:r>
            <a:r>
              <a:rPr lang="fr-FR" sz="1200">
                <a:solidFill>
                  <a:srgbClr val="000090"/>
                </a:solidFill>
              </a:rPr>
              <a:t>Hypothèses étiopathogéniques et fonctionnelles </a:t>
            </a:r>
          </a:p>
          <a:p>
            <a:pPr>
              <a:buFont typeface="Arial" charset="0"/>
              <a:buChar char="•"/>
              <a:defRPr/>
            </a:pPr>
            <a:r>
              <a:rPr lang="fr-FR" sz="1200">
                <a:solidFill>
                  <a:srgbClr val="000090"/>
                </a:solidFill>
              </a:rPr>
              <a:t> Objectifs. Comment intervenir ?</a:t>
            </a:r>
          </a:p>
          <a:p>
            <a:pPr>
              <a:defRPr/>
            </a:pPr>
            <a:endParaRPr lang="fr-FR" sz="1200">
              <a:solidFill>
                <a:srgbClr val="000000"/>
              </a:solidFill>
            </a:endParaRPr>
          </a:p>
        </p:txBody>
      </p:sp>
      <p:sp>
        <p:nvSpPr>
          <p:cNvPr id="14" name="Line 2"/>
          <p:cNvSpPr>
            <a:spLocks noChangeShapeType="1"/>
          </p:cNvSpPr>
          <p:nvPr/>
        </p:nvSpPr>
        <p:spPr bwMode="auto">
          <a:xfrm>
            <a:off x="6629400" y="36639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Text Box 3"/>
          <p:cNvSpPr txBox="1">
            <a:spLocks noChangeArrowheads="1"/>
          </p:cNvSpPr>
          <p:nvPr/>
        </p:nvSpPr>
        <p:spPr bwMode="auto">
          <a:xfrm>
            <a:off x="6096000" y="37830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6" name="ZoneTexte 15"/>
          <p:cNvSpPr txBox="1"/>
          <p:nvPr/>
        </p:nvSpPr>
        <p:spPr>
          <a:xfrm>
            <a:off x="381000" y="5995988"/>
            <a:ext cx="3281363" cy="27781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defRPr/>
            </a:pPr>
            <a:r>
              <a:rPr lang="fr-FR" sz="1200" dirty="0">
                <a:solidFill>
                  <a:srgbClr val="CC332E"/>
                </a:solidFill>
              </a:rPr>
              <a:t>Instruments évaluation quantitative (ESM, …)</a:t>
            </a:r>
          </a:p>
        </p:txBody>
      </p:sp>
      <p:sp>
        <p:nvSpPr>
          <p:cNvPr id="17" name="Bulle ronde 16"/>
          <p:cNvSpPr/>
          <p:nvPr/>
        </p:nvSpPr>
        <p:spPr>
          <a:xfrm>
            <a:off x="381000" y="2400427"/>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A partir des 3 premiers entretiens</a:t>
            </a:r>
            <a:endParaRPr lang="fr-FR"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dirty="0" smtClean="0"/>
              <a:t>16/09/08</a:t>
            </a:r>
            <a:endParaRPr lang="fr-FR" dirty="0"/>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10</a:t>
            </a:fld>
            <a:endParaRPr lang="fr-FR"/>
          </a:p>
        </p:txBody>
      </p:sp>
      <p:sp>
        <p:nvSpPr>
          <p:cNvPr id="6" name="Line 2"/>
          <p:cNvSpPr>
            <a:spLocks noChangeShapeType="1"/>
          </p:cNvSpPr>
          <p:nvPr/>
        </p:nvSpPr>
        <p:spPr bwMode="auto">
          <a:xfrm>
            <a:off x="2438400" y="5140325"/>
            <a:ext cx="31146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3"/>
          <p:cNvSpPr txBox="1">
            <a:spLocks noChangeArrowheads="1"/>
          </p:cNvSpPr>
          <p:nvPr/>
        </p:nvSpPr>
        <p:spPr bwMode="auto">
          <a:xfrm>
            <a:off x="2362200" y="5195887"/>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8" name="Text Box 6"/>
          <p:cNvSpPr txBox="1">
            <a:spLocks noChangeArrowheads="1"/>
          </p:cNvSpPr>
          <p:nvPr/>
        </p:nvSpPr>
        <p:spPr bwMode="auto">
          <a:xfrm>
            <a:off x="3124200" y="3595687"/>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9"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10" name="Rectangle 13"/>
          <p:cNvSpPr>
            <a:spLocks noChangeArrowheads="1"/>
          </p:cNvSpPr>
          <p:nvPr/>
        </p:nvSpPr>
        <p:spPr bwMode="auto">
          <a:xfrm>
            <a:off x="531813" y="4094162"/>
            <a:ext cx="1524000"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400" b="1">
                <a:solidFill>
                  <a:srgbClr val="092B91"/>
                </a:solidFill>
              </a:rPr>
              <a:t>Modérateurs</a:t>
            </a:r>
            <a:endParaRPr lang="fr-FR"/>
          </a:p>
        </p:txBody>
      </p:sp>
      <p:sp>
        <p:nvSpPr>
          <p:cNvPr id="11"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Modérateurs</a:t>
            </a:r>
          </a:p>
        </p:txBody>
      </p:sp>
      <p:sp>
        <p:nvSpPr>
          <p:cNvPr id="12" name="Text Box 4"/>
          <p:cNvSpPr txBox="1">
            <a:spLocks noChangeArrowheads="1"/>
          </p:cNvSpPr>
          <p:nvPr/>
        </p:nvSpPr>
        <p:spPr bwMode="auto">
          <a:xfrm>
            <a:off x="150813" y="4932362"/>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13" name="Text Box 4"/>
          <p:cNvSpPr txBox="1">
            <a:spLocks noChangeArrowheads="1"/>
          </p:cNvSpPr>
          <p:nvPr/>
        </p:nvSpPr>
        <p:spPr bwMode="auto">
          <a:xfrm>
            <a:off x="5791200" y="4779962"/>
            <a:ext cx="17526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14" name="Line 2"/>
          <p:cNvSpPr>
            <a:spLocks noChangeShapeType="1"/>
          </p:cNvSpPr>
          <p:nvPr/>
        </p:nvSpPr>
        <p:spPr bwMode="auto">
          <a:xfrm>
            <a:off x="7772400" y="5140325"/>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15" name="Connecteur droit avec flèche 14"/>
          <p:cNvCxnSpPr/>
          <p:nvPr/>
        </p:nvCxnSpPr>
        <p:spPr>
          <a:xfrm rot="5400000">
            <a:off x="989807" y="4626768"/>
            <a:ext cx="609600" cy="15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ZoneTexte 15"/>
          <p:cNvSpPr txBox="1"/>
          <p:nvPr/>
        </p:nvSpPr>
        <p:spPr>
          <a:xfrm>
            <a:off x="239713" y="2589212"/>
            <a:ext cx="2109787" cy="1384300"/>
          </a:xfrm>
          <a:prstGeom prst="rect">
            <a:avLst/>
          </a:prstGeom>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defRPr/>
            </a:pPr>
            <a:r>
              <a:rPr lang="fr-FR" sz="1200">
                <a:solidFill>
                  <a:srgbClr val="000090"/>
                </a:solidFill>
              </a:rPr>
              <a:t> Exemple</a:t>
            </a:r>
          </a:p>
          <a:p>
            <a:pPr>
              <a:buFont typeface="Arial" charset="0"/>
              <a:buChar char="•"/>
              <a:defRPr/>
            </a:pPr>
            <a:r>
              <a:rPr lang="fr-FR" sz="1200">
                <a:solidFill>
                  <a:schemeClr val="hlink"/>
                </a:solidFill>
              </a:rPr>
              <a:t> Sévérité des troubles</a:t>
            </a:r>
          </a:p>
          <a:p>
            <a:pPr>
              <a:buFont typeface="Arial" charset="0"/>
              <a:buChar char="•"/>
              <a:defRPr/>
            </a:pPr>
            <a:r>
              <a:rPr lang="fr-FR" sz="1200">
                <a:solidFill>
                  <a:schemeClr val="hlink"/>
                </a:solidFill>
              </a:rPr>
              <a:t> Échecs antérieurs</a:t>
            </a:r>
          </a:p>
          <a:p>
            <a:pPr>
              <a:buFont typeface="Arial" charset="0"/>
              <a:buChar char="•"/>
              <a:defRPr/>
            </a:pPr>
            <a:r>
              <a:rPr lang="fr-FR" sz="1200">
                <a:solidFill>
                  <a:schemeClr val="hlink"/>
                </a:solidFill>
              </a:rPr>
              <a:t> Situation économique --</a:t>
            </a:r>
          </a:p>
          <a:p>
            <a:pPr>
              <a:buFont typeface="Arial" charset="0"/>
              <a:buChar char="•"/>
              <a:defRPr/>
            </a:pPr>
            <a:r>
              <a:rPr lang="fr-FR" sz="1200">
                <a:solidFill>
                  <a:schemeClr val="hlink"/>
                </a:solidFill>
              </a:rPr>
              <a:t> Représentation de soi abst</a:t>
            </a:r>
          </a:p>
          <a:p>
            <a:pPr>
              <a:buFont typeface="Arial" charset="0"/>
              <a:buChar char="•"/>
              <a:defRPr/>
            </a:pPr>
            <a:r>
              <a:rPr lang="fr-FR" sz="1200">
                <a:solidFill>
                  <a:schemeClr val="hlink"/>
                </a:solidFill>
              </a:rPr>
              <a:t> Incapacité de penser</a:t>
            </a:r>
          </a:p>
          <a:p>
            <a:pPr>
              <a:buFont typeface="Arial" charset="0"/>
              <a:buChar char="•"/>
              <a:defRPr/>
            </a:pPr>
            <a:r>
              <a:rPr lang="fr-FR" sz="1200">
                <a:solidFill>
                  <a:schemeClr val="hlink"/>
                </a:solidFill>
              </a:rPr>
              <a:t> Relations familiales --</a:t>
            </a:r>
          </a:p>
          <a:p>
            <a:pPr>
              <a:defRPr/>
            </a:pPr>
            <a:endParaRPr lang="fr-FR" sz="1200">
              <a:solidFill>
                <a:srgbClr val="000000"/>
              </a:solidFill>
            </a:endParaRPr>
          </a:p>
        </p:txBody>
      </p:sp>
      <p:sp>
        <p:nvSpPr>
          <p:cNvPr id="17" name="ZoneTexte 16"/>
          <p:cNvSpPr txBox="1"/>
          <p:nvPr/>
        </p:nvSpPr>
        <p:spPr>
          <a:xfrm>
            <a:off x="228600" y="2036762"/>
            <a:ext cx="2133600" cy="4572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fr-FR" sz="1200" dirty="0">
                <a:solidFill>
                  <a:srgbClr val="CC332E"/>
                </a:solidFill>
              </a:rPr>
              <a:t>Implication autres structures de soin</a:t>
            </a:r>
          </a:p>
        </p:txBody>
      </p:sp>
      <p:sp>
        <p:nvSpPr>
          <p:cNvPr id="18" name="Rectangle 17"/>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Modérateur </a:t>
            </a:r>
            <a:r>
              <a:rPr lang="fr-FR" sz="1400" dirty="0">
                <a:solidFill>
                  <a:srgbClr val="000090"/>
                </a:solidFill>
                <a:ea typeface="ＭＳ Ｐゴシック" pitchFamily="-108" charset="-128"/>
                <a:cs typeface="ＭＳ Ｐゴシック" pitchFamily="-108" charset="-128"/>
              </a:rPr>
              <a:t>: variable qui délimite les conditions suivant lesquelles un traitement est associé à un résultat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457200" y="785794"/>
            <a:ext cx="8229600" cy="5340369"/>
          </a:xfrm>
        </p:spPr>
        <p:txBody>
          <a:bodyPr>
            <a:normAutofit/>
          </a:bodyPr>
          <a:lstStyle/>
          <a:p>
            <a:r>
              <a:rPr lang="fr-FR" dirty="0" smtClean="0"/>
              <a:t>Parmi les modérateurs, se trouvent les caractéristiques de l’institution:</a:t>
            </a:r>
          </a:p>
          <a:p>
            <a:pPr lvl="1"/>
            <a:r>
              <a:rPr lang="fr-FR" dirty="0" smtClean="0"/>
              <a:t>Différentes structures</a:t>
            </a:r>
          </a:p>
          <a:p>
            <a:pPr lvl="1"/>
            <a:r>
              <a:rPr lang="fr-FR" dirty="0" smtClean="0"/>
              <a:t>Fonctionnement institutionnel:</a:t>
            </a:r>
          </a:p>
          <a:p>
            <a:pPr lvl="2"/>
            <a:r>
              <a:rPr lang="fr-FR" dirty="0" smtClean="0"/>
              <a:t>Réunions </a:t>
            </a:r>
          </a:p>
          <a:p>
            <a:pPr lvl="2"/>
            <a:r>
              <a:rPr lang="fr-FR" dirty="0" smtClean="0"/>
              <a:t>Transmission de l’information</a:t>
            </a:r>
          </a:p>
          <a:p>
            <a:pPr lvl="2">
              <a:buNone/>
            </a:pPr>
            <a:endParaRPr lang="fr-FR" dirty="0" smtClean="0"/>
          </a:p>
          <a:p>
            <a:r>
              <a:rPr lang="fr-FR" dirty="0" smtClean="0"/>
              <a:t>Traitement psychotrope peut être un modérateur</a:t>
            </a: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11</a:t>
            </a:fld>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12</a:t>
            </a:fld>
            <a:endParaRPr lang="fr-FR"/>
          </a:p>
        </p:txBody>
      </p:sp>
      <p:sp>
        <p:nvSpPr>
          <p:cNvPr id="5" name="Espace réservé du numéro de diapositive 3"/>
          <p:cNvSpPr txBox="1">
            <a:spLocks/>
          </p:cNvSpPr>
          <p:nvPr/>
        </p:nvSpPr>
        <p:spPr bwMode="auto">
          <a:xfrm>
            <a:off x="65532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CD8E436-BEE0-264D-B01F-8A83CA293E89}" type="slidenum">
              <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endParaRPr>
          </a:p>
        </p:txBody>
      </p:sp>
      <p:sp>
        <p:nvSpPr>
          <p:cNvPr id="6" name="Line 2"/>
          <p:cNvSpPr>
            <a:spLocks noChangeShapeType="1"/>
          </p:cNvSpPr>
          <p:nvPr/>
        </p:nvSpPr>
        <p:spPr bwMode="auto">
          <a:xfrm>
            <a:off x="2133600" y="36639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3"/>
          <p:cNvSpPr txBox="1">
            <a:spLocks noChangeArrowheads="1"/>
          </p:cNvSpPr>
          <p:nvPr/>
        </p:nvSpPr>
        <p:spPr bwMode="auto">
          <a:xfrm>
            <a:off x="1600200" y="37830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8" name="Text Box 6"/>
          <p:cNvSpPr txBox="1">
            <a:spLocks noChangeArrowheads="1"/>
          </p:cNvSpPr>
          <p:nvPr/>
        </p:nvSpPr>
        <p:spPr bwMode="auto">
          <a:xfrm>
            <a:off x="3124200" y="2133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9" name="Text Box 7"/>
          <p:cNvSpPr txBox="1">
            <a:spLocks noChangeArrowheads="1"/>
          </p:cNvSpPr>
          <p:nvPr/>
        </p:nvSpPr>
        <p:spPr bwMode="auto">
          <a:xfrm>
            <a:off x="838200" y="48006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10"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Évaluations intermédiaires</a:t>
            </a:r>
          </a:p>
        </p:txBody>
      </p:sp>
      <p:sp>
        <p:nvSpPr>
          <p:cNvPr id="11" name="Text Box 4"/>
          <p:cNvSpPr txBox="1">
            <a:spLocks noChangeArrowheads="1"/>
          </p:cNvSpPr>
          <p:nvPr/>
        </p:nvSpPr>
        <p:spPr bwMode="auto">
          <a:xfrm>
            <a:off x="150813" y="34702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12" name="Text Box 4"/>
          <p:cNvSpPr txBox="1">
            <a:spLocks noChangeArrowheads="1"/>
          </p:cNvSpPr>
          <p:nvPr/>
        </p:nvSpPr>
        <p:spPr bwMode="auto">
          <a:xfrm>
            <a:off x="4648200" y="3317875"/>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13" name="ZoneTexte 12"/>
          <p:cNvSpPr txBox="1"/>
          <p:nvPr/>
        </p:nvSpPr>
        <p:spPr>
          <a:xfrm>
            <a:off x="4419600" y="4156075"/>
            <a:ext cx="2667000" cy="2133600"/>
          </a:xfrm>
          <a:prstGeom prst="rect">
            <a:avLst/>
          </a:prstGeom>
        </p:spPr>
        <p:style>
          <a:lnRef idx="1">
            <a:schemeClr val="accent1"/>
          </a:lnRef>
          <a:fillRef idx="2">
            <a:schemeClr val="accent1"/>
          </a:fillRef>
          <a:effectRef idx="1">
            <a:schemeClr val="accent1"/>
          </a:effectRef>
          <a:fontRef idx="minor">
            <a:schemeClr val="dk1"/>
          </a:fontRef>
        </p:style>
        <p:txBody>
          <a:bodyPr bIns="0">
            <a:prstTxWarp prst="textNoShape">
              <a:avLst/>
            </a:prstTxWarp>
            <a:spAutoFit/>
          </a:bodyPr>
          <a:lstStyle/>
          <a:p>
            <a:pPr>
              <a:buFont typeface="Arial" pitchFamily="-106" charset="0"/>
              <a:buChar char="•"/>
              <a:defRPr/>
            </a:pPr>
            <a:r>
              <a:rPr lang="fr-FR" sz="1200" dirty="0">
                <a:solidFill>
                  <a:schemeClr val="hlink"/>
                </a:solidFill>
              </a:rPr>
              <a:t> symptômes et problèmes</a:t>
            </a:r>
          </a:p>
          <a:p>
            <a:pPr>
              <a:buFont typeface="Arial" pitchFamily="-106" charset="0"/>
              <a:buChar char="•"/>
              <a:defRPr/>
            </a:pPr>
            <a:r>
              <a:rPr lang="fr-FR" sz="1200" dirty="0">
                <a:solidFill>
                  <a:schemeClr val="hlink"/>
                </a:solidFill>
              </a:rPr>
              <a:t> fonctionnements</a:t>
            </a:r>
          </a:p>
          <a:p>
            <a:pPr lvl="1">
              <a:buFont typeface="Arial" pitchFamily="-106" charset="0"/>
              <a:buChar char="•"/>
              <a:defRPr/>
            </a:pPr>
            <a:r>
              <a:rPr lang="fr-FR" sz="1200" dirty="0">
                <a:solidFill>
                  <a:schemeClr val="hlink"/>
                </a:solidFill>
              </a:rPr>
              <a:t> relations interpersonnelles</a:t>
            </a:r>
          </a:p>
          <a:p>
            <a:pPr lvl="1">
              <a:buFont typeface="Arial" pitchFamily="-106" charset="0"/>
              <a:buChar char="•"/>
              <a:defRPr/>
            </a:pPr>
            <a:r>
              <a:rPr lang="fr-FR" sz="1200" dirty="0">
                <a:solidFill>
                  <a:schemeClr val="hlink"/>
                </a:solidFill>
              </a:rPr>
              <a:t> aptitude à comprendre ses états psychiques (insight)</a:t>
            </a:r>
          </a:p>
          <a:p>
            <a:pPr lvl="1">
              <a:buFont typeface="Arial" pitchFamily="-106" charset="0"/>
              <a:buChar char="•"/>
              <a:defRPr/>
            </a:pPr>
            <a:r>
              <a:rPr lang="fr-FR" sz="1200" dirty="0">
                <a:solidFill>
                  <a:schemeClr val="hlink"/>
                </a:solidFill>
              </a:rPr>
              <a:t> aptitude affective</a:t>
            </a:r>
          </a:p>
          <a:p>
            <a:pPr lvl="1">
              <a:buFont typeface="Arial" pitchFamily="-106" charset="0"/>
              <a:buChar char="•"/>
              <a:defRPr/>
            </a:pPr>
            <a:r>
              <a:rPr lang="fr-FR" sz="1200" dirty="0">
                <a:solidFill>
                  <a:schemeClr val="hlink"/>
                </a:solidFill>
              </a:rPr>
              <a:t> affirmation et capacité d’adaptation</a:t>
            </a:r>
          </a:p>
          <a:p>
            <a:pPr>
              <a:buFont typeface="Arial" pitchFamily="-106" charset="0"/>
              <a:buChar char="•"/>
              <a:defRPr/>
            </a:pPr>
            <a:r>
              <a:rPr lang="fr-FR" sz="1200" dirty="0">
                <a:solidFill>
                  <a:schemeClr val="hlink"/>
                </a:solidFill>
              </a:rPr>
              <a:t> autonomie, intérêts, utilisation des capacités</a:t>
            </a:r>
            <a:br>
              <a:rPr lang="fr-FR" sz="1200" dirty="0">
                <a:solidFill>
                  <a:schemeClr val="hlink"/>
                </a:solidFill>
              </a:rPr>
            </a:br>
            <a:r>
              <a:rPr lang="fr-FR" sz="1200" dirty="0">
                <a:solidFill>
                  <a:schemeClr val="hlink"/>
                </a:solidFill>
              </a:rPr>
              <a:t> </a:t>
            </a:r>
            <a:endParaRPr lang="fr-FR" sz="1200" dirty="0">
              <a:solidFill>
                <a:srgbClr val="000000"/>
              </a:solidFill>
            </a:endParaRPr>
          </a:p>
        </p:txBody>
      </p:sp>
      <p:sp>
        <p:nvSpPr>
          <p:cNvPr id="14" name="Line 2"/>
          <p:cNvSpPr>
            <a:spLocks noChangeShapeType="1"/>
          </p:cNvSpPr>
          <p:nvPr/>
        </p:nvSpPr>
        <p:spPr bwMode="auto">
          <a:xfrm>
            <a:off x="6629400" y="36639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Text Box 3"/>
          <p:cNvSpPr txBox="1">
            <a:spLocks noChangeArrowheads="1"/>
          </p:cNvSpPr>
          <p:nvPr/>
        </p:nvSpPr>
        <p:spPr bwMode="auto">
          <a:xfrm>
            <a:off x="6096000" y="37830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6" name="Bulle ronde 15"/>
          <p:cNvSpPr/>
          <p:nvPr/>
        </p:nvSpPr>
        <p:spPr>
          <a:xfrm>
            <a:off x="4419600" y="2400427"/>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Première à 2 mois, puis tous les 3 mois</a:t>
            </a:r>
            <a:endParaRPr lang="fr-FR"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13</a:t>
            </a:fld>
            <a:endParaRPr lang="fr-FR"/>
          </a:p>
        </p:txBody>
      </p:sp>
      <p:sp>
        <p:nvSpPr>
          <p:cNvPr id="5" name="Espace réservé du numéro de diapositive 3"/>
          <p:cNvSpPr txBox="1">
            <a:spLocks/>
          </p:cNvSpPr>
          <p:nvPr/>
        </p:nvSpPr>
        <p:spPr bwMode="auto">
          <a:xfrm>
            <a:off x="6553200" y="64579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DCFA14C-05A2-384E-A90E-5885196DC49D}" type="slidenum">
              <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endParaRPr>
          </a:p>
        </p:txBody>
      </p:sp>
      <p:sp>
        <p:nvSpPr>
          <p:cNvPr id="6" name="Line 2"/>
          <p:cNvSpPr>
            <a:spLocks noChangeShapeType="1"/>
          </p:cNvSpPr>
          <p:nvPr/>
        </p:nvSpPr>
        <p:spPr bwMode="auto">
          <a:xfrm>
            <a:off x="2438400" y="4267200"/>
            <a:ext cx="3798888"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3"/>
          <p:cNvSpPr txBox="1">
            <a:spLocks noChangeArrowheads="1"/>
          </p:cNvSpPr>
          <p:nvPr/>
        </p:nvSpPr>
        <p:spPr bwMode="auto">
          <a:xfrm>
            <a:off x="1371600" y="4302125"/>
            <a:ext cx="640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de la psychothérapie</a:t>
            </a:r>
            <a:endParaRPr lang="fr-FR"/>
          </a:p>
        </p:txBody>
      </p:sp>
      <p:sp>
        <p:nvSpPr>
          <p:cNvPr id="8"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9"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10" name="Rectangle 15"/>
          <p:cNvSpPr>
            <a:spLocks noChangeArrowheads="1"/>
          </p:cNvSpPr>
          <p:nvPr/>
        </p:nvSpPr>
        <p:spPr bwMode="auto">
          <a:xfrm>
            <a:off x="3506788"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sp>
        <p:nvSpPr>
          <p:cNvPr id="11"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Processus</a:t>
            </a:r>
            <a:br>
              <a:rPr lang="fr-FR" sz="3600">
                <a:solidFill>
                  <a:schemeClr val="tx2"/>
                </a:solidFill>
              </a:rPr>
            </a:br>
            <a:r>
              <a:rPr lang="fr-FR" sz="3200">
                <a:solidFill>
                  <a:schemeClr val="tx2"/>
                </a:solidFill>
              </a:rPr>
              <a:t>médiateurs et chronologie des changements</a:t>
            </a:r>
            <a:endParaRPr lang="fr-FR" sz="3600">
              <a:solidFill>
                <a:schemeClr val="tx2"/>
              </a:solidFill>
            </a:endParaRPr>
          </a:p>
          <a:p>
            <a:pPr algn="ctr"/>
            <a:endParaRPr lang="fr-FR" sz="3600">
              <a:solidFill>
                <a:schemeClr val="tx2"/>
              </a:solidFill>
            </a:endParaRPr>
          </a:p>
        </p:txBody>
      </p:sp>
      <p:sp>
        <p:nvSpPr>
          <p:cNvPr id="12"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13" name="Text Box 4"/>
          <p:cNvSpPr txBox="1">
            <a:spLocks noChangeArrowheads="1"/>
          </p:cNvSpPr>
          <p:nvPr/>
        </p:nvSpPr>
        <p:spPr bwMode="auto">
          <a:xfrm>
            <a:off x="6324600" y="3886200"/>
            <a:ext cx="15240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14" name="Line 2"/>
          <p:cNvSpPr>
            <a:spLocks noChangeShapeType="1"/>
          </p:cNvSpPr>
          <p:nvPr/>
        </p:nvSpPr>
        <p:spPr bwMode="auto">
          <a:xfrm>
            <a:off x="8051800" y="426720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15" name="Connecteur droit avec flèche 14"/>
          <p:cNvCxnSpPr>
            <a:stCxn id="10" idx="2"/>
          </p:cNvCxnSpPr>
          <p:nvPr/>
        </p:nvCxnSpPr>
        <p:spPr>
          <a:xfrm rot="5400000">
            <a:off x="4210844"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grpSp>
        <p:nvGrpSpPr>
          <p:cNvPr id="16" name="Grouper 24"/>
          <p:cNvGrpSpPr>
            <a:grpSpLocks/>
          </p:cNvGrpSpPr>
          <p:nvPr/>
        </p:nvGrpSpPr>
        <p:grpSpPr bwMode="auto">
          <a:xfrm>
            <a:off x="1524000" y="4648200"/>
            <a:ext cx="1752600" cy="762000"/>
            <a:chOff x="1524000" y="4648200"/>
            <a:chExt cx="1752600" cy="762000"/>
          </a:xfrm>
        </p:grpSpPr>
        <p:grpSp>
          <p:nvGrpSpPr>
            <p:cNvPr id="17" name="Group 29"/>
            <p:cNvGrpSpPr>
              <a:grpSpLocks/>
            </p:cNvGrpSpPr>
            <p:nvPr/>
          </p:nvGrpSpPr>
          <p:grpSpPr bwMode="auto">
            <a:xfrm>
              <a:off x="1776" y="4648200"/>
              <a:ext cx="288" cy="685800"/>
              <a:chOff x="1776" y="2794"/>
              <a:chExt cx="288" cy="432"/>
            </a:xfrm>
          </p:grpSpPr>
          <p:sp>
            <p:nvSpPr>
              <p:cNvPr id="19"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20" name="Rectangle 16"/>
              <p:cNvSpPr>
                <a:spLocks noChangeArrowheads="1"/>
              </p:cNvSpPr>
              <p:nvPr/>
            </p:nvSpPr>
            <p:spPr bwMode="auto">
              <a:xfrm>
                <a:off x="1776"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sp>
          <p:nvSpPr>
            <p:cNvPr id="18" name="ZoneTexte 29"/>
            <p:cNvSpPr txBox="1">
              <a:spLocks noChangeArrowheads="1"/>
            </p:cNvSpPr>
            <p:nvPr/>
          </p:nvSpPr>
          <p:spPr bwMode="auto">
            <a:xfrm>
              <a:off x="1524000" y="4948535"/>
              <a:ext cx="1288183" cy="461665"/>
            </a:xfrm>
            <a:prstGeom prst="rect">
              <a:avLst/>
            </a:prstGeom>
            <a:noFill/>
            <a:ln w="9525">
              <a:noFill/>
              <a:miter lim="800000"/>
              <a:headEnd/>
              <a:tailEnd/>
            </a:ln>
          </p:spPr>
          <p:txBody>
            <a:bodyPr wrap="none">
              <a:prstTxWarp prst="textNoShape">
                <a:avLst/>
              </a:prstTxWarp>
              <a:spAutoFit/>
            </a:bodyPr>
            <a:lstStyle/>
            <a:p>
              <a:pPr algn="ctr"/>
              <a:r>
                <a:rPr lang="fr-FR" sz="1200"/>
                <a:t>Engagement</a:t>
              </a:r>
              <a:br>
                <a:rPr lang="fr-FR" sz="1200"/>
              </a:br>
              <a:r>
                <a:rPr lang="fr-FR" sz="1200"/>
                <a:t>travail thérapeut</a:t>
              </a:r>
            </a:p>
          </p:txBody>
        </p:sp>
      </p:grpSp>
      <p:grpSp>
        <p:nvGrpSpPr>
          <p:cNvPr id="21" name="Grouper 25"/>
          <p:cNvGrpSpPr>
            <a:grpSpLocks/>
          </p:cNvGrpSpPr>
          <p:nvPr/>
        </p:nvGrpSpPr>
        <p:grpSpPr bwMode="auto">
          <a:xfrm>
            <a:off x="3962400" y="3762375"/>
            <a:ext cx="1847850" cy="463550"/>
            <a:chOff x="3962400" y="3762375"/>
            <a:chExt cx="1847850" cy="463550"/>
          </a:xfrm>
        </p:grpSpPr>
        <p:grpSp>
          <p:nvGrpSpPr>
            <p:cNvPr id="22" name="Group 30"/>
            <p:cNvGrpSpPr>
              <a:grpSpLocks/>
            </p:cNvGrpSpPr>
            <p:nvPr/>
          </p:nvGrpSpPr>
          <p:grpSpPr bwMode="auto">
            <a:xfrm>
              <a:off x="2496" y="3768725"/>
              <a:ext cx="288" cy="457200"/>
              <a:chOff x="2496" y="2240"/>
              <a:chExt cx="288" cy="288"/>
            </a:xfrm>
          </p:grpSpPr>
          <p:sp>
            <p:nvSpPr>
              <p:cNvPr id="24"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25"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a:t>
                </a:r>
              </a:p>
            </p:txBody>
          </p:sp>
        </p:grpSp>
        <p:sp>
          <p:nvSpPr>
            <p:cNvPr id="23" name="ZoneTexte 31"/>
            <p:cNvSpPr txBox="1">
              <a:spLocks noChangeArrowheads="1"/>
            </p:cNvSpPr>
            <p:nvPr/>
          </p:nvSpPr>
          <p:spPr bwMode="auto">
            <a:xfrm>
              <a:off x="4495800" y="3762375"/>
              <a:ext cx="1314450" cy="276225"/>
            </a:xfrm>
            <a:prstGeom prst="rect">
              <a:avLst/>
            </a:prstGeom>
            <a:noFill/>
            <a:ln w="9525">
              <a:noFill/>
              <a:miter lim="800000"/>
              <a:headEnd/>
              <a:tailEnd/>
            </a:ln>
          </p:spPr>
          <p:txBody>
            <a:bodyPr wrap="none">
              <a:prstTxWarp prst="textNoShape">
                <a:avLst/>
              </a:prstTxWarp>
              <a:spAutoFit/>
            </a:bodyPr>
            <a:lstStyle/>
            <a:p>
              <a:r>
                <a:rPr lang="fr-FR" sz="1200"/>
                <a:t>sécurité de base</a:t>
              </a:r>
            </a:p>
          </p:txBody>
        </p:sp>
      </p:grpSp>
      <p:grpSp>
        <p:nvGrpSpPr>
          <p:cNvPr id="26" name="Grouper 26"/>
          <p:cNvGrpSpPr>
            <a:grpSpLocks/>
          </p:cNvGrpSpPr>
          <p:nvPr/>
        </p:nvGrpSpPr>
        <p:grpSpPr bwMode="auto">
          <a:xfrm>
            <a:off x="5873750" y="4648200"/>
            <a:ext cx="968375" cy="685800"/>
            <a:chOff x="5873750" y="4648200"/>
            <a:chExt cx="968375" cy="685800"/>
          </a:xfrm>
        </p:grpSpPr>
        <p:grpSp>
          <p:nvGrpSpPr>
            <p:cNvPr id="27" name="Group 31"/>
            <p:cNvGrpSpPr>
              <a:grpSpLocks/>
            </p:cNvGrpSpPr>
            <p:nvPr/>
          </p:nvGrpSpPr>
          <p:grpSpPr bwMode="auto">
            <a:xfrm>
              <a:off x="3700" y="4648200"/>
              <a:ext cx="288" cy="685800"/>
              <a:chOff x="3700" y="2794"/>
              <a:chExt cx="288" cy="432"/>
            </a:xfrm>
          </p:grpSpPr>
          <p:sp>
            <p:nvSpPr>
              <p:cNvPr id="29" name="Line 12"/>
              <p:cNvSpPr>
                <a:spLocks noChangeShapeType="1"/>
              </p:cNvSpPr>
              <p:nvPr/>
            </p:nvSpPr>
            <p:spPr bwMode="auto">
              <a:xfrm flipV="1">
                <a:off x="3844"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30" name="Rectangle 17"/>
              <p:cNvSpPr>
                <a:spLocks noChangeArrowheads="1"/>
              </p:cNvSpPr>
              <p:nvPr/>
            </p:nvSpPr>
            <p:spPr bwMode="auto">
              <a:xfrm>
                <a:off x="3700"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3</a:t>
                </a:r>
              </a:p>
            </p:txBody>
          </p:sp>
        </p:grpSp>
        <p:sp>
          <p:nvSpPr>
            <p:cNvPr id="28" name="ZoneTexte 32"/>
            <p:cNvSpPr txBox="1">
              <a:spLocks noChangeArrowheads="1"/>
            </p:cNvSpPr>
            <p:nvPr/>
          </p:nvSpPr>
          <p:spPr bwMode="auto">
            <a:xfrm>
              <a:off x="6438900" y="5029200"/>
              <a:ext cx="403225" cy="276225"/>
            </a:xfrm>
            <a:prstGeom prst="rect">
              <a:avLst/>
            </a:prstGeom>
            <a:noFill/>
            <a:ln w="9525">
              <a:noFill/>
              <a:miter lim="800000"/>
              <a:headEnd/>
              <a:tailEnd/>
            </a:ln>
          </p:spPr>
          <p:txBody>
            <a:bodyPr wrap="none">
              <a:prstTxWarp prst="textNoShape">
                <a:avLst/>
              </a:prstTxWarp>
              <a:spAutoFit/>
            </a:bodyPr>
            <a:lstStyle/>
            <a:p>
              <a:r>
                <a:rPr lang="fr-FR" sz="1200"/>
                <a:t>jeu</a:t>
              </a:r>
            </a:p>
          </p:txBody>
        </p:sp>
      </p:grpSp>
      <p:sp>
        <p:nvSpPr>
          <p:cNvPr id="31" name="Rectangle 30"/>
          <p:cNvSpPr/>
          <p:nvPr/>
        </p:nvSpPr>
        <p:spPr>
          <a:xfrm>
            <a:off x="152400" y="6016625"/>
            <a:ext cx="8763000" cy="5238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changement</a:t>
            </a:r>
          </a:p>
          <a:p>
            <a:pPr algn="ctr">
              <a:defRPr/>
            </a:pPr>
            <a:r>
              <a:rPr lang="fr-FR" sz="1400" i="1" dirty="0">
                <a:solidFill>
                  <a:srgbClr val="000090"/>
                </a:solidFill>
                <a:ea typeface="ＭＳ Ｐゴシック" pitchFamily="-108" charset="-128"/>
                <a:cs typeface="ＭＳ Ｐゴシック" pitchFamily="-108" charset="-128"/>
              </a:rPr>
              <a:t>Médiateur + chronologie </a:t>
            </a:r>
            <a:r>
              <a:rPr lang="fr-FR" sz="1400" dirty="0">
                <a:solidFill>
                  <a:srgbClr val="000090"/>
                </a:solidFill>
                <a:ea typeface="ＭＳ Ｐゴシック" pitchFamily="-108" charset="-128"/>
                <a:cs typeface="ＭＳ Ｐゴシック" pitchFamily="-108" charset="-128"/>
              </a:rPr>
              <a:t>: implication des médiateurs dans processus de changement (enchaînement)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14</a:t>
            </a:fld>
            <a:endParaRPr lang="fr-FR"/>
          </a:p>
        </p:txBody>
      </p:sp>
      <p:sp>
        <p:nvSpPr>
          <p:cNvPr id="5" name="Titre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4400" b="0" i="0" u="none" strike="noStrike" kern="0" cap="none" spc="0" normalizeH="0" baseline="0" noProof="0" dirty="0" smtClean="0">
                <a:ln>
                  <a:noFill/>
                </a:ln>
                <a:solidFill>
                  <a:schemeClr val="tx2"/>
                </a:solidFill>
                <a:effectLst/>
                <a:uLnTx/>
                <a:uFillTx/>
                <a:latin typeface="+mj-lt"/>
                <a:ea typeface="ＭＳ Ｐゴシック" pitchFamily="-65" charset="-128"/>
                <a:cs typeface="ＭＳ Ｐゴシック" pitchFamily="-65" charset="-128"/>
              </a:rPr>
              <a:t>Comment décrire le processus ?</a:t>
            </a:r>
          </a:p>
        </p:txBody>
      </p:sp>
      <p:sp>
        <p:nvSpPr>
          <p:cNvPr id="6" name="Espace réservé du contenu 2"/>
          <p:cNvSpPr txBox="1">
            <a:spLocks/>
          </p:cNvSpPr>
          <p:nvPr/>
        </p:nvSpPr>
        <p:spPr bwMode="auto">
          <a:xfrm>
            <a:off x="304800" y="1600200"/>
            <a:ext cx="84582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fr-FR" sz="24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Définir les spécificités techniques, </a:t>
            </a:r>
            <a:r>
              <a:rPr kumimoji="0" lang="fr-FR" sz="2400" b="0" i="1"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mais aussi </a:t>
            </a:r>
            <a:r>
              <a:rPr kumimoji="0" lang="fr-FR" sz="24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le patient, le thérapeute et leurs interactions dans la séance </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fr-FR" sz="20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Le processus représente une dynamique complexe d’états, d’attitudes, d’actions et d’interactions</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fr-FR" sz="20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Le PQS est un instrument pan théorique qui permet d’</a:t>
            </a:r>
            <a:r>
              <a:rPr kumimoji="0" lang="fr-FR" sz="2000" b="0" i="1"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extraire</a:t>
            </a:r>
            <a:r>
              <a:rPr kumimoji="0" lang="fr-FR" sz="20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 du corpus d’une séance et de </a:t>
            </a:r>
            <a:r>
              <a:rPr kumimoji="0" lang="fr-FR" sz="2000" b="0" i="1"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mettre en relation </a:t>
            </a:r>
          </a:p>
          <a:p>
            <a:pPr marL="1143000" marR="0" lvl="2" indent="-228600" algn="l" defTabSz="914400" rtl="0" eaLnBrk="0" fontAlgn="base" latinLnBrk="0" hangingPunct="0">
              <a:lnSpc>
                <a:spcPct val="90000"/>
              </a:lnSpc>
              <a:spcBef>
                <a:spcPct val="20000"/>
              </a:spcBef>
              <a:spcAft>
                <a:spcPct val="0"/>
              </a:spcAft>
              <a:buClrTx/>
              <a:buSzTx/>
              <a:buFontTx/>
              <a:buChar char="•"/>
              <a:tabLst/>
              <a:defRPr/>
            </a:pP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éléments décrivant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attitude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et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comportement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ou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expérience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du patient</a:t>
            </a:r>
          </a:p>
          <a:p>
            <a:pPr marL="1143000" marR="0" lvl="2" indent="-228600" algn="l" defTabSz="914400" rtl="0" eaLnBrk="0" fontAlgn="base" latinLnBrk="0" hangingPunct="0">
              <a:lnSpc>
                <a:spcPct val="90000"/>
              </a:lnSpc>
              <a:spcBef>
                <a:spcPct val="20000"/>
              </a:spcBef>
              <a:spcAft>
                <a:spcPct val="0"/>
              </a:spcAft>
              <a:buClrTx/>
              <a:buSzTx/>
              <a:buFontTx/>
              <a:buChar char="•"/>
              <a:tabLst/>
              <a:defRPr/>
            </a:pP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éléments reflétant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actions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et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attitudes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du thérapeute</a:t>
            </a:r>
          </a:p>
          <a:p>
            <a:pPr marL="1143000" marR="0" lvl="2" indent="-228600" algn="l" defTabSz="914400" rtl="0" eaLnBrk="0" fontAlgn="base" latinLnBrk="0" hangingPunct="0">
              <a:lnSpc>
                <a:spcPct val="90000"/>
              </a:lnSpc>
              <a:spcBef>
                <a:spcPct val="20000"/>
              </a:spcBef>
              <a:spcAft>
                <a:spcPct val="0"/>
              </a:spcAft>
              <a:buClrTx/>
              <a:buSzTx/>
              <a:buFontTx/>
              <a:buChar char="•"/>
              <a:tabLst/>
              <a:defRPr/>
            </a:pP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éléments concernant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nature de l'interaction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de la dyade, le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climat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ou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l'atmosphère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de la séance</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fr-FR" sz="20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100 formulations en langage simple qui appréhendent ces éléments et permettent de leur donner un ordre d’importance à différents moments de la psychothérapie</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fr-FR" sz="20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Trois versions du PQS : adulte, adolescents, enfant.</a:t>
            </a:r>
          </a:p>
          <a:p>
            <a:pPr marL="342900" marR="0" lvl="0" indent="-342900" algn="l" defTabSz="914400" rtl="0" eaLnBrk="0" fontAlgn="base" latinLnBrk="0" hangingPunct="0">
              <a:lnSpc>
                <a:spcPct val="100000"/>
              </a:lnSpc>
              <a:spcBef>
                <a:spcPct val="20000"/>
              </a:spcBef>
              <a:spcAft>
                <a:spcPct val="0"/>
              </a:spcAft>
              <a:buClrTx/>
              <a:buSzTx/>
              <a:buFontTx/>
              <a:buNone/>
              <a:tabLst/>
              <a:defRPr/>
            </a:pPr>
            <a:endParaRPr kumimoji="0" lang="fr-FR" sz="2400" b="0" i="0" u="none" strike="noStrike" kern="0" cap="none" spc="0" normalizeH="0" baseline="0" noProof="0" dirty="0" smtClean="0">
              <a:ln>
                <a:noFill/>
              </a:ln>
              <a:solidFill>
                <a:schemeClr val="tx1"/>
              </a:solidFill>
              <a:effectLst/>
              <a:uLnTx/>
              <a:uFillTx/>
              <a:latin typeface="+mn-lt"/>
              <a:ea typeface="ＭＳ Ｐゴシック" pitchFamily="-65" charset="-128"/>
              <a:cs typeface="ＭＳ Ｐゴシック" pitchFamily="-65"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15</a:t>
            </a:fld>
            <a:endParaRPr lang="fr-FR"/>
          </a:p>
        </p:txBody>
      </p:sp>
      <p:sp>
        <p:nvSpPr>
          <p:cNvPr id="5" name="Espace réservé du numéro de diapositive 3"/>
          <p:cNvSpPr txBox="1">
            <a:spLocks/>
          </p:cNvSpPr>
          <p:nvPr/>
        </p:nvSpPr>
        <p:spPr bwMode="auto">
          <a:xfrm>
            <a:off x="6553200" y="64579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B538BC-DBD8-6A46-879C-B2532AB2F13F}" type="slidenum">
              <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endParaRPr>
          </a:p>
        </p:txBody>
      </p:sp>
      <p:sp>
        <p:nvSpPr>
          <p:cNvPr id="6" name="Text Box 6"/>
          <p:cNvSpPr txBox="1">
            <a:spLocks noChangeArrowheads="1"/>
          </p:cNvSpPr>
          <p:nvPr/>
        </p:nvSpPr>
        <p:spPr bwMode="auto">
          <a:xfrm>
            <a:off x="3200400" y="3198813"/>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7" name="Titre 1"/>
          <p:cNvSpPr txBox="1">
            <a:spLocks/>
          </p:cNvSpPr>
          <p:nvPr/>
        </p:nvSpPr>
        <p:spPr bwMode="auto">
          <a:xfrm>
            <a:off x="0" y="0"/>
            <a:ext cx="9144000" cy="838200"/>
          </a:xfrm>
          <a:prstGeom prst="rect">
            <a:avLst/>
          </a:prstGeom>
          <a:noFill/>
          <a:ln w="9525">
            <a:noFill/>
            <a:miter lim="800000"/>
            <a:headEnd/>
            <a:tailEnd/>
          </a:ln>
        </p:spPr>
        <p:txBody>
          <a:bodyPr anchor="ctr">
            <a:prstTxWarp prst="textNoShape">
              <a:avLst/>
            </a:prstTxWarp>
          </a:bodyPr>
          <a:lstStyle/>
          <a:p>
            <a:pPr algn="ctr"/>
            <a:r>
              <a:rPr lang="fr-FR" sz="3200">
                <a:solidFill>
                  <a:schemeClr val="tx2"/>
                </a:solidFill>
              </a:rPr>
              <a:t>Récapitulatif</a:t>
            </a:r>
          </a:p>
        </p:txBody>
      </p:sp>
      <p:sp>
        <p:nvSpPr>
          <p:cNvPr id="8" name="Text Box 4"/>
          <p:cNvSpPr txBox="1">
            <a:spLocks noChangeArrowheads="1"/>
          </p:cNvSpPr>
          <p:nvPr/>
        </p:nvSpPr>
        <p:spPr bwMode="auto">
          <a:xfrm>
            <a:off x="571500" y="1219200"/>
            <a:ext cx="1524000"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Initiation psychothérapie</a:t>
            </a:r>
          </a:p>
        </p:txBody>
      </p:sp>
      <p:sp>
        <p:nvSpPr>
          <p:cNvPr id="9" name="Line 2"/>
          <p:cNvSpPr>
            <a:spLocks noChangeShapeType="1"/>
          </p:cNvSpPr>
          <p:nvPr/>
        </p:nvSpPr>
        <p:spPr bwMode="auto">
          <a:xfrm>
            <a:off x="2270125"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0" name="Text Box 3"/>
          <p:cNvSpPr txBox="1">
            <a:spLocks noChangeArrowheads="1"/>
          </p:cNvSpPr>
          <p:nvPr/>
        </p:nvSpPr>
        <p:spPr bwMode="auto">
          <a:xfrm>
            <a:off x="17526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11" name="Text Box 4"/>
          <p:cNvSpPr txBox="1">
            <a:spLocks noChangeArrowheads="1"/>
          </p:cNvSpPr>
          <p:nvPr/>
        </p:nvSpPr>
        <p:spPr bwMode="auto">
          <a:xfrm>
            <a:off x="3775075" y="1219200"/>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12" name="Line 2"/>
          <p:cNvSpPr>
            <a:spLocks noChangeShapeType="1"/>
          </p:cNvSpPr>
          <p:nvPr/>
        </p:nvSpPr>
        <p:spPr bwMode="auto">
          <a:xfrm>
            <a:off x="5334000"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3" name="Text Box 3"/>
          <p:cNvSpPr txBox="1">
            <a:spLocks noChangeArrowheads="1"/>
          </p:cNvSpPr>
          <p:nvPr/>
        </p:nvSpPr>
        <p:spPr bwMode="auto">
          <a:xfrm>
            <a:off x="53340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14" name="ZoneTexte 13"/>
          <p:cNvSpPr txBox="1"/>
          <p:nvPr/>
        </p:nvSpPr>
        <p:spPr>
          <a:xfrm>
            <a:off x="1182677" y="224937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5" name="Text Box 6"/>
          <p:cNvSpPr txBox="1">
            <a:spLocks noChangeArrowheads="1"/>
          </p:cNvSpPr>
          <p:nvPr/>
        </p:nvSpPr>
        <p:spPr bwMode="auto">
          <a:xfrm>
            <a:off x="228600" y="2822575"/>
            <a:ext cx="2362200" cy="12922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lgn="ctr">
              <a:spcBef>
                <a:spcPct val="50000"/>
              </a:spcBef>
              <a:defRPr/>
            </a:pPr>
            <a:r>
              <a:rPr lang="fr-FR" sz="1200" b="1">
                <a:solidFill>
                  <a:srgbClr val="CC332E"/>
                </a:solidFill>
              </a:rPr>
              <a:t>T1. Diagnostic précis et fiable</a:t>
            </a:r>
            <a:br>
              <a:rPr lang="fr-FR" sz="1200" b="1">
                <a:solidFill>
                  <a:srgbClr val="CC332E"/>
                </a:solidFill>
              </a:rPr>
            </a:br>
            <a:r>
              <a:rPr lang="fr-FR" sz="1200">
                <a:solidFill>
                  <a:srgbClr val="CC332E"/>
                </a:solidFill>
              </a:rPr>
              <a:t>Formulation psychopathologique</a:t>
            </a:r>
            <a:r>
              <a:rPr lang="fr-FR" sz="1200">
                <a:solidFill>
                  <a:srgbClr val="000000"/>
                </a:solidFill>
              </a:rPr>
              <a:t/>
            </a:r>
            <a:br>
              <a:rPr lang="fr-FR" sz="1200">
                <a:solidFill>
                  <a:srgbClr val="000000"/>
                </a:solidFill>
              </a:rPr>
            </a:br>
            <a:r>
              <a:rPr lang="fr-FR" sz="1200">
                <a:solidFill>
                  <a:srgbClr val="CC332E"/>
                </a:solidFill>
              </a:rPr>
              <a:t>Modérateurs, Mesures fonctionnement</a:t>
            </a:r>
          </a:p>
          <a:p>
            <a:pPr algn="ctr">
              <a:spcBef>
                <a:spcPct val="50000"/>
              </a:spcBef>
              <a:defRPr/>
            </a:pPr>
            <a:r>
              <a:rPr lang="fr-FR" sz="1200">
                <a:solidFill>
                  <a:srgbClr val="CC332E"/>
                </a:solidFill>
              </a:rPr>
              <a:t>[DSM-IV]</a:t>
            </a:r>
          </a:p>
        </p:txBody>
      </p:sp>
      <p:sp>
        <p:nvSpPr>
          <p:cNvPr id="16" name="Text Box 7"/>
          <p:cNvSpPr txBox="1">
            <a:spLocks noChangeArrowheads="1"/>
          </p:cNvSpPr>
          <p:nvPr/>
        </p:nvSpPr>
        <p:spPr bwMode="auto">
          <a:xfrm>
            <a:off x="3352800" y="2824163"/>
            <a:ext cx="2370138" cy="128905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lgn="ctr">
              <a:spcBef>
                <a:spcPct val="50000"/>
              </a:spcBef>
              <a:defRPr/>
            </a:pPr>
            <a:r>
              <a:rPr lang="fr-FR" sz="1200" b="1" dirty="0">
                <a:solidFill>
                  <a:srgbClr val="9E3900"/>
                </a:solidFill>
              </a:rPr>
              <a:t>Caractérisation quantifiée des variables de processus</a:t>
            </a:r>
          </a:p>
          <a:p>
            <a:pPr algn="ctr">
              <a:spcBef>
                <a:spcPct val="50000"/>
              </a:spcBef>
              <a:defRPr/>
            </a:pPr>
            <a:r>
              <a:rPr lang="fr-FR" sz="1200" b="1" dirty="0">
                <a:solidFill>
                  <a:srgbClr val="9E3900"/>
                </a:solidFill>
              </a:rPr>
              <a:t>Mesures de fonctionnement</a:t>
            </a:r>
            <a:br>
              <a:rPr lang="fr-FR" sz="1200" b="1" dirty="0">
                <a:solidFill>
                  <a:srgbClr val="9E3900"/>
                </a:solidFill>
              </a:rPr>
            </a:br>
            <a:r>
              <a:rPr lang="fr-FR" sz="1200" b="1" dirty="0">
                <a:solidFill>
                  <a:srgbClr val="9E3900"/>
                </a:solidFill>
              </a:rPr>
              <a:t/>
            </a:r>
            <a:br>
              <a:rPr lang="fr-FR" sz="1200" b="1" dirty="0">
                <a:solidFill>
                  <a:srgbClr val="9E3900"/>
                </a:solidFill>
              </a:rPr>
            </a:br>
            <a:r>
              <a:rPr lang="fr-FR" sz="1200" dirty="0">
                <a:solidFill>
                  <a:srgbClr val="9E3900"/>
                </a:solidFill>
              </a:rPr>
              <a:t>à ≠ </a:t>
            </a:r>
            <a:r>
              <a:rPr lang="fr-FR" sz="1200" b="1" dirty="0">
                <a:solidFill>
                  <a:srgbClr val="9E3900"/>
                </a:solidFill>
              </a:rPr>
              <a:t>phases</a:t>
            </a:r>
            <a:r>
              <a:rPr lang="fr-FR" sz="1200" dirty="0">
                <a:solidFill>
                  <a:srgbClr val="9E3900"/>
                </a:solidFill>
              </a:rPr>
              <a:t> de psychothérapie </a:t>
            </a:r>
          </a:p>
        </p:txBody>
      </p:sp>
      <p:sp>
        <p:nvSpPr>
          <p:cNvPr id="17" name="Text Box 8"/>
          <p:cNvSpPr txBox="1">
            <a:spLocks noChangeArrowheads="1"/>
          </p:cNvSpPr>
          <p:nvPr/>
        </p:nvSpPr>
        <p:spPr bwMode="auto">
          <a:xfrm>
            <a:off x="6577013" y="2868613"/>
            <a:ext cx="2376487" cy="12001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lgn="ctr">
              <a:spcBef>
                <a:spcPct val="50000"/>
              </a:spcBef>
              <a:defRPr/>
            </a:pPr>
            <a:r>
              <a:rPr lang="fr-FR" sz="1200" b="1">
                <a:solidFill>
                  <a:srgbClr val="CC332E"/>
                </a:solidFill>
              </a:rPr>
              <a:t>4. Comparaison formulations initiale et finale</a:t>
            </a:r>
          </a:p>
          <a:p>
            <a:pPr algn="ctr">
              <a:spcBef>
                <a:spcPct val="50000"/>
              </a:spcBef>
              <a:defRPr/>
            </a:pPr>
            <a:r>
              <a:rPr lang="fr-FR" sz="1200" b="1">
                <a:solidFill>
                  <a:srgbClr val="CC332E"/>
                </a:solidFill>
              </a:rPr>
              <a:t>Évolution mesures de fonctionnement </a:t>
            </a:r>
          </a:p>
          <a:p>
            <a:pPr algn="ctr">
              <a:spcBef>
                <a:spcPct val="50000"/>
              </a:spcBef>
              <a:defRPr/>
            </a:pPr>
            <a:r>
              <a:rPr lang="fr-FR" sz="1200" b="1">
                <a:solidFill>
                  <a:srgbClr val="CC332E"/>
                </a:solidFill>
              </a:rPr>
              <a:t>Δ</a:t>
            </a:r>
            <a:br>
              <a:rPr lang="fr-FR" sz="1200" b="1">
                <a:solidFill>
                  <a:srgbClr val="CC332E"/>
                </a:solidFill>
              </a:rPr>
            </a:br>
            <a:endParaRPr lang="fr-FR" sz="1200">
              <a:solidFill>
                <a:srgbClr val="CC332E"/>
              </a:solidFill>
            </a:endParaRPr>
          </a:p>
        </p:txBody>
      </p:sp>
      <p:sp>
        <p:nvSpPr>
          <p:cNvPr id="18" name="ZoneTexte 17"/>
          <p:cNvSpPr txBox="1"/>
          <p:nvPr/>
        </p:nvSpPr>
        <p:spPr>
          <a:xfrm>
            <a:off x="3917603" y="2249370"/>
            <a:ext cx="1240995"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 T3, T4</a:t>
            </a:r>
          </a:p>
        </p:txBody>
      </p:sp>
      <p:sp>
        <p:nvSpPr>
          <p:cNvPr id="19" name="ZoneTexte 18"/>
          <p:cNvSpPr txBox="1"/>
          <p:nvPr/>
        </p:nvSpPr>
        <p:spPr>
          <a:xfrm>
            <a:off x="7500080" y="224937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0" name="Text Box 4"/>
          <p:cNvSpPr txBox="1">
            <a:spLocks noChangeArrowheads="1"/>
          </p:cNvSpPr>
          <p:nvPr/>
        </p:nvSpPr>
        <p:spPr bwMode="auto">
          <a:xfrm>
            <a:off x="6964363" y="1219200"/>
            <a:ext cx="1524000"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Terminaison</a:t>
            </a:r>
            <a:br>
              <a:rPr lang="fr-FR" sz="1400" b="1">
                <a:solidFill>
                  <a:schemeClr val="hlink"/>
                </a:solidFill>
              </a:rPr>
            </a:br>
            <a:r>
              <a:rPr lang="fr-FR" sz="1400" b="1">
                <a:solidFill>
                  <a:schemeClr val="hlink"/>
                </a:solidFill>
              </a:rPr>
              <a:t>psychothérapie</a:t>
            </a:r>
          </a:p>
        </p:txBody>
      </p:sp>
      <p:sp>
        <p:nvSpPr>
          <p:cNvPr id="21" name="Text Box 8"/>
          <p:cNvSpPr txBox="1">
            <a:spLocks noChangeArrowheads="1"/>
          </p:cNvSpPr>
          <p:nvPr/>
        </p:nvSpPr>
        <p:spPr bwMode="auto">
          <a:xfrm>
            <a:off x="6773863" y="5340350"/>
            <a:ext cx="1981200" cy="52705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Analyse </a:t>
            </a:r>
            <a:r>
              <a:rPr lang="fr-FR" sz="1400" b="1" dirty="0" err="1">
                <a:solidFill>
                  <a:srgbClr val="000090"/>
                </a:solidFill>
              </a:rPr>
              <a:t>processus-résultats</a:t>
            </a:r>
            <a:endParaRPr lang="fr-FR" dirty="0">
              <a:solidFill>
                <a:srgbClr val="000090"/>
              </a:solidFill>
            </a:endParaRPr>
          </a:p>
        </p:txBody>
      </p:sp>
      <p:sp>
        <p:nvSpPr>
          <p:cNvPr id="22" name="Rectangle 21"/>
          <p:cNvSpPr/>
          <p:nvPr/>
        </p:nvSpPr>
        <p:spPr bwMode="auto">
          <a:xfrm>
            <a:off x="6621463"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3" name="Rectangle 22"/>
          <p:cNvSpPr/>
          <p:nvPr/>
        </p:nvSpPr>
        <p:spPr bwMode="auto">
          <a:xfrm>
            <a:off x="2057400" y="47244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4" name="Rectangle 23"/>
          <p:cNvSpPr/>
          <p:nvPr/>
        </p:nvSpPr>
        <p:spPr bwMode="auto">
          <a:xfrm>
            <a:off x="2209800" y="48768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5" name="Rectangle 24"/>
          <p:cNvSpPr/>
          <p:nvPr/>
        </p:nvSpPr>
        <p:spPr bwMode="auto">
          <a:xfrm>
            <a:off x="2362200" y="50292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6" name="Rectangle 25"/>
          <p:cNvSpPr/>
          <p:nvPr/>
        </p:nvSpPr>
        <p:spPr bwMode="auto">
          <a:xfrm>
            <a:off x="2514600"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7" name="Text Box 8"/>
          <p:cNvSpPr txBox="1">
            <a:spLocks noChangeArrowheads="1"/>
          </p:cNvSpPr>
          <p:nvPr/>
        </p:nvSpPr>
        <p:spPr bwMode="auto">
          <a:xfrm>
            <a:off x="2667000" y="5340350"/>
            <a:ext cx="1981200" cy="52387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Comparaisons cas</a:t>
            </a:r>
            <a:br>
              <a:rPr lang="fr-FR" sz="1400" b="1" dirty="0">
                <a:solidFill>
                  <a:srgbClr val="000090"/>
                </a:solidFill>
              </a:rPr>
            </a:br>
            <a:r>
              <a:rPr lang="fr-FR" sz="1400" b="1" dirty="0">
                <a:solidFill>
                  <a:srgbClr val="000090"/>
                </a:solidFill>
              </a:rPr>
              <a:t>analogues</a:t>
            </a:r>
            <a:endParaRPr lang="fr-FR" dirty="0">
              <a:solidFill>
                <a:srgbClr val="000090"/>
              </a:solidFill>
            </a:endParaRPr>
          </a:p>
        </p:txBody>
      </p:sp>
      <p:sp>
        <p:nvSpPr>
          <p:cNvPr id="28" name="Flèche droite rayée 27"/>
          <p:cNvSpPr/>
          <p:nvPr/>
        </p:nvSpPr>
        <p:spPr>
          <a:xfrm>
            <a:off x="2743200" y="3316288"/>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9" name="Flèche droite rayée 28"/>
          <p:cNvSpPr/>
          <p:nvPr/>
        </p:nvSpPr>
        <p:spPr>
          <a:xfrm>
            <a:off x="5867400" y="3316288"/>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0" name="Flèche droite rayée 29"/>
          <p:cNvSpPr/>
          <p:nvPr/>
        </p:nvSpPr>
        <p:spPr>
          <a:xfrm rot="5400000">
            <a:off x="7396956" y="4482307"/>
            <a:ext cx="735013"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1" name="Flèche droite rayée 30"/>
          <p:cNvSpPr/>
          <p:nvPr/>
        </p:nvSpPr>
        <p:spPr>
          <a:xfrm rot="10800000">
            <a:off x="5181600" y="5451475"/>
            <a:ext cx="914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2" name="Text Box 11"/>
          <p:cNvSpPr txBox="1">
            <a:spLocks noChangeArrowheads="1"/>
          </p:cNvSpPr>
          <p:nvPr/>
        </p:nvSpPr>
        <p:spPr bwMode="auto">
          <a:xfrm>
            <a:off x="838200" y="6400800"/>
            <a:ext cx="8153400" cy="307975"/>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prstTxWarp prst="textNoShape">
              <a:avLst/>
            </a:prstTxWarp>
            <a:spAutoFit/>
          </a:bodyPr>
          <a:lstStyle/>
          <a:p>
            <a:pPr algn="ctr">
              <a:defRPr/>
            </a:pPr>
            <a:r>
              <a:rPr lang="fr-FR" sz="1400" b="1">
                <a:solidFill>
                  <a:srgbClr val="000090"/>
                </a:solidFill>
              </a:rPr>
              <a:t>Retour sur les pratiques - Explorations secondaires des facteurs de changement</a:t>
            </a:r>
          </a:p>
        </p:txBody>
      </p:sp>
      <p:cxnSp>
        <p:nvCxnSpPr>
          <p:cNvPr id="33" name="Connecteur en angle 32"/>
          <p:cNvCxnSpPr>
            <a:stCxn id="23" idx="1"/>
            <a:endCxn id="32" idx="1"/>
          </p:cNvCxnSpPr>
          <p:nvPr/>
        </p:nvCxnSpPr>
        <p:spPr>
          <a:xfrm rot="10800000" flipV="1">
            <a:off x="838200" y="5143500"/>
            <a:ext cx="1219200" cy="1411288"/>
          </a:xfrm>
          <a:prstGeom prst="bentConnector3">
            <a:avLst>
              <a:gd name="adj1" fmla="val 118750"/>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Il n’y a plus qu’à…..</a:t>
            </a:r>
            <a:endParaRPr lang="fr-FR" dirty="0"/>
          </a:p>
        </p:txBody>
      </p:sp>
      <p:sp>
        <p:nvSpPr>
          <p:cNvPr id="3" name="Sous-titre 2"/>
          <p:cNvSpPr>
            <a:spLocks noGrp="1"/>
          </p:cNvSpPr>
          <p:nvPr>
            <p:ph type="subTitle" idx="1"/>
          </p:nvPr>
        </p:nvSpPr>
        <p:spPr/>
        <p:txBody>
          <a:bodyPr/>
          <a:lstStyle/>
          <a:p>
            <a:r>
              <a:rPr lang="fr-FR" dirty="0" smtClean="0"/>
              <a:t>   </a:t>
            </a:r>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dèle par défaut">
  <a:themeElements>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odèle par défaut">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MethodoJMT250408.ppt</Template>
  <TotalTime>559</TotalTime>
  <Words>1084</Words>
  <Application>Microsoft Office PowerPoint</Application>
  <PresentationFormat>Présentation à l'écran (4:3)</PresentationFormat>
  <Paragraphs>206</Paragraphs>
  <Slides>16</Slides>
  <Notes>9</Notes>
  <HiddenSlides>0</HiddenSlides>
  <MMClips>0</MMClips>
  <ScaleCrop>false</ScaleCrop>
  <HeadingPairs>
    <vt:vector size="4" baseType="variant">
      <vt:variant>
        <vt:lpstr>Modèle de conception</vt:lpstr>
      </vt:variant>
      <vt:variant>
        <vt:i4>1</vt:i4>
      </vt:variant>
      <vt:variant>
        <vt:lpstr>Titres des diapositives</vt:lpstr>
      </vt:variant>
      <vt:variant>
        <vt:i4>16</vt:i4>
      </vt:variant>
    </vt:vector>
  </HeadingPairs>
  <TitlesOfParts>
    <vt:vector size="17" baseType="lpstr">
      <vt:lpstr>Modèle par défaut</vt:lpstr>
      <vt:lpstr>Méthodologie Pôle Borderline </vt:lpstr>
      <vt:lpstr>Projet Scientifique</vt:lpstr>
      <vt:lpstr>Méthode</vt:lpstr>
      <vt:lpstr>Diapositive 4</vt:lpstr>
      <vt:lpstr>Diagnostic et formulation de cas</vt:lpstr>
      <vt:lpstr>Personnalité borderline</vt:lpstr>
      <vt:lpstr> </vt:lpstr>
      <vt:lpstr>Inclusion</vt:lpstr>
      <vt:lpstr>Diapositive 9</vt:lpstr>
      <vt:lpstr>Diapositive 10</vt:lpstr>
      <vt:lpstr> </vt:lpstr>
      <vt:lpstr>Diapositive 12</vt:lpstr>
      <vt:lpstr>Diapositive 13</vt:lpstr>
      <vt:lpstr>Diapositive 14</vt:lpstr>
      <vt:lpstr>Diapositive 15</vt:lpstr>
      <vt:lpstr>Il n’y a plus qu’à…..</vt:lpstr>
    </vt:vector>
  </TitlesOfParts>
  <Company> </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Méthodologie pôle Borderline du RRFPP</dc:title>
  <dc:creator> </dc:creator>
  <cp:keywords/>
  <cp:lastModifiedBy>Jean-Michel THURIN</cp:lastModifiedBy>
  <cp:revision>7</cp:revision>
  <dcterms:created xsi:type="dcterms:W3CDTF">2008-09-17T17:40:05Z</dcterms:created>
  <dcterms:modified xsi:type="dcterms:W3CDTF">2008-09-17T17:43:13Z</dcterms:modified>
</cp:coreProperties>
</file>