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theme/theme3.xml" ContentType="application/vnd.openxmlformats-officedocument.theme+xml"/>
  <Override PartName="/ppt/presProps.xml" ContentType="application/vnd.openxmlformats-officedocument.presentationml.presProps+xml"/>
  <Default Extension="jpeg" ContentType="image/jpeg"/>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Default Extension="tiff" ContentType="image/tiff"/>
  <Default Extension="bin" ContentType="application/vnd.openxmlformats-officedocument.presentationml.printerSettings"/>
  <Override PartName="/docProps/core.xml" ContentType="application/vnd.openxmlformats-package.core-properties+xml"/>
  <Default Extension="rels" ContentType="application/vnd.openxmlformats-package.relationships+xml"/>
  <Override PartName="/ppt/slides/slide9.xml" ContentType="application/vnd.openxmlformats-officedocument.presentationml.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16"/>
  </p:notesMasterIdLst>
  <p:handoutMasterIdLst>
    <p:handoutMasterId r:id="rId17"/>
  </p:handoutMasterIdLst>
  <p:sldIdLst>
    <p:sldId id="256" r:id="rId2"/>
    <p:sldId id="260" r:id="rId3"/>
    <p:sldId id="262" r:id="rId4"/>
    <p:sldId id="263" r:id="rId5"/>
    <p:sldId id="257" r:id="rId6"/>
    <p:sldId id="258" r:id="rId7"/>
    <p:sldId id="259" r:id="rId8"/>
    <p:sldId id="268" r:id="rId9"/>
    <p:sldId id="261" r:id="rId10"/>
    <p:sldId id="264" r:id="rId11"/>
    <p:sldId id="265" r:id="rId12"/>
    <p:sldId id="269" r:id="rId13"/>
    <p:sldId id="266" r:id="rId14"/>
    <p:sldId id="267" r:id="rId1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clrMode="bw" frameSlides="1"/>
  <p:clrMru>
    <a:srgbClr val="8993B7"/>
    <a:srgbClr val="D9F3FF"/>
    <a:srgbClr val="1F498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106" d="100"/>
          <a:sy n="106" d="100"/>
        </p:scale>
        <p:origin x="-592"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viewProps" Target="viewProps.xml"/><Relationship Id="rId4" Type="http://schemas.openxmlformats.org/officeDocument/2006/relationships/slide" Target="slides/slide3.xml"/><Relationship Id="rId21" Type="http://schemas.openxmlformats.org/officeDocument/2006/relationships/theme" Target="theme/theme1.xml"/><Relationship Id="rId22" Type="http://schemas.openxmlformats.org/officeDocument/2006/relationships/tableStyles" Target="tableStyles.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notesMaster" Target="notesMasters/notes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handoutMaster" Target="handoutMasters/handoutMaster1.xml"/><Relationship Id="rId19" Type="http://schemas.openxmlformats.org/officeDocument/2006/relationships/presProps" Target="presProp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DD73B34-5659-9549-92A3-98E00D80DB03}" type="datetimeFigureOut">
              <a:rPr lang="fr-FR" smtClean="0"/>
              <a:pPr/>
              <a:t>17/09/08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3A1B24-7F2A-6241-AEBF-A391E728C519}"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428CF7-E33E-FE4B-A07D-578037F307BC}" type="datetimeFigureOut">
              <a:rPr lang="fr-FR" smtClean="0"/>
              <a:pPr/>
              <a:t>17/09/08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231384-CB86-0744-BF7F-B75BA5C7750F}"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RRFPP Pôle borderline - Processus de passage à l'acte</a:t>
            </a:r>
            <a:endParaRPr lang="fr-FR"/>
          </a:p>
        </p:txBody>
      </p:sp>
      <p:sp>
        <p:nvSpPr>
          <p:cNvPr id="7" name="Espace réservé du numéro de diapositive 6"/>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16/09/08</a:t>
            </a:r>
            <a:endParaRPr lang="fr-FR"/>
          </a:p>
        </p:txBody>
      </p:sp>
      <p:sp>
        <p:nvSpPr>
          <p:cNvPr id="8" name="Espace réservé du pied de page 7"/>
          <p:cNvSpPr>
            <a:spLocks noGrp="1"/>
          </p:cNvSpPr>
          <p:nvPr>
            <p:ph type="ftr" sz="quarter" idx="11"/>
          </p:nvPr>
        </p:nvSpPr>
        <p:spPr/>
        <p:txBody>
          <a:bodyPr/>
          <a:lstStyle/>
          <a:p>
            <a:r>
              <a:rPr lang="fr-FR" smtClean="0"/>
              <a:t>RRFPP Pôle borderline - Processus de passage à l'acte</a:t>
            </a:r>
            <a:endParaRPr lang="fr-FR"/>
          </a:p>
        </p:txBody>
      </p:sp>
      <p:sp>
        <p:nvSpPr>
          <p:cNvPr id="9" name="Espace réservé du numéro de diapositive 8"/>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16/09/08</a:t>
            </a:r>
            <a:endParaRPr lang="fr-FR"/>
          </a:p>
        </p:txBody>
      </p:sp>
      <p:sp>
        <p:nvSpPr>
          <p:cNvPr id="4" name="Espace réservé du pied de page 3"/>
          <p:cNvSpPr>
            <a:spLocks noGrp="1"/>
          </p:cNvSpPr>
          <p:nvPr>
            <p:ph type="ftr" sz="quarter" idx="11"/>
          </p:nvPr>
        </p:nvSpPr>
        <p:spPr/>
        <p:txBody>
          <a:bodyPr/>
          <a:lstStyle/>
          <a:p>
            <a:r>
              <a:rPr lang="fr-FR" smtClean="0"/>
              <a:t>RRFPP Pôle borderline - Processus de passage à l'acte</a:t>
            </a:r>
            <a:endParaRPr lang="fr-FR"/>
          </a:p>
        </p:txBody>
      </p:sp>
      <p:sp>
        <p:nvSpPr>
          <p:cNvPr id="5" name="Espace réservé du numéro de diapositive 4"/>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RRFPP Pôle borderline - Processus de passage à l'acte</a:t>
            </a:r>
            <a:endParaRPr lang="fr-FR"/>
          </a:p>
        </p:txBody>
      </p:sp>
      <p:sp>
        <p:nvSpPr>
          <p:cNvPr id="4" name="Espace réservé du numéro de diapositive 3"/>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RRFPP Pôle borderline - Processus de passage à l'acte</a:t>
            </a:r>
            <a:endParaRPr lang="fr-FR"/>
          </a:p>
        </p:txBody>
      </p:sp>
      <p:sp>
        <p:nvSpPr>
          <p:cNvPr id="7" name="Espace réservé du numéro de diapositive 6"/>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16/09/08</a:t>
            </a:r>
            <a:endParaRPr lang="fr-FR"/>
          </a:p>
        </p:txBody>
      </p:sp>
      <p:sp>
        <p:nvSpPr>
          <p:cNvPr id="6" name="Espace réservé du pied de page 5"/>
          <p:cNvSpPr>
            <a:spLocks noGrp="1"/>
          </p:cNvSpPr>
          <p:nvPr>
            <p:ph type="ftr" sz="quarter" idx="11"/>
          </p:nvPr>
        </p:nvSpPr>
        <p:spPr/>
        <p:txBody>
          <a:bodyPr/>
          <a:lstStyle/>
          <a:p>
            <a:r>
              <a:rPr lang="fr-FR" smtClean="0"/>
              <a:t>RRFPP Pôle borderline - Processus de passage à l'acte</a:t>
            </a:r>
            <a:endParaRPr lang="fr-FR"/>
          </a:p>
        </p:txBody>
      </p:sp>
      <p:sp>
        <p:nvSpPr>
          <p:cNvPr id="7" name="Espace réservé du numéro de diapositive 6"/>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smtClean="0"/>
              <a:t>Cliquez et modifiez le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1219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16/09/08</a:t>
            </a:r>
            <a:endParaRPr lang="fr-FR"/>
          </a:p>
        </p:txBody>
      </p:sp>
      <p:sp>
        <p:nvSpPr>
          <p:cNvPr id="5" name="Espace réservé du pied de page 4"/>
          <p:cNvSpPr>
            <a:spLocks noGrp="1"/>
          </p:cNvSpPr>
          <p:nvPr>
            <p:ph type="ftr" sz="quarter" idx="3"/>
          </p:nvPr>
        </p:nvSpPr>
        <p:spPr>
          <a:xfrm>
            <a:off x="2590800" y="6356350"/>
            <a:ext cx="4724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RRFPP Pôle borderline - Processus de passage à l'acte</a:t>
            </a:r>
            <a:endParaRPr lang="fr-FR" dirty="0"/>
          </a:p>
        </p:txBody>
      </p:sp>
      <p:sp>
        <p:nvSpPr>
          <p:cNvPr id="6" name="Espace réservé du numéro de diapositive 5"/>
          <p:cNvSpPr>
            <a:spLocks noGrp="1"/>
          </p:cNvSpPr>
          <p:nvPr>
            <p:ph type="sldNum" sz="quarter" idx="4"/>
          </p:nvPr>
        </p:nvSpPr>
        <p:spPr>
          <a:xfrm>
            <a:off x="7924800" y="6356350"/>
            <a:ext cx="762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20D3EC-C141-B843-BFC6-CF5AFA875736}"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rgbClr val="1F497D"/>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rgbClr val="1F497D"/>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1F497D"/>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1F497D"/>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1F497D"/>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1F497D"/>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Autofit/>
          </a:bodyPr>
          <a:lstStyle/>
          <a:p>
            <a:r>
              <a:rPr lang="fr-FR" sz="3200" dirty="0" smtClean="0">
                <a:solidFill>
                  <a:schemeClr val="tx2"/>
                </a:solidFill>
              </a:rPr>
              <a:t>Comment allons-nous travailler sur les processus de passage à l'acte ? </a:t>
            </a:r>
            <a:endParaRPr lang="fr-FR" sz="3200" dirty="0">
              <a:solidFill>
                <a:schemeClr val="tx2"/>
              </a:solidFill>
            </a:endParaRPr>
          </a:p>
        </p:txBody>
      </p:sp>
      <p:sp>
        <p:nvSpPr>
          <p:cNvPr id="3" name="Sous-titre 2"/>
          <p:cNvSpPr>
            <a:spLocks noGrp="1"/>
          </p:cNvSpPr>
          <p:nvPr>
            <p:ph type="subTitle" idx="1"/>
          </p:nvPr>
        </p:nvSpPr>
        <p:spPr/>
        <p:txBody>
          <a:bodyPr/>
          <a:lstStyle/>
          <a:p>
            <a:r>
              <a:rPr lang="fr-FR" dirty="0" smtClean="0">
                <a:solidFill>
                  <a:schemeClr val="bg1">
                    <a:lumMod val="50000"/>
                  </a:schemeClr>
                </a:solidFill>
              </a:rPr>
              <a:t>Jean-Michel Thurin</a:t>
            </a:r>
            <a:endParaRPr lang="fr-FR" dirty="0">
              <a:solidFill>
                <a:schemeClr val="bg1">
                  <a:lumMod val="50000"/>
                </a:schemeClr>
              </a:solidFill>
            </a:endParaRPr>
          </a:p>
        </p:txBody>
      </p:sp>
      <p:pic>
        <p:nvPicPr>
          <p:cNvPr id="4" name="Image 3" descr="Logo3RRFPP.gif"/>
          <p:cNvPicPr>
            <a:picLocks noChangeAspect="1"/>
          </p:cNvPicPr>
          <p:nvPr/>
        </p:nvPicPr>
        <p:blipFill>
          <a:blip r:embed="rId2"/>
          <a:srcRect/>
          <a:stretch>
            <a:fillRect/>
          </a:stretch>
        </p:blipFill>
        <p:spPr bwMode="auto">
          <a:xfrm>
            <a:off x="304800" y="5451123"/>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4419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5939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6858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78589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général </a:t>
            </a:r>
            <a:r>
              <a:rPr lang="fr-FR" sz="3200" dirty="0" smtClean="0"/>
              <a:t>(1)</a:t>
            </a:r>
            <a:endParaRPr lang="fr-FR" dirty="0"/>
          </a:p>
        </p:txBody>
      </p:sp>
      <p:sp>
        <p:nvSpPr>
          <p:cNvPr id="3" name="Espace réservé du contenu 2"/>
          <p:cNvSpPr>
            <a:spLocks noGrp="1"/>
          </p:cNvSpPr>
          <p:nvPr>
            <p:ph idx="1"/>
          </p:nvPr>
        </p:nvSpPr>
        <p:spPr>
          <a:xfrm>
            <a:off x="457200" y="1600200"/>
            <a:ext cx="8229600" cy="4800600"/>
          </a:xfrm>
        </p:spPr>
        <p:txBody>
          <a:bodyPr>
            <a:normAutofit fontScale="55000" lnSpcReduction="20000"/>
          </a:bodyPr>
          <a:lstStyle/>
          <a:p>
            <a:r>
              <a:rPr lang="fr-FR" sz="6000" dirty="0" smtClean="0"/>
              <a:t>Chaque étude de cas porte sur les processus de changement de patients borderline en psychothérapie </a:t>
            </a:r>
            <a:r>
              <a:rPr lang="fr-FR" sz="3500" dirty="0" smtClean="0"/>
              <a:t>(étude </a:t>
            </a:r>
            <a:r>
              <a:rPr lang="fr-FR" sz="3500" dirty="0" err="1" smtClean="0"/>
              <a:t>processus-résultats</a:t>
            </a:r>
            <a:r>
              <a:rPr lang="fr-FR" sz="3500" dirty="0" smtClean="0"/>
              <a:t>). </a:t>
            </a:r>
          </a:p>
          <a:p>
            <a:endParaRPr lang="fr-FR" sz="3500" dirty="0"/>
          </a:p>
          <a:p>
            <a:r>
              <a:rPr lang="fr-FR" sz="6000" dirty="0" smtClean="0"/>
              <a:t>La psychothérapie est individuelle, familiale (ou ?). </a:t>
            </a:r>
          </a:p>
          <a:p>
            <a:endParaRPr lang="fr-FR" sz="3500" dirty="0" smtClean="0"/>
          </a:p>
          <a:p>
            <a:r>
              <a:rPr lang="fr-FR" sz="6000" dirty="0" smtClean="0"/>
              <a:t>Elle se déroule dans le cadre d’un cabinet, d’un centre </a:t>
            </a:r>
            <a:r>
              <a:rPr lang="fr-FR" sz="6000" dirty="0" err="1" smtClean="0"/>
              <a:t>médico-psychologique</a:t>
            </a:r>
            <a:r>
              <a:rPr lang="fr-FR" sz="6000" dirty="0" smtClean="0"/>
              <a:t>, d’une institution (…).  </a:t>
            </a:r>
          </a:p>
          <a:p>
            <a:endParaRPr lang="fr-FR" sz="3500" dirty="0" smtClean="0"/>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RRFPP Pôle borderline - Processus de passage à l'acte</a:t>
            </a:r>
            <a:endParaRPr lang="fr-FR" dirty="0"/>
          </a:p>
        </p:txBody>
      </p:sp>
      <p:sp>
        <p:nvSpPr>
          <p:cNvPr id="4" name="Line 2"/>
          <p:cNvSpPr>
            <a:spLocks noChangeShapeType="1"/>
          </p:cNvSpPr>
          <p:nvPr/>
        </p:nvSpPr>
        <p:spPr bwMode="auto">
          <a:xfrm>
            <a:off x="1641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 name="Text Box 3"/>
          <p:cNvSpPr txBox="1">
            <a:spLocks noChangeArrowheads="1"/>
          </p:cNvSpPr>
          <p:nvPr/>
        </p:nvSpPr>
        <p:spPr bwMode="auto">
          <a:xfrm>
            <a:off x="16002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6"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7"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8"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rgbClr val="1F498F"/>
                </a:solidFill>
              </a:rPr>
              <a:t>Cadre général </a:t>
            </a:r>
            <a:r>
              <a:rPr lang="fr-FR" sz="2000" dirty="0" smtClean="0">
                <a:solidFill>
                  <a:srgbClr val="1F498F"/>
                </a:solidFill>
              </a:rPr>
              <a:t>(2)</a:t>
            </a:r>
          </a:p>
          <a:p>
            <a:pPr algn="ctr"/>
            <a:r>
              <a:rPr lang="fr-FR" sz="3200" dirty="0" smtClean="0">
                <a:solidFill>
                  <a:schemeClr val="tx2"/>
                </a:solidFill>
              </a:rPr>
              <a:t>Schéma </a:t>
            </a:r>
            <a:r>
              <a:rPr lang="fr-FR" sz="3200" dirty="0">
                <a:solidFill>
                  <a:schemeClr val="tx2"/>
                </a:solidFill>
              </a:rPr>
              <a:t>général d’une étude </a:t>
            </a:r>
            <a:r>
              <a:rPr lang="fr-FR" sz="3200" dirty="0">
                <a:solidFill>
                  <a:srgbClr val="1F498F"/>
                </a:solidFill>
              </a:rPr>
              <a:t>intensive</a:t>
            </a:r>
            <a:r>
              <a:rPr lang="fr-FR" sz="3200" dirty="0">
                <a:solidFill>
                  <a:schemeClr val="tx2"/>
                </a:solidFill>
              </a:rPr>
              <a:t> de cas</a:t>
            </a:r>
          </a:p>
        </p:txBody>
      </p:sp>
      <p:sp>
        <p:nvSpPr>
          <p:cNvPr id="9" name="Text Box 4"/>
          <p:cNvSpPr txBox="1">
            <a:spLocks noChangeArrowheads="1"/>
          </p:cNvSpPr>
          <p:nvPr/>
        </p:nvSpPr>
        <p:spPr bwMode="auto">
          <a:xfrm>
            <a:off x="265906"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initiale</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sp>
        <p:nvSpPr>
          <p:cNvPr id="10" name="ZoneTexte 9"/>
          <p:cNvSpPr txBox="1"/>
          <p:nvPr/>
        </p:nvSpPr>
        <p:spPr>
          <a:xfrm>
            <a:off x="6873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1" name="ZoneTexte 10"/>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12" name="Text Box 4"/>
          <p:cNvSpPr txBox="1">
            <a:spLocks noChangeArrowheads="1"/>
          </p:cNvSpPr>
          <p:nvPr/>
        </p:nvSpPr>
        <p:spPr bwMode="auto">
          <a:xfrm>
            <a:off x="25908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13" name="Text Box 4"/>
          <p:cNvSpPr txBox="1">
            <a:spLocks noChangeArrowheads="1"/>
          </p:cNvSpPr>
          <p:nvPr/>
        </p:nvSpPr>
        <p:spPr bwMode="auto">
          <a:xfrm>
            <a:off x="49530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14" name="ZoneTexte 13"/>
          <p:cNvSpPr txBox="1"/>
          <p:nvPr/>
        </p:nvSpPr>
        <p:spPr>
          <a:xfrm>
            <a:off x="52158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15" name="ZoneTexte 14"/>
          <p:cNvSpPr txBox="1"/>
          <p:nvPr/>
        </p:nvSpPr>
        <p:spPr>
          <a:xfrm>
            <a:off x="78501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16" name="Line 2"/>
          <p:cNvSpPr>
            <a:spLocks noChangeShapeType="1"/>
          </p:cNvSpPr>
          <p:nvPr/>
        </p:nvSpPr>
        <p:spPr bwMode="auto">
          <a:xfrm>
            <a:off x="3927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7" name="Text Box 3"/>
          <p:cNvSpPr txBox="1">
            <a:spLocks noChangeArrowheads="1"/>
          </p:cNvSpPr>
          <p:nvPr/>
        </p:nvSpPr>
        <p:spPr bwMode="auto">
          <a:xfrm>
            <a:off x="3913801"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18" name="Line 2"/>
          <p:cNvSpPr>
            <a:spLocks noChangeShapeType="1"/>
          </p:cNvSpPr>
          <p:nvPr/>
        </p:nvSpPr>
        <p:spPr bwMode="auto">
          <a:xfrm>
            <a:off x="63655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9" name="Text Box 3"/>
          <p:cNvSpPr txBox="1">
            <a:spLocks noChangeArrowheads="1"/>
          </p:cNvSpPr>
          <p:nvPr/>
        </p:nvSpPr>
        <p:spPr bwMode="auto">
          <a:xfrm>
            <a:off x="63246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0" name="Text Box 4"/>
          <p:cNvSpPr txBox="1">
            <a:spLocks noChangeArrowheads="1"/>
          </p:cNvSpPr>
          <p:nvPr/>
        </p:nvSpPr>
        <p:spPr bwMode="auto">
          <a:xfrm>
            <a:off x="7466012"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terminaison</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cxnSp>
        <p:nvCxnSpPr>
          <p:cNvPr id="21" name="Connecteur droit avec flèche 20"/>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22"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3" name="Grouper 40"/>
          <p:cNvGrpSpPr>
            <a:grpSpLocks noChangeAspect="1"/>
          </p:cNvGrpSpPr>
          <p:nvPr/>
        </p:nvGrpSpPr>
        <p:grpSpPr>
          <a:xfrm>
            <a:off x="1447800" y="4532658"/>
            <a:ext cx="1123200" cy="1182342"/>
            <a:chOff x="2514600" y="846138"/>
            <a:chExt cx="2743200" cy="2887663"/>
          </a:xfrm>
        </p:grpSpPr>
        <p:sp>
          <p:nvSpPr>
            <p:cNvPr id="24" name="Rectangle 23"/>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25" name="Rectangle 24"/>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26" name="Rectangle 25"/>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27" name="Connecteur droit avec flèche 26"/>
            <p:cNvCxnSpPr>
              <a:stCxn id="24"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28" name="Grouper 41"/>
          <p:cNvGrpSpPr>
            <a:grpSpLocks noChangeAspect="1"/>
          </p:cNvGrpSpPr>
          <p:nvPr/>
        </p:nvGrpSpPr>
        <p:grpSpPr>
          <a:xfrm flipH="1">
            <a:off x="3906000" y="4761258"/>
            <a:ext cx="1123200" cy="1182342"/>
            <a:chOff x="2514600" y="846138"/>
            <a:chExt cx="2743200" cy="2887663"/>
          </a:xfrm>
        </p:grpSpPr>
        <p:sp>
          <p:nvSpPr>
            <p:cNvPr id="29" name="Rectangle 28"/>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0" name="Rectangle 29"/>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1" name="Rectangle 30"/>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32" name="Connecteur droit avec flèche 31"/>
            <p:cNvCxnSpPr>
              <a:stCxn id="29"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3" name="Grouper 51"/>
          <p:cNvGrpSpPr/>
          <p:nvPr/>
        </p:nvGrpSpPr>
        <p:grpSpPr>
          <a:xfrm>
            <a:off x="6420600" y="4384211"/>
            <a:ext cx="1123200" cy="1446331"/>
            <a:chOff x="6420600" y="4384211"/>
            <a:chExt cx="1123200" cy="1446331"/>
          </a:xfrm>
        </p:grpSpPr>
        <p:sp>
          <p:nvSpPr>
            <p:cNvPr id="34" name="Rectangle 33"/>
            <p:cNvSpPr>
              <a:spLocks noChangeAspect="1"/>
            </p:cNvSpPr>
            <p:nvPr/>
          </p:nvSpPr>
          <p:spPr>
            <a:xfrm flipH="1">
              <a:off x="7169400" y="517794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5" name="Rectangle 34"/>
            <p:cNvSpPr>
              <a:spLocks noChangeAspect="1"/>
            </p:cNvSpPr>
            <p:nvPr/>
          </p:nvSpPr>
          <p:spPr>
            <a:xfrm flipH="1">
              <a:off x="6420600" y="486594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6" name="Rectangle 35"/>
            <p:cNvSpPr>
              <a:spLocks noChangeAspect="1"/>
            </p:cNvSpPr>
            <p:nvPr/>
          </p:nvSpPr>
          <p:spPr>
            <a:xfrm flipH="1">
              <a:off x="6763800" y="555234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37" name="Connecteur droit avec flèche 36"/>
            <p:cNvCxnSpPr/>
            <p:nvPr/>
          </p:nvCxnSpPr>
          <p:spPr>
            <a:xfrm rot="16200000" flipV="1">
              <a:off x="6345655" y="4972757"/>
              <a:ext cx="1178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38" name="Espace réservé de la date 41"/>
          <p:cNvSpPr txBox="1">
            <a:spLocks/>
          </p:cNvSpPr>
          <p:nvPr/>
        </p:nvSpPr>
        <p:spPr>
          <a:xfrm>
            <a:off x="457200" y="6356350"/>
            <a:ext cx="16764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t>04/07/08. JM Thurin</a:t>
            </a: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0" name="Bulle rectangulaire à coins arrondis 39"/>
          <p:cNvSpPr/>
          <p:nvPr/>
        </p:nvSpPr>
        <p:spPr>
          <a:xfrm>
            <a:off x="0" y="1492802"/>
            <a:ext cx="1771199"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en-US" sz="1600" dirty="0" smtClean="0">
                <a:solidFill>
                  <a:srgbClr val="000090"/>
                </a:solidFill>
              </a:rPr>
              <a:t> </a:t>
            </a:r>
            <a:r>
              <a:rPr lang="en-US" sz="1600" dirty="0" err="1" smtClean="0">
                <a:solidFill>
                  <a:srgbClr val="000090"/>
                </a:solidFill>
              </a:rPr>
              <a:t>Moderateurs</a:t>
            </a:r>
            <a:r>
              <a:rPr lang="en-US" sz="1200" dirty="0" smtClean="0">
                <a:solidFill>
                  <a:srgbClr val="CC332E"/>
                </a:solidFill>
              </a:rPr>
              <a:t/>
            </a:r>
            <a:br>
              <a:rPr lang="en-US" sz="1200" dirty="0" smtClean="0">
                <a:solidFill>
                  <a:srgbClr val="CC332E"/>
                </a:solidFill>
              </a:rPr>
            </a:br>
            <a:endParaRPr lang="en-US" sz="1200" dirty="0">
              <a:solidFill>
                <a:srgbClr val="CC332E"/>
              </a:solidFill>
            </a:endParaRPr>
          </a:p>
        </p:txBody>
      </p:sp>
      <p:sp>
        <p:nvSpPr>
          <p:cNvPr id="41" name="ZoneTexte 29"/>
          <p:cNvSpPr txBox="1">
            <a:spLocks noChangeArrowheads="1"/>
          </p:cNvSpPr>
          <p:nvPr/>
        </p:nvSpPr>
        <p:spPr bwMode="auto">
          <a:xfrm>
            <a:off x="2984362" y="2847201"/>
            <a:ext cx="597038"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2 mois</a:t>
            </a:r>
            <a:endParaRPr lang="fr-FR" sz="1200" dirty="0"/>
          </a:p>
        </p:txBody>
      </p:sp>
      <p:sp>
        <p:nvSpPr>
          <p:cNvPr id="42" name="ZoneTexte 29"/>
          <p:cNvSpPr txBox="1">
            <a:spLocks noChangeArrowheads="1"/>
          </p:cNvSpPr>
          <p:nvPr/>
        </p:nvSpPr>
        <p:spPr bwMode="auto">
          <a:xfrm>
            <a:off x="5257800" y="2895600"/>
            <a:ext cx="87716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6 et 9 mois</a:t>
            </a:r>
            <a:endParaRPr lang="fr-FR" sz="1200" dirty="0"/>
          </a:p>
        </p:txBody>
      </p:sp>
      <p:sp>
        <p:nvSpPr>
          <p:cNvPr id="43" name="ZoneTexte 29"/>
          <p:cNvSpPr txBox="1">
            <a:spLocks noChangeArrowheads="1"/>
          </p:cNvSpPr>
          <p:nvPr/>
        </p:nvSpPr>
        <p:spPr bwMode="auto">
          <a:xfrm>
            <a:off x="7853783" y="2943999"/>
            <a:ext cx="452017"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1 an</a:t>
            </a:r>
            <a:endParaRPr lang="fr-FR" sz="1200" dirty="0"/>
          </a:p>
        </p:txBody>
      </p:sp>
      <p:sp>
        <p:nvSpPr>
          <p:cNvPr id="44" name="Espace réservé du numéro de diapositive 43"/>
          <p:cNvSpPr>
            <a:spLocks noGrp="1"/>
          </p:cNvSpPr>
          <p:nvPr>
            <p:ph type="sldNum" sz="quarter" idx="12"/>
          </p:nvPr>
        </p:nvSpPr>
        <p:spPr/>
        <p:txBody>
          <a:bodyPr/>
          <a:lstStyle/>
          <a:p>
            <a:fld id="{DF20D3EC-C141-B843-BFC6-CF5AFA875736}" type="slidenum">
              <a:rPr lang="fr-FR" smtClean="0"/>
              <a:pPr/>
              <a:t>3</a:t>
            </a:fld>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général </a:t>
            </a:r>
            <a:r>
              <a:rPr lang="fr-FR" sz="3200" dirty="0" smtClean="0"/>
              <a:t>(3)</a:t>
            </a:r>
            <a:endParaRPr lang="fr-FR" dirty="0"/>
          </a:p>
        </p:txBody>
      </p:sp>
      <p:sp>
        <p:nvSpPr>
          <p:cNvPr id="3" name="Espace réservé du contenu 2"/>
          <p:cNvSpPr>
            <a:spLocks noGrp="1"/>
          </p:cNvSpPr>
          <p:nvPr>
            <p:ph idx="1"/>
          </p:nvPr>
        </p:nvSpPr>
        <p:spPr/>
        <p:txBody>
          <a:bodyPr>
            <a:normAutofit fontScale="55000" lnSpcReduction="20000"/>
          </a:bodyPr>
          <a:lstStyle/>
          <a:p>
            <a:r>
              <a:rPr lang="fr-FR" sz="6000" dirty="0" smtClean="0"/>
              <a:t>Une attention particulière est portée aux mises en danger, aux </a:t>
            </a:r>
            <a:r>
              <a:rPr lang="fr-FR" sz="6000" dirty="0" err="1" smtClean="0"/>
              <a:t>auto-mutilations</a:t>
            </a:r>
            <a:r>
              <a:rPr lang="fr-FR" sz="6000" dirty="0" smtClean="0"/>
              <a:t>, boulimies impulsives, voire tentatives de suicide impulsives, </a:t>
            </a:r>
          </a:p>
          <a:p>
            <a:pPr lvl="1"/>
            <a:r>
              <a:rPr lang="fr-FR" sz="5000" dirty="0" smtClean="0"/>
              <a:t>Leur contexte de déclenchement</a:t>
            </a:r>
          </a:p>
          <a:p>
            <a:pPr lvl="1"/>
            <a:r>
              <a:rPr lang="fr-FR" sz="5000" dirty="0" smtClean="0"/>
              <a:t>Leur interprétation, </a:t>
            </a:r>
          </a:p>
          <a:p>
            <a:pPr lvl="1"/>
            <a:r>
              <a:rPr lang="fr-FR" sz="5000" dirty="0" smtClean="0"/>
              <a:t>La description et à l’évaluation des interventions psychothérapiques dont elles font l’objet et </a:t>
            </a:r>
          </a:p>
          <a:p>
            <a:pPr lvl="1"/>
            <a:r>
              <a:rPr lang="fr-FR" sz="5000" dirty="0" smtClean="0"/>
              <a:t>aux résultats obtenus. </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4</a:t>
            </a:fld>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Méthodologie </a:t>
            </a:r>
            <a:r>
              <a:rPr lang="fr-FR" sz="3600" dirty="0" smtClean="0"/>
              <a:t>(1)</a:t>
            </a:r>
            <a:endParaRPr lang="fr-FR" dirty="0"/>
          </a:p>
        </p:txBody>
      </p:sp>
      <p:sp>
        <p:nvSpPr>
          <p:cNvPr id="3" name="Espace réservé du contenu 2"/>
          <p:cNvSpPr>
            <a:spLocks noGrp="1"/>
          </p:cNvSpPr>
          <p:nvPr>
            <p:ph idx="1"/>
          </p:nvPr>
        </p:nvSpPr>
        <p:spPr/>
        <p:txBody>
          <a:bodyPr>
            <a:normAutofit fontScale="92500" lnSpcReduction="10000"/>
          </a:bodyPr>
          <a:lstStyle/>
          <a:p>
            <a:pPr marL="514350" indent="-514350">
              <a:buFont typeface="+mj-lt"/>
              <a:buAutoNum type="arabicPeriod"/>
            </a:pPr>
            <a:r>
              <a:rPr lang="fr-FR" dirty="0" smtClean="0"/>
              <a:t>Restituer la configuration </a:t>
            </a:r>
            <a:r>
              <a:rPr lang="fr-FR" dirty="0" err="1" smtClean="0"/>
              <a:t>précipitante</a:t>
            </a:r>
            <a:r>
              <a:rPr lang="fr-FR" dirty="0" smtClean="0"/>
              <a:t> du processus d’acting à partir de ce que dit le patient (éventuellement l’entourage), en faisant décrire la situation et en se la représentant (en la « vivant ») psychiquement</a:t>
            </a:r>
          </a:p>
          <a:p>
            <a:pPr marL="514350" indent="-514350">
              <a:buFont typeface="+mj-lt"/>
              <a:buAutoNum type="arabicPeriod"/>
            </a:pPr>
            <a:r>
              <a:rPr lang="fr-FR" dirty="0" smtClean="0"/>
              <a:t>Définir l’acte impulsif</a:t>
            </a:r>
          </a:p>
          <a:p>
            <a:pPr marL="514350" indent="-514350">
              <a:buFont typeface="+mj-lt"/>
              <a:buAutoNum type="arabicPeriod"/>
            </a:pPr>
            <a:r>
              <a:rPr lang="fr-FR" dirty="0" smtClean="0"/>
              <a:t>Construire une ou plusieurs hypothèses étiologiques intermédiaires sur les facteurs de sensibilisation à cette configuration et ses bases plus profondes</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5</a:t>
            </a:fld>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Méthodologie </a:t>
            </a:r>
            <a:r>
              <a:rPr lang="fr-FR" sz="3600" dirty="0" smtClean="0"/>
              <a:t>(2)</a:t>
            </a:r>
            <a:endParaRPr lang="fr-FR" dirty="0"/>
          </a:p>
        </p:txBody>
      </p:sp>
      <p:sp>
        <p:nvSpPr>
          <p:cNvPr id="3" name="Espace réservé du contenu 2"/>
          <p:cNvSpPr>
            <a:spLocks noGrp="1"/>
          </p:cNvSpPr>
          <p:nvPr>
            <p:ph idx="1"/>
          </p:nvPr>
        </p:nvSpPr>
        <p:spPr/>
        <p:txBody>
          <a:bodyPr/>
          <a:lstStyle/>
          <a:p>
            <a:r>
              <a:rPr lang="fr-FR" dirty="0" smtClean="0"/>
              <a:t>Décrire succinctement l’attitude et les interventions adoptées et mises en œuvre</a:t>
            </a:r>
          </a:p>
          <a:p>
            <a:r>
              <a:rPr lang="fr-FR" dirty="0" smtClean="0"/>
              <a:t>Recueillir les données d’entretien pendant 2-4 séances pour suivre l’évolution</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6</a:t>
            </a:fld>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hypothèses </a:t>
            </a:r>
            <a:r>
              <a:rPr lang="fr-FR" sz="3600" dirty="0" smtClean="0"/>
              <a:t>(1)</a:t>
            </a:r>
            <a:endParaRPr lang="fr-FR" dirty="0"/>
          </a:p>
        </p:txBody>
      </p:sp>
      <p:sp>
        <p:nvSpPr>
          <p:cNvPr id="3" name="Espace réservé du contenu 2"/>
          <p:cNvSpPr>
            <a:spLocks noGrp="1"/>
          </p:cNvSpPr>
          <p:nvPr>
            <p:ph idx="1"/>
          </p:nvPr>
        </p:nvSpPr>
        <p:spPr>
          <a:xfrm>
            <a:off x="457200" y="1417638"/>
            <a:ext cx="8229600" cy="4938712"/>
          </a:xfrm>
        </p:spPr>
        <p:txBody>
          <a:bodyPr>
            <a:noAutofit/>
          </a:bodyPr>
          <a:lstStyle/>
          <a:p>
            <a:r>
              <a:rPr lang="fr-FR" sz="2400" dirty="0" smtClean="0"/>
              <a:t>1) Les épisodes de mise en danger impulsive et de comportements d’automutilation rencontrés chez les sujets borderline sont associés à</a:t>
            </a:r>
          </a:p>
          <a:p>
            <a:pPr lvl="1"/>
            <a:r>
              <a:rPr lang="fr-FR" sz="2000" dirty="0" smtClean="0"/>
              <a:t>un contexte de menace portant sur le lien et l’identité.</a:t>
            </a:r>
          </a:p>
          <a:p>
            <a:pPr lvl="1"/>
            <a:r>
              <a:rPr lang="fr-FR" sz="2000" dirty="0" smtClean="0"/>
              <a:t>une expérience relationnelle insupportable impliquant la représentation de soi (Yeomans)</a:t>
            </a:r>
          </a:p>
          <a:p>
            <a:pPr lvl="1"/>
            <a:r>
              <a:rPr lang="fr-FR" sz="2000" dirty="0" smtClean="0"/>
              <a:t>un bouleversement émotionnel réduisant la capacité de penser</a:t>
            </a:r>
          </a:p>
          <a:p>
            <a:pPr lvl="1"/>
            <a:r>
              <a:rPr lang="fr-FR" sz="2000" dirty="0"/>
              <a:t>…</a:t>
            </a:r>
            <a:endParaRPr lang="fr-FR" sz="2000" dirty="0" smtClean="0"/>
          </a:p>
          <a:p>
            <a:r>
              <a:rPr lang="fr-FR" sz="2400" dirty="0" smtClean="0"/>
              <a:t>Les actes représentent </a:t>
            </a:r>
          </a:p>
          <a:p>
            <a:pPr lvl="1"/>
            <a:r>
              <a:rPr lang="fr-FR" sz="2000" dirty="0" smtClean="0"/>
              <a:t>un retournement sur soi de la violence éprouvée envers l’autre</a:t>
            </a:r>
          </a:p>
          <a:p>
            <a:pPr lvl="1"/>
            <a:r>
              <a:rPr lang="fr-FR" sz="2000" dirty="0"/>
              <a:t>u</a:t>
            </a:r>
            <a:r>
              <a:rPr lang="fr-FR" sz="2000" dirty="0" smtClean="0"/>
              <a:t>ne décharge émotionnelle relative à une tension insupportable</a:t>
            </a:r>
          </a:p>
          <a:p>
            <a:pPr lvl="1"/>
            <a:r>
              <a:rPr lang="fr-FR" sz="2400" dirty="0" smtClean="0"/>
              <a:t>…</a:t>
            </a:r>
          </a:p>
          <a:p>
            <a:r>
              <a:rPr lang="fr-FR" sz="2400" dirty="0" smtClean="0"/>
              <a:t>Ils sont liés à des vulnérabilités actualisées </a:t>
            </a:r>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7</a:t>
            </a:fld>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RRFPP Pôle borderline - Processus de passage à l'acte</a:t>
            </a:r>
            <a:endParaRPr lang="fr-FR"/>
          </a:p>
        </p:txBody>
      </p:sp>
      <p:sp>
        <p:nvSpPr>
          <p:cNvPr id="4" name="Espace réservé du numéro de diapositive 3"/>
          <p:cNvSpPr>
            <a:spLocks noGrp="1"/>
          </p:cNvSpPr>
          <p:nvPr>
            <p:ph type="sldNum" sz="quarter" idx="12"/>
          </p:nvPr>
        </p:nvSpPr>
        <p:spPr/>
        <p:txBody>
          <a:bodyPr/>
          <a:lstStyle/>
          <a:p>
            <a:fld id="{DF20D3EC-C141-B843-BFC6-CF5AFA875736}" type="slidenum">
              <a:rPr lang="fr-FR" smtClean="0"/>
              <a:pPr/>
              <a:t>8</a:t>
            </a:fld>
            <a:endParaRPr lang="fr-FR"/>
          </a:p>
        </p:txBody>
      </p:sp>
      <p:sp>
        <p:nvSpPr>
          <p:cNvPr id="8" name="Rectangle 2"/>
          <p:cNvSpPr txBox="1">
            <a:spLocks noChangeArrowheads="1"/>
          </p:cNvSpPr>
          <p:nvPr/>
        </p:nvSpPr>
        <p:spPr bwMode="auto">
          <a:xfrm>
            <a:off x="533400" y="5334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3200" b="0" i="0" u="none" strike="noStrike" kern="0" cap="none" spc="0" normalizeH="0" baseline="0" noProof="0" dirty="0" smtClean="0">
                <a:ln>
                  <a:noFill/>
                </a:ln>
                <a:solidFill>
                  <a:schemeClr val="tx2"/>
                </a:solidFill>
                <a:effectLst/>
                <a:uLnTx/>
                <a:uFillTx/>
                <a:latin typeface="+mj-lt"/>
                <a:ea typeface="+mj-ea"/>
                <a:cs typeface="+mj-cs"/>
              </a:rPr>
              <a:t>Schéma d’un processus de mise en acte</a:t>
            </a:r>
            <a:endParaRPr kumimoji="0" lang="fr-FR" sz="4400" b="0" i="0" u="none" strike="noStrike" kern="0" cap="none" spc="0" normalizeH="0" baseline="0" noProof="0" dirty="0">
              <a:ln>
                <a:noFill/>
              </a:ln>
              <a:solidFill>
                <a:schemeClr val="tx2"/>
              </a:solidFill>
              <a:effectLst/>
              <a:uLnTx/>
              <a:uFillTx/>
              <a:latin typeface="+mj-lt"/>
              <a:ea typeface="+mj-ea"/>
              <a:cs typeface="+mj-cs"/>
            </a:endParaRPr>
          </a:p>
        </p:txBody>
      </p:sp>
      <p:sp>
        <p:nvSpPr>
          <p:cNvPr id="10" name="Rectangle 4"/>
          <p:cNvSpPr>
            <a:spLocks noChangeArrowheads="1"/>
          </p:cNvSpPr>
          <p:nvPr/>
        </p:nvSpPr>
        <p:spPr bwMode="auto">
          <a:xfrm>
            <a:off x="381000" y="3962400"/>
            <a:ext cx="12318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Conflit psychique </a:t>
            </a:r>
            <a:endParaRPr lang="fr-FR" sz="1200" dirty="0">
              <a:latin typeface="Arial" pitchFamily="-105" charset="0"/>
            </a:endParaRPr>
          </a:p>
        </p:txBody>
      </p:sp>
      <p:sp>
        <p:nvSpPr>
          <p:cNvPr id="11" name="Rectangle 5"/>
          <p:cNvSpPr>
            <a:spLocks noChangeArrowheads="1"/>
          </p:cNvSpPr>
          <p:nvPr/>
        </p:nvSpPr>
        <p:spPr bwMode="auto">
          <a:xfrm>
            <a:off x="3124200" y="3962400"/>
            <a:ext cx="11430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Relation </a:t>
            </a:r>
            <a:r>
              <a:rPr lang="fr-FR" sz="1200" dirty="0">
                <a:latin typeface="Arial" pitchFamily="-105" charset="0"/>
              </a:rPr>
              <a:t>à soi</a:t>
            </a:r>
          </a:p>
        </p:txBody>
      </p:sp>
      <p:sp>
        <p:nvSpPr>
          <p:cNvPr id="12" name="Rectangle 6"/>
          <p:cNvSpPr>
            <a:spLocks noChangeArrowheads="1"/>
          </p:cNvSpPr>
          <p:nvPr/>
        </p:nvSpPr>
        <p:spPr bwMode="auto">
          <a:xfrm>
            <a:off x="7620000" y="3962400"/>
            <a:ext cx="11430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a:latin typeface="Arial" pitchFamily="-105" charset="0"/>
              </a:rPr>
              <a:t>Contexte </a:t>
            </a:r>
          </a:p>
        </p:txBody>
      </p:sp>
      <p:sp>
        <p:nvSpPr>
          <p:cNvPr id="13" name="Rectangle 7"/>
          <p:cNvSpPr>
            <a:spLocks noChangeArrowheads="1"/>
          </p:cNvSpPr>
          <p:nvPr/>
        </p:nvSpPr>
        <p:spPr bwMode="auto">
          <a:xfrm>
            <a:off x="6400800" y="3962400"/>
            <a:ext cx="11430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a:latin typeface="Arial" pitchFamily="-105" charset="0"/>
              </a:rPr>
              <a:t>Relation</a:t>
            </a:r>
            <a:br>
              <a:rPr lang="fr-FR" sz="1200">
                <a:latin typeface="Arial" pitchFamily="-105" charset="0"/>
              </a:rPr>
            </a:br>
            <a:r>
              <a:rPr lang="fr-FR" sz="1200">
                <a:latin typeface="Arial" pitchFamily="-105" charset="0"/>
              </a:rPr>
              <a:t>à la réalité </a:t>
            </a:r>
          </a:p>
        </p:txBody>
      </p:sp>
      <p:sp>
        <p:nvSpPr>
          <p:cNvPr id="14" name="Rectangle 8"/>
          <p:cNvSpPr>
            <a:spLocks noChangeArrowheads="1"/>
          </p:cNvSpPr>
          <p:nvPr/>
        </p:nvSpPr>
        <p:spPr bwMode="auto">
          <a:xfrm>
            <a:off x="5181600" y="3962400"/>
            <a:ext cx="11430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a:latin typeface="Arial" pitchFamily="-105" charset="0"/>
              </a:rPr>
              <a:t>Relation</a:t>
            </a:r>
            <a:br>
              <a:rPr lang="fr-FR" sz="1200">
                <a:latin typeface="Arial" pitchFamily="-105" charset="0"/>
              </a:rPr>
            </a:br>
            <a:r>
              <a:rPr lang="fr-FR" sz="1200">
                <a:latin typeface="Arial" pitchFamily="-105" charset="0"/>
              </a:rPr>
              <a:t>à autrui </a:t>
            </a:r>
          </a:p>
        </p:txBody>
      </p:sp>
      <p:sp>
        <p:nvSpPr>
          <p:cNvPr id="15" name="Rectangle 9"/>
          <p:cNvSpPr>
            <a:spLocks noChangeArrowheads="1"/>
          </p:cNvSpPr>
          <p:nvPr/>
        </p:nvSpPr>
        <p:spPr bwMode="auto">
          <a:xfrm>
            <a:off x="2290763" y="3124200"/>
            <a:ext cx="4114800" cy="304800"/>
          </a:xfrm>
          <a:prstGeom prst="rect">
            <a:avLst/>
          </a:prstGeom>
          <a:solidFill>
            <a:srgbClr val="FFEB15"/>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Mises en acte impulsives</a:t>
            </a:r>
            <a:endParaRPr lang="fr-FR" sz="1200" dirty="0">
              <a:latin typeface="Arial" pitchFamily="-105" charset="0"/>
            </a:endParaRPr>
          </a:p>
        </p:txBody>
      </p:sp>
      <p:sp>
        <p:nvSpPr>
          <p:cNvPr id="16" name="Rectangle 10"/>
          <p:cNvSpPr>
            <a:spLocks noChangeArrowheads="1"/>
          </p:cNvSpPr>
          <p:nvPr/>
        </p:nvSpPr>
        <p:spPr bwMode="auto">
          <a:xfrm>
            <a:off x="1371600" y="4953000"/>
            <a:ext cx="4114800" cy="304800"/>
          </a:xfrm>
          <a:prstGeom prst="rect">
            <a:avLst/>
          </a:prstGeom>
          <a:solidFill>
            <a:srgbClr val="F77706"/>
          </a:solidFill>
          <a:ln w="9525">
            <a:solidFill>
              <a:schemeClr val="tx1"/>
            </a:solidFill>
            <a:miter lim="800000"/>
            <a:headEnd/>
            <a:tailEnd/>
          </a:ln>
          <a:effectLst/>
        </p:spPr>
        <p:txBody>
          <a:bodyPr wrap="none" anchor="ctr">
            <a:prstTxWarp prst="textNoShape">
              <a:avLst/>
            </a:prstTxWarp>
          </a:bodyPr>
          <a:lstStyle/>
          <a:p>
            <a:pPr algn="ctr"/>
            <a:r>
              <a:rPr lang="fr-FR" sz="1200">
                <a:latin typeface="Arial" pitchFamily="-105" charset="0"/>
              </a:rPr>
              <a:t>Interactions précoces - relations perturbées - traumatismes</a:t>
            </a:r>
          </a:p>
        </p:txBody>
      </p:sp>
      <p:sp>
        <p:nvSpPr>
          <p:cNvPr id="17" name="AutoShape 11"/>
          <p:cNvSpPr>
            <a:spLocks noChangeArrowheads="1"/>
          </p:cNvSpPr>
          <p:nvPr/>
        </p:nvSpPr>
        <p:spPr bwMode="auto">
          <a:xfrm>
            <a:off x="3314700" y="4495800"/>
            <a:ext cx="228600" cy="304800"/>
          </a:xfrm>
          <a:prstGeom prst="upArrow">
            <a:avLst>
              <a:gd name="adj1" fmla="val 50000"/>
              <a:gd name="adj2" fmla="val 33333"/>
            </a:avLst>
          </a:prstGeom>
          <a:solidFill>
            <a:srgbClr val="FF7B07"/>
          </a:solidFill>
          <a:ln w="9525">
            <a:solidFill>
              <a:schemeClr val="tx1"/>
            </a:solidFill>
            <a:miter lim="800000"/>
            <a:headEnd/>
            <a:tailEnd/>
          </a:ln>
          <a:effectLst/>
        </p:spPr>
        <p:txBody>
          <a:bodyPr wrap="none" anchor="ctr">
            <a:prstTxWarp prst="textNoShape">
              <a:avLst/>
            </a:prstTxWarp>
          </a:bodyPr>
          <a:lstStyle/>
          <a:p>
            <a:endParaRPr lang="fr-FR"/>
          </a:p>
        </p:txBody>
      </p:sp>
      <p:sp>
        <p:nvSpPr>
          <p:cNvPr id="18" name="Rectangle 12"/>
          <p:cNvSpPr>
            <a:spLocks noChangeArrowheads="1"/>
          </p:cNvSpPr>
          <p:nvPr/>
        </p:nvSpPr>
        <p:spPr bwMode="auto">
          <a:xfrm>
            <a:off x="304800" y="3886200"/>
            <a:ext cx="8534400" cy="533400"/>
          </a:xfrm>
          <a:prstGeom prst="rect">
            <a:avLst/>
          </a:prstGeom>
          <a:noFill/>
          <a:ln w="9525">
            <a:solidFill>
              <a:srgbClr val="FF0000"/>
            </a:solidFill>
            <a:miter lim="800000"/>
            <a:headEnd/>
            <a:tailEnd/>
          </a:ln>
          <a:effectLst/>
        </p:spPr>
        <p:txBody>
          <a:bodyPr wrap="none" anchor="ctr">
            <a:prstTxWarp prst="textNoShape">
              <a:avLst/>
            </a:prstTxWarp>
          </a:bodyPr>
          <a:lstStyle/>
          <a:p>
            <a:endParaRPr lang="fr-FR"/>
          </a:p>
        </p:txBody>
      </p:sp>
      <p:sp>
        <p:nvSpPr>
          <p:cNvPr id="19" name="AutoShape 13"/>
          <p:cNvSpPr>
            <a:spLocks noChangeArrowheads="1"/>
          </p:cNvSpPr>
          <p:nvPr/>
        </p:nvSpPr>
        <p:spPr bwMode="auto">
          <a:xfrm>
            <a:off x="4043363" y="3505200"/>
            <a:ext cx="228600" cy="304800"/>
          </a:xfrm>
          <a:prstGeom prst="upArrow">
            <a:avLst>
              <a:gd name="adj1" fmla="val 50000"/>
              <a:gd name="adj2" fmla="val 33333"/>
            </a:avLst>
          </a:prstGeom>
          <a:solidFill>
            <a:schemeClr val="accent1"/>
          </a:solidFill>
          <a:ln w="9525">
            <a:solidFill>
              <a:schemeClr val="tx1"/>
            </a:solidFill>
            <a:miter lim="800000"/>
            <a:headEnd/>
            <a:tailEnd/>
          </a:ln>
          <a:effectLst/>
        </p:spPr>
        <p:txBody>
          <a:bodyPr wrap="none" anchor="ctr">
            <a:prstTxWarp prst="textNoShape">
              <a:avLst/>
            </a:prstTxWarp>
          </a:bodyPr>
          <a:lstStyle/>
          <a:p>
            <a:endParaRPr lang="fr-FR"/>
          </a:p>
        </p:txBody>
      </p:sp>
      <p:sp>
        <p:nvSpPr>
          <p:cNvPr id="20" name="AutoShape 14"/>
          <p:cNvSpPr>
            <a:spLocks noChangeArrowheads="1"/>
          </p:cNvSpPr>
          <p:nvPr/>
        </p:nvSpPr>
        <p:spPr bwMode="auto">
          <a:xfrm flipV="1">
            <a:off x="4424363" y="3517900"/>
            <a:ext cx="228600" cy="304800"/>
          </a:xfrm>
          <a:prstGeom prst="upArrow">
            <a:avLst>
              <a:gd name="adj1" fmla="val 50000"/>
              <a:gd name="adj2" fmla="val 33333"/>
            </a:avLst>
          </a:prstGeom>
          <a:solidFill>
            <a:srgbClr val="FFEB15"/>
          </a:solidFill>
          <a:ln w="9525">
            <a:solidFill>
              <a:schemeClr val="tx1"/>
            </a:solidFill>
            <a:miter lim="800000"/>
            <a:headEnd/>
            <a:tailEnd/>
          </a:ln>
          <a:effectLst/>
        </p:spPr>
        <p:txBody>
          <a:bodyPr wrap="none" anchor="ctr">
            <a:prstTxWarp prst="textNoShape">
              <a:avLst/>
            </a:prstTxWarp>
          </a:bodyPr>
          <a:lstStyle/>
          <a:p>
            <a:endParaRPr lang="fr-FR"/>
          </a:p>
        </p:txBody>
      </p:sp>
      <p:sp>
        <p:nvSpPr>
          <p:cNvPr id="21" name="Line 15"/>
          <p:cNvSpPr>
            <a:spLocks noChangeShapeType="1"/>
          </p:cNvSpPr>
          <p:nvPr/>
        </p:nvSpPr>
        <p:spPr bwMode="auto">
          <a:xfrm>
            <a:off x="919163" y="5257800"/>
            <a:ext cx="6934200" cy="0"/>
          </a:xfrm>
          <a:prstGeom prst="line">
            <a:avLst/>
          </a:prstGeom>
          <a:noFill/>
          <a:ln w="38100">
            <a:solidFill>
              <a:srgbClr val="FF7B07"/>
            </a:solidFill>
            <a:round/>
            <a:headEnd/>
            <a:tailEnd/>
          </a:ln>
          <a:effectLst/>
        </p:spPr>
        <p:txBody>
          <a:bodyPr wrap="none" anchor="ctr">
            <a:prstTxWarp prst="textNoShape">
              <a:avLst/>
            </a:prstTxWarp>
          </a:bodyPr>
          <a:lstStyle/>
          <a:p>
            <a:endParaRPr lang="fr-FR"/>
          </a:p>
        </p:txBody>
      </p:sp>
      <p:sp>
        <p:nvSpPr>
          <p:cNvPr id="22" name="Line 16"/>
          <p:cNvSpPr>
            <a:spLocks noChangeShapeType="1"/>
          </p:cNvSpPr>
          <p:nvPr/>
        </p:nvSpPr>
        <p:spPr bwMode="auto">
          <a:xfrm>
            <a:off x="919163" y="3111500"/>
            <a:ext cx="6934200" cy="0"/>
          </a:xfrm>
          <a:prstGeom prst="line">
            <a:avLst/>
          </a:prstGeom>
          <a:noFill/>
          <a:ln w="38100">
            <a:solidFill>
              <a:srgbClr val="FFEB15"/>
            </a:solidFill>
            <a:round/>
            <a:headEnd/>
            <a:tailEnd/>
          </a:ln>
          <a:effectLst/>
        </p:spPr>
        <p:txBody>
          <a:bodyPr wrap="none" anchor="ctr">
            <a:prstTxWarp prst="textNoShape">
              <a:avLst/>
            </a:prstTxWarp>
          </a:bodyPr>
          <a:lstStyle/>
          <a:p>
            <a:endParaRPr lang="fr-FR"/>
          </a:p>
        </p:txBody>
      </p:sp>
      <p:sp>
        <p:nvSpPr>
          <p:cNvPr id="42" name="Rectangle 10"/>
          <p:cNvSpPr>
            <a:spLocks noChangeArrowheads="1"/>
          </p:cNvSpPr>
          <p:nvPr/>
        </p:nvSpPr>
        <p:spPr bwMode="auto">
          <a:xfrm>
            <a:off x="5832000" y="4953000"/>
            <a:ext cx="2286000" cy="300600"/>
          </a:xfrm>
          <a:prstGeom prst="rect">
            <a:avLst/>
          </a:prstGeom>
          <a:solidFill>
            <a:srgbClr val="F77706"/>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Facteurs non dynamiques</a:t>
            </a:r>
            <a:endParaRPr lang="fr-FR" sz="1200" dirty="0">
              <a:latin typeface="Arial" pitchFamily="-105" charset="0"/>
            </a:endParaRPr>
          </a:p>
        </p:txBody>
      </p:sp>
      <p:sp>
        <p:nvSpPr>
          <p:cNvPr id="43" name="AutoShape 11"/>
          <p:cNvSpPr>
            <a:spLocks noChangeArrowheads="1"/>
          </p:cNvSpPr>
          <p:nvPr/>
        </p:nvSpPr>
        <p:spPr bwMode="auto">
          <a:xfrm>
            <a:off x="6860700" y="4495800"/>
            <a:ext cx="228600" cy="304800"/>
          </a:xfrm>
          <a:prstGeom prst="upArrow">
            <a:avLst>
              <a:gd name="adj1" fmla="val 50000"/>
              <a:gd name="adj2" fmla="val 33333"/>
            </a:avLst>
          </a:prstGeom>
          <a:solidFill>
            <a:srgbClr val="FF7B07"/>
          </a:solidFill>
          <a:ln w="9525">
            <a:solidFill>
              <a:schemeClr val="tx1"/>
            </a:solidFill>
            <a:miter lim="800000"/>
            <a:headEnd/>
            <a:tailEnd/>
          </a:ln>
          <a:effectLst/>
        </p:spPr>
        <p:txBody>
          <a:bodyPr wrap="none" anchor="ctr">
            <a:prstTxWarp prst="textNoShape">
              <a:avLst/>
            </a:prstTxWarp>
          </a:bodyPr>
          <a:lstStyle/>
          <a:p>
            <a:endParaRPr lang="fr-FR"/>
          </a:p>
        </p:txBody>
      </p:sp>
      <p:sp>
        <p:nvSpPr>
          <p:cNvPr id="44" name="Rectangle 4"/>
          <p:cNvSpPr>
            <a:spLocks noChangeArrowheads="1"/>
          </p:cNvSpPr>
          <p:nvPr/>
        </p:nvSpPr>
        <p:spPr bwMode="auto">
          <a:xfrm>
            <a:off x="1728300" y="3962400"/>
            <a:ext cx="1267800" cy="381000"/>
          </a:xfrm>
          <a:prstGeom prst="rect">
            <a:avLst/>
          </a:prstGeom>
          <a:solidFill>
            <a:schemeClr val="accent1"/>
          </a:solidFill>
          <a:ln w="9525">
            <a:solidFill>
              <a:schemeClr val="tx1"/>
            </a:solidFill>
            <a:miter lim="800000"/>
            <a:headEnd/>
            <a:tailEnd/>
          </a:ln>
          <a:effectLst/>
        </p:spPr>
        <p:txBody>
          <a:bodyPr wrap="none" anchor="ctr">
            <a:prstTxWarp prst="textNoShape">
              <a:avLst/>
            </a:prstTxWarp>
          </a:bodyPr>
          <a:lstStyle/>
          <a:p>
            <a:pPr algn="ctr"/>
            <a:r>
              <a:rPr lang="fr-FR" sz="1200" dirty="0" smtClean="0">
                <a:latin typeface="Arial" pitchFamily="-105" charset="0"/>
              </a:rPr>
              <a:t>Tolérance </a:t>
            </a:r>
            <a:br>
              <a:rPr lang="fr-FR" sz="1200" dirty="0" smtClean="0">
                <a:latin typeface="Arial" pitchFamily="-105" charset="0"/>
              </a:rPr>
            </a:br>
            <a:r>
              <a:rPr lang="fr-FR" sz="1200" dirty="0" smtClean="0">
                <a:latin typeface="Arial" pitchFamily="-105" charset="0"/>
              </a:rPr>
              <a:t>affective</a:t>
            </a:r>
            <a:endParaRPr lang="fr-FR" sz="1200" dirty="0">
              <a:latin typeface="Arial" pitchFamily="-105" charset="0"/>
            </a:endParaRPr>
          </a:p>
        </p:txBody>
      </p:sp>
      <p:sp>
        <p:nvSpPr>
          <p:cNvPr id="45" name="AutoShape 13"/>
          <p:cNvSpPr>
            <a:spLocks noChangeArrowheads="1"/>
          </p:cNvSpPr>
          <p:nvPr/>
        </p:nvSpPr>
        <p:spPr bwMode="auto">
          <a:xfrm rot="5400000">
            <a:off x="4578300" y="3740101"/>
            <a:ext cx="228601" cy="520799"/>
          </a:xfrm>
          <a:prstGeom prst="upArrow">
            <a:avLst>
              <a:gd name="adj1" fmla="val 50000"/>
              <a:gd name="adj2" fmla="val 33333"/>
            </a:avLst>
          </a:prstGeom>
          <a:solidFill>
            <a:srgbClr val="FF6600"/>
          </a:solidFill>
          <a:ln w="9525">
            <a:solidFill>
              <a:srgbClr val="FF0000"/>
            </a:solidFill>
            <a:miter lim="800000"/>
            <a:headEnd/>
            <a:tailEnd/>
          </a:ln>
          <a:effectLst/>
        </p:spPr>
        <p:txBody>
          <a:bodyPr wrap="none" anchor="ctr">
            <a:prstTxWarp prst="textNoShape">
              <a:avLst/>
            </a:prstTxWarp>
          </a:bodyPr>
          <a:lstStyle/>
          <a:p>
            <a:endParaRPr lang="fr-FR"/>
          </a:p>
        </p:txBody>
      </p:sp>
      <p:sp>
        <p:nvSpPr>
          <p:cNvPr id="46" name="AutoShape 14"/>
          <p:cNvSpPr>
            <a:spLocks noChangeArrowheads="1"/>
          </p:cNvSpPr>
          <p:nvPr/>
        </p:nvSpPr>
        <p:spPr bwMode="auto">
          <a:xfrm rot="5400000" flipV="1">
            <a:off x="4700099" y="3986701"/>
            <a:ext cx="228602" cy="484799"/>
          </a:xfrm>
          <a:prstGeom prst="upArrow">
            <a:avLst>
              <a:gd name="adj1" fmla="val 50000"/>
              <a:gd name="adj2" fmla="val 33333"/>
            </a:avLst>
          </a:prstGeom>
          <a:solidFill>
            <a:srgbClr val="FF6600"/>
          </a:solidFill>
          <a:ln w="9525">
            <a:solidFill>
              <a:srgbClr val="FF0000"/>
            </a:solidFill>
            <a:miter lim="800000"/>
            <a:headEnd/>
            <a:tailEnd/>
          </a:ln>
          <a:effectLst/>
        </p:spPr>
        <p:txBody>
          <a:bodyPr wrap="none" anchor="ctr">
            <a:prstTxWarp prst="textNoShape">
              <a:avLst/>
            </a:prstTxWarp>
          </a:bodyPr>
          <a:lstStyle/>
          <a:p>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hypothèses </a:t>
            </a:r>
            <a:r>
              <a:rPr lang="fr-FR" sz="3600" dirty="0" smtClean="0"/>
              <a:t>(2)</a:t>
            </a:r>
            <a:endParaRPr lang="fr-FR" dirty="0"/>
          </a:p>
        </p:txBody>
      </p:sp>
      <p:sp>
        <p:nvSpPr>
          <p:cNvPr id="3" name="Espace réservé du contenu 2"/>
          <p:cNvSpPr>
            <a:spLocks noGrp="1"/>
          </p:cNvSpPr>
          <p:nvPr>
            <p:ph idx="1"/>
          </p:nvPr>
        </p:nvSpPr>
        <p:spPr/>
        <p:txBody>
          <a:bodyPr>
            <a:normAutofit/>
          </a:bodyPr>
          <a:lstStyle/>
          <a:p>
            <a:r>
              <a:rPr lang="fr-FR" dirty="0" smtClean="0"/>
              <a:t>2) L’identification de ce contexte (situation, vécu psychique et dysfonctions </a:t>
            </a:r>
            <a:r>
              <a:rPr lang="fr-FR" dirty="0" err="1" smtClean="0"/>
              <a:t>cognitivo-émotionnelles</a:t>
            </a:r>
            <a:r>
              <a:rPr lang="fr-FR" dirty="0" smtClean="0"/>
              <a:t> associées) permet au praticien de mettre en œuvre une intervention psychothérapique ciblée adaptée. </a:t>
            </a:r>
          </a:p>
          <a:p>
            <a:pPr lvl="1"/>
            <a:r>
              <a:rPr lang="fr-FR" dirty="0" err="1"/>
              <a:t>p</a:t>
            </a:r>
            <a:r>
              <a:rPr lang="fr-FR" dirty="0" err="1" smtClean="0"/>
              <a:t>.e</a:t>
            </a:r>
            <a:r>
              <a:rPr lang="fr-FR" dirty="0" smtClean="0"/>
              <a:t>. : reconnaître la personne et l’expérience qu’elle vit …</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9</a:t>
            </a:fld>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hypothèses </a:t>
            </a:r>
            <a:r>
              <a:rPr lang="fr-FR" sz="3600" dirty="0" smtClean="0"/>
              <a:t>(3)</a:t>
            </a:r>
            <a:endParaRPr lang="fr-FR" dirty="0"/>
          </a:p>
        </p:txBody>
      </p:sp>
      <p:sp>
        <p:nvSpPr>
          <p:cNvPr id="3" name="Espace réservé du contenu 2"/>
          <p:cNvSpPr>
            <a:spLocks noGrp="1"/>
          </p:cNvSpPr>
          <p:nvPr>
            <p:ph idx="1"/>
          </p:nvPr>
        </p:nvSpPr>
        <p:spPr>
          <a:xfrm>
            <a:off x="457200" y="1600200"/>
            <a:ext cx="8229600" cy="4572000"/>
          </a:xfrm>
        </p:spPr>
        <p:txBody>
          <a:bodyPr>
            <a:noAutofit/>
          </a:bodyPr>
          <a:lstStyle/>
          <a:p>
            <a:r>
              <a:rPr lang="fr-FR" sz="2800" dirty="0" smtClean="0"/>
              <a:t>3</a:t>
            </a:r>
            <a:r>
              <a:rPr lang="fr-FR" sz="2400" dirty="0" smtClean="0"/>
              <a:t>) L’analyse longitudinale du processus de la psychothérapie permet de mesurer l’évolution du fonctionnement psychique, relationnel et des compétences internes du sujet, de façon générale et face aux situations de détresse associées à ces épisodes de mise en acte. </a:t>
            </a:r>
          </a:p>
          <a:p>
            <a:r>
              <a:rPr lang="fr-FR" sz="2400" dirty="0" smtClean="0"/>
              <a:t>On devrait noter au cours du processus psychothérapique </a:t>
            </a:r>
          </a:p>
          <a:p>
            <a:pPr lvl="1"/>
            <a:r>
              <a:rPr lang="fr-FR" sz="2200" dirty="0" smtClean="0"/>
              <a:t>une réduction du nombre de passages à l’acte parallèle à</a:t>
            </a:r>
          </a:p>
          <a:p>
            <a:pPr lvl="1"/>
            <a:r>
              <a:rPr lang="fr-FR" sz="2200" dirty="0" smtClean="0"/>
              <a:t>une amélioration de l’insight, des relations interpersonnelles, de la gestion affective et de la relation à réalité</a:t>
            </a:r>
          </a:p>
          <a:p>
            <a:pPr lvl="1"/>
            <a:r>
              <a:rPr lang="fr-FR" sz="2200" dirty="0" smtClean="0"/>
              <a:t>Qui s’exprimera également dans la relation </a:t>
            </a:r>
            <a:r>
              <a:rPr lang="fr-FR" sz="2200" dirty="0" err="1" smtClean="0"/>
              <a:t>patient-praticien</a:t>
            </a:r>
            <a:endParaRPr lang="fr-FR" sz="2200" dirty="0" smtClean="0"/>
          </a:p>
          <a:p>
            <a:endParaRPr lang="fr-FR" sz="2400"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10</a:t>
            </a:fld>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hypothèses </a:t>
            </a:r>
            <a:r>
              <a:rPr lang="fr-FR" sz="3600" dirty="0" smtClean="0"/>
              <a:t>(4)</a:t>
            </a:r>
            <a:endParaRPr lang="fr-FR" dirty="0"/>
          </a:p>
        </p:txBody>
      </p:sp>
      <p:sp>
        <p:nvSpPr>
          <p:cNvPr id="3" name="Espace réservé du contenu 2"/>
          <p:cNvSpPr>
            <a:spLocks noGrp="1"/>
          </p:cNvSpPr>
          <p:nvPr>
            <p:ph idx="1"/>
          </p:nvPr>
        </p:nvSpPr>
        <p:spPr/>
        <p:txBody>
          <a:bodyPr/>
          <a:lstStyle/>
          <a:p>
            <a:r>
              <a:rPr lang="fr-FR" dirty="0" smtClean="0"/>
              <a:t>L’analyse et la mise en relation des études permettront de décrire les interventions psychothérapiques adoptées, d’évaluer leur efficacité dans leur contexte et de définir plus précisément leurs spécificités et leurs indications.</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11</a:t>
            </a:fld>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Quelques variables à explorer …</a:t>
            </a:r>
            <a:br>
              <a:rPr lang="fr-FR" dirty="0" smtClean="0"/>
            </a:br>
            <a:endParaRPr lang="fr-FR" dirty="0"/>
          </a:p>
        </p:txBody>
      </p:sp>
      <p:sp>
        <p:nvSpPr>
          <p:cNvPr id="3" name="Espace réservé du contenu 2"/>
          <p:cNvSpPr>
            <a:spLocks noGrp="1"/>
          </p:cNvSpPr>
          <p:nvPr>
            <p:ph idx="1"/>
          </p:nvPr>
        </p:nvSpPr>
        <p:spPr/>
        <p:txBody>
          <a:bodyPr>
            <a:normAutofit fontScale="70000" lnSpcReduction="20000"/>
          </a:bodyPr>
          <a:lstStyle/>
          <a:p>
            <a:r>
              <a:rPr lang="fr-FR" dirty="0" smtClean="0"/>
              <a:t>Contexte </a:t>
            </a:r>
          </a:p>
          <a:p>
            <a:pPr lvl="1"/>
            <a:r>
              <a:rPr lang="fr-FR" dirty="0" smtClean="0"/>
              <a:t>Permanence du traumatisme</a:t>
            </a:r>
          </a:p>
          <a:p>
            <a:pPr lvl="1"/>
            <a:r>
              <a:rPr lang="fr-FR" dirty="0" smtClean="0"/>
              <a:t>Situation structurellement instable</a:t>
            </a:r>
          </a:p>
          <a:p>
            <a:pPr lvl="1"/>
            <a:r>
              <a:rPr lang="fr-FR" dirty="0" smtClean="0"/>
              <a:t>Absence/présence de soutien</a:t>
            </a:r>
          </a:p>
          <a:p>
            <a:r>
              <a:rPr lang="fr-FR" dirty="0" smtClean="0"/>
              <a:t>Relations intersubjectives</a:t>
            </a:r>
          </a:p>
          <a:p>
            <a:r>
              <a:rPr lang="fr-FR" dirty="0" smtClean="0"/>
              <a:t>Capacité identitaire</a:t>
            </a:r>
          </a:p>
          <a:p>
            <a:pPr lvl="1"/>
            <a:r>
              <a:rPr lang="fr-FR" dirty="0" smtClean="0"/>
              <a:t>Distanciation de l’autre</a:t>
            </a:r>
          </a:p>
          <a:p>
            <a:pPr lvl="1"/>
            <a:r>
              <a:rPr lang="fr-FR" dirty="0" smtClean="0"/>
              <a:t>Possibilité de contredire ou de dire non</a:t>
            </a:r>
          </a:p>
          <a:p>
            <a:pPr lvl="1"/>
            <a:r>
              <a:rPr lang="fr-FR" dirty="0" smtClean="0"/>
              <a:t>Représentation de soi</a:t>
            </a:r>
          </a:p>
          <a:p>
            <a:r>
              <a:rPr lang="fr-FR" dirty="0" smtClean="0"/>
              <a:t>Régulation affective</a:t>
            </a:r>
          </a:p>
          <a:p>
            <a:pPr lvl="1"/>
            <a:r>
              <a:rPr lang="fr-FR" dirty="0" smtClean="0"/>
              <a:t>Suspension ou chaos</a:t>
            </a:r>
          </a:p>
          <a:p>
            <a:pPr lvl="1"/>
            <a:r>
              <a:rPr lang="fr-FR" dirty="0" err="1" smtClean="0"/>
              <a:t>Submergence</a:t>
            </a:r>
            <a:endParaRPr lang="fr-FR" dirty="0" smtClean="0"/>
          </a:p>
          <a:p>
            <a:r>
              <a:rPr lang="fr-FR" dirty="0" smtClean="0"/>
              <a:t>Espace de pensée </a:t>
            </a:r>
            <a:r>
              <a:rPr lang="fr-FR" smtClean="0"/>
              <a:t>et insight</a:t>
            </a:r>
          </a:p>
          <a:p>
            <a:r>
              <a:rPr lang="fr-FR" dirty="0" smtClean="0"/>
              <a:t>Interventions psychothérapiques</a:t>
            </a:r>
          </a:p>
          <a:p>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12</a:t>
            </a:fld>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16/09/08</a:t>
            </a:r>
            <a:endParaRPr lang="fr-FR"/>
          </a:p>
        </p:txBody>
      </p:sp>
      <p:sp>
        <p:nvSpPr>
          <p:cNvPr id="3" name="Espace réservé du pied de page 2"/>
          <p:cNvSpPr>
            <a:spLocks noGrp="1"/>
          </p:cNvSpPr>
          <p:nvPr>
            <p:ph type="ftr" sz="quarter" idx="11"/>
          </p:nvPr>
        </p:nvSpPr>
        <p:spPr/>
        <p:txBody>
          <a:bodyPr/>
          <a:lstStyle/>
          <a:p>
            <a:r>
              <a:rPr lang="fr-FR" smtClean="0"/>
              <a:t>RRFPP Pôle borderline - Processus de passage à l'acte</a:t>
            </a:r>
            <a:endParaRPr lang="fr-FR"/>
          </a:p>
        </p:txBody>
      </p:sp>
      <p:sp>
        <p:nvSpPr>
          <p:cNvPr id="4" name="Espace réservé du numéro de diapositive 3"/>
          <p:cNvSpPr>
            <a:spLocks noGrp="1"/>
          </p:cNvSpPr>
          <p:nvPr>
            <p:ph type="sldNum" sz="quarter" idx="12"/>
          </p:nvPr>
        </p:nvSpPr>
        <p:spPr/>
        <p:txBody>
          <a:bodyPr/>
          <a:lstStyle/>
          <a:p>
            <a:fld id="{DF20D3EC-C141-B843-BFC6-CF5AFA875736}" type="slidenum">
              <a:rPr lang="fr-FR" smtClean="0"/>
              <a:pPr/>
              <a:t>13</a:t>
            </a:fld>
            <a:endParaRPr lang="fr-FR"/>
          </a:p>
        </p:txBody>
      </p:sp>
      <p:pic>
        <p:nvPicPr>
          <p:cNvPr id="5" name="Image 4" descr="Image 3.png"/>
          <p:cNvPicPr>
            <a:picLocks noChangeAspect="1"/>
          </p:cNvPicPr>
          <p:nvPr/>
        </p:nvPicPr>
        <p:blipFill>
          <a:blip r:embed="rId2"/>
          <a:stretch>
            <a:fillRect/>
          </a:stretch>
        </p:blipFill>
        <p:spPr>
          <a:xfrm>
            <a:off x="0" y="381000"/>
            <a:ext cx="9144000" cy="557212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smtClean="0"/>
          </a:p>
          <a:p>
            <a:endParaRPr lang="fr-FR" dirty="0"/>
          </a:p>
          <a:p>
            <a:r>
              <a:rPr lang="fr-FR" dirty="0" smtClean="0"/>
              <a:t>Et maintenant, place à la discussion …</a:t>
            </a:r>
            <a:endParaRPr lang="fr-FR" dirty="0"/>
          </a:p>
        </p:txBody>
      </p:sp>
      <p:sp>
        <p:nvSpPr>
          <p:cNvPr id="4" name="Espace réservé de la date 3"/>
          <p:cNvSpPr>
            <a:spLocks noGrp="1"/>
          </p:cNvSpPr>
          <p:nvPr>
            <p:ph type="dt" sz="half" idx="10"/>
          </p:nvPr>
        </p:nvSpPr>
        <p:spPr/>
        <p:txBody>
          <a:bodyPr/>
          <a:lstStyle/>
          <a:p>
            <a:r>
              <a:rPr lang="fr-FR" smtClean="0"/>
              <a:t>16/09/08</a:t>
            </a:r>
            <a:endParaRPr lang="fr-FR"/>
          </a:p>
        </p:txBody>
      </p:sp>
      <p:sp>
        <p:nvSpPr>
          <p:cNvPr id="5" name="Espace réservé du pied de page 4"/>
          <p:cNvSpPr>
            <a:spLocks noGrp="1"/>
          </p:cNvSpPr>
          <p:nvPr>
            <p:ph type="ftr" sz="quarter" idx="11"/>
          </p:nvPr>
        </p:nvSpPr>
        <p:spPr/>
        <p:txBody>
          <a:bodyPr/>
          <a:lstStyle/>
          <a:p>
            <a:r>
              <a:rPr lang="fr-FR" smtClean="0"/>
              <a:t>RRFPP Pôle borderline - Processus de passage à l'acte</a:t>
            </a:r>
            <a:endParaRPr lang="fr-FR"/>
          </a:p>
        </p:txBody>
      </p:sp>
      <p:sp>
        <p:nvSpPr>
          <p:cNvPr id="6" name="Espace réservé du numéro de diapositive 5"/>
          <p:cNvSpPr>
            <a:spLocks noGrp="1"/>
          </p:cNvSpPr>
          <p:nvPr>
            <p:ph type="sldNum" sz="quarter" idx="12"/>
          </p:nvPr>
        </p:nvSpPr>
        <p:spPr/>
        <p:txBody>
          <a:bodyPr/>
          <a:lstStyle/>
          <a:p>
            <a:fld id="{DF20D3EC-C141-B843-BFC6-CF5AFA875736}" type="slidenum">
              <a:rPr lang="fr-FR" smtClean="0"/>
              <a:pPr/>
              <a:t>14</a:t>
            </a:fld>
            <a:endParaRPr lang="fr-F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1218</TotalTime>
  <Words>850</Words>
  <Application>Microsoft Macintosh PowerPoint</Application>
  <PresentationFormat>Présentation à l'écran (4:3)</PresentationFormat>
  <Paragraphs>132</Paragraphs>
  <Slides>14</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14</vt:i4>
      </vt:variant>
    </vt:vector>
  </HeadingPairs>
  <TitlesOfParts>
    <vt:vector size="15" baseType="lpstr">
      <vt:lpstr>Thème Office</vt:lpstr>
      <vt:lpstr>Comment allons-nous travailler sur les processus de passage à l'acte ? </vt:lpstr>
      <vt:lpstr>Cadre général (1)</vt:lpstr>
      <vt:lpstr>Diapositive 3</vt:lpstr>
      <vt:lpstr>Cadre général (3)</vt:lpstr>
      <vt:lpstr>Méthodologie (1)</vt:lpstr>
      <vt:lpstr>Méthodologie (2)</vt:lpstr>
      <vt:lpstr>Les hypothèses (1)</vt:lpstr>
      <vt:lpstr>Diapositive 8</vt:lpstr>
      <vt:lpstr>Les hypothèses (2)</vt:lpstr>
      <vt:lpstr>Les hypothèses (3)</vt:lpstr>
      <vt:lpstr>Les hypothèses (4)</vt:lpstr>
      <vt:lpstr>Quelques variables à explorer … </vt:lpstr>
      <vt:lpstr>Diapositive 13</vt:lpstr>
      <vt:lpstr>Diapositive 14</vt:lpstr>
    </vt:vector>
  </TitlesOfParts>
  <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Comment allons-nous travailler sur les processus de passage à l'acte chez l'adulte ? </dc:title>
  <dc:creator>Jean-Michel THURIN</dc:creator>
  <cp:keywords/>
  <cp:lastModifiedBy>Jean-Michel THURIN</cp:lastModifiedBy>
  <cp:revision>42</cp:revision>
  <cp:lastPrinted>2008-09-16T05:55:34Z</cp:lastPrinted>
  <dcterms:created xsi:type="dcterms:W3CDTF">2008-09-17T17:43:45Z</dcterms:created>
  <dcterms:modified xsi:type="dcterms:W3CDTF">2008-09-17T17:44:34Z</dcterms:modified>
</cp:coreProperties>
</file>