
<file path=[Content_Types].xml><?xml version="1.0" encoding="utf-8"?>
<Types xmlns="http://schemas.openxmlformats.org/package/2006/content-types">
  <Override PartName="/ppt/slides/slide17.xml" ContentType="application/vnd.openxmlformats-officedocument.presentationml.slide+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Override PartName="/ppt/theme/theme3.xml" ContentType="application/vnd.openxmlformats-officedocument.theme+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Default Extension="tiff" ContentType="image/tiff"/>
  <Override PartName="/docProps/core.xml" ContentType="application/vnd.openxmlformats-package.core-properties+xml"/>
  <Override PartName="/ppt/slides/slide9.xml" ContentType="application/vnd.openxmlformats-officedocument.presentationml.slide+xml"/>
  <Default Extension="rels" ContentType="application/vnd.openxmlformats-package.relationships+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21"/>
  </p:notesMasterIdLst>
  <p:handoutMasterIdLst>
    <p:handoutMasterId r:id="rId22"/>
  </p:handoutMasterIdLst>
  <p:sldIdLst>
    <p:sldId id="257" r:id="rId2"/>
    <p:sldId id="260" r:id="rId3"/>
    <p:sldId id="258" r:id="rId4"/>
    <p:sldId id="256" r:id="rId5"/>
    <p:sldId id="267" r:id="rId6"/>
    <p:sldId id="259" r:id="rId7"/>
    <p:sldId id="261" r:id="rId8"/>
    <p:sldId id="268" r:id="rId9"/>
    <p:sldId id="266" r:id="rId10"/>
    <p:sldId id="270" r:id="rId11"/>
    <p:sldId id="271" r:id="rId12"/>
    <p:sldId id="272" r:id="rId13"/>
    <p:sldId id="277" r:id="rId14"/>
    <p:sldId id="273" r:id="rId15"/>
    <p:sldId id="264" r:id="rId16"/>
    <p:sldId id="269" r:id="rId17"/>
    <p:sldId id="274" r:id="rId18"/>
    <p:sldId id="276" r:id="rId19"/>
    <p:sldId id="275"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clrMode="bw"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106" d="100"/>
          <a:sy n="106" d="100"/>
        </p:scale>
        <p:origin x="-72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2E1AAD-034D-9542-BE09-4088BBD9E258}" type="datetimeFigureOut">
              <a:rPr lang="fr-FR" smtClean="0"/>
              <a:pPr/>
              <a:t>28/11/08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83C7298-CB4E-954E-8BE1-C79D86FE4ADE}"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D466D3-766B-5640-95CB-AC191ABDF888}" type="datetimeFigureOut">
              <a:rPr lang="fr-FR" smtClean="0"/>
              <a:pPr/>
              <a:t>28/11/08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8824F7-5B45-5246-B516-D8AA70B9C014}"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16/09/08</a:t>
            </a:r>
            <a:endParaRPr lang="fr-FR"/>
          </a:p>
        </p:txBody>
      </p:sp>
      <p:sp>
        <p:nvSpPr>
          <p:cNvPr id="8" name="Espace réservé du pied de page 7"/>
          <p:cNvSpPr>
            <a:spLocks noGrp="1"/>
          </p:cNvSpPr>
          <p:nvPr>
            <p:ph type="ftr" sz="quarter" idx="11"/>
          </p:nvPr>
        </p:nvSpPr>
        <p:spPr/>
        <p:txBody>
          <a:bodyPr/>
          <a:lstStyle/>
          <a:p>
            <a:r>
              <a:rPr lang="fr-FR" smtClean="0"/>
              <a:t>Jean-Michel Thurin - Formulation de cas et problématique borderline</a:t>
            </a:r>
            <a:endParaRPr lang="fr-FR"/>
          </a:p>
        </p:txBody>
      </p:sp>
      <p:sp>
        <p:nvSpPr>
          <p:cNvPr id="9" name="Espace réservé du numéro de diapositive 8"/>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16/09/08</a:t>
            </a:r>
            <a:endParaRPr lang="fr-FR"/>
          </a:p>
        </p:txBody>
      </p:sp>
      <p:sp>
        <p:nvSpPr>
          <p:cNvPr id="4" name="Espace réservé du pied de page 3"/>
          <p:cNvSpPr>
            <a:spLocks noGrp="1"/>
          </p:cNvSpPr>
          <p:nvPr>
            <p:ph type="ftr" sz="quarter" idx="11"/>
          </p:nvPr>
        </p:nvSpPr>
        <p:spPr/>
        <p:txBody>
          <a:bodyPr/>
          <a:lstStyle/>
          <a:p>
            <a:r>
              <a:rPr lang="fr-FR" smtClean="0"/>
              <a:t>Jean-Michel Thurin - Formulation de cas et problématique borderline</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Jean-Michel Thurin - Formulation de cas et problématique borderline</a:t>
            </a:r>
            <a:endParaRPr lang="fr-FR"/>
          </a:p>
        </p:txBody>
      </p:sp>
      <p:sp>
        <p:nvSpPr>
          <p:cNvPr id="4" name="Espace réservé du numéro de diapositive 3"/>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Jean-Michel Thurin - Formulation de cas et problématique borderline</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914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smtClean="0"/>
              <a:t>16/09/08</a:t>
            </a:r>
            <a:endParaRPr lang="fr-FR" dirty="0"/>
          </a:p>
        </p:txBody>
      </p:sp>
      <p:sp>
        <p:nvSpPr>
          <p:cNvPr id="5" name="Espace réservé du pied de page 4"/>
          <p:cNvSpPr>
            <a:spLocks noGrp="1"/>
          </p:cNvSpPr>
          <p:nvPr>
            <p:ph type="ftr" sz="quarter" idx="3"/>
          </p:nvPr>
        </p:nvSpPr>
        <p:spPr>
          <a:xfrm>
            <a:off x="1752600" y="6356350"/>
            <a:ext cx="5867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Jean-Michel Thurin - Formulation de cas et problématique borderline</a:t>
            </a:r>
            <a:endParaRPr lang="fr-FR" dirty="0"/>
          </a:p>
        </p:txBody>
      </p:sp>
      <p:sp>
        <p:nvSpPr>
          <p:cNvPr id="6" name="Espace réservé du numéro de diapositive 5"/>
          <p:cNvSpPr>
            <a:spLocks noGrp="1"/>
          </p:cNvSpPr>
          <p:nvPr>
            <p:ph type="sldNum" sz="quarter" idx="4"/>
          </p:nvPr>
        </p:nvSpPr>
        <p:spPr>
          <a:xfrm>
            <a:off x="8001000" y="6356350"/>
            <a:ext cx="685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2C5F3-5D9D-6E42-AAA0-C8EB1940D52F}"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rgbClr val="1F497D"/>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1F497D"/>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1F497D"/>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1F497D"/>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1F497D"/>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1F497D"/>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smtClean="0"/>
              <a:t>Formulation de cas (FC) </a:t>
            </a:r>
            <a:br>
              <a:rPr lang="fr-FR" dirty="0" smtClean="0"/>
            </a:br>
            <a:r>
              <a:rPr lang="fr-FR" dirty="0" smtClean="0"/>
              <a:t>pôle borderline</a:t>
            </a:r>
            <a:endParaRPr lang="fr-FR" dirty="0"/>
          </a:p>
        </p:txBody>
      </p:sp>
      <p:sp>
        <p:nvSpPr>
          <p:cNvPr id="3" name="Sous-titre 2"/>
          <p:cNvSpPr>
            <a:spLocks noGrp="1"/>
          </p:cNvSpPr>
          <p:nvPr>
            <p:ph type="subTitle" idx="1"/>
          </p:nvPr>
        </p:nvSpPr>
        <p:spPr/>
        <p:txBody>
          <a:bodyPr/>
          <a:lstStyle/>
          <a:p>
            <a:r>
              <a:rPr lang="fr-FR" dirty="0" smtClean="0"/>
              <a:t>Jean-Michel Thurin</a:t>
            </a:r>
            <a:endParaRPr lang="fr-FR" dirty="0"/>
          </a:p>
        </p:txBody>
      </p:sp>
      <p:pic>
        <p:nvPicPr>
          <p:cNvPr id="4" name="Image 3" descr="Logo3RRFPP.gif"/>
          <p:cNvPicPr>
            <a:picLocks noChangeAspect="1"/>
          </p:cNvPicPr>
          <p:nvPr/>
        </p:nvPicPr>
        <p:blipFill>
          <a:blip r:embed="rId2"/>
          <a:srcRect/>
          <a:stretch>
            <a:fillRect/>
          </a:stretch>
        </p:blipFill>
        <p:spPr bwMode="auto">
          <a:xfrm>
            <a:off x="304800" y="5451123"/>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45720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60915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70104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80113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général de la FC</a:t>
            </a:r>
            <a:endParaRPr lang="fr-FR" dirty="0"/>
          </a:p>
        </p:txBody>
      </p:sp>
      <p:sp>
        <p:nvSpPr>
          <p:cNvPr id="3" name="Espace réservé du contenu 2"/>
          <p:cNvSpPr>
            <a:spLocks noGrp="1"/>
          </p:cNvSpPr>
          <p:nvPr>
            <p:ph idx="1"/>
          </p:nvPr>
        </p:nvSpPr>
        <p:spPr/>
        <p:txBody>
          <a:bodyPr>
            <a:normAutofit fontScale="62500" lnSpcReduction="20000"/>
          </a:bodyPr>
          <a:lstStyle/>
          <a:p>
            <a:r>
              <a:rPr lang="fr-FR" sz="4000" dirty="0" smtClean="0"/>
              <a:t>Un outil conceptuel et clinique qui est également un outil de recherche dans les études de résultats et de processus du travail psychothérapique</a:t>
            </a:r>
          </a:p>
          <a:p>
            <a:endParaRPr lang="fr-FR" dirty="0" smtClean="0"/>
          </a:p>
          <a:p>
            <a:r>
              <a:rPr lang="fr-FR" sz="4000" dirty="0" smtClean="0"/>
              <a:t>Terminologies</a:t>
            </a:r>
          </a:p>
          <a:p>
            <a:pPr lvl="1"/>
            <a:r>
              <a:rPr lang="fr-FR" sz="3429" dirty="0" smtClean="0"/>
              <a:t>Formulation clinique de cas, Formulation diagnostique, Formulation de cas en psychothérapie, Conceptualisation de cas</a:t>
            </a:r>
          </a:p>
          <a:p>
            <a:endParaRPr lang="fr-FR" dirty="0" smtClean="0"/>
          </a:p>
          <a:p>
            <a:r>
              <a:rPr lang="fr-FR" sz="4000" dirty="0" smtClean="0"/>
              <a:t>Déclinaison</a:t>
            </a:r>
            <a:r>
              <a:rPr lang="fr-FR" dirty="0" smtClean="0"/>
              <a:t>  </a:t>
            </a:r>
          </a:p>
          <a:p>
            <a:pPr lvl="1"/>
            <a:r>
              <a:rPr lang="fr-FR" sz="3840" dirty="0" smtClean="0"/>
              <a:t>F</a:t>
            </a:r>
            <a:r>
              <a:rPr lang="fr-FR" sz="3455" dirty="0" smtClean="0"/>
              <a:t>. Psychodynamique</a:t>
            </a:r>
          </a:p>
          <a:p>
            <a:pPr lvl="1"/>
            <a:r>
              <a:rPr lang="fr-FR" sz="3455" dirty="0" smtClean="0"/>
              <a:t>F. </a:t>
            </a:r>
            <a:r>
              <a:rPr lang="fr-FR" sz="3455" dirty="0" err="1" smtClean="0"/>
              <a:t>Cognitivo</a:t>
            </a:r>
            <a:r>
              <a:rPr lang="fr-FR" sz="3455" dirty="0" smtClean="0"/>
              <a:t> – comportementale</a:t>
            </a:r>
          </a:p>
          <a:p>
            <a:pPr lvl="1"/>
            <a:r>
              <a:rPr lang="fr-FR" sz="3455" dirty="0" smtClean="0"/>
              <a:t>F. Biopsychosociale </a:t>
            </a:r>
            <a:r>
              <a:rPr lang="fr-FR" sz="2720" dirty="0" smtClean="0"/>
              <a:t>(facteurs biologiques, psychologiques et socioculturels)</a:t>
            </a:r>
          </a:p>
          <a:p>
            <a:pPr lvl="1"/>
            <a:r>
              <a:rPr lang="fr-FR" sz="3520" dirty="0" smtClean="0"/>
              <a:t>Pluraliste </a:t>
            </a:r>
            <a:r>
              <a:rPr lang="fr-FR" sz="3273" dirty="0" smtClean="0"/>
              <a:t>(pouvant prendre en compte plusieurs modèles théoriques)</a:t>
            </a:r>
            <a:endParaRPr lang="fr-FR" sz="3520" dirty="0" smtClean="0"/>
          </a:p>
          <a:p>
            <a:endParaRPr lang="fr-FR" dirty="0" smtClean="0"/>
          </a:p>
          <a:p>
            <a:pPr lvl="1"/>
            <a:endParaRPr lang="fr-FR" dirty="0" smtClean="0"/>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2</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Définitions </a:t>
            </a:r>
            <a:r>
              <a:rPr lang="fr-FR" sz="3200" dirty="0" smtClean="0"/>
              <a:t>(1)</a:t>
            </a:r>
            <a:endParaRPr lang="fr-FR" dirty="0"/>
          </a:p>
        </p:txBody>
      </p:sp>
      <p:sp>
        <p:nvSpPr>
          <p:cNvPr id="3" name="Espace réservé du contenu 2"/>
          <p:cNvSpPr>
            <a:spLocks noGrp="1"/>
          </p:cNvSpPr>
          <p:nvPr>
            <p:ph idx="1"/>
          </p:nvPr>
        </p:nvSpPr>
        <p:spPr/>
        <p:txBody>
          <a:bodyPr>
            <a:normAutofit lnSpcReduction="10000"/>
          </a:bodyPr>
          <a:lstStyle/>
          <a:p>
            <a:r>
              <a:rPr lang="fr-FR" dirty="0" smtClean="0"/>
              <a:t>Une formulation de cas est le </a:t>
            </a:r>
            <a:r>
              <a:rPr lang="fr-FR" i="1" dirty="0" smtClean="0"/>
              <a:t>processus</a:t>
            </a:r>
            <a:r>
              <a:rPr lang="fr-FR" dirty="0" smtClean="0"/>
              <a:t> d’utilisation de cadres théoriques solides pour </a:t>
            </a:r>
          </a:p>
          <a:p>
            <a:pPr lvl="1"/>
            <a:r>
              <a:rPr lang="fr-FR" i="1" dirty="0" smtClean="0"/>
              <a:t>organiser </a:t>
            </a:r>
            <a:r>
              <a:rPr lang="fr-FR" dirty="0" smtClean="0"/>
              <a:t>les données d’entretien, les données d'observation et les données d'évaluation (psychologique, psychiatrique et/ou psychosocial), </a:t>
            </a:r>
          </a:p>
          <a:p>
            <a:pPr lvl="1"/>
            <a:r>
              <a:rPr lang="fr-FR" i="1" dirty="0" smtClean="0"/>
              <a:t>formuler des hypothèses </a:t>
            </a:r>
            <a:r>
              <a:rPr lang="fr-FR" dirty="0" smtClean="0"/>
              <a:t>qui peuvent expliquer la dynamique fondamentale d'un problème actuel, </a:t>
            </a:r>
          </a:p>
          <a:p>
            <a:pPr lvl="1"/>
            <a:r>
              <a:rPr lang="fr-FR" dirty="0" smtClean="0"/>
              <a:t>afin de </a:t>
            </a:r>
            <a:r>
              <a:rPr lang="fr-FR" i="1" dirty="0" smtClean="0"/>
              <a:t>formuler un plan de traitement </a:t>
            </a:r>
            <a:r>
              <a:rPr lang="fr-FR" dirty="0" smtClean="0"/>
              <a:t>basé sur des forces appropriées.</a:t>
            </a:r>
          </a:p>
          <a:p>
            <a:pPr algn="r">
              <a:buNone/>
            </a:pPr>
            <a:r>
              <a:rPr lang="fr-FR" sz="2378" dirty="0" smtClean="0"/>
              <a:t>(Nelson et </a:t>
            </a:r>
            <a:r>
              <a:rPr lang="fr-FR" sz="2378" dirty="0" err="1" smtClean="0"/>
              <a:t>Hastie</a:t>
            </a:r>
            <a:r>
              <a:rPr lang="fr-FR" sz="2378" dirty="0" smtClean="0"/>
              <a:t>)</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3</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Définitions </a:t>
            </a:r>
            <a:r>
              <a:rPr lang="fr-FR" sz="3200" dirty="0" smtClean="0"/>
              <a:t>(2)</a:t>
            </a:r>
            <a:endParaRPr lang="fr-FR" dirty="0"/>
          </a:p>
        </p:txBody>
      </p:sp>
      <p:sp>
        <p:nvSpPr>
          <p:cNvPr id="5" name="Espace réservé du contenu 4"/>
          <p:cNvSpPr>
            <a:spLocks noGrp="1"/>
          </p:cNvSpPr>
          <p:nvPr>
            <p:ph idx="1"/>
          </p:nvPr>
        </p:nvSpPr>
        <p:spPr>
          <a:xfrm>
            <a:off x="457200" y="1600200"/>
            <a:ext cx="8229600" cy="5029200"/>
          </a:xfrm>
        </p:spPr>
        <p:txBody>
          <a:bodyPr>
            <a:normAutofit fontScale="77500" lnSpcReduction="20000"/>
          </a:bodyPr>
          <a:lstStyle/>
          <a:p>
            <a:r>
              <a:rPr lang="fr-FR" sz="3857" dirty="0" smtClean="0"/>
              <a:t>C’est</a:t>
            </a:r>
          </a:p>
          <a:p>
            <a:pPr lvl="1"/>
            <a:r>
              <a:rPr lang="fr-FR" i="1" dirty="0" smtClean="0"/>
              <a:t>… un processus intégratif qui synthétise comment on comprend les facteurs complexes en interaction impliqués dans le développement des problèmes présentés par le patient</a:t>
            </a:r>
          </a:p>
          <a:p>
            <a:pPr lvl="1"/>
            <a:endParaRPr lang="fr-FR" i="1" dirty="0" smtClean="0"/>
          </a:p>
          <a:p>
            <a:pPr lvl="1"/>
            <a:r>
              <a:rPr lang="fr-FR" i="1" dirty="0" smtClean="0"/>
              <a:t>… à partir duquel un ensemble d’hypothèses est généré à propos de l’étiologie et des facteurs qui perpétuent ces problèmes</a:t>
            </a:r>
          </a:p>
          <a:p>
            <a:pPr lvl="1">
              <a:buNone/>
            </a:pPr>
            <a:endParaRPr lang="fr-FR" i="1" dirty="0" smtClean="0"/>
          </a:p>
          <a:p>
            <a:pPr lvl="1"/>
            <a:r>
              <a:rPr lang="fr-FR" i="1" dirty="0" smtClean="0"/>
              <a:t>… qui prend en compte les forces et les aptitudes de l’enfant et de sa famille qui peuvent aider à identifier les approches thérapeutiques potentiellement efficaces</a:t>
            </a:r>
          </a:p>
          <a:p>
            <a:pPr lvl="1"/>
            <a:endParaRPr lang="fr-FR" i="1" dirty="0" smtClean="0"/>
          </a:p>
          <a:p>
            <a:pPr lvl="1"/>
            <a:r>
              <a:rPr lang="fr-FR" dirty="0" smtClean="0"/>
              <a:t>… </a:t>
            </a:r>
            <a:r>
              <a:rPr lang="fr-FR" i="1" dirty="0" smtClean="0"/>
              <a:t>et qui traduit le diagnostic en interventions thérapeutiques spécifiques et individualisées</a:t>
            </a:r>
          </a:p>
          <a:p>
            <a:pPr lvl="1" algn="r">
              <a:buNone/>
            </a:pPr>
            <a:r>
              <a:rPr lang="fr-FR" dirty="0" smtClean="0"/>
              <a:t>(</a:t>
            </a:r>
            <a:r>
              <a:rPr lang="fr-FR" dirty="0" err="1" smtClean="0"/>
              <a:t>Winters</a:t>
            </a:r>
            <a:r>
              <a:rPr lang="fr-FR" dirty="0" smtClean="0"/>
              <a:t> 2007)</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4</a:t>
            </a:fld>
            <a:endParaRPr lang="fr-FR"/>
          </a:p>
        </p:txBody>
      </p:sp>
      <p:sp>
        <p:nvSpPr>
          <p:cNvPr id="8" name="Espace réservé du pied de page 7"/>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Définitions </a:t>
            </a:r>
            <a:r>
              <a:rPr lang="fr-FR" sz="3200" dirty="0" smtClean="0"/>
              <a:t>(3)</a:t>
            </a:r>
            <a:endParaRPr lang="fr-FR" dirty="0"/>
          </a:p>
        </p:txBody>
      </p:sp>
      <p:sp>
        <p:nvSpPr>
          <p:cNvPr id="3" name="Espace réservé du contenu 2"/>
          <p:cNvSpPr>
            <a:spLocks noGrp="1"/>
          </p:cNvSpPr>
          <p:nvPr>
            <p:ph idx="1"/>
          </p:nvPr>
        </p:nvSpPr>
        <p:spPr>
          <a:xfrm>
            <a:off x="457200" y="1752600"/>
            <a:ext cx="8229600" cy="4525963"/>
          </a:xfrm>
        </p:spPr>
        <p:txBody>
          <a:bodyPr>
            <a:normAutofit/>
          </a:bodyPr>
          <a:lstStyle/>
          <a:p>
            <a:endParaRPr lang="fr-FR" sz="2824" dirty="0"/>
          </a:p>
        </p:txBody>
      </p:sp>
      <p:sp>
        <p:nvSpPr>
          <p:cNvPr id="4" name="Rectangle 5"/>
          <p:cNvSpPr>
            <a:spLocks noChangeArrowheads="1"/>
          </p:cNvSpPr>
          <p:nvPr/>
        </p:nvSpPr>
        <p:spPr bwMode="auto">
          <a:xfrm>
            <a:off x="762000" y="3352800"/>
            <a:ext cx="7467600" cy="14478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marL="193675" algn="ctr">
              <a:lnSpc>
                <a:spcPct val="90000"/>
              </a:lnSpc>
              <a:tabLst>
                <a:tab pos="90488" algn="l"/>
                <a:tab pos="1139825" algn="l"/>
              </a:tabLst>
            </a:pPr>
            <a:r>
              <a:rPr lang="fr-FR" sz="2000" dirty="0">
                <a:solidFill>
                  <a:srgbClr val="092B91"/>
                </a:solidFill>
                <a:latin typeface="Helvetica" pitchFamily="-65" charset="0"/>
              </a:rPr>
              <a:t>" La formulation de cas est une compétence au </a:t>
            </a:r>
            <a:r>
              <a:rPr lang="fr-FR" sz="2000" dirty="0" err="1">
                <a:solidFill>
                  <a:srgbClr val="092B91"/>
                </a:solidFill>
                <a:latin typeface="Helvetica" pitchFamily="-65" charset="0"/>
              </a:rPr>
              <a:t>coeur</a:t>
            </a:r>
            <a:r>
              <a:rPr lang="fr-FR" sz="2000" dirty="0">
                <a:solidFill>
                  <a:srgbClr val="092B91"/>
                </a:solidFill>
                <a:latin typeface="Helvetica" pitchFamily="-65" charset="0"/>
              </a:rPr>
              <a:t> de </a:t>
            </a:r>
          </a:p>
          <a:p>
            <a:pPr marL="193675" algn="ctr">
              <a:lnSpc>
                <a:spcPct val="90000"/>
              </a:lnSpc>
              <a:tabLst>
                <a:tab pos="90488" algn="l"/>
                <a:tab pos="1139825" algn="l"/>
              </a:tabLst>
            </a:pPr>
            <a:r>
              <a:rPr lang="fr-FR" sz="2000" dirty="0">
                <a:solidFill>
                  <a:srgbClr val="092B91"/>
                </a:solidFill>
                <a:latin typeface="Helvetica" pitchFamily="-65" charset="0"/>
              </a:rPr>
              <a:t>la psychothérapie qui se trouve à l'intersection du diagnostic</a:t>
            </a:r>
          </a:p>
          <a:p>
            <a:pPr marL="193675" algn="ctr">
              <a:lnSpc>
                <a:spcPct val="90000"/>
              </a:lnSpc>
              <a:tabLst>
                <a:tab pos="90488" algn="l"/>
                <a:tab pos="1139825" algn="l"/>
              </a:tabLst>
            </a:pPr>
            <a:r>
              <a:rPr lang="fr-FR" sz="2000" dirty="0">
                <a:solidFill>
                  <a:srgbClr val="092B91"/>
                </a:solidFill>
                <a:latin typeface="Helvetica" pitchFamily="-65" charset="0"/>
              </a:rPr>
              <a:t> et du traitement, de la théorie et de la pratique, de la science </a:t>
            </a:r>
          </a:p>
          <a:p>
            <a:pPr marL="193675" algn="ctr">
              <a:lnSpc>
                <a:spcPct val="90000"/>
              </a:lnSpc>
              <a:tabLst>
                <a:tab pos="90488" algn="l"/>
                <a:tab pos="1139825" algn="l"/>
              </a:tabLst>
            </a:pPr>
            <a:r>
              <a:rPr lang="fr-FR" sz="2000" dirty="0">
                <a:solidFill>
                  <a:srgbClr val="092B91"/>
                </a:solidFill>
                <a:latin typeface="Helvetica" pitchFamily="-65" charset="0"/>
              </a:rPr>
              <a:t>et de l'art, de l'étiologie et de la description » (</a:t>
            </a:r>
            <a:r>
              <a:rPr lang="fr-FR" sz="2000" dirty="0" err="1">
                <a:solidFill>
                  <a:srgbClr val="092B91"/>
                </a:solidFill>
                <a:latin typeface="Helvetica" pitchFamily="-65" charset="0"/>
              </a:rPr>
              <a:t>Eells</a:t>
            </a:r>
            <a:r>
              <a:rPr lang="fr-FR" sz="2000" dirty="0">
                <a:solidFill>
                  <a:srgbClr val="092B91"/>
                </a:solidFill>
                <a:latin typeface="Helvetica" pitchFamily="-65" charset="0"/>
              </a:rPr>
              <a:t>, 2007)</a:t>
            </a:r>
            <a:endParaRPr lang="fr-FR" dirty="0">
              <a:latin typeface="Helvetica" pitchFamily="-65" charset="0"/>
            </a:endParaRP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5</a:t>
            </a:fld>
            <a:endParaRPr lang="fr-FR"/>
          </a:p>
        </p:txBody>
      </p:sp>
      <p:sp>
        <p:nvSpPr>
          <p:cNvPr id="7" name="Espace réservé du pied de page 6"/>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Diagnostic ≠ Formulation</a:t>
            </a:r>
            <a:endParaRPr lang="fr-FR" dirty="0"/>
          </a:p>
        </p:txBody>
      </p:sp>
      <p:sp>
        <p:nvSpPr>
          <p:cNvPr id="3" name="Espace réservé du contenu 2"/>
          <p:cNvSpPr>
            <a:spLocks noGrp="1"/>
          </p:cNvSpPr>
          <p:nvPr>
            <p:ph idx="1"/>
          </p:nvPr>
        </p:nvSpPr>
        <p:spPr>
          <a:xfrm>
            <a:off x="457200" y="1600200"/>
            <a:ext cx="8229600" cy="4953000"/>
          </a:xfrm>
        </p:spPr>
        <p:txBody>
          <a:bodyPr>
            <a:normAutofit fontScale="85000" lnSpcReduction="10000"/>
          </a:bodyPr>
          <a:lstStyle/>
          <a:p>
            <a:r>
              <a:rPr lang="fr-FR" dirty="0" smtClean="0"/>
              <a:t>Le diagnostic </a:t>
            </a:r>
            <a:r>
              <a:rPr lang="fr-FR" sz="2400" dirty="0" smtClean="0"/>
              <a:t>(catégoriel : DSM, CIM)</a:t>
            </a:r>
            <a:endParaRPr lang="fr-FR" dirty="0" smtClean="0"/>
          </a:p>
          <a:p>
            <a:pPr marL="312738" indent="271463">
              <a:spcBef>
                <a:spcPts val="480"/>
              </a:spcBef>
              <a:buClr>
                <a:schemeClr val="hlink"/>
              </a:buClr>
              <a:buFont typeface="Courier New"/>
              <a:buChar char="o"/>
            </a:pPr>
            <a:r>
              <a:rPr lang="fr-FR" sz="2400" dirty="0" smtClean="0"/>
              <a:t>L’existence (ou la disparition) d’un trouble repose sur l’objectivation d’un ensemble de symptômes en relation à un diagnostic établi</a:t>
            </a:r>
            <a:endParaRPr lang="fr-FR" sz="2000" dirty="0" smtClean="0"/>
          </a:p>
          <a:p>
            <a:pPr marL="712788" lvl="1" indent="0">
              <a:spcBef>
                <a:spcPts val="480"/>
              </a:spcBef>
              <a:buClr>
                <a:schemeClr val="hlink"/>
              </a:buClr>
              <a:buFont typeface="Wingdings 3" charset="2"/>
              <a:buChar char="w"/>
            </a:pPr>
            <a:r>
              <a:rPr lang="fr-FR" sz="2000" dirty="0" smtClean="0"/>
              <a:t>  </a:t>
            </a:r>
            <a:r>
              <a:rPr lang="fr-FR" sz="2353" dirty="0" smtClean="0"/>
              <a:t>quantitatif, réponse :  0 ou 1, ne renseigne pas sur ≠ individuelles</a:t>
            </a:r>
          </a:p>
          <a:p>
            <a:pPr marL="712788" lvl="1" indent="0">
              <a:spcBef>
                <a:spcPts val="480"/>
              </a:spcBef>
              <a:buClr>
                <a:schemeClr val="hlink"/>
              </a:buClr>
              <a:buFont typeface="Wingdings 3" charset="2"/>
              <a:buChar char="w"/>
            </a:pPr>
            <a:r>
              <a:rPr lang="fr-FR" sz="2353" dirty="0" smtClean="0"/>
              <a:t>  « athéorique », se rapporte au concept de maladie et </a:t>
            </a:r>
            <a:r>
              <a:rPr lang="fr-FR" sz="2353" i="1" dirty="0" smtClean="0"/>
              <a:t>n’apporte pas d’éléments précis sur la nature du problème</a:t>
            </a:r>
            <a:endParaRPr lang="fr-FR" sz="2353" dirty="0"/>
          </a:p>
          <a:p>
            <a:pPr marL="712788" lvl="1" indent="0">
              <a:spcBef>
                <a:spcPts val="480"/>
              </a:spcBef>
              <a:buClr>
                <a:schemeClr val="hlink"/>
              </a:buClr>
              <a:buFont typeface="Wingdings 3" charset="2"/>
              <a:buChar char="w"/>
            </a:pPr>
            <a:r>
              <a:rPr lang="fr-FR" sz="2353" dirty="0" smtClean="0"/>
              <a:t> application d’une technique standardisée à dose établie / résultat</a:t>
            </a:r>
          </a:p>
          <a:p>
            <a:pPr marL="312738" indent="-312738">
              <a:spcBef>
                <a:spcPts val="480"/>
              </a:spcBef>
              <a:buClr>
                <a:schemeClr val="hlink"/>
              </a:buClr>
            </a:pPr>
            <a:r>
              <a:rPr lang="fr-FR" dirty="0" smtClean="0"/>
              <a:t>La formulation de cas</a:t>
            </a:r>
          </a:p>
          <a:p>
            <a:pPr marL="712788" lvl="1" indent="-312738">
              <a:spcBef>
                <a:spcPts val="480"/>
              </a:spcBef>
              <a:buClr>
                <a:schemeClr val="hlink"/>
              </a:buClr>
              <a:buFont typeface="Courier New"/>
              <a:buChar char="o"/>
            </a:pPr>
            <a:r>
              <a:rPr lang="fr-FR" sz="2400" dirty="0" smtClean="0"/>
              <a:t>Précision et perspective dimensionnelle </a:t>
            </a:r>
            <a:r>
              <a:rPr lang="fr-FR" sz="2000" dirty="0" smtClean="0"/>
              <a:t>(</a:t>
            </a:r>
            <a:r>
              <a:rPr lang="fr-FR" sz="2118" dirty="0" smtClean="0"/>
              <a:t>les problèmes sont abordés dans une continuité du normal au pathologique</a:t>
            </a:r>
            <a:r>
              <a:rPr lang="fr-FR" sz="2000" dirty="0" smtClean="0"/>
              <a:t>)</a:t>
            </a:r>
          </a:p>
          <a:p>
            <a:pPr marL="712788" lvl="1" indent="-312738">
              <a:spcBef>
                <a:spcPts val="480"/>
              </a:spcBef>
              <a:buClr>
                <a:schemeClr val="hlink"/>
              </a:buClr>
              <a:buFont typeface="Courier New"/>
              <a:buChar char="o"/>
            </a:pPr>
            <a:r>
              <a:rPr lang="fr-FR" sz="2400" dirty="0" smtClean="0"/>
              <a:t>Recherche de signification (compréhension des causes sous-jacentes du problème)</a:t>
            </a:r>
          </a:p>
          <a:p>
            <a:pPr marL="712788" lvl="1" indent="-312738">
              <a:spcBef>
                <a:spcPts val="480"/>
              </a:spcBef>
              <a:buClr>
                <a:schemeClr val="hlink"/>
              </a:buClr>
              <a:buFont typeface="Courier New"/>
              <a:buChar char="o"/>
            </a:pPr>
            <a:r>
              <a:rPr lang="fr-FR" sz="2400" dirty="0" smtClean="0"/>
              <a:t>Aborde les dimensions intra, interindividuelles et leurs  interactions</a:t>
            </a:r>
          </a:p>
          <a:p>
            <a:pPr marL="712788" lvl="1" indent="-312738">
              <a:spcBef>
                <a:spcPts val="480"/>
              </a:spcBef>
              <a:buClr>
                <a:schemeClr val="hlink"/>
              </a:buClr>
              <a:buFont typeface="Courier New"/>
              <a:buChar char="o"/>
            </a:pPr>
            <a:r>
              <a:rPr lang="fr-FR" sz="2400" dirty="0" smtClean="0"/>
              <a:t>Ouverture sur des objectifs et une stratégie</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6</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de la formulation de cas</a:t>
            </a:r>
            <a:endParaRPr lang="fr-FR" dirty="0"/>
          </a:p>
        </p:txBody>
      </p:sp>
      <p:sp>
        <p:nvSpPr>
          <p:cNvPr id="3" name="Espace réservé du contenu 2"/>
          <p:cNvSpPr>
            <a:spLocks noGrp="1"/>
          </p:cNvSpPr>
          <p:nvPr>
            <p:ph idx="1"/>
          </p:nvPr>
        </p:nvSpPr>
        <p:spPr/>
        <p:txBody>
          <a:bodyPr>
            <a:normAutofit fontScale="92500"/>
          </a:bodyPr>
          <a:lstStyle/>
          <a:p>
            <a:r>
              <a:rPr lang="fr-FR" dirty="0" smtClean="0"/>
              <a:t>Être ouvert à une multi causalité</a:t>
            </a:r>
          </a:p>
          <a:p>
            <a:r>
              <a:rPr lang="fr-FR" dirty="0" smtClean="0"/>
              <a:t>Ne pas devenir une « usine à gaz » qui aborde systématiquement trop d’éléments pour être utilisable dans la pratique et dessiner réellement  une « évaluation diagnostique et thérapeutique »</a:t>
            </a:r>
          </a:p>
          <a:p>
            <a:r>
              <a:rPr lang="fr-FR" dirty="0" smtClean="0"/>
              <a:t>Organiser les éléments de façon à distinguer les axes d’action de la psychothérapie de ce qui l’environne. </a:t>
            </a:r>
          </a:p>
          <a:p>
            <a:r>
              <a:rPr lang="fr-FR" dirty="0" smtClean="0"/>
              <a:t>L’objectif reste pragmatique </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7</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FC et modèles psychothérapiques</a:t>
            </a:r>
            <a:endParaRPr lang="fr-FR" dirty="0"/>
          </a:p>
        </p:txBody>
      </p:sp>
      <p:sp>
        <p:nvSpPr>
          <p:cNvPr id="3" name="Espace réservé du contenu 2"/>
          <p:cNvSpPr>
            <a:spLocks noGrp="1"/>
          </p:cNvSpPr>
          <p:nvPr>
            <p:ph idx="1"/>
          </p:nvPr>
        </p:nvSpPr>
        <p:spPr>
          <a:xfrm>
            <a:off x="228600" y="1417638"/>
            <a:ext cx="8458200" cy="5287962"/>
          </a:xfrm>
        </p:spPr>
        <p:txBody>
          <a:bodyPr>
            <a:normAutofit fontScale="25000" lnSpcReduction="20000"/>
          </a:bodyPr>
          <a:lstStyle/>
          <a:p>
            <a:r>
              <a:rPr lang="fr-FR" sz="8000" b="1" dirty="0" smtClean="0"/>
              <a:t>Systémique</a:t>
            </a:r>
          </a:p>
          <a:p>
            <a:pPr lvl="1"/>
            <a:r>
              <a:rPr lang="fr-FR" sz="7200" i="1" dirty="0" smtClean="0"/>
              <a:t>Problèmes </a:t>
            </a:r>
            <a:r>
              <a:rPr lang="fr-FR" sz="7200" dirty="0" smtClean="0"/>
              <a:t>: Influence de l’environnement, notamment familial, sur le comportement de la personne</a:t>
            </a:r>
          </a:p>
          <a:p>
            <a:pPr lvl="1"/>
            <a:r>
              <a:rPr lang="fr-FR" sz="7200" i="1" dirty="0" smtClean="0"/>
              <a:t>Objectifs </a:t>
            </a:r>
            <a:r>
              <a:rPr lang="fr-FR" sz="7200" dirty="0" smtClean="0"/>
              <a:t>: réduire les dysfonctionnements et améliorer l’économie du système familial</a:t>
            </a:r>
          </a:p>
          <a:p>
            <a:r>
              <a:rPr lang="fr-FR" sz="8000" b="1" dirty="0" smtClean="0"/>
              <a:t>Psychodynamique </a:t>
            </a:r>
          </a:p>
          <a:p>
            <a:pPr lvl="1"/>
            <a:r>
              <a:rPr lang="fr-FR" sz="7200" i="1" dirty="0" smtClean="0"/>
              <a:t>Problèmes </a:t>
            </a:r>
            <a:r>
              <a:rPr lang="fr-FR" sz="7200" dirty="0" smtClean="0"/>
              <a:t>: déficits de la représentation de soi, mauvaises relations d’objet internalisées, troubles de l’attachement, conflits inconscients. …</a:t>
            </a:r>
          </a:p>
          <a:p>
            <a:pPr lvl="1"/>
            <a:r>
              <a:rPr lang="fr-FR" sz="7200" i="1" dirty="0" smtClean="0"/>
              <a:t>Objectifs </a:t>
            </a:r>
            <a:r>
              <a:rPr lang="fr-FR" sz="7200" dirty="0" smtClean="0"/>
              <a:t>: Établir une sécurité de base et un espace d’échange, développer l’espace intérieur et la cohérence du soi, réguler l’expression pulsionnelle et  affective, soutenir les processus de symbolisation de l’identité, différencier les extrêmes, …</a:t>
            </a:r>
          </a:p>
          <a:p>
            <a:r>
              <a:rPr lang="fr-FR" sz="8000" b="1" dirty="0" err="1" smtClean="0"/>
              <a:t>Cognitivo-comportementale</a:t>
            </a:r>
            <a:r>
              <a:rPr lang="fr-FR" sz="8000" b="1" dirty="0" smtClean="0"/>
              <a:t> </a:t>
            </a:r>
          </a:p>
          <a:p>
            <a:pPr lvl="1"/>
            <a:r>
              <a:rPr lang="fr-FR" sz="7200" i="1" dirty="0" smtClean="0"/>
              <a:t>Problèmes </a:t>
            </a:r>
            <a:r>
              <a:rPr lang="fr-FR" sz="7200" dirty="0" smtClean="0"/>
              <a:t>: Erreurs des schémas cognitifs et du traitement de l’information conduisant à maintenir les symptômes. Activation de cognitions en relation à origines précoces.</a:t>
            </a:r>
          </a:p>
          <a:p>
            <a:pPr lvl="1"/>
            <a:r>
              <a:rPr lang="fr-FR" sz="7200" i="1" dirty="0" smtClean="0"/>
              <a:t>Objectifs </a:t>
            </a:r>
            <a:r>
              <a:rPr lang="fr-FR" sz="7200" dirty="0" smtClean="0"/>
              <a:t>: Identifier les croyances négatives associées à des événements relationnels négatifs, générer une restructuration cognitive et des stratégies d’ajustement.</a:t>
            </a:r>
          </a:p>
          <a:p>
            <a:r>
              <a:rPr lang="fr-FR" sz="8000" b="1" dirty="0" smtClean="0"/>
              <a:t>Intégrative </a:t>
            </a:r>
          </a:p>
          <a:p>
            <a:pPr lvl="1"/>
            <a:r>
              <a:rPr lang="fr-FR" sz="7200" dirty="0" err="1" smtClean="0"/>
              <a:t>Multi-théorique</a:t>
            </a:r>
            <a:r>
              <a:rPr lang="fr-FR" sz="7200" dirty="0" smtClean="0"/>
              <a:t>, avec approche ciblée en relation à un modèle suivant les cas.</a:t>
            </a:r>
          </a:p>
          <a:p>
            <a:pPr lvl="1"/>
            <a:endParaRPr lang="fr-FR" dirty="0" smtClean="0"/>
          </a:p>
          <a:p>
            <a:pPr lvl="1">
              <a:buNone/>
            </a:pP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8</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a:t>
            </a:r>
            <a:endParaRPr lang="fr-FR" dirty="0"/>
          </a:p>
        </p:txBody>
      </p:sp>
      <p:sp>
        <p:nvSpPr>
          <p:cNvPr id="3" name="Espace réservé du contenu 2"/>
          <p:cNvSpPr>
            <a:spLocks noGrp="1"/>
          </p:cNvSpPr>
          <p:nvPr>
            <p:ph idx="1"/>
          </p:nvPr>
        </p:nvSpPr>
        <p:spPr/>
        <p:txBody>
          <a:bodyPr>
            <a:normAutofit fontScale="85000" lnSpcReduction="20000"/>
          </a:bodyPr>
          <a:lstStyle/>
          <a:p>
            <a:pPr marL="514350" indent="-514350">
              <a:buFont typeface="+mj-lt"/>
              <a:buAutoNum type="arabicPeriod"/>
            </a:pPr>
            <a:r>
              <a:rPr lang="fr-FR" dirty="0" smtClean="0"/>
              <a:t>Problèmes actuels du sujet, leur relation avec le contexte de sa situation de vie actuelle, de son </a:t>
            </a:r>
            <a:r>
              <a:rPr lang="fr-FR" smtClean="0"/>
              <a:t>histoire</a:t>
            </a:r>
            <a:r>
              <a:rPr lang="fr-FR" smtClean="0"/>
              <a:t> développementale</a:t>
            </a:r>
          </a:p>
          <a:p>
            <a:pPr marL="514350" indent="-514350">
              <a:buFont typeface="+mj-lt"/>
              <a:buAutoNum type="arabicPeriod"/>
            </a:pPr>
            <a:r>
              <a:rPr lang="fr-FR" dirty="0" smtClean="0"/>
              <a:t>Facteurs non dynamiques qui peuvent avoir contribué à son problème </a:t>
            </a:r>
          </a:p>
          <a:p>
            <a:pPr marL="514350" indent="-514350">
              <a:buFont typeface="+mj-lt"/>
              <a:buAutoNum type="arabicPeriod"/>
            </a:pPr>
            <a:r>
              <a:rPr lang="fr-FR" dirty="0" smtClean="0"/>
              <a:t>Intégration synthétique  des données disponibles ouvrant à une interprétation des facteurs précipitant et des influences qui maintiennent les problèmes de du sujet</a:t>
            </a:r>
          </a:p>
          <a:p>
            <a:pPr marL="514350" indent="-514350">
              <a:buFont typeface="+mj-lt"/>
              <a:buAutoNum type="arabicPeriod"/>
            </a:pPr>
            <a:r>
              <a:rPr lang="fr-FR" dirty="0"/>
              <a:t>P</a:t>
            </a:r>
            <a:r>
              <a:rPr lang="fr-FR" dirty="0" smtClean="0"/>
              <a:t>remière définition du </a:t>
            </a:r>
            <a:r>
              <a:rPr lang="fr-FR" i="1" dirty="0" smtClean="0"/>
              <a:t>but</a:t>
            </a:r>
            <a:r>
              <a:rPr lang="fr-FR" dirty="0" smtClean="0"/>
              <a:t> et des </a:t>
            </a:r>
            <a:r>
              <a:rPr lang="fr-FR" i="1" dirty="0" smtClean="0"/>
              <a:t>objectifs intermédiaires </a:t>
            </a:r>
            <a:r>
              <a:rPr lang="fr-FR" dirty="0" smtClean="0"/>
              <a:t>de la psychothérapie et de la </a:t>
            </a:r>
            <a:r>
              <a:rPr lang="fr-FR" i="1" dirty="0" smtClean="0"/>
              <a:t>stratégie</a:t>
            </a:r>
            <a:r>
              <a:rPr lang="fr-FR" dirty="0" smtClean="0"/>
              <a:t> pour les atteindre</a:t>
            </a:r>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9</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2800" dirty="0" smtClean="0"/>
              <a:t>(1)</a:t>
            </a:r>
            <a:endParaRPr lang="fr-FR" dirty="0"/>
          </a:p>
        </p:txBody>
      </p:sp>
      <p:sp>
        <p:nvSpPr>
          <p:cNvPr id="3" name="Espace réservé du contenu 2"/>
          <p:cNvSpPr>
            <a:spLocks noGrp="1"/>
          </p:cNvSpPr>
          <p:nvPr>
            <p:ph idx="1"/>
          </p:nvPr>
        </p:nvSpPr>
        <p:spPr/>
        <p:txBody>
          <a:bodyPr>
            <a:normAutofit fontScale="92500"/>
          </a:bodyPr>
          <a:lstStyle/>
          <a:p>
            <a:pPr marL="514350" indent="-514350">
              <a:buFont typeface="+mj-lt"/>
              <a:buAutoNum type="arabicPeriod"/>
            </a:pPr>
            <a:r>
              <a:rPr lang="fr-FR" dirty="0" smtClean="0"/>
              <a:t>Problèmes actuels du sujet, leur relation avec le contexte de sa situation de vie actuelle, de son histoire et de son développement </a:t>
            </a:r>
          </a:p>
          <a:p>
            <a:pPr lvl="1"/>
            <a:r>
              <a:rPr lang="fr-FR" dirty="0" smtClean="0"/>
              <a:t>symptômes et comportements les plus manifestes, </a:t>
            </a:r>
          </a:p>
          <a:p>
            <a:pPr lvl="1"/>
            <a:r>
              <a:rPr lang="fr-FR" dirty="0" smtClean="0"/>
              <a:t>éléments précipitant, étendue et qualité des relations interpersonnelles, </a:t>
            </a:r>
          </a:p>
          <a:p>
            <a:pPr lvl="1"/>
            <a:r>
              <a:rPr lang="fr-FR" dirty="0" smtClean="0"/>
              <a:t>facteurs prédisposant les plus significatifs de l’histoire personnelle </a:t>
            </a:r>
            <a:r>
              <a:rPr lang="fr-FR" sz="2162" dirty="0" smtClean="0"/>
              <a:t>(pertes précoces, séparation traumatiques, abus physique et sexuel, rejet et négligence)</a:t>
            </a:r>
            <a:endParaRPr lang="fr-FR" dirty="0" smtClean="0"/>
          </a:p>
          <a:p>
            <a:pPr lvl="1"/>
            <a:r>
              <a:rPr lang="fr-FR" dirty="0" smtClean="0"/>
              <a:t>Niveau de développement, autonomie et handicap.</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10</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(2)</a:t>
            </a:r>
            <a:endParaRPr lang="fr-FR" dirty="0"/>
          </a:p>
        </p:txBody>
      </p:sp>
      <p:sp>
        <p:nvSpPr>
          <p:cNvPr id="3" name="Espace réservé du contenu 2"/>
          <p:cNvSpPr>
            <a:spLocks noGrp="1"/>
          </p:cNvSpPr>
          <p:nvPr>
            <p:ph idx="1"/>
          </p:nvPr>
        </p:nvSpPr>
        <p:spPr/>
        <p:txBody>
          <a:bodyPr>
            <a:normAutofit/>
          </a:bodyPr>
          <a:lstStyle/>
          <a:p>
            <a:pPr marL="514350" indent="-514350">
              <a:buFont typeface="+mj-lt"/>
              <a:buAutoNum type="arabicPeriod" startAt="2"/>
            </a:pPr>
            <a:r>
              <a:rPr lang="fr-FR" dirty="0" smtClean="0"/>
              <a:t>Facteurs non dynamiques qui peuvent avoir contribué à son problème </a:t>
            </a:r>
          </a:p>
          <a:p>
            <a:pPr lvl="1"/>
            <a:r>
              <a:rPr lang="fr-FR" dirty="0" smtClean="0"/>
              <a:t>Biologiques et périnataux </a:t>
            </a:r>
            <a:r>
              <a:rPr lang="fr-FR" sz="2400" dirty="0" smtClean="0"/>
              <a:t>(angoisse de séparation, tolérance à l’angoisse, impulsivité et agressivité…)</a:t>
            </a:r>
            <a:endParaRPr lang="fr-FR" dirty="0" smtClean="0"/>
          </a:p>
          <a:p>
            <a:pPr lvl="1"/>
            <a:r>
              <a:rPr lang="fr-FR" dirty="0" smtClean="0"/>
              <a:t>Familiaux et sociaux </a:t>
            </a:r>
            <a:r>
              <a:rPr lang="fr-FR" sz="2400" dirty="0" smtClean="0"/>
              <a:t>(multiplicité des nourrices et accueillants,  violence familiale, instabilité du lien) </a:t>
            </a:r>
            <a:endParaRPr lang="fr-FR" dirty="0" smtClean="0"/>
          </a:p>
          <a:p>
            <a:pPr lvl="1"/>
            <a:r>
              <a:rPr lang="fr-FR" dirty="0" smtClean="0"/>
              <a:t>Pathologies </a:t>
            </a:r>
            <a:r>
              <a:rPr lang="fr-FR" sz="2400" dirty="0" smtClean="0"/>
              <a:t>(début de tuberculose ayant entraîné placement, … )</a:t>
            </a:r>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11</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(3)</a:t>
            </a:r>
            <a:endParaRPr lang="fr-FR" dirty="0"/>
          </a:p>
        </p:txBody>
      </p:sp>
      <p:sp>
        <p:nvSpPr>
          <p:cNvPr id="3" name="Espace réservé du contenu 2"/>
          <p:cNvSpPr>
            <a:spLocks noGrp="1"/>
          </p:cNvSpPr>
          <p:nvPr>
            <p:ph idx="1"/>
          </p:nvPr>
        </p:nvSpPr>
        <p:spPr>
          <a:xfrm>
            <a:off x="457200" y="1600200"/>
            <a:ext cx="8382000" cy="4953000"/>
          </a:xfrm>
        </p:spPr>
        <p:txBody>
          <a:bodyPr>
            <a:normAutofit fontScale="70000" lnSpcReduction="20000"/>
          </a:bodyPr>
          <a:lstStyle/>
          <a:p>
            <a:pPr marL="514350" indent="-514350">
              <a:buFont typeface="+mj-lt"/>
              <a:buAutoNum type="arabicPeriod" startAt="3"/>
            </a:pPr>
            <a:r>
              <a:rPr lang="fr-FR" sz="3613" dirty="0" smtClean="0"/>
              <a:t>Intégration synthétique </a:t>
            </a:r>
            <a:r>
              <a:rPr lang="fr-FR" sz="4000" dirty="0" smtClean="0"/>
              <a:t>des données disponibles </a:t>
            </a:r>
            <a:r>
              <a:rPr lang="fr-FR" sz="3613" dirty="0" smtClean="0"/>
              <a:t> </a:t>
            </a:r>
          </a:p>
          <a:p>
            <a:pPr marL="914400" lvl="1" indent="-514350"/>
            <a:r>
              <a:rPr lang="fr-FR" sz="3097" dirty="0" smtClean="0"/>
              <a:t>ouvrant à 1) une interprétation des facteurs précipitant </a:t>
            </a:r>
          </a:p>
          <a:p>
            <a:pPr marL="914400" lvl="1" indent="-514350">
              <a:buNone/>
            </a:pPr>
            <a:r>
              <a:rPr lang="fr-FR" sz="3097" dirty="0" smtClean="0"/>
              <a:t>2) des influences et 3) des fonctionnements  qui maintiennent les problèmes du sujet</a:t>
            </a:r>
          </a:p>
          <a:p>
            <a:pPr marL="914400" lvl="1" indent="-514350"/>
            <a:endParaRPr lang="fr-FR" i="1" dirty="0" smtClean="0"/>
          </a:p>
          <a:p>
            <a:pPr marL="914400" lvl="1" indent="-514350"/>
            <a:endParaRPr lang="fr-FR" i="1" dirty="0" smtClean="0"/>
          </a:p>
          <a:p>
            <a:pPr marL="914400" lvl="1" indent="-514350"/>
            <a:endParaRPr lang="fr-FR" i="1" dirty="0" smtClean="0"/>
          </a:p>
          <a:p>
            <a:pPr marL="914400" lvl="1" indent="-514350"/>
            <a:endParaRPr lang="fr-FR" i="1" dirty="0" smtClean="0"/>
          </a:p>
          <a:p>
            <a:pPr marL="914400" lvl="1" indent="-514350"/>
            <a:endParaRPr lang="fr-FR" i="1" dirty="0" smtClean="0"/>
          </a:p>
          <a:p>
            <a:pPr marL="514350" indent="-514350"/>
            <a:endParaRPr lang="fr-FR" sz="2919" dirty="0" smtClean="0"/>
          </a:p>
          <a:p>
            <a:pPr marL="514350" indent="-514350"/>
            <a:endParaRPr lang="fr-FR" sz="2919" dirty="0" smtClean="0"/>
          </a:p>
          <a:p>
            <a:pPr marL="514350" indent="-514350"/>
            <a:endParaRPr lang="fr-FR" sz="2919" dirty="0" smtClean="0"/>
          </a:p>
          <a:p>
            <a:pPr marL="914400" lvl="1" indent="-514350"/>
            <a:endParaRPr lang="fr-FR" sz="3097" dirty="0" smtClean="0"/>
          </a:p>
          <a:p>
            <a:pPr marL="914400" lvl="1" indent="-514350"/>
            <a:endParaRPr lang="fr-FR" sz="3097" dirty="0" smtClean="0"/>
          </a:p>
          <a:p>
            <a:pPr marL="914400" lvl="1" indent="-514350"/>
            <a:r>
              <a:rPr lang="fr-FR" sz="3097" dirty="0" smtClean="0"/>
              <a:t>… et des éléments favorables … </a:t>
            </a:r>
          </a:p>
          <a:p>
            <a:endParaRPr lang="fr-FR" dirty="0" smtClean="0"/>
          </a:p>
          <a:p>
            <a:endParaRPr lang="fr-FR" dirty="0"/>
          </a:p>
        </p:txBody>
      </p:sp>
      <p:sp>
        <p:nvSpPr>
          <p:cNvPr id="4" name="Rectangle 3"/>
          <p:cNvSpPr/>
          <p:nvPr/>
        </p:nvSpPr>
        <p:spPr>
          <a:xfrm>
            <a:off x="457200" y="3048000"/>
            <a:ext cx="8382000" cy="304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542925" lvl="1" indent="-357188">
              <a:spcBef>
                <a:spcPts val="600"/>
              </a:spcBef>
              <a:buFont typeface="Courier New"/>
              <a:buChar char="o"/>
              <a:tabLst>
                <a:tab pos="442913" algn="l"/>
              </a:tabLst>
            </a:pPr>
            <a:r>
              <a:rPr lang="fr-FR" sz="2200" i="1" dirty="0" smtClean="0"/>
              <a:t>1. relation à des événements marquant, inscrits dans le développement, repérés comme éléments saillants ou manquant,</a:t>
            </a:r>
          </a:p>
          <a:p>
            <a:pPr marL="542925" lvl="1" indent="-357188">
              <a:spcBef>
                <a:spcPts val="600"/>
              </a:spcBef>
              <a:buFont typeface="Courier New"/>
              <a:buChar char="o"/>
              <a:tabLst>
                <a:tab pos="442913" algn="l"/>
              </a:tabLst>
            </a:pPr>
            <a:r>
              <a:rPr lang="fr-FR" sz="2200" i="1" dirty="0" smtClean="0"/>
              <a:t>2. sensibilité émotionnelle ; situations de sécurité / insécurité</a:t>
            </a:r>
          </a:p>
          <a:p>
            <a:pPr marL="542925" lvl="1" indent="-357188">
              <a:spcBef>
                <a:spcPts val="600"/>
              </a:spcBef>
              <a:buFont typeface="Courier New"/>
              <a:buChar char="o"/>
              <a:tabLst>
                <a:tab pos="442913" algn="l"/>
              </a:tabLst>
            </a:pPr>
            <a:r>
              <a:rPr lang="fr-FR" sz="2200" i="1" dirty="0" smtClean="0"/>
              <a:t>3. fonctionnements : identité et image de soi, capacité de réguler l’affect </a:t>
            </a:r>
            <a:r>
              <a:rPr lang="fr-FR" sz="2200" dirty="0" smtClean="0"/>
              <a:t>; </a:t>
            </a:r>
            <a:r>
              <a:rPr lang="fr-FR" sz="2200" i="1" dirty="0" smtClean="0"/>
              <a:t>appréhension des relations et manque de confiance </a:t>
            </a:r>
            <a:r>
              <a:rPr lang="fr-FR" sz="2200" dirty="0" smtClean="0"/>
              <a:t>; </a:t>
            </a:r>
            <a:r>
              <a:rPr lang="fr-FR" sz="2200" i="1" dirty="0" smtClean="0"/>
              <a:t>attachement chaotique ou insécurisé</a:t>
            </a:r>
            <a:r>
              <a:rPr lang="fr-FR" sz="2200" dirty="0" smtClean="0"/>
              <a:t> ; </a:t>
            </a:r>
            <a:r>
              <a:rPr lang="fr-FR" sz="2200" i="1" dirty="0" smtClean="0"/>
              <a:t>séparation/individualisation précaire</a:t>
            </a:r>
            <a:r>
              <a:rPr lang="fr-FR" sz="2200" dirty="0" smtClean="0"/>
              <a:t> ; </a:t>
            </a:r>
            <a:r>
              <a:rPr lang="fr-FR" sz="2200" i="1" dirty="0" smtClean="0"/>
              <a:t>déficit d’insight ; immaturité </a:t>
            </a:r>
            <a:r>
              <a:rPr lang="fr-FR" sz="2200" dirty="0" smtClean="0"/>
              <a:t>des </a:t>
            </a:r>
            <a:r>
              <a:rPr lang="fr-FR" sz="2200" i="1" dirty="0" smtClean="0"/>
              <a:t>mécanismes de défense (déni, clivage, projection) et d’ajustemen</a:t>
            </a:r>
            <a:r>
              <a:rPr lang="fr-FR" sz="2200" dirty="0" smtClean="0"/>
              <a:t>t ; </a:t>
            </a:r>
            <a:r>
              <a:rPr lang="fr-FR" sz="2200" i="1" dirty="0" smtClean="0"/>
              <a:t>mémoire des représentations.</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12</a:t>
            </a:fld>
            <a:endParaRPr lang="fr-FR"/>
          </a:p>
        </p:txBody>
      </p:sp>
      <p:sp>
        <p:nvSpPr>
          <p:cNvPr id="7" name="Espace réservé du pied de page 6"/>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(3b)</a:t>
            </a:r>
            <a:endParaRPr lang="fr-FR" dirty="0"/>
          </a:p>
        </p:txBody>
      </p:sp>
      <p:sp>
        <p:nvSpPr>
          <p:cNvPr id="3" name="Espace réservé du contenu 2"/>
          <p:cNvSpPr>
            <a:spLocks noGrp="1"/>
          </p:cNvSpPr>
          <p:nvPr>
            <p:ph idx="1"/>
          </p:nvPr>
        </p:nvSpPr>
        <p:spPr>
          <a:xfrm>
            <a:off x="457200" y="3429000"/>
            <a:ext cx="8229600" cy="2819400"/>
          </a:xfrm>
          <a:ln/>
        </p:spPr>
        <p:style>
          <a:lnRef idx="1">
            <a:schemeClr val="accent1"/>
          </a:lnRef>
          <a:fillRef idx="2">
            <a:schemeClr val="accent1"/>
          </a:fillRef>
          <a:effectRef idx="1">
            <a:schemeClr val="accent1"/>
          </a:effectRef>
          <a:fontRef idx="minor">
            <a:schemeClr val="dk1"/>
          </a:fontRef>
        </p:style>
        <p:txBody>
          <a:bodyPr>
            <a:normAutofit/>
          </a:bodyPr>
          <a:lstStyle/>
          <a:p>
            <a:pPr marL="857250" lvl="1" indent="-457200">
              <a:buFont typeface="Courier New"/>
              <a:buChar char="o"/>
            </a:pPr>
            <a:r>
              <a:rPr lang="fr-FR" sz="2000" i="1" dirty="0" smtClean="0"/>
              <a:t>3. Tendance familiale au clivage ; Manque de sensibilité empathique aux besoins de développement de l’adolescent ; Assignation d’un rôle à chaque membre de la famille ; Projection par les parents sur les autres membres d’aspects appréciés ou rejetés de leur personnalité ; Absence de contenance de la famille des demandes et agressions réduisant la capacité d’autonomie du moi, d’ambivalence, de deuil dont est contingente l’intégration de relations d’objets « bonnes » et « mauvaises »</a:t>
            </a:r>
            <a:endParaRPr lang="fr-FR" sz="2000" i="1" dirty="0"/>
          </a:p>
        </p:txBody>
      </p:sp>
      <p:sp>
        <p:nvSpPr>
          <p:cNvPr id="4" name="ZoneTexte 3"/>
          <p:cNvSpPr txBox="1"/>
          <p:nvPr/>
        </p:nvSpPr>
        <p:spPr>
          <a:xfrm>
            <a:off x="457201" y="1905000"/>
            <a:ext cx="8229600" cy="1631216"/>
          </a:xfrm>
          <a:prstGeom prst="rect">
            <a:avLst/>
          </a:prstGeom>
          <a:noFill/>
        </p:spPr>
        <p:txBody>
          <a:bodyPr wrap="square" rtlCol="0">
            <a:spAutoFit/>
          </a:bodyPr>
          <a:lstStyle/>
          <a:p>
            <a:pPr marL="514350" indent="-514350">
              <a:buFont typeface="+mj-lt"/>
              <a:buAutoNum type="arabicPeriod" startAt="3"/>
            </a:pPr>
            <a:r>
              <a:rPr lang="fr-FR" sz="2800" dirty="0" smtClean="0">
                <a:solidFill>
                  <a:srgbClr val="1F497D"/>
                </a:solidFill>
              </a:rPr>
              <a:t>Intégration synthétique des données disponibles  </a:t>
            </a:r>
          </a:p>
          <a:p>
            <a:pPr marL="914400" lvl="1" indent="-514350"/>
            <a:r>
              <a:rPr lang="fr-FR" sz="2000" dirty="0" smtClean="0">
                <a:solidFill>
                  <a:srgbClr val="1F497D"/>
                </a:solidFill>
              </a:rPr>
              <a:t>ouvrant à 1) une interprétation des facteurs précipitant </a:t>
            </a:r>
          </a:p>
          <a:p>
            <a:pPr marL="914400" lvl="1" indent="-514350">
              <a:buNone/>
            </a:pPr>
            <a:r>
              <a:rPr lang="fr-FR" sz="2000" dirty="0" smtClean="0">
                <a:solidFill>
                  <a:srgbClr val="1F497D"/>
                </a:solidFill>
              </a:rPr>
              <a:t>2) des influences et 3) des fonctionnements  </a:t>
            </a:r>
            <a:r>
              <a:rPr lang="fr-FR" sz="2000" b="1" dirty="0" smtClean="0">
                <a:solidFill>
                  <a:srgbClr val="1F497D"/>
                </a:solidFill>
              </a:rPr>
              <a:t>familiaux </a:t>
            </a:r>
            <a:r>
              <a:rPr lang="fr-FR" sz="2000" dirty="0" smtClean="0">
                <a:solidFill>
                  <a:srgbClr val="1F497D"/>
                </a:solidFill>
              </a:rPr>
              <a:t>qui maintiennent les problèmes du sujet</a:t>
            </a:r>
          </a:p>
          <a:p>
            <a:endParaRPr lang="fr-FR" sz="1200" dirty="0"/>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13</a:t>
            </a:fld>
            <a:endParaRPr lang="fr-FR"/>
          </a:p>
        </p:txBody>
      </p:sp>
      <p:sp>
        <p:nvSpPr>
          <p:cNvPr id="7" name="Espace réservé du pied de page 6"/>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(4)</a:t>
            </a:r>
            <a:endParaRPr lang="fr-FR" dirty="0"/>
          </a:p>
        </p:txBody>
      </p:sp>
      <p:sp>
        <p:nvSpPr>
          <p:cNvPr id="3" name="Espace réservé du contenu 2"/>
          <p:cNvSpPr>
            <a:spLocks noGrp="1"/>
          </p:cNvSpPr>
          <p:nvPr>
            <p:ph idx="1"/>
          </p:nvPr>
        </p:nvSpPr>
        <p:spPr/>
        <p:txBody>
          <a:bodyPr>
            <a:normAutofit fontScale="77500" lnSpcReduction="20000"/>
          </a:bodyPr>
          <a:lstStyle/>
          <a:p>
            <a:pPr marL="514350" indent="-514350">
              <a:buFont typeface="+mj-lt"/>
              <a:buAutoNum type="arabicPeriod" startAt="4"/>
            </a:pPr>
            <a:r>
              <a:rPr lang="fr-FR" dirty="0" smtClean="0"/>
              <a:t>Première définition des </a:t>
            </a:r>
            <a:r>
              <a:rPr lang="fr-FR" i="1" dirty="0" smtClean="0"/>
              <a:t>buts</a:t>
            </a:r>
            <a:r>
              <a:rPr lang="fr-FR" dirty="0" smtClean="0"/>
              <a:t> et des </a:t>
            </a:r>
            <a:r>
              <a:rPr lang="fr-FR" i="1" dirty="0" smtClean="0"/>
              <a:t>objectifs intermédiaires </a:t>
            </a:r>
            <a:r>
              <a:rPr lang="fr-FR" dirty="0" smtClean="0"/>
              <a:t>de la psychothérapie et de la </a:t>
            </a:r>
            <a:r>
              <a:rPr lang="fr-FR" i="1" dirty="0" smtClean="0"/>
              <a:t>stratégie</a:t>
            </a:r>
            <a:r>
              <a:rPr lang="fr-FR" dirty="0" smtClean="0"/>
              <a:t> pour les atteindre</a:t>
            </a:r>
          </a:p>
          <a:p>
            <a:pPr marL="914400" lvl="1" indent="-514350"/>
            <a:r>
              <a:rPr lang="fr-FR" b="1" dirty="0" smtClean="0"/>
              <a:t>Buts </a:t>
            </a:r>
            <a:r>
              <a:rPr lang="fr-FR" dirty="0" smtClean="0"/>
              <a:t>: </a:t>
            </a:r>
            <a:r>
              <a:rPr lang="fr-FR" dirty="0" err="1" smtClean="0"/>
              <a:t>p.e</a:t>
            </a:r>
            <a:r>
              <a:rPr lang="fr-FR" dirty="0" smtClean="0"/>
              <a:t>., construction d’un espace psychique, construction de l’identité et aménagement d’une relation d’objet mature, …</a:t>
            </a:r>
          </a:p>
          <a:p>
            <a:pPr marL="914400" lvl="1" indent="-514350"/>
            <a:r>
              <a:rPr lang="fr-FR" b="1" dirty="0"/>
              <a:t>O</a:t>
            </a:r>
            <a:r>
              <a:rPr lang="fr-FR" b="1" dirty="0" smtClean="0"/>
              <a:t>bjectifs intermédiaires </a:t>
            </a:r>
            <a:r>
              <a:rPr lang="fr-FR" dirty="0" smtClean="0"/>
              <a:t>: </a:t>
            </a:r>
            <a:r>
              <a:rPr lang="fr-FR" dirty="0" err="1" smtClean="0"/>
              <a:t>p.e</a:t>
            </a:r>
            <a:r>
              <a:rPr lang="fr-FR" dirty="0" smtClean="0"/>
              <a:t>., sécurité et stabilité de la représentation du thérapeute, aménagement des relations de transfert/contre transfert, valorisation des aptitudes et construction de l'image de soi, rétablissement d’une confiance, rapprochement des extrêmes, identification …</a:t>
            </a:r>
          </a:p>
          <a:p>
            <a:pPr marL="914400" lvl="1" indent="-514350"/>
            <a:r>
              <a:rPr lang="fr-FR" b="1" dirty="0"/>
              <a:t>S</a:t>
            </a:r>
            <a:r>
              <a:rPr lang="fr-FR" b="1" dirty="0" smtClean="0"/>
              <a:t>tratégie </a:t>
            </a:r>
            <a:r>
              <a:rPr lang="fr-FR" dirty="0" smtClean="0"/>
              <a:t>pour les atteindre : rassurer, organiser, absorber, transformer et intégrer l’expérience chaotique du patient ; poser des limites quand c’est nécessaire (</a:t>
            </a:r>
            <a:r>
              <a:rPr lang="fr-FR" dirty="0" err="1" smtClean="0"/>
              <a:t>Kernberg</a:t>
            </a:r>
            <a:r>
              <a:rPr lang="fr-FR" dirty="0" smtClean="0"/>
              <a:t>). Évocation de l’angoisse de séparation, de la dépression d’abandon, du sentiment de vide</a:t>
            </a:r>
          </a:p>
          <a:p>
            <a:pPr marL="914400" lvl="1" indent="-514350"/>
            <a:endParaRPr lang="fr-FR" dirty="0" smtClean="0"/>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14</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Modérateurs</a:t>
            </a:r>
            <a:endParaRPr lang="fr-FR" dirty="0"/>
          </a:p>
        </p:txBody>
      </p:sp>
      <p:sp>
        <p:nvSpPr>
          <p:cNvPr id="3" name="Espace réservé du contenu 2"/>
          <p:cNvSpPr>
            <a:spLocks noGrp="1"/>
          </p:cNvSpPr>
          <p:nvPr>
            <p:ph idx="1"/>
          </p:nvPr>
        </p:nvSpPr>
        <p:spPr/>
        <p:txBody>
          <a:bodyPr>
            <a:normAutofit fontScale="85000" lnSpcReduction="20000"/>
          </a:bodyPr>
          <a:lstStyle/>
          <a:p>
            <a:pPr marL="514350" indent="-514350">
              <a:buFont typeface="+mj-lt"/>
              <a:buAutoNum type="arabicPeriod"/>
            </a:pPr>
            <a:r>
              <a:rPr lang="fr-FR" dirty="0" smtClean="0"/>
              <a:t>durée des hospitalisations précédentes, âge du premier contact psychiatrique ; </a:t>
            </a:r>
          </a:p>
          <a:p>
            <a:pPr marL="514350" indent="-514350">
              <a:buFont typeface="+mj-lt"/>
              <a:buAutoNum type="arabicPeriod"/>
            </a:pPr>
            <a:r>
              <a:rPr lang="fr-FR" dirty="0" smtClean="0"/>
              <a:t>expériences développementales négatives (abus durant l’enfance, </a:t>
            </a:r>
            <a:r>
              <a:rPr lang="fr-FR" dirty="0" err="1" smtClean="0"/>
              <a:t>sous-implication</a:t>
            </a:r>
            <a:r>
              <a:rPr lang="fr-FR" dirty="0" smtClean="0"/>
              <a:t> parentale, inceste </a:t>
            </a:r>
            <a:r>
              <a:rPr lang="fr-FR" dirty="0" err="1" smtClean="0"/>
              <a:t>père-fille</a:t>
            </a:r>
            <a:r>
              <a:rPr lang="fr-FR" dirty="0" smtClean="0"/>
              <a:t>, divorce parental, brutalité parentale, séparations et pertes durant l’enfance, relation maternelle perturbée) ; </a:t>
            </a:r>
          </a:p>
          <a:p>
            <a:pPr marL="514350" indent="-514350">
              <a:buFont typeface="+mj-lt"/>
              <a:buAutoNum type="arabicPeriod"/>
            </a:pPr>
            <a:r>
              <a:rPr lang="fr-FR" dirty="0" smtClean="0"/>
              <a:t>sévérité (faible score à l’échelle globale de fonctionnement), comorbidité (addiction, dépression ou dysphorie) et personnalité (</a:t>
            </a:r>
            <a:r>
              <a:rPr lang="fr-FR" dirty="0" err="1" smtClean="0"/>
              <a:t>schyzoptypie</a:t>
            </a:r>
            <a:r>
              <a:rPr lang="fr-FR" dirty="0" smtClean="0"/>
              <a:t>, antisociale et paranoïde), impulsivité et instabilité affective</a:t>
            </a:r>
            <a:endParaRPr lang="fr-FR" sz="2400" dirty="0" smtClean="0"/>
          </a:p>
          <a:p>
            <a:pPr marL="457200" indent="-457200" algn="r">
              <a:buNone/>
            </a:pPr>
            <a:r>
              <a:rPr lang="fr-FR" sz="2400" dirty="0" smtClean="0"/>
              <a:t>[</a:t>
            </a:r>
            <a:r>
              <a:rPr lang="fr-FR" sz="2400" dirty="0" err="1" smtClean="0"/>
              <a:t>Gunderson</a:t>
            </a:r>
            <a:r>
              <a:rPr lang="fr-FR" sz="2400" dirty="0" smtClean="0"/>
              <a:t> 2006] </a:t>
            </a:r>
            <a:endParaRPr lang="fr-FR" sz="2400"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15</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formulation de cas dans le réseau</a:t>
            </a:r>
            <a:endParaRPr lang="fr-FR" dirty="0"/>
          </a:p>
        </p:txBody>
      </p:sp>
      <p:sp>
        <p:nvSpPr>
          <p:cNvPr id="3" name="Espace réservé du contenu 2"/>
          <p:cNvSpPr>
            <a:spLocks noGrp="1"/>
          </p:cNvSpPr>
          <p:nvPr>
            <p:ph idx="1"/>
          </p:nvPr>
        </p:nvSpPr>
        <p:spPr>
          <a:xfrm>
            <a:off x="228600" y="1417638"/>
            <a:ext cx="8686800" cy="5440362"/>
          </a:xfrm>
        </p:spPr>
        <p:txBody>
          <a:bodyPr>
            <a:normAutofit fontScale="55000" lnSpcReduction="20000"/>
          </a:bodyPr>
          <a:lstStyle/>
          <a:p>
            <a:pPr marL="514350" indent="-514350">
              <a:buFont typeface="+mj-lt"/>
              <a:buAutoNum type="arabicPeriod"/>
            </a:pPr>
            <a:r>
              <a:rPr lang="fr-FR" b="1" dirty="0" smtClean="0"/>
              <a:t>A partir des informations réunies </a:t>
            </a:r>
            <a:r>
              <a:rPr lang="fr-FR" dirty="0" smtClean="0"/>
              <a:t>(entretiens avec le patient, quelquefois données de l’entourage)</a:t>
            </a:r>
          </a:p>
          <a:p>
            <a:pPr marL="514350" indent="-514350">
              <a:spcBef>
                <a:spcPts val="1224"/>
              </a:spcBef>
              <a:buFont typeface="+mj-lt"/>
              <a:buAutoNum type="arabicPeriod"/>
            </a:pPr>
            <a:r>
              <a:rPr lang="fr-FR" b="1" dirty="0" smtClean="0"/>
              <a:t>Chaque participant du GP établit </a:t>
            </a:r>
          </a:p>
          <a:p>
            <a:pPr marL="914400" lvl="1" indent="-514350">
              <a:buFont typeface="+mj-lt"/>
              <a:buAutoNum type="arabicPeriod"/>
            </a:pPr>
            <a:r>
              <a:rPr lang="fr-FR" sz="2909" dirty="0" smtClean="0"/>
              <a:t>la plainte principale, les principaux symptômes et problèmes, leur sévérité, leurs contextes de déclenchement, leurs effets sur l’enfant et sa famille, le niveau de fonctionnement dans les principaux domaines de la vie ;  </a:t>
            </a:r>
          </a:p>
          <a:p>
            <a:pPr marL="914400" lvl="1" indent="-514350">
              <a:buFont typeface="+mj-lt"/>
              <a:buAutoNum type="arabicPeriod"/>
            </a:pPr>
            <a:r>
              <a:rPr lang="fr-FR" sz="2909" dirty="0" smtClean="0"/>
              <a:t>des hypothèses sur la façon dont les ≠ facteurs interagissent dans la situation actuelle et le niveau de fonctionnement ; </a:t>
            </a:r>
          </a:p>
          <a:p>
            <a:pPr marL="914400" lvl="1" indent="-514350">
              <a:buFont typeface="+mj-lt"/>
              <a:buAutoNum type="arabicPeriod"/>
            </a:pPr>
            <a:r>
              <a:rPr lang="fr-FR" sz="2909" dirty="0" smtClean="0"/>
              <a:t>les objectifs thérapeutiques et la stratégie pour commencer à les atteindre. </a:t>
            </a:r>
          </a:p>
          <a:p>
            <a:pPr marL="514350" indent="-514350">
              <a:spcBef>
                <a:spcPts val="1224"/>
              </a:spcBef>
              <a:buFont typeface="+mj-lt"/>
              <a:buAutoNum type="arabicPeriod"/>
            </a:pPr>
            <a:r>
              <a:rPr lang="fr-FR" b="1" dirty="0" smtClean="0"/>
              <a:t>Le clinicien de l’enfant rédige une formulation initiale </a:t>
            </a:r>
            <a:r>
              <a:rPr lang="fr-FR" dirty="0" smtClean="0"/>
              <a:t>suivant le plan en quatre points présenté précédemment et en y incluant les informations de base telles que variables démographiques,  échelles spécifiques, DSM, modérateurs,….</a:t>
            </a:r>
          </a:p>
          <a:p>
            <a:pPr marL="514350" indent="-514350">
              <a:spcBef>
                <a:spcPts val="1224"/>
              </a:spcBef>
              <a:buFont typeface="+mj-lt"/>
              <a:buAutoNum type="arabicPeriod"/>
            </a:pPr>
            <a:r>
              <a:rPr lang="fr-FR" b="1" dirty="0" smtClean="0"/>
              <a:t>La formulation est discutée et validée par le GP</a:t>
            </a:r>
            <a:r>
              <a:rPr lang="fr-FR" dirty="0" smtClean="0"/>
              <a:t>. La discussion inclut la façon dont les différentes interventions vont se situer dans le temps et le pronostic. Il est essentiel de créer un climat de non jugement dans lequel toutes les idées de formulation sont acceptables et perçues comme ayant un intérêt.</a:t>
            </a:r>
            <a:br>
              <a:rPr lang="fr-FR" dirty="0" smtClean="0"/>
            </a:br>
            <a:endParaRPr lang="fr-FR" dirty="0" smtClean="0"/>
          </a:p>
          <a:p>
            <a:pPr marL="514350" indent="-514350">
              <a:buFont typeface="+mj-lt"/>
              <a:buAutoNum type="arabicPeriod"/>
            </a:pPr>
            <a:r>
              <a:rPr lang="fr-FR" b="1" dirty="0" smtClean="0"/>
              <a:t>La formulation initiale est destinée à évoluer régulièrement</a:t>
            </a:r>
            <a:r>
              <a:rPr lang="fr-FR" dirty="0" smtClean="0"/>
              <a:t>. C’est l’occasion de suivre les changements, de réfléchir à la pertinence des hypothèses et d’en générer éventuellement d’autres ; de définir les approches correspondantes ; de situer les obstacles potentiels et les aires de résistance.</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16</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En résumé</a:t>
            </a:r>
            <a:endParaRPr lang="fr-FR" dirty="0"/>
          </a:p>
        </p:txBody>
      </p:sp>
      <p:sp>
        <p:nvSpPr>
          <p:cNvPr id="3" name="Espace réservé du contenu 2"/>
          <p:cNvSpPr>
            <a:spLocks noGrp="1"/>
          </p:cNvSpPr>
          <p:nvPr>
            <p:ph idx="1"/>
          </p:nvPr>
        </p:nvSpPr>
        <p:spPr/>
        <p:txBody>
          <a:bodyPr>
            <a:normAutofit/>
          </a:bodyPr>
          <a:lstStyle/>
          <a:p>
            <a:r>
              <a:rPr lang="fr-FR" sz="3600" smtClean="0"/>
              <a:t>La formulation de cas</a:t>
            </a:r>
          </a:p>
          <a:p>
            <a:pPr lvl="1"/>
            <a:r>
              <a:rPr lang="fr-FR" smtClean="0"/>
              <a:t>Un outil clinique, thérapeutique et intégratif qui</a:t>
            </a:r>
          </a:p>
          <a:p>
            <a:pPr lvl="2"/>
            <a:r>
              <a:rPr lang="fr-FR" smtClean="0"/>
              <a:t>Permet de traduire le diagnostic en approche spécifique</a:t>
            </a:r>
          </a:p>
          <a:p>
            <a:pPr lvl="2"/>
            <a:r>
              <a:rPr lang="fr-FR" smtClean="0"/>
              <a:t>Connecte les théories de la psychothérapie à la pratique et permet leur application à un patient particulier</a:t>
            </a:r>
          </a:p>
          <a:p>
            <a:pPr lvl="2"/>
            <a:r>
              <a:rPr lang="fr-FR" smtClean="0"/>
              <a:t>Accorde les principes scientifiques et la compréhension du caractère unique de la personne en thérapie</a:t>
            </a:r>
            <a:endParaRPr lang="fr-FR" dirty="0" smtClean="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17</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terminer</a:t>
            </a:r>
            <a:endParaRPr lang="fr-FR" dirty="0"/>
          </a:p>
        </p:txBody>
      </p:sp>
      <p:sp>
        <p:nvSpPr>
          <p:cNvPr id="3" name="Espace réservé du contenu 2"/>
          <p:cNvSpPr>
            <a:spLocks noGrp="1"/>
          </p:cNvSpPr>
          <p:nvPr>
            <p:ph idx="1"/>
          </p:nvPr>
        </p:nvSpPr>
        <p:spPr/>
        <p:txBody>
          <a:bodyPr/>
          <a:lstStyle/>
          <a:p>
            <a:r>
              <a:rPr lang="fr-FR" dirty="0" smtClean="0"/>
              <a:t>Des commentaires / des questions / des réactions  ?</a:t>
            </a:r>
          </a:p>
          <a:p>
            <a:endParaRPr lang="fr-FR" dirty="0" smtClean="0"/>
          </a:p>
          <a:p>
            <a:endParaRPr lang="fr-FR" dirty="0" smtClean="0"/>
          </a:p>
          <a:p>
            <a:r>
              <a:rPr lang="fr-FR" dirty="0" smtClean="0"/>
              <a:t>Merci de votre attention</a:t>
            </a:r>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18</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Quelques références </a:t>
            </a:r>
            <a:r>
              <a:rPr lang="fr-FR" dirty="0" err="1" smtClean="0"/>
              <a:t>biblios</a:t>
            </a:r>
            <a:endParaRPr lang="fr-FR" dirty="0"/>
          </a:p>
        </p:txBody>
      </p:sp>
      <p:sp>
        <p:nvSpPr>
          <p:cNvPr id="3" name="Espace réservé du contenu 2"/>
          <p:cNvSpPr>
            <a:spLocks noGrp="1"/>
          </p:cNvSpPr>
          <p:nvPr>
            <p:ph idx="1"/>
          </p:nvPr>
        </p:nvSpPr>
        <p:spPr/>
        <p:txBody>
          <a:bodyPr/>
          <a:lstStyle/>
          <a:p>
            <a:pPr marL="342900" lvl="2" indent="-342900"/>
            <a:r>
              <a:rPr lang="fr-FR" dirty="0" smtClean="0"/>
              <a:t>Nelson A &amp; </a:t>
            </a:r>
            <a:r>
              <a:rPr lang="fr-FR" dirty="0" err="1" smtClean="0"/>
              <a:t>Hastie</a:t>
            </a:r>
            <a:r>
              <a:rPr lang="fr-FR" dirty="0" smtClean="0"/>
              <a:t> M. </a:t>
            </a:r>
            <a:r>
              <a:rPr lang="fr-FR" dirty="0" err="1" smtClean="0"/>
              <a:t>Teaching</a:t>
            </a:r>
            <a:r>
              <a:rPr lang="fr-FR" dirty="0" smtClean="0"/>
              <a:t> the Art of Case </a:t>
            </a:r>
            <a:r>
              <a:rPr lang="fr-FR" dirty="0" err="1" smtClean="0"/>
              <a:t>Conceptualization</a:t>
            </a:r>
            <a:r>
              <a:rPr lang="fr-FR" dirty="0" smtClean="0"/>
              <a:t>. Austin Child Guidance Center (Texas)</a:t>
            </a:r>
          </a:p>
          <a:p>
            <a:pPr marL="342900" lvl="2" indent="-342900"/>
            <a:r>
              <a:rPr lang="fr-FR" dirty="0" smtClean="0"/>
              <a:t>Perry S, Cooper AM, Michels R. The </a:t>
            </a:r>
            <a:r>
              <a:rPr lang="fr-FR" dirty="0" err="1" smtClean="0"/>
              <a:t>psychodynamic</a:t>
            </a:r>
            <a:r>
              <a:rPr lang="fr-FR" dirty="0" smtClean="0"/>
              <a:t> formulation: </a:t>
            </a:r>
            <a:r>
              <a:rPr lang="fr-FR" dirty="0" err="1" smtClean="0"/>
              <a:t>its</a:t>
            </a:r>
            <a:r>
              <a:rPr lang="fr-FR" dirty="0" smtClean="0"/>
              <a:t> </a:t>
            </a:r>
            <a:r>
              <a:rPr lang="fr-FR" dirty="0" err="1" smtClean="0"/>
              <a:t>purpose</a:t>
            </a:r>
            <a:r>
              <a:rPr lang="fr-FR" dirty="0" smtClean="0"/>
              <a:t>, structure, and </a:t>
            </a:r>
            <a:r>
              <a:rPr lang="fr-FR" dirty="0" err="1" smtClean="0"/>
              <a:t>clinical</a:t>
            </a:r>
            <a:r>
              <a:rPr lang="fr-FR" dirty="0" smtClean="0"/>
              <a:t> application. Am J </a:t>
            </a:r>
            <a:r>
              <a:rPr lang="fr-FR" dirty="0" err="1" smtClean="0"/>
              <a:t>Psychiatry</a:t>
            </a:r>
            <a:r>
              <a:rPr lang="fr-FR" dirty="0" smtClean="0"/>
              <a:t> 1987;144(5):543–50.</a:t>
            </a:r>
          </a:p>
          <a:p>
            <a:pPr marL="342900" lvl="2" indent="-342900"/>
            <a:r>
              <a:rPr lang="fr-FR" dirty="0" smtClean="0"/>
              <a:t>Sim K, </a:t>
            </a:r>
            <a:r>
              <a:rPr lang="fr-FR" dirty="0" err="1" smtClean="0"/>
              <a:t>Gwee</a:t>
            </a:r>
            <a:r>
              <a:rPr lang="fr-FR" dirty="0" smtClean="0"/>
              <a:t> K et Bateman A. Case Formulation in </a:t>
            </a:r>
            <a:r>
              <a:rPr lang="fr-FR" dirty="0" err="1" smtClean="0"/>
              <a:t>Psychotherapy</a:t>
            </a:r>
            <a:r>
              <a:rPr lang="fr-FR" dirty="0" smtClean="0"/>
              <a:t>: </a:t>
            </a:r>
            <a:r>
              <a:rPr lang="fr-FR" dirty="0" err="1" smtClean="0"/>
              <a:t>Revitalizing</a:t>
            </a:r>
            <a:r>
              <a:rPr lang="fr-FR" dirty="0" smtClean="0"/>
              <a:t> </a:t>
            </a:r>
            <a:r>
              <a:rPr lang="fr-FR" dirty="0" err="1" smtClean="0"/>
              <a:t>Its</a:t>
            </a:r>
            <a:r>
              <a:rPr lang="fr-FR" dirty="0" smtClean="0"/>
              <a:t> </a:t>
            </a:r>
            <a:r>
              <a:rPr lang="fr-FR" dirty="0" err="1" smtClean="0"/>
              <a:t>Usefulness</a:t>
            </a:r>
            <a:r>
              <a:rPr lang="fr-FR" dirty="0" smtClean="0"/>
              <a:t> as a </a:t>
            </a:r>
            <a:r>
              <a:rPr lang="fr-FR" dirty="0" err="1" smtClean="0"/>
              <a:t>Clinical</a:t>
            </a:r>
            <a:r>
              <a:rPr lang="fr-FR" dirty="0" smtClean="0"/>
              <a:t> </a:t>
            </a:r>
            <a:r>
              <a:rPr lang="fr-FR" dirty="0" err="1" smtClean="0"/>
              <a:t>Tool</a:t>
            </a:r>
            <a:r>
              <a:rPr lang="fr-FR" dirty="0" smtClean="0"/>
              <a:t>. </a:t>
            </a:r>
            <a:r>
              <a:rPr lang="fr-FR" i="1" dirty="0" err="1" smtClean="0"/>
              <a:t>Academic</a:t>
            </a:r>
            <a:r>
              <a:rPr lang="fr-FR" i="1" dirty="0" smtClean="0"/>
              <a:t> </a:t>
            </a:r>
            <a:r>
              <a:rPr lang="fr-FR" i="1" dirty="0" err="1" smtClean="0"/>
              <a:t>Psychiatry</a:t>
            </a:r>
            <a:r>
              <a:rPr lang="fr-FR" i="1" dirty="0" smtClean="0"/>
              <a:t> </a:t>
            </a:r>
            <a:r>
              <a:rPr lang="fr-FR" dirty="0" smtClean="0"/>
              <a:t>2005 ; 29(3) : 289-292</a:t>
            </a:r>
          </a:p>
          <a:p>
            <a:r>
              <a:rPr lang="fr-FR" sz="2400" dirty="0" err="1" smtClean="0"/>
              <a:t>Winters</a:t>
            </a:r>
            <a:r>
              <a:rPr lang="fr-FR" sz="2400" dirty="0" smtClean="0"/>
              <a:t> </a:t>
            </a:r>
            <a:r>
              <a:rPr lang="fr-FR" sz="2400" dirty="0" err="1" smtClean="0"/>
              <a:t>NC,Hanson</a:t>
            </a:r>
            <a:r>
              <a:rPr lang="fr-FR" sz="2400" dirty="0" smtClean="0"/>
              <a:t> G, </a:t>
            </a:r>
            <a:r>
              <a:rPr lang="fr-FR" sz="2400" dirty="0" err="1" smtClean="0"/>
              <a:t>Stoyanova</a:t>
            </a:r>
            <a:r>
              <a:rPr lang="fr-FR" sz="2400" dirty="0" smtClean="0"/>
              <a:t> V. The Case Formulation in Child and Adolescent </a:t>
            </a:r>
            <a:r>
              <a:rPr lang="fr-FR" sz="2400" dirty="0" err="1" smtClean="0"/>
              <a:t>Psychiatry</a:t>
            </a:r>
            <a:r>
              <a:rPr lang="fr-FR" sz="2400" dirty="0" smtClean="0"/>
              <a:t>. </a:t>
            </a:r>
            <a:r>
              <a:rPr lang="fr-FR" sz="2400" i="1" dirty="0" smtClean="0"/>
              <a:t>Child </a:t>
            </a:r>
            <a:r>
              <a:rPr lang="fr-FR" sz="2400" i="1" dirty="0" err="1" smtClean="0"/>
              <a:t>Adolesc</a:t>
            </a:r>
            <a:r>
              <a:rPr lang="fr-FR" sz="2400" i="1" dirty="0" smtClean="0"/>
              <a:t> </a:t>
            </a:r>
            <a:r>
              <a:rPr lang="fr-FR" sz="2400" i="1" dirty="0" err="1" smtClean="0"/>
              <a:t>Psychiatric</a:t>
            </a:r>
            <a:r>
              <a:rPr lang="fr-FR" sz="2400" i="1" dirty="0" smtClean="0"/>
              <a:t> Clin N Am </a:t>
            </a:r>
            <a:r>
              <a:rPr lang="fr-FR" sz="2400" dirty="0" smtClean="0"/>
              <a:t>2007 ; 16 : 111–132</a:t>
            </a:r>
          </a:p>
          <a:p>
            <a:endParaRPr lang="fr-FR" sz="1800"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19</a:t>
            </a:fld>
            <a:endParaRPr lang="fr-FR"/>
          </a:p>
        </p:txBody>
      </p:sp>
      <p:sp>
        <p:nvSpPr>
          <p:cNvPr id="6" name="Espace réservé du pied de page 5"/>
          <p:cNvSpPr>
            <a:spLocks noGrp="1"/>
          </p:cNvSpPr>
          <p:nvPr>
            <p:ph type="ftr" sz="quarter" idx="11"/>
          </p:nvPr>
        </p:nvSpPr>
        <p:spPr/>
        <p:txBody>
          <a:bodyPr/>
          <a:lstStyle/>
          <a:p>
            <a:r>
              <a:rPr lang="fr-FR" smtClean="0"/>
              <a:t>Jean-Michel Thurin - Formulation de cas et problématique borderline</a:t>
            </a:r>
            <a:endParaRPr lang="fr-F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6909</TotalTime>
  <Words>2083</Words>
  <Application>Microsoft Macintosh PowerPoint</Application>
  <PresentationFormat>Présentation à l'écran (4:3)</PresentationFormat>
  <Paragraphs>193</Paragraphs>
  <Slides>19</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19</vt:i4>
      </vt:variant>
    </vt:vector>
  </HeadingPairs>
  <TitlesOfParts>
    <vt:vector size="20" baseType="lpstr">
      <vt:lpstr>Thème Office</vt:lpstr>
      <vt:lpstr>Formulation de cas (FC)  pôle borderline</vt:lpstr>
      <vt:lpstr>Cadre général de la FC</vt:lpstr>
      <vt:lpstr>Définitions (1)</vt:lpstr>
      <vt:lpstr>Définitions (2)</vt:lpstr>
      <vt:lpstr>Définitions (3)</vt:lpstr>
      <vt:lpstr>Diagnostic ≠ Formulation</vt:lpstr>
      <vt:lpstr>Cadre de la formulation de cas</vt:lpstr>
      <vt:lpstr>FC et modèles psychothérapiques</vt:lpstr>
      <vt:lpstr>Organisation formulation</vt:lpstr>
      <vt:lpstr>Organisation formulation (1)</vt:lpstr>
      <vt:lpstr>Organisation formulation (2)</vt:lpstr>
      <vt:lpstr>Organisation formulation (3)</vt:lpstr>
      <vt:lpstr>Organisation formulation (3b)</vt:lpstr>
      <vt:lpstr>Organisation formulation (4)</vt:lpstr>
      <vt:lpstr>Modérateurs</vt:lpstr>
      <vt:lpstr>La formulation de cas dans le réseau</vt:lpstr>
      <vt:lpstr>En résumé</vt:lpstr>
      <vt:lpstr>Pour terminer</vt:lpstr>
      <vt:lpstr>Quelques références biblios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Formulation de cas dans la problématique borderline</dc:title>
  <dc:creator>Jean-Michel THURIN</dc:creator>
  <cp:keywords/>
  <cp:lastModifiedBy>Jean-Michel THURIN</cp:lastModifiedBy>
  <cp:revision>128</cp:revision>
  <cp:lastPrinted>2008-09-04T12:38:04Z</cp:lastPrinted>
  <dcterms:created xsi:type="dcterms:W3CDTF">2008-11-28T08:51:08Z</dcterms:created>
  <dcterms:modified xsi:type="dcterms:W3CDTF">2008-11-28T08:53:27Z</dcterms:modified>
</cp:coreProperties>
</file>