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Layouts/slideLayout4.xml" ContentType="application/vnd.openxmlformats-officedocument.presentationml.slideLayout+xml"/>
  <Override PartName="/ppt/notesSlides/notesSlide5.xml" ContentType="application/vnd.openxmlformats-officedocument.presentationml.notesSlide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6.xml" ContentType="application/vnd.openxmlformats-officedocument.presentationml.slideLayout+xml"/>
  <Override PartName="/ppt/presentation.xml" ContentType="application/vnd.openxmlformats-officedocument.presentationml.presentation.main+xml"/>
  <Default Extension="emf" ContentType="image/x-emf"/>
  <Override PartName="/docProps/app.xml" ContentType="application/vnd.openxmlformats-officedocument.extended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theme/theme3.xml" ContentType="application/vnd.openxmlformats-officedocument.theme+xml"/>
  <Override PartName="/ppt/presProps.xml" ContentType="application/vnd.openxmlformats-officedocument.presentationml.presProps+xml"/>
  <Default Extension="vml" ContentType="application/vnd.openxmlformats-officedocument.vmlDrawing"/>
  <Default Extension="jpeg" ContentType="image/jpeg"/>
  <Override PartName="/ppt/slideLayouts/slideLayout5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3.xml" ContentType="application/vnd.openxmlformats-officedocument.presentationml.notesSlid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Default Extension="xml" ContentType="application/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Masters/slideMaster1.xml" ContentType="application/vnd.openxmlformats-officedocument.presentationml.slideMaster+xml"/>
  <Override PartName="/ppt/viewProps.xml" ContentType="application/vnd.openxmlformats-officedocument.presentationml.viewProps+xml"/>
  <Override PartName="/ppt/notesSlides/notesSlide7.xml" ContentType="application/vnd.openxmlformats-officedocument.presentationml.notesSlide+xml"/>
  <Default Extension="bin" ContentType="application/vnd.openxmlformats-officedocument.presentationml.printerSettings"/>
  <Override PartName="/ppt/notesSlides/notesSlide4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Default Extension="rels" ContentType="application/vnd.openxmlformats-package.relationships+xml"/>
  <Override PartName="/ppt/handoutMasters/handoutMaster1.xml" ContentType="application/vnd.openxmlformats-officedocument.presentationml.handoutMaster+xml"/>
  <Default Extension="doc" ContentType="application/msword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SpecialPlsOnTitleSld="0" saveSubsetFonts="1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56" r:id="rId2"/>
    <p:sldId id="263" r:id="rId3"/>
    <p:sldId id="259" r:id="rId4"/>
    <p:sldId id="262" r:id="rId5"/>
    <p:sldId id="260" r:id="rId6"/>
    <p:sldId id="261" r:id="rId7"/>
    <p:sldId id="257" r:id="rId8"/>
    <p:sldId id="258" r:id="rId9"/>
  </p:sldIdLst>
  <p:sldSz cx="9144000" cy="6858000" type="screen4x3"/>
  <p:notesSz cx="6858000" cy="91440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65" charset="0"/>
        <a:ea typeface="Arial" pitchFamily="-65" charset="0"/>
        <a:cs typeface="Arial" pitchFamily="-65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65" charset="0"/>
        <a:ea typeface="Arial" pitchFamily="-65" charset="0"/>
        <a:cs typeface="Arial" pitchFamily="-65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65" charset="0"/>
        <a:ea typeface="Arial" pitchFamily="-65" charset="0"/>
        <a:cs typeface="Arial" pitchFamily="-65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65" charset="0"/>
        <a:ea typeface="Arial" pitchFamily="-65" charset="0"/>
        <a:cs typeface="Arial" pitchFamily="-65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65" charset="0"/>
        <a:ea typeface="Arial" pitchFamily="-65" charset="0"/>
        <a:cs typeface="Arial" pitchFamily="-65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pitchFamily="-65" charset="0"/>
        <a:ea typeface="Arial" pitchFamily="-65" charset="0"/>
        <a:cs typeface="Arial" pitchFamily="-65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pitchFamily="-65" charset="0"/>
        <a:ea typeface="Arial" pitchFamily="-65" charset="0"/>
        <a:cs typeface="Arial" pitchFamily="-65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pitchFamily="-65" charset="0"/>
        <a:ea typeface="Arial" pitchFamily="-65" charset="0"/>
        <a:cs typeface="Arial" pitchFamily="-65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pitchFamily="-65" charset="0"/>
        <a:ea typeface="Arial" pitchFamily="-65" charset="0"/>
        <a:cs typeface="Arial" pitchFamily="-65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webPr allowPng="1" organizeInFolders="0" useLongFilenames="0" imgSz="1024x768" encoding="macintosh" clr="presentationAccent"/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showOutlineIcons="0"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592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4" Type="http://schemas.openxmlformats.org/officeDocument/2006/relationships/viewProps" Target="viewProps.xml"/><Relationship Id="rId4" Type="http://schemas.openxmlformats.org/officeDocument/2006/relationships/slide" Target="slides/slide3.xml"/><Relationship Id="rId7" Type="http://schemas.openxmlformats.org/officeDocument/2006/relationships/slide" Target="slides/slide6.xml"/><Relationship Id="rId11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6" Type="http://schemas.openxmlformats.org/officeDocument/2006/relationships/tableStyles" Target="tableStyles.xml"/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2" Type="http://schemas.openxmlformats.org/officeDocument/2006/relationships/printerSettings" Target="printerSettings/printerSettings1.bin"/><Relationship Id="rId2" Type="http://schemas.openxmlformats.org/officeDocument/2006/relationships/slide" Target="slides/slide1.xml"/><Relationship Id="rId9" Type="http://schemas.openxmlformats.org/officeDocument/2006/relationships/slide" Target="slides/slide8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smtClean="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/>
            </a:lvl1pPr>
          </a:lstStyle>
          <a:p>
            <a:pPr>
              <a:defRPr/>
            </a:pPr>
            <a:fld id="{CA81550A-9006-8049-A697-FFC83725EAA0}" type="datetime1">
              <a:rPr lang="fr-FR"/>
              <a:pPr>
                <a:defRPr/>
              </a:pPr>
              <a:t>17/09/08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smtClean="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/>
            </a:lvl1pPr>
          </a:lstStyle>
          <a:p>
            <a:pPr>
              <a:defRPr/>
            </a:pPr>
            <a:fld id="{47171AB5-75C8-154A-B206-541656F730F7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-65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-65" charset="0"/>
              </a:defRPr>
            </a:lvl1pPr>
          </a:lstStyle>
          <a:p>
            <a:pPr>
              <a:defRPr/>
            </a:pPr>
            <a:fld id="{73FD02B7-740E-9C49-AD4E-EAF837377403}" type="datetime1">
              <a:rPr lang="fr-FR"/>
              <a:pPr>
                <a:defRPr/>
              </a:pPr>
              <a:t>17/09/08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fr-FR" noProof="0" smtClean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fr-FR" noProof="0"/>
              <a:t>Cliquez pour modifier les styles du texte du masque</a:t>
            </a:r>
          </a:p>
          <a:p>
            <a:pPr lvl="1"/>
            <a:r>
              <a:rPr lang="fr-FR" noProof="0"/>
              <a:t>Deuxième niveau</a:t>
            </a:r>
          </a:p>
          <a:p>
            <a:pPr lvl="2"/>
            <a:r>
              <a:rPr lang="fr-FR" noProof="0"/>
              <a:t>Troisième niveau</a:t>
            </a:r>
          </a:p>
          <a:p>
            <a:pPr lvl="3"/>
            <a:r>
              <a:rPr lang="fr-FR" noProof="0"/>
              <a:t>Quatrième niveau</a:t>
            </a:r>
          </a:p>
          <a:p>
            <a:pPr lvl="4"/>
            <a:r>
              <a:rPr lang="fr-FR" noProof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-65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-65" charset="0"/>
              </a:defRPr>
            </a:lvl1pPr>
          </a:lstStyle>
          <a:p>
            <a:pPr>
              <a:defRPr/>
            </a:pPr>
            <a:fld id="{3FA80747-97AD-0A4D-918C-3F49C776628D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65" charset="-128"/>
        <a:cs typeface="ＭＳ Ｐゴシック" pitchFamily="-65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65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65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65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65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fr-FR"/>
          </a:p>
        </p:txBody>
      </p:sp>
      <p:sp>
        <p:nvSpPr>
          <p:cNvPr id="16388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B855E7D-439B-8840-9450-0413A5D720FD}" type="slidenum">
              <a:rPr lang="fr-FR"/>
              <a:pPr/>
              <a:t>1</a:t>
            </a:fld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5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fr-FR"/>
          </a:p>
        </p:txBody>
      </p:sp>
      <p:sp>
        <p:nvSpPr>
          <p:cNvPr id="18436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51DF6F7-0B00-B248-8D6D-8467FD7D37E8}" type="slidenum">
              <a:rPr lang="fr-FR"/>
              <a:pPr/>
              <a:t>2</a:t>
            </a:fld>
            <a:endParaRPr lang="fr-F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3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fr-FR"/>
          </a:p>
        </p:txBody>
      </p:sp>
      <p:sp>
        <p:nvSpPr>
          <p:cNvPr id="20484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2FF8411-279E-E14A-BC88-06CB26949ED2}" type="slidenum">
              <a:rPr lang="fr-FR"/>
              <a:pPr/>
              <a:t>3</a:t>
            </a:fld>
            <a:endParaRPr lang="fr-F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1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fr-FR"/>
          </a:p>
        </p:txBody>
      </p:sp>
      <p:sp>
        <p:nvSpPr>
          <p:cNvPr id="22532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2DC3C25-0C1F-5D4E-9547-9BA9D55ECC44}" type="slidenum">
              <a:rPr lang="fr-FR"/>
              <a:pPr/>
              <a:t>4</a:t>
            </a:fld>
            <a:endParaRPr lang="fr-F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fr-FR"/>
          </a:p>
        </p:txBody>
      </p:sp>
      <p:sp>
        <p:nvSpPr>
          <p:cNvPr id="24580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3FF91BB0-AC62-C046-A143-9262B54ECB54}" type="slidenum">
              <a:rPr lang="fr-FR"/>
              <a:pPr/>
              <a:t>5</a:t>
            </a:fld>
            <a:endParaRPr lang="fr-F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7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/>
            <a:endParaRPr lang="fr-FR"/>
          </a:p>
        </p:txBody>
      </p:sp>
      <p:sp>
        <p:nvSpPr>
          <p:cNvPr id="26628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74E1C53D-78E1-B941-B150-809F61C8E6A6}" type="slidenum">
              <a:rPr lang="fr-FR"/>
              <a:pPr/>
              <a:t>6</a:t>
            </a:fld>
            <a:endParaRPr lang="fr-FR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5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fr-FR"/>
          </a:p>
        </p:txBody>
      </p:sp>
      <p:sp>
        <p:nvSpPr>
          <p:cNvPr id="28676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C596FE8-8F2B-9043-BBA4-3CACC5796DB0}" type="slidenum">
              <a:rPr lang="fr-FR"/>
              <a:pPr/>
              <a:t>7</a:t>
            </a:fld>
            <a:endParaRPr lang="fr-FR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3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fr-FR"/>
          </a:p>
        </p:txBody>
      </p:sp>
      <p:sp>
        <p:nvSpPr>
          <p:cNvPr id="30724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7F49993C-A364-9E43-9F70-98E26E374197}" type="slidenum">
              <a:rPr lang="fr-FR"/>
              <a:pPr/>
              <a:t>8</a:t>
            </a:fld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r>
              <a:rPr lang="fr-FR"/>
              <a:t>16/09/08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fr-FR"/>
              <a:t>David Cohen - Spécificités de la problématique borderline chez l'adolescent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fld id="{EBA32921-79BB-B041-BE46-6C2A4C219529}" type="slidenum">
              <a:rPr lang="fr-FR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r>
              <a:rPr lang="fr-FR"/>
              <a:t>16/09/08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fr-FR"/>
              <a:t>David Cohen - Spécificités de la problématique borderline chez l'adolescent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fld id="{E4E4D24C-0037-334C-856D-5CB9A637040C}" type="slidenum">
              <a:rPr lang="fr-FR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r>
              <a:rPr lang="fr-FR"/>
              <a:t>16/09/08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fr-FR"/>
              <a:t>David Cohen - Spécificités de la problématique borderline chez l'adolescent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fld id="{3B9A2AF4-3B88-EC46-99C5-67789556D929}" type="slidenum">
              <a:rPr lang="fr-FR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r>
              <a:rPr lang="fr-FR"/>
              <a:t>16/09/08</a:t>
            </a: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fr-FR"/>
              <a:t>David Cohen - Spécificités de la problématique borderline chez l'adolescent</a:t>
            </a: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fld id="{1D78E4EE-3174-A346-A245-1F1EAEE9B357}" type="slidenum">
              <a:rPr lang="fr-FR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r>
              <a:rPr lang="fr-FR"/>
              <a:t>16/09/08</a:t>
            </a:r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fr-FR"/>
              <a:t>David Cohen - Spécificités de la problématique borderline chez l'adolescent</a:t>
            </a:r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fld id="{6F0343B3-6F93-1640-A967-73B01493DE4E}" type="slidenum">
              <a:rPr lang="fr-FR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r>
              <a:rPr lang="fr-FR"/>
              <a:t>16/09/08</a:t>
            </a:r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fr-FR"/>
              <a:t>David Cohen - Spécificités de la problématique borderline chez l'adolescent</a:t>
            </a: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fld id="{BB1A83EE-55FD-FB4B-AE42-4C8C7180A5E1}" type="slidenum">
              <a:rPr lang="fr-FR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r>
              <a:rPr lang="fr-FR"/>
              <a:t>16/09/08</a:t>
            </a:r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fr-FR"/>
              <a:t>David Cohen - Spécificités de la problématique borderline chez l'adolescent</a:t>
            </a:r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fld id="{0797C89D-F978-8043-A762-B25BC5148F02}" type="slidenum">
              <a:rPr lang="fr-FR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r>
              <a:rPr lang="fr-FR"/>
              <a:t>16/09/08</a:t>
            </a: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fr-FR"/>
              <a:t>David Cohen - Spécificités de la problématique borderline chez l'adolescent</a:t>
            </a: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fld id="{FD0A071F-D164-D44E-89A7-08FBD89078DA}" type="slidenum">
              <a:rPr lang="fr-FR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r>
              <a:rPr lang="fr-FR"/>
              <a:t>16/09/08</a:t>
            </a: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fr-FR"/>
              <a:t>David Cohen - Spécificités de la problématique borderline chez l'adolescent</a:t>
            </a: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fld id="{A9ACABBD-78F8-B846-95EF-6CEBEAC25CB8}" type="slidenum">
              <a:rPr lang="fr-FR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r>
              <a:rPr lang="fr-FR"/>
              <a:t>16/09/08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fr-FR"/>
              <a:t>David Cohen - Spécificités de la problématique borderline chez l'adolescent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fld id="{758BADA4-3B62-BE4E-AE2E-8BB5C9EA6B76}" type="slidenum">
              <a:rPr lang="fr-FR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r>
              <a:rPr lang="fr-FR"/>
              <a:t>16/09/08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fr-FR"/>
              <a:t>David Cohen - Spécificités de la problématique borderline chez l'adolescent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fld id="{5432B3DF-1422-2842-8F89-3B4C3F9AFEBE}" type="slidenum">
              <a:rPr lang="fr-FR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4" Type="http://schemas.openxmlformats.org/officeDocument/2006/relationships/slideLayout" Target="../slideLayouts/slideLayout4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Cliquez pour modifier le style du titre</a:t>
            </a:r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1219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pitchFamily="-65" charset="0"/>
                <a:ea typeface="Calibri" pitchFamily="-65" charset="0"/>
                <a:cs typeface="Calibri" pitchFamily="-65" charset="0"/>
              </a:defRPr>
            </a:lvl1pPr>
          </a:lstStyle>
          <a:p>
            <a:r>
              <a:rPr lang="fr-FR"/>
              <a:t>16/09/08</a:t>
            </a:r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itchFamily="-65" charset="0"/>
                <a:ea typeface="Calibri" pitchFamily="-65" charset="0"/>
                <a:cs typeface="Calibri" pitchFamily="-65" charset="0"/>
              </a:defRPr>
            </a:lvl1pPr>
          </a:lstStyle>
          <a:p>
            <a:fld id="{2A766057-5148-E141-BC6E-794667427292}" type="slidenum">
              <a:rPr lang="fr-FR"/>
              <a:pPr/>
              <a:t>‹#›</a:t>
            </a:fld>
            <a:endParaRPr lang="fr-FR"/>
          </a:p>
        </p:txBody>
      </p:sp>
      <p:sp>
        <p:nvSpPr>
          <p:cNvPr id="10" name="Espace réservé du pied de page 5"/>
          <p:cNvSpPr>
            <a:spLocks noGrp="1"/>
          </p:cNvSpPr>
          <p:nvPr userDrawn="1">
            <p:ph type="ftr" sz="quarter" idx="3"/>
          </p:nvPr>
        </p:nvSpPr>
        <p:spPr>
          <a:xfrm>
            <a:off x="1979613" y="6416675"/>
            <a:ext cx="5487987" cy="365125"/>
          </a:xfrm>
          <a:prstGeom prst="rect">
            <a:avLst/>
          </a:prstGeom>
        </p:spPr>
        <p:txBody>
          <a:bodyPr/>
          <a:lstStyle>
            <a:lvl1pPr>
              <a:defRPr sz="1200" dirty="0" smtClean="0">
                <a:solidFill>
                  <a:srgbClr val="7F7F7F"/>
                </a:solidFill>
                <a:latin typeface="Calibri"/>
                <a:cs typeface="Calibri"/>
              </a:defRPr>
            </a:lvl1pPr>
          </a:lstStyle>
          <a:p>
            <a:pPr>
              <a:defRPr/>
            </a:pPr>
            <a:r>
              <a:rPr lang="fr-FR"/>
              <a:t>David Cohen - Spécificités de la problématique borderline chez l'adolescent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pitchFamily="-65" charset="-128"/>
          <a:cs typeface="ＭＳ Ｐゴシック" pitchFamily="-65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-65" charset="-128"/>
          <a:cs typeface="ＭＳ Ｐゴシック" pitchFamily="-65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-65" charset="-128"/>
          <a:cs typeface="ＭＳ Ｐゴシック" pitchFamily="-65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-65" charset="-128"/>
          <a:cs typeface="ＭＳ Ｐゴシック" pitchFamily="-65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-65" charset="-128"/>
          <a:cs typeface="ＭＳ Ｐゴシック" pitchFamily="-65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-65" charset="0"/>
        <a:buChar char="•"/>
        <a:defRPr sz="3200" kern="1200">
          <a:solidFill>
            <a:schemeClr val="tx1"/>
          </a:solidFill>
          <a:latin typeface="+mn-lt"/>
          <a:ea typeface="ＭＳ Ｐゴシック" pitchFamily="-65" charset="-128"/>
          <a:cs typeface="ＭＳ Ｐゴシック" pitchFamily="-65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-65" charset="0"/>
        <a:buChar char="–"/>
        <a:defRPr sz="2800" kern="1200">
          <a:solidFill>
            <a:schemeClr val="tx1"/>
          </a:solidFill>
          <a:latin typeface="+mn-lt"/>
          <a:ea typeface="ＭＳ Ｐゴシック" pitchFamily="-65" charset="-128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-65" charset="0"/>
        <a:buChar char="•"/>
        <a:defRPr sz="2400" kern="1200">
          <a:solidFill>
            <a:schemeClr val="tx1"/>
          </a:solidFill>
          <a:latin typeface="+mn-lt"/>
          <a:ea typeface="ＭＳ Ｐゴシック" pitchFamily="-65" charset="-128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-65" charset="0"/>
        <a:buChar char="–"/>
        <a:defRPr sz="2000" kern="1200">
          <a:solidFill>
            <a:schemeClr val="tx1"/>
          </a:solidFill>
          <a:latin typeface="+mn-lt"/>
          <a:ea typeface="ＭＳ Ｐゴシック" pitchFamily="-65" charset="-128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-65" charset="0"/>
        <a:buChar char="»"/>
        <a:defRPr sz="2000" kern="1200">
          <a:solidFill>
            <a:schemeClr val="tx1"/>
          </a:solidFill>
          <a:latin typeface="+mn-lt"/>
          <a:ea typeface="ＭＳ Ｐゴシック" pitchFamily="-65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oleObject" Target="../embeddings/Document_Microsoft_Word_97_-_20041.doc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re 1"/>
          <p:cNvSpPr>
            <a:spLocks noGrp="1"/>
          </p:cNvSpPr>
          <p:nvPr>
            <p:ph type="ctrTitle"/>
          </p:nvPr>
        </p:nvSpPr>
        <p:spPr>
          <a:xfrm>
            <a:off x="642938" y="1571625"/>
            <a:ext cx="7772400" cy="1470025"/>
          </a:xfrm>
          <a:solidFill>
            <a:srgbClr val="FFFF00"/>
          </a:solidFill>
        </p:spPr>
        <p:txBody>
          <a:bodyPr/>
          <a:lstStyle/>
          <a:p>
            <a:pPr eaLnBrk="1" hangingPunct="1"/>
            <a:r>
              <a:rPr lang="fr-FR" sz="3600" b="1"/>
              <a:t>Spécificité de la problématique borderline chez l’adolescent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fr-FR" sz="2800" b="1">
                <a:solidFill>
                  <a:schemeClr val="tx2"/>
                </a:solidFill>
                <a:ea typeface="+mn-ea"/>
                <a:cs typeface="+mn-cs"/>
              </a:rPr>
              <a:t>David Cohen</a:t>
            </a:r>
          </a:p>
          <a:p>
            <a:pPr eaLnBrk="1" hangingPunct="1">
              <a:defRPr/>
            </a:pPr>
            <a:r>
              <a:rPr lang="fr-FR" sz="2200">
                <a:solidFill>
                  <a:schemeClr val="tx2"/>
                </a:solidFill>
                <a:ea typeface="+mn-ea"/>
                <a:cs typeface="+mn-cs"/>
              </a:rPr>
              <a:t>Université Pierre et Marie Curie</a:t>
            </a:r>
          </a:p>
          <a:p>
            <a:pPr eaLnBrk="1" hangingPunct="1">
              <a:defRPr/>
            </a:pPr>
            <a:r>
              <a:rPr lang="fr-FR" sz="2200">
                <a:solidFill>
                  <a:schemeClr val="tx2"/>
                </a:solidFill>
                <a:ea typeface="+mn-ea"/>
                <a:cs typeface="+mn-cs"/>
              </a:rPr>
              <a:t>GH Pitié-Salpétrière</a:t>
            </a:r>
          </a:p>
          <a:p>
            <a:pPr eaLnBrk="1" hangingPunct="1">
              <a:defRPr/>
            </a:pPr>
            <a:r>
              <a:rPr lang="fr-FR" sz="2200">
                <a:solidFill>
                  <a:schemeClr val="tx2"/>
                </a:solidFill>
                <a:ea typeface="+mn-ea"/>
                <a:cs typeface="+mn-cs"/>
              </a:rPr>
              <a:t>CNRS UMR 8189</a:t>
            </a:r>
            <a:endParaRPr lang="fr-FR">
              <a:solidFill>
                <a:schemeClr val="tx2"/>
              </a:solidFill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838200"/>
          </a:xfrm>
          <a:solidFill>
            <a:srgbClr val="FFFF00"/>
          </a:solidFill>
          <a:effectLst>
            <a:outerShdw blurRad="63500" dist="107763" dir="2700000" algn="ctr" rotWithShape="0">
              <a:schemeClr val="bg2"/>
            </a:outerShdw>
          </a:effectLst>
        </p:spPr>
        <p:txBody>
          <a:bodyPr/>
          <a:lstStyle/>
          <a:p>
            <a:pPr>
              <a:defRPr/>
            </a:pPr>
            <a:r>
              <a:rPr lang="fr-FR" sz="2400" b="1">
                <a:latin typeface="Arial" pitchFamily="-65" charset="0"/>
                <a:ea typeface="Arial" pitchFamily="-65" charset="0"/>
                <a:cs typeface="Arial" pitchFamily="-65" charset="0"/>
              </a:rPr>
              <a:t>LA PERSONNALITÉ ADOLESCENTE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057400"/>
            <a:ext cx="7772400" cy="4038600"/>
          </a:xfrm>
          <a:solidFill>
            <a:schemeClr val="accent4">
              <a:lumMod val="20000"/>
              <a:lumOff val="80000"/>
            </a:schemeClr>
          </a:solidFill>
        </p:spPr>
        <p:txBody>
          <a:bodyPr/>
          <a:lstStyle/>
          <a:p>
            <a:pPr>
              <a:defRPr/>
            </a:pPr>
            <a:r>
              <a:rPr lang="fr-FR" sz="2400" b="1">
                <a:latin typeface="Arial" pitchFamily="-65" charset="0"/>
                <a:ea typeface="Arial" pitchFamily="-65" charset="0"/>
                <a:cs typeface="Arial" pitchFamily="-65" charset="0"/>
              </a:rPr>
              <a:t>Identité nouvelle anticipée par les transformations corporelles</a:t>
            </a:r>
          </a:p>
          <a:p>
            <a:pPr>
              <a:defRPr/>
            </a:pPr>
            <a:endParaRPr lang="fr-FR" sz="2400" b="1">
              <a:latin typeface="Arial" pitchFamily="-65" charset="0"/>
              <a:ea typeface="Arial" pitchFamily="-65" charset="0"/>
              <a:cs typeface="Arial" pitchFamily="-65" charset="0"/>
            </a:endParaRPr>
          </a:p>
          <a:p>
            <a:pPr>
              <a:defRPr/>
            </a:pPr>
            <a:r>
              <a:rPr lang="fr-FR" sz="2400" b="1">
                <a:latin typeface="Arial" pitchFamily="-65" charset="0"/>
                <a:ea typeface="Arial" pitchFamily="-65" charset="0"/>
                <a:cs typeface="Arial" pitchFamily="-65" charset="0"/>
              </a:rPr>
              <a:t>Bouleversements liés à la sexualité émergeante</a:t>
            </a:r>
          </a:p>
          <a:p>
            <a:pPr>
              <a:defRPr/>
            </a:pPr>
            <a:endParaRPr lang="fr-FR" sz="2400" b="1">
              <a:latin typeface="Arial" pitchFamily="-65" charset="0"/>
              <a:ea typeface="Arial" pitchFamily="-65" charset="0"/>
              <a:cs typeface="Arial" pitchFamily="-65" charset="0"/>
            </a:endParaRPr>
          </a:p>
          <a:p>
            <a:pPr>
              <a:defRPr/>
            </a:pPr>
            <a:r>
              <a:rPr lang="fr-FR" sz="2400" b="1">
                <a:latin typeface="Arial" pitchFamily="-65" charset="0"/>
                <a:ea typeface="Arial" pitchFamily="-65" charset="0"/>
                <a:cs typeface="Arial" pitchFamily="-65" charset="0"/>
              </a:rPr>
              <a:t>Fragilité des processus de mentalisation</a:t>
            </a:r>
          </a:p>
          <a:p>
            <a:pPr>
              <a:defRPr/>
            </a:pPr>
            <a:endParaRPr lang="fr-FR" sz="2400" b="1">
              <a:latin typeface="Arial" pitchFamily="-65" charset="0"/>
              <a:ea typeface="Arial" pitchFamily="-65" charset="0"/>
              <a:cs typeface="Arial" pitchFamily="-65" charset="0"/>
            </a:endParaRPr>
          </a:p>
          <a:p>
            <a:pPr>
              <a:defRPr/>
            </a:pPr>
            <a:r>
              <a:rPr lang="fr-FR" sz="2400" b="1">
                <a:latin typeface="Arial" pitchFamily="-65" charset="0"/>
                <a:ea typeface="Arial" pitchFamily="-65" charset="0"/>
                <a:cs typeface="Arial" pitchFamily="-65" charset="0"/>
              </a:rPr>
              <a:t>Intolérance à la perte et à la frustration</a:t>
            </a:r>
            <a:endParaRPr lang="fr-FR" sz="2800">
              <a:latin typeface="Arial" pitchFamily="-65" charset="0"/>
              <a:ea typeface="Arial" pitchFamily="-65" charset="0"/>
              <a:cs typeface="Arial" pitchFamily="-65" charset="0"/>
            </a:endParaRPr>
          </a:p>
          <a:p>
            <a:pPr>
              <a:defRPr/>
            </a:pPr>
            <a:endParaRPr lang="fr-FR">
              <a:ea typeface="+mn-ea"/>
              <a:cs typeface="+mn-cs"/>
            </a:endParaRP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r>
              <a:rPr lang="fr-FR"/>
              <a:t>16/09/08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937A1-B802-7547-8E1D-80F9E08B48AB}" type="slidenum">
              <a:rPr lang="fr-FR" smtClean="0"/>
              <a:pPr/>
              <a:t>2</a:t>
            </a:fld>
            <a:endParaRPr lang="fr-FR" smtClean="0"/>
          </a:p>
        </p:txBody>
      </p:sp>
      <p:sp>
        <p:nvSpPr>
          <p:cNvPr id="17414" name="Espace réservé du pied de page 5"/>
          <p:cNvSpPr>
            <a:spLocks noGrp="1"/>
          </p:cNvSpPr>
          <p:nvPr>
            <p:ph type="ftr" sz="quarter" idx="11"/>
          </p:nvPr>
        </p:nvSpPr>
        <p:spPr bwMode="auto">
          <a:xfrm>
            <a:off x="1979613" y="6356350"/>
            <a:ext cx="5487987" cy="365125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fr-FR">
                <a:latin typeface="Calibri" pitchFamily="-65" charset="0"/>
                <a:ea typeface="Calibri" pitchFamily="-65" charset="0"/>
                <a:cs typeface="Calibri" pitchFamily="-65" charset="0"/>
              </a:rPr>
              <a:t>David Cohen - Spécificités de la problématique borderline chez l'adolescent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re 1"/>
          <p:cNvSpPr>
            <a:spLocks noGrp="1"/>
          </p:cNvSpPr>
          <p:nvPr>
            <p:ph type="title"/>
          </p:nvPr>
        </p:nvSpPr>
        <p:spPr>
          <a:xfrm>
            <a:off x="214313" y="285750"/>
            <a:ext cx="8572500" cy="1082675"/>
          </a:xfrm>
          <a:solidFill>
            <a:srgbClr val="FFFF00"/>
          </a:solidFill>
        </p:spPr>
        <p:txBody>
          <a:bodyPr/>
          <a:lstStyle/>
          <a:p>
            <a:pPr eaLnBrk="1" hangingPunct="1"/>
            <a:r>
              <a:rPr lang="fr-FR" sz="2400" b="1">
                <a:latin typeface="Arial" pitchFamily="-65" charset="0"/>
                <a:ea typeface="Arial" pitchFamily="-65" charset="0"/>
                <a:cs typeface="Arial" pitchFamily="-65" charset="0"/>
              </a:rPr>
              <a:t>Trouble Borderline de l’adolescent:</a:t>
            </a:r>
            <a:br>
              <a:rPr lang="fr-FR" sz="2400" b="1">
                <a:latin typeface="Arial" pitchFamily="-65" charset="0"/>
                <a:ea typeface="Arial" pitchFamily="-65" charset="0"/>
                <a:cs typeface="Arial" pitchFamily="-65" charset="0"/>
              </a:rPr>
            </a:br>
            <a:r>
              <a:rPr lang="fr-FR" sz="2400" b="1">
                <a:latin typeface="Arial" pitchFamily="-65" charset="0"/>
                <a:ea typeface="Arial" pitchFamily="-65" charset="0"/>
                <a:cs typeface="Arial" pitchFamily="-65" charset="0"/>
              </a:rPr>
              <a:t>une problématique fréquente, multidimensionnelle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857375"/>
            <a:ext cx="8229600" cy="4268788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fr-FR" sz="2800" b="1">
                <a:ea typeface="+mn-ea"/>
                <a:cs typeface="+mn-cs"/>
              </a:rPr>
              <a:t>Instabilité affective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fr-FR" sz="2800" b="1">
                <a:ea typeface="+mn-ea"/>
                <a:cs typeface="+mn-cs"/>
              </a:rPr>
              <a:t>Impulsivité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fr-FR" sz="2800" b="1">
                <a:ea typeface="+mn-ea"/>
                <a:cs typeface="+mn-cs"/>
              </a:rPr>
              <a:t>Relations instables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fr-FR" sz="2800" b="1">
                <a:ea typeface="+mn-ea"/>
                <a:cs typeface="+mn-cs"/>
              </a:rPr>
              <a:t>Difficultés cognitives</a:t>
            </a:r>
          </a:p>
          <a:p>
            <a:pPr eaLnBrk="1" hangingPunct="1">
              <a:lnSpc>
                <a:spcPct val="90000"/>
              </a:lnSpc>
              <a:defRPr/>
            </a:pPr>
            <a:endParaRPr lang="fr-FR" sz="2800" b="1">
              <a:ea typeface="+mn-ea"/>
              <a:cs typeface="+mn-cs"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fr-FR" sz="2800" b="1">
                <a:ea typeface="+mn-ea"/>
                <a:cs typeface="+mn-cs"/>
              </a:rPr>
              <a:t>Hostilité, agressivité, conduites suicidaires</a:t>
            </a:r>
          </a:p>
          <a:p>
            <a:pPr eaLnBrk="1" hangingPunct="1">
              <a:lnSpc>
                <a:spcPct val="90000"/>
              </a:lnSpc>
              <a:defRPr/>
            </a:pPr>
            <a:endParaRPr lang="fr-FR" sz="2800" b="1">
              <a:ea typeface="+mn-ea"/>
              <a:cs typeface="+mn-cs"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fr-FR" sz="2800" b="1">
                <a:ea typeface="+mn-ea"/>
                <a:cs typeface="+mn-cs"/>
              </a:rPr>
              <a:t>A l’adolescence, présentation plus agressive et antisociale chez le garçon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r>
              <a:rPr lang="fr-FR"/>
              <a:t>16/09/08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C9D318-8037-0043-8319-3071F6E93849}" type="slidenum">
              <a:rPr lang="fr-FR" smtClean="0"/>
              <a:pPr/>
              <a:t>3</a:t>
            </a:fld>
            <a:endParaRPr lang="fr-FR" smtClean="0"/>
          </a:p>
        </p:txBody>
      </p:sp>
      <p:sp>
        <p:nvSpPr>
          <p:cNvPr id="19462" name="Espace réservé du pied de page 5"/>
          <p:cNvSpPr>
            <a:spLocks noGrp="1"/>
          </p:cNvSpPr>
          <p:nvPr>
            <p:ph type="ftr" sz="quarter" idx="11"/>
          </p:nvPr>
        </p:nvSpPr>
        <p:spPr bwMode="auto">
          <a:xfrm>
            <a:off x="1905000" y="6356350"/>
            <a:ext cx="5380038" cy="365125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fr-FR">
                <a:latin typeface="Calibri" pitchFamily="-65" charset="0"/>
                <a:ea typeface="Calibri" pitchFamily="-65" charset="0"/>
                <a:cs typeface="Calibri" pitchFamily="-65" charset="0"/>
              </a:rPr>
              <a:t>David Cohen - Spécificités de la problématique borderline chez l'adolescent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00063" y="3357563"/>
            <a:ext cx="8229600" cy="2840037"/>
          </a:xfrm>
          <a:solidFill>
            <a:schemeClr val="accent4">
              <a:lumMod val="20000"/>
              <a:lumOff val="80000"/>
            </a:schemeClr>
          </a:solidFill>
        </p:spPr>
        <p:txBody>
          <a:bodyPr/>
          <a:lstStyle/>
          <a:p>
            <a:pPr>
              <a:defRPr/>
            </a:pPr>
            <a:r>
              <a:rPr lang="en-US" sz="2000">
                <a:ea typeface="+mn-ea"/>
                <a:cs typeface="+mn-cs"/>
              </a:rPr>
              <a:t>RETRO-DIB-version enfant 						Greenman DA, Gunderson JG, Cane M &amp; Saltzman PR (1986). An examination of the borderline diagnosis in children. Am J Psychiatry, 149, 1723-1726</a:t>
            </a:r>
          </a:p>
          <a:p>
            <a:pPr>
              <a:defRPr/>
            </a:pPr>
            <a:endParaRPr lang="en-US" sz="2000">
              <a:ea typeface="+mn-ea"/>
              <a:cs typeface="+mn-cs"/>
            </a:endParaRPr>
          </a:p>
          <a:p>
            <a:pPr>
              <a:defRPr/>
            </a:pPr>
            <a:r>
              <a:rPr lang="en-US" sz="2000">
                <a:ea typeface="+mn-ea"/>
                <a:cs typeface="+mn-cs"/>
              </a:rPr>
              <a:t>Diagnostic Interview for Borderline Revised 				Zannarini MC, Gunderson JG (2002). J Person Disord</a:t>
            </a:r>
            <a:endParaRPr lang="fr-FR" sz="2000">
              <a:ea typeface="+mn-ea"/>
              <a:cs typeface="+mn-cs"/>
            </a:endParaRPr>
          </a:p>
          <a:p>
            <a:pPr>
              <a:defRPr/>
            </a:pPr>
            <a:endParaRPr lang="fr-FR">
              <a:ea typeface="+mn-ea"/>
              <a:cs typeface="+mn-cs"/>
            </a:endParaRPr>
          </a:p>
        </p:txBody>
      </p:sp>
      <p:sp>
        <p:nvSpPr>
          <p:cNvPr id="21507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  <a:solidFill>
            <a:srgbClr val="FFFF00"/>
          </a:solidFill>
        </p:spPr>
        <p:txBody>
          <a:bodyPr/>
          <a:lstStyle/>
          <a:p>
            <a:pPr eaLnBrk="1" hangingPunct="1"/>
            <a:r>
              <a:rPr lang="fr-FR" sz="2800" b="1"/>
              <a:t>Des instruments diagnostics fiables et disponibles</a:t>
            </a:r>
          </a:p>
        </p:txBody>
      </p:sp>
      <p:sp>
        <p:nvSpPr>
          <p:cNvPr id="21508" name="ZoneTexte 4"/>
          <p:cNvSpPr txBox="1">
            <a:spLocks noChangeArrowheads="1"/>
          </p:cNvSpPr>
          <p:nvPr/>
        </p:nvSpPr>
        <p:spPr bwMode="auto">
          <a:xfrm>
            <a:off x="1071563" y="1428750"/>
            <a:ext cx="6858000" cy="1477963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i="1">
                <a:solidFill>
                  <a:srgbClr val="FF0000"/>
                </a:solidFill>
              </a:rPr>
              <a:t>9 signes DSM</a:t>
            </a:r>
          </a:p>
          <a:p>
            <a:pPr algn="ctr"/>
            <a:endParaRPr lang="en-US"/>
          </a:p>
          <a:p>
            <a:pPr algn="ctr"/>
            <a:r>
              <a:rPr lang="en-US"/>
              <a:t>Unstable relationships</a:t>
            </a:r>
            <a:r>
              <a:rPr lang="fr-FR"/>
              <a:t>, </a:t>
            </a:r>
            <a:r>
              <a:rPr lang="en-US"/>
              <a:t>Impulsiveness, Affective instability, Inappropriate anger, Suicidal threats, Identity disturbance, Emptiness, Transient psychosis, Abandonment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r>
              <a:rPr lang="fr-FR"/>
              <a:t>16/09/08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95885-26C4-6C4D-AAFD-DB99CC057259}" type="slidenum">
              <a:rPr lang="fr-FR" smtClean="0"/>
              <a:pPr/>
              <a:t>4</a:t>
            </a:fld>
            <a:endParaRPr lang="fr-FR" smtClean="0"/>
          </a:p>
        </p:txBody>
      </p:sp>
      <p:sp>
        <p:nvSpPr>
          <p:cNvPr id="21511" name="Espace réservé du pied de page 6"/>
          <p:cNvSpPr>
            <a:spLocks noGrp="1"/>
          </p:cNvSpPr>
          <p:nvPr>
            <p:ph type="ftr" sz="quarter" idx="11"/>
          </p:nvPr>
        </p:nvSpPr>
        <p:spPr bwMode="auto">
          <a:xfrm>
            <a:off x="1676400" y="6356350"/>
            <a:ext cx="5867400" cy="365125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fr-FR">
                <a:latin typeface="Calibri" pitchFamily="-65" charset="0"/>
                <a:ea typeface="Calibri" pitchFamily="-65" charset="0"/>
                <a:cs typeface="Calibri" pitchFamily="-65" charset="0"/>
              </a:rPr>
              <a:t>David Cohen - Spécificités de la problématique borderline chez l'adolescent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Titre 1"/>
          <p:cNvSpPr>
            <a:spLocks noGrp="1"/>
          </p:cNvSpPr>
          <p:nvPr>
            <p:ph type="title"/>
          </p:nvPr>
        </p:nvSpPr>
        <p:spPr>
          <a:xfrm>
            <a:off x="457200" y="285750"/>
            <a:ext cx="8229600" cy="1011238"/>
          </a:xfrm>
          <a:solidFill>
            <a:srgbClr val="FFFF00"/>
          </a:solidFill>
        </p:spPr>
        <p:txBody>
          <a:bodyPr/>
          <a:lstStyle/>
          <a:p>
            <a:pPr eaLnBrk="1" hangingPunct="1"/>
            <a:r>
              <a:rPr lang="fr-FR" sz="2800" b="1"/>
              <a:t>A l’adolescence, stabilité temporelle faible mais élevée pour un trouble de personnalité</a:t>
            </a:r>
          </a:p>
        </p:txBody>
      </p:sp>
      <p:graphicFrame>
        <p:nvGraphicFramePr>
          <p:cNvPr id="23554" name="Object 2"/>
          <p:cNvGraphicFramePr>
            <a:graphicFrameLocks noChangeAspect="1"/>
          </p:cNvGraphicFramePr>
          <p:nvPr>
            <p:ph idx="1"/>
          </p:nvPr>
        </p:nvGraphicFramePr>
        <p:xfrm>
          <a:off x="0" y="1928813"/>
          <a:ext cx="9144000" cy="4291012"/>
        </p:xfrm>
        <a:graphic>
          <a:graphicData uri="http://schemas.openxmlformats.org/presentationml/2006/ole">
            <p:oleObj spid="_x0000_s23554" name="Document" r:id="rId4" imgW="5595320" imgH="2625136" progId="Word.Document.8">
              <p:embed/>
            </p:oleObj>
          </a:graphicData>
        </a:graphic>
      </p:graphicFrame>
      <p:sp>
        <p:nvSpPr>
          <p:cNvPr id="23556" name="ZoneTexte 4"/>
          <p:cNvSpPr txBox="1">
            <a:spLocks noChangeArrowheads="1"/>
          </p:cNvSpPr>
          <p:nvPr/>
        </p:nvSpPr>
        <p:spPr bwMode="auto">
          <a:xfrm>
            <a:off x="7466013" y="6500813"/>
            <a:ext cx="1677987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fr-FR" sz="1600" b="1" i="1">
                <a:solidFill>
                  <a:srgbClr val="FF0000"/>
                </a:solidFill>
                <a:latin typeface="Calibri" pitchFamily="-65" charset="0"/>
              </a:rPr>
              <a:t>Henry et al, 2006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r>
              <a:rPr lang="fr-FR"/>
              <a:t>16/09/08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92ABA-26D1-0744-9A4D-F7E4746E9FDD}" type="slidenum">
              <a:rPr lang="fr-FR" smtClean="0"/>
              <a:pPr/>
              <a:t>5</a:t>
            </a:fld>
            <a:endParaRPr lang="fr-FR" smtClean="0"/>
          </a:p>
        </p:txBody>
      </p:sp>
      <p:sp>
        <p:nvSpPr>
          <p:cNvPr id="23559" name="Espace réservé du pied de page 6"/>
          <p:cNvSpPr>
            <a:spLocks noGrp="1"/>
          </p:cNvSpPr>
          <p:nvPr>
            <p:ph type="ftr" sz="quarter" idx="11"/>
          </p:nvPr>
        </p:nvSpPr>
        <p:spPr bwMode="auto">
          <a:xfrm>
            <a:off x="1524000" y="6356350"/>
            <a:ext cx="6019800" cy="365125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fr-FR">
                <a:latin typeface="Calibri" pitchFamily="-65" charset="0"/>
                <a:ea typeface="Calibri" pitchFamily="-65" charset="0"/>
                <a:cs typeface="Calibri" pitchFamily="-65" charset="0"/>
              </a:rPr>
              <a:t>David Cohen - Spécificités de la problématique borderline chez l'adolescent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re 1"/>
          <p:cNvSpPr>
            <a:spLocks noGrp="1"/>
          </p:cNvSpPr>
          <p:nvPr>
            <p:ph type="title"/>
          </p:nvPr>
        </p:nvSpPr>
        <p:spPr>
          <a:xfrm>
            <a:off x="500063" y="214313"/>
            <a:ext cx="8229600" cy="785812"/>
          </a:xfrm>
          <a:solidFill>
            <a:srgbClr val="FFFF00"/>
          </a:solidFill>
        </p:spPr>
        <p:txBody>
          <a:bodyPr/>
          <a:lstStyle/>
          <a:p>
            <a:pPr eaLnBrk="1" hangingPunct="1"/>
            <a:r>
              <a:rPr lang="fr-FR" sz="2400" b="1">
                <a:latin typeface="Arial" pitchFamily="-65" charset="0"/>
                <a:ea typeface="Arial" pitchFamily="-65" charset="0"/>
                <a:cs typeface="Arial" pitchFamily="-65" charset="0"/>
              </a:rPr>
              <a:t>Une prise en charge centrée autour du projet psychothérapeutique</a:t>
            </a:r>
          </a:p>
        </p:txBody>
      </p:sp>
      <p:graphicFrame>
        <p:nvGraphicFramePr>
          <p:cNvPr id="4" name="Tableau 3"/>
          <p:cNvGraphicFramePr>
            <a:graphicFrameLocks noGrp="1"/>
          </p:cNvGraphicFramePr>
          <p:nvPr/>
        </p:nvGraphicFramePr>
        <p:xfrm>
          <a:off x="0" y="1785938"/>
          <a:ext cx="9144000" cy="4645025"/>
        </p:xfrm>
        <a:graphic>
          <a:graphicData uri="http://schemas.openxmlformats.org/drawingml/2006/table">
            <a:tbl>
              <a:tblPr/>
              <a:tblGrid>
                <a:gridCol w="9144000"/>
              </a:tblGrid>
              <a:tr h="21113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itchFamily="-65" charset="0"/>
                          <a:ea typeface="Times New Roman" pitchFamily="-65" charset="0"/>
                          <a:cs typeface="Times New Roman" pitchFamily="-65" charset="0"/>
                        </a:rPr>
                        <a:t>Contenir les passages à l’acte et épisodes dépressifs par</a:t>
                      </a: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-65" charset="0"/>
                          <a:ea typeface="Times New Roman" pitchFamily="-65" charset="0"/>
                          <a:cs typeface="Times New Roman" pitchFamily="-65" charset="0"/>
                        </a:rPr>
                        <a:t> :</a:t>
                      </a:r>
                    </a:p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-65" charset="0"/>
                          <a:ea typeface="Times New Roman" pitchFamily="-65" charset="0"/>
                          <a:cs typeface="Times New Roman" pitchFamily="-65" charset="0"/>
                        </a:rPr>
                        <a:t>-l’hospitalisation</a:t>
                      </a:r>
                    </a:p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-65" charset="0"/>
                          <a:ea typeface="Times New Roman" pitchFamily="-65" charset="0"/>
                          <a:cs typeface="Times New Roman" pitchFamily="-65" charset="0"/>
                        </a:rPr>
                        <a:t>-les consultations en urgence</a:t>
                      </a:r>
                    </a:p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-65" charset="0"/>
                          <a:ea typeface="Times New Roman" pitchFamily="-65" charset="0"/>
                          <a:cs typeface="Times New Roman" pitchFamily="-65" charset="0"/>
                        </a:rPr>
                        <a:t>-les psychotropes</a:t>
                      </a:r>
                    </a:p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-65" charset="0"/>
                          <a:ea typeface="Times New Roman" pitchFamily="-65" charset="0"/>
                          <a:cs typeface="Times New Roman" pitchFamily="-65" charset="0"/>
                        </a:rPr>
                        <a:t>-des mesures permettant une structuration du milieu (jusqu’au placement en institution)</a:t>
                      </a:r>
                    </a:p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-65" charset="0"/>
                          <a:ea typeface="Times New Roman" pitchFamily="-65" charset="0"/>
                          <a:cs typeface="Times New Roman" pitchFamily="-65" charset="0"/>
                        </a:rPr>
                        <a:t>-une certaine disponibilité</a:t>
                      </a:r>
                    </a:p>
                  </a:txBody>
                  <a:tcPr marL="44450" marR="44450" marT="0" marB="0" anchor="ctr" horzOverflow="overflow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BF1DE"/>
                    </a:solidFill>
                  </a:tcPr>
                </a:tc>
              </a:tr>
              <a:tr h="844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-65" charset="0"/>
                          <a:ea typeface="Times New Roman" pitchFamily="-65" charset="0"/>
                          <a:cs typeface="Times New Roman" pitchFamily="-65" charset="0"/>
                        </a:rPr>
                        <a:t>Aborder sur les deux plans émotionnel et intellectuel les modes de communication du patient</a:t>
                      </a:r>
                    </a:p>
                  </a:txBody>
                  <a:tcPr marL="44450" marR="4445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BF1DE"/>
                    </a:solidFill>
                  </a:tcPr>
                </a:tc>
              </a:tr>
              <a:tr h="4222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-65" charset="0"/>
                          <a:ea typeface="Times New Roman" pitchFamily="-65" charset="0"/>
                          <a:cs typeface="Times New Roman" pitchFamily="-65" charset="0"/>
                        </a:rPr>
                        <a:t>Interpréter rapidement/délicatement le </a:t>
                      </a:r>
                      <a:r>
                        <a:rPr kumimoji="0" lang="fr-FR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itchFamily="-65" charset="0"/>
                          <a:ea typeface="Times New Roman" pitchFamily="-65" charset="0"/>
                          <a:cs typeface="Times New Roman" pitchFamily="-65" charset="0"/>
                        </a:rPr>
                        <a:t>transfert négatif </a:t>
                      </a: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-65" charset="0"/>
                          <a:ea typeface="Times New Roman" pitchFamily="-65" charset="0"/>
                          <a:cs typeface="Times New Roman" pitchFamily="-65" charset="0"/>
                        </a:rPr>
                        <a:t>et les </a:t>
                      </a:r>
                      <a:r>
                        <a:rPr kumimoji="0" lang="fr-FR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itchFamily="-65" charset="0"/>
                          <a:ea typeface="Times New Roman" pitchFamily="-65" charset="0"/>
                          <a:cs typeface="Times New Roman" pitchFamily="-65" charset="0"/>
                        </a:rPr>
                        <a:t>distorsions de la réalité</a:t>
                      </a:r>
                    </a:p>
                  </a:txBody>
                  <a:tcPr marL="44450" marR="4445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BF1DE"/>
                    </a:solidFill>
                  </a:tcPr>
                </a:tc>
              </a:tr>
              <a:tr h="844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-65" charset="0"/>
                          <a:ea typeface="Times New Roman" pitchFamily="-65" charset="0"/>
                          <a:cs typeface="Times New Roman" pitchFamily="-65" charset="0"/>
                        </a:rPr>
                        <a:t>Repérer et souligner les </a:t>
                      </a:r>
                      <a:r>
                        <a:rPr kumimoji="0" lang="fr-FR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itchFamily="-65" charset="0"/>
                          <a:ea typeface="Times New Roman" pitchFamily="-65" charset="0"/>
                          <a:cs typeface="Times New Roman" pitchFamily="-65" charset="0"/>
                        </a:rPr>
                        <a:t>défenses</a:t>
                      </a:r>
                    </a:p>
                    <a:p>
                      <a:pPr marL="0" marR="0" lvl="0" indent="0" algn="ctr" defTabSz="914400" rtl="0" eaLnBrk="1" fontAlgn="base" latinLnBrk="0" hangingPunct="0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-65" charset="0"/>
                          <a:ea typeface="Times New Roman" pitchFamily="-65" charset="0"/>
                          <a:cs typeface="Times New Roman" pitchFamily="-65" charset="0"/>
                        </a:rPr>
                        <a:t>(identification projective, clivage, déni, projection, omnipotence,...)</a:t>
                      </a:r>
                    </a:p>
                  </a:txBody>
                  <a:tcPr marL="44450" marR="4445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BF1DE"/>
                    </a:solidFill>
                  </a:tcPr>
                </a:tc>
              </a:tr>
              <a:tr h="4222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-65" charset="0"/>
                          <a:ea typeface="Times New Roman" pitchFamily="-65" charset="0"/>
                          <a:cs typeface="Times New Roman" pitchFamily="-65" charset="0"/>
                        </a:rPr>
                        <a:t>Comprendre et contenir les </a:t>
                      </a:r>
                      <a:r>
                        <a:rPr kumimoji="0" lang="fr-FR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itchFamily="-65" charset="0"/>
                          <a:ea typeface="Times New Roman" pitchFamily="-65" charset="0"/>
                          <a:cs typeface="Times New Roman" pitchFamily="-65" charset="0"/>
                        </a:rPr>
                        <a:t>réactions contre-transférentielles</a:t>
                      </a:r>
                    </a:p>
                  </a:txBody>
                  <a:tcPr marL="44450" marR="4445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BF1DE"/>
                    </a:solidFill>
                  </a:tcPr>
                </a:tc>
              </a:tr>
            </a:tbl>
          </a:graphicData>
        </a:graphic>
      </p:graphicFrame>
      <p:sp>
        <p:nvSpPr>
          <p:cNvPr id="25601" name="Rectangle 1"/>
          <p:cNvSpPr>
            <a:spLocks noChangeArrowheads="1"/>
          </p:cNvSpPr>
          <p:nvPr/>
        </p:nvSpPr>
        <p:spPr bwMode="auto">
          <a:xfrm>
            <a:off x="0" y="1357313"/>
            <a:ext cx="9144000" cy="40005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anchor="ctr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fr-FR" sz="2000" b="1" i="1">
                <a:ea typeface="Times New Roman" pitchFamily="-65" charset="0"/>
                <a:cs typeface="Times New Roman" pitchFamily="-65" charset="0"/>
              </a:rPr>
              <a:t>Principes thérapeutiques dans les états limites de l’adolescent</a:t>
            </a:r>
            <a:endParaRPr lang="fr-FR" sz="1200" b="1" i="1"/>
          </a:p>
        </p:txBody>
      </p:sp>
      <p:sp>
        <p:nvSpPr>
          <p:cNvPr id="25616" name="ZoneTexte 4"/>
          <p:cNvSpPr txBox="1">
            <a:spLocks noChangeArrowheads="1"/>
          </p:cNvSpPr>
          <p:nvPr/>
        </p:nvSpPr>
        <p:spPr bwMode="auto">
          <a:xfrm>
            <a:off x="7466013" y="6519863"/>
            <a:ext cx="1690687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fr-FR" sz="1600" b="1" i="1">
                <a:solidFill>
                  <a:srgbClr val="FF0000"/>
                </a:solidFill>
                <a:latin typeface="Calibri" pitchFamily="-65" charset="0"/>
              </a:rPr>
              <a:t>Ursano et al,1991</a:t>
            </a:r>
          </a:p>
        </p:txBody>
      </p:sp>
      <p:sp>
        <p:nvSpPr>
          <p:cNvPr id="6" name="Espace réservé de la date 5"/>
          <p:cNvSpPr>
            <a:spLocks noGrp="1"/>
          </p:cNvSpPr>
          <p:nvPr>
            <p:ph type="dt" sz="quarter" idx="10"/>
          </p:nvPr>
        </p:nvSpPr>
        <p:spPr>
          <a:xfrm>
            <a:off x="457200" y="6492875"/>
            <a:ext cx="2133600" cy="365125"/>
          </a:xfrm>
        </p:spPr>
        <p:txBody>
          <a:bodyPr/>
          <a:lstStyle/>
          <a:p>
            <a:r>
              <a:rPr lang="fr-FR"/>
              <a:t>16/09/08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024E9-5EE8-E04B-9EA1-5A1ECAE982E3}" type="slidenum">
              <a:rPr lang="fr-FR" smtClean="0"/>
              <a:pPr/>
              <a:t>6</a:t>
            </a:fld>
            <a:endParaRPr lang="fr-FR" smtClean="0"/>
          </a:p>
        </p:txBody>
      </p:sp>
      <p:sp>
        <p:nvSpPr>
          <p:cNvPr id="25619" name="Espace réservé du pied de page 7"/>
          <p:cNvSpPr>
            <a:spLocks noGrp="1"/>
          </p:cNvSpPr>
          <p:nvPr>
            <p:ph type="ftr" sz="quarter" idx="11"/>
          </p:nvPr>
        </p:nvSpPr>
        <p:spPr bwMode="auto">
          <a:xfrm>
            <a:off x="1524000" y="6492875"/>
            <a:ext cx="6096000" cy="365125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fr-FR">
                <a:latin typeface="Calibri" pitchFamily="-65" charset="0"/>
                <a:ea typeface="Calibri" pitchFamily="-65" charset="0"/>
                <a:cs typeface="Calibri" pitchFamily="-65" charset="0"/>
              </a:rPr>
              <a:t>David Cohen - Spécificités de la problématique borderline chez l'adolescent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au 4"/>
          <p:cNvGraphicFramePr>
            <a:graphicFrameLocks noGrp="1"/>
          </p:cNvGraphicFramePr>
          <p:nvPr/>
        </p:nvGraphicFramePr>
        <p:xfrm>
          <a:off x="0" y="1857375"/>
          <a:ext cx="9144000" cy="3894455"/>
        </p:xfrm>
        <a:graphic>
          <a:graphicData uri="http://schemas.openxmlformats.org/drawingml/2006/table">
            <a:tbl>
              <a:tblPr/>
              <a:tblGrid>
                <a:gridCol w="914400"/>
                <a:gridCol w="571500"/>
                <a:gridCol w="1028700"/>
                <a:gridCol w="1028700"/>
                <a:gridCol w="914400"/>
                <a:gridCol w="800100"/>
                <a:gridCol w="1668463"/>
                <a:gridCol w="2217737"/>
              </a:tblGrid>
              <a:tr h="5810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65" charset="0"/>
                          <a:ea typeface="Times New Roman" pitchFamily="-65" charset="0"/>
                          <a:cs typeface="Times New Roman" pitchFamily="-65" charset="0"/>
                        </a:rPr>
                        <a:t>Study</a:t>
                      </a:r>
                      <a:endParaRPr kumimoji="0" lang="fr-FR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65" charset="0"/>
                        <a:ea typeface="Times New Roman" pitchFamily="-65" charset="0"/>
                        <a:cs typeface="Times New Roman" pitchFamily="-65" charset="0"/>
                      </a:endParaRPr>
                    </a:p>
                  </a:txBody>
                  <a:tcPr marL="45720" marR="45720" marT="0" marB="0" horzOverflow="overflow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65" charset="0"/>
                          <a:ea typeface="Times New Roman" pitchFamily="-65" charset="0"/>
                          <a:cs typeface="Times New Roman" pitchFamily="-65" charset="0"/>
                        </a:rPr>
                        <a:t>Design</a:t>
                      </a:r>
                      <a:endParaRPr kumimoji="0" lang="fr-F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65" charset="0"/>
                        <a:ea typeface="Times New Roman" pitchFamily="-65" charset="0"/>
                        <a:cs typeface="Times New Roman" pitchFamily="-65" charset="0"/>
                      </a:endParaRPr>
                    </a:p>
                  </a:txBody>
                  <a:tcPr marL="45720" marR="45720" marT="0" marB="0" horzOverflow="overflow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65" charset="0"/>
                          <a:ea typeface="Times New Roman" pitchFamily="-65" charset="0"/>
                          <a:cs typeface="Times New Roman" pitchFamily="-65" charset="0"/>
                        </a:rPr>
                        <a:t>Therapy’s length</a:t>
                      </a:r>
                      <a:endParaRPr kumimoji="0" lang="fr-F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65" charset="0"/>
                        <a:ea typeface="Times New Roman" pitchFamily="-65" charset="0"/>
                        <a:cs typeface="Times New Roman" pitchFamily="-65" charset="0"/>
                      </a:endParaRPr>
                    </a:p>
                  </a:txBody>
                  <a:tcPr marL="45720" marR="45720" marT="0" marB="0" horzOverflow="overflow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65" charset="0"/>
                          <a:ea typeface="Times New Roman" pitchFamily="-65" charset="0"/>
                          <a:cs typeface="Times New Roman" pitchFamily="-65" charset="0"/>
                        </a:rPr>
                        <a:t>Index group</a:t>
                      </a:r>
                      <a:endParaRPr kumimoji="0" lang="fr-F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65" charset="0"/>
                        <a:ea typeface="Times New Roman" pitchFamily="-65" charset="0"/>
                        <a:cs typeface="Times New Roman" pitchFamily="-65" charset="0"/>
                      </a:endParaRPr>
                    </a:p>
                  </a:txBody>
                  <a:tcPr marL="45720" marR="45720" marT="0" marB="0" horzOverflow="overflow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65" charset="0"/>
                          <a:ea typeface="Times New Roman" pitchFamily="-65" charset="0"/>
                          <a:cs typeface="Times New Roman" pitchFamily="-65" charset="0"/>
                        </a:rPr>
                        <a:t>Control group</a:t>
                      </a:r>
                      <a:endParaRPr kumimoji="0" lang="fr-F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65" charset="0"/>
                        <a:ea typeface="Times New Roman" pitchFamily="-65" charset="0"/>
                        <a:cs typeface="Times New Roman" pitchFamily="-65" charset="0"/>
                      </a:endParaRPr>
                    </a:p>
                  </a:txBody>
                  <a:tcPr marL="45720" marR="45720" marT="0" marB="0" horzOverflow="overflow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65" charset="0"/>
                          <a:ea typeface="Times New Roman" pitchFamily="-65" charset="0"/>
                          <a:cs typeface="Times New Roman" pitchFamily="-65" charset="0"/>
                        </a:rPr>
                        <a:t>Diag</a:t>
                      </a:r>
                      <a:endParaRPr kumimoji="0" lang="fr-F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65" charset="0"/>
                        <a:ea typeface="Times New Roman" pitchFamily="-65" charset="0"/>
                        <a:cs typeface="Times New Roman" pitchFamily="-65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65" charset="0"/>
                          <a:ea typeface="Times New Roman" pitchFamily="-65" charset="0"/>
                          <a:cs typeface="Times New Roman" pitchFamily="-65" charset="0"/>
                        </a:rPr>
                        <a:t>criteria</a:t>
                      </a:r>
                      <a:endParaRPr kumimoji="0" lang="fr-F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65" charset="0"/>
                        <a:ea typeface="Times New Roman" pitchFamily="-65" charset="0"/>
                        <a:cs typeface="Times New Roman" pitchFamily="-65" charset="0"/>
                      </a:endParaRPr>
                    </a:p>
                  </a:txBody>
                  <a:tcPr marL="45720" marR="45720" marT="0" marB="0" horzOverflow="overflow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65" charset="0"/>
                          <a:ea typeface="Times New Roman" pitchFamily="-65" charset="0"/>
                          <a:cs typeface="Times New Roman" pitchFamily="-65" charset="0"/>
                        </a:rPr>
                        <a:t>measures</a:t>
                      </a:r>
                      <a:endParaRPr kumimoji="0" lang="fr-F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65" charset="0"/>
                        <a:ea typeface="Times New Roman" pitchFamily="-65" charset="0"/>
                        <a:cs typeface="Times New Roman" pitchFamily="-65" charset="0"/>
                      </a:endParaRPr>
                    </a:p>
                  </a:txBody>
                  <a:tcPr marL="45720" marR="45720" marT="0" marB="0" horzOverflow="overflow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65" charset="0"/>
                          <a:ea typeface="Times New Roman" pitchFamily="-65" charset="0"/>
                          <a:cs typeface="Times New Roman" pitchFamily="-65" charset="0"/>
                        </a:rPr>
                        <a:t>results</a:t>
                      </a:r>
                      <a:endParaRPr kumimoji="0" lang="fr-F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65" charset="0"/>
                        <a:ea typeface="Times New Roman" pitchFamily="-65" charset="0"/>
                        <a:cs typeface="Times New Roman" pitchFamily="-65" charset="0"/>
                      </a:endParaRPr>
                    </a:p>
                  </a:txBody>
                  <a:tcPr marL="45720" marR="45720" marT="0" marB="0" horzOverflow="overflow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ADA"/>
                    </a:solidFill>
                  </a:tcPr>
                </a:tc>
              </a:tr>
              <a:tr h="193675">
                <a:tc gridSpan="8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65" charset="0"/>
                          <a:ea typeface="Times New Roman" pitchFamily="-65" charset="0"/>
                          <a:cs typeface="Times New Roman" pitchFamily="-65" charset="0"/>
                        </a:rPr>
                        <a:t>Cognitive Behavior Therapy</a:t>
                      </a:r>
                      <a:endParaRPr kumimoji="0" lang="fr-F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65" charset="0"/>
                        <a:ea typeface="Times New Roman" pitchFamily="-65" charset="0"/>
                        <a:cs typeface="Times New Roman" pitchFamily="-65" charset="0"/>
                      </a:endParaRPr>
                    </a:p>
                  </a:txBody>
                  <a:tcPr marL="45720" marR="45720" marT="0" marB="0" horzOverflow="overflow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0E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5889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a-DK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65" charset="0"/>
                          <a:ea typeface="Times New Roman" pitchFamily="-65" charset="0"/>
                          <a:cs typeface="Times New Roman" pitchFamily="-65" charset="0"/>
                        </a:rPr>
                        <a:t>Byford et al.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a-DK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65" charset="0"/>
                          <a:ea typeface="Times New Roman" pitchFamily="-65" charset="0"/>
                          <a:cs typeface="Times New Roman" pitchFamily="-65" charset="0"/>
                        </a:rPr>
                        <a:t>Tyrer et al.</a:t>
                      </a:r>
                      <a:endParaRPr kumimoji="0" lang="fr-F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65" charset="0"/>
                        <a:ea typeface="Times New Roman" pitchFamily="-65" charset="0"/>
                        <a:cs typeface="Times New Roman" pitchFamily="-65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a-DK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65" charset="0"/>
                          <a:ea typeface="Times New Roman" pitchFamily="-65" charset="0"/>
                          <a:cs typeface="Times New Roman" pitchFamily="-65" charset="0"/>
                        </a:rPr>
                        <a:t>(UK) </a:t>
                      </a:r>
                      <a:r>
                        <a:rPr kumimoji="0" lang="en-CA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65" charset="0"/>
                          <a:ea typeface="Times New Roman" pitchFamily="-65" charset="0"/>
                          <a:cs typeface="Times New Roman" pitchFamily="-65" charset="0"/>
                        </a:rPr>
                        <a:t>2003</a:t>
                      </a:r>
                      <a:endParaRPr kumimoji="0" lang="fr-F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65" charset="0"/>
                        <a:ea typeface="Times New Roman" pitchFamily="-65" charset="0"/>
                        <a:cs typeface="Times New Roman" pitchFamily="-65" charset="0"/>
                      </a:endParaRPr>
                    </a:p>
                  </a:txBody>
                  <a:tcPr marL="45720" marR="4572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65" charset="0"/>
                          <a:ea typeface="Times New Roman" pitchFamily="-65" charset="0"/>
                          <a:cs typeface="Times New Roman" pitchFamily="-65" charset="0"/>
                        </a:rPr>
                        <a:t>RCT</a:t>
                      </a:r>
                      <a:endParaRPr kumimoji="0" lang="fr-F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65" charset="0"/>
                        <a:ea typeface="Times New Roman" pitchFamily="-65" charset="0"/>
                        <a:cs typeface="Times New Roman" pitchFamily="-65" charset="0"/>
                      </a:endParaRPr>
                    </a:p>
                  </a:txBody>
                  <a:tcPr marL="45720" marR="4572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65" charset="0"/>
                          <a:ea typeface="Times New Roman" pitchFamily="-65" charset="0"/>
                          <a:cs typeface="Times New Roman" pitchFamily="-65" charset="0"/>
                        </a:rPr>
                        <a:t>Seven CBT sessions in OPD for deliberate self-harm </a:t>
                      </a:r>
                      <a:endParaRPr kumimoji="0" lang="fr-F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65" charset="0"/>
                        <a:ea typeface="Times New Roman" pitchFamily="-65" charset="0"/>
                        <a:cs typeface="Times New Roman" pitchFamily="-65" charset="0"/>
                      </a:endParaRPr>
                    </a:p>
                  </a:txBody>
                  <a:tcPr marL="45720" marR="4572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65" charset="0"/>
                          <a:ea typeface="Times New Roman" pitchFamily="-65" charset="0"/>
                          <a:cs typeface="Times New Roman" pitchFamily="-65" charset="0"/>
                        </a:rPr>
                        <a:t>n=197</a:t>
                      </a:r>
                      <a:endParaRPr kumimoji="0" lang="fr-F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65" charset="0"/>
                        <a:ea typeface="Times New Roman" pitchFamily="-65" charset="0"/>
                        <a:cs typeface="Times New Roman" pitchFamily="-65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65" charset="0"/>
                          <a:ea typeface="Times New Roman" pitchFamily="-65" charset="0"/>
                          <a:cs typeface="Times New Roman" pitchFamily="-65" charset="0"/>
                        </a:rPr>
                        <a:t>Age: 16-65 (m=32)</a:t>
                      </a:r>
                      <a:endParaRPr kumimoji="0" lang="fr-F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65" charset="0"/>
                        <a:ea typeface="Times New Roman" pitchFamily="-65" charset="0"/>
                        <a:cs typeface="Times New Roman" pitchFamily="-65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65" charset="0"/>
                          <a:ea typeface="Times New Roman" pitchFamily="-65" charset="0"/>
                          <a:cs typeface="Times New Roman" pitchFamily="-65" charset="0"/>
                        </a:rPr>
                        <a:t>CBT</a:t>
                      </a:r>
                      <a:endParaRPr kumimoji="0" lang="fr-F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65" charset="0"/>
                        <a:ea typeface="Times New Roman" pitchFamily="-65" charset="0"/>
                        <a:cs typeface="Times New Roman" pitchFamily="-65" charset="0"/>
                      </a:endParaRPr>
                    </a:p>
                  </a:txBody>
                  <a:tcPr marL="45720" marR="4572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65" charset="0"/>
                          <a:ea typeface="Times New Roman" pitchFamily="-65" charset="0"/>
                          <a:cs typeface="Times New Roman" pitchFamily="-65" charset="0"/>
                        </a:rPr>
                        <a:t>n=200</a:t>
                      </a:r>
                      <a:endParaRPr kumimoji="0" lang="fr-F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65" charset="0"/>
                        <a:ea typeface="Times New Roman" pitchFamily="-65" charset="0"/>
                        <a:cs typeface="Times New Roman" pitchFamily="-65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65" charset="0"/>
                          <a:ea typeface="Times New Roman" pitchFamily="-65" charset="0"/>
                          <a:cs typeface="Times New Roman" pitchFamily="-65" charset="0"/>
                        </a:rPr>
                        <a:t>Age: 16-65 (m=30)</a:t>
                      </a:r>
                      <a:endParaRPr kumimoji="0" lang="fr-F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65" charset="0"/>
                        <a:ea typeface="Times New Roman" pitchFamily="-65" charset="0"/>
                        <a:cs typeface="Times New Roman" pitchFamily="-65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65" charset="0"/>
                          <a:ea typeface="Times New Roman" pitchFamily="-65" charset="0"/>
                          <a:cs typeface="Times New Roman" pitchFamily="-65" charset="0"/>
                        </a:rPr>
                        <a:t>TAU</a:t>
                      </a:r>
                      <a:endParaRPr kumimoji="0" lang="fr-F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65" charset="0"/>
                        <a:ea typeface="Times New Roman" pitchFamily="-65" charset="0"/>
                        <a:cs typeface="Times New Roman" pitchFamily="-65" charset="0"/>
                      </a:endParaRPr>
                    </a:p>
                  </a:txBody>
                  <a:tcPr marL="45720" marR="4572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65" charset="0"/>
                        <a:ea typeface="Times New Roman" pitchFamily="-65" charset="0"/>
                        <a:cs typeface="Times New Roman" pitchFamily="-65" charset="0"/>
                      </a:endParaRPr>
                    </a:p>
                  </a:txBody>
                  <a:tcPr marL="45720" marR="4572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65" charset="0"/>
                          <a:ea typeface="Times New Roman" pitchFamily="-65" charset="0"/>
                          <a:cs typeface="Times New Roman" pitchFamily="-65" charset="0"/>
                        </a:rPr>
                        <a:t>Baseline, 6 &amp; 12 months F/U</a:t>
                      </a:r>
                      <a:endParaRPr kumimoji="0" lang="fr-F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65" charset="0"/>
                        <a:ea typeface="Times New Roman" pitchFamily="-65" charset="0"/>
                        <a:cs typeface="Times New Roman" pitchFamily="-65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65" charset="0"/>
                          <a:ea typeface="Times New Roman" pitchFamily="-65" charset="0"/>
                          <a:cs typeface="Times New Roman" pitchFamily="-65" charset="0"/>
                        </a:rPr>
                        <a:t>Parasuicide History Interview</a:t>
                      </a:r>
                      <a:endParaRPr kumimoji="0" lang="fr-F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65" charset="0"/>
                        <a:ea typeface="Times New Roman" pitchFamily="-65" charset="0"/>
                        <a:cs typeface="Times New Roman" pitchFamily="-65" charset="0"/>
                      </a:endParaRPr>
                    </a:p>
                  </a:txBody>
                  <a:tcPr marL="45720" marR="4572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65" charset="0"/>
                          <a:ea typeface="Times New Roman" pitchFamily="-65" charset="0"/>
                          <a:cs typeface="Times New Roman" pitchFamily="-65" charset="0"/>
                        </a:rPr>
                        <a:t>No outcome differences between </a:t>
                      </a:r>
                      <a:endParaRPr kumimoji="0" lang="fr-F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65" charset="0"/>
                        <a:ea typeface="Times New Roman" pitchFamily="-65" charset="0"/>
                        <a:cs typeface="Times New Roman" pitchFamily="-65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65" charset="0"/>
                          <a:ea typeface="Times New Roman" pitchFamily="-65" charset="0"/>
                          <a:cs typeface="Times New Roman" pitchFamily="-65" charset="0"/>
                        </a:rPr>
                        <a:t>CBT and TAU</a:t>
                      </a:r>
                      <a:endParaRPr kumimoji="0" lang="fr-F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65" charset="0"/>
                        <a:ea typeface="Times New Roman" pitchFamily="-65" charset="0"/>
                        <a:cs typeface="Times New Roman" pitchFamily="-65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65" charset="0"/>
                          <a:ea typeface="Times New Roman" pitchFamily="-65" charset="0"/>
                          <a:cs typeface="Times New Roman" pitchFamily="-65" charset="0"/>
                        </a:rPr>
                        <a:t>CBT cheaper than TAU at 6-month F/U </a:t>
                      </a:r>
                      <a:endParaRPr kumimoji="0" lang="fr-F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65" charset="0"/>
                        <a:ea typeface="Times New Roman" pitchFamily="-65" charset="0"/>
                        <a:cs typeface="Times New Roman" pitchFamily="-65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65" charset="0"/>
                          <a:ea typeface="Times New Roman" pitchFamily="-65" charset="0"/>
                          <a:cs typeface="Times New Roman" pitchFamily="-65" charset="0"/>
                        </a:rPr>
                        <a:t>but no longer at 12-month F/U</a:t>
                      </a:r>
                      <a:endParaRPr kumimoji="0" lang="fr-F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65" charset="0"/>
                        <a:ea typeface="Times New Roman" pitchFamily="-65" charset="0"/>
                        <a:cs typeface="Times New Roman" pitchFamily="-65" charset="0"/>
                      </a:endParaRPr>
                    </a:p>
                  </a:txBody>
                  <a:tcPr marL="45720" marR="4572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BF1DE"/>
                    </a:solidFill>
                  </a:tcPr>
                </a:tc>
              </a:tr>
              <a:tr h="193675">
                <a:tc gridSpan="8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65" charset="0"/>
                          <a:ea typeface="Times New Roman" pitchFamily="-65" charset="0"/>
                          <a:cs typeface="Times New Roman" pitchFamily="-65" charset="0"/>
                        </a:rPr>
                        <a:t>Psychodynamic Psychotherapy</a:t>
                      </a:r>
                      <a:endParaRPr kumimoji="0" lang="fr-F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65" charset="0"/>
                        <a:ea typeface="Times New Roman" pitchFamily="-65" charset="0"/>
                        <a:cs typeface="Times New Roman" pitchFamily="-65" charset="0"/>
                      </a:endParaRPr>
                    </a:p>
                  </a:txBody>
                  <a:tcPr marL="45720" marR="4572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0E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11795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65" charset="0"/>
                          <a:ea typeface="Times New Roman" pitchFamily="-65" charset="0"/>
                          <a:cs typeface="Times New Roman" pitchFamily="-65" charset="0"/>
                        </a:rPr>
                        <a:t>Bateman et al.</a:t>
                      </a:r>
                      <a:endParaRPr kumimoji="0" lang="fr-F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65" charset="0"/>
                        <a:ea typeface="Times New Roman" pitchFamily="-65" charset="0"/>
                        <a:cs typeface="Times New Roman" pitchFamily="-65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65" charset="0"/>
                          <a:ea typeface="Times New Roman" pitchFamily="-65" charset="0"/>
                          <a:cs typeface="Times New Roman" pitchFamily="-65" charset="0"/>
                        </a:rPr>
                        <a:t>(UK) 1999, 2001</a:t>
                      </a:r>
                      <a:endParaRPr kumimoji="0" lang="fr-F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65" charset="0"/>
                        <a:ea typeface="Times New Roman" pitchFamily="-65" charset="0"/>
                        <a:cs typeface="Times New Roman" pitchFamily="-65" charset="0"/>
                      </a:endParaRPr>
                    </a:p>
                  </a:txBody>
                  <a:tcPr marL="45720" marR="4572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65" charset="0"/>
                          <a:ea typeface="Times New Roman" pitchFamily="-65" charset="0"/>
                          <a:cs typeface="Times New Roman" pitchFamily="-65" charset="0"/>
                        </a:rPr>
                        <a:t>RCT</a:t>
                      </a:r>
                      <a:endParaRPr kumimoji="0" lang="fr-F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65" charset="0"/>
                        <a:ea typeface="Times New Roman" pitchFamily="-65" charset="0"/>
                        <a:cs typeface="Times New Roman" pitchFamily="-65" charset="0"/>
                      </a:endParaRPr>
                    </a:p>
                  </a:txBody>
                  <a:tcPr marL="45720" marR="4572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65" charset="0"/>
                          <a:ea typeface="Times New Roman" pitchFamily="-65" charset="0"/>
                          <a:cs typeface="Times New Roman" pitchFamily="-65" charset="0"/>
                        </a:rPr>
                        <a:t>Long-term psychoanal psychother (m=21 months)</a:t>
                      </a:r>
                      <a:endParaRPr kumimoji="0" lang="fr-F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65" charset="0"/>
                        <a:ea typeface="Times New Roman" pitchFamily="-65" charset="0"/>
                        <a:cs typeface="Times New Roman" pitchFamily="-65" charset="0"/>
                      </a:endParaRPr>
                    </a:p>
                  </a:txBody>
                  <a:tcPr marL="45720" marR="4572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65" charset="0"/>
                          <a:ea typeface="Times New Roman" pitchFamily="-65" charset="0"/>
                          <a:cs typeface="Times New Roman" pitchFamily="-65" charset="0"/>
                        </a:rPr>
                        <a:t>n=22</a:t>
                      </a:r>
                      <a:endParaRPr kumimoji="0" lang="fr-F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65" charset="0"/>
                        <a:ea typeface="Times New Roman" pitchFamily="-65" charset="0"/>
                        <a:cs typeface="Times New Roman" pitchFamily="-65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65" charset="0"/>
                          <a:ea typeface="Times New Roman" pitchFamily="-65" charset="0"/>
                          <a:cs typeface="Times New Roman" pitchFamily="-65" charset="0"/>
                        </a:rPr>
                        <a:t>Age: 16-65 (m=30.3)</a:t>
                      </a:r>
                      <a:endParaRPr kumimoji="0" lang="fr-F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65" charset="0"/>
                        <a:ea typeface="Times New Roman" pitchFamily="-65" charset="0"/>
                        <a:cs typeface="Times New Roman" pitchFamily="-65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65" charset="0"/>
                          <a:ea typeface="Times New Roman" pitchFamily="-65" charset="0"/>
                          <a:cs typeface="Times New Roman" pitchFamily="-65" charset="0"/>
                        </a:rPr>
                        <a:t>PP</a:t>
                      </a:r>
                      <a:endParaRPr kumimoji="0" lang="fr-F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65" charset="0"/>
                        <a:ea typeface="Times New Roman" pitchFamily="-65" charset="0"/>
                        <a:cs typeface="Times New Roman" pitchFamily="-65" charset="0"/>
                      </a:endParaRPr>
                    </a:p>
                  </a:txBody>
                  <a:tcPr marL="45720" marR="4572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65" charset="0"/>
                          <a:ea typeface="Times New Roman" pitchFamily="-65" charset="0"/>
                          <a:cs typeface="Times New Roman" pitchFamily="-65" charset="0"/>
                        </a:rPr>
                        <a:t>n=19</a:t>
                      </a:r>
                      <a:endParaRPr kumimoji="0" lang="fr-F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65" charset="0"/>
                        <a:ea typeface="Times New Roman" pitchFamily="-65" charset="0"/>
                        <a:cs typeface="Times New Roman" pitchFamily="-65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65" charset="0"/>
                          <a:ea typeface="Times New Roman" pitchFamily="-65" charset="0"/>
                          <a:cs typeface="Times New Roman" pitchFamily="-65" charset="0"/>
                        </a:rPr>
                        <a:t>Age: 16-65 (m=33.3)</a:t>
                      </a:r>
                      <a:endParaRPr kumimoji="0" lang="fr-F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65" charset="0"/>
                        <a:ea typeface="Times New Roman" pitchFamily="-65" charset="0"/>
                        <a:cs typeface="Times New Roman" pitchFamily="-65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65" charset="0"/>
                          <a:ea typeface="Times New Roman" pitchFamily="-65" charset="0"/>
                          <a:cs typeface="Times New Roman" pitchFamily="-65" charset="0"/>
                        </a:rPr>
                        <a:t>TAU</a:t>
                      </a:r>
                      <a:endParaRPr kumimoji="0" lang="fr-F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65" charset="0"/>
                        <a:ea typeface="Times New Roman" pitchFamily="-65" charset="0"/>
                        <a:cs typeface="Times New Roman" pitchFamily="-65" charset="0"/>
                      </a:endParaRPr>
                    </a:p>
                  </a:txBody>
                  <a:tcPr marL="45720" marR="4572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65" charset="0"/>
                          <a:ea typeface="Times New Roman" pitchFamily="-65" charset="0"/>
                          <a:cs typeface="Times New Roman" pitchFamily="-65" charset="0"/>
                        </a:rPr>
                        <a:t>SCID</a:t>
                      </a:r>
                      <a:endParaRPr kumimoji="0" lang="fr-F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65" charset="0"/>
                        <a:ea typeface="Times New Roman" pitchFamily="-65" charset="0"/>
                        <a:cs typeface="Times New Roman" pitchFamily="-65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65" charset="0"/>
                          <a:ea typeface="Times New Roman" pitchFamily="-65" charset="0"/>
                          <a:cs typeface="Times New Roman" pitchFamily="-65" charset="0"/>
                        </a:rPr>
                        <a:t>DIB</a:t>
                      </a:r>
                      <a:endParaRPr kumimoji="0" lang="fr-F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65" charset="0"/>
                        <a:ea typeface="Times New Roman" pitchFamily="-65" charset="0"/>
                        <a:cs typeface="Times New Roman" pitchFamily="-65" charset="0"/>
                      </a:endParaRPr>
                    </a:p>
                  </a:txBody>
                  <a:tcPr marL="45720" marR="4572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65" charset="0"/>
                          <a:ea typeface="Times New Roman" pitchFamily="-65" charset="0"/>
                          <a:cs typeface="Times New Roman" pitchFamily="-65" charset="0"/>
                        </a:rPr>
                        <a:t>Baseline, 6 &amp; 12 months per-treatment and 18 months F/U</a:t>
                      </a:r>
                      <a:endParaRPr kumimoji="0" lang="fr-F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65" charset="0"/>
                        <a:ea typeface="Times New Roman" pitchFamily="-65" charset="0"/>
                        <a:cs typeface="Times New Roman" pitchFamily="-65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65" charset="0"/>
                          <a:ea typeface="Times New Roman" pitchFamily="-65" charset="0"/>
                          <a:cs typeface="Times New Roman" pitchFamily="-65" charset="0"/>
                        </a:rPr>
                        <a:t>Suicide and Self-Harm Inventory, SCL-90-R, BDI, Spielberger State-trait Anxiety, SAS, Inventory of Interpersonal Problem</a:t>
                      </a:r>
                      <a:endParaRPr kumimoji="0" lang="fr-F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65" charset="0"/>
                        <a:ea typeface="Times New Roman" pitchFamily="-65" charset="0"/>
                        <a:cs typeface="Times New Roman" pitchFamily="-65" charset="0"/>
                      </a:endParaRPr>
                    </a:p>
                  </a:txBody>
                  <a:tcPr marL="45720" marR="4572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65" charset="0"/>
                          <a:ea typeface="Times New Roman" pitchFamily="-65" charset="0"/>
                          <a:cs typeface="Times New Roman" pitchFamily="-65" charset="0"/>
                        </a:rPr>
                        <a:t>Statisticaly significant decrease on symptoms measures and improvement on social and interpersonal functioning in the PP group compared to the TAU beginning at 6-months and continued until the </a:t>
                      </a:r>
                      <a:endParaRPr kumimoji="0" lang="fr-F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65" charset="0"/>
                        <a:ea typeface="Times New Roman" pitchFamily="-65" charset="0"/>
                        <a:cs typeface="Times New Roman" pitchFamily="-65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65" charset="0"/>
                          <a:ea typeface="Times New Roman" pitchFamily="-65" charset="0"/>
                          <a:cs typeface="Times New Roman" pitchFamily="-65" charset="0"/>
                        </a:rPr>
                        <a:t>18-months F/U</a:t>
                      </a:r>
                      <a:endParaRPr kumimoji="0" lang="fr-F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65" charset="0"/>
                        <a:ea typeface="Times New Roman" pitchFamily="-65" charset="0"/>
                        <a:cs typeface="Times New Roman" pitchFamily="-65" charset="0"/>
                      </a:endParaRPr>
                    </a:p>
                  </a:txBody>
                  <a:tcPr marL="45720" marR="4572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BF1DE"/>
                    </a:solidFill>
                  </a:tcPr>
                </a:tc>
              </a:tr>
            </a:tbl>
          </a:graphicData>
        </a:graphic>
      </p:graphicFrame>
      <p:sp>
        <p:nvSpPr>
          <p:cNvPr id="27683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39800"/>
          </a:xfrm>
          <a:solidFill>
            <a:srgbClr val="FFFF00"/>
          </a:solidFill>
        </p:spPr>
        <p:txBody>
          <a:bodyPr/>
          <a:lstStyle/>
          <a:p>
            <a:pPr eaLnBrk="1" hangingPunct="1"/>
            <a:r>
              <a:rPr lang="en-CA" sz="2400" b="1"/>
              <a:t>Cognitive-Behavior-Therapy and Psychodynamic Psychotherapy for BPD in mixed groups including adolescents</a:t>
            </a:r>
            <a:endParaRPr lang="fr-FR" sz="2400"/>
          </a:p>
        </p:txBody>
      </p:sp>
      <p:sp>
        <p:nvSpPr>
          <p:cNvPr id="27684" name="ZoneTexte 6"/>
          <p:cNvSpPr txBox="1">
            <a:spLocks noChangeArrowheads="1"/>
          </p:cNvSpPr>
          <p:nvPr/>
        </p:nvSpPr>
        <p:spPr bwMode="auto">
          <a:xfrm>
            <a:off x="7580313" y="6519863"/>
            <a:ext cx="1563687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fr-FR" sz="1600" b="1" i="1">
                <a:solidFill>
                  <a:srgbClr val="FF0000"/>
                </a:solidFill>
                <a:latin typeface="Calibri" pitchFamily="-65" charset="0"/>
              </a:rPr>
              <a:t>Guile et al, 2005</a:t>
            </a:r>
          </a:p>
        </p:txBody>
      </p:sp>
      <p:sp>
        <p:nvSpPr>
          <p:cNvPr id="6" name="Espace réservé de la date 5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r>
              <a:rPr lang="fr-FR"/>
              <a:t>16/09/08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7FE34-7817-C449-A580-4E6E39E756A2}" type="slidenum">
              <a:rPr lang="fr-FR" smtClean="0"/>
              <a:pPr/>
              <a:t>7</a:t>
            </a:fld>
            <a:endParaRPr lang="fr-FR" smtClean="0"/>
          </a:p>
        </p:txBody>
      </p:sp>
      <p:sp>
        <p:nvSpPr>
          <p:cNvPr id="27687" name="Espace réservé du pied de page 7"/>
          <p:cNvSpPr>
            <a:spLocks noGrp="1"/>
          </p:cNvSpPr>
          <p:nvPr>
            <p:ph type="ftr" sz="quarter" idx="11"/>
          </p:nvPr>
        </p:nvSpPr>
        <p:spPr bwMode="auto">
          <a:xfrm>
            <a:off x="1524000" y="6356350"/>
            <a:ext cx="6096000" cy="365125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fr-FR">
                <a:latin typeface="Calibri" pitchFamily="-65" charset="0"/>
                <a:ea typeface="Calibri" pitchFamily="-65" charset="0"/>
                <a:cs typeface="Calibri" pitchFamily="-65" charset="0"/>
              </a:rPr>
              <a:t>David Cohen - Spécificités de la problématique borderline chez l'adolescent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re 1"/>
          <p:cNvSpPr>
            <a:spLocks noGrp="1"/>
          </p:cNvSpPr>
          <p:nvPr>
            <p:ph type="title"/>
          </p:nvPr>
        </p:nvSpPr>
        <p:spPr>
          <a:xfrm>
            <a:off x="428625" y="0"/>
            <a:ext cx="8229600" cy="642938"/>
          </a:xfrm>
          <a:solidFill>
            <a:srgbClr val="FFFF00"/>
          </a:solidFill>
        </p:spPr>
        <p:txBody>
          <a:bodyPr/>
          <a:lstStyle/>
          <a:p>
            <a:pPr eaLnBrk="1" hangingPunct="1"/>
            <a:r>
              <a:rPr lang="en-CA" sz="2400" b="1"/>
              <a:t>Cognitive-Behavioral-Therapy for BPD in adolescents</a:t>
            </a:r>
            <a:endParaRPr lang="fr-FR" sz="2400"/>
          </a:p>
        </p:txBody>
      </p:sp>
      <p:graphicFrame>
        <p:nvGraphicFramePr>
          <p:cNvPr id="4" name="Tableau 3"/>
          <p:cNvGraphicFramePr>
            <a:graphicFrameLocks noGrp="1"/>
          </p:cNvGraphicFramePr>
          <p:nvPr/>
        </p:nvGraphicFramePr>
        <p:xfrm>
          <a:off x="0" y="785813"/>
          <a:ext cx="9144000" cy="5512119"/>
        </p:xfrm>
        <a:graphic>
          <a:graphicData uri="http://schemas.openxmlformats.org/drawingml/2006/table">
            <a:tbl>
              <a:tblPr/>
              <a:tblGrid>
                <a:gridCol w="914400"/>
                <a:gridCol w="571500"/>
                <a:gridCol w="1028700"/>
                <a:gridCol w="842963"/>
                <a:gridCol w="928687"/>
                <a:gridCol w="714375"/>
                <a:gridCol w="1785938"/>
                <a:gridCol w="2357437"/>
              </a:tblGrid>
              <a:tr h="5159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65" charset="0"/>
                          <a:ea typeface="Times New Roman" pitchFamily="-65" charset="0"/>
                          <a:cs typeface="Times New Roman" pitchFamily="-65" charset="0"/>
                        </a:rPr>
                        <a:t>Study</a:t>
                      </a:r>
                      <a:endParaRPr kumimoji="0" lang="fr-FR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65" charset="0"/>
                        <a:ea typeface="Times New Roman" pitchFamily="-65" charset="0"/>
                        <a:cs typeface="Times New Roman" pitchFamily="-65" charset="0"/>
                      </a:endParaRPr>
                    </a:p>
                  </a:txBody>
                  <a:tcPr marL="45720" marR="45720" marT="0" marB="0" horzOverflow="overflow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65" charset="0"/>
                          <a:ea typeface="Times New Roman" pitchFamily="-65" charset="0"/>
                          <a:cs typeface="Times New Roman" pitchFamily="-65" charset="0"/>
                        </a:rPr>
                        <a:t>Design</a:t>
                      </a:r>
                      <a:endParaRPr kumimoji="0" lang="fr-F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65" charset="0"/>
                        <a:ea typeface="Times New Roman" pitchFamily="-65" charset="0"/>
                        <a:cs typeface="Times New Roman" pitchFamily="-65" charset="0"/>
                      </a:endParaRPr>
                    </a:p>
                  </a:txBody>
                  <a:tcPr marL="45720" marR="45720" marT="0" marB="0" horzOverflow="overflow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65" charset="0"/>
                          <a:ea typeface="Times New Roman" pitchFamily="-65" charset="0"/>
                          <a:cs typeface="Times New Roman" pitchFamily="-65" charset="0"/>
                        </a:rPr>
                        <a:t>Therapy’s length</a:t>
                      </a:r>
                      <a:endParaRPr kumimoji="0" lang="fr-F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65" charset="0"/>
                        <a:ea typeface="Times New Roman" pitchFamily="-65" charset="0"/>
                        <a:cs typeface="Times New Roman" pitchFamily="-65" charset="0"/>
                      </a:endParaRPr>
                    </a:p>
                  </a:txBody>
                  <a:tcPr marL="45720" marR="45720" marT="0" marB="0" horzOverflow="overflow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65" charset="0"/>
                          <a:ea typeface="Times New Roman" pitchFamily="-65" charset="0"/>
                          <a:cs typeface="Times New Roman" pitchFamily="-65" charset="0"/>
                        </a:rPr>
                        <a:t>Index group</a:t>
                      </a:r>
                      <a:endParaRPr kumimoji="0" lang="fr-F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65" charset="0"/>
                        <a:ea typeface="Times New Roman" pitchFamily="-65" charset="0"/>
                        <a:cs typeface="Times New Roman" pitchFamily="-65" charset="0"/>
                      </a:endParaRPr>
                    </a:p>
                  </a:txBody>
                  <a:tcPr marL="45720" marR="45720" marT="0" marB="0" horzOverflow="overflow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65" charset="0"/>
                          <a:ea typeface="Times New Roman" pitchFamily="-65" charset="0"/>
                          <a:cs typeface="Times New Roman" pitchFamily="-65" charset="0"/>
                        </a:rPr>
                        <a:t>Control group</a:t>
                      </a:r>
                      <a:endParaRPr kumimoji="0" lang="fr-F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65" charset="0"/>
                        <a:ea typeface="Times New Roman" pitchFamily="-65" charset="0"/>
                        <a:cs typeface="Times New Roman" pitchFamily="-65" charset="0"/>
                      </a:endParaRPr>
                    </a:p>
                  </a:txBody>
                  <a:tcPr marL="45720" marR="45720" marT="0" marB="0" horzOverflow="overflow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65" charset="0"/>
                          <a:ea typeface="Times New Roman" pitchFamily="-65" charset="0"/>
                          <a:cs typeface="Times New Roman" pitchFamily="-65" charset="0"/>
                        </a:rPr>
                        <a:t>Diag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65" charset="0"/>
                          <a:ea typeface="Times New Roman" pitchFamily="-65" charset="0"/>
                          <a:cs typeface="Times New Roman" pitchFamily="-65" charset="0"/>
                        </a:rPr>
                        <a:t>criteria</a:t>
                      </a:r>
                      <a:endParaRPr kumimoji="0" lang="fr-F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65" charset="0"/>
                        <a:ea typeface="Times New Roman" pitchFamily="-65" charset="0"/>
                        <a:cs typeface="Times New Roman" pitchFamily="-65" charset="0"/>
                      </a:endParaRPr>
                    </a:p>
                  </a:txBody>
                  <a:tcPr marL="45720" marR="45720" marT="0" marB="0" horzOverflow="overflow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65" charset="0"/>
                          <a:ea typeface="Times New Roman" pitchFamily="-65" charset="0"/>
                          <a:cs typeface="Times New Roman" pitchFamily="-65" charset="0"/>
                        </a:rPr>
                        <a:t>measures</a:t>
                      </a:r>
                      <a:endParaRPr kumimoji="0" lang="fr-F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65" charset="0"/>
                        <a:ea typeface="Times New Roman" pitchFamily="-65" charset="0"/>
                        <a:cs typeface="Times New Roman" pitchFamily="-65" charset="0"/>
                      </a:endParaRPr>
                    </a:p>
                  </a:txBody>
                  <a:tcPr marL="45720" marR="45720" marT="0" marB="0" horzOverflow="overflow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65" charset="0"/>
                          <a:ea typeface="Times New Roman" pitchFamily="-65" charset="0"/>
                          <a:cs typeface="Times New Roman" pitchFamily="-65" charset="0"/>
                        </a:rPr>
                        <a:t>results</a:t>
                      </a:r>
                      <a:endParaRPr kumimoji="0" lang="fr-F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65" charset="0"/>
                        <a:ea typeface="Times New Roman" pitchFamily="-65" charset="0"/>
                        <a:cs typeface="Times New Roman" pitchFamily="-65" charset="0"/>
                      </a:endParaRPr>
                    </a:p>
                  </a:txBody>
                  <a:tcPr marL="45720" marR="45720" marT="0" marB="0" horzOverflow="overflow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ADA"/>
                    </a:solidFill>
                  </a:tcPr>
                </a:tc>
              </a:tr>
              <a:tr h="787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65" charset="0"/>
                          <a:ea typeface="Times New Roman" pitchFamily="-65" charset="0"/>
                          <a:cs typeface="Times New Roman" pitchFamily="-65" charset="0"/>
                        </a:rPr>
                        <a:t>Wood et al. </a:t>
                      </a:r>
                      <a:endParaRPr kumimoji="0" lang="fr-F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65" charset="0"/>
                        <a:ea typeface="Times New Roman" pitchFamily="-65" charset="0"/>
                        <a:cs typeface="Times New Roman" pitchFamily="-65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65" charset="0"/>
                          <a:ea typeface="Times New Roman" pitchFamily="-65" charset="0"/>
                          <a:cs typeface="Times New Roman" pitchFamily="-65" charset="0"/>
                        </a:rPr>
                        <a:t>(UK) 2001</a:t>
                      </a:r>
                      <a:endParaRPr kumimoji="0" lang="fr-F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65" charset="0"/>
                        <a:ea typeface="Times New Roman" pitchFamily="-65" charset="0"/>
                        <a:cs typeface="Times New Roman" pitchFamily="-65" charset="0"/>
                      </a:endParaRPr>
                    </a:p>
                  </a:txBody>
                  <a:tcPr marL="45720" marR="45720" marT="0" marB="0" horzOverflow="overflow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65" charset="0"/>
                          <a:ea typeface="Times New Roman" pitchFamily="-65" charset="0"/>
                          <a:cs typeface="Times New Roman" pitchFamily="-65" charset="0"/>
                        </a:rPr>
                        <a:t>RCT</a:t>
                      </a:r>
                      <a:endParaRPr kumimoji="0" lang="fr-F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65" charset="0"/>
                        <a:ea typeface="Times New Roman" pitchFamily="-65" charset="0"/>
                        <a:cs typeface="Times New Roman" pitchFamily="-65" charset="0"/>
                      </a:endParaRPr>
                    </a:p>
                  </a:txBody>
                  <a:tcPr marL="45720" marR="45720" marT="0" marB="0" horzOverflow="overflow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65" charset="0"/>
                          <a:ea typeface="Times New Roman" pitchFamily="-65" charset="0"/>
                          <a:cs typeface="Times New Roman" pitchFamily="-65" charset="0"/>
                        </a:rPr>
                        <a:t>Short / long-term group</a:t>
                      </a:r>
                      <a:endParaRPr kumimoji="0" lang="fr-F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65" charset="0"/>
                        <a:ea typeface="Times New Roman" pitchFamily="-65" charset="0"/>
                        <a:cs typeface="Times New Roman" pitchFamily="-65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65" charset="0"/>
                          <a:ea typeface="Times New Roman" pitchFamily="-65" charset="0"/>
                          <a:cs typeface="Times New Roman" pitchFamily="-65" charset="0"/>
                        </a:rPr>
                        <a:t>M=30 weeks</a:t>
                      </a:r>
                      <a:endParaRPr kumimoji="0" lang="fr-F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65" charset="0"/>
                        <a:ea typeface="Times New Roman" pitchFamily="-65" charset="0"/>
                        <a:cs typeface="Times New Roman" pitchFamily="-65" charset="0"/>
                      </a:endParaRPr>
                    </a:p>
                  </a:txBody>
                  <a:tcPr marL="45720" marR="45720" marT="0" marB="0" horzOverflow="overflow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65" charset="0"/>
                          <a:ea typeface="Times New Roman" pitchFamily="-65" charset="0"/>
                          <a:cs typeface="Times New Roman" pitchFamily="-65" charset="0"/>
                        </a:rPr>
                        <a:t>N=32</a:t>
                      </a:r>
                      <a:endParaRPr kumimoji="0" lang="fr-F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65" charset="0"/>
                        <a:ea typeface="Times New Roman" pitchFamily="-65" charset="0"/>
                        <a:cs typeface="Times New Roman" pitchFamily="-65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65" charset="0"/>
                          <a:ea typeface="Times New Roman" pitchFamily="-65" charset="0"/>
                          <a:cs typeface="Times New Roman" pitchFamily="-65" charset="0"/>
                        </a:rPr>
                        <a:t>Age:12-16</a:t>
                      </a:r>
                      <a:endParaRPr kumimoji="0" lang="fr-F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65" charset="0"/>
                        <a:ea typeface="Times New Roman" pitchFamily="-65" charset="0"/>
                        <a:cs typeface="Times New Roman" pitchFamily="-65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65" charset="0"/>
                          <a:ea typeface="Times New Roman" pitchFamily="-65" charset="0"/>
                          <a:cs typeface="Times New Roman" pitchFamily="-65" charset="0"/>
                        </a:rPr>
                        <a:t>(m=14.2)</a:t>
                      </a:r>
                      <a:endParaRPr kumimoji="0" lang="fr-F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65" charset="0"/>
                        <a:ea typeface="Times New Roman" pitchFamily="-65" charset="0"/>
                        <a:cs typeface="Times New Roman" pitchFamily="-65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65" charset="0"/>
                          <a:ea typeface="Times New Roman" pitchFamily="-65" charset="0"/>
                          <a:cs typeface="Times New Roman" pitchFamily="-65" charset="0"/>
                        </a:rPr>
                        <a:t>Group CBT</a:t>
                      </a:r>
                      <a:endParaRPr kumimoji="0" lang="fr-F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65" charset="0"/>
                        <a:ea typeface="Times New Roman" pitchFamily="-65" charset="0"/>
                        <a:cs typeface="Times New Roman" pitchFamily="-65" charset="0"/>
                      </a:endParaRPr>
                    </a:p>
                  </a:txBody>
                  <a:tcPr marL="45720" marR="45720" marT="0" marB="0" horzOverflow="overflow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65" charset="0"/>
                          <a:ea typeface="Times New Roman" pitchFamily="-65" charset="0"/>
                          <a:cs typeface="Times New Roman" pitchFamily="-65" charset="0"/>
                        </a:rPr>
                        <a:t>N=31</a:t>
                      </a:r>
                      <a:endParaRPr kumimoji="0" lang="fr-F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65" charset="0"/>
                        <a:ea typeface="Times New Roman" pitchFamily="-65" charset="0"/>
                        <a:cs typeface="Times New Roman" pitchFamily="-65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65" charset="0"/>
                          <a:ea typeface="Times New Roman" pitchFamily="-65" charset="0"/>
                          <a:cs typeface="Times New Roman" pitchFamily="-65" charset="0"/>
                        </a:rPr>
                        <a:t>Age:12-16</a:t>
                      </a:r>
                      <a:endParaRPr kumimoji="0" lang="fr-F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65" charset="0"/>
                        <a:ea typeface="Times New Roman" pitchFamily="-65" charset="0"/>
                        <a:cs typeface="Times New Roman" pitchFamily="-65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65" charset="0"/>
                          <a:ea typeface="Times New Roman" pitchFamily="-65" charset="0"/>
                          <a:cs typeface="Times New Roman" pitchFamily="-65" charset="0"/>
                        </a:rPr>
                        <a:t>(m=14.3)</a:t>
                      </a:r>
                      <a:endParaRPr kumimoji="0" lang="fr-F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65" charset="0"/>
                        <a:ea typeface="Times New Roman" pitchFamily="-65" charset="0"/>
                        <a:cs typeface="Times New Roman" pitchFamily="-65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65" charset="0"/>
                          <a:ea typeface="Times New Roman" pitchFamily="-65" charset="0"/>
                          <a:cs typeface="Times New Roman" pitchFamily="-65" charset="0"/>
                        </a:rPr>
                        <a:t>TAU</a:t>
                      </a:r>
                      <a:endParaRPr kumimoji="0" lang="fr-F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65" charset="0"/>
                        <a:ea typeface="Times New Roman" pitchFamily="-65" charset="0"/>
                        <a:cs typeface="Times New Roman" pitchFamily="-65" charset="0"/>
                      </a:endParaRPr>
                    </a:p>
                  </a:txBody>
                  <a:tcPr marL="45720" marR="45720" marT="0" marB="0" horzOverflow="overflow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65" charset="0"/>
                          <a:ea typeface="Times New Roman" pitchFamily="-65" charset="0"/>
                          <a:cs typeface="Times New Roman" pitchFamily="-65" charset="0"/>
                        </a:rPr>
                        <a:t>K-SADS</a:t>
                      </a:r>
                      <a:endParaRPr kumimoji="0" lang="fr-F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65" charset="0"/>
                        <a:ea typeface="Times New Roman" pitchFamily="-65" charset="0"/>
                        <a:cs typeface="Times New Roman" pitchFamily="-65" charset="0"/>
                      </a:endParaRPr>
                    </a:p>
                  </a:txBody>
                  <a:tcPr marL="45720" marR="45720" marT="0" marB="0" horzOverflow="overflow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65" charset="0"/>
                          <a:ea typeface="Times New Roman" pitchFamily="-65" charset="0"/>
                          <a:cs typeface="Times New Roman" pitchFamily="-65" charset="0"/>
                        </a:rPr>
                        <a:t>Baseline, 6 weeks and 7 months per-treatment</a:t>
                      </a:r>
                      <a:endParaRPr kumimoji="0" lang="fr-F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65" charset="0"/>
                        <a:ea typeface="Times New Roman" pitchFamily="-65" charset="0"/>
                        <a:cs typeface="Times New Roman" pitchFamily="-65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65" charset="0"/>
                          <a:ea typeface="Times New Roman" pitchFamily="-65" charset="0"/>
                          <a:cs typeface="Times New Roman" pitchFamily="-65" charset="0"/>
                        </a:rPr>
                        <a:t>Mood &amp; Feelings, Suicidal Ideation</a:t>
                      </a:r>
                      <a:endParaRPr kumimoji="0" lang="fr-F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65" charset="0"/>
                        <a:ea typeface="Times New Roman" pitchFamily="-65" charset="0"/>
                        <a:cs typeface="Times New Roman" pitchFamily="-65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65" charset="0"/>
                          <a:ea typeface="Times New Roman" pitchFamily="-65" charset="0"/>
                          <a:cs typeface="Times New Roman" pitchFamily="-65" charset="0"/>
                        </a:rPr>
                        <a:t>HoNOSCA</a:t>
                      </a:r>
                      <a:endParaRPr kumimoji="0" lang="fr-F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65" charset="0"/>
                        <a:ea typeface="Times New Roman" pitchFamily="-65" charset="0"/>
                        <a:cs typeface="Times New Roman" pitchFamily="-65" charset="0"/>
                      </a:endParaRPr>
                    </a:p>
                  </a:txBody>
                  <a:tcPr marL="45720" marR="45720" marT="0" marB="0" horzOverflow="overflow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65" charset="0"/>
                          <a:ea typeface="Times New Roman" pitchFamily="-65" charset="0"/>
                          <a:cs typeface="Times New Roman" pitchFamily="-65" charset="0"/>
                        </a:rPr>
                        <a:t>No between groups differences on depressive / suicidal ideation</a:t>
                      </a:r>
                      <a:endParaRPr kumimoji="0" lang="fr-F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65" charset="0"/>
                        <a:ea typeface="Times New Roman" pitchFamily="-65" charset="0"/>
                        <a:cs typeface="Times New Roman" pitchFamily="-65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65" charset="0"/>
                          <a:ea typeface="Times New Roman" pitchFamily="-65" charset="0"/>
                          <a:cs typeface="Times New Roman" pitchFamily="-65" charset="0"/>
                        </a:rPr>
                        <a:t>Duration of CBT predicts decrease in self-harm behavior</a:t>
                      </a:r>
                      <a:endParaRPr kumimoji="0" lang="fr-F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65" charset="0"/>
                        <a:ea typeface="Times New Roman" pitchFamily="-65" charset="0"/>
                        <a:cs typeface="Times New Roman" pitchFamily="-65" charset="0"/>
                      </a:endParaRPr>
                    </a:p>
                  </a:txBody>
                  <a:tcPr marL="45720" marR="45720" marT="0" marB="0" horzOverflow="overflow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BF1DE"/>
                    </a:solidFill>
                  </a:tcPr>
                </a:tc>
              </a:tr>
              <a:tr h="11414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65" charset="0"/>
                          <a:ea typeface="Times New Roman" pitchFamily="-65" charset="0"/>
                          <a:cs typeface="Times New Roman" pitchFamily="-65" charset="0"/>
                        </a:rPr>
                        <a:t>Rathus et Miller (USA) 2002</a:t>
                      </a:r>
                      <a:endParaRPr kumimoji="0" lang="fr-F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65" charset="0"/>
                        <a:ea typeface="Times New Roman" pitchFamily="-65" charset="0"/>
                        <a:cs typeface="Times New Roman" pitchFamily="-65" charset="0"/>
                      </a:endParaRPr>
                    </a:p>
                  </a:txBody>
                  <a:tcPr marL="45720" marR="4572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0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65" charset="0"/>
                          <a:ea typeface="Times New Roman" pitchFamily="-65" charset="0"/>
                          <a:cs typeface="Times New Roman" pitchFamily="-65" charset="0"/>
                        </a:rPr>
                        <a:t>Nat.</a:t>
                      </a:r>
                      <a:endParaRPr kumimoji="0" lang="fr-F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65" charset="0"/>
                        <a:ea typeface="Times New Roman" pitchFamily="-65" charset="0"/>
                        <a:cs typeface="Times New Roman" pitchFamily="-65" charset="0"/>
                      </a:endParaRPr>
                    </a:p>
                  </a:txBody>
                  <a:tcPr marL="45720" marR="4572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0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65" charset="0"/>
                          <a:ea typeface="Times New Roman" pitchFamily="-65" charset="0"/>
                          <a:cs typeface="Times New Roman" pitchFamily="-65" charset="0"/>
                        </a:rPr>
                        <a:t>DBT adapted for adolescents</a:t>
                      </a:r>
                      <a:endParaRPr kumimoji="0" lang="fr-F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65" charset="0"/>
                        <a:ea typeface="Times New Roman" pitchFamily="-65" charset="0"/>
                        <a:cs typeface="Times New Roman" pitchFamily="-65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65" charset="0"/>
                          <a:ea typeface="Times New Roman" pitchFamily="-65" charset="0"/>
                          <a:cs typeface="Times New Roman" pitchFamily="-65" charset="0"/>
                        </a:rPr>
                        <a:t>12 weeks</a:t>
                      </a:r>
                      <a:endParaRPr kumimoji="0" lang="fr-F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65" charset="0"/>
                        <a:ea typeface="Times New Roman" pitchFamily="-65" charset="0"/>
                        <a:cs typeface="Times New Roman" pitchFamily="-65" charset="0"/>
                      </a:endParaRPr>
                    </a:p>
                  </a:txBody>
                  <a:tcPr marL="45720" marR="4572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0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65" charset="0"/>
                          <a:ea typeface="Times New Roman" pitchFamily="-65" charset="0"/>
                          <a:cs typeface="Times New Roman" pitchFamily="-65" charset="0"/>
                        </a:rPr>
                        <a:t>N=29</a:t>
                      </a:r>
                      <a:endParaRPr kumimoji="0" lang="fr-F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65" charset="0"/>
                        <a:ea typeface="Times New Roman" pitchFamily="-65" charset="0"/>
                        <a:cs typeface="Times New Roman" pitchFamily="-65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65" charset="0"/>
                          <a:ea typeface="Times New Roman" pitchFamily="-65" charset="0"/>
                          <a:cs typeface="Times New Roman" pitchFamily="-65" charset="0"/>
                        </a:rPr>
                        <a:t>mean age:16.1</a:t>
                      </a:r>
                      <a:endParaRPr kumimoji="0" lang="fr-F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65" charset="0"/>
                        <a:ea typeface="Times New Roman" pitchFamily="-65" charset="0"/>
                        <a:cs typeface="Times New Roman" pitchFamily="-65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65" charset="0"/>
                          <a:ea typeface="Times New Roman" pitchFamily="-65" charset="0"/>
                          <a:cs typeface="Times New Roman" pitchFamily="-65" charset="0"/>
                        </a:rPr>
                        <a:t>DBT</a:t>
                      </a:r>
                      <a:endParaRPr kumimoji="0" lang="fr-F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65" charset="0"/>
                        <a:ea typeface="Times New Roman" pitchFamily="-65" charset="0"/>
                        <a:cs typeface="Times New Roman" pitchFamily="-65" charset="0"/>
                      </a:endParaRPr>
                    </a:p>
                  </a:txBody>
                  <a:tcPr marL="45720" marR="4572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0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65" charset="0"/>
                          <a:ea typeface="Times New Roman" pitchFamily="-65" charset="0"/>
                          <a:cs typeface="Times New Roman" pitchFamily="-65" charset="0"/>
                        </a:rPr>
                        <a:t>N=82</a:t>
                      </a:r>
                      <a:endParaRPr kumimoji="0" lang="fr-F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65" charset="0"/>
                        <a:ea typeface="Times New Roman" pitchFamily="-65" charset="0"/>
                        <a:cs typeface="Times New Roman" pitchFamily="-65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65" charset="0"/>
                          <a:ea typeface="Times New Roman" pitchFamily="-65" charset="0"/>
                          <a:cs typeface="Times New Roman" pitchFamily="-65" charset="0"/>
                        </a:rPr>
                        <a:t>mean age:15</a:t>
                      </a:r>
                      <a:endParaRPr kumimoji="0" lang="fr-F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65" charset="0"/>
                        <a:ea typeface="Times New Roman" pitchFamily="-65" charset="0"/>
                        <a:cs typeface="Times New Roman" pitchFamily="-65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65" charset="0"/>
                          <a:ea typeface="Times New Roman" pitchFamily="-65" charset="0"/>
                          <a:cs typeface="Times New Roman" pitchFamily="-65" charset="0"/>
                        </a:rPr>
                        <a:t>TAU including PP</a:t>
                      </a:r>
                      <a:endParaRPr kumimoji="0" lang="fr-F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65" charset="0"/>
                        <a:ea typeface="Times New Roman" pitchFamily="-65" charset="0"/>
                        <a:cs typeface="Times New Roman" pitchFamily="-65" charset="0"/>
                      </a:endParaRPr>
                    </a:p>
                  </a:txBody>
                  <a:tcPr marL="45720" marR="4572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0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65" charset="0"/>
                          <a:ea typeface="Times New Roman" pitchFamily="-65" charset="0"/>
                          <a:cs typeface="Times New Roman" pitchFamily="-65" charset="0"/>
                        </a:rPr>
                        <a:t>K-SADS</a:t>
                      </a:r>
                      <a:endParaRPr kumimoji="0" lang="fr-F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65" charset="0"/>
                        <a:ea typeface="Times New Roman" pitchFamily="-65" charset="0"/>
                        <a:cs typeface="Times New Roman" pitchFamily="-65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65" charset="0"/>
                          <a:ea typeface="Times New Roman" pitchFamily="-65" charset="0"/>
                          <a:cs typeface="Times New Roman" pitchFamily="-65" charset="0"/>
                        </a:rPr>
                        <a:t>SCID-II</a:t>
                      </a:r>
                      <a:endParaRPr kumimoji="0" lang="fr-F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65" charset="0"/>
                        <a:ea typeface="Times New Roman" pitchFamily="-65" charset="0"/>
                        <a:cs typeface="Times New Roman" pitchFamily="-65" charset="0"/>
                      </a:endParaRPr>
                    </a:p>
                  </a:txBody>
                  <a:tcPr marL="45720" marR="4572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0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65" charset="0"/>
                          <a:ea typeface="Times New Roman" pitchFamily="-65" charset="0"/>
                          <a:cs typeface="Times New Roman" pitchFamily="-65" charset="0"/>
                        </a:rPr>
                        <a:t>Pre/post measurements</a:t>
                      </a:r>
                      <a:endParaRPr kumimoji="0" lang="fr-F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65" charset="0"/>
                        <a:ea typeface="Times New Roman" pitchFamily="-65" charset="0"/>
                        <a:cs typeface="Times New Roman" pitchFamily="-65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65" charset="0"/>
                          <a:ea typeface="Times New Roman" pitchFamily="-65" charset="0"/>
                          <a:cs typeface="Times New Roman" pitchFamily="-65" charset="0"/>
                        </a:rPr>
                        <a:t>Beck Depression Inventory and Suicidal Ideation Scales, </a:t>
                      </a:r>
                      <a:endParaRPr kumimoji="0" lang="fr-F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65" charset="0"/>
                        <a:ea typeface="Times New Roman" pitchFamily="-65" charset="0"/>
                        <a:cs typeface="Times New Roman" pitchFamily="-65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65" charset="0"/>
                          <a:ea typeface="Times New Roman" pitchFamily="-65" charset="0"/>
                          <a:cs typeface="Times New Roman" pitchFamily="-65" charset="0"/>
                        </a:rPr>
                        <a:t>LPC, SCL90-R</a:t>
                      </a:r>
                      <a:endParaRPr kumimoji="0" lang="fr-F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65" charset="0"/>
                        <a:ea typeface="Times New Roman" pitchFamily="-65" charset="0"/>
                        <a:cs typeface="Times New Roman" pitchFamily="-65" charset="0"/>
                      </a:endParaRPr>
                    </a:p>
                  </a:txBody>
                  <a:tcPr marL="45720" marR="4572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0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65" charset="0"/>
                          <a:ea typeface="Times New Roman" pitchFamily="-65" charset="0"/>
                          <a:cs typeface="Times New Roman" pitchFamily="-65" charset="0"/>
                          <a:sym typeface="Wingdings" pitchFamily="-65" charset="2"/>
                        </a:rPr>
                        <a:t> </a:t>
                      </a:r>
                      <a:r>
                        <a:rPr kumimoji="0" lang="en-CA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65" charset="0"/>
                          <a:ea typeface="Times New Roman" pitchFamily="-65" charset="0"/>
                          <a:cs typeface="Times New Roman" pitchFamily="-65" charset="0"/>
                        </a:rPr>
                        <a:t>suicidal ideation, overall severity, depression, BPD dimensions, hospitalization in the DBT group. </a:t>
                      </a:r>
                      <a:endParaRPr kumimoji="0" lang="fr-F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65" charset="0"/>
                        <a:ea typeface="Times New Roman" pitchFamily="-65" charset="0"/>
                        <a:cs typeface="Times New Roman" pitchFamily="-65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65" charset="0"/>
                          <a:ea typeface="Times New Roman" pitchFamily="-65" charset="0"/>
                          <a:cs typeface="Times New Roman" pitchFamily="-65" charset="0"/>
                        </a:rPr>
                        <a:t>No significant differences in the suicidal attempts rate</a:t>
                      </a:r>
                      <a:endParaRPr kumimoji="0" lang="fr-F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65" charset="0"/>
                        <a:ea typeface="Times New Roman" pitchFamily="-65" charset="0"/>
                        <a:cs typeface="Times New Roman" pitchFamily="-65" charset="0"/>
                      </a:endParaRPr>
                    </a:p>
                  </a:txBody>
                  <a:tcPr marL="45720" marR="4572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0EC"/>
                    </a:solidFill>
                  </a:tcPr>
                </a:tc>
              </a:tr>
              <a:tr h="9286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65" charset="0"/>
                          <a:ea typeface="Times New Roman" pitchFamily="-65" charset="0"/>
                          <a:cs typeface="Times New Roman" pitchFamily="-65" charset="0"/>
                        </a:rPr>
                        <a:t>Katz et al.</a:t>
                      </a:r>
                      <a:endParaRPr kumimoji="0" lang="fr-F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65" charset="0"/>
                        <a:ea typeface="Times New Roman" pitchFamily="-65" charset="0"/>
                        <a:cs typeface="Times New Roman" pitchFamily="-65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65" charset="0"/>
                          <a:ea typeface="Times New Roman" pitchFamily="-65" charset="0"/>
                          <a:cs typeface="Times New Roman" pitchFamily="-65" charset="0"/>
                        </a:rPr>
                        <a:t>(Ca) 2004</a:t>
                      </a:r>
                      <a:endParaRPr kumimoji="0" lang="fr-F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65" charset="0"/>
                        <a:ea typeface="Times New Roman" pitchFamily="-65" charset="0"/>
                        <a:cs typeface="Times New Roman" pitchFamily="-65" charset="0"/>
                      </a:endParaRPr>
                    </a:p>
                  </a:txBody>
                  <a:tcPr marL="45720" marR="4572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65" charset="0"/>
                          <a:ea typeface="Times New Roman" pitchFamily="-65" charset="0"/>
                          <a:cs typeface="Times New Roman" pitchFamily="-65" charset="0"/>
                        </a:rPr>
                        <a:t>Nat.</a:t>
                      </a:r>
                      <a:endParaRPr kumimoji="0" lang="fr-F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65" charset="0"/>
                        <a:ea typeface="Times New Roman" pitchFamily="-65" charset="0"/>
                        <a:cs typeface="Times New Roman" pitchFamily="-65" charset="0"/>
                      </a:endParaRPr>
                    </a:p>
                  </a:txBody>
                  <a:tcPr marL="45720" marR="4572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65" charset="0"/>
                          <a:ea typeface="Times New Roman" pitchFamily="-65" charset="0"/>
                          <a:cs typeface="Times New Roman" pitchFamily="-65" charset="0"/>
                        </a:rPr>
                        <a:t>2-weeks DBT for inpatient adolescents</a:t>
                      </a:r>
                      <a:endParaRPr kumimoji="0" lang="fr-F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65" charset="0"/>
                        <a:ea typeface="Times New Roman" pitchFamily="-65" charset="0"/>
                        <a:cs typeface="Times New Roman" pitchFamily="-65" charset="0"/>
                      </a:endParaRPr>
                    </a:p>
                  </a:txBody>
                  <a:tcPr marL="45720" marR="4572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65" charset="0"/>
                          <a:ea typeface="Times New Roman" pitchFamily="-65" charset="0"/>
                          <a:cs typeface="Times New Roman" pitchFamily="-65" charset="0"/>
                        </a:rPr>
                        <a:t>N=26</a:t>
                      </a:r>
                      <a:endParaRPr kumimoji="0" lang="fr-F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65" charset="0"/>
                        <a:ea typeface="Times New Roman" pitchFamily="-65" charset="0"/>
                        <a:cs typeface="Times New Roman" pitchFamily="-65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65" charset="0"/>
                          <a:ea typeface="Times New Roman" pitchFamily="-65" charset="0"/>
                          <a:cs typeface="Times New Roman" pitchFamily="-65" charset="0"/>
                        </a:rPr>
                        <a:t>Age:14-17</a:t>
                      </a:r>
                      <a:endParaRPr kumimoji="0" lang="fr-F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65" charset="0"/>
                        <a:ea typeface="Times New Roman" pitchFamily="-65" charset="0"/>
                        <a:cs typeface="Times New Roman" pitchFamily="-65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65" charset="0"/>
                          <a:ea typeface="Times New Roman" pitchFamily="-65" charset="0"/>
                          <a:cs typeface="Times New Roman" pitchFamily="-65" charset="0"/>
                        </a:rPr>
                        <a:t>DBT</a:t>
                      </a:r>
                      <a:endParaRPr kumimoji="0" lang="fr-F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65" charset="0"/>
                        <a:ea typeface="Times New Roman" pitchFamily="-65" charset="0"/>
                        <a:cs typeface="Times New Roman" pitchFamily="-65" charset="0"/>
                      </a:endParaRPr>
                    </a:p>
                  </a:txBody>
                  <a:tcPr marL="45720" marR="4572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65" charset="0"/>
                          <a:ea typeface="Times New Roman" pitchFamily="-65" charset="0"/>
                          <a:cs typeface="Times New Roman" pitchFamily="-65" charset="0"/>
                        </a:rPr>
                        <a:t>N=27</a:t>
                      </a:r>
                      <a:endParaRPr kumimoji="0" lang="fr-F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65" charset="0"/>
                        <a:ea typeface="Times New Roman" pitchFamily="-65" charset="0"/>
                        <a:cs typeface="Times New Roman" pitchFamily="-65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65" charset="0"/>
                          <a:ea typeface="Times New Roman" pitchFamily="-65" charset="0"/>
                          <a:cs typeface="Times New Roman" pitchFamily="-65" charset="0"/>
                        </a:rPr>
                        <a:t>Age:14-17</a:t>
                      </a:r>
                      <a:endParaRPr kumimoji="0" lang="fr-F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65" charset="0"/>
                        <a:ea typeface="Times New Roman" pitchFamily="-65" charset="0"/>
                        <a:cs typeface="Times New Roman" pitchFamily="-65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65" charset="0"/>
                          <a:ea typeface="Times New Roman" pitchFamily="-65" charset="0"/>
                          <a:cs typeface="Times New Roman" pitchFamily="-65" charset="0"/>
                        </a:rPr>
                        <a:t>PP</a:t>
                      </a:r>
                      <a:endParaRPr kumimoji="0" lang="fr-F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65" charset="0"/>
                        <a:ea typeface="Times New Roman" pitchFamily="-65" charset="0"/>
                        <a:cs typeface="Times New Roman" pitchFamily="-65" charset="0"/>
                      </a:endParaRPr>
                    </a:p>
                  </a:txBody>
                  <a:tcPr marL="45720" marR="4572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65" charset="0"/>
                        <a:ea typeface="Times New Roman" pitchFamily="-65" charset="0"/>
                        <a:cs typeface="Times New Roman" pitchFamily="-65" charset="0"/>
                      </a:endParaRPr>
                    </a:p>
                  </a:txBody>
                  <a:tcPr marL="45720" marR="4572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65" charset="0"/>
                          <a:ea typeface="Times New Roman" pitchFamily="-65" charset="0"/>
                          <a:cs typeface="Times New Roman" pitchFamily="-65" charset="0"/>
                        </a:rPr>
                        <a:t>Admission, discharge and 1-year F/U</a:t>
                      </a:r>
                      <a:endParaRPr kumimoji="0" lang="fr-F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65" charset="0"/>
                        <a:ea typeface="Times New Roman" pitchFamily="-65" charset="0"/>
                        <a:cs typeface="Times New Roman" pitchFamily="-65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65" charset="0"/>
                          <a:ea typeface="Times New Roman" pitchFamily="-65" charset="0"/>
                          <a:cs typeface="Times New Roman" pitchFamily="-65" charset="0"/>
                        </a:rPr>
                        <a:t>BDI, Hopelessness Scale, Reynolds Suicidal Ideation Questionnaire</a:t>
                      </a:r>
                      <a:endParaRPr kumimoji="0" lang="fr-F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65" charset="0"/>
                        <a:ea typeface="Times New Roman" pitchFamily="-65" charset="0"/>
                        <a:cs typeface="Times New Roman" pitchFamily="-65" charset="0"/>
                      </a:endParaRPr>
                    </a:p>
                  </a:txBody>
                  <a:tcPr marL="45720" marR="4572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65" charset="0"/>
                          <a:ea typeface="Times New Roman" pitchFamily="-65" charset="0"/>
                          <a:cs typeface="Times New Roman" pitchFamily="-65" charset="0"/>
                        </a:rPr>
                        <a:t>Significant </a:t>
                      </a:r>
                      <a:r>
                        <a:rPr kumimoji="0" lang="en-CA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65" charset="0"/>
                          <a:ea typeface="Times New Roman" pitchFamily="-65" charset="0"/>
                          <a:cs typeface="Times New Roman" pitchFamily="-65" charset="0"/>
                          <a:sym typeface="Wingdings" pitchFamily="-65" charset="2"/>
                        </a:rPr>
                        <a:t> </a:t>
                      </a:r>
                      <a:r>
                        <a:rPr kumimoji="0" lang="en-CA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65" charset="0"/>
                          <a:ea typeface="Times New Roman" pitchFamily="-65" charset="0"/>
                          <a:cs typeface="Times New Roman" pitchFamily="-65" charset="0"/>
                        </a:rPr>
                        <a:t>in all symptoms</a:t>
                      </a:r>
                      <a:endParaRPr kumimoji="0" lang="fr-F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65" charset="0"/>
                        <a:ea typeface="Times New Roman" pitchFamily="-65" charset="0"/>
                        <a:cs typeface="Times New Roman" pitchFamily="-65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65" charset="0"/>
                          <a:ea typeface="Times New Roman" pitchFamily="-65" charset="0"/>
                          <a:cs typeface="Times New Roman" pitchFamily="-65" charset="0"/>
                        </a:rPr>
                        <a:t>No differences between groups DBT associated with a lower rate of self-or hetero-aggression during treatment</a:t>
                      </a:r>
                      <a:endParaRPr kumimoji="0" lang="fr-F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65" charset="0"/>
                        <a:ea typeface="Times New Roman" pitchFamily="-65" charset="0"/>
                        <a:cs typeface="Times New Roman" pitchFamily="-65" charset="0"/>
                      </a:endParaRPr>
                    </a:p>
                  </a:txBody>
                  <a:tcPr marL="45720" marR="4572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BF1DE"/>
                    </a:solidFill>
                  </a:tcPr>
                </a:tc>
              </a:tr>
              <a:tr h="655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65" charset="0"/>
                          <a:ea typeface="Times New Roman" pitchFamily="-65" charset="0"/>
                          <a:cs typeface="Times New Roman" pitchFamily="-65" charset="0"/>
                        </a:rPr>
                        <a:t>Barbe et al 2004</a:t>
                      </a:r>
                      <a:endParaRPr kumimoji="0" lang="fr-F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65" charset="0"/>
                        <a:ea typeface="Times New Roman" pitchFamily="-65" charset="0"/>
                        <a:cs typeface="Times New Roman" pitchFamily="-65" charset="0"/>
                      </a:endParaRPr>
                    </a:p>
                  </a:txBody>
                  <a:tcPr marL="45720" marR="4572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65" charset="0"/>
                          <a:ea typeface="Times New Roman" pitchFamily="-65" charset="0"/>
                          <a:cs typeface="Times New Roman" pitchFamily="-65" charset="0"/>
                        </a:rPr>
                        <a:t>RCT</a:t>
                      </a:r>
                      <a:endParaRPr kumimoji="0" lang="fr-F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65" charset="0"/>
                        <a:ea typeface="Times New Roman" pitchFamily="-65" charset="0"/>
                        <a:cs typeface="Times New Roman" pitchFamily="-65" charset="0"/>
                      </a:endParaRPr>
                    </a:p>
                  </a:txBody>
                  <a:tcPr marL="45720" marR="4572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65" charset="0"/>
                          <a:ea typeface="Times New Roman" pitchFamily="-65" charset="0"/>
                          <a:cs typeface="Times New Roman" pitchFamily="-65" charset="0"/>
                        </a:rPr>
                        <a:t>12-16 weeks</a:t>
                      </a:r>
                      <a:endParaRPr kumimoji="0" lang="fr-F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65" charset="0"/>
                        <a:ea typeface="Times New Roman" pitchFamily="-65" charset="0"/>
                        <a:cs typeface="Times New Roman" pitchFamily="-65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65" charset="0"/>
                          <a:ea typeface="Times New Roman" pitchFamily="-65" charset="0"/>
                          <a:cs typeface="Times New Roman" pitchFamily="-65" charset="0"/>
                        </a:rPr>
                        <a:t>Outpatients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65" charset="0"/>
                          <a:ea typeface="Times New Roman" pitchFamily="-65" charset="0"/>
                          <a:cs typeface="Times New Roman" pitchFamily="-65" charset="0"/>
                        </a:rPr>
                        <a:t>Age:13-18</a:t>
                      </a:r>
                      <a:endParaRPr kumimoji="0" lang="fr-F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65" charset="0"/>
                        <a:ea typeface="Times New Roman" pitchFamily="-65" charset="0"/>
                        <a:cs typeface="Times New Roman" pitchFamily="-65" charset="0"/>
                      </a:endParaRPr>
                    </a:p>
                  </a:txBody>
                  <a:tcPr marL="45720" marR="4572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65" charset="0"/>
                          <a:ea typeface="Times New Roman" pitchFamily="-65" charset="0"/>
                          <a:cs typeface="Times New Roman" pitchFamily="-65" charset="0"/>
                        </a:rPr>
                        <a:t>CBT</a:t>
                      </a:r>
                      <a:endParaRPr kumimoji="0" lang="fr-F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65" charset="0"/>
                        <a:ea typeface="Times New Roman" pitchFamily="-65" charset="0"/>
                        <a:cs typeface="Times New Roman" pitchFamily="-65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65" charset="0"/>
                          <a:ea typeface="Times New Roman" pitchFamily="-65" charset="0"/>
                          <a:cs typeface="Times New Roman" pitchFamily="-65" charset="0"/>
                        </a:rPr>
                        <a:t>(n=37)</a:t>
                      </a:r>
                      <a:endParaRPr kumimoji="0" lang="fr-F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65" charset="0"/>
                        <a:ea typeface="Times New Roman" pitchFamily="-65" charset="0"/>
                        <a:cs typeface="Times New Roman" pitchFamily="-65" charset="0"/>
                      </a:endParaRPr>
                    </a:p>
                  </a:txBody>
                  <a:tcPr marL="45720" marR="4572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65" charset="0"/>
                          <a:ea typeface="Times New Roman" pitchFamily="-65" charset="0"/>
                          <a:cs typeface="Times New Roman" pitchFamily="-65" charset="0"/>
                        </a:rPr>
                        <a:t>2 control groups: </a:t>
                      </a:r>
                      <a:endParaRPr kumimoji="0" lang="fr-F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65" charset="0"/>
                        <a:ea typeface="Times New Roman" pitchFamily="-65" charset="0"/>
                        <a:cs typeface="Times New Roman" pitchFamily="-65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65" charset="0"/>
                          <a:ea typeface="Times New Roman" pitchFamily="-65" charset="0"/>
                          <a:cs typeface="Times New Roman" pitchFamily="-65" charset="0"/>
                        </a:rPr>
                        <a:t>SBFT(n=35)</a:t>
                      </a:r>
                      <a:endParaRPr kumimoji="0" lang="fr-F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65" charset="0"/>
                        <a:ea typeface="Times New Roman" pitchFamily="-65" charset="0"/>
                        <a:cs typeface="Times New Roman" pitchFamily="-65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65" charset="0"/>
                          <a:ea typeface="Times New Roman" pitchFamily="-65" charset="0"/>
                          <a:cs typeface="Times New Roman" pitchFamily="-65" charset="0"/>
                        </a:rPr>
                        <a:t>NDST(n=35</a:t>
                      </a:r>
                      <a:endParaRPr kumimoji="0" lang="fr-F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65" charset="0"/>
                        <a:ea typeface="Times New Roman" pitchFamily="-65" charset="0"/>
                        <a:cs typeface="Times New Roman" pitchFamily="-65" charset="0"/>
                      </a:endParaRPr>
                    </a:p>
                  </a:txBody>
                  <a:tcPr marL="45720" marR="4572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65" charset="0"/>
                          <a:ea typeface="Times New Roman" pitchFamily="-65" charset="0"/>
                          <a:cs typeface="Times New Roman" pitchFamily="-65" charset="0"/>
                        </a:rPr>
                        <a:t>K-SADS</a:t>
                      </a:r>
                      <a:endParaRPr kumimoji="0" lang="fr-F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65" charset="0"/>
                        <a:ea typeface="Times New Roman" pitchFamily="-65" charset="0"/>
                        <a:cs typeface="Times New Roman" pitchFamily="-65" charset="0"/>
                      </a:endParaRPr>
                    </a:p>
                  </a:txBody>
                  <a:tcPr marL="45720" marR="4572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65" charset="0"/>
                          <a:ea typeface="Times New Roman" pitchFamily="-65" charset="0"/>
                          <a:cs typeface="Times New Roman" pitchFamily="-65" charset="0"/>
                        </a:rPr>
                        <a:t>Baseline and discharge measurements </a:t>
                      </a:r>
                      <a:endParaRPr kumimoji="0" lang="fr-F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65" charset="0"/>
                        <a:ea typeface="Times New Roman" pitchFamily="-65" charset="0"/>
                        <a:cs typeface="Times New Roman" pitchFamily="-65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65" charset="0"/>
                          <a:ea typeface="Times New Roman" pitchFamily="-65" charset="0"/>
                          <a:cs typeface="Times New Roman" pitchFamily="-65" charset="0"/>
                        </a:rPr>
                        <a:t>BDI, C-GAS, Beck Hopellessness Scale</a:t>
                      </a:r>
                      <a:endParaRPr kumimoji="0" lang="fr-F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65" charset="0"/>
                        <a:ea typeface="Times New Roman" pitchFamily="-65" charset="0"/>
                        <a:cs typeface="Times New Roman" pitchFamily="-65" charset="0"/>
                      </a:endParaRPr>
                    </a:p>
                  </a:txBody>
                  <a:tcPr marL="45720" marR="4572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65" charset="0"/>
                          <a:ea typeface="Times New Roman" pitchFamily="-65" charset="0"/>
                          <a:cs typeface="Times New Roman" pitchFamily="-65" charset="0"/>
                        </a:rPr>
                        <a:t>3 therapies are equally effective on depression</a:t>
                      </a:r>
                      <a:endParaRPr kumimoji="0" lang="fr-FR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65" charset="0"/>
                        <a:ea typeface="Times New Roman" pitchFamily="-65" charset="0"/>
                        <a:cs typeface="Times New Roman" pitchFamily="-65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65" charset="0"/>
                          <a:ea typeface="Times New Roman" pitchFamily="-65" charset="0"/>
                          <a:cs typeface="Times New Roman" pitchFamily="-65" charset="0"/>
                        </a:rPr>
                        <a:t>NDST significantly less effective in suicidal teens</a:t>
                      </a:r>
                      <a:endParaRPr kumimoji="0" lang="fr-FR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65" charset="0"/>
                        <a:ea typeface="Times New Roman" pitchFamily="-65" charset="0"/>
                        <a:cs typeface="Times New Roman" pitchFamily="-65" charset="0"/>
                      </a:endParaRPr>
                    </a:p>
                  </a:txBody>
                  <a:tcPr marL="45720" marR="4572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BF1DE"/>
                    </a:solidFill>
                  </a:tcPr>
                </a:tc>
              </a:tr>
              <a:tr h="10493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65" charset="0"/>
                          <a:ea typeface="Times New Roman" pitchFamily="-65" charset="0"/>
                          <a:cs typeface="Times New Roman" pitchFamily="-65" charset="0"/>
                        </a:rPr>
                        <a:t>Donaldson et al.</a:t>
                      </a:r>
                      <a:r>
                        <a:rPr kumimoji="0" lang="fr-F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65" charset="0"/>
                          <a:ea typeface="Times New Roman" pitchFamily="-65" charset="0"/>
                          <a:cs typeface="Times New Roman" pitchFamily="-65" charset="0"/>
                        </a:rPr>
                        <a:t>  </a:t>
                      </a:r>
                      <a:r>
                        <a:rPr kumimoji="0" lang="en-CA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65" charset="0"/>
                          <a:ea typeface="Times New Roman" pitchFamily="-65" charset="0"/>
                          <a:cs typeface="Times New Roman" pitchFamily="-65" charset="0"/>
                        </a:rPr>
                        <a:t>2005</a:t>
                      </a:r>
                      <a:endParaRPr kumimoji="0" lang="fr-F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65" charset="0"/>
                        <a:ea typeface="Times New Roman" pitchFamily="-65" charset="0"/>
                        <a:cs typeface="Times New Roman" pitchFamily="-65" charset="0"/>
                      </a:endParaRPr>
                    </a:p>
                  </a:txBody>
                  <a:tcPr marL="45720" marR="4572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65" charset="0"/>
                          <a:ea typeface="Times New Roman" pitchFamily="-65" charset="0"/>
                          <a:cs typeface="Times New Roman" pitchFamily="-65" charset="0"/>
                        </a:rPr>
                        <a:t>RCT</a:t>
                      </a:r>
                      <a:endParaRPr kumimoji="0" lang="fr-F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65" charset="0"/>
                        <a:ea typeface="Times New Roman" pitchFamily="-65" charset="0"/>
                        <a:cs typeface="Times New Roman" pitchFamily="-65" charset="0"/>
                      </a:endParaRPr>
                    </a:p>
                  </a:txBody>
                  <a:tcPr marL="45720" marR="4572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65" charset="0"/>
                          <a:ea typeface="Times New Roman" pitchFamily="-65" charset="0"/>
                          <a:cs typeface="Times New Roman" pitchFamily="-65" charset="0"/>
                        </a:rPr>
                        <a:t>6 months CBT</a:t>
                      </a:r>
                      <a:endParaRPr kumimoji="0" lang="fr-F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65" charset="0"/>
                        <a:ea typeface="Times New Roman" pitchFamily="-65" charset="0"/>
                        <a:cs typeface="Times New Roman" pitchFamily="-65" charset="0"/>
                      </a:endParaRPr>
                    </a:p>
                  </a:txBody>
                  <a:tcPr marL="45720" marR="4572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65" charset="0"/>
                          <a:ea typeface="Times New Roman" pitchFamily="-65" charset="0"/>
                          <a:cs typeface="Times New Roman" pitchFamily="-65" charset="0"/>
                        </a:rPr>
                        <a:t>N=15</a:t>
                      </a:r>
                      <a:endParaRPr kumimoji="0" lang="fr-F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65" charset="0"/>
                        <a:ea typeface="Times New Roman" pitchFamily="-65" charset="0"/>
                        <a:cs typeface="Times New Roman" pitchFamily="-65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65" charset="0"/>
                          <a:ea typeface="Times New Roman" pitchFamily="-65" charset="0"/>
                          <a:cs typeface="Times New Roman" pitchFamily="-65" charset="0"/>
                        </a:rPr>
                        <a:t>Age: 12-17</a:t>
                      </a:r>
                      <a:endParaRPr kumimoji="0" lang="fr-F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65" charset="0"/>
                        <a:ea typeface="Times New Roman" pitchFamily="-65" charset="0"/>
                        <a:cs typeface="Times New Roman" pitchFamily="-65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65" charset="0"/>
                          <a:ea typeface="Times New Roman" pitchFamily="-65" charset="0"/>
                          <a:cs typeface="Times New Roman" pitchFamily="-65" charset="0"/>
                        </a:rPr>
                        <a:t>SBT</a:t>
                      </a:r>
                      <a:endParaRPr kumimoji="0" lang="fr-F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65" charset="0"/>
                        <a:ea typeface="Times New Roman" pitchFamily="-65" charset="0"/>
                        <a:cs typeface="Times New Roman" pitchFamily="-65" charset="0"/>
                      </a:endParaRPr>
                    </a:p>
                  </a:txBody>
                  <a:tcPr marL="45720" marR="4572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65" charset="0"/>
                          <a:ea typeface="Times New Roman" pitchFamily="-65" charset="0"/>
                          <a:cs typeface="Times New Roman" pitchFamily="-65" charset="0"/>
                        </a:rPr>
                        <a:t>N=16</a:t>
                      </a:r>
                      <a:endParaRPr kumimoji="0" lang="fr-F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65" charset="0"/>
                        <a:ea typeface="Times New Roman" pitchFamily="-65" charset="0"/>
                        <a:cs typeface="Times New Roman" pitchFamily="-65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65" charset="0"/>
                          <a:ea typeface="Times New Roman" pitchFamily="-65" charset="0"/>
                          <a:cs typeface="Times New Roman" pitchFamily="-65" charset="0"/>
                        </a:rPr>
                        <a:t>Age: 12-17</a:t>
                      </a:r>
                      <a:endParaRPr kumimoji="0" lang="fr-F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65" charset="0"/>
                        <a:ea typeface="Times New Roman" pitchFamily="-65" charset="0"/>
                        <a:cs typeface="Times New Roman" pitchFamily="-65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65" charset="0"/>
                          <a:ea typeface="Times New Roman" pitchFamily="-65" charset="0"/>
                          <a:cs typeface="Times New Roman" pitchFamily="-65" charset="0"/>
                        </a:rPr>
                        <a:t>TAU</a:t>
                      </a:r>
                      <a:endParaRPr kumimoji="0" lang="fr-F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65" charset="0"/>
                        <a:ea typeface="Times New Roman" pitchFamily="-65" charset="0"/>
                        <a:cs typeface="Times New Roman" pitchFamily="-65" charset="0"/>
                      </a:endParaRPr>
                    </a:p>
                  </a:txBody>
                  <a:tcPr marL="45720" marR="4572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65" charset="0"/>
                          <a:ea typeface="Times New Roman" pitchFamily="-65" charset="0"/>
                          <a:cs typeface="Times New Roman" pitchFamily="-65" charset="0"/>
                        </a:rPr>
                        <a:t>DISC-2.3</a:t>
                      </a:r>
                      <a:endParaRPr kumimoji="0" lang="fr-F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65" charset="0"/>
                        <a:ea typeface="Times New Roman" pitchFamily="-65" charset="0"/>
                        <a:cs typeface="Times New Roman" pitchFamily="-65" charset="0"/>
                      </a:endParaRPr>
                    </a:p>
                  </a:txBody>
                  <a:tcPr marL="45720" marR="4572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65" charset="0"/>
                          <a:ea typeface="Times New Roman" pitchFamily="-65" charset="0"/>
                          <a:cs typeface="Times New Roman" pitchFamily="-65" charset="0"/>
                        </a:rPr>
                        <a:t>Baseline, 3  &amp; 6 months</a:t>
                      </a:r>
                      <a:endParaRPr kumimoji="0" lang="fr-F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65" charset="0"/>
                        <a:ea typeface="Times New Roman" pitchFamily="-65" charset="0"/>
                        <a:cs typeface="Times New Roman" pitchFamily="-65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65" charset="0"/>
                          <a:ea typeface="Times New Roman" pitchFamily="-65" charset="0"/>
                          <a:cs typeface="Times New Roman" pitchFamily="-65" charset="0"/>
                        </a:rPr>
                        <a:t>Reynolds Suicidal Ideation Questionnaire, Depression, Spielberger State-Trait Anger Expression Inventory Self-Reports </a:t>
                      </a:r>
                      <a:endParaRPr kumimoji="0" lang="fr-F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65" charset="0"/>
                        <a:ea typeface="Times New Roman" pitchFamily="-65" charset="0"/>
                        <a:cs typeface="Times New Roman" pitchFamily="-65" charset="0"/>
                      </a:endParaRPr>
                    </a:p>
                  </a:txBody>
                  <a:tcPr marL="45720" marR="4572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65" charset="0"/>
                          <a:ea typeface="Times New Roman" pitchFamily="-65" charset="0"/>
                          <a:cs typeface="Times New Roman" pitchFamily="-65" charset="0"/>
                        </a:rPr>
                        <a:t>Significant reductions in depressive  &amp; suicidal symptoms </a:t>
                      </a:r>
                      <a:endParaRPr kumimoji="0" lang="fr-FR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65" charset="0"/>
                        <a:ea typeface="Times New Roman" pitchFamily="-65" charset="0"/>
                        <a:cs typeface="Times New Roman" pitchFamily="-65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65" charset="0"/>
                          <a:ea typeface="Times New Roman" pitchFamily="-65" charset="0"/>
                          <a:cs typeface="Times New Roman" pitchFamily="-65" charset="0"/>
                        </a:rPr>
                        <a:t>No between-groups differences in symptoms’ reduction, suicidal re-attempt and treatment attendance</a:t>
                      </a:r>
                      <a:endParaRPr kumimoji="0" lang="fr-FR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65" charset="0"/>
                        <a:ea typeface="Times New Roman" pitchFamily="-65" charset="0"/>
                        <a:cs typeface="Times New Roman" pitchFamily="-65" charset="0"/>
                      </a:endParaRPr>
                    </a:p>
                  </a:txBody>
                  <a:tcPr marL="45720" marR="4572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BF1DE"/>
                    </a:solidFill>
                  </a:tcPr>
                </a:tc>
              </a:tr>
            </a:tbl>
          </a:graphicData>
        </a:graphic>
      </p:graphicFrame>
      <p:sp>
        <p:nvSpPr>
          <p:cNvPr id="29755" name="ZoneTexte 4"/>
          <p:cNvSpPr txBox="1">
            <a:spLocks noChangeArrowheads="1"/>
          </p:cNvSpPr>
          <p:nvPr/>
        </p:nvSpPr>
        <p:spPr bwMode="auto">
          <a:xfrm>
            <a:off x="7580313" y="6519863"/>
            <a:ext cx="1563687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fr-FR" sz="1600" b="1" i="1">
                <a:solidFill>
                  <a:srgbClr val="FF0000"/>
                </a:solidFill>
                <a:latin typeface="Calibri" pitchFamily="-65" charset="0"/>
              </a:rPr>
              <a:t>Guile et al, 2005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quarter" idx="10"/>
          </p:nvPr>
        </p:nvSpPr>
        <p:spPr>
          <a:xfrm>
            <a:off x="457200" y="6416675"/>
            <a:ext cx="2133600" cy="365125"/>
          </a:xfrm>
        </p:spPr>
        <p:txBody>
          <a:bodyPr/>
          <a:lstStyle/>
          <a:p>
            <a:r>
              <a:rPr lang="fr-FR"/>
              <a:t>16/09/08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78C31-E85F-FA4C-B57C-C6433D68F888}" type="slidenum">
              <a:rPr lang="fr-FR" smtClean="0"/>
              <a:pPr/>
              <a:t>8</a:t>
            </a:fld>
            <a:endParaRPr lang="fr-FR" smtClean="0"/>
          </a:p>
        </p:txBody>
      </p:sp>
      <p:sp>
        <p:nvSpPr>
          <p:cNvPr id="29758" name="Espace réservé du pied de page 6"/>
          <p:cNvSpPr>
            <a:spLocks noGrp="1"/>
          </p:cNvSpPr>
          <p:nvPr>
            <p:ph type="ftr" sz="quarter" idx="11"/>
          </p:nvPr>
        </p:nvSpPr>
        <p:spPr bwMode="auto">
          <a:xfrm>
            <a:off x="2057400" y="6416675"/>
            <a:ext cx="5105400" cy="365125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fr-FR">
                <a:latin typeface="Calibri" pitchFamily="-65" charset="0"/>
                <a:ea typeface="Calibri" pitchFamily="-65" charset="0"/>
                <a:cs typeface="Calibri" pitchFamily="-65" charset="0"/>
              </a:rPr>
              <a:t>David Cohen - Spécificités de la problématique borderline chez l'adolescent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</TotalTime>
  <Words>1112</Words>
  <Application>Microsoft Office PowerPoint</Application>
  <PresentationFormat>Présentation à l'écran (4:3)</PresentationFormat>
  <Paragraphs>210</Paragraphs>
  <Slides>8</Slides>
  <Notes>8</Notes>
  <HiddenSlides>0</HiddenSlides>
  <MMClips>0</MMClips>
  <ScaleCrop>false</ScaleCrop>
  <HeadingPairs>
    <vt:vector size="8" baseType="variant">
      <vt:variant>
        <vt:lpstr>Polices utilisées</vt:lpstr>
      </vt:variant>
      <vt:variant>
        <vt:i4>5</vt:i4>
      </vt:variant>
      <vt:variant>
        <vt:lpstr>Modèle de conception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15" baseType="lpstr">
      <vt:lpstr>Arial</vt:lpstr>
      <vt:lpstr>Calibri</vt:lpstr>
      <vt:lpstr>ＭＳ Ｐゴシック</vt:lpstr>
      <vt:lpstr>Times New Roman</vt:lpstr>
      <vt:lpstr>Wingdings</vt:lpstr>
      <vt:lpstr>Thème Office</vt:lpstr>
      <vt:lpstr>Document Microsoft Word</vt:lpstr>
      <vt:lpstr>Spécificité de la problématique borderline chez l’adolescent</vt:lpstr>
      <vt:lpstr>LA PERSONNALITÉ ADOLESCENTE</vt:lpstr>
      <vt:lpstr>Trouble Borderline de l’adolescent: une problématique fréquente, multidimensionnelle</vt:lpstr>
      <vt:lpstr>Des instruments diagnostics fiables et disponibles</vt:lpstr>
      <vt:lpstr>A l’adolescence, stabilité temporelle faible mais élevée pour un trouble de personnalité</vt:lpstr>
      <vt:lpstr>Une prise en charge centrée autour du projet psychothérapeutique</vt:lpstr>
      <vt:lpstr>Cognitive-Behavior-Therapy and Psychodynamic Psychotherapy for BPD in mixed groups including adolescents</vt:lpstr>
      <vt:lpstr>Cognitive-Behavioral-Therapy for BPD in adolescents</vt:lpstr>
    </vt:vector>
  </TitlesOfParts>
  <LinksUpToDate>false</LinksUpToDate>
  <SharedDoc>false</SharedDoc>
  <HyperlinksChanged>false</HyperlinksChanged>
  <AppVersion>12.0258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  -  Spécificité de la problématique borderline chez l'adolescent</dc:title>
  <dc:creator>David Cohen</dc:creator>
  <cp:keywords/>
  <cp:lastModifiedBy>Jean-Michel THURIN</cp:lastModifiedBy>
  <cp:revision>16</cp:revision>
  <dcterms:created xsi:type="dcterms:W3CDTF">2008-09-17T17:50:34Z</dcterms:created>
  <dcterms:modified xsi:type="dcterms:W3CDTF">2008-09-17T17:51:29Z</dcterms:modified>
</cp:coreProperties>
</file>