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trictFirstAndLastChars="0" saveSubsetFonts="1" autoCompressPictures="0">
  <p:sldMasterIdLst>
    <p:sldMasterId id="2147483846" r:id="rId1"/>
  </p:sldMasterIdLst>
  <p:notesMasterIdLst>
    <p:notesMasterId r:id="rId20"/>
  </p:notesMasterIdLst>
  <p:handoutMasterIdLst>
    <p:handoutMasterId r:id="rId21"/>
  </p:handoutMasterIdLst>
  <p:sldIdLst>
    <p:sldId id="256" r:id="rId2"/>
    <p:sldId id="276" r:id="rId3"/>
    <p:sldId id="257" r:id="rId4"/>
    <p:sldId id="277" r:id="rId5"/>
    <p:sldId id="278" r:id="rId6"/>
    <p:sldId id="279" r:id="rId7"/>
    <p:sldId id="264" r:id="rId8"/>
    <p:sldId id="265" r:id="rId9"/>
    <p:sldId id="275" r:id="rId10"/>
    <p:sldId id="266" r:id="rId11"/>
    <p:sldId id="280" r:id="rId12"/>
    <p:sldId id="267" r:id="rId13"/>
    <p:sldId id="268" r:id="rId14"/>
    <p:sldId id="270" r:id="rId15"/>
    <p:sldId id="271" r:id="rId16"/>
    <p:sldId id="272" r:id="rId17"/>
    <p:sldId id="273" r:id="rId18"/>
    <p:sldId id="274" r:id="rId19"/>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pitchFamily="-65"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65"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65"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65"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65" charset="0"/>
        <a:ea typeface="+mn-ea"/>
        <a:cs typeface="+mn-cs"/>
      </a:defRPr>
    </a:lvl5pPr>
    <a:lvl6pPr marL="2286000" algn="l" defTabSz="457200" rtl="0" eaLnBrk="1" latinLnBrk="0" hangingPunct="1">
      <a:defRPr sz="2400" kern="1200">
        <a:solidFill>
          <a:schemeClr val="tx1"/>
        </a:solidFill>
        <a:latin typeface="Times" pitchFamily="-65" charset="0"/>
        <a:ea typeface="+mn-ea"/>
        <a:cs typeface="+mn-cs"/>
      </a:defRPr>
    </a:lvl6pPr>
    <a:lvl7pPr marL="2743200" algn="l" defTabSz="457200" rtl="0" eaLnBrk="1" latinLnBrk="0" hangingPunct="1">
      <a:defRPr sz="2400" kern="1200">
        <a:solidFill>
          <a:schemeClr val="tx1"/>
        </a:solidFill>
        <a:latin typeface="Times" pitchFamily="-65" charset="0"/>
        <a:ea typeface="+mn-ea"/>
        <a:cs typeface="+mn-cs"/>
      </a:defRPr>
    </a:lvl7pPr>
    <a:lvl8pPr marL="3200400" algn="l" defTabSz="457200" rtl="0" eaLnBrk="1" latinLnBrk="0" hangingPunct="1">
      <a:defRPr sz="2400" kern="1200">
        <a:solidFill>
          <a:schemeClr val="tx1"/>
        </a:solidFill>
        <a:latin typeface="Times" pitchFamily="-65" charset="0"/>
        <a:ea typeface="+mn-ea"/>
        <a:cs typeface="+mn-cs"/>
      </a:defRPr>
    </a:lvl8pPr>
    <a:lvl9pPr marL="3657600" algn="l" defTabSz="457200" rtl="0" eaLnBrk="1" latinLnBrk="0" hangingPunct="1">
      <a:defRPr sz="2400" kern="1200">
        <a:solidFill>
          <a:schemeClr val="tx1"/>
        </a:solidFill>
        <a:latin typeface="Times" pitchFamily="-65"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notes"/>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viewProps" Target="viewProps.xml"/><Relationship Id="rId25"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presProps" Target="presProps.xml"/><Relationship Id="rId4" Type="http://schemas.openxmlformats.org/officeDocument/2006/relationships/slide" Target="slides/slide3.xml"/><Relationship Id="rId26" Type="http://schemas.openxmlformats.org/officeDocument/2006/relationships/tableStyles" Target="tableStyle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notesMaster" Target="notesMasters/notesMaster1.xml"/><Relationship Id="rId22" Type="http://schemas.openxmlformats.org/officeDocument/2006/relationships/printerSettings" Target="printerSettings/printerSettings1.bin"/><Relationship Id="rId21" Type="http://schemas.openxmlformats.org/officeDocument/2006/relationships/handoutMaster" Target="handoutMasters/handout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20D2945F-7ACF-DA42-99D4-CEEA0F88ED58}" type="datetime1">
              <a:rPr lang="fr-FR"/>
              <a:pPr>
                <a:defRPr/>
              </a:pPr>
              <a:t>17/09/08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896F2A91-DF28-5340-8AA9-4BDAF37D36DD}" type="slidenum">
              <a:rPr lang="fr-FR"/>
              <a:pPr>
                <a:defRPr/>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07" charset="0"/>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07" charset="0"/>
              </a:defRPr>
            </a:lvl1pPr>
          </a:lstStyle>
          <a:p>
            <a:pPr>
              <a:defRPr/>
            </a:pPr>
            <a:endParaRPr lang="fr-FR"/>
          </a:p>
        </p:txBody>
      </p:sp>
      <p:sp>
        <p:nvSpPr>
          <p:cNvPr id="14340"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07" charset="0"/>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07" charset="0"/>
              </a:defRPr>
            </a:lvl1pPr>
          </a:lstStyle>
          <a:p>
            <a:pPr>
              <a:defRPr/>
            </a:pPr>
            <a:fld id="{F4F0433E-C2C7-AC4A-B429-555AAA36E3DB}" type="slidenum">
              <a:rPr lang="fr-FR"/>
              <a:pPr>
                <a:defRPr/>
              </a:pPr>
              <a:t>‹#›</a:t>
            </a:fld>
            <a:endParaRPr lang="fr-F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3" Type="http://schemas.openxmlformats.org/officeDocument/2006/relationships/image" Target="../media/image4.png"/><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F674C638-FFFD-AB49-ACD6-53C09473C789}" type="slidenum">
              <a:rPr lang="fr-FR">
                <a:latin typeface="Times" pitchFamily="-65" charset="0"/>
              </a:rPr>
              <a:pPr/>
              <a:t>1</a:t>
            </a:fld>
            <a:endParaRPr lang="fr-FR">
              <a:latin typeface="Times" pitchFamily="-65" charset="0"/>
            </a:endParaRPr>
          </a:p>
        </p:txBody>
      </p:sp>
      <p:sp>
        <p:nvSpPr>
          <p:cNvPr id="16387" name="Rectangle 1026"/>
          <p:cNvSpPr>
            <a:spLocks noChangeArrowheads="1" noTextEdit="1"/>
          </p:cNvSpPr>
          <p:nvPr>
            <p:ph type="sldImg"/>
          </p:nvPr>
        </p:nvSpPr>
        <p:spPr>
          <a:ln/>
        </p:spPr>
      </p:sp>
      <p:sp>
        <p:nvSpPr>
          <p:cNvPr id="16388" name="Rectangle 1027"/>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a:p>
            <a:pPr eaLnBrk="1" hangingPunct="1"/>
            <a:r>
              <a:rPr lang="fr-FR">
                <a:latin typeface="Times" pitchFamily="-65" charset="0"/>
                <a:ea typeface="ＭＳ Ｐゴシック" pitchFamily="-65" charset="-128"/>
                <a:cs typeface="ＭＳ Ｐゴシック" pitchFamily="-65" charset="-128"/>
              </a:rPr>
              <a:t>Le Psychotherapy Process Q-set (PQS) (Jones, 2000) est un instrument d’évaluation du processus psychothérapique. </a:t>
            </a:r>
          </a:p>
          <a:p>
            <a:pPr eaLnBrk="1" hangingPunct="1"/>
            <a:endParaRPr lang="fr-FR">
              <a:latin typeface="Times" pitchFamily="-65" charset="0"/>
              <a:ea typeface="ＭＳ Ｐゴシック" pitchFamily="-65" charset="-128"/>
              <a:cs typeface="ＭＳ Ｐゴシック" pitchFamily="-65" charset="-128"/>
            </a:endParaRPr>
          </a:p>
          <a:p>
            <a:pPr lvl="1" eaLnBrk="1" hangingPunct="1"/>
            <a:endParaRPr lang="fr-FR">
              <a:latin typeface="Times" pitchFamily="-65" charset="0"/>
            </a:endParaRPr>
          </a:p>
          <a:p>
            <a:pPr eaLnBrk="1" hangingPunct="1"/>
            <a:r>
              <a:rPr lang="fr-FR">
                <a:latin typeface="Arial" pitchFamily="-65" charset="0"/>
                <a:ea typeface="ＭＳ Ｐゴシック" pitchFamily="-65" charset="-128"/>
                <a:cs typeface="ＭＳ Ｐゴシック" pitchFamily="-65" charset="-128"/>
              </a:rPr>
              <a:t>Le PQS se veut en grande partie neutre en ce qui concerne n'importe quelle théorie particulière de thérapie et devrait permettre la représentation d'un large éventail d'interactions thérapeutiques.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B192DE1-8E90-C54E-9F88-3F90F53E8CAD}" type="slidenum">
              <a:rPr lang="fr-FR">
                <a:latin typeface="Times" pitchFamily="-65" charset="0"/>
              </a:rPr>
              <a:pPr/>
              <a:t>3</a:t>
            </a:fld>
            <a:endParaRPr lang="fr-FR">
              <a:latin typeface="Times" pitchFamily="-65" charset="0"/>
            </a:endParaRPr>
          </a:p>
        </p:txBody>
      </p:sp>
      <p:sp>
        <p:nvSpPr>
          <p:cNvPr id="19459" name="Rectangle 2"/>
          <p:cNvSpPr>
            <a:spLocks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fr-FR">
                <a:latin typeface="Times" pitchFamily="-65" charset="0"/>
                <a:ea typeface="ＭＳ Ｐゴシック" pitchFamily="-65" charset="-128"/>
                <a:cs typeface="ＭＳ Ｐゴシック" pitchFamily="-65" charset="-128"/>
              </a:rPr>
              <a:t>Le but du PQS est de fournir un langage de base</a:t>
            </a:r>
          </a:p>
          <a:p>
            <a:pPr eaLnBrk="1" hangingPunct="1"/>
            <a:r>
              <a:rPr lang="fr-FR">
                <a:latin typeface="Times" pitchFamily="-65" charset="0"/>
                <a:ea typeface="ＭＳ Ｐゴシック" pitchFamily="-65" charset="-128"/>
                <a:cs typeface="ＭＳ Ｐゴシック" pitchFamily="-65" charset="-128"/>
              </a:rPr>
              <a:t>pour la description et la classification des processus de thérapie pour dit-il une analyse quantitative.</a:t>
            </a:r>
          </a:p>
          <a:p>
            <a:pPr eaLnBrk="1" hangingPunct="1"/>
            <a:r>
              <a:rPr lang="fr-FR">
                <a:latin typeface="Times" pitchFamily="-65" charset="0"/>
                <a:ea typeface="ＭＳ Ｐゴシック" pitchFamily="-65" charset="-128"/>
                <a:cs typeface="ＭＳ Ｐゴシック" pitchFamily="-65" charset="-128"/>
              </a:rPr>
              <a:t>le PQS est destiné pour être en grande partie neutre en ce qui</a:t>
            </a:r>
          </a:p>
          <a:p>
            <a:pPr eaLnBrk="1" hangingPunct="1"/>
            <a:r>
              <a:rPr lang="fr-FR">
                <a:latin typeface="Times" pitchFamily="-65" charset="0"/>
                <a:ea typeface="ＭＳ Ｐゴシック" pitchFamily="-65" charset="-128"/>
                <a:cs typeface="ＭＳ Ｐゴシック" pitchFamily="-65" charset="-128"/>
              </a:rPr>
              <a:t>concerne n'importe quelle théorie particulière de thérapie et devrait permettre la représentation d'un éventail d'interactions thérapeutiques.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55707DC4-5C73-5641-92EE-6FB95CD54CAD}" type="slidenum">
              <a:rPr lang="fr-FR">
                <a:latin typeface="Times" pitchFamily="-65" charset="0"/>
                <a:ea typeface="ＭＳ Ｐゴシック" pitchFamily="-65" charset="-128"/>
                <a:cs typeface="ＭＳ Ｐゴシック" pitchFamily="-65" charset="-128"/>
              </a:rPr>
              <a:pPr/>
              <a:t>4</a:t>
            </a:fld>
            <a:endParaRPr lang="fr-FR">
              <a:latin typeface="Times" pitchFamily="-65" charset="0"/>
              <a:ea typeface="ＭＳ Ｐゴシック" pitchFamily="-65" charset="-128"/>
              <a:cs typeface="ＭＳ Ｐゴシック" pitchFamily="-65"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6DE05EF5-AD5A-0744-9903-94FD1195D14C}" type="slidenum">
              <a:rPr lang="fr-FR">
                <a:latin typeface="Times" pitchFamily="-65" charset="0"/>
                <a:ea typeface="ＭＳ Ｐゴシック" pitchFamily="-65" charset="-128"/>
                <a:cs typeface="ＭＳ Ｐゴシック" pitchFamily="-65" charset="-128"/>
              </a:rPr>
              <a:pPr/>
              <a:t>5</a:t>
            </a:fld>
            <a:endParaRPr lang="fr-FR">
              <a:latin typeface="Times" pitchFamily="-65" charset="0"/>
              <a:ea typeface="ＭＳ Ｐゴシック" pitchFamily="-65" charset="-128"/>
              <a:cs typeface="ＭＳ Ｐゴシック" pitchFamily="-65" charset="-128"/>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fr-FR">
                <a:latin typeface="Times" pitchFamily="-65" charset="0"/>
                <a:ea typeface="ＭＳ Ｐゴシック" pitchFamily="-65" charset="-128"/>
                <a:cs typeface="ＭＳ Ｐゴシック" pitchFamily="-65" charset="-128"/>
              </a:rPr>
              <a:t>Voyons un exemple de ces 3 types d’items.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8791452-49C9-8748-B236-79FBAAF80CBB}" type="slidenum">
              <a:rPr lang="fr-FR">
                <a:latin typeface="Times" pitchFamily="-65" charset="0"/>
                <a:ea typeface="ＭＳ Ｐゴシック" pitchFamily="-65" charset="-128"/>
                <a:cs typeface="ＭＳ Ｐゴシック" pitchFamily="-65" charset="-128"/>
              </a:rPr>
              <a:pPr/>
              <a:t>6</a:t>
            </a:fld>
            <a:endParaRPr lang="fr-FR">
              <a:latin typeface="Times" pitchFamily="-65" charset="0"/>
              <a:ea typeface="ＭＳ Ｐゴシック" pitchFamily="-65" charset="-128"/>
              <a:cs typeface="ＭＳ Ｐゴシック" pitchFamily="-65" charset="-128"/>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08DACC61-3FEC-F749-B631-EEB7B497604D}" type="slidenum">
              <a:rPr lang="fr-FR">
                <a:latin typeface="Times" pitchFamily="-65" charset="0"/>
              </a:rPr>
              <a:pPr/>
              <a:t>7</a:t>
            </a:fld>
            <a:endParaRPr lang="fr-FR">
              <a:latin typeface="Times" pitchFamily="-65" charset="0"/>
            </a:endParaRPr>
          </a:p>
        </p:txBody>
      </p:sp>
      <p:sp>
        <p:nvSpPr>
          <p:cNvPr id="27651" name="Rectangle 2"/>
          <p:cNvSpPr>
            <a:spLocks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fr-FR">
                <a:latin typeface="Times" pitchFamily="-65" charset="0"/>
                <a:ea typeface="ＭＳ Ｐゴシック" pitchFamily="-65" charset="-128"/>
                <a:cs typeface="ＭＳ Ｐゴシック" pitchFamily="-65" charset="-128"/>
              </a:rPr>
              <a:t>Les définitions, ou les descriptions, des éléments de ce manuel et des exemples fournis, sont destinées pour réduire au minimum des interprétations potentiellement variables des éléments. Il doit être soigneusement étudié.</a:t>
            </a:r>
          </a:p>
          <a:p>
            <a:pPr eaLnBrk="1" hangingPunct="1"/>
            <a:r>
              <a:rPr lang="fr-FR">
                <a:latin typeface="Times" pitchFamily="-65" charset="0"/>
                <a:ea typeface="ＭＳ Ｐゴシック" pitchFamily="-65" charset="-128"/>
                <a:cs typeface="ＭＳ Ｐゴシック" pitchFamily="-65" charset="-128"/>
              </a:rPr>
              <a:t>Des cotateurs externes sont requis pour observer l'interaction entre le</a:t>
            </a:r>
          </a:p>
          <a:p>
            <a:pPr eaLnBrk="1" hangingPunct="1"/>
            <a:r>
              <a:rPr lang="fr-FR">
                <a:latin typeface="Times" pitchFamily="-65" charset="0"/>
                <a:ea typeface="ＭＳ Ｐゴシック" pitchFamily="-65" charset="-128"/>
                <a:cs typeface="ＭＳ Ｐゴシック" pitchFamily="-65" charset="-128"/>
              </a:rPr>
              <a:t>patient et le thérapeute de l'extérieur.</a:t>
            </a:r>
          </a:p>
          <a:p>
            <a:pPr eaLnBrk="1" hangingPunct="1"/>
            <a:r>
              <a:rPr lang="fr-FR">
                <a:latin typeface="Times" pitchFamily="-65" charset="0"/>
                <a:ea typeface="ＭＳ Ｐゴシック" pitchFamily="-65" charset="-128"/>
                <a:cs typeface="ＭＳ Ｐゴシック" pitchFamily="-65" charset="-128"/>
              </a:rPr>
              <a:t>En plaçant chaque élément demandez-vous : cette attitude, ce comportement, ou cette expérience sont-ils clairement présents ou absents ?</a:t>
            </a:r>
          </a:p>
          <a:p>
            <a:pPr eaLnBrk="1" hangingPunct="1"/>
            <a:r>
              <a:rPr lang="fr-FR">
                <a:latin typeface="Times" pitchFamily="-65" charset="0"/>
                <a:ea typeface="ＭＳ Ｐゴシック" pitchFamily="-65" charset="-128"/>
                <a:cs typeface="ＭＳ Ｐゴシック" pitchFamily="-65" charset="-128"/>
              </a:rPr>
              <a:t>Si l'évidence n’est pas avérée, demandez-vous : dans quelle mesure sont ils présents ou absents ? Recherchez l’évidence spécifique.</a:t>
            </a:r>
          </a:p>
          <a:p>
            <a:pPr eaLnBrk="1" hangingPunct="1"/>
            <a:r>
              <a:rPr lang="fr-FR">
                <a:latin typeface="Times" pitchFamily="-65" charset="0"/>
                <a:ea typeface="ＭＳ Ｐゴシック" pitchFamily="-65" charset="-128"/>
                <a:cs typeface="ＭＳ Ｐゴシック" pitchFamily="-65" charset="-128"/>
              </a:rPr>
              <a:t>Essayez d’avoir l’esprit ouvert et être aussi objectif que possible.</a:t>
            </a:r>
          </a:p>
          <a:p>
            <a:pPr eaLnBrk="1" hangingPunct="1"/>
            <a:r>
              <a:rPr lang="fr-FR">
                <a:latin typeface="Times" pitchFamily="-65" charset="0"/>
                <a:ea typeface="ＭＳ Ｐゴシック" pitchFamily="-65" charset="-128"/>
                <a:cs typeface="ＭＳ Ｐゴシック" pitchFamily="-65" charset="-128"/>
              </a:rPr>
              <a:t>Évitez, par exemple, les jugements sur  une activité particulière du thérapeute pertinente ou inefficace, ou souhaitable ou Indésirable, d'une position théorique particulière. Rendez-vous compte des idées préconçues que vous pouvez avoir au sujet des interactions thérapeutiques « idéales ». Par exemple, essayez de ne pas être affectés par vos réactions personnelles par rapport au thérapeute ou au patient ; par exemple, évitez que vos estimations soient influencées comme si vous voudriez avoir cette personne comme votre thérapeute, ou par la façon dont vous pourriez réagir au patient si vous étiez le thérapeute.</a:t>
            </a:r>
          </a:p>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62B7DF39-5BEB-4040-8101-32EF3AFC9118}" type="slidenum">
              <a:rPr lang="fr-FR">
                <a:latin typeface="Times" pitchFamily="-65" charset="0"/>
              </a:rPr>
              <a:pPr/>
              <a:t>8</a:t>
            </a:fld>
            <a:endParaRPr lang="fr-FR">
              <a:latin typeface="Times" pitchFamily="-65" charset="0"/>
            </a:endParaRPr>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52F2CC6B-BEA5-A041-A191-2B0E7A88D59C}" type="slidenum">
              <a:rPr lang="fr-FR">
                <a:latin typeface="Times" pitchFamily="-65" charset="0"/>
              </a:rPr>
              <a:pPr/>
              <a:t>9</a:t>
            </a:fld>
            <a:endParaRPr lang="fr-FR">
              <a:latin typeface="Times" pitchFamily="-65" charset="0"/>
            </a:endParaRPr>
          </a:p>
        </p:txBody>
      </p:sp>
      <p:sp>
        <p:nvSpPr>
          <p:cNvPr id="31747" name="Rectangle 2"/>
          <p:cNvSpPr>
            <a:spLocks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A9574477-3038-1A43-AC24-667001C07406}" type="slidenum">
              <a:rPr lang="fr-FR">
                <a:latin typeface="Times" pitchFamily="-65" charset="0"/>
              </a:rPr>
              <a:pPr/>
              <a:t>10</a:t>
            </a:fld>
            <a:endParaRPr lang="fr-FR">
              <a:latin typeface="Times" pitchFamily="-65" charset="0"/>
            </a:endParaRPr>
          </a:p>
        </p:txBody>
      </p:sp>
      <p:sp>
        <p:nvSpPr>
          <p:cNvPr id="33795" name="Rectangle 2"/>
          <p:cNvSpPr>
            <a:spLocks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86CDCDA-0126-B248-A910-9ECA8608D385}" type="slidenum">
              <a:rPr lang="fr-FR">
                <a:latin typeface="Times" pitchFamily="-65" charset="0"/>
                <a:ea typeface="ＭＳ Ｐゴシック" pitchFamily="-65" charset="-128"/>
                <a:cs typeface="ＭＳ Ｐゴシック" pitchFamily="-65" charset="-128"/>
              </a:rPr>
              <a:pPr/>
              <a:t>11</a:t>
            </a:fld>
            <a:endParaRPr lang="fr-FR">
              <a:latin typeface="Times" pitchFamily="-65" charset="0"/>
              <a:ea typeface="ＭＳ Ｐゴシック" pitchFamily="-65" charset="-128"/>
              <a:cs typeface="ＭＳ Ｐゴシック" pitchFamily="-65" charset="-128"/>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49DFF24-EABA-3E4F-BC84-A32B5834F2A0}" type="slidenum">
              <a:rPr lang="fr-FR">
                <a:latin typeface="Times" pitchFamily="-65" charset="0"/>
              </a:rPr>
              <a:pPr/>
              <a:t>12</a:t>
            </a:fld>
            <a:endParaRPr lang="fr-FR">
              <a:latin typeface="Times" pitchFamily="-65" charset="0"/>
            </a:endParaRPr>
          </a:p>
        </p:txBody>
      </p:sp>
      <p:sp>
        <p:nvSpPr>
          <p:cNvPr id="37891" name="Rectangle 2"/>
          <p:cNvSpPr>
            <a:spLocks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fr-FR">
                <a:latin typeface="Times" pitchFamily="-65" charset="0"/>
                <a:ea typeface="ＭＳ Ｐゴシック" pitchFamily="-65" charset="-128"/>
                <a:cs typeface="ＭＳ Ｐゴシック" pitchFamily="-65" charset="-128"/>
              </a:rPr>
              <a:t>Avec notre propre utilisation dans notre recherche, voici comment cela se présente, nous travaillons non pas avec les cartes en papier mais avec un outil informatique, disponible sur le net  :</a:t>
            </a:r>
          </a:p>
          <a:p>
            <a:pPr eaLnBrk="1" hangingPunct="1"/>
            <a:r>
              <a:rPr lang="fr-FR">
                <a:latin typeface="Times" pitchFamily="-65" charset="0"/>
                <a:ea typeface="ＭＳ Ｐゴシック" pitchFamily="-65" charset="-128"/>
                <a:cs typeface="ＭＳ Ｐゴシック" pitchFamily="-65" charset="-128"/>
              </a:rPr>
              <a:t>Un petit logiciel ouvre cette page :</a:t>
            </a:r>
          </a:p>
          <a:p>
            <a:pPr eaLnBrk="1" hangingPunct="1"/>
            <a:r>
              <a:rPr lang="fr-FR">
                <a:latin typeface="Times" pitchFamily="-65" charset="0"/>
                <a:ea typeface="ＭＳ Ｐゴシック" pitchFamily="-65" charset="-128"/>
                <a:cs typeface="ＭＳ Ｐゴシック" pitchFamily="-65" charset="-128"/>
              </a:rPr>
              <a:t>Nous verrons plus tard les explications des liens là haut.</a:t>
            </a:r>
          </a:p>
          <a:p>
            <a:pPr eaLnBrk="1" hangingPunct="1"/>
            <a:r>
              <a:rPr lang="fr-FR">
                <a:latin typeface="Times" pitchFamily="-65" charset="0"/>
                <a:ea typeface="ＭＳ Ｐゴシック" pitchFamily="-65" charset="-128"/>
                <a:cs typeface="ＭＳ Ｐゴシック" pitchFamily="-65" charset="-128"/>
              </a:rPr>
              <a:t>Dans cette partie : vous voyez le codage par plus caractéristique + 4 à neutre. Les carrés bleus et rouges indiquent le nombre d’items devant se trouver dans chaque codage à la fin du travail sur une séance de thérapie. Comme nous l’avons vu tout à l’heure il ne doit y avoir que 5 items classés dans le plus caractéristiques, 8 dans le suivant, 12 dans le suivant encore, 16 ensuite et pour les neutres 18.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95785A4-1C63-CA41-A5D0-91F647F819F9}" type="slidenum">
              <a:rPr lang="fr-FR">
                <a:latin typeface="Times" pitchFamily="-65" charset="0"/>
              </a:rPr>
              <a:pPr/>
              <a:t>13</a:t>
            </a:fld>
            <a:endParaRPr lang="fr-FR">
              <a:latin typeface="Times" pitchFamily="-65" charset="0"/>
            </a:endParaRPr>
          </a:p>
        </p:txBody>
      </p:sp>
      <p:sp>
        <p:nvSpPr>
          <p:cNvPr id="39939" name="Rectangle 2"/>
          <p:cNvSpPr>
            <a:spLocks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fr-FR">
                <a:latin typeface="Times" pitchFamily="-65" charset="0"/>
                <a:ea typeface="ＭＳ Ｐゴシック" pitchFamily="-65" charset="-128"/>
                <a:cs typeface="ＭＳ Ｐゴシック" pitchFamily="-65" charset="-128"/>
              </a:rPr>
              <a:t>Nous retrouvons à l’envers ces mêmes recommandations  de l’outil dans les moins caractéristiques.</a:t>
            </a:r>
          </a:p>
          <a:p>
            <a:pPr eaLnBrk="1" hangingPunct="1"/>
            <a:endParaRPr lang="fr-FR">
              <a:latin typeface="Times" pitchFamily="-65" charset="0"/>
              <a:ea typeface="ＭＳ Ｐゴシック" pitchFamily="-65" charset="-128"/>
              <a:cs typeface="ＭＳ Ｐゴシック" pitchFamily="-65" charset="-128"/>
            </a:endParaRPr>
          </a:p>
          <a:p>
            <a:pPr eaLnBrk="1" hangingPunct="1"/>
            <a:endParaRPr lang="fr-FR">
              <a:latin typeface="Times" pitchFamily="-65" charset="0"/>
              <a:ea typeface="ＭＳ Ｐゴシック" pitchFamily="-65" charset="-128"/>
              <a:cs typeface="ＭＳ Ｐゴシック" pitchFamily="-65" charset="-128"/>
            </a:endParaRPr>
          </a:p>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010C1EC-F93A-4A4F-97ED-61BA11ED43F0}" type="slidenum">
              <a:rPr lang="fr-FR">
                <a:latin typeface="Times" pitchFamily="-65" charset="0"/>
              </a:rPr>
              <a:pPr/>
              <a:t>14</a:t>
            </a:fld>
            <a:endParaRPr lang="fr-FR">
              <a:latin typeface="Times" pitchFamily="-65" charset="0"/>
            </a:endParaRPr>
          </a:p>
        </p:txBody>
      </p:sp>
      <p:sp>
        <p:nvSpPr>
          <p:cNvPr id="41987" name="Rectangle 3"/>
          <p:cNvSpPr>
            <a:spLocks noGrp="1" noChangeArrowheads="1"/>
          </p:cNvSpPr>
          <p:nvPr>
            <p:ph type="body" idx="1"/>
          </p:nvPr>
        </p:nvSpPr>
        <p:spPr>
          <a:noFill/>
          <a:ln/>
        </p:spPr>
        <p:txBody>
          <a:bodyPr/>
          <a:lstStyle/>
          <a:p>
            <a:pPr eaLnBrk="1" hangingPunct="1"/>
            <a:endParaRPr lang="fr-FR">
              <a:latin typeface="Times" pitchFamily="-65" charset="0"/>
              <a:ea typeface="ＭＳ Ｐゴシック" pitchFamily="-65" charset="-128"/>
              <a:cs typeface="ＭＳ Ｐゴシック" pitchFamily="-65" charset="-128"/>
            </a:endParaRPr>
          </a:p>
          <a:p>
            <a:pPr eaLnBrk="1" hangingPunct="1"/>
            <a:r>
              <a:rPr lang="fr-FR">
                <a:latin typeface="Times" pitchFamily="-65" charset="0"/>
                <a:ea typeface="ＭＳ Ｐゴシック" pitchFamily="-65" charset="-128"/>
                <a:cs typeface="ＭＳ Ｐゴシック" pitchFamily="-65" charset="-128"/>
              </a:rPr>
              <a:t>Revenons maintenant à l’utilité des liens du haut : ceux de droite en l’occurrence</a:t>
            </a:r>
          </a:p>
          <a:p>
            <a:pPr eaLnBrk="1" hangingPunct="1"/>
            <a:r>
              <a:rPr lang="fr-FR" b="1">
                <a:latin typeface="Times" pitchFamily="-65" charset="0"/>
                <a:ea typeface="ＭＳ Ｐゴシック" pitchFamily="-65" charset="-128"/>
                <a:cs typeface="ＭＳ Ｐゴシック" pitchFamily="-65" charset="-128"/>
              </a:rPr>
              <a:t>Help</a:t>
            </a:r>
            <a:r>
              <a:rPr lang="fr-FR">
                <a:latin typeface="Times" pitchFamily="-65" charset="0"/>
                <a:ea typeface="ＭＳ Ｐゴシック" pitchFamily="-65" charset="-128"/>
                <a:cs typeface="ＭＳ Ｐゴシック" pitchFamily="-65" charset="-128"/>
              </a:rPr>
              <a:t> renvoie à une explication de l’utilisation du logiciel</a:t>
            </a:r>
          </a:p>
          <a:p>
            <a:pPr eaLnBrk="1" hangingPunct="1"/>
            <a:r>
              <a:rPr lang="fr-FR" b="1">
                <a:latin typeface="Times" pitchFamily="-65" charset="0"/>
                <a:ea typeface="ＭＳ Ｐゴシック" pitchFamily="-65" charset="-128"/>
                <a:cs typeface="ＭＳ Ｐゴシック" pitchFamily="-65" charset="-128"/>
              </a:rPr>
              <a:t>Undate </a:t>
            </a:r>
            <a:r>
              <a:rPr lang="fr-FR">
                <a:latin typeface="Times" pitchFamily="-65" charset="0"/>
                <a:ea typeface="ＭＳ Ｐゴシック" pitchFamily="-65" charset="-128"/>
                <a:cs typeface="ＭＳ Ｐゴシック" pitchFamily="-65" charset="-128"/>
              </a:rPr>
              <a:t>est un outil très important : il vous permet de reclasser vos items jusqu’à ce que vous ayez rempli convenablement les caractéristiques suivant le nombre requis.</a:t>
            </a:r>
          </a:p>
          <a:p>
            <a:pPr eaLnBrk="1" hangingPunct="1"/>
            <a:r>
              <a:rPr lang="fr-FR">
                <a:latin typeface="Times" pitchFamily="-65" charset="0"/>
                <a:ea typeface="ＭＳ Ｐゴシック" pitchFamily="-65" charset="-128"/>
                <a:cs typeface="ＭＳ Ｐゴシック" pitchFamily="-65" charset="-128"/>
              </a:rPr>
              <a:t>Car les choses ne sont pas si simples ; si certains items sont très nets par rapport à la séance que vous êtes en train d’évaluer parfois cela est très difficile.</a:t>
            </a:r>
          </a:p>
          <a:p>
            <a:pPr eaLnBrk="1" hangingPunct="1"/>
            <a:r>
              <a:rPr lang="fr-FR" b="1">
                <a:latin typeface="Times" pitchFamily="-65" charset="0"/>
                <a:ea typeface="ＭＳ Ｐゴシック" pitchFamily="-65" charset="-128"/>
                <a:cs typeface="ＭＳ Ｐゴシック" pitchFamily="-65" charset="-128"/>
              </a:rPr>
              <a:t>Send :</a:t>
            </a:r>
            <a:r>
              <a:rPr lang="fr-FR">
                <a:latin typeface="Times" pitchFamily="-65" charset="0"/>
                <a:ea typeface="ＭＳ Ｐゴシック" pitchFamily="-65" charset="-128"/>
                <a:cs typeface="ＭＳ Ｐゴシック" pitchFamily="-65" charset="-128"/>
              </a:rPr>
              <a:t> vous permet d’envoyer votre évaluation sous forme codée, à la personne de votre équipe qui va la mettre dans un tableau ainsi que celles des autres cotateurs. Une discussion avec les cotes de chacun peut être ainsi entreprise et permet de mettre les arguments en commun qui ont fait opter pour telle ou telle cotation.</a:t>
            </a:r>
          </a:p>
          <a:p>
            <a:pPr eaLnBrk="1" hangingPunct="1"/>
            <a:endParaRPr lang="fr-FR">
              <a:latin typeface="Times" pitchFamily="-65" charset="0"/>
              <a:ea typeface="ＭＳ Ｐゴシック" pitchFamily="-65" charset="-128"/>
              <a:cs typeface="ＭＳ Ｐゴシック" pitchFamily="-65" charset="-128"/>
            </a:endParaRPr>
          </a:p>
          <a:p>
            <a:pPr eaLnBrk="1" hangingPunct="1"/>
            <a:endParaRPr lang="fr-FR">
              <a:latin typeface="Times" pitchFamily="-65" charset="0"/>
              <a:ea typeface="ＭＳ Ｐゴシック" pitchFamily="-65" charset="-128"/>
              <a:cs typeface="ＭＳ Ｐゴシック" pitchFamily="-65" charset="-128"/>
            </a:endParaRPr>
          </a:p>
        </p:txBody>
      </p:sp>
      <p:pic>
        <p:nvPicPr>
          <p:cNvPr id="41988" name="Picture 6" descr="Image 4.pdf                                                    00031027Macintosh HD                   BBA748FD:"/>
          <p:cNvPicPr>
            <a:picLocks noChangeAspect="1" noChangeArrowheads="1"/>
          </p:cNvPicPr>
          <p:nvPr/>
        </p:nvPicPr>
        <p:blipFill>
          <a:blip r:embed="rId3"/>
          <a:srcRect/>
          <a:stretch>
            <a:fillRect/>
          </a:stretch>
        </p:blipFill>
        <p:spPr bwMode="auto">
          <a:xfrm>
            <a:off x="304800" y="304800"/>
            <a:ext cx="6553200" cy="3962400"/>
          </a:xfrm>
          <a:prstGeom prst="rect">
            <a:avLst/>
          </a:prstGeom>
          <a:solidFill>
            <a:schemeClr val="accent1"/>
          </a:solidFill>
          <a:ln w="9525">
            <a:solidFill>
              <a:schemeClr val="tx1"/>
            </a:solidFill>
            <a:miter lim="800000"/>
            <a:headEnd/>
            <a:tailEnd/>
          </a:ln>
        </p:spPr>
      </p:pic>
      <p:sp>
        <p:nvSpPr>
          <p:cNvPr id="41989" name="Oval 7"/>
          <p:cNvSpPr>
            <a:spLocks noChangeArrowheads="1"/>
          </p:cNvSpPr>
          <p:nvPr/>
        </p:nvSpPr>
        <p:spPr bwMode="auto">
          <a:xfrm>
            <a:off x="5410200" y="304800"/>
            <a:ext cx="990600" cy="946150"/>
          </a:xfrm>
          <a:prstGeom prst="ellipse">
            <a:avLst/>
          </a:prstGeom>
          <a:noFill/>
          <a:ln w="22225">
            <a:solidFill>
              <a:srgbClr val="8C0714"/>
            </a:solidFill>
            <a:round/>
            <a:headEnd/>
            <a:tailEnd/>
          </a:ln>
        </p:spPr>
        <p:txBody>
          <a:bodyPr wrap="none" anchor="ctr">
            <a:prstTxWarp prst="textNoShape">
              <a:avLst/>
            </a:prstTxWarp>
          </a:bodyPr>
          <a:lstStyle/>
          <a:p>
            <a:endParaRPr lang="fr-FR"/>
          </a:p>
        </p:txBody>
      </p:sp>
      <p:sp>
        <p:nvSpPr>
          <p:cNvPr id="41990" name="Line 8"/>
          <p:cNvSpPr>
            <a:spLocks noChangeShapeType="1"/>
          </p:cNvSpPr>
          <p:nvPr/>
        </p:nvSpPr>
        <p:spPr bwMode="auto">
          <a:xfrm flipV="1">
            <a:off x="4419600" y="762000"/>
            <a:ext cx="914400" cy="650875"/>
          </a:xfrm>
          <a:prstGeom prst="line">
            <a:avLst/>
          </a:prstGeom>
          <a:noFill/>
          <a:ln w="38100">
            <a:solidFill>
              <a:srgbClr val="8C0714"/>
            </a:solidFill>
            <a:round/>
            <a:headEnd/>
            <a:tailEnd type="triangle" w="med" len="med"/>
          </a:ln>
        </p:spPr>
        <p:txBody>
          <a:bodyPr wrap="none" anchor="ctr">
            <a:prstTxWarp prst="textNoShape">
              <a:avLst/>
            </a:prstTxWarp>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0419C2C8-F818-FA49-826F-C980F5AE45EB}" type="slidenum">
              <a:rPr lang="fr-FR">
                <a:latin typeface="Times" pitchFamily="-65" charset="0"/>
              </a:rPr>
              <a:pPr/>
              <a:t>15</a:t>
            </a:fld>
            <a:endParaRPr lang="fr-FR">
              <a:latin typeface="Times" pitchFamily="-65" charset="0"/>
            </a:endParaRPr>
          </a:p>
        </p:txBody>
      </p:sp>
      <p:sp>
        <p:nvSpPr>
          <p:cNvPr id="44035" name="Rectangle 2"/>
          <p:cNvSpPr>
            <a:spLocks noChangeArrowheads="1"/>
          </p:cNvSpPr>
          <p:nvPr>
            <p:ph type="sldImg"/>
          </p:nvPr>
        </p:nvSpPr>
        <p:spPr>
          <a:solidFill>
            <a:srgbClr val="FFFFFF"/>
          </a:solidFill>
          <a:ln/>
        </p:spPr>
      </p:sp>
      <p:sp>
        <p:nvSpPr>
          <p:cNvPr id="44036" name="Rectangle 3"/>
          <p:cNvSpPr>
            <a:spLocks noChangeArrowheads="1"/>
          </p:cNvSpPr>
          <p:nvPr>
            <p:ph type="body" idx="1"/>
          </p:nvPr>
        </p:nvSpPr>
        <p:spPr>
          <a:solidFill>
            <a:srgbClr val="FFFFFF"/>
          </a:solidFill>
          <a:ln>
            <a:solidFill>
              <a:srgbClr val="000000"/>
            </a:solidFill>
          </a:ln>
        </p:spPr>
        <p:txBody>
          <a:bodyPr/>
          <a:lstStyle/>
          <a:p>
            <a:pPr eaLnBrk="1" hangingPunct="1"/>
            <a:endParaRPr lang="fr-FR">
              <a:latin typeface="Times" pitchFamily="-65" charset="0"/>
              <a:ea typeface="ＭＳ Ｐゴシック" pitchFamily="-65" charset="-128"/>
              <a:cs typeface="ＭＳ Ｐゴシック" pitchFamily="-65"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Espace réservé de l'image des diapositives 1"/>
          <p:cNvSpPr>
            <a:spLocks noGrp="1" noRot="1" noChangeAspect="1"/>
          </p:cNvSpPr>
          <p:nvPr>
            <p:ph type="sldImg"/>
          </p:nvPr>
        </p:nvSpPr>
        <p:spPr>
          <a:ln/>
        </p:spPr>
      </p:sp>
      <p:sp>
        <p:nvSpPr>
          <p:cNvPr id="46083" name="Espace réservé des commentaires 2"/>
          <p:cNvSpPr>
            <a:spLocks noGrp="1"/>
          </p:cNvSpPr>
          <p:nvPr>
            <p:ph type="body" idx="1"/>
          </p:nvPr>
        </p:nvSpPr>
        <p:spPr>
          <a:noFill/>
          <a:ln/>
        </p:spPr>
        <p:txBody>
          <a:bodyPr/>
          <a:lstStyle/>
          <a:p>
            <a:endParaRPr lang="fr-FR">
              <a:latin typeface="Times" pitchFamily="-65" charset="0"/>
              <a:ea typeface="ＭＳ Ｐゴシック" pitchFamily="-65" charset="-128"/>
              <a:cs typeface="ＭＳ Ｐゴシック" pitchFamily="-65" charset="-128"/>
            </a:endParaRPr>
          </a:p>
        </p:txBody>
      </p:sp>
      <p:sp>
        <p:nvSpPr>
          <p:cNvPr id="46084" name="Espace réservé du numéro de diapositive 3"/>
          <p:cNvSpPr>
            <a:spLocks noGrp="1"/>
          </p:cNvSpPr>
          <p:nvPr>
            <p:ph type="sldNum" sz="quarter" idx="5"/>
          </p:nvPr>
        </p:nvSpPr>
        <p:spPr>
          <a:noFill/>
        </p:spPr>
        <p:txBody>
          <a:bodyPr/>
          <a:lstStyle/>
          <a:p>
            <a:fld id="{31BF387E-5569-E949-9144-BA445155D998}" type="slidenum">
              <a:rPr lang="fr-FR" smtClean="0">
                <a:latin typeface="Times" pitchFamily="-65" charset="0"/>
              </a:rPr>
              <a:pPr/>
              <a:t>16</a:t>
            </a:fld>
            <a:endParaRPr lang="fr-FR" smtClean="0">
              <a:latin typeface="Times" pitchFamily="-65"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Espace réservé de l'image des diapositives 1"/>
          <p:cNvSpPr>
            <a:spLocks noGrp="1" noRot="1" noChangeAspect="1"/>
          </p:cNvSpPr>
          <p:nvPr>
            <p:ph type="sldImg"/>
          </p:nvPr>
        </p:nvSpPr>
        <p:spPr>
          <a:ln/>
        </p:spPr>
      </p:sp>
      <p:sp>
        <p:nvSpPr>
          <p:cNvPr id="48131" name="Espace réservé des commentaires 2"/>
          <p:cNvSpPr>
            <a:spLocks noGrp="1"/>
          </p:cNvSpPr>
          <p:nvPr>
            <p:ph type="body" idx="1"/>
          </p:nvPr>
        </p:nvSpPr>
        <p:spPr>
          <a:noFill/>
          <a:ln/>
        </p:spPr>
        <p:txBody>
          <a:bodyPr/>
          <a:lstStyle/>
          <a:p>
            <a:endParaRPr lang="fr-FR">
              <a:latin typeface="Times" pitchFamily="-65" charset="0"/>
              <a:ea typeface="ＭＳ Ｐゴシック" pitchFamily="-65" charset="-128"/>
              <a:cs typeface="ＭＳ Ｐゴシック" pitchFamily="-65" charset="-128"/>
            </a:endParaRPr>
          </a:p>
        </p:txBody>
      </p:sp>
      <p:sp>
        <p:nvSpPr>
          <p:cNvPr id="48132" name="Espace réservé du numéro de diapositive 3"/>
          <p:cNvSpPr>
            <a:spLocks noGrp="1"/>
          </p:cNvSpPr>
          <p:nvPr>
            <p:ph type="sldNum" sz="quarter" idx="5"/>
          </p:nvPr>
        </p:nvSpPr>
        <p:spPr>
          <a:noFill/>
        </p:spPr>
        <p:txBody>
          <a:bodyPr/>
          <a:lstStyle/>
          <a:p>
            <a:fld id="{8E0E67C3-CBD4-F24A-8606-8BB5798714B3}" type="slidenum">
              <a:rPr lang="fr-FR" smtClean="0">
                <a:latin typeface="Times" pitchFamily="-65" charset="0"/>
              </a:rPr>
              <a:pPr/>
              <a:t>17</a:t>
            </a:fld>
            <a:endParaRPr lang="fr-FR" smtClean="0">
              <a:latin typeface="Times" pitchFamily="-65"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Espace réservé de l'image des diapositives 1"/>
          <p:cNvSpPr>
            <a:spLocks noGrp="1" noRot="1" noChangeAspect="1"/>
          </p:cNvSpPr>
          <p:nvPr>
            <p:ph type="sldImg"/>
          </p:nvPr>
        </p:nvSpPr>
        <p:spPr>
          <a:ln/>
        </p:spPr>
      </p:sp>
      <p:sp>
        <p:nvSpPr>
          <p:cNvPr id="50179" name="Espace réservé des commentaires 2"/>
          <p:cNvSpPr>
            <a:spLocks noGrp="1"/>
          </p:cNvSpPr>
          <p:nvPr>
            <p:ph type="body" idx="1"/>
          </p:nvPr>
        </p:nvSpPr>
        <p:spPr>
          <a:noFill/>
          <a:ln/>
        </p:spPr>
        <p:txBody>
          <a:bodyPr/>
          <a:lstStyle/>
          <a:p>
            <a:endParaRPr lang="fr-FR">
              <a:latin typeface="Times" pitchFamily="-65" charset="0"/>
              <a:ea typeface="ＭＳ Ｐゴシック" pitchFamily="-65" charset="-128"/>
              <a:cs typeface="ＭＳ Ｐゴシック" pitchFamily="-65" charset="-128"/>
            </a:endParaRPr>
          </a:p>
        </p:txBody>
      </p:sp>
      <p:sp>
        <p:nvSpPr>
          <p:cNvPr id="50180" name="Espace réservé du numéro de diapositive 3"/>
          <p:cNvSpPr>
            <a:spLocks noGrp="1"/>
          </p:cNvSpPr>
          <p:nvPr>
            <p:ph type="sldNum" sz="quarter" idx="5"/>
          </p:nvPr>
        </p:nvSpPr>
        <p:spPr>
          <a:noFill/>
        </p:spPr>
        <p:txBody>
          <a:bodyPr/>
          <a:lstStyle/>
          <a:p>
            <a:fld id="{22627A8F-4948-704F-90E9-54204C042632}" type="slidenum">
              <a:rPr lang="fr-FR" smtClean="0">
                <a:latin typeface="Times" pitchFamily="-65" charset="0"/>
              </a:rPr>
              <a:pPr/>
              <a:t>18</a:t>
            </a:fld>
            <a:endParaRPr lang="fr-FR" smtClean="0">
              <a:latin typeface="Times" pitchFamily="-65"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5"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783729CB-1665-8A4D-B19D-38DC68DDED9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5"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E6F6AE6E-72C6-7D48-9BA5-B98C48B4DF1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smtClean="0"/>
            </a:lvl1pPr>
          </a:lstStyle>
          <a:p>
            <a:pPr>
              <a:defRPr/>
            </a:pPr>
            <a:r>
              <a:rPr lang="fr-FR"/>
              <a:t>16/09/08</a:t>
            </a:r>
            <a:endParaRPr lang="en-US"/>
          </a:p>
        </p:txBody>
      </p:sp>
      <p:sp>
        <p:nvSpPr>
          <p:cNvPr id="5" name="Espace réservé du pied de page 4"/>
          <p:cNvSpPr>
            <a:spLocks noGrp="1"/>
          </p:cNvSpPr>
          <p:nvPr>
            <p:ph type="ftr" sz="quarter" idx="11"/>
          </p:nvPr>
        </p:nvSpPr>
        <p:spPr/>
        <p:txBody>
          <a:bodyPr/>
          <a:lstStyle>
            <a:lvl1pPr>
              <a:defRPr smtClean="0"/>
            </a:lvl1pPr>
          </a:lstStyle>
          <a:p>
            <a:pPr>
              <a:defRPr/>
            </a:pPr>
            <a:r>
              <a:rPr lang="fr-FR"/>
              <a:t>Monique Thurin - Présentation du PQS</a:t>
            </a: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4308A3CA-E699-D444-8543-F10876DD99E5}"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6"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7" name="Espace réservé du numéro de diapositive 5"/>
          <p:cNvSpPr>
            <a:spLocks noGrp="1"/>
          </p:cNvSpPr>
          <p:nvPr>
            <p:ph type="sldNum" sz="quarter" idx="12"/>
          </p:nvPr>
        </p:nvSpPr>
        <p:spPr/>
        <p:txBody>
          <a:bodyPr/>
          <a:lstStyle>
            <a:lvl1pPr>
              <a:defRPr/>
            </a:lvl1pPr>
          </a:lstStyle>
          <a:p>
            <a:pPr>
              <a:defRPr/>
            </a:pPr>
            <a:fld id="{E1A65D9C-AE32-7D4A-8046-BA49FF90362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8"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9" name="Espace réservé du numéro de diapositive 5"/>
          <p:cNvSpPr>
            <a:spLocks noGrp="1"/>
          </p:cNvSpPr>
          <p:nvPr>
            <p:ph type="sldNum" sz="quarter" idx="12"/>
          </p:nvPr>
        </p:nvSpPr>
        <p:spPr/>
        <p:txBody>
          <a:bodyPr/>
          <a:lstStyle>
            <a:lvl1pPr>
              <a:defRPr/>
            </a:lvl1pPr>
          </a:lstStyle>
          <a:p>
            <a:pPr>
              <a:defRPr/>
            </a:pPr>
            <a:fld id="{2AD5B76D-A7BF-6C44-BEF1-A66B1D84BE9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4"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5" name="Espace réservé du numéro de diapositive 5"/>
          <p:cNvSpPr>
            <a:spLocks noGrp="1"/>
          </p:cNvSpPr>
          <p:nvPr>
            <p:ph type="sldNum" sz="quarter" idx="12"/>
          </p:nvPr>
        </p:nvSpPr>
        <p:spPr/>
        <p:txBody>
          <a:bodyPr/>
          <a:lstStyle>
            <a:lvl1pPr>
              <a:defRPr/>
            </a:lvl1pPr>
          </a:lstStyle>
          <a:p>
            <a:pPr>
              <a:defRPr/>
            </a:pPr>
            <a:fld id="{B5EED568-7EAB-924A-AB19-D79B6DC691A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3"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4" name="Espace réservé du numéro de diapositive 5"/>
          <p:cNvSpPr>
            <a:spLocks noGrp="1"/>
          </p:cNvSpPr>
          <p:nvPr>
            <p:ph type="sldNum" sz="quarter" idx="12"/>
          </p:nvPr>
        </p:nvSpPr>
        <p:spPr/>
        <p:txBody>
          <a:bodyPr/>
          <a:lstStyle>
            <a:lvl1pPr>
              <a:defRPr/>
            </a:lvl1pPr>
          </a:lstStyle>
          <a:p>
            <a:pPr>
              <a:defRPr/>
            </a:pPr>
            <a:fld id="{F43F2FA0-CA55-A94F-9219-29718EE758D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6"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7" name="Espace réservé du numéro de diapositive 5"/>
          <p:cNvSpPr>
            <a:spLocks noGrp="1"/>
          </p:cNvSpPr>
          <p:nvPr>
            <p:ph type="sldNum" sz="quarter" idx="12"/>
          </p:nvPr>
        </p:nvSpPr>
        <p:spPr/>
        <p:txBody>
          <a:bodyPr/>
          <a:lstStyle>
            <a:lvl1pPr>
              <a:defRPr/>
            </a:lvl1pPr>
          </a:lstStyle>
          <a:p>
            <a:pPr>
              <a:defRPr/>
            </a:pPr>
            <a:fld id="{C1A83CE7-139B-FF47-8187-5B453558FC2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6"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7" name="Espace réservé du numéro de diapositive 5"/>
          <p:cNvSpPr>
            <a:spLocks noGrp="1"/>
          </p:cNvSpPr>
          <p:nvPr>
            <p:ph type="sldNum" sz="quarter" idx="12"/>
          </p:nvPr>
        </p:nvSpPr>
        <p:spPr/>
        <p:txBody>
          <a:bodyPr/>
          <a:lstStyle>
            <a:lvl1pPr>
              <a:defRPr/>
            </a:lvl1pPr>
          </a:lstStyle>
          <a:p>
            <a:pPr>
              <a:defRPr/>
            </a:pPr>
            <a:fld id="{A0D28332-14B4-874B-A4D6-5B9983ADDAC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5"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F6B74C00-F696-AF4F-83F1-C6AE6C86687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r>
              <a:rPr lang="fr-FR"/>
              <a:t>16/09/08</a:t>
            </a:r>
            <a:endParaRPr lang="en-US"/>
          </a:p>
        </p:txBody>
      </p:sp>
      <p:sp>
        <p:nvSpPr>
          <p:cNvPr id="5" name="Espace réservé du pied de page 4"/>
          <p:cNvSpPr>
            <a:spLocks noGrp="1"/>
          </p:cNvSpPr>
          <p:nvPr>
            <p:ph type="ftr" sz="quarter" idx="11"/>
          </p:nvPr>
        </p:nvSpPr>
        <p:spPr/>
        <p:txBody>
          <a:bodyPr/>
          <a:lstStyle>
            <a:lvl1pPr>
              <a:defRPr/>
            </a:lvl1pPr>
          </a:lstStyle>
          <a:p>
            <a:pPr>
              <a:defRPr/>
            </a:pPr>
            <a:r>
              <a:rPr lang="fr-FR"/>
              <a:t>Monique Thurin - Présentation du PQS</a:t>
            </a: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ECAEDD68-14BD-4A4C-BBE2-C43F7E6FBF5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latin typeface="Calibri"/>
                <a:cs typeface="Calibri"/>
              </a:defRPr>
            </a:lvl1pPr>
          </a:lstStyle>
          <a:p>
            <a:pPr>
              <a:defRPr/>
            </a:pPr>
            <a:r>
              <a:rPr lang="fr-FR"/>
              <a:t>16/09/08</a:t>
            </a:r>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latin typeface="Calibri"/>
                <a:cs typeface="Calibri"/>
              </a:defRPr>
            </a:lvl1pPr>
          </a:lstStyle>
          <a:p>
            <a:pPr>
              <a:defRPr/>
            </a:pPr>
            <a:r>
              <a:rPr lang="fr-FR"/>
              <a:t>Monique Thurin - Présentation du PQS</a:t>
            </a:r>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latin typeface="Calibri"/>
                <a:cs typeface="Calibri"/>
              </a:defRPr>
            </a:lvl1pPr>
          </a:lstStyle>
          <a:p>
            <a:pPr>
              <a:defRPr/>
            </a:pPr>
            <a:fld id="{E423F5EF-DA92-D34D-B205-E5150D8B136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93"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Lst>
  <p:hf hdr="0"/>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5" charset="-128"/>
          <a:cs typeface="ＭＳ Ｐゴシック" pitchFamily="-65" charset="-128"/>
        </a:defRPr>
      </a:lvl1pPr>
      <a:lvl2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2pPr>
      <a:lvl3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3pPr>
      <a:lvl4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4pPr>
      <a:lvl5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5pPr>
      <a:lvl6pPr marL="4572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Font typeface="Arial" pitchFamily="-65" charset="0"/>
        <a:buChar char="•"/>
        <a:defRPr sz="32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Font typeface="Arial" pitchFamily="-65" charset="0"/>
        <a:buChar char="–"/>
        <a:defRPr sz="28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Font typeface="Arial" pitchFamily="-65" charset="0"/>
        <a:buChar char="•"/>
        <a:defRPr sz="24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Font typeface="Arial" pitchFamily="-65"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Font typeface="Arial" pitchFamily="-65"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 Id="rId5"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143000" y="1066800"/>
            <a:ext cx="6629400" cy="2057400"/>
          </a:xfrm>
        </p:spPr>
        <p:txBody>
          <a:bodyPr/>
          <a:lstStyle/>
          <a:p>
            <a:pPr algn="l" eaLnBrk="1" hangingPunct="1"/>
            <a:r>
              <a:rPr lang="fr-FR" sz="3200"/>
              <a:t>The Psychotherapy Process Q-set </a:t>
            </a:r>
            <a:r>
              <a:rPr lang="fr-FR" sz="2200"/>
              <a:t>(PQS)</a:t>
            </a:r>
            <a:r>
              <a:rPr lang="fr-FR" sz="3200"/>
              <a:t/>
            </a:r>
            <a:br>
              <a:rPr lang="fr-FR" sz="3200"/>
            </a:br>
            <a:r>
              <a:rPr lang="fr-FR" sz="1800"/>
              <a:t>in </a:t>
            </a:r>
            <a:r>
              <a:rPr lang="fr-FR" sz="1800" i="1"/>
              <a:t>Therapeutique Action</a:t>
            </a:r>
            <a:r>
              <a:rPr lang="fr-FR" sz="1800"/>
              <a:t>, Jason Aronson inc. 2000. Enrico E. Jones</a:t>
            </a:r>
            <a:r>
              <a:rPr lang="fr-FR" sz="4000"/>
              <a:t/>
            </a:r>
            <a:br>
              <a:rPr lang="fr-FR" sz="4000"/>
            </a:br>
            <a:endParaRPr lang="fr-FR" sz="4000"/>
          </a:p>
        </p:txBody>
      </p:sp>
      <p:sp>
        <p:nvSpPr>
          <p:cNvPr id="14339" name="Rectangle 3"/>
          <p:cNvSpPr>
            <a:spLocks noGrp="1" noChangeArrowheads="1"/>
          </p:cNvSpPr>
          <p:nvPr>
            <p:ph type="subTitle" idx="1"/>
          </p:nvPr>
        </p:nvSpPr>
        <p:spPr>
          <a:xfrm>
            <a:off x="2432050" y="4956175"/>
            <a:ext cx="5111750" cy="1003300"/>
          </a:xfrm>
        </p:spPr>
        <p:txBody>
          <a:bodyPr rtlCol="0">
            <a:normAutofit/>
          </a:bodyPr>
          <a:lstStyle/>
          <a:p>
            <a:pPr eaLnBrk="1" fontAlgn="auto" hangingPunct="1">
              <a:spcAft>
                <a:spcPts val="0"/>
              </a:spcAft>
              <a:buFont typeface="Wingdings" pitchFamily="-110" charset="2"/>
              <a:buNone/>
              <a:defRPr/>
            </a:pPr>
            <a:endParaRPr lang="fr-FR" dirty="0" smtClean="0">
              <a:ea typeface="ＭＳ Ｐゴシック" pitchFamily="-110" charset="-128"/>
              <a:cs typeface="ＭＳ Ｐゴシック" pitchFamily="-110" charset="-128"/>
            </a:endParaRPr>
          </a:p>
          <a:p>
            <a:pPr algn="r" eaLnBrk="1" fontAlgn="auto" hangingPunct="1">
              <a:spcAft>
                <a:spcPts val="0"/>
              </a:spcAft>
              <a:buFont typeface="Wingdings" pitchFamily="-110" charset="2"/>
              <a:buNone/>
              <a:defRPr/>
            </a:pPr>
            <a:r>
              <a:rPr lang="fr-FR" sz="1800" i="1" dirty="0">
                <a:ea typeface="ＭＳ Ｐゴシック" pitchFamily="-110" charset="-128"/>
                <a:cs typeface="ＭＳ Ｐゴシック" pitchFamily="-110" charset="-128"/>
              </a:rPr>
              <a:t>Présentation Monique </a:t>
            </a:r>
            <a:r>
              <a:rPr lang="fr-FR" sz="1800" i="1" dirty="0" smtClean="0">
                <a:ea typeface="ＭＳ Ｐゴシック" pitchFamily="-110" charset="-128"/>
                <a:cs typeface="ＭＳ Ｐゴシック" pitchFamily="-110" charset="-128"/>
              </a:rPr>
              <a:t>Thurin</a:t>
            </a:r>
          </a:p>
          <a:p>
            <a:pPr algn="r" eaLnBrk="1" fontAlgn="auto" hangingPunct="1">
              <a:spcAft>
                <a:spcPts val="0"/>
              </a:spcAft>
              <a:buFont typeface="Wingdings" pitchFamily="-110" charset="2"/>
              <a:buNone/>
              <a:defRPr/>
            </a:pPr>
            <a:endParaRPr lang="fr-FR" dirty="0">
              <a:ea typeface="ＭＳ Ｐゴシック" pitchFamily="-110" charset="-128"/>
              <a:cs typeface="ＭＳ Ｐゴシック" pitchFamily="-110" charset="-128"/>
            </a:endParaRPr>
          </a:p>
        </p:txBody>
      </p:sp>
      <p:sp>
        <p:nvSpPr>
          <p:cNvPr id="15364" name="Rectangle 3"/>
          <p:cNvSpPr>
            <a:spLocks noChangeArrowheads="1"/>
          </p:cNvSpPr>
          <p:nvPr/>
        </p:nvSpPr>
        <p:spPr bwMode="auto">
          <a:xfrm>
            <a:off x="2971800" y="3589338"/>
            <a:ext cx="4572000" cy="830262"/>
          </a:xfrm>
          <a:prstGeom prst="rect">
            <a:avLst/>
          </a:prstGeom>
          <a:noFill/>
          <a:ln w="9525">
            <a:noFill/>
            <a:miter lim="800000"/>
            <a:headEnd/>
            <a:tailEnd/>
          </a:ln>
        </p:spPr>
        <p:txBody>
          <a:bodyPr>
            <a:prstTxWarp prst="textNoShape">
              <a:avLst/>
            </a:prstTxWarp>
            <a:spAutoFit/>
          </a:bodyPr>
          <a:lstStyle/>
          <a:p>
            <a:r>
              <a:rPr lang="fr-FR"/>
              <a:t>Instrument d’évaluation du processus de la psychothérapie</a:t>
            </a:r>
          </a:p>
        </p:txBody>
      </p:sp>
      <p:pic>
        <p:nvPicPr>
          <p:cNvPr id="15365" name="Image 4" descr="LogoRRFPP110.tif"/>
          <p:cNvPicPr>
            <a:picLocks noChangeAspect="1"/>
          </p:cNvPicPr>
          <p:nvPr/>
        </p:nvPicPr>
        <p:blipFill>
          <a:blip r:embed="rId3"/>
          <a:srcRect/>
          <a:stretch>
            <a:fillRect/>
          </a:stretch>
        </p:blipFill>
        <p:spPr bwMode="auto">
          <a:xfrm>
            <a:off x="304800" y="5105400"/>
            <a:ext cx="1397000" cy="1409700"/>
          </a:xfrm>
          <a:prstGeom prst="rect">
            <a:avLst/>
          </a:prstGeom>
          <a:noFill/>
          <a:ln w="9525">
            <a:noFill/>
            <a:miter lim="800000"/>
            <a:headEnd/>
            <a:tailEnd/>
          </a:ln>
        </p:spPr>
      </p:pic>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pPr eaLnBrk="1" hangingPunct="1"/>
            <a:r>
              <a:rPr lang="fr-FR" smtClean="0"/>
              <a:t>PQS </a:t>
            </a:r>
            <a:r>
              <a:rPr lang="fr-FR" smtClean="0">
                <a:sym typeface="Wingdings" pitchFamily="-65" charset="2"/>
              </a:rPr>
              <a:t> CPQ  APQ</a:t>
            </a:r>
            <a:endParaRPr lang="fr-FR" smtClean="0"/>
          </a:p>
        </p:txBody>
      </p:sp>
      <p:sp>
        <p:nvSpPr>
          <p:cNvPr id="3" name="Espace réservé du contenu 2"/>
          <p:cNvSpPr>
            <a:spLocks noGrp="1"/>
          </p:cNvSpPr>
          <p:nvPr>
            <p:ph idx="1"/>
          </p:nvPr>
        </p:nvSpPr>
        <p:spPr>
          <a:xfrm>
            <a:off x="304800" y="1600200"/>
            <a:ext cx="8382000" cy="4525963"/>
          </a:xfrm>
        </p:spPr>
        <p:txBody>
          <a:bodyPr rtlCol="0">
            <a:normAutofit fontScale="77500" lnSpcReduction="20000"/>
          </a:bodyPr>
          <a:lstStyle/>
          <a:p>
            <a:pPr eaLnBrk="1" fontAlgn="auto" hangingPunct="1">
              <a:spcAft>
                <a:spcPts val="0"/>
              </a:spcAft>
              <a:buFont typeface="Wingdings 2" charset="2"/>
              <a:buChar char=""/>
              <a:defRPr/>
            </a:pPr>
            <a:r>
              <a:rPr lang="fr-FR" i="1" dirty="0" err="1" smtClean="0">
                <a:ea typeface="+mn-ea"/>
                <a:cs typeface="+mn-cs"/>
              </a:rPr>
              <a:t>Psychotherapy</a:t>
            </a:r>
            <a:r>
              <a:rPr lang="fr-FR" i="1" dirty="0" smtClean="0">
                <a:ea typeface="+mn-ea"/>
                <a:cs typeface="+mn-cs"/>
              </a:rPr>
              <a:t> </a:t>
            </a:r>
            <a:r>
              <a:rPr lang="fr-FR" i="1" dirty="0" err="1" smtClean="0">
                <a:ea typeface="+mn-ea"/>
                <a:cs typeface="+mn-cs"/>
              </a:rPr>
              <a:t>process</a:t>
            </a:r>
            <a:r>
              <a:rPr lang="fr-FR" i="1" dirty="0" smtClean="0">
                <a:ea typeface="+mn-ea"/>
                <a:cs typeface="+mn-cs"/>
              </a:rPr>
              <a:t> </a:t>
            </a:r>
            <a:r>
              <a:rPr lang="fr-FR" i="1" dirty="0" err="1" smtClean="0">
                <a:ea typeface="+mn-ea"/>
                <a:cs typeface="+mn-cs"/>
              </a:rPr>
              <a:t>Q-set</a:t>
            </a:r>
            <a:r>
              <a:rPr lang="fr-FR" i="1" dirty="0" smtClean="0">
                <a:ea typeface="+mn-ea"/>
                <a:cs typeface="+mn-cs"/>
              </a:rPr>
              <a:t> </a:t>
            </a:r>
            <a:r>
              <a:rPr lang="fr-FR" dirty="0" smtClean="0">
                <a:ea typeface="+mn-ea"/>
                <a:cs typeface="+mn-cs"/>
              </a:rPr>
              <a:t>de Jones et </a:t>
            </a:r>
            <a:r>
              <a:rPr lang="fr-FR" i="1" dirty="0" smtClean="0">
                <a:ea typeface="+mn-ea"/>
                <a:cs typeface="+mn-cs"/>
              </a:rPr>
              <a:t>al</a:t>
            </a:r>
            <a:r>
              <a:rPr lang="fr-FR" dirty="0" smtClean="0">
                <a:ea typeface="+mn-ea"/>
                <a:cs typeface="+mn-cs"/>
              </a:rPr>
              <a:t> (1985)</a:t>
            </a:r>
          </a:p>
          <a:p>
            <a:pPr lvl="1" eaLnBrk="1" fontAlgn="auto" hangingPunct="1">
              <a:spcAft>
                <a:spcPts val="0"/>
              </a:spcAft>
              <a:buFont typeface="Wingdings 2" charset="2"/>
              <a:buChar char=""/>
              <a:defRPr/>
            </a:pPr>
            <a:r>
              <a:rPr lang="fr-FR" dirty="0" smtClean="0">
                <a:ea typeface="+mn-ea"/>
              </a:rPr>
              <a:t>Élaboré au cours de plusieurs années avec un panel de cliniciens de différentes théories dont la version utilisée dans le pôle borderline adulte est de 2000</a:t>
            </a:r>
          </a:p>
          <a:p>
            <a:pPr lvl="1" eaLnBrk="1" fontAlgn="auto" hangingPunct="1">
              <a:spcAft>
                <a:spcPts val="0"/>
              </a:spcAft>
              <a:buFont typeface="Wingdings 2" charset="2"/>
              <a:buChar char=""/>
              <a:defRPr/>
            </a:pPr>
            <a:endParaRPr lang="fr-FR" dirty="0" smtClean="0">
              <a:ea typeface="+mn-ea"/>
            </a:endParaRPr>
          </a:p>
          <a:p>
            <a:pPr eaLnBrk="1" fontAlgn="auto" hangingPunct="1">
              <a:spcAft>
                <a:spcPts val="0"/>
              </a:spcAft>
              <a:buFont typeface="Wingdings 2" charset="2"/>
              <a:buChar char=""/>
              <a:defRPr/>
            </a:pPr>
            <a:r>
              <a:rPr lang="fr-FR" dirty="0" smtClean="0">
                <a:ea typeface="+mn-ea"/>
                <a:cs typeface="+mn-cs"/>
              </a:rPr>
              <a:t>A partir du PQS Schneider et </a:t>
            </a:r>
            <a:r>
              <a:rPr lang="fr-FR" i="1" dirty="0" smtClean="0">
                <a:ea typeface="+mn-ea"/>
                <a:cs typeface="+mn-cs"/>
              </a:rPr>
              <a:t>al. </a:t>
            </a:r>
            <a:r>
              <a:rPr lang="fr-FR" dirty="0" smtClean="0">
                <a:ea typeface="+mn-ea"/>
                <a:cs typeface="+mn-cs"/>
              </a:rPr>
              <a:t>ont mis  au point le </a:t>
            </a:r>
            <a:r>
              <a:rPr lang="fr-FR" i="1" dirty="0" smtClean="0">
                <a:ea typeface="+mn-ea"/>
                <a:cs typeface="+mn-cs"/>
              </a:rPr>
              <a:t>Child </a:t>
            </a:r>
            <a:r>
              <a:rPr lang="fr-FR" i="1" dirty="0" err="1" smtClean="0">
                <a:ea typeface="+mn-ea"/>
                <a:cs typeface="+mn-cs"/>
              </a:rPr>
              <a:t>psychotherapy</a:t>
            </a:r>
            <a:r>
              <a:rPr lang="fr-FR" i="1" dirty="0" smtClean="0">
                <a:ea typeface="+mn-ea"/>
                <a:cs typeface="+mn-cs"/>
              </a:rPr>
              <a:t> </a:t>
            </a:r>
            <a:r>
              <a:rPr lang="fr-FR" i="1" dirty="0" err="1" smtClean="0">
                <a:ea typeface="+mn-ea"/>
                <a:cs typeface="+mn-cs"/>
              </a:rPr>
              <a:t>Q-set</a:t>
            </a:r>
            <a:r>
              <a:rPr lang="fr-FR" i="1" dirty="0" smtClean="0">
                <a:ea typeface="+mn-ea"/>
                <a:cs typeface="+mn-cs"/>
              </a:rPr>
              <a:t> </a:t>
            </a:r>
            <a:r>
              <a:rPr lang="fr-FR" dirty="0" smtClean="0">
                <a:ea typeface="+mn-ea"/>
                <a:cs typeface="+mn-cs"/>
              </a:rPr>
              <a:t>(CPQ) utilisé dans le pôle autisme.</a:t>
            </a:r>
          </a:p>
          <a:p>
            <a:pPr lvl="1" eaLnBrk="1" fontAlgn="auto" hangingPunct="1">
              <a:spcAft>
                <a:spcPts val="0"/>
              </a:spcAft>
              <a:buFont typeface="Wingdings 2" charset="2"/>
              <a:buChar char=""/>
              <a:defRPr/>
            </a:pPr>
            <a:r>
              <a:rPr lang="fr-FR" dirty="0" smtClean="0">
                <a:ea typeface="+mn-ea"/>
              </a:rPr>
              <a:t>Dans un article de 2007 </a:t>
            </a:r>
            <a:r>
              <a:rPr lang="fr-FR" sz="1882" dirty="0" smtClean="0">
                <a:ea typeface="+mn-ea"/>
              </a:rPr>
              <a:t>(bulletin « Division 39, APA – psychanalyse)</a:t>
            </a:r>
            <a:r>
              <a:rPr lang="fr-FR" dirty="0" smtClean="0">
                <a:ea typeface="+mn-ea"/>
              </a:rPr>
              <a:t> Goodman rapporte que pour les adolescents, le PQS est utilisé pour  les plus âgés et le CPQ pour les plus jeunes. </a:t>
            </a:r>
          </a:p>
          <a:p>
            <a:pPr lvl="1" eaLnBrk="1" fontAlgn="auto" hangingPunct="1">
              <a:spcAft>
                <a:spcPts val="0"/>
              </a:spcAft>
              <a:buFont typeface="Arial"/>
              <a:buNone/>
              <a:defRPr/>
            </a:pPr>
            <a:endParaRPr lang="fr-FR" dirty="0" smtClean="0">
              <a:ea typeface="+mn-ea"/>
            </a:endParaRPr>
          </a:p>
          <a:p>
            <a:pPr eaLnBrk="1" fontAlgn="auto" hangingPunct="1">
              <a:spcAft>
                <a:spcPts val="0"/>
              </a:spcAft>
              <a:buFont typeface="Wingdings 2" charset="2"/>
              <a:buChar char=""/>
              <a:defRPr/>
            </a:pPr>
            <a:r>
              <a:rPr lang="fr-FR" dirty="0" smtClean="0">
                <a:ea typeface="+mn-ea"/>
                <a:cs typeface="+mn-cs"/>
              </a:rPr>
              <a:t>L’APQ Adolescent </a:t>
            </a:r>
            <a:r>
              <a:rPr lang="fr-FR" i="1" dirty="0" err="1" smtClean="0">
                <a:ea typeface="+mn-ea"/>
                <a:cs typeface="+mn-cs"/>
              </a:rPr>
              <a:t>psychotherapy</a:t>
            </a:r>
            <a:r>
              <a:rPr lang="fr-FR" i="1" dirty="0" smtClean="0">
                <a:ea typeface="+mn-ea"/>
                <a:cs typeface="+mn-cs"/>
              </a:rPr>
              <a:t> </a:t>
            </a:r>
            <a:r>
              <a:rPr lang="fr-FR" i="1" dirty="0" err="1" smtClean="0">
                <a:ea typeface="+mn-ea"/>
                <a:cs typeface="+mn-cs"/>
              </a:rPr>
              <a:t>process</a:t>
            </a:r>
            <a:r>
              <a:rPr lang="fr-FR" i="1" dirty="0" smtClean="0">
                <a:ea typeface="+mn-ea"/>
                <a:cs typeface="+mn-cs"/>
              </a:rPr>
              <a:t> </a:t>
            </a:r>
            <a:r>
              <a:rPr lang="fr-FR" i="1" dirty="0" err="1" smtClean="0">
                <a:ea typeface="+mn-ea"/>
                <a:cs typeface="+mn-cs"/>
              </a:rPr>
              <a:t>Q-set</a:t>
            </a:r>
            <a:r>
              <a:rPr lang="fr-FR" i="1" dirty="0" smtClean="0">
                <a:ea typeface="+mn-ea"/>
                <a:cs typeface="+mn-cs"/>
              </a:rPr>
              <a:t> </a:t>
            </a:r>
            <a:r>
              <a:rPr lang="fr-FR" dirty="0" smtClean="0">
                <a:ea typeface="+mn-ea"/>
                <a:cs typeface="+mn-cs"/>
              </a:rPr>
              <a:t>est en cours de révision. Il a été élaboré à partir du CPQ (</a:t>
            </a:r>
            <a:r>
              <a:rPr lang="fr-FR" dirty="0" err="1" smtClean="0">
                <a:ea typeface="+mn-ea"/>
                <a:cs typeface="+mn-cs"/>
              </a:rPr>
              <a:t>Bambery</a:t>
            </a:r>
            <a:r>
              <a:rPr lang="fr-FR" dirty="0" smtClean="0">
                <a:ea typeface="+mn-ea"/>
                <a:cs typeface="+mn-cs"/>
              </a:rPr>
              <a:t> et al).</a:t>
            </a:r>
            <a:endParaRPr lang="fr-FR" dirty="0">
              <a:ea typeface="+mn-ea"/>
              <a:cs typeface="+mn-cs"/>
            </a:endParaRPr>
          </a:p>
        </p:txBody>
      </p:sp>
      <p:sp>
        <p:nvSpPr>
          <p:cNvPr id="4" name="Espace réservé de la date 3"/>
          <p:cNvSpPr>
            <a:spLocks noGrp="1"/>
          </p:cNvSpPr>
          <p:nvPr>
            <p:ph type="dt" sz="quarter" idx="10"/>
          </p:nvPr>
        </p:nvSpPr>
        <p:spPr/>
        <p:txBody>
          <a:bodyPr/>
          <a:lstStyle/>
          <a:p>
            <a:pPr>
              <a:defRPr/>
            </a:pPr>
            <a:r>
              <a:rPr lang="fr-FR"/>
              <a:t>16/09/08</a:t>
            </a:r>
            <a:endParaRPr lang="en-US"/>
          </a:p>
        </p:txBody>
      </p:sp>
      <p:sp>
        <p:nvSpPr>
          <p:cNvPr id="5" name="Espace réservé du numéro de diapositive 4"/>
          <p:cNvSpPr>
            <a:spLocks noGrp="1"/>
          </p:cNvSpPr>
          <p:nvPr>
            <p:ph type="sldNum" sz="quarter" idx="12"/>
          </p:nvPr>
        </p:nvSpPr>
        <p:spPr/>
        <p:txBody>
          <a:bodyPr/>
          <a:lstStyle/>
          <a:p>
            <a:pPr>
              <a:defRPr/>
            </a:pPr>
            <a:fld id="{99D98532-5694-324E-97F0-696E66CB7A06}" type="slidenum">
              <a:rPr lang="en-US"/>
              <a:pPr>
                <a:defRPr/>
              </a:pPr>
              <a:t>2</a:t>
            </a:fld>
            <a:endParaRPr lang="en-US"/>
          </a:p>
        </p:txBody>
      </p:sp>
      <p:sp>
        <p:nvSpPr>
          <p:cNvPr id="6" name="Espace réservé du pied de page 5"/>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fr-FR" sz="3600"/>
              <a:t>Le PQS : un instrument d’évaluation </a:t>
            </a:r>
            <a:endParaRPr lang="fr-FR"/>
          </a:p>
        </p:txBody>
      </p:sp>
      <p:sp>
        <p:nvSpPr>
          <p:cNvPr id="16387" name="Rectangle 3"/>
          <p:cNvSpPr>
            <a:spLocks noGrp="1" noChangeArrowheads="1"/>
          </p:cNvSpPr>
          <p:nvPr>
            <p:ph idx="1"/>
          </p:nvPr>
        </p:nvSpPr>
        <p:spPr/>
        <p:txBody>
          <a:bodyPr rtlCol="0">
            <a:normAutofit fontScale="92500" lnSpcReduction="20000"/>
          </a:bodyPr>
          <a:lstStyle/>
          <a:p>
            <a:pPr eaLnBrk="1" fontAlgn="auto" hangingPunct="1">
              <a:spcAft>
                <a:spcPts val="0"/>
              </a:spcAft>
              <a:buClr>
                <a:schemeClr val="accent2"/>
              </a:buClr>
              <a:buFont typeface="Wingdings 2" pitchFamily="18" charset="2"/>
              <a:buChar char=""/>
              <a:defRPr/>
            </a:pPr>
            <a:r>
              <a:rPr lang="fr-FR" dirty="0" smtClean="0">
                <a:ea typeface="+mn-ea"/>
                <a:cs typeface="+mn-cs"/>
              </a:rPr>
              <a:t>Utilise </a:t>
            </a:r>
            <a:r>
              <a:rPr lang="fr-FR" dirty="0">
                <a:ea typeface="+mn-ea"/>
                <a:cs typeface="+mn-cs"/>
              </a:rPr>
              <a:t>un langage de base pour décrire et classer </a:t>
            </a:r>
            <a:r>
              <a:rPr lang="fr-FR" dirty="0" smtClean="0">
                <a:ea typeface="+mn-ea"/>
                <a:cs typeface="+mn-cs"/>
              </a:rPr>
              <a:t>le </a:t>
            </a:r>
            <a:r>
              <a:rPr lang="fr-FR" dirty="0">
                <a:ea typeface="+mn-ea"/>
                <a:cs typeface="+mn-cs"/>
              </a:rPr>
              <a:t>processus de la </a:t>
            </a:r>
            <a:r>
              <a:rPr lang="fr-FR" dirty="0" smtClean="0">
                <a:ea typeface="+mn-ea"/>
                <a:cs typeface="+mn-cs"/>
              </a:rPr>
              <a:t>thérapie à partir de 100 items</a:t>
            </a:r>
          </a:p>
          <a:p>
            <a:pPr lvl="1" eaLnBrk="1" fontAlgn="auto" hangingPunct="1">
              <a:spcAft>
                <a:spcPts val="0"/>
              </a:spcAft>
              <a:buClr>
                <a:schemeClr val="accent2"/>
              </a:buClr>
              <a:buFont typeface="Wingdings 2" pitchFamily="18" charset="2"/>
              <a:buChar char=""/>
              <a:defRPr/>
            </a:pPr>
            <a:r>
              <a:rPr lang="fr-FR" dirty="0" smtClean="0">
                <a:ea typeface="+mn-ea"/>
                <a:cs typeface="ＭＳ Ｐゴシック" pitchFamily="-110" charset="-128"/>
              </a:rPr>
              <a:t>Chaque item est conçu pour être observable</a:t>
            </a:r>
          </a:p>
          <a:p>
            <a:pPr lvl="1" eaLnBrk="1" fontAlgn="auto" hangingPunct="1">
              <a:spcAft>
                <a:spcPts val="0"/>
              </a:spcAft>
              <a:buClr>
                <a:schemeClr val="accent2"/>
              </a:buClr>
              <a:buFont typeface="Wingdings 2" pitchFamily="18" charset="2"/>
              <a:buChar char=""/>
              <a:defRPr/>
            </a:pPr>
            <a:r>
              <a:rPr lang="fr-FR" dirty="0" smtClean="0">
                <a:ea typeface="+mn-ea"/>
                <a:cs typeface="ＭＳ Ｐゴシック" pitchFamily="-110" charset="-128"/>
              </a:rPr>
              <a:t>Évite les références à une théorie spécifique</a:t>
            </a:r>
          </a:p>
          <a:p>
            <a:pPr lvl="1" eaLnBrk="1" fontAlgn="auto" hangingPunct="1">
              <a:spcAft>
                <a:spcPts val="0"/>
              </a:spcAft>
              <a:buClr>
                <a:schemeClr val="accent2"/>
              </a:buClr>
              <a:buFont typeface="Wingdings 2" pitchFamily="18" charset="2"/>
              <a:buChar char=""/>
              <a:defRPr/>
            </a:pPr>
            <a:endParaRPr lang="fr-FR" dirty="0" smtClean="0">
              <a:ea typeface="+mn-ea"/>
              <a:cs typeface="ＭＳ Ｐゴシック" pitchFamily="-110" charset="-128"/>
            </a:endParaRPr>
          </a:p>
          <a:p>
            <a:pPr eaLnBrk="1" fontAlgn="auto" hangingPunct="1">
              <a:spcAft>
                <a:spcPts val="0"/>
              </a:spcAft>
              <a:buClr>
                <a:schemeClr val="accent2"/>
              </a:buClr>
              <a:buFont typeface="Wingdings 2" pitchFamily="18" charset="2"/>
              <a:buChar char=""/>
              <a:defRPr/>
            </a:pPr>
            <a:r>
              <a:rPr lang="fr-FR" dirty="0">
                <a:ea typeface="+mn-ea"/>
                <a:cs typeface="+mn-cs"/>
              </a:rPr>
              <a:t>Destiné à être en grande partie neutre, il est  utilisable pour n’importe quelle </a:t>
            </a:r>
            <a:r>
              <a:rPr lang="fr-FR" dirty="0" smtClean="0">
                <a:ea typeface="+mn-ea"/>
                <a:cs typeface="+mn-cs"/>
              </a:rPr>
              <a:t>thérapie</a:t>
            </a:r>
          </a:p>
          <a:p>
            <a:pPr eaLnBrk="1" fontAlgn="auto" hangingPunct="1">
              <a:spcAft>
                <a:spcPts val="0"/>
              </a:spcAft>
              <a:buClr>
                <a:schemeClr val="accent2"/>
              </a:buClr>
              <a:buFont typeface="Arial"/>
              <a:buNone/>
              <a:defRPr/>
            </a:pPr>
            <a:endParaRPr lang="fr-FR" dirty="0" smtClean="0">
              <a:ea typeface="+mn-ea"/>
              <a:cs typeface="+mn-cs"/>
            </a:endParaRPr>
          </a:p>
          <a:p>
            <a:pPr eaLnBrk="1" fontAlgn="auto" hangingPunct="1">
              <a:spcAft>
                <a:spcPts val="0"/>
              </a:spcAft>
              <a:buClr>
                <a:schemeClr val="accent2"/>
              </a:buClr>
              <a:buFont typeface="Wingdings 2" pitchFamily="18" charset="2"/>
              <a:buChar char=""/>
              <a:defRPr/>
            </a:pPr>
            <a:r>
              <a:rPr lang="fr-FR" dirty="0">
                <a:ea typeface="+mn-ea"/>
                <a:cs typeface="+mn-cs"/>
              </a:rPr>
              <a:t>Permet de représenter un éventail d’interactions </a:t>
            </a:r>
            <a:r>
              <a:rPr lang="fr-FR" dirty="0" smtClean="0">
                <a:ea typeface="+mn-ea"/>
                <a:cs typeface="+mn-cs"/>
              </a:rPr>
              <a:t>thérapeutiques</a:t>
            </a:r>
            <a:endParaRPr lang="fr-FR" sz="2400" dirty="0" smtClean="0">
              <a:ea typeface="+mn-ea"/>
              <a:cs typeface="+mn-cs"/>
            </a:endParaRPr>
          </a:p>
          <a:p>
            <a:pPr eaLnBrk="1" fontAlgn="auto" hangingPunct="1">
              <a:spcAft>
                <a:spcPts val="0"/>
              </a:spcAft>
              <a:buFont typeface="Wingdings 2" pitchFamily="18" charset="2"/>
              <a:buChar char=""/>
              <a:defRPr/>
            </a:pPr>
            <a:endParaRPr lang="fr-FR" dirty="0" smtClean="0">
              <a:solidFill>
                <a:schemeClr val="tx1">
                  <a:lumMod val="65000"/>
                  <a:lumOff val="35000"/>
                </a:schemeClr>
              </a:solidFill>
              <a:ea typeface="+mn-ea"/>
              <a:cs typeface="+mn-cs"/>
            </a:endParaRPr>
          </a:p>
          <a:p>
            <a:pPr eaLnBrk="1" fontAlgn="auto" hangingPunct="1">
              <a:spcAft>
                <a:spcPts val="0"/>
              </a:spcAft>
              <a:buFont typeface="Wingdings 2" pitchFamily="18" charset="2"/>
              <a:buChar char=""/>
              <a:defRPr/>
            </a:pPr>
            <a:endParaRPr lang="fr-FR" dirty="0">
              <a:solidFill>
                <a:schemeClr val="tx1">
                  <a:lumMod val="65000"/>
                  <a:lumOff val="35000"/>
                </a:schemeClr>
              </a:solidFill>
              <a:ea typeface="+mn-ea"/>
              <a:cs typeface="+mn-cs"/>
            </a:endParaRPr>
          </a:p>
        </p:txBody>
      </p:sp>
      <p:sp>
        <p:nvSpPr>
          <p:cNvPr id="4" name="Espace réservé de la date 3"/>
          <p:cNvSpPr>
            <a:spLocks noGrp="1"/>
          </p:cNvSpPr>
          <p:nvPr>
            <p:ph type="dt" sz="quarter" idx="10"/>
          </p:nvPr>
        </p:nvSpPr>
        <p:spPr/>
        <p:txBody>
          <a:bodyPr/>
          <a:lstStyle/>
          <a:p>
            <a:pPr>
              <a:defRPr/>
            </a:pPr>
            <a:r>
              <a:rPr lang="fr-FR"/>
              <a:t>16/09/08</a:t>
            </a:r>
            <a:endParaRPr lang="en-US"/>
          </a:p>
        </p:txBody>
      </p:sp>
      <p:sp>
        <p:nvSpPr>
          <p:cNvPr id="5" name="Espace réservé du numéro de diapositive 4"/>
          <p:cNvSpPr>
            <a:spLocks noGrp="1"/>
          </p:cNvSpPr>
          <p:nvPr>
            <p:ph type="sldNum" sz="quarter" idx="12"/>
          </p:nvPr>
        </p:nvSpPr>
        <p:spPr/>
        <p:txBody>
          <a:bodyPr/>
          <a:lstStyle/>
          <a:p>
            <a:pPr>
              <a:defRPr/>
            </a:pPr>
            <a:fld id="{52422B24-2DD9-9644-8315-DD4A723188E0}" type="slidenum">
              <a:rPr lang="en-US"/>
              <a:pPr>
                <a:defRPr/>
              </a:pPr>
              <a:t>3</a:t>
            </a:fld>
            <a:endParaRPr lang="en-US"/>
          </a:p>
        </p:txBody>
      </p:sp>
      <p:sp>
        <p:nvSpPr>
          <p:cNvPr id="6" name="Espace réservé du pied de page 5"/>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304800"/>
            <a:ext cx="8305800" cy="838200"/>
          </a:xfrm>
        </p:spPr>
        <p:txBody>
          <a:bodyPr/>
          <a:lstStyle/>
          <a:p>
            <a:pPr eaLnBrk="1" hangingPunct="1"/>
            <a:r>
              <a:rPr lang="fr-FR" sz="3600"/>
              <a:t>Quel matériel clinique pour l’évaluation ?</a:t>
            </a:r>
            <a:endParaRPr lang="fr-FR"/>
          </a:p>
        </p:txBody>
      </p:sp>
      <p:sp>
        <p:nvSpPr>
          <p:cNvPr id="20483" name="Rectangle 3"/>
          <p:cNvSpPr>
            <a:spLocks noGrp="1" noChangeArrowheads="1"/>
          </p:cNvSpPr>
          <p:nvPr>
            <p:ph idx="1"/>
          </p:nvPr>
        </p:nvSpPr>
        <p:spPr>
          <a:xfrm>
            <a:off x="609600" y="1371600"/>
            <a:ext cx="7924800" cy="3352800"/>
          </a:xfrm>
        </p:spPr>
        <p:txBody>
          <a:bodyPr rtlCol="0">
            <a:normAutofit lnSpcReduction="10000"/>
          </a:bodyPr>
          <a:lstStyle/>
          <a:p>
            <a:pPr eaLnBrk="1" fontAlgn="auto" hangingPunct="1">
              <a:spcAft>
                <a:spcPts val="0"/>
              </a:spcAft>
              <a:buClr>
                <a:schemeClr val="accent2"/>
              </a:buClr>
              <a:buFont typeface="Wingdings 2" pitchFamily="18" charset="2"/>
              <a:buChar char=""/>
              <a:defRPr/>
            </a:pPr>
            <a:r>
              <a:rPr lang="fr-FR" dirty="0">
                <a:solidFill>
                  <a:srgbClr val="000000"/>
                </a:solidFill>
                <a:ea typeface="+mn-ea"/>
                <a:cs typeface="+mn-cs"/>
              </a:rPr>
              <a:t>les séances entières servent de support à </a:t>
            </a:r>
            <a:r>
              <a:rPr lang="fr-FR" dirty="0" smtClean="0">
                <a:solidFill>
                  <a:srgbClr val="000000"/>
                </a:solidFill>
                <a:ea typeface="+mn-ea"/>
                <a:cs typeface="+mn-cs"/>
              </a:rPr>
              <a:t>l’évaluation (notes extensives et/ou enregistrements audio)</a:t>
            </a:r>
          </a:p>
          <a:p>
            <a:pPr lvl="1" eaLnBrk="1" fontAlgn="auto" hangingPunct="1">
              <a:spcAft>
                <a:spcPts val="0"/>
              </a:spcAft>
              <a:buClr>
                <a:schemeClr val="accent2"/>
              </a:buClr>
              <a:buFont typeface="Wingdings 2" pitchFamily="18" charset="2"/>
              <a:buChar char=""/>
              <a:defRPr/>
            </a:pPr>
            <a:r>
              <a:rPr lang="fr-FR" dirty="0">
                <a:solidFill>
                  <a:srgbClr val="000000"/>
                </a:solidFill>
                <a:ea typeface="+mn-ea"/>
              </a:rPr>
              <a:t>Plus grande possibilité de cerner les éléments importants</a:t>
            </a:r>
          </a:p>
          <a:p>
            <a:pPr lvl="1" eaLnBrk="1" fontAlgn="auto" hangingPunct="1">
              <a:spcAft>
                <a:spcPts val="0"/>
              </a:spcAft>
              <a:buClr>
                <a:schemeClr val="accent2"/>
              </a:buClr>
              <a:buFont typeface="Wingdings 2" pitchFamily="18" charset="2"/>
              <a:buChar char=""/>
              <a:defRPr/>
            </a:pPr>
            <a:r>
              <a:rPr lang="fr-FR" dirty="0">
                <a:solidFill>
                  <a:srgbClr val="000000"/>
                </a:solidFill>
                <a:ea typeface="+mn-ea"/>
              </a:rPr>
              <a:t>Mieux évaluer les effets dans le processus de la thérapie</a:t>
            </a:r>
          </a:p>
        </p:txBody>
      </p:sp>
      <p:sp>
        <p:nvSpPr>
          <p:cNvPr id="20484" name="AutoShape 8"/>
          <p:cNvSpPr>
            <a:spLocks noChangeArrowheads="1"/>
          </p:cNvSpPr>
          <p:nvPr/>
        </p:nvSpPr>
        <p:spPr bwMode="auto">
          <a:xfrm>
            <a:off x="304800" y="4648200"/>
            <a:ext cx="8458200" cy="1981200"/>
          </a:xfrm>
          <a:prstGeom prst="horizontalScroll">
            <a:avLst>
              <a:gd name="adj" fmla="val 11903"/>
            </a:avLst>
          </a:prstGeom>
          <a:solidFill>
            <a:srgbClr val="FFFF99"/>
          </a:solidFill>
          <a:ln w="9525">
            <a:solidFill>
              <a:schemeClr val="tx1"/>
            </a:solidFill>
            <a:round/>
            <a:headEnd/>
            <a:tailEnd/>
          </a:ln>
        </p:spPr>
        <p:txBody>
          <a:bodyPr wrap="none" tIns="93600" anchor="ctr">
            <a:prstTxWarp prst="textNoShape">
              <a:avLst/>
            </a:prstTxWarp>
          </a:bodyPr>
          <a:lstStyle/>
          <a:p>
            <a:pPr algn="ctr">
              <a:spcBef>
                <a:spcPct val="30000"/>
              </a:spcBef>
            </a:pPr>
            <a:endParaRPr lang="fr-FR" sz="1200">
              <a:solidFill>
                <a:schemeClr val="bg2"/>
              </a:solidFill>
              <a:latin typeface="Palatino" pitchFamily="-65" charset="0"/>
            </a:endParaRPr>
          </a:p>
          <a:p>
            <a:pPr algn="ctr">
              <a:spcBef>
                <a:spcPct val="30000"/>
              </a:spcBef>
            </a:pPr>
            <a:r>
              <a:rPr lang="fr-FR" sz="1800" b="1">
                <a:solidFill>
                  <a:srgbClr val="595959"/>
                </a:solidFill>
                <a:latin typeface="Calibri" pitchFamily="-65" charset="0"/>
              </a:rPr>
              <a:t>Le but général de l’instrument est de fournir </a:t>
            </a:r>
            <a:r>
              <a:rPr lang="fr-FR" sz="1800" b="1" u="sng">
                <a:solidFill>
                  <a:schemeClr val="accent2"/>
                </a:solidFill>
                <a:latin typeface="Calibri" pitchFamily="-65" charset="0"/>
              </a:rPr>
              <a:t>un index significatif </a:t>
            </a:r>
          </a:p>
          <a:p>
            <a:pPr algn="ctr">
              <a:spcBef>
                <a:spcPct val="30000"/>
              </a:spcBef>
            </a:pPr>
            <a:r>
              <a:rPr lang="fr-FR" sz="1800" b="1">
                <a:solidFill>
                  <a:srgbClr val="595959"/>
                </a:solidFill>
                <a:latin typeface="Calibri" pitchFamily="-65" charset="0"/>
              </a:rPr>
              <a:t>du processus thérapeutique </a:t>
            </a:r>
          </a:p>
          <a:p>
            <a:pPr algn="ctr">
              <a:spcBef>
                <a:spcPct val="30000"/>
              </a:spcBef>
            </a:pPr>
            <a:r>
              <a:rPr lang="fr-FR" sz="1800" b="1">
                <a:solidFill>
                  <a:srgbClr val="595959"/>
                </a:solidFill>
                <a:latin typeface="Calibri" pitchFamily="-65" charset="0"/>
              </a:rPr>
              <a:t>qui puisse être utilisé dans des analyses comparatives</a:t>
            </a:r>
          </a:p>
          <a:p>
            <a:pPr algn="ctr">
              <a:spcBef>
                <a:spcPct val="30000"/>
              </a:spcBef>
            </a:pPr>
            <a:r>
              <a:rPr lang="fr-FR" sz="1800" b="1">
                <a:solidFill>
                  <a:srgbClr val="595959"/>
                </a:solidFill>
                <a:latin typeface="Calibri" pitchFamily="-65" charset="0"/>
              </a:rPr>
              <a:t> ou pour des évaluations pré et post thérapies</a:t>
            </a:r>
            <a:endParaRPr lang="fr-FR" sz="1400" b="1">
              <a:solidFill>
                <a:srgbClr val="595959"/>
              </a:solidFill>
              <a:latin typeface="Calibri" pitchFamily="-65" charset="0"/>
            </a:endParaRPr>
          </a:p>
          <a:p>
            <a:pPr algn="ctr"/>
            <a:endParaRPr lang="fr-FR">
              <a:solidFill>
                <a:srgbClr val="595959"/>
              </a:solidFill>
            </a:endParaRP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5B912C03-6416-6949-B046-9BAA3CF665F7}" type="slidenum">
              <a:rPr lang="en-US"/>
              <a:pPr>
                <a:defRPr/>
              </a:pPr>
              <a:t>4</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fr-FR" sz="4000"/>
              <a:t>Le PQS comprend 3 types d’items</a:t>
            </a:r>
            <a:endParaRPr lang="fr-FR"/>
          </a:p>
        </p:txBody>
      </p:sp>
      <p:sp>
        <p:nvSpPr>
          <p:cNvPr id="26627" name="Rectangle 3"/>
          <p:cNvSpPr>
            <a:spLocks noGrp="1" noChangeArrowheads="1"/>
          </p:cNvSpPr>
          <p:nvPr>
            <p:ph idx="1"/>
          </p:nvPr>
        </p:nvSpPr>
        <p:spPr>
          <a:xfrm>
            <a:off x="228600" y="1752600"/>
            <a:ext cx="8458200" cy="4381500"/>
          </a:xfrm>
        </p:spPr>
        <p:txBody>
          <a:bodyPr rtlCol="0">
            <a:normAutofit/>
          </a:bodyPr>
          <a:lstStyle/>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rgbClr val="000000"/>
                </a:solidFill>
                <a:ea typeface="+mn-ea"/>
                <a:cs typeface="+mn-cs"/>
              </a:rPr>
              <a:t>Les éléments </a:t>
            </a:r>
            <a:r>
              <a:rPr lang="fr-FR" sz="2800" dirty="0">
                <a:solidFill>
                  <a:srgbClr val="000000"/>
                </a:solidFill>
                <a:ea typeface="+mn-ea"/>
                <a:cs typeface="+mn-cs"/>
              </a:rPr>
              <a:t>décrivant </a:t>
            </a:r>
            <a:r>
              <a:rPr lang="fr-FR" sz="2800" dirty="0" smtClean="0">
                <a:solidFill>
                  <a:srgbClr val="000000"/>
                </a:solidFill>
                <a:ea typeface="+mn-ea"/>
                <a:cs typeface="+mn-cs"/>
              </a:rPr>
              <a:t>les attitudes, les sentiments, le </a:t>
            </a:r>
            <a:r>
              <a:rPr lang="fr-FR" sz="2800" dirty="0">
                <a:solidFill>
                  <a:srgbClr val="000000"/>
                </a:solidFill>
                <a:ea typeface="+mn-ea"/>
                <a:cs typeface="+mn-cs"/>
              </a:rPr>
              <a:t>comportement ou l'expérience</a:t>
            </a:r>
            <a:r>
              <a:rPr lang="fr-FR" sz="2800" dirty="0" smtClean="0">
                <a:solidFill>
                  <a:srgbClr val="000000"/>
                </a:solidFill>
                <a:ea typeface="+mn-ea"/>
                <a:cs typeface="+mn-cs"/>
              </a:rPr>
              <a:t> du patient</a:t>
            </a:r>
          </a:p>
          <a:p>
            <a:pPr marL="514350" indent="-514350" eaLnBrk="1" fontAlgn="auto" hangingPunct="1">
              <a:lnSpc>
                <a:spcPct val="90000"/>
              </a:lnSpc>
              <a:spcAft>
                <a:spcPts val="0"/>
              </a:spcAft>
              <a:buClr>
                <a:schemeClr val="accent6">
                  <a:lumMod val="75000"/>
                </a:schemeClr>
              </a:buClr>
              <a:buFont typeface="Arial"/>
              <a:buNone/>
              <a:defRPr/>
            </a:pPr>
            <a:endParaRPr lang="fr-FR" sz="2800" dirty="0" smtClean="0">
              <a:solidFill>
                <a:srgbClr val="000000"/>
              </a:solidFill>
              <a:ea typeface="+mn-ea"/>
              <a:cs typeface="+mn-cs"/>
            </a:endParaRPr>
          </a:p>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rgbClr val="000000"/>
                </a:solidFill>
                <a:ea typeface="+mn-ea"/>
                <a:cs typeface="+mn-cs"/>
              </a:rPr>
              <a:t>Les éléments décrivant les </a:t>
            </a:r>
            <a:r>
              <a:rPr lang="fr-FR" sz="2800" dirty="0">
                <a:solidFill>
                  <a:srgbClr val="000000"/>
                </a:solidFill>
                <a:ea typeface="+mn-ea"/>
                <a:cs typeface="+mn-cs"/>
              </a:rPr>
              <a:t>actions et les attitudes du </a:t>
            </a:r>
            <a:r>
              <a:rPr lang="fr-FR" sz="2800" dirty="0" smtClean="0">
                <a:solidFill>
                  <a:srgbClr val="000000"/>
                </a:solidFill>
                <a:ea typeface="+mn-ea"/>
                <a:cs typeface="+mn-cs"/>
              </a:rPr>
              <a:t>thérapeute</a:t>
            </a:r>
          </a:p>
          <a:p>
            <a:pPr marL="514350" indent="-514350" eaLnBrk="1" fontAlgn="auto" hangingPunct="1">
              <a:lnSpc>
                <a:spcPct val="90000"/>
              </a:lnSpc>
              <a:spcAft>
                <a:spcPts val="0"/>
              </a:spcAft>
              <a:buClr>
                <a:schemeClr val="accent6">
                  <a:lumMod val="75000"/>
                </a:schemeClr>
              </a:buClr>
              <a:buFont typeface="Arial"/>
              <a:buNone/>
              <a:defRPr/>
            </a:pPr>
            <a:endParaRPr lang="fr-FR" sz="2800" dirty="0" smtClean="0">
              <a:solidFill>
                <a:srgbClr val="000000"/>
              </a:solidFill>
              <a:ea typeface="+mn-ea"/>
              <a:cs typeface="+mn-cs"/>
            </a:endParaRPr>
          </a:p>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rgbClr val="000000"/>
                </a:solidFill>
                <a:ea typeface="+mn-ea"/>
                <a:cs typeface="+mn-cs"/>
              </a:rPr>
              <a:t>Les éléments </a:t>
            </a:r>
            <a:r>
              <a:rPr lang="fr-FR" sz="2800" dirty="0">
                <a:solidFill>
                  <a:srgbClr val="000000"/>
                </a:solidFill>
                <a:ea typeface="+mn-ea"/>
                <a:cs typeface="+mn-cs"/>
              </a:rPr>
              <a:t>essayant de cerner la nature de l'interaction de la dyade, le climat ou l'atmosphère de la séance</a:t>
            </a:r>
            <a:endParaRPr lang="fr-FR" sz="2400" dirty="0">
              <a:solidFill>
                <a:srgbClr val="000000"/>
              </a:solidFill>
              <a:ea typeface="+mn-ea"/>
              <a:cs typeface="+mn-cs"/>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a typeface="+mn-ea"/>
              <a:cs typeface="+mn-cs"/>
            </a:endParaRPr>
          </a:p>
        </p:txBody>
      </p:sp>
      <p:sp>
        <p:nvSpPr>
          <p:cNvPr id="4" name="Espace réservé de la date 3"/>
          <p:cNvSpPr>
            <a:spLocks noGrp="1"/>
          </p:cNvSpPr>
          <p:nvPr>
            <p:ph type="dt" sz="quarter" idx="10"/>
          </p:nvPr>
        </p:nvSpPr>
        <p:spPr/>
        <p:txBody>
          <a:bodyPr/>
          <a:lstStyle/>
          <a:p>
            <a:pPr>
              <a:defRPr/>
            </a:pPr>
            <a:r>
              <a:rPr lang="fr-FR"/>
              <a:t>16/09/08</a:t>
            </a:r>
            <a:endParaRPr lang="en-US"/>
          </a:p>
        </p:txBody>
      </p:sp>
      <p:sp>
        <p:nvSpPr>
          <p:cNvPr id="5" name="Espace réservé du numéro de diapositive 4"/>
          <p:cNvSpPr>
            <a:spLocks noGrp="1"/>
          </p:cNvSpPr>
          <p:nvPr>
            <p:ph type="sldNum" sz="quarter" idx="12"/>
          </p:nvPr>
        </p:nvSpPr>
        <p:spPr/>
        <p:txBody>
          <a:bodyPr/>
          <a:lstStyle/>
          <a:p>
            <a:pPr>
              <a:defRPr/>
            </a:pPr>
            <a:fld id="{1FB00EB9-B4BB-5E41-A2D6-1049755FC381}" type="slidenum">
              <a:rPr lang="en-US"/>
              <a:pPr>
                <a:defRPr/>
              </a:pPr>
              <a:t>5</a:t>
            </a:fld>
            <a:endParaRPr lang="en-US"/>
          </a:p>
        </p:txBody>
      </p:sp>
      <p:sp>
        <p:nvSpPr>
          <p:cNvPr id="6" name="Espace réservé du pied de page 5"/>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25450" y="381000"/>
            <a:ext cx="8032750" cy="923925"/>
          </a:xfrm>
        </p:spPr>
        <p:txBody>
          <a:bodyPr/>
          <a:lstStyle/>
          <a:p>
            <a:pPr eaLnBrk="1" hangingPunct="1"/>
            <a:r>
              <a:rPr lang="fr-FR" sz="3600" smtClean="0"/>
              <a:t>Trois ordres de cotations</a:t>
            </a:r>
            <a:endParaRPr lang="fr-FR" smtClean="0"/>
          </a:p>
        </p:txBody>
      </p:sp>
      <p:sp>
        <p:nvSpPr>
          <p:cNvPr id="24579" name="Rectangle 3"/>
          <p:cNvSpPr>
            <a:spLocks noGrp="1" noChangeArrowheads="1"/>
          </p:cNvSpPr>
          <p:nvPr>
            <p:ph idx="1"/>
          </p:nvPr>
        </p:nvSpPr>
        <p:spPr>
          <a:xfrm>
            <a:off x="76200" y="1600200"/>
            <a:ext cx="8108950" cy="4525963"/>
          </a:xfrm>
        </p:spPr>
        <p:txBody>
          <a:bodyPr rtlCol="0">
            <a:normAutofit/>
          </a:bodyPr>
          <a:lstStyle/>
          <a:p>
            <a:pPr eaLnBrk="1" fontAlgn="auto" hangingPunct="1">
              <a:lnSpc>
                <a:spcPct val="90000"/>
              </a:lnSpc>
              <a:spcAft>
                <a:spcPts val="0"/>
              </a:spcAft>
              <a:buFont typeface="Wingdings 2" pitchFamily="18" charset="2"/>
              <a:buChar char=""/>
              <a:defRPr/>
            </a:pPr>
            <a:endParaRPr lang="fr-FR"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a typeface="+mn-ea"/>
              <a:cs typeface="+mn-cs"/>
            </a:endParaRPr>
          </a:p>
          <a:p>
            <a:pPr eaLnBrk="1" fontAlgn="auto" hangingPunct="1">
              <a:lnSpc>
                <a:spcPct val="90000"/>
              </a:lnSpc>
              <a:spcAft>
                <a:spcPts val="0"/>
              </a:spcAft>
              <a:buFont typeface="Wingdings" pitchFamily="-110" charset="2"/>
              <a:buNone/>
              <a:defRPr/>
            </a:pPr>
            <a:endParaRPr lang="fr-FR" sz="2800" dirty="0" smtClean="0">
              <a:solidFill>
                <a:schemeClr val="tx1">
                  <a:lumMod val="65000"/>
                  <a:lumOff val="35000"/>
                </a:schemeClr>
              </a:solidFill>
              <a:ea typeface="+mn-ea"/>
              <a:cs typeface="+mn-cs"/>
            </a:endParaRPr>
          </a:p>
          <a:p>
            <a:pPr eaLnBrk="1" fontAlgn="auto" hangingPunct="1">
              <a:spcAft>
                <a:spcPts val="0"/>
              </a:spcAft>
              <a:buFont typeface="Wingdings" pitchFamily="-110" charset="2"/>
              <a:buNone/>
              <a:defRPr/>
            </a:pPr>
            <a:endParaRPr lang="fr-FR" dirty="0" smtClean="0">
              <a:solidFill>
                <a:schemeClr val="tx1">
                  <a:lumMod val="65000"/>
                  <a:lumOff val="35000"/>
                </a:schemeClr>
              </a:solidFill>
              <a:ea typeface="+mn-ea"/>
              <a:cs typeface="+mn-cs"/>
            </a:endParaRPr>
          </a:p>
          <a:p>
            <a:pPr eaLnBrk="1" fontAlgn="auto" hangingPunct="1">
              <a:spcAft>
                <a:spcPts val="0"/>
              </a:spcAft>
              <a:buFont typeface="Wingdings" pitchFamily="-110" charset="2"/>
              <a:buNone/>
              <a:defRPr/>
            </a:pPr>
            <a:endParaRPr lang="fr-FR" dirty="0">
              <a:solidFill>
                <a:schemeClr val="tx1">
                  <a:lumMod val="65000"/>
                  <a:lumOff val="35000"/>
                </a:schemeClr>
              </a:solidFill>
              <a:ea typeface="+mn-ea"/>
              <a:cs typeface="+mn-cs"/>
            </a:endParaRPr>
          </a:p>
        </p:txBody>
      </p:sp>
      <p:sp>
        <p:nvSpPr>
          <p:cNvPr id="24580" name="Rectangle 4"/>
          <p:cNvSpPr>
            <a:spLocks noChangeArrowheads="1"/>
          </p:cNvSpPr>
          <p:nvPr/>
        </p:nvSpPr>
        <p:spPr bwMode="auto">
          <a:xfrm>
            <a:off x="304800" y="1295400"/>
            <a:ext cx="8229600" cy="5562600"/>
          </a:xfrm>
          <a:prstGeom prst="rect">
            <a:avLst/>
          </a:prstGeom>
          <a:noFill/>
          <a:ln w="9525">
            <a:noFill/>
            <a:miter lim="800000"/>
            <a:headEnd/>
            <a:tailEnd/>
          </a:ln>
        </p:spPr>
        <p:txBody>
          <a:bodyPr lIns="92075" tIns="46038" rIns="92075" bIns="46038">
            <a:prstTxWarp prst="textNoShape">
              <a:avLst/>
            </a:prstTxWarp>
          </a:bodyPr>
          <a:lstStyle/>
          <a:p>
            <a:pPr>
              <a:lnSpc>
                <a:spcPct val="90000"/>
              </a:lnSpc>
              <a:buFont typeface="Arial" pitchFamily="-65" charset="0"/>
              <a:buChar char="•"/>
            </a:pPr>
            <a:r>
              <a:rPr lang="fr-FR">
                <a:solidFill>
                  <a:srgbClr val="8C0714"/>
                </a:solidFill>
              </a:rPr>
              <a:t> </a:t>
            </a:r>
            <a:r>
              <a:rPr lang="fr-FR">
                <a:solidFill>
                  <a:srgbClr val="8C0714"/>
                </a:solidFill>
                <a:latin typeface="Arial" pitchFamily="-65" charset="0"/>
                <a:ea typeface="Arial" pitchFamily="-65" charset="0"/>
                <a:cs typeface="Arial" pitchFamily="-65" charset="0"/>
              </a:rPr>
              <a:t>Caractéristique</a:t>
            </a:r>
            <a:r>
              <a:rPr lang="fr-FR">
                <a:latin typeface="Arial" pitchFamily="-65" charset="0"/>
                <a:ea typeface="Arial" pitchFamily="-65" charset="0"/>
                <a:cs typeface="Arial" pitchFamily="-65" charset="0"/>
              </a:rPr>
              <a:t> </a:t>
            </a:r>
            <a:r>
              <a:rPr lang="fr-FR">
                <a:solidFill>
                  <a:srgbClr val="7F7F7F"/>
                </a:solidFill>
                <a:latin typeface="Arial" pitchFamily="-65" charset="0"/>
                <a:ea typeface="Arial" pitchFamily="-65" charset="0"/>
                <a:cs typeface="Arial" pitchFamily="-65" charset="0"/>
              </a:rPr>
              <a:t>= présence d’éléments caractéristiques selon définition</a:t>
            </a:r>
            <a:endParaRPr lang="fr-FR">
              <a:solidFill>
                <a:srgbClr val="8C0714"/>
              </a:solidFill>
            </a:endParaRPr>
          </a:p>
          <a:p>
            <a:pPr>
              <a:lnSpc>
                <a:spcPct val="90000"/>
              </a:lnSpc>
              <a:buFont typeface="Arial" pitchFamily="-65" charset="0"/>
              <a:buChar char="•"/>
            </a:pPr>
            <a:r>
              <a:rPr lang="fr-FR">
                <a:solidFill>
                  <a:srgbClr val="8C0714"/>
                </a:solidFill>
                <a:latin typeface="Arial" pitchFamily="-65" charset="0"/>
                <a:ea typeface="Arial" pitchFamily="-65" charset="0"/>
                <a:cs typeface="Arial" pitchFamily="-65" charset="0"/>
              </a:rPr>
              <a:t> Neutre</a:t>
            </a:r>
            <a:r>
              <a:rPr lang="fr-FR">
                <a:latin typeface="Arial" pitchFamily="-65" charset="0"/>
                <a:ea typeface="Arial" pitchFamily="-65" charset="0"/>
                <a:cs typeface="Arial" pitchFamily="-65" charset="0"/>
              </a:rPr>
              <a:t> </a:t>
            </a:r>
            <a:r>
              <a:rPr lang="fr-FR">
                <a:solidFill>
                  <a:srgbClr val="7F7F7F"/>
                </a:solidFill>
                <a:latin typeface="Arial" pitchFamily="-65" charset="0"/>
                <a:ea typeface="Arial" pitchFamily="-65" charset="0"/>
                <a:cs typeface="Arial" pitchFamily="-65" charset="0"/>
              </a:rPr>
              <a:t>= non pertinent ou sans importance dans la séance</a:t>
            </a:r>
            <a:endParaRPr lang="fr-FR">
              <a:latin typeface="Arial" pitchFamily="-65" charset="0"/>
              <a:ea typeface="Arial" pitchFamily="-65" charset="0"/>
              <a:cs typeface="Arial" pitchFamily="-65" charset="0"/>
            </a:endParaRPr>
          </a:p>
          <a:p>
            <a:pPr>
              <a:lnSpc>
                <a:spcPct val="90000"/>
              </a:lnSpc>
              <a:buFont typeface="Arial" pitchFamily="-65" charset="0"/>
              <a:buChar char="•"/>
            </a:pPr>
            <a:r>
              <a:rPr lang="fr-FR">
                <a:solidFill>
                  <a:srgbClr val="8C0714"/>
                </a:solidFill>
                <a:latin typeface="Arial" pitchFamily="-65" charset="0"/>
                <a:ea typeface="Arial" pitchFamily="-65" charset="0"/>
                <a:cs typeface="Arial" pitchFamily="-65" charset="0"/>
              </a:rPr>
              <a:t> Non caractéristique</a:t>
            </a:r>
            <a:r>
              <a:rPr lang="fr-FR">
                <a:latin typeface="Arial" pitchFamily="-65" charset="0"/>
                <a:ea typeface="Arial" pitchFamily="-65" charset="0"/>
                <a:cs typeface="Arial" pitchFamily="-65" charset="0"/>
              </a:rPr>
              <a:t> </a:t>
            </a:r>
            <a:r>
              <a:rPr lang="fr-FR">
                <a:solidFill>
                  <a:srgbClr val="7F7F7F"/>
                </a:solidFill>
                <a:latin typeface="Arial" pitchFamily="-65" charset="0"/>
                <a:ea typeface="Arial" pitchFamily="-65" charset="0"/>
                <a:cs typeface="Arial" pitchFamily="-65" charset="0"/>
              </a:rPr>
              <a:t>= absence d’un comportement ou d’une expérience remarquable</a:t>
            </a:r>
          </a:p>
          <a:p>
            <a:pPr>
              <a:lnSpc>
                <a:spcPct val="90000"/>
              </a:lnSpc>
            </a:pPr>
            <a:endParaRPr lang="fr-FR">
              <a:solidFill>
                <a:srgbClr val="7F7F7F"/>
              </a:solidFill>
              <a:latin typeface="Arial" pitchFamily="-65" charset="0"/>
              <a:ea typeface="Arial" pitchFamily="-65" charset="0"/>
              <a:cs typeface="Arial" pitchFamily="-65" charset="0"/>
            </a:endParaRPr>
          </a:p>
          <a:p>
            <a:pPr algn="just"/>
            <a:r>
              <a:rPr lang="fr-FR" sz="1600">
                <a:latin typeface="Calibri" pitchFamily="-65" charset="0"/>
                <a:ea typeface="Calibri" pitchFamily="-65" charset="0"/>
                <a:cs typeface="Calibri" pitchFamily="-65" charset="0"/>
              </a:rPr>
              <a:t>(Les évaluateurs sont parfois incertains pour placer un item dans la catégorie neutre, ou dans la catégorie « non caractéristique  ». Un élément devrait être placé dans la catégorie neutre quand il est vraiment </a:t>
            </a:r>
            <a:r>
              <a:rPr lang="fr-FR" sz="1600" b="1">
                <a:latin typeface="Calibri" pitchFamily="-65" charset="0"/>
                <a:ea typeface="Calibri" pitchFamily="-65" charset="0"/>
                <a:cs typeface="Calibri" pitchFamily="-65" charset="0"/>
              </a:rPr>
              <a:t>non pertinent </a:t>
            </a:r>
            <a:r>
              <a:rPr lang="fr-FR" sz="1600">
                <a:latin typeface="Calibri" pitchFamily="-65" charset="0"/>
                <a:ea typeface="Calibri" pitchFamily="-65" charset="0"/>
                <a:cs typeface="Calibri" pitchFamily="-65" charset="0"/>
              </a:rPr>
              <a:t>ou </a:t>
            </a:r>
            <a:r>
              <a:rPr lang="fr-FR" sz="1600" b="1">
                <a:latin typeface="Calibri" pitchFamily="-65" charset="0"/>
                <a:ea typeface="Calibri" pitchFamily="-65" charset="0"/>
                <a:cs typeface="Calibri" pitchFamily="-65" charset="0"/>
              </a:rPr>
              <a:t>sans importance </a:t>
            </a:r>
            <a:r>
              <a:rPr lang="fr-FR" sz="1600">
                <a:latin typeface="Calibri" pitchFamily="-65" charset="0"/>
                <a:ea typeface="Calibri" pitchFamily="-65" charset="0"/>
                <a:cs typeface="Calibri" pitchFamily="-65" charset="0"/>
              </a:rPr>
              <a:t>par rapport à l'interaction. Un placement plus extrême dans le « non caractéristique » signale que </a:t>
            </a:r>
            <a:r>
              <a:rPr lang="fr-FR" sz="1600" b="1">
                <a:latin typeface="Calibri" pitchFamily="-65" charset="0"/>
                <a:ea typeface="Calibri" pitchFamily="-65" charset="0"/>
                <a:cs typeface="Calibri" pitchFamily="-65" charset="0"/>
              </a:rPr>
              <a:t>l'absence </a:t>
            </a:r>
            <a:r>
              <a:rPr lang="fr-FR" sz="1600">
                <a:latin typeface="Calibri" pitchFamily="-65" charset="0"/>
                <a:ea typeface="Calibri" pitchFamily="-65" charset="0"/>
                <a:cs typeface="Calibri" pitchFamily="-65" charset="0"/>
              </a:rPr>
              <a:t>d'un comportement ou d'une expérience particulière </a:t>
            </a:r>
            <a:r>
              <a:rPr lang="fr-FR" sz="1600" b="1">
                <a:latin typeface="Calibri" pitchFamily="-65" charset="0"/>
                <a:ea typeface="Calibri" pitchFamily="-65" charset="0"/>
                <a:cs typeface="Calibri" pitchFamily="-65" charset="0"/>
              </a:rPr>
              <a:t>est remarquable</a:t>
            </a:r>
            <a:r>
              <a:rPr lang="fr-FR" sz="1600">
                <a:latin typeface="Calibri" pitchFamily="-65" charset="0"/>
                <a:ea typeface="Calibri" pitchFamily="-65" charset="0"/>
                <a:cs typeface="Calibri" pitchFamily="-65" charset="0"/>
              </a:rPr>
              <a:t>. En d'autres termes, un événement dont il serait important de noter l’absence  afin de réaliser une description plus précise de la séance devrait être classé dans la catégorie « non caractéristique » plutôt que « neutre ». )</a:t>
            </a:r>
          </a:p>
          <a:p>
            <a:endParaRPr lang="fr-FR" sz="1600" b="1">
              <a:solidFill>
                <a:srgbClr val="00349E"/>
              </a:solidFill>
              <a:latin typeface="Calibri" pitchFamily="-65" charset="0"/>
              <a:ea typeface="Arial" pitchFamily="-65" charset="0"/>
              <a:cs typeface="Arial" pitchFamily="-65" charset="0"/>
            </a:endParaRPr>
          </a:p>
          <a:p>
            <a:pPr marL="185738" lvl="1">
              <a:lnSpc>
                <a:spcPct val="90000"/>
              </a:lnSpc>
            </a:pPr>
            <a:r>
              <a:rPr lang="fr-FR" sz="2000" b="1">
                <a:solidFill>
                  <a:srgbClr val="00349E"/>
                </a:solidFill>
                <a:latin typeface="Arial" pitchFamily="-65" charset="0"/>
                <a:ea typeface="Arial" pitchFamily="-65" charset="0"/>
                <a:cs typeface="Arial" pitchFamily="-65" charset="0"/>
              </a:rPr>
              <a:t> NB. Pour apprécier qu’un élément est « non pertinent », il faut considérer la séance entière et cliniquement décider si tel élément </a:t>
            </a:r>
            <a:r>
              <a:rPr lang="fr-FR" sz="2000" b="1" i="1" u="sng">
                <a:solidFill>
                  <a:srgbClr val="00349E"/>
                </a:solidFill>
                <a:latin typeface="Arial" pitchFamily="-65" charset="0"/>
                <a:ea typeface="Arial" pitchFamily="-65" charset="0"/>
                <a:cs typeface="Arial" pitchFamily="-65" charset="0"/>
              </a:rPr>
              <a:t>par rapport à un autre </a:t>
            </a:r>
            <a:r>
              <a:rPr lang="fr-FR" sz="2000" b="1">
                <a:solidFill>
                  <a:srgbClr val="00349E"/>
                </a:solidFill>
                <a:latin typeface="Arial" pitchFamily="-65" charset="0"/>
                <a:ea typeface="Arial" pitchFamily="-65" charset="0"/>
                <a:cs typeface="Arial" pitchFamily="-65" charset="0"/>
              </a:rPr>
              <a:t>n’est pas pertinent dans cette séance spécifique (tri forcé).</a:t>
            </a:r>
          </a:p>
          <a:p>
            <a:pPr>
              <a:lnSpc>
                <a:spcPct val="90000"/>
              </a:lnSpc>
            </a:pPr>
            <a:endParaRPr lang="fr-FR"/>
          </a:p>
          <a:p>
            <a:pPr>
              <a:lnSpc>
                <a:spcPct val="90000"/>
              </a:lnSpc>
            </a:pPr>
            <a:endParaRPr lang="fr-FR"/>
          </a:p>
          <a:p>
            <a:pPr>
              <a:lnSpc>
                <a:spcPct val="90000"/>
              </a:lnSpc>
            </a:pPr>
            <a:endParaRPr lang="fr-FR"/>
          </a:p>
          <a:p>
            <a:pPr>
              <a:lnSpc>
                <a:spcPct val="90000"/>
              </a:lnSpc>
            </a:pPr>
            <a:endParaRPr lang="fr-F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ABAAFC59-48B1-3649-9830-54F465804B76}" type="slidenum">
              <a:rPr lang="en-US"/>
              <a:pPr>
                <a:defRPr/>
              </a:pPr>
              <a:t>6</a:t>
            </a:fld>
            <a:endParaRPr lang="en-US"/>
          </a:p>
        </p:txBody>
      </p:sp>
      <p:sp>
        <p:nvSpPr>
          <p:cNvPr id="7" name="Espace réservé du pied de page 6"/>
          <p:cNvSpPr>
            <a:spLocks noGrp="1"/>
          </p:cNvSpPr>
          <p:nvPr>
            <p:ph type="ftr" sz="quarter" idx="11"/>
          </p:nvPr>
        </p:nvSpPr>
        <p:spPr/>
        <p:txBody>
          <a:bodyPr/>
          <a:lstStyle/>
          <a:p>
            <a:pPr>
              <a:defRPr/>
            </a:pPr>
            <a:r>
              <a:rPr lang="fr-FR" dirty="0"/>
              <a:t>Monique Thurin - Présentation du PQS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304800"/>
            <a:ext cx="8936038" cy="1219200"/>
          </a:xfrm>
        </p:spPr>
        <p:txBody>
          <a:bodyPr>
            <a:normAutofit fontScale="90000"/>
          </a:bodyPr>
          <a:lstStyle/>
          <a:p>
            <a:pPr eaLnBrk="1" hangingPunct="1">
              <a:defRPr/>
            </a:pPr>
            <a:r>
              <a:rPr lang="fr-FR" sz="2200" b="1">
                <a:latin typeface="Arial" pitchFamily="-65" charset="0"/>
                <a:ea typeface="Arial" pitchFamily="-65" charset="0"/>
                <a:cs typeface="Arial" pitchFamily="-65" charset="0"/>
              </a:rPr>
              <a:t>Item 26 : Patient experiences discomforting or </a:t>
            </a:r>
            <a:br>
              <a:rPr lang="fr-FR" sz="2200" b="1">
                <a:latin typeface="Arial" pitchFamily="-65" charset="0"/>
                <a:ea typeface="Arial" pitchFamily="-65" charset="0"/>
                <a:cs typeface="Arial" pitchFamily="-65" charset="0"/>
              </a:rPr>
            </a:br>
            <a:r>
              <a:rPr lang="fr-FR" sz="2200" b="1">
                <a:latin typeface="Arial" pitchFamily="-65" charset="0"/>
                <a:ea typeface="Arial" pitchFamily="-65" charset="0"/>
                <a:cs typeface="Arial" pitchFamily="-65" charset="0"/>
              </a:rPr>
              <a:t>troublesome (painful) affect.</a:t>
            </a:r>
            <a:r>
              <a:rPr lang="fr-FR" sz="2500"/>
              <a:t/>
            </a:r>
            <a:br>
              <a:rPr lang="fr-FR" sz="2500"/>
            </a:br>
            <a:endParaRPr lang="fr-FR" sz="4000"/>
          </a:p>
        </p:txBody>
      </p:sp>
      <p:sp>
        <p:nvSpPr>
          <p:cNvPr id="28675" name="Rectangle 3"/>
          <p:cNvSpPr>
            <a:spLocks noGrp="1" noChangeArrowheads="1"/>
          </p:cNvSpPr>
          <p:nvPr>
            <p:ph sz="half" idx="1"/>
          </p:nvPr>
        </p:nvSpPr>
        <p:spPr>
          <a:xfrm>
            <a:off x="228600" y="1600200"/>
            <a:ext cx="3810000" cy="4525963"/>
          </a:xfrm>
        </p:spPr>
        <p:txBody>
          <a:bodyPr rtlCol="0">
            <a:normAutofit/>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a typeface="+mn-ea"/>
              <a:cs typeface="+mn-cs"/>
            </a:endParaRPr>
          </a:p>
          <a:p>
            <a:pPr eaLnBrk="1" fontAlgn="auto" hangingPunct="1">
              <a:spcAft>
                <a:spcPts val="0"/>
              </a:spcAft>
              <a:buClr>
                <a:schemeClr val="accent2"/>
              </a:buClr>
              <a:buFont typeface="Wingdings 2" pitchFamily="18" charset="2"/>
              <a:buChar char=""/>
              <a:defRPr/>
            </a:pPr>
            <a:r>
              <a:rPr lang="fr-FR" dirty="0" smtClean="0">
                <a:solidFill>
                  <a:srgbClr val="000000"/>
                </a:solidFill>
                <a:ea typeface="+mn-ea"/>
                <a:cs typeface="+mn-cs"/>
              </a:rPr>
              <a:t>Le patient ressent un affect désagréable ou pénible (douloureux). </a:t>
            </a:r>
            <a:endParaRPr lang="fr-FR" dirty="0">
              <a:solidFill>
                <a:srgbClr val="000000"/>
              </a:solidFill>
              <a:latin typeface="Times" pitchFamily="-110" charset="0"/>
              <a:ea typeface="+mn-ea"/>
              <a:cs typeface="+mn-cs"/>
            </a:endParaRPr>
          </a:p>
        </p:txBody>
      </p:sp>
      <p:sp>
        <p:nvSpPr>
          <p:cNvPr id="26628" name="Rectangle 4"/>
          <p:cNvSpPr>
            <a:spLocks noGrp="1" noChangeArrowheads="1"/>
          </p:cNvSpPr>
          <p:nvPr>
            <p:ph sz="half" idx="2"/>
          </p:nvPr>
        </p:nvSpPr>
        <p:spPr/>
        <p:txBody>
          <a:bodyPr/>
          <a:lstStyle/>
          <a:p>
            <a:pPr eaLnBrk="1" hangingPunct="1">
              <a:buClr>
                <a:schemeClr val="accent2"/>
              </a:buClr>
              <a:buFont typeface="Wingdings 2" pitchFamily="-65" charset="2"/>
              <a:buChar char=""/>
            </a:pPr>
            <a:r>
              <a:rPr lang="fr-FR" sz="1800" smtClean="0">
                <a:solidFill>
                  <a:srgbClr val="000000"/>
                </a:solidFill>
              </a:rPr>
              <a:t>Placer </a:t>
            </a:r>
            <a:r>
              <a:rPr lang="fr-FR" sz="1800" b="1" smtClean="0">
                <a:solidFill>
                  <a:srgbClr val="000000"/>
                </a:solidFill>
              </a:rPr>
              <a:t>vers caractéristique </a:t>
            </a:r>
            <a:r>
              <a:rPr lang="fr-FR" sz="1800" smtClean="0">
                <a:solidFill>
                  <a:srgbClr val="000000"/>
                </a:solidFill>
              </a:rPr>
              <a:t>si le patient exprime des sentiments de honte, de culpabilité, de peur, ou de tristesse au cours de la séance. Un placement extrême indique l’intensité de l’affect.</a:t>
            </a:r>
          </a:p>
          <a:p>
            <a:pPr eaLnBrk="1" hangingPunct="1">
              <a:buClr>
                <a:schemeClr val="accent2"/>
              </a:buClr>
              <a:buFont typeface="Wingdings 2" pitchFamily="-65" charset="2"/>
              <a:buChar char=""/>
            </a:pPr>
            <a:r>
              <a:rPr lang="fr-FR" sz="1800" smtClean="0">
                <a:solidFill>
                  <a:srgbClr val="000000"/>
                </a:solidFill>
              </a:rPr>
              <a:t>Placer vers </a:t>
            </a:r>
            <a:r>
              <a:rPr lang="fr-FR" sz="1800" b="1" smtClean="0">
                <a:solidFill>
                  <a:srgbClr val="000000"/>
                </a:solidFill>
              </a:rPr>
              <a:t>non caractéristique </a:t>
            </a:r>
            <a:r>
              <a:rPr lang="fr-FR" sz="1800" smtClean="0">
                <a:solidFill>
                  <a:srgbClr val="000000"/>
                </a:solidFill>
              </a:rPr>
              <a:t>si le patient n’exprime pas de tels sentiments pénibles, ou exprime des sentiments de confort et de bien-être.</a:t>
            </a:r>
            <a:endParaRPr lang="fr-FR" sz="1800">
              <a:solidFill>
                <a:srgbClr val="000000"/>
              </a:solidFill>
            </a:endParaRP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200A2A5D-AA25-F943-BF9F-4DD13BF04E06}" type="slidenum">
              <a:rPr lang="en-US"/>
              <a:pPr>
                <a:defRPr/>
              </a:pPr>
              <a:t>7</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52400" y="228600"/>
            <a:ext cx="8153400" cy="1027113"/>
          </a:xfrm>
        </p:spPr>
        <p:txBody>
          <a:bodyPr/>
          <a:lstStyle/>
          <a:p>
            <a:pPr eaLnBrk="1" hangingPunct="1"/>
            <a:r>
              <a:rPr lang="fr-FR" sz="2400" b="1">
                <a:latin typeface="Arial" pitchFamily="-65" charset="0"/>
                <a:ea typeface="Arial" pitchFamily="-65" charset="0"/>
                <a:cs typeface="Arial" pitchFamily="-65" charset="0"/>
              </a:rPr>
              <a:t>Item 2 :Therapist draws attention to patient’s nonverbal behavior, e.g., body posture, gestures</a:t>
            </a:r>
          </a:p>
        </p:txBody>
      </p:sp>
      <p:sp>
        <p:nvSpPr>
          <p:cNvPr id="30723" name="Rectangle 3"/>
          <p:cNvSpPr>
            <a:spLocks noGrp="1" noChangeArrowheads="1"/>
          </p:cNvSpPr>
          <p:nvPr>
            <p:ph sz="half" idx="1"/>
          </p:nvPr>
        </p:nvSpPr>
        <p:spPr>
          <a:xfrm>
            <a:off x="152400" y="1790700"/>
            <a:ext cx="4267200" cy="4381500"/>
          </a:xfrm>
        </p:spPr>
        <p:txBody>
          <a:bodyPr rtlCol="0">
            <a:normAutofit/>
          </a:bodyPr>
          <a:lstStyle/>
          <a:p>
            <a:pPr eaLnBrk="1" fontAlgn="auto" hangingPunct="1">
              <a:spcAft>
                <a:spcPts val="0"/>
              </a:spcAft>
              <a:buFont typeface="Wingdings 2" pitchFamily="18" charset="2"/>
              <a:buChar char=""/>
              <a:defRPr/>
            </a:pPr>
            <a:endParaRPr lang="fr-FR" dirty="0">
              <a:solidFill>
                <a:schemeClr val="tx1">
                  <a:lumMod val="65000"/>
                  <a:lumOff val="35000"/>
                </a:schemeClr>
              </a:solidFill>
              <a:latin typeface="Times" pitchFamily="-110" charset="0"/>
              <a:ea typeface="+mn-ea"/>
              <a:cs typeface="+mn-cs"/>
            </a:endParaRPr>
          </a:p>
          <a:p>
            <a:pPr eaLnBrk="1" fontAlgn="auto" hangingPunct="1">
              <a:spcAft>
                <a:spcPts val="0"/>
              </a:spcAft>
              <a:buClr>
                <a:schemeClr val="accent2"/>
              </a:buClr>
              <a:buFont typeface="Wingdings 2" pitchFamily="18" charset="2"/>
              <a:buChar char=""/>
              <a:defRPr/>
            </a:pPr>
            <a:r>
              <a:rPr lang="fr-FR" dirty="0">
                <a:solidFill>
                  <a:srgbClr val="000000"/>
                </a:solidFill>
                <a:latin typeface="Times" pitchFamily="-110" charset="0"/>
                <a:ea typeface="+mn-ea"/>
                <a:cs typeface="+mn-cs"/>
              </a:rPr>
              <a:t>Le thérapeute porte attention au comportement non verbal du patient, </a:t>
            </a:r>
            <a:r>
              <a:rPr lang="fr-FR" dirty="0" err="1">
                <a:solidFill>
                  <a:srgbClr val="000000"/>
                </a:solidFill>
                <a:latin typeface="Times" pitchFamily="-110" charset="0"/>
                <a:ea typeface="+mn-ea"/>
                <a:cs typeface="+mn-cs"/>
              </a:rPr>
              <a:t>c-à-d</a:t>
            </a:r>
            <a:r>
              <a:rPr lang="fr-FR" dirty="0">
                <a:solidFill>
                  <a:srgbClr val="000000"/>
                </a:solidFill>
                <a:latin typeface="Times" pitchFamily="-110" charset="0"/>
                <a:ea typeface="+mn-ea"/>
                <a:cs typeface="+mn-cs"/>
              </a:rPr>
              <a:t>, à la position du corps et à la gestuelle.</a:t>
            </a:r>
          </a:p>
        </p:txBody>
      </p:sp>
      <p:sp>
        <p:nvSpPr>
          <p:cNvPr id="28676" name="Rectangle 4"/>
          <p:cNvSpPr>
            <a:spLocks noGrp="1" noChangeArrowheads="1"/>
          </p:cNvSpPr>
          <p:nvPr>
            <p:ph sz="half" idx="2"/>
          </p:nvPr>
        </p:nvSpPr>
        <p:spPr/>
        <p:txBody>
          <a:bodyPr/>
          <a:lstStyle/>
          <a:p>
            <a:pPr eaLnBrk="1" hangingPunct="1">
              <a:lnSpc>
                <a:spcPct val="90000"/>
              </a:lnSpc>
              <a:buClr>
                <a:schemeClr val="accent2"/>
              </a:buClr>
              <a:buFont typeface="Wingdings 2" pitchFamily="-65" charset="2"/>
              <a:buChar char=""/>
            </a:pPr>
            <a:r>
              <a:rPr lang="fr-FR" sz="1800">
                <a:solidFill>
                  <a:srgbClr val="000000"/>
                </a:solidFill>
              </a:rPr>
              <a:t>Placez dans  « caractéristique » si le thérapeute porte attention sur le comportement non-verbal du patient, tel que des expressions faciales, rougeur, rire, gorge nouée, ou les mouvements de corps, par ex., le thérapeute précise que bien que le patient dit qu’il (elle) est fâché, il sourit.</a:t>
            </a:r>
          </a:p>
          <a:p>
            <a:pPr eaLnBrk="1" hangingPunct="1">
              <a:lnSpc>
                <a:spcPct val="90000"/>
              </a:lnSpc>
              <a:buClr>
                <a:schemeClr val="accent2"/>
              </a:buClr>
              <a:buFont typeface="Wingdings 2" pitchFamily="-65" charset="2"/>
              <a:buChar char=""/>
            </a:pPr>
            <a:r>
              <a:rPr lang="fr-FR" sz="1800">
                <a:solidFill>
                  <a:srgbClr val="000000"/>
                </a:solidFill>
              </a:rPr>
              <a:t>Placez dans « non caractéristique » s’il y a peu ou pas d’éléments sur le comportement non verbal.</a:t>
            </a: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055C81ED-8562-6043-A378-DAF69EE333DC}" type="slidenum">
              <a:rPr lang="en-US"/>
              <a:pPr>
                <a:defRPr/>
              </a:pPr>
              <a:t>8</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228600"/>
            <a:ext cx="8763000" cy="1027113"/>
          </a:xfrm>
        </p:spPr>
        <p:txBody>
          <a:bodyPr/>
          <a:lstStyle/>
          <a:p>
            <a:pPr algn="l" eaLnBrk="1" hangingPunct="1"/>
            <a:r>
              <a:rPr lang="fr-FR" sz="2400" b="1">
                <a:latin typeface="Arial" pitchFamily="-65" charset="0"/>
                <a:ea typeface="Arial" pitchFamily="-65" charset="0"/>
                <a:cs typeface="Arial" pitchFamily="-65" charset="0"/>
              </a:rPr>
              <a:t>Item 39 :There is a competitive quality to the relationship. </a:t>
            </a:r>
          </a:p>
        </p:txBody>
      </p:sp>
      <p:sp>
        <p:nvSpPr>
          <p:cNvPr id="30723" name="Rectangle 3"/>
          <p:cNvSpPr>
            <a:spLocks noGrp="1" noChangeArrowheads="1"/>
          </p:cNvSpPr>
          <p:nvPr>
            <p:ph sz="half" idx="1"/>
          </p:nvPr>
        </p:nvSpPr>
        <p:spPr>
          <a:xfrm>
            <a:off x="152400" y="1790700"/>
            <a:ext cx="3886200" cy="4381500"/>
          </a:xfrm>
        </p:spPr>
        <p:txBody>
          <a:bodyPr rtlCol="0">
            <a:normAutofit/>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a typeface="+mn-ea"/>
              <a:cs typeface="+mn-cs"/>
            </a:endParaRPr>
          </a:p>
          <a:p>
            <a:pPr eaLnBrk="1" fontAlgn="auto" hangingPunct="1">
              <a:spcAft>
                <a:spcPts val="0"/>
              </a:spcAft>
              <a:buClr>
                <a:schemeClr val="accent2"/>
              </a:buClr>
              <a:buFont typeface="Wingdings 2" pitchFamily="18" charset="2"/>
              <a:buChar char=""/>
              <a:defRPr/>
            </a:pPr>
            <a:r>
              <a:rPr lang="fr-FR" dirty="0" smtClean="0">
                <a:solidFill>
                  <a:srgbClr val="000000"/>
                </a:solidFill>
                <a:latin typeface="Arial"/>
                <a:ea typeface="+mn-ea"/>
                <a:cs typeface="Arial"/>
              </a:rPr>
              <a:t>La relation présente une qualité concurrentielle.</a:t>
            </a:r>
            <a:endParaRPr lang="fr-FR" dirty="0">
              <a:solidFill>
                <a:srgbClr val="000000"/>
              </a:solidFill>
              <a:latin typeface="Arial"/>
              <a:ea typeface="+mn-ea"/>
              <a:cs typeface="Arial"/>
            </a:endParaRPr>
          </a:p>
        </p:txBody>
      </p:sp>
      <p:sp>
        <p:nvSpPr>
          <p:cNvPr id="30724" name="Rectangle 4"/>
          <p:cNvSpPr>
            <a:spLocks noGrp="1" noChangeArrowheads="1"/>
          </p:cNvSpPr>
          <p:nvPr>
            <p:ph sz="half" idx="2"/>
          </p:nvPr>
        </p:nvSpPr>
        <p:spPr>
          <a:xfrm>
            <a:off x="4011613" y="1600200"/>
            <a:ext cx="4446587" cy="4525963"/>
          </a:xfrm>
        </p:spPr>
        <p:txBody>
          <a:bodyPr/>
          <a:lstStyle/>
          <a:p>
            <a:pPr eaLnBrk="1" hangingPunct="1">
              <a:buClr>
                <a:schemeClr val="accent2"/>
              </a:buClr>
              <a:buFont typeface="Wingdings 2" pitchFamily="-65" charset="2"/>
              <a:buChar char=""/>
            </a:pPr>
            <a:endParaRPr lang="fr-FR" sz="1800" b="1" smtClean="0">
              <a:solidFill>
                <a:srgbClr val="000000"/>
              </a:solidFill>
              <a:latin typeface="Arial" pitchFamily="-65" charset="0"/>
              <a:ea typeface="Arial" pitchFamily="-65" charset="0"/>
              <a:cs typeface="Arial" pitchFamily="-65" charset="0"/>
            </a:endParaRPr>
          </a:p>
          <a:p>
            <a:pPr eaLnBrk="1" hangingPunct="1">
              <a:buClr>
                <a:schemeClr val="accent2"/>
              </a:buClr>
              <a:buFont typeface="Wingdings 2" pitchFamily="-65" charset="2"/>
              <a:buChar char=""/>
            </a:pPr>
            <a:r>
              <a:rPr lang="fr-FR" sz="1800" smtClean="0">
                <a:solidFill>
                  <a:srgbClr val="000000"/>
                </a:solidFill>
                <a:latin typeface="Arial" pitchFamily="-65" charset="0"/>
                <a:ea typeface="Arial" pitchFamily="-65" charset="0"/>
                <a:cs typeface="Arial" pitchFamily="-65" charset="0"/>
              </a:rPr>
              <a:t>Placer </a:t>
            </a:r>
            <a:r>
              <a:rPr lang="fr-FR" sz="1800" b="1" smtClean="0">
                <a:solidFill>
                  <a:srgbClr val="000000"/>
                </a:solidFill>
                <a:latin typeface="Arial" pitchFamily="-65" charset="0"/>
                <a:ea typeface="Arial" pitchFamily="-65" charset="0"/>
                <a:cs typeface="Arial" pitchFamily="-65" charset="0"/>
              </a:rPr>
              <a:t>vers caractéristique </a:t>
            </a:r>
            <a:r>
              <a:rPr lang="fr-FR" sz="1800" smtClean="0">
                <a:solidFill>
                  <a:srgbClr val="000000"/>
                </a:solidFill>
                <a:latin typeface="Arial" pitchFamily="-65" charset="0"/>
                <a:ea typeface="Arial" pitchFamily="-65" charset="0"/>
                <a:cs typeface="Arial" pitchFamily="-65" charset="0"/>
              </a:rPr>
              <a:t>si soit le patient soit le thérapeute semble en compétition avec l’autre. Cela peut prendre la forme de vantardise, de « surenchérissement », ou de rabaisser l’autre ; par exemple le patient suggère que le thérapeute vit une vie cloîtrée alors que lui vit et travaille dans le monde réel.</a:t>
            </a:r>
          </a:p>
          <a:p>
            <a:pPr eaLnBrk="1" hangingPunct="1">
              <a:buClr>
                <a:schemeClr val="accent2"/>
              </a:buClr>
              <a:buFont typeface="Wingdings 2" pitchFamily="-65" charset="2"/>
              <a:buChar char=""/>
            </a:pPr>
            <a:r>
              <a:rPr lang="fr-FR" sz="1800" smtClean="0">
                <a:solidFill>
                  <a:srgbClr val="000000"/>
                </a:solidFill>
                <a:latin typeface="Arial" pitchFamily="-65" charset="0"/>
                <a:ea typeface="Arial" pitchFamily="-65" charset="0"/>
                <a:cs typeface="Arial" pitchFamily="-65" charset="0"/>
              </a:rPr>
              <a:t>Placer </a:t>
            </a:r>
            <a:r>
              <a:rPr lang="fr-FR" sz="1800" b="1" smtClean="0">
                <a:solidFill>
                  <a:srgbClr val="000000"/>
                </a:solidFill>
                <a:latin typeface="Arial" pitchFamily="-65" charset="0"/>
                <a:ea typeface="Arial" pitchFamily="-65" charset="0"/>
                <a:cs typeface="Arial" pitchFamily="-65" charset="0"/>
              </a:rPr>
              <a:t>vers non caractéristique </a:t>
            </a:r>
            <a:r>
              <a:rPr lang="fr-FR" sz="1800" smtClean="0">
                <a:solidFill>
                  <a:srgbClr val="000000"/>
                </a:solidFill>
                <a:latin typeface="Arial" pitchFamily="-65" charset="0"/>
                <a:ea typeface="Arial" pitchFamily="-65" charset="0"/>
                <a:cs typeface="Arial" pitchFamily="-65" charset="0"/>
              </a:rPr>
              <a:t>s’il y a peu ou pas de sentiment de compétitivité entre le patient et le thérapeute.</a:t>
            </a:r>
            <a:endParaRPr lang="fr-FR" sz="1800">
              <a:solidFill>
                <a:srgbClr val="000000"/>
              </a:solidFill>
              <a:latin typeface="Arial" pitchFamily="-65" charset="0"/>
              <a:ea typeface="Arial" pitchFamily="-65" charset="0"/>
              <a:cs typeface="Arial" pitchFamily="-65" charset="0"/>
            </a:endParaRP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A5968862-5549-1640-B6D8-787CA628D39F}" type="slidenum">
              <a:rPr lang="en-US"/>
              <a:pPr>
                <a:defRPr/>
              </a:pPr>
              <a:t>9</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819150" y="228600"/>
            <a:ext cx="8324850" cy="1104900"/>
          </a:xfrm>
        </p:spPr>
        <p:txBody>
          <a:bodyPr>
            <a:normAutofit fontScale="90000"/>
          </a:bodyPr>
          <a:lstStyle/>
          <a:p>
            <a:pPr eaLnBrk="1" hangingPunct="1">
              <a:defRPr/>
            </a:pPr>
            <a:r>
              <a:rPr lang="fr-FR" sz="3200">
                <a:latin typeface="Helvetica" pitchFamily="-65" charset="0"/>
              </a:rPr>
              <a:t/>
            </a:r>
            <a:br>
              <a:rPr lang="fr-FR" sz="3200">
                <a:latin typeface="Helvetica" pitchFamily="-65" charset="0"/>
              </a:rPr>
            </a:br>
            <a:r>
              <a:rPr lang="fr-FR" sz="2200" b="1">
                <a:latin typeface="Arial" pitchFamily="-65" charset="0"/>
                <a:ea typeface="Arial" pitchFamily="-65" charset="0"/>
                <a:cs typeface="Arial" pitchFamily="-65" charset="0"/>
              </a:rPr>
              <a:t> Item 92 : Patient's feelings or perceptions are linked to situations or behavior of the past.</a:t>
            </a:r>
            <a:r>
              <a:rPr lang="fr-FR" sz="2500"/>
              <a:t/>
            </a:r>
            <a:br>
              <a:rPr lang="fr-FR" sz="2500"/>
            </a:br>
            <a:endParaRPr lang="fr-FR" sz="3200">
              <a:latin typeface="Helvetica" pitchFamily="-65" charset="0"/>
            </a:endParaRPr>
          </a:p>
        </p:txBody>
      </p:sp>
      <p:sp>
        <p:nvSpPr>
          <p:cNvPr id="32771" name="Rectangle 3"/>
          <p:cNvSpPr>
            <a:spLocks noGrp="1" noChangeArrowheads="1"/>
          </p:cNvSpPr>
          <p:nvPr>
            <p:ph sz="half" idx="1"/>
          </p:nvPr>
        </p:nvSpPr>
        <p:spPr>
          <a:xfrm>
            <a:off x="152400" y="1790700"/>
            <a:ext cx="3962400" cy="4381500"/>
          </a:xfrm>
        </p:spPr>
        <p:txBody>
          <a:bodyPr rtlCol="0">
            <a:normAutofit/>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a typeface="+mn-ea"/>
              <a:cs typeface="+mn-cs"/>
            </a:endParaRPr>
          </a:p>
          <a:p>
            <a:pPr eaLnBrk="1" fontAlgn="auto" hangingPunct="1">
              <a:spcAft>
                <a:spcPts val="0"/>
              </a:spcAft>
              <a:buClr>
                <a:schemeClr val="accent2"/>
              </a:buClr>
              <a:buFont typeface="Wingdings 2" pitchFamily="18" charset="2"/>
              <a:buChar char=""/>
              <a:defRPr/>
            </a:pPr>
            <a:r>
              <a:rPr lang="fr-FR" dirty="0" smtClean="0">
                <a:solidFill>
                  <a:schemeClr val="tx1">
                    <a:lumMod val="65000"/>
                    <a:lumOff val="35000"/>
                  </a:schemeClr>
                </a:solidFill>
                <a:ea typeface="+mn-ea"/>
                <a:cs typeface="+mn-cs"/>
              </a:rPr>
              <a:t>L</a:t>
            </a:r>
            <a:r>
              <a:rPr lang="fr-FR" dirty="0" smtClean="0">
                <a:solidFill>
                  <a:srgbClr val="000000"/>
                </a:solidFill>
                <a:ea typeface="+mn-ea"/>
                <a:cs typeface="+mn-cs"/>
              </a:rPr>
              <a:t>es sentiments ou les perceptions du patient sont liés aux situations ou comportement du passé. </a:t>
            </a:r>
            <a:endParaRPr lang="fr-FR" dirty="0">
              <a:solidFill>
                <a:srgbClr val="000000"/>
              </a:solidFill>
              <a:latin typeface="Helvetica" pitchFamily="-110" charset="0"/>
              <a:ea typeface="+mn-ea"/>
              <a:cs typeface="+mn-cs"/>
            </a:endParaRPr>
          </a:p>
        </p:txBody>
      </p:sp>
      <p:sp>
        <p:nvSpPr>
          <p:cNvPr id="32772" name="Rectangle 4"/>
          <p:cNvSpPr>
            <a:spLocks noGrp="1" noChangeArrowheads="1"/>
          </p:cNvSpPr>
          <p:nvPr>
            <p:ph sz="half" idx="2"/>
          </p:nvPr>
        </p:nvSpPr>
        <p:spPr>
          <a:xfrm>
            <a:off x="4011613" y="1371600"/>
            <a:ext cx="4598987" cy="4953000"/>
          </a:xfrm>
        </p:spPr>
        <p:txBody>
          <a:bodyPr/>
          <a:lstStyle/>
          <a:p>
            <a:pPr eaLnBrk="1" hangingPunct="1">
              <a:buClr>
                <a:schemeClr val="accent2"/>
              </a:buClr>
              <a:buFont typeface="Wingdings 2" pitchFamily="-65" charset="2"/>
              <a:buChar char=""/>
            </a:pPr>
            <a:r>
              <a:rPr lang="fr-FR" sz="1800" smtClean="0">
                <a:solidFill>
                  <a:srgbClr val="000000"/>
                </a:solidFill>
              </a:rPr>
              <a:t>Placer </a:t>
            </a:r>
            <a:r>
              <a:rPr lang="fr-FR" sz="1800" b="1" smtClean="0">
                <a:solidFill>
                  <a:srgbClr val="000000"/>
                </a:solidFill>
              </a:rPr>
              <a:t>vers caractéristique </a:t>
            </a:r>
            <a:r>
              <a:rPr lang="fr-FR" sz="1800" smtClean="0">
                <a:solidFill>
                  <a:srgbClr val="000000"/>
                </a:solidFill>
              </a:rPr>
              <a:t>si plusieurs liens ou des connexions essentielles sont réalisées entre l’expérience actuelle émotionnelle du patient ou la perception d’événements avec ceux du passé ; par exemple, le thérapeute fait remarquer (ou le patient réalise) que des peurs actuelles d’abandon proviennent de la perte d’un parent durant l’enfance. </a:t>
            </a:r>
          </a:p>
          <a:p>
            <a:pPr eaLnBrk="1" hangingPunct="1">
              <a:buClr>
                <a:schemeClr val="accent2"/>
              </a:buClr>
              <a:buFont typeface="Wingdings 2" pitchFamily="-65" charset="2"/>
              <a:buChar char=""/>
            </a:pPr>
            <a:r>
              <a:rPr lang="fr-FR" sz="1800" smtClean="0">
                <a:solidFill>
                  <a:srgbClr val="000000"/>
                </a:solidFill>
              </a:rPr>
              <a:t>Placer vers </a:t>
            </a:r>
            <a:r>
              <a:rPr lang="fr-FR" sz="1800" b="1" smtClean="0">
                <a:solidFill>
                  <a:srgbClr val="000000"/>
                </a:solidFill>
              </a:rPr>
              <a:t>non caractéristique </a:t>
            </a:r>
            <a:r>
              <a:rPr lang="fr-FR" sz="1800" smtClean="0">
                <a:solidFill>
                  <a:srgbClr val="000000"/>
                </a:solidFill>
              </a:rPr>
              <a:t>si les expériences actuelles et passées sont discutées mais non reliées ouvertement.</a:t>
            </a:r>
          </a:p>
          <a:p>
            <a:pPr eaLnBrk="1" hangingPunct="1">
              <a:buClr>
                <a:schemeClr val="accent2"/>
              </a:buClr>
              <a:buFont typeface="Wingdings 2" pitchFamily="-65" charset="2"/>
              <a:buChar char=""/>
            </a:pPr>
            <a:r>
              <a:rPr lang="fr-FR" sz="1800" smtClean="0">
                <a:solidFill>
                  <a:srgbClr val="000000"/>
                </a:solidFill>
              </a:rPr>
              <a:t>Placer vers la catégorie </a:t>
            </a:r>
            <a:r>
              <a:rPr lang="fr-FR" sz="1800" b="1" smtClean="0">
                <a:solidFill>
                  <a:srgbClr val="000000"/>
                </a:solidFill>
              </a:rPr>
              <a:t>neutre </a:t>
            </a:r>
            <a:r>
              <a:rPr lang="fr-FR" sz="1800" smtClean="0">
                <a:solidFill>
                  <a:srgbClr val="000000"/>
                </a:solidFill>
              </a:rPr>
              <a:t>si ces sujets sont discutés très peu ou pas du tout.</a:t>
            </a:r>
            <a:endParaRPr lang="fr-FR" sz="1800">
              <a:solidFill>
                <a:srgbClr val="000000"/>
              </a:solidFill>
            </a:endParaRP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87CFA14F-3D1D-4240-97F6-41871CFEB308}" type="slidenum">
              <a:rPr lang="en-US"/>
              <a:pPr>
                <a:defRPr/>
              </a:pPr>
              <a:t>10</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1000" y="523875"/>
            <a:ext cx="8534400" cy="1152525"/>
          </a:xfrm>
        </p:spPr>
        <p:txBody>
          <a:bodyPr>
            <a:normAutofit fontScale="90000"/>
          </a:bodyPr>
          <a:lstStyle/>
          <a:p>
            <a:pPr eaLnBrk="1" hangingPunct="1">
              <a:defRPr/>
            </a:pPr>
            <a:r>
              <a:rPr lang="fr-FR" sz="4000" dirty="0" smtClean="0"/>
              <a:t>Le PQS est un instrument à « tri forcé »</a:t>
            </a:r>
            <a:br>
              <a:rPr lang="fr-FR" sz="4000" dirty="0" smtClean="0"/>
            </a:br>
            <a:r>
              <a:rPr lang="fr-FR" sz="4000" dirty="0" smtClean="0"/>
              <a:t> (</a:t>
            </a:r>
            <a:r>
              <a:rPr lang="fr-FR" sz="4000" dirty="0" err="1" smtClean="0"/>
              <a:t>Q-méthodologie</a:t>
            </a:r>
            <a:r>
              <a:rPr lang="fr-FR" sz="4000" dirty="0" smtClean="0"/>
              <a:t>)</a:t>
            </a:r>
          </a:p>
        </p:txBody>
      </p:sp>
      <p:sp>
        <p:nvSpPr>
          <p:cNvPr id="22531" name="Rectangle 3"/>
          <p:cNvSpPr>
            <a:spLocks noGrp="1" noChangeArrowheads="1"/>
          </p:cNvSpPr>
          <p:nvPr>
            <p:ph idx="1"/>
          </p:nvPr>
        </p:nvSpPr>
        <p:spPr>
          <a:xfrm>
            <a:off x="0" y="2133600"/>
            <a:ext cx="8955088" cy="914400"/>
          </a:xfrm>
        </p:spPr>
        <p:txBody>
          <a:bodyPr rtlCol="0">
            <a:normAutofit fontScale="92500" lnSpcReduction="20000"/>
          </a:bodyPr>
          <a:lstStyle/>
          <a:p>
            <a:pPr eaLnBrk="1" fontAlgn="auto" hangingPunct="1">
              <a:spcAft>
                <a:spcPts val="0"/>
              </a:spcAft>
              <a:buFont typeface="Wingdings 2" pitchFamily="18" charset="2"/>
              <a:buNone/>
              <a:defRPr/>
            </a:pPr>
            <a:r>
              <a:rPr lang="fr-FR" dirty="0" smtClean="0">
                <a:solidFill>
                  <a:schemeClr val="tx1">
                    <a:lumMod val="65000"/>
                    <a:lumOff val="35000"/>
                  </a:schemeClr>
                </a:solidFill>
                <a:ea typeface="+mn-ea"/>
                <a:cs typeface="+mn-cs"/>
              </a:rPr>
              <a:t>	</a:t>
            </a:r>
            <a:r>
              <a:rPr lang="fr-FR" i="1" dirty="0" smtClean="0">
                <a:solidFill>
                  <a:srgbClr val="00349E"/>
                </a:solidFill>
                <a:ea typeface="+mn-ea"/>
                <a:cs typeface="+mn-cs"/>
              </a:rPr>
              <a:t>Procédure </a:t>
            </a:r>
            <a:r>
              <a:rPr lang="fr-FR" i="1" dirty="0" smtClean="0">
                <a:solidFill>
                  <a:srgbClr val="000000"/>
                </a:solidFill>
                <a:ea typeface="+mn-ea"/>
                <a:cs typeface="+mn-cs"/>
              </a:rPr>
              <a:t>: </a:t>
            </a:r>
            <a:r>
              <a:rPr lang="fr-FR" dirty="0" smtClean="0">
                <a:solidFill>
                  <a:srgbClr val="000000"/>
                </a:solidFill>
                <a:ea typeface="+mn-ea"/>
                <a:cs typeface="+mn-cs"/>
              </a:rPr>
              <a:t>trier </a:t>
            </a:r>
            <a:r>
              <a:rPr lang="fr-FR" dirty="0">
                <a:solidFill>
                  <a:srgbClr val="000000"/>
                </a:solidFill>
                <a:ea typeface="+mn-ea"/>
                <a:cs typeface="+mn-cs"/>
              </a:rPr>
              <a:t>chaque formulation d’item sur une ligne composées de 9 catégories </a:t>
            </a:r>
            <a:r>
              <a:rPr lang="fr-FR" sz="1600" dirty="0">
                <a:solidFill>
                  <a:srgbClr val="000000"/>
                </a:solidFill>
                <a:ea typeface="+mn-ea"/>
                <a:cs typeface="+mn-cs"/>
              </a:rPr>
              <a:t>(tri forcé)</a:t>
            </a:r>
          </a:p>
          <a:p>
            <a:pPr eaLnBrk="1" fontAlgn="auto" hangingPunct="1">
              <a:spcAft>
                <a:spcPts val="0"/>
              </a:spcAft>
              <a:buFont typeface="Wingdings 2" pitchFamily="18" charset="2"/>
              <a:buChar char=""/>
              <a:defRPr/>
            </a:pPr>
            <a:endParaRPr lang="fr-FR" dirty="0">
              <a:solidFill>
                <a:schemeClr val="tx1">
                  <a:lumMod val="65000"/>
                  <a:lumOff val="35000"/>
                </a:schemeClr>
              </a:solidFill>
              <a:ea typeface="+mn-ea"/>
              <a:cs typeface="+mn-cs"/>
            </a:endParaRPr>
          </a:p>
          <a:p>
            <a:pPr eaLnBrk="1" fontAlgn="auto" hangingPunct="1">
              <a:spcAft>
                <a:spcPts val="0"/>
              </a:spcAft>
              <a:buFont typeface="Wingdings" pitchFamily="-110" charset="2"/>
              <a:buNone/>
              <a:defRPr/>
            </a:pPr>
            <a:endParaRPr lang="fr-FR" dirty="0">
              <a:solidFill>
                <a:schemeClr val="tx1">
                  <a:lumMod val="65000"/>
                  <a:lumOff val="35000"/>
                </a:schemeClr>
              </a:solidFill>
              <a:ea typeface="+mn-ea"/>
              <a:cs typeface="+mn-cs"/>
            </a:endParaRPr>
          </a:p>
        </p:txBody>
      </p:sp>
      <p:graphicFrame>
        <p:nvGraphicFramePr>
          <p:cNvPr id="16465" name="Group 81"/>
          <p:cNvGraphicFramePr>
            <a:graphicFrameLocks noGrp="1"/>
          </p:cNvGraphicFramePr>
          <p:nvPr/>
        </p:nvGraphicFramePr>
        <p:xfrm>
          <a:off x="304800" y="3505200"/>
          <a:ext cx="8686800" cy="155447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152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008000"/>
                          </a:solidFill>
                          <a:effectLst/>
                          <a:latin typeface="Arial" pitchFamily="-110" charset="0"/>
                          <a:ea typeface="Arial" pitchFamily="-110" charset="0"/>
                          <a:cs typeface="Arial" pitchFamily="-110" charset="0"/>
                        </a:rPr>
                        <a:t>5</a:t>
                      </a:r>
                      <a:endParaRPr kumimoji="0" lang="fr-FR" sz="1400" b="1" i="0" u="none" strike="noStrike" cap="none" normalizeH="0" baseline="0">
                        <a:ln>
                          <a:noFill/>
                        </a:ln>
                        <a:solidFill>
                          <a:srgbClr val="008000"/>
                        </a:solidFill>
                        <a:effectLst/>
                        <a:latin typeface="Arial" pitchFamily="-110" charset="0"/>
                        <a:ea typeface="Arial" pitchFamily="-110" charset="0"/>
                        <a:cs typeface="Arial" pitchFamily="-110" charset="0"/>
                      </a:endParaRP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7</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9</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9C007F"/>
                          </a:solidFill>
                          <a:effectLst/>
                          <a:latin typeface="Arial" pitchFamily="-110" charset="0"/>
                          <a:ea typeface="Arial" pitchFamily="-110" charset="0"/>
                          <a:cs typeface="Arial" pitchFamily="-110" charset="0"/>
                        </a:rPr>
                        <a:t>Nombre d’items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9C007F"/>
                          </a:solidFill>
                          <a:effectLst/>
                          <a:latin typeface="Arial" pitchFamily="-110" charset="0"/>
                          <a:ea typeface="Arial" pitchFamily="-110" charset="0"/>
                          <a:cs typeface="Arial" pitchFamily="-110" charset="0"/>
                        </a:rPr>
                        <a:t>Dans chaque 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18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Caractéristique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Non caractéristique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Neutre ou non pertinent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(0)</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0</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r>
            </a:tbl>
          </a:graphicData>
        </a:graphic>
      </p:graphicFrame>
      <p:sp>
        <p:nvSpPr>
          <p:cNvPr id="34866" name="WordArt 78"/>
          <p:cNvSpPr>
            <a:spLocks noChangeArrowheads="1" noChangeShapeType="1" noTextEdit="1"/>
          </p:cNvSpPr>
          <p:nvPr/>
        </p:nvSpPr>
        <p:spPr bwMode="auto">
          <a:xfrm>
            <a:off x="2743200" y="5105400"/>
            <a:ext cx="6248400" cy="914400"/>
          </a:xfrm>
          <a:prstGeom prst="rect">
            <a:avLst/>
          </a:prstGeom>
        </p:spPr>
        <p:txBody>
          <a:bodyPr wrap="none" fromWordArt="1">
            <a:prstTxWarp prst="textCanDown">
              <a:avLst>
                <a:gd name="adj" fmla="val 33333"/>
              </a:avLst>
            </a:prstTxWarp>
          </a:bodyPr>
          <a:lstStyle/>
          <a:p>
            <a:pPr algn="ctr"/>
            <a:r>
              <a:rPr lang="fr-FR" sz="3600" kern="10">
                <a:ln w="9525">
                  <a:solidFill>
                    <a:schemeClr val="tx2"/>
                  </a:solidFill>
                  <a:round/>
                  <a:headEnd/>
                  <a:tailEnd/>
                </a:ln>
                <a:solidFill>
                  <a:schemeClr val="tx2"/>
                </a:solidFill>
                <a:latin typeface="Times New Roman"/>
                <a:ea typeface="Times New Roman"/>
                <a:cs typeface="Times New Roman"/>
              </a:rPr>
              <a:t>= 100 items</a:t>
            </a:r>
          </a:p>
        </p:txBody>
      </p:sp>
      <p:sp>
        <p:nvSpPr>
          <p:cNvPr id="6" name="Espace réservé de la date 5"/>
          <p:cNvSpPr>
            <a:spLocks noGrp="1"/>
          </p:cNvSpPr>
          <p:nvPr>
            <p:ph type="dt" sz="quarter" idx="10"/>
          </p:nvPr>
        </p:nvSpPr>
        <p:spPr/>
        <p:txBody>
          <a:bodyPr/>
          <a:lstStyle/>
          <a:p>
            <a:pPr>
              <a:defRPr/>
            </a:pPr>
            <a:r>
              <a:rPr lang="fr-FR"/>
              <a:t>16/09/08</a:t>
            </a:r>
            <a:endParaRPr lang="en-US"/>
          </a:p>
        </p:txBody>
      </p:sp>
      <p:sp>
        <p:nvSpPr>
          <p:cNvPr id="7" name="Espace réservé du numéro de diapositive 6"/>
          <p:cNvSpPr>
            <a:spLocks noGrp="1"/>
          </p:cNvSpPr>
          <p:nvPr>
            <p:ph type="sldNum" sz="quarter" idx="12"/>
          </p:nvPr>
        </p:nvSpPr>
        <p:spPr/>
        <p:txBody>
          <a:bodyPr/>
          <a:lstStyle/>
          <a:p>
            <a:pPr>
              <a:defRPr/>
            </a:pPr>
            <a:fld id="{C2663D0D-AA0A-9743-9B54-78D5F539F492}" type="slidenum">
              <a:rPr lang="en-US"/>
              <a:pPr>
                <a:defRPr/>
              </a:pPr>
              <a:t>11</a:t>
            </a:fld>
            <a:endParaRPr lang="en-US"/>
          </a:p>
        </p:txBody>
      </p:sp>
      <p:sp>
        <p:nvSpPr>
          <p:cNvPr id="8" name="Espace réservé du pied de page 7"/>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6" name="Picture 6" descr="Image 4.pdf                                                    000A9187Macintosh HD                   BBA748F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 name="Espace réservé de la date 2"/>
          <p:cNvSpPr>
            <a:spLocks noGrp="1"/>
          </p:cNvSpPr>
          <p:nvPr>
            <p:ph type="dt" sz="quarter" idx="10"/>
          </p:nvPr>
        </p:nvSpPr>
        <p:spPr/>
        <p:txBody>
          <a:bodyPr/>
          <a:lstStyle/>
          <a:p>
            <a:pPr>
              <a:defRPr/>
            </a:pPr>
            <a:r>
              <a:rPr lang="fr-FR"/>
              <a:t>16/09/08</a:t>
            </a:r>
            <a:endParaRPr lang="en-US"/>
          </a:p>
        </p:txBody>
      </p:sp>
      <p:sp>
        <p:nvSpPr>
          <p:cNvPr id="4" name="Espace réservé du numéro de diapositive 3"/>
          <p:cNvSpPr>
            <a:spLocks noGrp="1"/>
          </p:cNvSpPr>
          <p:nvPr>
            <p:ph type="sldNum" sz="quarter" idx="12"/>
          </p:nvPr>
        </p:nvSpPr>
        <p:spPr/>
        <p:txBody>
          <a:bodyPr/>
          <a:lstStyle/>
          <a:p>
            <a:pPr>
              <a:defRPr/>
            </a:pPr>
            <a:fld id="{B0492F71-A982-314E-ADE3-3E45D2BF87A3}" type="slidenum">
              <a:rPr lang="en-US"/>
              <a:pPr>
                <a:defRPr/>
              </a:pPr>
              <a:t>12</a:t>
            </a:fld>
            <a:endParaRPr lang="en-US"/>
          </a:p>
        </p:txBody>
      </p:sp>
      <p:sp>
        <p:nvSpPr>
          <p:cNvPr id="5" name="Espace réservé du pied de page 4"/>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4" name="Picture 2" descr="Image 5.pdf                                                    000A9187Macintosh HD                   BBA748FD:"/>
          <p:cNvPicPr>
            <a:picLocks noChangeAspect="1" noChangeArrowheads="1"/>
          </p:cNvPicPr>
          <p:nvPr/>
        </p:nvPicPr>
        <p:blipFill>
          <a:blip r:embed="rId3"/>
          <a:srcRect/>
          <a:stretch>
            <a:fillRect/>
          </a:stretch>
        </p:blipFill>
        <p:spPr bwMode="auto">
          <a:xfrm>
            <a:off x="0" y="0"/>
            <a:ext cx="9144000" cy="6553200"/>
          </a:xfrm>
          <a:prstGeom prst="rect">
            <a:avLst/>
          </a:prstGeom>
          <a:noFill/>
          <a:ln w="9525">
            <a:noFill/>
            <a:miter lim="800000"/>
            <a:headEnd/>
            <a:tailEnd/>
          </a:ln>
        </p:spPr>
      </p:pic>
      <p:sp>
        <p:nvSpPr>
          <p:cNvPr id="3" name="Espace réservé de la date 2"/>
          <p:cNvSpPr>
            <a:spLocks noGrp="1"/>
          </p:cNvSpPr>
          <p:nvPr>
            <p:ph type="dt" sz="quarter" idx="10"/>
          </p:nvPr>
        </p:nvSpPr>
        <p:spPr/>
        <p:txBody>
          <a:bodyPr/>
          <a:lstStyle/>
          <a:p>
            <a:pPr>
              <a:defRPr/>
            </a:pPr>
            <a:r>
              <a:rPr lang="fr-FR"/>
              <a:t>16/09/08</a:t>
            </a:r>
            <a:endParaRPr lang="en-US"/>
          </a:p>
        </p:txBody>
      </p:sp>
      <p:sp>
        <p:nvSpPr>
          <p:cNvPr id="4" name="Espace réservé du numéro de diapositive 3"/>
          <p:cNvSpPr>
            <a:spLocks noGrp="1"/>
          </p:cNvSpPr>
          <p:nvPr>
            <p:ph type="sldNum" sz="quarter" idx="12"/>
          </p:nvPr>
        </p:nvSpPr>
        <p:spPr/>
        <p:txBody>
          <a:bodyPr/>
          <a:lstStyle/>
          <a:p>
            <a:pPr>
              <a:defRPr/>
            </a:pPr>
            <a:fld id="{88FDFDDC-ABD5-3A4E-B3D0-7B5BE7FE6A98}" type="slidenum">
              <a:rPr lang="en-US"/>
              <a:pPr>
                <a:defRPr/>
              </a:pPr>
              <a:t>13</a:t>
            </a:fld>
            <a:endParaRPr lang="en-US"/>
          </a:p>
        </p:txBody>
      </p:sp>
      <p:sp>
        <p:nvSpPr>
          <p:cNvPr id="5" name="Espace réservé du pied de page 4"/>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62" name="Picture 3" descr="Image 4.pdf                                                    00031027Macintosh HD                   BBA748FD:"/>
          <p:cNvPicPr>
            <a:picLocks noChangeAspect="1" noChangeArrowheads="1"/>
          </p:cNvPicPr>
          <p:nvPr/>
        </p:nvPicPr>
        <p:blipFill>
          <a:blip r:embed="rId3"/>
          <a:srcRect/>
          <a:stretch>
            <a:fillRect/>
          </a:stretch>
        </p:blipFill>
        <p:spPr bwMode="auto">
          <a:xfrm>
            <a:off x="152400" y="609600"/>
            <a:ext cx="8915400" cy="5105400"/>
          </a:xfrm>
          <a:prstGeom prst="rect">
            <a:avLst/>
          </a:prstGeom>
          <a:solidFill>
            <a:schemeClr val="accent1"/>
          </a:solidFill>
          <a:ln w="9525">
            <a:solidFill>
              <a:schemeClr val="tx1"/>
            </a:solidFill>
            <a:miter lim="800000"/>
            <a:headEnd/>
            <a:tailEnd/>
          </a:ln>
        </p:spPr>
      </p:pic>
      <p:sp>
        <p:nvSpPr>
          <p:cNvPr id="40963" name="Oval 5"/>
          <p:cNvSpPr>
            <a:spLocks noChangeArrowheads="1"/>
          </p:cNvSpPr>
          <p:nvPr/>
        </p:nvSpPr>
        <p:spPr bwMode="auto">
          <a:xfrm>
            <a:off x="7239000" y="609600"/>
            <a:ext cx="990600" cy="1219200"/>
          </a:xfrm>
          <a:prstGeom prst="ellipse">
            <a:avLst/>
          </a:prstGeom>
          <a:noFill/>
          <a:ln w="22225">
            <a:solidFill>
              <a:srgbClr val="8C0714"/>
            </a:solidFill>
            <a:round/>
            <a:headEnd/>
            <a:tailEnd/>
          </a:ln>
        </p:spPr>
        <p:txBody>
          <a:bodyPr wrap="none" anchor="ctr">
            <a:prstTxWarp prst="textNoShape">
              <a:avLst/>
            </a:prstTxWarp>
          </a:bodyPr>
          <a:lstStyle/>
          <a:p>
            <a:endParaRPr lang="fr-FR"/>
          </a:p>
        </p:txBody>
      </p:sp>
      <p:sp>
        <p:nvSpPr>
          <p:cNvPr id="40964" name="Line 6"/>
          <p:cNvSpPr>
            <a:spLocks noChangeShapeType="1"/>
          </p:cNvSpPr>
          <p:nvPr/>
        </p:nvSpPr>
        <p:spPr bwMode="auto">
          <a:xfrm flipV="1">
            <a:off x="6400800" y="1600200"/>
            <a:ext cx="914400" cy="838200"/>
          </a:xfrm>
          <a:prstGeom prst="line">
            <a:avLst/>
          </a:prstGeom>
          <a:noFill/>
          <a:ln w="38100">
            <a:solidFill>
              <a:srgbClr val="8C0714"/>
            </a:solidFill>
            <a:round/>
            <a:headEnd/>
            <a:tailEnd type="triangle" w="med" len="med"/>
          </a:ln>
        </p:spPr>
        <p:txBody>
          <a:bodyPr wrap="none" anchor="ctr">
            <a:prstTxWarp prst="textNoShape">
              <a:avLst/>
            </a:prstTxWarp>
          </a:bodyPr>
          <a:lstStyle/>
          <a:p>
            <a:endParaRPr lang="fr-F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25854E29-646E-364E-8BC8-E345AD1CF383}" type="slidenum">
              <a:rPr lang="en-US"/>
              <a:pPr>
                <a:defRPr/>
              </a:pPr>
              <a:t>14</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fr-FR" sz="2800"/>
              <a:t>Évaluation sous forme codée envoyée pour mise en commun</a:t>
            </a:r>
            <a:endParaRPr lang="fr-FR"/>
          </a:p>
        </p:txBody>
      </p:sp>
      <p:pic>
        <p:nvPicPr>
          <p:cNvPr id="43011" name="Picture 3" descr="Image 4.pdf                                                    00031027Macintosh HD                   BBA748FD:"/>
          <p:cNvPicPr>
            <a:picLocks noChangeAspect="1" noChangeArrowheads="1"/>
          </p:cNvPicPr>
          <p:nvPr/>
        </p:nvPicPr>
        <p:blipFill>
          <a:blip r:embed="rId3"/>
          <a:srcRect/>
          <a:stretch>
            <a:fillRect/>
          </a:stretch>
        </p:blipFill>
        <p:spPr bwMode="auto">
          <a:xfrm>
            <a:off x="1009650" y="1809750"/>
            <a:ext cx="7124700" cy="3238500"/>
          </a:xfrm>
          <a:prstGeom prst="rect">
            <a:avLst/>
          </a:prstGeom>
          <a:noFill/>
          <a:ln w="9525">
            <a:noFill/>
            <a:miter lim="800000"/>
            <a:headEnd/>
            <a:tailEnd/>
          </a:ln>
        </p:spPr>
      </p:pic>
      <p:sp>
        <p:nvSpPr>
          <p:cNvPr id="43012" name="Line 4"/>
          <p:cNvSpPr>
            <a:spLocks noChangeShapeType="1"/>
          </p:cNvSpPr>
          <p:nvPr/>
        </p:nvSpPr>
        <p:spPr bwMode="auto">
          <a:xfrm>
            <a:off x="1676400" y="1981200"/>
            <a:ext cx="1828800" cy="0"/>
          </a:xfrm>
          <a:prstGeom prst="line">
            <a:avLst/>
          </a:prstGeom>
          <a:noFill/>
          <a:ln w="203200">
            <a:solidFill>
              <a:schemeClr val="accent1"/>
            </a:solidFill>
            <a:round/>
            <a:headEnd/>
            <a:tailEnd/>
          </a:ln>
        </p:spPr>
        <p:txBody>
          <a:bodyPr wrap="none" anchor="ctr">
            <a:prstTxWarp prst="textNoShape">
              <a:avLst/>
            </a:prstTxWarp>
          </a:bodyPr>
          <a:lstStyle/>
          <a:p>
            <a:endParaRPr lang="fr-F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6349023C-5CD3-DA40-A260-870A1A39B5AA}" type="slidenum">
              <a:rPr lang="en-US"/>
              <a:pPr>
                <a:defRPr/>
              </a:pPr>
              <a:t>15</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8" name="Image 2" descr="Image 6.png"/>
          <p:cNvPicPr>
            <a:picLocks noChangeAspect="1"/>
          </p:cNvPicPr>
          <p:nvPr/>
        </p:nvPicPr>
        <p:blipFill>
          <a:blip r:embed="rId3"/>
          <a:srcRect/>
          <a:stretch>
            <a:fillRect/>
          </a:stretch>
        </p:blipFill>
        <p:spPr bwMode="auto">
          <a:xfrm>
            <a:off x="1495425" y="0"/>
            <a:ext cx="6153150" cy="6858000"/>
          </a:xfrm>
          <a:prstGeom prst="rect">
            <a:avLst/>
          </a:prstGeom>
          <a:noFill/>
          <a:ln w="9525">
            <a:noFill/>
            <a:miter lim="800000"/>
            <a:headEnd/>
            <a:tailEnd/>
          </a:ln>
        </p:spPr>
      </p:pic>
      <p:sp>
        <p:nvSpPr>
          <p:cNvPr id="3" name="Espace réservé de la date 2"/>
          <p:cNvSpPr>
            <a:spLocks noGrp="1"/>
          </p:cNvSpPr>
          <p:nvPr>
            <p:ph type="dt" sz="quarter" idx="10"/>
          </p:nvPr>
        </p:nvSpPr>
        <p:spPr/>
        <p:txBody>
          <a:bodyPr/>
          <a:lstStyle/>
          <a:p>
            <a:pPr>
              <a:defRPr/>
            </a:pPr>
            <a:r>
              <a:rPr lang="fr-FR"/>
              <a:t>16/09/08</a:t>
            </a:r>
            <a:endParaRPr lang="en-US"/>
          </a:p>
        </p:txBody>
      </p:sp>
      <p:sp>
        <p:nvSpPr>
          <p:cNvPr id="4" name="Espace réservé du numéro de diapositive 3"/>
          <p:cNvSpPr>
            <a:spLocks noGrp="1"/>
          </p:cNvSpPr>
          <p:nvPr>
            <p:ph type="sldNum" sz="quarter" idx="12"/>
          </p:nvPr>
        </p:nvSpPr>
        <p:spPr/>
        <p:txBody>
          <a:bodyPr/>
          <a:lstStyle/>
          <a:p>
            <a:pPr>
              <a:defRPr/>
            </a:pPr>
            <a:fld id="{2E3EC9CC-43B7-1E4B-99A3-01EE043E7E69}" type="slidenum">
              <a:rPr lang="en-US"/>
              <a:pPr>
                <a:defRPr/>
              </a:pPr>
              <a:t>16</a:t>
            </a:fld>
            <a:endParaRPr lang="en-US"/>
          </a:p>
        </p:txBody>
      </p:sp>
      <p:sp>
        <p:nvSpPr>
          <p:cNvPr id="5" name="Espace réservé du pied de page 4"/>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7106" name="Image 2" descr="Image 7.png"/>
          <p:cNvPicPr>
            <a:picLocks noChangeAspect="1"/>
          </p:cNvPicPr>
          <p:nvPr/>
        </p:nvPicPr>
        <p:blipFill>
          <a:blip r:embed="rId3"/>
          <a:srcRect/>
          <a:stretch>
            <a:fillRect/>
          </a:stretch>
        </p:blipFill>
        <p:spPr bwMode="auto">
          <a:xfrm>
            <a:off x="782638" y="0"/>
            <a:ext cx="7578725" cy="6858000"/>
          </a:xfrm>
          <a:prstGeom prst="rect">
            <a:avLst/>
          </a:prstGeom>
          <a:noFill/>
          <a:ln w="9525">
            <a:noFill/>
            <a:miter lim="800000"/>
            <a:headEnd/>
            <a:tailEnd/>
          </a:ln>
        </p:spPr>
      </p:pic>
      <p:sp>
        <p:nvSpPr>
          <p:cNvPr id="4" name="ZoneTexte 3"/>
          <p:cNvSpPr txBox="1"/>
          <p:nvPr/>
        </p:nvSpPr>
        <p:spPr>
          <a:xfrm rot="5400000">
            <a:off x="5902912" y="3164889"/>
            <a:ext cx="5724643" cy="309265"/>
          </a:xfrm>
          <a:prstGeom prst="rect">
            <a:avLst/>
          </a:prstGeom>
        </p:spPr>
        <p:style>
          <a:lnRef idx="2">
            <a:schemeClr val="accent6"/>
          </a:lnRef>
          <a:fillRef idx="1">
            <a:schemeClr val="lt1"/>
          </a:fillRef>
          <a:effectRef idx="0">
            <a:schemeClr val="accent6"/>
          </a:effectRef>
          <a:fontRef idx="minor">
            <a:schemeClr val="dk1"/>
          </a:fontRef>
        </p:style>
        <p:txBody>
          <a:bodyPr vert="vert270">
            <a:spAutoFit/>
          </a:bodyPr>
          <a:lstStyle/>
          <a:p>
            <a:pPr>
              <a:defRPr/>
            </a:pPr>
            <a:r>
              <a:rPr lang="fr-FR" dirty="0">
                <a:latin typeface="Bell MT"/>
                <a:cs typeface="Bell MT"/>
              </a:rPr>
              <a:t>Base </a:t>
            </a:r>
          </a:p>
          <a:p>
            <a:pPr>
              <a:defRPr/>
            </a:pPr>
            <a:endParaRPr lang="fr-FR" dirty="0">
              <a:latin typeface="Bell MT"/>
              <a:cs typeface="Bell MT"/>
            </a:endParaRPr>
          </a:p>
          <a:p>
            <a:pPr>
              <a:defRPr/>
            </a:pPr>
            <a:r>
              <a:rPr lang="fr-FR" dirty="0">
                <a:latin typeface="Bell MT"/>
                <a:cs typeface="Bell MT"/>
              </a:rPr>
              <a:t>de </a:t>
            </a:r>
          </a:p>
          <a:p>
            <a:pPr>
              <a:defRPr/>
            </a:pPr>
            <a:endParaRPr lang="fr-FR" dirty="0">
              <a:latin typeface="Bell MT"/>
              <a:cs typeface="Bell MT"/>
            </a:endParaRPr>
          </a:p>
          <a:p>
            <a:pPr>
              <a:defRPr/>
            </a:pPr>
            <a:r>
              <a:rPr lang="fr-FR" dirty="0">
                <a:latin typeface="Bell MT"/>
                <a:cs typeface="Bell MT"/>
              </a:rPr>
              <a:t>données</a:t>
            </a:r>
          </a:p>
        </p:txBody>
      </p:sp>
      <p:sp>
        <p:nvSpPr>
          <p:cNvPr id="5" name="Espace réservé de la date 4"/>
          <p:cNvSpPr>
            <a:spLocks noGrp="1"/>
          </p:cNvSpPr>
          <p:nvPr>
            <p:ph type="dt" sz="quarter" idx="10"/>
          </p:nvPr>
        </p:nvSpPr>
        <p:spPr/>
        <p:txBody>
          <a:bodyPr/>
          <a:lstStyle/>
          <a:p>
            <a:pPr>
              <a:defRPr/>
            </a:pPr>
            <a:r>
              <a:rPr lang="fr-FR"/>
              <a:t>16/09/08</a:t>
            </a:r>
            <a:endParaRPr lang="en-US"/>
          </a:p>
        </p:txBody>
      </p:sp>
      <p:sp>
        <p:nvSpPr>
          <p:cNvPr id="6" name="Espace réservé du numéro de diapositive 5"/>
          <p:cNvSpPr>
            <a:spLocks noGrp="1"/>
          </p:cNvSpPr>
          <p:nvPr>
            <p:ph type="sldNum" sz="quarter" idx="12"/>
          </p:nvPr>
        </p:nvSpPr>
        <p:spPr/>
        <p:txBody>
          <a:bodyPr/>
          <a:lstStyle/>
          <a:p>
            <a:pPr>
              <a:defRPr/>
            </a:pPr>
            <a:fld id="{0E58E6CD-E150-FB4D-A26B-C535788B6059}" type="slidenum">
              <a:rPr lang="en-US"/>
              <a:pPr>
                <a:defRPr/>
              </a:pPr>
              <a:t>17</a:t>
            </a:fld>
            <a:endParaRPr lang="en-US"/>
          </a:p>
        </p:txBody>
      </p:sp>
      <p:sp>
        <p:nvSpPr>
          <p:cNvPr id="7" name="Espace réservé du pied de page 6"/>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Titre 1"/>
          <p:cNvSpPr>
            <a:spLocks noGrp="1"/>
          </p:cNvSpPr>
          <p:nvPr>
            <p:ph type="title"/>
          </p:nvPr>
        </p:nvSpPr>
        <p:spPr/>
        <p:txBody>
          <a:bodyPr/>
          <a:lstStyle/>
          <a:p>
            <a:pPr eaLnBrk="1" hangingPunct="1"/>
            <a:r>
              <a:rPr lang="fr-FR" smtClean="0"/>
              <a:t>Récapitulatif</a:t>
            </a:r>
          </a:p>
        </p:txBody>
      </p:sp>
      <p:sp>
        <p:nvSpPr>
          <p:cNvPr id="47107" name="Espace réservé du contenu 2"/>
          <p:cNvSpPr>
            <a:spLocks noGrp="1"/>
          </p:cNvSpPr>
          <p:nvPr>
            <p:ph idx="1"/>
          </p:nvPr>
        </p:nvSpPr>
        <p:spPr>
          <a:xfrm>
            <a:off x="228600" y="1524000"/>
            <a:ext cx="3657600" cy="5334000"/>
          </a:xfrm>
        </p:spPr>
        <p:txBody>
          <a:bodyPr rtlCol="0">
            <a:normAutofit/>
          </a:bodyPr>
          <a:lstStyle/>
          <a:p>
            <a:pPr eaLnBrk="1" fontAlgn="auto" hangingPunct="1">
              <a:spcAft>
                <a:spcPts val="0"/>
              </a:spcAft>
              <a:buFont typeface="Wingdings 2" pitchFamily="18" charset="2"/>
              <a:buChar char=""/>
              <a:defRPr/>
            </a:pPr>
            <a:r>
              <a:rPr lang="fr-FR" sz="1400" dirty="0" smtClean="0">
                <a:solidFill>
                  <a:srgbClr val="000000"/>
                </a:solidFill>
                <a:ea typeface="+mn-ea"/>
                <a:cs typeface="+mn-cs"/>
              </a:rPr>
              <a:t>Enregistrer ou prendre en notes extensives une séance à 2 mois, 6 mois, (9 mois ?) et 12 mois</a:t>
            </a:r>
          </a:p>
          <a:p>
            <a:pPr eaLnBrk="1" fontAlgn="auto" hangingPunct="1">
              <a:spcAft>
                <a:spcPts val="0"/>
              </a:spcAft>
              <a:buFont typeface="Wingdings 2" pitchFamily="18" charset="2"/>
              <a:buChar char=""/>
              <a:defRPr/>
            </a:pPr>
            <a:r>
              <a:rPr lang="fr-FR" sz="1400" dirty="0" smtClean="0">
                <a:solidFill>
                  <a:srgbClr val="000000"/>
                </a:solidFill>
                <a:ea typeface="+mn-ea"/>
                <a:cs typeface="+mn-cs"/>
              </a:rPr>
              <a:t>Chaque membre du groupe de pairs, cote la séance à partir de l’instrument en ligne </a:t>
            </a:r>
          </a:p>
          <a:p>
            <a:pPr eaLnBrk="1" fontAlgn="auto" hangingPunct="1">
              <a:spcAft>
                <a:spcPts val="0"/>
              </a:spcAft>
              <a:buFont typeface="Wingdings 2" pitchFamily="18" charset="2"/>
              <a:buChar char=""/>
              <a:defRPr/>
            </a:pPr>
            <a:r>
              <a:rPr lang="fr-FR" sz="1400" dirty="0" smtClean="0">
                <a:solidFill>
                  <a:srgbClr val="000000"/>
                </a:solidFill>
                <a:ea typeface="+mn-ea"/>
                <a:cs typeface="+mn-cs"/>
              </a:rPr>
              <a:t>Cette cotation est envoyée au responsable du groupe de pairs qui met les cotations sur un document </a:t>
            </a:r>
            <a:r>
              <a:rPr lang="fr-FR" sz="1400" dirty="0" err="1" smtClean="0">
                <a:solidFill>
                  <a:srgbClr val="000000"/>
                </a:solidFill>
                <a:ea typeface="+mn-ea"/>
                <a:cs typeface="+mn-cs"/>
              </a:rPr>
              <a:t>excel</a:t>
            </a:r>
            <a:endParaRPr lang="fr-FR" sz="1400" dirty="0" smtClean="0">
              <a:solidFill>
                <a:srgbClr val="000000"/>
              </a:solidFill>
              <a:ea typeface="+mn-ea"/>
              <a:cs typeface="+mn-cs"/>
            </a:endParaRPr>
          </a:p>
          <a:p>
            <a:pPr eaLnBrk="1" fontAlgn="auto" hangingPunct="1">
              <a:spcAft>
                <a:spcPts val="0"/>
              </a:spcAft>
              <a:buFont typeface="Wingdings 2" pitchFamily="18" charset="2"/>
              <a:buChar char=""/>
              <a:defRPr/>
            </a:pPr>
            <a:r>
              <a:rPr lang="fr-FR" sz="1400" dirty="0" smtClean="0">
                <a:solidFill>
                  <a:srgbClr val="000000"/>
                </a:solidFill>
                <a:ea typeface="+mn-ea"/>
                <a:cs typeface="+mn-cs"/>
              </a:rPr>
              <a:t>Un réunion d’évaluation entre les pairs s’organise à partir de ce document </a:t>
            </a:r>
            <a:r>
              <a:rPr lang="fr-FR" sz="1400" dirty="0" err="1" smtClean="0">
                <a:solidFill>
                  <a:srgbClr val="000000"/>
                </a:solidFill>
                <a:ea typeface="+mn-ea"/>
                <a:cs typeface="+mn-cs"/>
              </a:rPr>
              <a:t>excel</a:t>
            </a:r>
            <a:r>
              <a:rPr lang="fr-FR" sz="1400" dirty="0" smtClean="0">
                <a:solidFill>
                  <a:srgbClr val="000000"/>
                </a:solidFill>
                <a:ea typeface="+mn-ea"/>
                <a:cs typeface="+mn-cs"/>
              </a:rPr>
              <a:t> (discussion sur les items avec écart entre les membres du groupe)</a:t>
            </a:r>
          </a:p>
          <a:p>
            <a:pPr eaLnBrk="1" fontAlgn="auto" hangingPunct="1">
              <a:spcAft>
                <a:spcPts val="0"/>
              </a:spcAft>
              <a:buFont typeface="Wingdings 2" pitchFamily="18" charset="2"/>
              <a:buChar char=""/>
              <a:defRPr/>
            </a:pPr>
            <a:r>
              <a:rPr lang="fr-FR" sz="1400" dirty="0" smtClean="0">
                <a:solidFill>
                  <a:srgbClr val="000000"/>
                </a:solidFill>
                <a:ea typeface="+mn-ea"/>
                <a:cs typeface="+mn-cs"/>
              </a:rPr>
              <a:t>Le responsable du groupe reprend cette évaluation avec l’instrument en ligne pour l’évaluation définitive (si le tri forcé oblige à des écarts, des notes seront jointes à l’évaluation)</a:t>
            </a:r>
          </a:p>
          <a:p>
            <a:pPr eaLnBrk="1" fontAlgn="auto" hangingPunct="1">
              <a:spcAft>
                <a:spcPts val="0"/>
              </a:spcAft>
              <a:buFont typeface="Wingdings 2" pitchFamily="18" charset="2"/>
              <a:buChar char=""/>
              <a:defRPr/>
            </a:pPr>
            <a:r>
              <a:rPr lang="fr-FR" sz="1400" dirty="0" smtClean="0">
                <a:solidFill>
                  <a:srgbClr val="000000"/>
                </a:solidFill>
                <a:ea typeface="+mn-ea"/>
                <a:cs typeface="+mn-cs"/>
              </a:rPr>
              <a:t>Cette évaluation finale est mise dans la base de données en attendant l’analyse du processus à un an</a:t>
            </a:r>
            <a:r>
              <a:rPr lang="fr-FR" sz="1400" dirty="0" smtClean="0">
                <a:solidFill>
                  <a:schemeClr val="tx1">
                    <a:lumMod val="65000"/>
                    <a:lumOff val="35000"/>
                  </a:schemeClr>
                </a:solidFill>
                <a:ea typeface="+mn-ea"/>
                <a:cs typeface="+mn-cs"/>
              </a:rPr>
              <a:t>.</a:t>
            </a:r>
          </a:p>
        </p:txBody>
      </p:sp>
      <p:pic>
        <p:nvPicPr>
          <p:cNvPr id="49156" name="Image 3" descr="Image 14.png"/>
          <p:cNvPicPr>
            <a:picLocks noChangeAspect="1"/>
          </p:cNvPicPr>
          <p:nvPr/>
        </p:nvPicPr>
        <p:blipFill>
          <a:blip r:embed="rId3"/>
          <a:srcRect/>
          <a:stretch>
            <a:fillRect/>
          </a:stretch>
        </p:blipFill>
        <p:spPr bwMode="auto">
          <a:xfrm>
            <a:off x="6030913" y="1143000"/>
            <a:ext cx="3113087" cy="1789113"/>
          </a:xfrm>
          <a:prstGeom prst="rect">
            <a:avLst/>
          </a:prstGeom>
          <a:noFill/>
          <a:ln w="9525">
            <a:noFill/>
            <a:miter lim="800000"/>
            <a:headEnd/>
            <a:tailEnd/>
          </a:ln>
        </p:spPr>
      </p:pic>
      <p:pic>
        <p:nvPicPr>
          <p:cNvPr id="49157" name="Image 4" descr="Image 16.png"/>
          <p:cNvPicPr>
            <a:picLocks noChangeAspect="1"/>
          </p:cNvPicPr>
          <p:nvPr/>
        </p:nvPicPr>
        <p:blipFill>
          <a:blip r:embed="rId4"/>
          <a:srcRect/>
          <a:stretch>
            <a:fillRect/>
          </a:stretch>
        </p:blipFill>
        <p:spPr bwMode="auto">
          <a:xfrm>
            <a:off x="5080000" y="4800600"/>
            <a:ext cx="4064000" cy="1866900"/>
          </a:xfrm>
          <a:prstGeom prst="rect">
            <a:avLst/>
          </a:prstGeom>
          <a:noFill/>
          <a:ln w="9525">
            <a:noFill/>
            <a:miter lim="800000"/>
            <a:headEnd/>
            <a:tailEnd/>
          </a:ln>
        </p:spPr>
      </p:pic>
      <p:pic>
        <p:nvPicPr>
          <p:cNvPr id="49158" name="Image 5" descr="Image 15.png"/>
          <p:cNvPicPr>
            <a:picLocks noChangeAspect="1"/>
          </p:cNvPicPr>
          <p:nvPr/>
        </p:nvPicPr>
        <p:blipFill>
          <a:blip r:embed="rId5"/>
          <a:srcRect/>
          <a:stretch>
            <a:fillRect/>
          </a:stretch>
        </p:blipFill>
        <p:spPr bwMode="auto">
          <a:xfrm>
            <a:off x="5397500" y="3048000"/>
            <a:ext cx="3746500" cy="1524000"/>
          </a:xfrm>
          <a:prstGeom prst="rect">
            <a:avLst/>
          </a:prstGeom>
          <a:noFill/>
          <a:ln w="9525">
            <a:noFill/>
            <a:miter lim="800000"/>
            <a:headEnd/>
            <a:tailEnd/>
          </a:ln>
        </p:spPr>
      </p:pic>
      <p:sp>
        <p:nvSpPr>
          <p:cNvPr id="8" name="Flèche vers la droite 7"/>
          <p:cNvSpPr/>
          <p:nvPr/>
        </p:nvSpPr>
        <p:spPr bwMode="auto">
          <a:xfrm>
            <a:off x="3733800" y="6248400"/>
            <a:ext cx="1295400" cy="1524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a:defRPr/>
            </a:pPr>
            <a:endParaRPr lang="fr-FR">
              <a:solidFill>
                <a:schemeClr val="tx1"/>
              </a:solidFill>
              <a:latin typeface="Times" pitchFamily="-107" charset="0"/>
            </a:endParaRPr>
          </a:p>
        </p:txBody>
      </p:sp>
      <p:sp>
        <p:nvSpPr>
          <p:cNvPr id="11" name="Flèche angle droit à deux pointes 10"/>
          <p:cNvSpPr/>
          <p:nvPr/>
        </p:nvSpPr>
        <p:spPr bwMode="auto">
          <a:xfrm>
            <a:off x="3657600" y="2590800"/>
            <a:ext cx="381000" cy="2819400"/>
          </a:xfrm>
          <a:prstGeom prst="leftUpArrow">
            <a:avLst/>
          </a:prstGeom>
          <a:solidFill>
            <a:schemeClr val="accent1"/>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fr-FR">
              <a:latin typeface="Times" pitchFamily="-107" charset="0"/>
            </a:endParaRPr>
          </a:p>
        </p:txBody>
      </p:sp>
      <p:sp>
        <p:nvSpPr>
          <p:cNvPr id="12" name="Flèche vers la droite 11"/>
          <p:cNvSpPr/>
          <p:nvPr/>
        </p:nvSpPr>
        <p:spPr bwMode="auto">
          <a:xfrm>
            <a:off x="3810000" y="2514600"/>
            <a:ext cx="2133600" cy="2286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a:defRPr/>
            </a:pPr>
            <a:endParaRPr lang="fr-FR">
              <a:solidFill>
                <a:schemeClr val="tx1"/>
              </a:solidFill>
              <a:latin typeface="Times" pitchFamily="-107" charset="0"/>
            </a:endParaRPr>
          </a:p>
        </p:txBody>
      </p:sp>
      <p:sp>
        <p:nvSpPr>
          <p:cNvPr id="13" name="Flèche vers la droite 12"/>
          <p:cNvSpPr/>
          <p:nvPr/>
        </p:nvSpPr>
        <p:spPr bwMode="auto">
          <a:xfrm>
            <a:off x="3886200" y="3810000"/>
            <a:ext cx="1371600" cy="2286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a:defRPr/>
            </a:pPr>
            <a:endParaRPr lang="fr-FR">
              <a:solidFill>
                <a:schemeClr val="tx1"/>
              </a:solidFill>
              <a:latin typeface="Times" pitchFamily="-107" charset="0"/>
            </a:endParaRPr>
          </a:p>
        </p:txBody>
      </p:sp>
      <p:sp>
        <p:nvSpPr>
          <p:cNvPr id="49163" name="ZoneTexte 13"/>
          <p:cNvSpPr txBox="1">
            <a:spLocks noChangeArrowheads="1"/>
          </p:cNvSpPr>
          <p:nvPr/>
        </p:nvSpPr>
        <p:spPr bwMode="auto">
          <a:xfrm>
            <a:off x="5605463" y="1981200"/>
            <a:ext cx="338137" cy="461963"/>
          </a:xfrm>
          <a:prstGeom prst="rect">
            <a:avLst/>
          </a:prstGeom>
          <a:noFill/>
          <a:ln w="9525">
            <a:noFill/>
            <a:miter lim="800000"/>
            <a:headEnd/>
            <a:tailEnd/>
          </a:ln>
        </p:spPr>
        <p:txBody>
          <a:bodyPr wrap="none">
            <a:prstTxWarp prst="textNoShape">
              <a:avLst/>
            </a:prstTxWarp>
            <a:spAutoFit/>
          </a:bodyPr>
          <a:lstStyle/>
          <a:p>
            <a:r>
              <a:rPr lang="fr-FR"/>
              <a:t>1</a:t>
            </a:r>
          </a:p>
        </p:txBody>
      </p:sp>
      <p:sp>
        <p:nvSpPr>
          <p:cNvPr id="49164" name="ZoneTexte 14"/>
          <p:cNvSpPr txBox="1">
            <a:spLocks noChangeArrowheads="1"/>
          </p:cNvSpPr>
          <p:nvPr/>
        </p:nvSpPr>
        <p:spPr bwMode="auto">
          <a:xfrm>
            <a:off x="4648200" y="5253038"/>
            <a:ext cx="338138" cy="461962"/>
          </a:xfrm>
          <a:prstGeom prst="rect">
            <a:avLst/>
          </a:prstGeom>
          <a:noFill/>
          <a:ln w="9525">
            <a:noFill/>
            <a:miter lim="800000"/>
            <a:headEnd/>
            <a:tailEnd/>
          </a:ln>
        </p:spPr>
        <p:txBody>
          <a:bodyPr wrap="none">
            <a:prstTxWarp prst="textNoShape">
              <a:avLst/>
            </a:prstTxWarp>
            <a:spAutoFit/>
          </a:bodyPr>
          <a:lstStyle/>
          <a:p>
            <a:r>
              <a:rPr lang="fr-FR"/>
              <a:t>3</a:t>
            </a:r>
          </a:p>
        </p:txBody>
      </p:sp>
      <p:sp>
        <p:nvSpPr>
          <p:cNvPr id="49165" name="ZoneTexte 16"/>
          <p:cNvSpPr txBox="1">
            <a:spLocks noChangeArrowheads="1"/>
          </p:cNvSpPr>
          <p:nvPr/>
        </p:nvSpPr>
        <p:spPr bwMode="auto">
          <a:xfrm rot="10800000" flipV="1">
            <a:off x="4953000" y="3284538"/>
            <a:ext cx="290513" cy="830262"/>
          </a:xfrm>
          <a:prstGeom prst="rect">
            <a:avLst/>
          </a:prstGeom>
          <a:noFill/>
          <a:ln w="9525">
            <a:noFill/>
            <a:miter lim="800000"/>
            <a:headEnd/>
            <a:tailEnd/>
          </a:ln>
        </p:spPr>
        <p:txBody>
          <a:bodyPr>
            <a:prstTxWarp prst="textNoShape">
              <a:avLst/>
            </a:prstTxWarp>
            <a:spAutoFit/>
          </a:bodyPr>
          <a:lstStyle/>
          <a:p>
            <a:r>
              <a:rPr lang="fr-FR"/>
              <a:t>2</a:t>
            </a:r>
          </a:p>
        </p:txBody>
      </p:sp>
      <p:sp>
        <p:nvSpPr>
          <p:cNvPr id="14" name="Espace réservé de la date 13"/>
          <p:cNvSpPr>
            <a:spLocks noGrp="1"/>
          </p:cNvSpPr>
          <p:nvPr>
            <p:ph type="dt" sz="quarter" idx="10"/>
          </p:nvPr>
        </p:nvSpPr>
        <p:spPr/>
        <p:txBody>
          <a:bodyPr/>
          <a:lstStyle/>
          <a:p>
            <a:pPr>
              <a:defRPr/>
            </a:pPr>
            <a:r>
              <a:rPr lang="fr-FR"/>
              <a:t>16/09/08</a:t>
            </a:r>
            <a:endParaRPr lang="en-US"/>
          </a:p>
        </p:txBody>
      </p:sp>
      <p:sp>
        <p:nvSpPr>
          <p:cNvPr id="15" name="Espace réservé du numéro de diapositive 14"/>
          <p:cNvSpPr>
            <a:spLocks noGrp="1"/>
          </p:cNvSpPr>
          <p:nvPr>
            <p:ph type="sldNum" sz="quarter" idx="12"/>
          </p:nvPr>
        </p:nvSpPr>
        <p:spPr/>
        <p:txBody>
          <a:bodyPr/>
          <a:lstStyle/>
          <a:p>
            <a:pPr>
              <a:defRPr/>
            </a:pPr>
            <a:fld id="{A27504B1-E951-1547-A82C-3932C02CD02C}" type="slidenum">
              <a:rPr lang="en-US"/>
              <a:pPr>
                <a:defRPr/>
              </a:pPr>
              <a:t>18</a:t>
            </a:fld>
            <a:endParaRPr lang="en-US"/>
          </a:p>
        </p:txBody>
      </p:sp>
      <p:sp>
        <p:nvSpPr>
          <p:cNvPr id="16" name="Espace réservé du pied de page 15"/>
          <p:cNvSpPr>
            <a:spLocks noGrp="1"/>
          </p:cNvSpPr>
          <p:nvPr>
            <p:ph type="ftr" sz="quarter" idx="11"/>
          </p:nvPr>
        </p:nvSpPr>
        <p:spPr/>
        <p:txBody>
          <a:bodyPr/>
          <a:lstStyle/>
          <a:p>
            <a:pPr>
              <a:defRPr/>
            </a:pPr>
            <a:r>
              <a:rPr lang="fr-FR"/>
              <a:t>Monique Thurin - Présentation du PQS</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7974</TotalTime>
  <Words>2087</Words>
  <Application>Microsoft PowerPoint</Application>
  <PresentationFormat>Présentation à l'écran (4:3)</PresentationFormat>
  <Paragraphs>223</Paragraphs>
  <Slides>18</Slides>
  <Notes>17</Notes>
  <HiddenSlides>0</HiddenSlides>
  <MMClips>0</MMClips>
  <ScaleCrop>false</ScaleCrop>
  <HeadingPairs>
    <vt:vector size="6" baseType="variant">
      <vt:variant>
        <vt:lpstr>Polices utilisées</vt:lpstr>
      </vt:variant>
      <vt:variant>
        <vt:i4>8</vt:i4>
      </vt:variant>
      <vt:variant>
        <vt:lpstr>Modèle de conception</vt:lpstr>
      </vt:variant>
      <vt:variant>
        <vt:i4>1</vt:i4>
      </vt:variant>
      <vt:variant>
        <vt:lpstr>Titres des diapositives</vt:lpstr>
      </vt:variant>
      <vt:variant>
        <vt:i4>18</vt:i4>
      </vt:variant>
    </vt:vector>
  </HeadingPairs>
  <TitlesOfParts>
    <vt:vector size="27" baseType="lpstr">
      <vt:lpstr>Times</vt:lpstr>
      <vt:lpstr>ＭＳ Ｐゴシック</vt:lpstr>
      <vt:lpstr>Arial</vt:lpstr>
      <vt:lpstr>Calibri</vt:lpstr>
      <vt:lpstr>Wingdings</vt:lpstr>
      <vt:lpstr>Wingdings 2</vt:lpstr>
      <vt:lpstr>Palatino</vt:lpstr>
      <vt:lpstr>Helvetica</vt:lpstr>
      <vt:lpstr>Thème Office</vt:lpstr>
      <vt:lpstr>The Psychotherapy Process Q-set (PQS) in Therapeutique Action, Jason Aronson inc. 2000. Enrico E. Jones </vt:lpstr>
      <vt:lpstr>PQS  CPQ  APQ</vt:lpstr>
      <vt:lpstr>Le PQS : un instrument d’évaluation </vt:lpstr>
      <vt:lpstr>Quel matériel clinique pour l’évaluation ?</vt:lpstr>
      <vt:lpstr>Le PQS comprend 3 types d’items</vt:lpstr>
      <vt:lpstr>Trois ordres de cotations</vt:lpstr>
      <vt:lpstr>Item 26 : Patient experiences discomforting or  troublesome (painful) affect. </vt:lpstr>
      <vt:lpstr>Item 2 :Therapist draws attention to patient’s nonverbal behavior, e.g., body posture, gestures</vt:lpstr>
      <vt:lpstr>Item 39 :There is a competitive quality to the relationship. </vt:lpstr>
      <vt:lpstr>  Item 92 : Patient's feelings or perceptions are linked to situations or behavior of the past. </vt:lpstr>
      <vt:lpstr>Le PQS est un instrument à « tri forcé »  (Q-méthodologie)</vt:lpstr>
      <vt:lpstr>Diapositive 12</vt:lpstr>
      <vt:lpstr>Diapositive 13</vt:lpstr>
      <vt:lpstr>Diapositive 14</vt:lpstr>
      <vt:lpstr>Évaluation sous forme codée envoyée pour mise en commun</vt:lpstr>
      <vt:lpstr>Diapositive 16</vt:lpstr>
      <vt:lpstr>Diapositive 17</vt:lpstr>
      <vt:lpstr>Récapitulatif</vt:lpstr>
    </vt:vector>
  </TitlesOfParts>
  <Company>m&amp;jm</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Monique Thurin - The Psychotherapy Process Q-set (PQS) in Therapeutique Action, Jason Aronson inc. 2000</dc:title>
  <dc:creator>Thurin</dc:creator>
  <cp:keywords/>
  <cp:lastModifiedBy>Jean-Michel THURIN</cp:lastModifiedBy>
  <cp:revision>156</cp:revision>
  <cp:lastPrinted>2008-07-04T05:38:23Z</cp:lastPrinted>
  <dcterms:created xsi:type="dcterms:W3CDTF">2008-09-17T17:52:06Z</dcterms:created>
  <dcterms:modified xsi:type="dcterms:W3CDTF">2008-09-17T17:53:06Z</dcterms:modified>
</cp:coreProperties>
</file>