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  <Override PartName="/ppt/handoutMasters/handoutMaster1.xml" ContentType="application/vnd.openxmlformats-officedocument.presentationml.handoutMaster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Comments="0">
  <p:normalViewPr showOutlineIcons="0">
    <p:restoredLeft sz="15620"/>
    <p:restoredTop sz="94660"/>
  </p:normalViewPr>
  <p:slideViewPr>
    <p:cSldViewPr snapToObjects="1">
      <p:cViewPr varScale="1">
        <p:scale>
          <a:sx n="39" d="100"/>
          <a:sy n="39" d="100"/>
        </p:scale>
        <p:origin x="-12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17765-FD13-BC43-BC77-36B2F9FB2BCE}" type="datetimeFigureOut">
              <a:rPr lang="fr-FR" smtClean="0"/>
              <a:t>20/03/09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89FAC-DE97-9B4E-A947-74776C29383C}" type="slidenum">
              <a:rPr lang="fr-FR" smtClean="0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0B6F1-11B7-2348-8707-D11DC5A3A092}" type="datetimeFigureOut">
              <a:rPr lang="fr-FR" smtClean="0"/>
              <a:pPr/>
              <a:t>20/03/09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B19BE-64B3-2B41-95D2-DD4905F1ECAD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576E4-D001-7640-BF2D-EC04B1E29B7F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14313"/>
            <a:ext cx="8135937" cy="62150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14375" y="2357438"/>
            <a:ext cx="7215188" cy="169495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800" b="1" dirty="0" smtClean="0">
                <a:solidFill>
                  <a:srgbClr val="000000"/>
                </a:solidFill>
                <a:ea typeface="Arial Unicode MS" pitchFamily="-110" charset="0"/>
                <a:cs typeface="Arial Unicode MS" pitchFamily="-110" charset="0"/>
              </a:rPr>
              <a:t>Séminaire de travail et de discussion sur l’analyse des données : pôle</a:t>
            </a:r>
            <a:r>
              <a:rPr lang="fr-FR" sz="2800" b="1" dirty="0" smtClean="0">
                <a:solidFill>
                  <a:srgbClr val="000000"/>
                </a:solidFill>
                <a:ea typeface="Arial Unicode MS" pitchFamily="-110" charset="0"/>
                <a:cs typeface="Arial Unicode MS" pitchFamily="-110" charset="0"/>
              </a:rPr>
              <a:t> borderline</a:t>
            </a: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fr-FR" sz="2400" b="1" dirty="0" smtClean="0">
              <a:solidFill>
                <a:srgbClr val="000000"/>
              </a:solidFill>
              <a:ea typeface="Arial Unicode MS" pitchFamily="-110" charset="0"/>
              <a:cs typeface="Arial Unicode MS" pitchFamily="-110" charset="0"/>
            </a:endParaRPr>
          </a:p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2400" dirty="0" smtClean="0">
                <a:solidFill>
                  <a:srgbClr val="A6A6A6"/>
                </a:solidFill>
                <a:ea typeface="Arial Unicode MS" pitchFamily="-110" charset="0"/>
                <a:cs typeface="Arial Unicode MS" pitchFamily="-110" charset="0"/>
              </a:rPr>
              <a:t>Jean-Michel Thurin</a:t>
            </a:r>
            <a:endParaRPr lang="fr-FR" sz="2400" dirty="0">
              <a:solidFill>
                <a:srgbClr val="A6A6A6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Un travail largement engagé</a:t>
            </a:r>
            <a:endParaRPr lang="fr-FR" dirty="0" smtClean="0"/>
          </a:p>
          <a:p>
            <a:r>
              <a:rPr lang="fr-FR" b="1" dirty="0" smtClean="0"/>
              <a:t>Toute ce travail, pourquoi ? </a:t>
            </a:r>
            <a:endParaRPr lang="fr-FR" dirty="0" smtClean="0"/>
          </a:p>
          <a:p>
            <a:r>
              <a:rPr lang="fr-FR" b="1" dirty="0" smtClean="0"/>
              <a:t>Conditions pour que ces objectifs aboutissent</a:t>
            </a:r>
            <a:endParaRPr lang="fr-FR" dirty="0" smtClean="0"/>
          </a:p>
          <a:p>
            <a:r>
              <a:rPr lang="fr-FR" b="1" dirty="0" smtClean="0"/>
              <a:t>Le plan d’analyse</a:t>
            </a:r>
            <a:endParaRPr lang="fr-FR" dirty="0" smtClean="0"/>
          </a:p>
          <a:p>
            <a:r>
              <a:rPr lang="fr-FR" b="1" dirty="0" smtClean="0"/>
              <a:t>D</a:t>
            </a:r>
            <a:r>
              <a:rPr lang="fr-FR" b="1" dirty="0" smtClean="0"/>
              <a:t>éroulement de la journée</a:t>
            </a:r>
          </a:p>
          <a:p>
            <a:r>
              <a:rPr lang="fr-FR" b="1" dirty="0" smtClean="0"/>
              <a:t>Pour terminer</a:t>
            </a:r>
            <a:r>
              <a:rPr lang="fr-FR" dirty="0" smtClean="0"/>
              <a:t> </a:t>
            </a:r>
            <a:r>
              <a:rPr lang="fr-FR" b="1" dirty="0" smtClean="0"/>
              <a:t> 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20 mars 2009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Séminaire méthodologie analyse des données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576E4-D001-7640-BF2D-EC04B1E29B7F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3" name="Espace réservé du contenu 2"/>
          <p:cNvSpPr txBox="1">
            <a:spLocks/>
          </p:cNvSpPr>
          <p:nvPr/>
        </p:nvSpPr>
        <p:spPr bwMode="auto">
          <a:xfrm>
            <a:off x="381000" y="2590800"/>
            <a:ext cx="8229600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+mn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fr-FR" smtClean="0"/>
              <a:t>20 mars 2009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3581400" cy="365125"/>
          </a:xfrm>
        </p:spPr>
        <p:txBody>
          <a:bodyPr/>
          <a:lstStyle/>
          <a:p>
            <a:r>
              <a:rPr lang="fr-FR" smtClean="0"/>
              <a:t>Séminaire méthodologie analyse des données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605A0708-0F6E-6741-A3D9-6223256D373B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65113" y="2743200"/>
            <a:ext cx="12985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>
                <a:solidFill>
                  <a:srgbClr val="000090"/>
                </a:solidFill>
                <a:latin typeface="Calibri" pitchFamily="-106" charset="0"/>
              </a:rPr>
              <a:t>Évaluation</a:t>
            </a:r>
            <a:br>
              <a:rPr lang="fr-FR" sz="1400" b="1" dirty="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 b="1" dirty="0">
                <a:solidFill>
                  <a:srgbClr val="000090"/>
                </a:solidFill>
                <a:latin typeface="Calibri" pitchFamily="-106" charset="0"/>
              </a:rPr>
              <a:t>initiale</a:t>
            </a:r>
          </a:p>
          <a:p>
            <a:pPr algn="ctr"/>
            <a:r>
              <a:rPr lang="fr-FR" sz="1400" dirty="0">
                <a:solidFill>
                  <a:srgbClr val="000090"/>
                </a:solidFill>
                <a:latin typeface="Calibri" pitchFamily="-106" charset="0"/>
              </a:rPr>
              <a:t>(Formulation </a:t>
            </a:r>
            <a:br>
              <a:rPr lang="fr-FR" sz="1400" dirty="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 dirty="0">
                <a:solidFill>
                  <a:srgbClr val="000090"/>
                </a:solidFill>
                <a:latin typeface="Calibri" pitchFamily="-106" charset="0"/>
              </a:rPr>
              <a:t>de cas)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90800" y="2959100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Évaluation</a:t>
            </a:r>
            <a:br>
              <a:rPr lang="fr-FR" sz="140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2959100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Évaluations</a:t>
            </a:r>
            <a:br>
              <a:rPr lang="fr-FR" sz="140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intermédiaires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7466013" y="2743200"/>
            <a:ext cx="1296987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>
                <a:solidFill>
                  <a:srgbClr val="000090"/>
                </a:solidFill>
                <a:latin typeface="Calibri" pitchFamily="-106" charset="0"/>
              </a:rPr>
              <a:t>Évaluation</a:t>
            </a:r>
            <a:br>
              <a:rPr lang="fr-FR" sz="1400" b="1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 b="1">
                <a:solidFill>
                  <a:srgbClr val="000090"/>
                </a:solidFill>
                <a:latin typeface="Calibri" pitchFamily="-106" charset="0"/>
              </a:rPr>
              <a:t>terminaison</a:t>
            </a:r>
          </a:p>
          <a:p>
            <a:pPr algn="ctr"/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(Formulation </a:t>
            </a:r>
            <a:br>
              <a:rPr lang="fr-FR" sz="1400">
                <a:solidFill>
                  <a:srgbClr val="000090"/>
                </a:solidFill>
                <a:latin typeface="Calibri" pitchFamily="-106" charset="0"/>
              </a:rPr>
            </a:br>
            <a:r>
              <a:rPr lang="fr-FR" sz="1400">
                <a:solidFill>
                  <a:srgbClr val="000090"/>
                </a:solidFill>
                <a:latin typeface="Calibri" pitchFamily="-106" charset="0"/>
              </a:rPr>
              <a:t>de cas)</a:t>
            </a:r>
          </a:p>
        </p:txBody>
      </p:sp>
      <p:cxnSp>
        <p:nvCxnSpPr>
          <p:cNvPr id="11" name="Connecteur droit avec flèche 10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7037388" y="5864225"/>
            <a:ext cx="17256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>
                <a:solidFill>
                  <a:srgbClr val="3A6525"/>
                </a:solidFill>
                <a:latin typeface="Calibri" pitchFamily="-106" charset="0"/>
              </a:rPr>
              <a:t>Ligne de temps t </a:t>
            </a:r>
            <a:endParaRPr lang="fr-FR" sz="1400">
              <a:latin typeface="Calibri" pitchFamily="-106" charset="0"/>
            </a:endParaRPr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1600200" y="3284538"/>
            <a:ext cx="1039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  <a:latin typeface="Calibri" pitchFamily="-106" charset="0"/>
              </a:rPr>
              <a:t>Processus </a:t>
            </a:r>
            <a:endParaRPr lang="fr-FR" sz="1400" dirty="0">
              <a:latin typeface="Calibri" pitchFamily="-106" charset="0"/>
            </a:endParaRP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3927475" y="3221038"/>
            <a:ext cx="1025525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913188" y="3284538"/>
            <a:ext cx="103981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>
                <a:solidFill>
                  <a:srgbClr val="3A6525"/>
                </a:solidFill>
                <a:latin typeface="Calibri" pitchFamily="-106" charset="0"/>
              </a:rPr>
              <a:t>Processus </a:t>
            </a:r>
            <a:endParaRPr lang="fr-FR" sz="1400">
              <a:latin typeface="Calibri" pitchFamily="-106" charset="0"/>
            </a:endParaRPr>
          </a:p>
        </p:txBody>
      </p:sp>
      <p:sp>
        <p:nvSpPr>
          <p:cNvPr id="16" name="Line 2"/>
          <p:cNvSpPr>
            <a:spLocks noChangeShapeType="1"/>
          </p:cNvSpPr>
          <p:nvPr/>
        </p:nvSpPr>
        <p:spPr bwMode="auto">
          <a:xfrm>
            <a:off x="6365875" y="3221038"/>
            <a:ext cx="1025525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6324600" y="3284538"/>
            <a:ext cx="10398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  <a:latin typeface="Calibri" pitchFamily="-106" charset="0"/>
              </a:rPr>
              <a:t>Processus </a:t>
            </a:r>
            <a:endParaRPr lang="fr-FR" sz="1400" dirty="0">
              <a:latin typeface="Calibri" pitchFamily="-106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90600" y="4038600"/>
            <a:ext cx="685800" cy="228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1676400" y="4038600"/>
            <a:ext cx="685800" cy="228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2362200" y="4038600"/>
            <a:ext cx="685800" cy="228600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14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3505200" y="4038600"/>
            <a:ext cx="685800" cy="2286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22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4191000" y="4038600"/>
            <a:ext cx="685800" cy="228600"/>
          </a:xfrm>
          <a:prstGeom prst="rect">
            <a:avLst/>
          </a:prstGeom>
          <a:gradFill>
            <a:gsLst>
              <a:gs pos="0">
                <a:schemeClr val="accent2">
                  <a:tint val="100000"/>
                  <a:shade val="100000"/>
                  <a:satMod val="130000"/>
                </a:schemeClr>
              </a:gs>
              <a:gs pos="28000">
                <a:schemeClr val="accent2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4876800" y="4038600"/>
            <a:ext cx="685800" cy="228600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  <a:alpha val="43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6019800" y="4038600"/>
            <a:ext cx="685800" cy="228600"/>
          </a:xfrm>
          <a:prstGeom prst="rect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9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6705600" y="4038600"/>
            <a:ext cx="685800" cy="2286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7391400" y="4038600"/>
            <a:ext cx="685800" cy="228600"/>
          </a:xfrm>
          <a:prstGeom prst="rect">
            <a:avLst/>
          </a:prstGeom>
          <a:gradFill>
            <a:gsLst>
              <a:gs pos="0">
                <a:schemeClr val="accent6">
                  <a:tint val="100000"/>
                  <a:shade val="100000"/>
                  <a:satMod val="130000"/>
                </a:schemeClr>
              </a:gs>
              <a:gs pos="100000">
                <a:schemeClr val="accent6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Line 2"/>
          <p:cNvSpPr>
            <a:spLocks noChangeShapeType="1"/>
          </p:cNvSpPr>
          <p:nvPr/>
        </p:nvSpPr>
        <p:spPr bwMode="auto">
          <a:xfrm>
            <a:off x="1614488" y="3221038"/>
            <a:ext cx="1025525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" name="Ellipse 46"/>
          <p:cNvSpPr/>
          <p:nvPr/>
        </p:nvSpPr>
        <p:spPr>
          <a:xfrm>
            <a:off x="1752600" y="4651375"/>
            <a:ext cx="541800" cy="530225"/>
          </a:xfrm>
          <a:prstGeom prst="ellipse">
            <a:avLst/>
          </a:prstGeom>
          <a:gradFill>
            <a:gsLst>
              <a:gs pos="0">
                <a:schemeClr val="accent5">
                  <a:tint val="100000"/>
                  <a:shade val="100000"/>
                  <a:satMod val="130000"/>
                  <a:alpha val="25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Ellipse 47"/>
          <p:cNvSpPr/>
          <p:nvPr/>
        </p:nvSpPr>
        <p:spPr>
          <a:xfrm>
            <a:off x="4182600" y="4611687"/>
            <a:ext cx="541800" cy="53022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9" name="Ellipse 48"/>
          <p:cNvSpPr/>
          <p:nvPr/>
        </p:nvSpPr>
        <p:spPr>
          <a:xfrm>
            <a:off x="6705600" y="4611687"/>
            <a:ext cx="541800" cy="530225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53" name="Connecteur droit 52"/>
          <p:cNvCxnSpPr/>
          <p:nvPr/>
        </p:nvCxnSpPr>
        <p:spPr>
          <a:xfrm>
            <a:off x="990600" y="4341812"/>
            <a:ext cx="2057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/>
          <p:cNvCxnSpPr/>
          <p:nvPr/>
        </p:nvCxnSpPr>
        <p:spPr>
          <a:xfrm>
            <a:off x="3505200" y="4343400"/>
            <a:ext cx="2057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/>
          <p:cNvCxnSpPr/>
          <p:nvPr/>
        </p:nvCxnSpPr>
        <p:spPr>
          <a:xfrm>
            <a:off x="6019800" y="4344988"/>
            <a:ext cx="2057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>
            <a:endCxn id="47" idx="0"/>
          </p:cNvCxnSpPr>
          <p:nvPr/>
        </p:nvCxnSpPr>
        <p:spPr>
          <a:xfrm rot="16200000" flipH="1">
            <a:off x="1869000" y="4496875"/>
            <a:ext cx="304800" cy="4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lipse 58"/>
          <p:cNvSpPr/>
          <p:nvPr/>
        </p:nvSpPr>
        <p:spPr>
          <a:xfrm>
            <a:off x="4182600" y="4646612"/>
            <a:ext cx="541800" cy="530225"/>
          </a:xfrm>
          <a:prstGeom prst="ellipse">
            <a:avLst/>
          </a:prstGeom>
          <a:gradFill>
            <a:gsLst>
              <a:gs pos="41000">
                <a:schemeClr val="accent5">
                  <a:tint val="100000"/>
                  <a:shade val="100000"/>
                  <a:satMod val="130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0" name="Connecteur droit avec flèche 59"/>
          <p:cNvCxnSpPr>
            <a:endCxn id="59" idx="0"/>
          </p:cNvCxnSpPr>
          <p:nvPr/>
        </p:nvCxnSpPr>
        <p:spPr>
          <a:xfrm rot="16200000" flipH="1">
            <a:off x="4299000" y="4492112"/>
            <a:ext cx="304800" cy="4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lipse 60"/>
          <p:cNvSpPr/>
          <p:nvPr/>
        </p:nvSpPr>
        <p:spPr>
          <a:xfrm>
            <a:off x="6705600" y="4651376"/>
            <a:ext cx="541800" cy="530225"/>
          </a:xfrm>
          <a:prstGeom prst="ellipse">
            <a:avLst/>
          </a:prstGeom>
          <a:gradFill>
            <a:gsLst>
              <a:gs pos="74000">
                <a:schemeClr val="accent5">
                  <a:tint val="100000"/>
                  <a:shade val="100000"/>
                  <a:satMod val="130000"/>
                </a:schemeClr>
              </a:gs>
              <a:gs pos="100000">
                <a:schemeClr val="accent5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2" name="Connecteur droit avec flèche 61"/>
          <p:cNvCxnSpPr>
            <a:endCxn id="61" idx="0"/>
          </p:cNvCxnSpPr>
          <p:nvPr/>
        </p:nvCxnSpPr>
        <p:spPr>
          <a:xfrm rot="16200000" flipH="1">
            <a:off x="6822000" y="4496876"/>
            <a:ext cx="304800" cy="4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 Box 11"/>
          <p:cNvSpPr txBox="1">
            <a:spLocks noChangeArrowheads="1"/>
          </p:cNvSpPr>
          <p:nvPr/>
        </p:nvSpPr>
        <p:spPr bwMode="auto">
          <a:xfrm>
            <a:off x="2786063" y="2160206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EFP</a:t>
            </a:r>
          </a:p>
        </p:txBody>
      </p:sp>
      <p:sp>
        <p:nvSpPr>
          <p:cNvPr id="64" name="Text Box 11"/>
          <p:cNvSpPr txBox="1">
            <a:spLocks noChangeArrowheads="1"/>
          </p:cNvSpPr>
          <p:nvPr/>
        </p:nvSpPr>
        <p:spPr bwMode="auto">
          <a:xfrm>
            <a:off x="5088731" y="2160206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EFP 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5" name="Text Box 11"/>
          <p:cNvSpPr txBox="1">
            <a:spLocks noChangeArrowheads="1"/>
          </p:cNvSpPr>
          <p:nvPr/>
        </p:nvSpPr>
        <p:spPr bwMode="auto">
          <a:xfrm>
            <a:off x="7510463" y="2160206"/>
            <a:ext cx="947737" cy="5254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EFP</a:t>
            </a:r>
            <a:b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</a:b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ESM 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6" name="Text Box 11"/>
          <p:cNvSpPr txBox="1">
            <a:spLocks noChangeArrowheads="1"/>
          </p:cNvSpPr>
          <p:nvPr/>
        </p:nvSpPr>
        <p:spPr bwMode="auto">
          <a:xfrm>
            <a:off x="381000" y="2160206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ESM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7" name="Text Box 11"/>
          <p:cNvSpPr txBox="1">
            <a:spLocks noChangeArrowheads="1"/>
          </p:cNvSpPr>
          <p:nvPr/>
        </p:nvSpPr>
        <p:spPr bwMode="auto">
          <a:xfrm>
            <a:off x="1545431" y="5600762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PQS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8" name="Text Box 11"/>
          <p:cNvSpPr txBox="1">
            <a:spLocks noChangeArrowheads="1"/>
          </p:cNvSpPr>
          <p:nvPr/>
        </p:nvSpPr>
        <p:spPr bwMode="auto">
          <a:xfrm>
            <a:off x="4005263" y="5600762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PQS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  <p:sp>
        <p:nvSpPr>
          <p:cNvPr id="69" name="Text Box 11"/>
          <p:cNvSpPr txBox="1">
            <a:spLocks noChangeArrowheads="1"/>
          </p:cNvSpPr>
          <p:nvPr/>
        </p:nvSpPr>
        <p:spPr bwMode="auto">
          <a:xfrm>
            <a:off x="6519863" y="5600762"/>
            <a:ext cx="947737" cy="30995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sz="1400" dirty="0" smtClean="0">
                <a:solidFill>
                  <a:srgbClr val="4F81BD"/>
                </a:solidFill>
                <a:ea typeface="Arial Unicode MS" pitchFamily="-110" charset="0"/>
                <a:cs typeface="Arial Unicode MS" pitchFamily="-110" charset="0"/>
              </a:rPr>
              <a:t>PQS</a:t>
            </a:r>
            <a:endParaRPr lang="fr-FR" sz="1400" dirty="0">
              <a:solidFill>
                <a:srgbClr val="4F81BD"/>
              </a:solidFill>
              <a:ea typeface="Arial Unicode MS" pitchFamily="-110" charset="0"/>
              <a:cs typeface="Arial Unicode MS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1125</TotalTime>
  <Words>112</Words>
  <Application>Microsoft Macintosh PowerPoint</Application>
  <PresentationFormat>Présentation à l'écran (4:3)</PresentationFormat>
  <Paragraphs>35</Paragraphs>
  <Slides>3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10</cp:revision>
  <dcterms:created xsi:type="dcterms:W3CDTF">2009-03-20T07:54:43Z</dcterms:created>
  <dcterms:modified xsi:type="dcterms:W3CDTF">2009-03-20T17:02:12Z</dcterms:modified>
</cp:coreProperties>
</file>