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Default Extension="xls" ContentType="application/vnd.ms-exce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Default Extension="gif" ContentType="image/gi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6" r:id="rId3"/>
    <p:sldId id="265" r:id="rId4"/>
    <p:sldId id="267" r:id="rId5"/>
    <p:sldId id="257" r:id="rId6"/>
    <p:sldId id="270" r:id="rId7"/>
    <p:sldId id="258" r:id="rId8"/>
    <p:sldId id="259" r:id="rId9"/>
    <p:sldId id="268" r:id="rId10"/>
    <p:sldId id="260" r:id="rId11"/>
    <p:sldId id="261" r:id="rId12"/>
    <p:sldId id="269" r:id="rId13"/>
    <p:sldId id="271" r:id="rId14"/>
    <p:sldId id="272" r:id="rId15"/>
    <p:sldId id="275" r:id="rId16"/>
    <p:sldId id="273" r:id="rId17"/>
    <p:sldId id="263" r:id="rId18"/>
    <p:sldId id="264" r:id="rId19"/>
    <p:sldId id="262" r:id="rId20"/>
    <p:sldId id="274" r:id="rId2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291C9-34FB-0E45-AEB3-D7D9CE68EC05}" type="datetimeFigureOut">
              <a:rPr lang="fr-FR" smtClean="0"/>
              <a:pPr/>
              <a:t>23/01/09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7B875-B24A-0244-A77F-D85B2E0A7C73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1F5A5-619F-4C4D-B088-20A707CB0B32}" type="datetimeFigureOut">
              <a:rPr lang="fr-FR" smtClean="0"/>
              <a:pPr/>
              <a:t>23/01/09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D3BF8-2CBA-EF4A-8333-A774F0C9567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tiff"/><Relationship Id="rId5" Type="http://schemas.openxmlformats.org/officeDocument/2006/relationships/image" Target="../media/image4.jpeg"/><Relationship Id="rId7" Type="http://schemas.openxmlformats.org/officeDocument/2006/relationships/hyperlink" Target="http://www.techniques-psychotherapiques.org/Reseau/Seminaire250408/AlzheimerPhR250408.htm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Relationship Id="rId3" Type="http://schemas.openxmlformats.org/officeDocument/2006/relationships/image" Target="../media/image10.png"/><Relationship Id="rId5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png"/><Relationship Id="rId4" Type="http://schemas.openxmlformats.org/officeDocument/2006/relationships/hyperlink" Target="http://www.techniques-psychotherapiques.org/Documentation/Evaluer_les_psychotherapies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techniques-psychotherapiques.org/reseau" TargetMode="External"/><Relationship Id="rId3" Type="http://schemas.openxmlformats.org/officeDocument/2006/relationships/image" Target="../media/image13.png"/><Relationship Id="rId5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0" y="1524001"/>
            <a:ext cx="8458200" cy="2076450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Interventions non pharmacologiques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chez le patient Alzheimer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atteint de troubles </a:t>
            </a:r>
            <a:r>
              <a:rPr lang="fr-FR" sz="3200" dirty="0">
                <a:solidFill>
                  <a:srgbClr val="1F497D"/>
                </a:solidFill>
                <a:ea typeface="ＭＳ Ｐゴシック" pitchFamily="-110" charset="-128"/>
              </a:rPr>
              <a:t>du comportement</a:t>
            </a: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et/ou  de dépression </a:t>
            </a:r>
            <a:r>
              <a:rPr lang="fr-FR" sz="2400" dirty="0" smtClean="0">
                <a:solidFill>
                  <a:srgbClr val="1F497D"/>
                </a:solidFill>
                <a:ea typeface="ＭＳ Ｐゴシック" pitchFamily="-110" charset="-128"/>
              </a:rPr>
              <a:t/>
            </a:r>
            <a:br>
              <a:rPr lang="fr-FR" sz="24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4000" dirty="0" smtClean="0"/>
              <a:t>Méthodologie d’étude</a:t>
            </a:r>
          </a:p>
          <a:p>
            <a:r>
              <a:rPr lang="fr-FR" dirty="0" smtClean="0"/>
              <a:t>JM Thurin, Ph Robert</a:t>
            </a:r>
            <a:endParaRPr lang="fr-FR" dirty="0"/>
          </a:p>
        </p:txBody>
      </p:sp>
      <p:grpSp>
        <p:nvGrpSpPr>
          <p:cNvPr id="10" name="Grouper 9"/>
          <p:cNvGrpSpPr/>
          <p:nvPr/>
        </p:nvGrpSpPr>
        <p:grpSpPr>
          <a:xfrm>
            <a:off x="3715205" y="6165994"/>
            <a:ext cx="4598278" cy="554835"/>
            <a:chOff x="3715205" y="6212863"/>
            <a:chExt cx="4598278" cy="554835"/>
          </a:xfrm>
        </p:grpSpPr>
        <p:pic>
          <p:nvPicPr>
            <p:cNvPr id="4" name="Image 3" descr="Logo3RRFPP.gi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15205" y="6212863"/>
              <a:ext cx="551995" cy="554835"/>
            </a:xfrm>
            <a:prstGeom prst="rect">
              <a:avLst/>
            </a:prstGeom>
            <a:noFill/>
            <a:ln w="6350">
              <a:solidFill>
                <a:srgbClr val="FF6600"/>
              </a:solidFill>
              <a:miter lim="800000"/>
              <a:headEnd/>
              <a:tailEnd/>
            </a:ln>
          </p:spPr>
        </p:pic>
        <p:pic>
          <p:nvPicPr>
            <p:cNvPr id="5" name="Image 4" descr="MiniInserm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6328355"/>
              <a:ext cx="1219200" cy="323850"/>
            </a:xfrm>
            <a:prstGeom prst="rect">
              <a:avLst/>
            </a:prstGeom>
          </p:spPr>
        </p:pic>
        <p:pic>
          <p:nvPicPr>
            <p:cNvPr id="6" name="Image 5" descr="logoFFP.tif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200" y="6259731"/>
              <a:ext cx="748664" cy="461098"/>
            </a:xfrm>
            <a:prstGeom prst="rect">
              <a:avLst/>
            </a:prstGeom>
          </p:spPr>
        </p:pic>
        <p:pic>
          <p:nvPicPr>
            <p:cNvPr id="7" name="Image 6" descr="TechPsyTitre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487" y="6288281"/>
              <a:ext cx="908996" cy="403998"/>
            </a:xfrm>
            <a:prstGeom prst="rect">
              <a:avLst/>
            </a:prstGeom>
          </p:spPr>
        </p:pic>
        <p:pic>
          <p:nvPicPr>
            <p:cNvPr id="8" name="Image 7" descr="Image 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9864" y="6256482"/>
              <a:ext cx="708272" cy="46759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1676400" y="5468034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hlinkClick r:id="rId7"/>
              </a:rPr>
              <a:t>http://www.techniques-psychotherapiques.org/Reseau/Seminaire250408/AlzheimerPhR250408.htm</a:t>
            </a:r>
            <a:endParaRPr lang="fr-FR" sz="1200" dirty="0" smtClean="0"/>
          </a:p>
          <a:p>
            <a:endParaRPr lang="fr-FR" sz="1200" dirty="0" smtClean="0"/>
          </a:p>
          <a:p>
            <a:endParaRPr lang="fr-F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86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Fréquence et sévérité</a:t>
            </a:r>
            <a:r>
              <a:rPr kumimoji="0" lang="fr-F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82588" y="1106488"/>
            <a:ext cx="8377237" cy="521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90% des patients atteints de maladie d’Alzheimer peuvent présenter un SPCD*.</a:t>
            </a: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None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524000" y="2057400"/>
          <a:ext cx="5711825" cy="3581400"/>
        </p:xfrm>
        <a:graphic>
          <a:graphicData uri="http://schemas.openxmlformats.org/presentationml/2006/ole">
            <p:oleObj spid="_x0000_s23554" name="Feuille de calcul" r:id="rId4" imgW="9243060" imgH="5745480" progId="Excel.Sheet.8">
              <p:embed/>
            </p:oleObj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800" y="59055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1400" dirty="0">
                <a:solidFill>
                  <a:srgbClr val="0000FF"/>
                </a:solidFill>
              </a:rPr>
              <a:t>Prévalence des SPCD (%) à inclusion dans le PHRC </a:t>
            </a:r>
            <a:r>
              <a:rPr lang="fr-FR" sz="1400" i="1" dirty="0">
                <a:solidFill>
                  <a:srgbClr val="0000FF"/>
                </a:solidFill>
              </a:rPr>
              <a:t>REAL</a:t>
            </a:r>
            <a:r>
              <a:rPr lang="fr-FR" sz="1400" dirty="0">
                <a:solidFill>
                  <a:srgbClr val="0000FF"/>
                </a:solidFill>
              </a:rPr>
              <a:t> (N=510</a:t>
            </a:r>
            <a:r>
              <a:rPr lang="fr-FR" sz="1400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88913" y="244475"/>
            <a:ext cx="86868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ORIGINES</a:t>
            </a:r>
            <a:r>
              <a:rPr kumimoji="0" lang="fr-FR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des </a:t>
            </a:r>
            <a:r>
              <a:rPr kumimoji="0" lang="fr-FR" sz="47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SPCD</a:t>
            </a:r>
            <a:endParaRPr kumimoji="0" lang="fr-FR" sz="4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39726" y="1100138"/>
            <a:ext cx="8385175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90513" marR="0" lvl="1" indent="-3175" algn="l" defTabSz="914400" rtl="0" eaLnBrk="1" fontAlgn="base" latinLnBrk="0" hangingPunct="1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100" b="0" i="1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Times New Roman" pitchFamily="-112" charset="0"/>
              <a:cs typeface="Times New Roman" pitchFamily="-112" charset="0"/>
            </a:endParaRPr>
          </a:p>
          <a:p>
            <a:pPr marL="290513" marR="0" lvl="1" indent="-3175" algn="l" defTabSz="914400" rtl="0" eaLnBrk="1" fontAlgn="base" latinLnBrk="0" hangingPunct="1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100" b="0" i="1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73550" y="3035300"/>
            <a:ext cx="1271588" cy="10541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1400"/>
          </a:p>
          <a:p>
            <a:pPr algn="ctr"/>
            <a:endParaRPr lang="fr-FR" sz="1400"/>
          </a:p>
          <a:p>
            <a:pPr algn="ctr"/>
            <a:r>
              <a:rPr lang="fr-FR" b="1"/>
              <a:t>SPCD</a:t>
            </a:r>
          </a:p>
          <a:p>
            <a:pPr algn="ctr"/>
            <a:endParaRPr lang="fr-FR" sz="2800">
              <a:latin typeface="Times New Roman" pitchFamily="-112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4851400" y="4138613"/>
            <a:ext cx="17463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22700" y="1830388"/>
            <a:ext cx="1958975" cy="48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fr-FR" sz="1400">
                <a:solidFill>
                  <a:srgbClr val="990000"/>
                </a:solidFill>
              </a:rPr>
              <a:t>Personnalité</a:t>
            </a:r>
            <a:endParaRPr lang="fr-FR" sz="1400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030288" y="1828800"/>
            <a:ext cx="7081837" cy="3983038"/>
            <a:chOff x="766" y="1264"/>
            <a:chExt cx="4238" cy="2339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239" y="2314"/>
              <a:ext cx="4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2259" y="2590"/>
              <a:ext cx="501" cy="3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51" y="1668"/>
              <a:ext cx="501" cy="3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044" y="1647"/>
              <a:ext cx="0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450" y="2959"/>
              <a:ext cx="1238" cy="644"/>
              <a:chOff x="2322" y="2991"/>
              <a:chExt cx="1238" cy="644"/>
            </a:xfrm>
          </p:grpSpPr>
          <p:sp>
            <p:nvSpPr>
              <p:cNvPr id="22" name="Rectangle 13"/>
              <p:cNvSpPr>
                <a:spLocks noChangeArrowheads="1"/>
              </p:cNvSpPr>
              <p:nvPr/>
            </p:nvSpPr>
            <p:spPr bwMode="auto">
              <a:xfrm>
                <a:off x="2326" y="299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Relations </a:t>
                </a:r>
                <a:endParaRPr lang="fr-FR" sz="1400"/>
              </a:p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interpersonnelles</a:t>
                </a:r>
                <a:endParaRPr lang="fr-FR" sz="1400"/>
              </a:p>
            </p:txBody>
          </p:sp>
          <p:sp>
            <p:nvSpPr>
              <p:cNvPr id="23" name="Rectangle 14"/>
              <p:cNvSpPr>
                <a:spLocks noChangeArrowheads="1"/>
              </p:cNvSpPr>
              <p:nvPr/>
            </p:nvSpPr>
            <p:spPr bwMode="auto">
              <a:xfrm>
                <a:off x="2322" y="333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Environnement</a:t>
                </a:r>
              </a:p>
            </p:txBody>
          </p:sp>
        </p:grp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3452" y="2488"/>
              <a:ext cx="461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H="1">
              <a:off x="3395" y="1634"/>
              <a:ext cx="481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766" y="1282"/>
              <a:ext cx="291" cy="198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fr-FR">
                  <a:solidFill>
                    <a:srgbClr val="990000"/>
                  </a:solidFill>
                </a:rPr>
                <a:t>DEMENCE</a:t>
              </a:r>
              <a:endParaRPr lang="fr-FR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3939" y="2294"/>
              <a:ext cx="1065" cy="6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Comorbidités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Déficits sensoriels</a:t>
              </a:r>
              <a:endParaRPr lang="fr-FR" sz="1400"/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Iatrogénie</a:t>
              </a:r>
              <a:endParaRPr lang="fr-FR" sz="1400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3933" y="1264"/>
              <a:ext cx="1045" cy="46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Histoire</a:t>
              </a:r>
              <a:r>
                <a:rPr lang="fr-FR" sz="1400"/>
                <a:t> 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individuelle</a:t>
              </a:r>
              <a:endParaRPr lang="fr-FR" sz="2800">
                <a:latin typeface="Times New Roman" pitchFamily="-112" charset="0"/>
              </a:endParaRPr>
            </a:p>
          </p:txBody>
        </p:sp>
        <p:grpSp>
          <p:nvGrpSpPr>
            <p:cNvPr id="18" name="Group 20"/>
            <p:cNvGrpSpPr>
              <a:grpSpLocks/>
            </p:cNvGrpSpPr>
            <p:nvPr/>
          </p:nvGrpSpPr>
          <p:grpSpPr bwMode="auto">
            <a:xfrm>
              <a:off x="1101" y="1292"/>
              <a:ext cx="1098" cy="1988"/>
              <a:chOff x="1127" y="1290"/>
              <a:chExt cx="1098" cy="1988"/>
            </a:xfrm>
          </p:grpSpPr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1133" y="1290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Retentissement affectif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1133" y="1955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Dysfonctionnement cérébral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1127" y="2628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Troubles cognitifs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</p:grp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17513" y="6040438"/>
            <a:ext cx="8229600" cy="49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Comment les aborder et les prendre en charge ?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 actuelle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28600" y="1295400"/>
            <a:ext cx="86868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 différentes interventions psychologiques et approches psychothérapiques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Efficacité démontrée dans des conditions</a:t>
            </a:r>
            <a:r>
              <a:rPr kumimoji="0" lang="fr-FR" sz="28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 idéales » et avec méthodologie discutable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0" u="none" strike="noStrike" kern="1200" cap="none" spc="0" normalizeH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 err="1">
                <a:solidFill>
                  <a:srgbClr val="1F497D"/>
                </a:solidFill>
              </a:rPr>
              <a:t>Reminiscence</a:t>
            </a:r>
            <a:r>
              <a:rPr lang="fr-FR" sz="2400" dirty="0">
                <a:solidFill>
                  <a:srgbClr val="1F497D"/>
                </a:solidFill>
              </a:rPr>
              <a:t> </a:t>
            </a:r>
            <a:r>
              <a:rPr lang="fr-FR" sz="2400" dirty="0" err="1">
                <a:solidFill>
                  <a:srgbClr val="1F497D"/>
                </a:solidFill>
              </a:rPr>
              <a:t>Therapie</a:t>
            </a:r>
            <a:endParaRPr lang="fr-FR" sz="2400" dirty="0">
              <a:solidFill>
                <a:srgbClr val="1F497D"/>
              </a:solidFill>
            </a:endParaRP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Psychosociales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Stimulation Cognitive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 par empathie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Réadaptation (ou revalidation) Cognitive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Rééducation de l’Orientation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Exercices physiques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occupationnelles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Cognitives et Comportementales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Psychothérapie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 err="1">
                <a:solidFill>
                  <a:srgbClr val="1F497D"/>
                </a:solidFill>
              </a:rPr>
              <a:t>Arthérapie</a:t>
            </a:r>
            <a:endParaRPr lang="fr-FR" sz="2400" dirty="0">
              <a:solidFill>
                <a:srgbClr val="1F497D"/>
              </a:solidFill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>
                <a:solidFill>
                  <a:srgbClr val="1F497D"/>
                </a:solidFill>
              </a:rPr>
              <a:t>21/11/08</a:t>
            </a:r>
            <a:endParaRPr lang="fr-FR">
              <a:solidFill>
                <a:srgbClr val="1F497D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>
                <a:solidFill>
                  <a:srgbClr val="1F497D"/>
                </a:solidFill>
              </a:rPr>
              <a:pPr/>
              <a:t>5</a:t>
            </a:fld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smtClean="0">
                <a:solidFill>
                  <a:srgbClr val="1F497D"/>
                </a:solidFill>
              </a:rPr>
              <a:t>Présentation générale méthodologie</a:t>
            </a:r>
            <a:endParaRPr lang="fr-FR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 actuelle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28600" y="1295400"/>
            <a:ext cx="86868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Peu de réponse aux questions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Pourquoi la thérapie marche ?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Conditions (intervention, mais aussi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cadre, implication, compétence…)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Comment la thérapie marche ?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Quels sont les « véritables » </a:t>
            </a:r>
            <a:r>
              <a:rPr kumimoji="0" lang="fr-FR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facteurs,</a:t>
            </a:r>
            <a:r>
              <a:rPr kumimoji="0" lang="fr-FR" sz="2400" b="0" i="1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ingrédients, actions </a:t>
            </a:r>
            <a:r>
              <a:rPr kumimoji="0" lang="fr-FR" sz="2400" b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 produisent des effets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(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p.e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facteurs « relationnels » et/ou « techniques ?,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Qu’entend-on par « relation » ?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»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 se passe-t-il aux niveaux sous-jacents ? (modifications fonctionnelles et structurelles)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0350" y="3273425"/>
            <a:ext cx="1557338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Groupe 1 Diagnostic DSM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(A)</a:t>
            </a: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356475" y="3273425"/>
            <a:ext cx="1495425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Résultats 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(symptômes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(C)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4" name="AutoShape 13"/>
          <p:cNvCxnSpPr>
            <a:cxnSpLocks noChangeShapeType="1"/>
            <a:stCxn id="2" idx="3"/>
            <a:endCxn id="3" idx="1"/>
          </p:cNvCxnSpPr>
          <p:nvPr/>
        </p:nvCxnSpPr>
        <p:spPr bwMode="auto">
          <a:xfrm>
            <a:off x="1817688" y="3642757"/>
            <a:ext cx="5538787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09800" y="2499757"/>
            <a:ext cx="46482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Application intervention psychothérapique définie </a:t>
            </a:r>
          </a:p>
          <a:p>
            <a:pPr algn="ctr"/>
            <a:r>
              <a:rPr lang="fr-FR" sz="1400" b="1" dirty="0">
                <a:solidFill>
                  <a:srgbClr val="000090"/>
                </a:solidFill>
              </a:rPr>
              <a:t>(manuel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(B)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6" name="AutoShape 19"/>
          <p:cNvCxnSpPr>
            <a:cxnSpLocks noChangeShapeType="1"/>
            <a:stCxn id="5" idx="3"/>
            <a:endCxn id="3" idx="0"/>
          </p:cNvCxnSpPr>
          <p:nvPr/>
        </p:nvCxnSpPr>
        <p:spPr bwMode="auto">
          <a:xfrm>
            <a:off x="6858000" y="2869089"/>
            <a:ext cx="1246188" cy="404336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4000" dirty="0" smtClean="0">
                <a:solidFill>
                  <a:schemeClr val="tx2"/>
                </a:solidFill>
              </a:rPr>
              <a:t>Les études contrôlées</a:t>
            </a:r>
            <a:endParaRPr lang="fr-FR" sz="4000" dirty="0">
              <a:solidFill>
                <a:schemeClr val="tx2"/>
              </a:solidFill>
            </a:endParaRPr>
          </a:p>
        </p:txBody>
      </p:sp>
      <p:cxnSp>
        <p:nvCxnSpPr>
          <p:cNvPr id="8" name="AutoShape 13"/>
          <p:cNvCxnSpPr>
            <a:cxnSpLocks noChangeShapeType="1"/>
            <a:stCxn id="15" idx="3"/>
            <a:endCxn id="16" idx="1"/>
          </p:cNvCxnSpPr>
          <p:nvPr/>
        </p:nvCxnSpPr>
        <p:spPr bwMode="auto">
          <a:xfrm>
            <a:off x="1817688" y="5052536"/>
            <a:ext cx="549751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2209800" y="5585936"/>
            <a:ext cx="4648200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Pas d’intervention psychothérapique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ou traitement « comme d’habitude </a:t>
            </a:r>
            <a:r>
              <a:rPr lang="fr-FR" sz="1400" b="1" dirty="0" smtClean="0">
                <a:solidFill>
                  <a:srgbClr val="000090"/>
                </a:solidFill>
              </a:rPr>
              <a:t>»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(B)  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10" name="AutoShape 19"/>
          <p:cNvCxnSpPr>
            <a:cxnSpLocks noChangeShapeType="1"/>
            <a:stCxn id="9" idx="3"/>
            <a:endCxn id="16" idx="2"/>
          </p:cNvCxnSpPr>
          <p:nvPr/>
        </p:nvCxnSpPr>
        <p:spPr bwMode="auto">
          <a:xfrm flipV="1">
            <a:off x="6858000" y="5421868"/>
            <a:ext cx="1204913" cy="5334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943600" y="4187825"/>
            <a:ext cx="1331913" cy="3079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rgbClr val="000090"/>
                </a:solidFill>
              </a:rPr>
              <a:t>Comparaison</a:t>
            </a:r>
            <a:endParaRPr lang="fr-FR" dirty="0">
              <a:solidFill>
                <a:srgbClr val="000090"/>
              </a:solidFill>
            </a:endParaRPr>
          </a:p>
        </p:txBody>
      </p:sp>
      <p:cxnSp>
        <p:nvCxnSpPr>
          <p:cNvPr id="12" name="Connecteur en angle 11"/>
          <p:cNvCxnSpPr>
            <a:stCxn id="11" idx="3"/>
            <a:endCxn id="3" idx="3"/>
          </p:cNvCxnSpPr>
          <p:nvPr/>
        </p:nvCxnSpPr>
        <p:spPr>
          <a:xfrm flipV="1">
            <a:off x="7275513" y="3642757"/>
            <a:ext cx="1576387" cy="699056"/>
          </a:xfrm>
          <a:prstGeom prst="bentConnector3">
            <a:avLst>
              <a:gd name="adj1" fmla="val 114502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en angle 12"/>
          <p:cNvCxnSpPr>
            <a:stCxn id="3" idx="3"/>
            <a:endCxn id="16" idx="3"/>
          </p:cNvCxnSpPr>
          <p:nvPr/>
        </p:nvCxnSpPr>
        <p:spPr>
          <a:xfrm flipH="1">
            <a:off x="8810625" y="3642757"/>
            <a:ext cx="41275" cy="1409779"/>
          </a:xfrm>
          <a:prstGeom prst="bentConnector3">
            <a:avLst>
              <a:gd name="adj1" fmla="val -553846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Forme 13"/>
          <p:cNvCxnSpPr>
            <a:stCxn id="2" idx="0"/>
            <a:endCxn id="5" idx="1"/>
          </p:cNvCxnSpPr>
          <p:nvPr/>
        </p:nvCxnSpPr>
        <p:spPr>
          <a:xfrm rot="5400000" flipH="1" flipV="1">
            <a:off x="1422241" y="2485867"/>
            <a:ext cx="404336" cy="117078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60350" y="4683204"/>
            <a:ext cx="1557338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Groupe 2 Diagnostic DSM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(A)</a:t>
            </a: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315200" y="4683204"/>
            <a:ext cx="1495425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Résultats 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(symptômes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(C)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17" name="Forme 16"/>
          <p:cNvCxnSpPr>
            <a:stCxn id="15" idx="2"/>
            <a:endCxn id="9" idx="1"/>
          </p:cNvCxnSpPr>
          <p:nvPr/>
        </p:nvCxnSpPr>
        <p:spPr>
          <a:xfrm rot="16200000" flipH="1">
            <a:off x="1357709" y="5103177"/>
            <a:ext cx="533400" cy="117078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0" y="990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800" dirty="0" smtClean="0">
                <a:solidFill>
                  <a:schemeClr val="tx2"/>
                </a:solidFill>
              </a:rPr>
              <a:t> Centrées sur les « techniques »</a:t>
            </a:r>
          </a:p>
        </p:txBody>
      </p:sp>
      <p:sp>
        <p:nvSpPr>
          <p:cNvPr id="19" name="Espace réservé de la date 2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20" name="Espace réservé du pied de page 20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Leurs limites</a:t>
            </a:r>
            <a:endParaRPr lang="fr-FR" dirty="0"/>
          </a:p>
        </p:txBody>
      </p:sp>
      <p:pic>
        <p:nvPicPr>
          <p:cNvPr id="30" name="Image 29" descr="avant-ap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114800"/>
            <a:ext cx="6555676" cy="2726699"/>
          </a:xfrm>
          <a:prstGeom prst="rect">
            <a:avLst/>
          </a:prstGeom>
        </p:spPr>
      </p:pic>
      <p:cxnSp>
        <p:nvCxnSpPr>
          <p:cNvPr id="32" name="Connecteur droit 31"/>
          <p:cNvCxnSpPr/>
          <p:nvPr/>
        </p:nvCxnSpPr>
        <p:spPr>
          <a:xfrm rot="5400000">
            <a:off x="5943600" y="4800600"/>
            <a:ext cx="914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644399"/>
            <a:ext cx="1905000" cy="1968500"/>
          </a:xfrm>
          <a:prstGeom prst="rect">
            <a:avLst/>
          </a:prstGeom>
        </p:spPr>
      </p:pic>
      <p:cxnSp>
        <p:nvCxnSpPr>
          <p:cNvPr id="36" name="Connecteur droit 35"/>
          <p:cNvCxnSpPr/>
          <p:nvPr/>
        </p:nvCxnSpPr>
        <p:spPr>
          <a:xfrm rot="5400000">
            <a:off x="5949156" y="4565650"/>
            <a:ext cx="12065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457200" y="1160145"/>
            <a:ext cx="8382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sz="2800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Absence de prise en compte du contexte et de l’ajustement de l’approche du patient à son comportement, à sa motivation, à son histoire personnelle et aux possibilités de coopération avec l’entourage.</a:t>
            </a:r>
          </a:p>
          <a:p>
            <a:pPr>
              <a:buSzPct val="100000"/>
              <a:buFont typeface="Lucida Grande"/>
              <a:buChar char="➠"/>
            </a:pPr>
            <a:r>
              <a:rPr lang="fr-FR" sz="2800" dirty="0" smtClean="0">
                <a:solidFill>
                  <a:schemeClr val="tx2"/>
                </a:solidFill>
              </a:rPr>
              <a:t> Imprécision des répondeurs / non répondeurs, insatisfaction du thérapeute sur son rôle et son action</a:t>
            </a:r>
          </a:p>
          <a:p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8" name="Espace réservé de la date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9" name="Espace réservé du numéro de diapositive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0" name="Espace réservé du pied de page 3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endParaRPr lang="fr-FR" dirty="0" smtClean="0">
              <a:solidFill>
                <a:schemeClr val="tx2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Peu de réponses aux questions cliniques qui se posent en pratique et aux actions particulières efficaces avec un patient donné, dans un contexte donné</a:t>
            </a:r>
          </a:p>
          <a:p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Une autre approche, l’étude intensive de cas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1F497D"/>
                </a:solidFill>
              </a:rPr>
              <a:t>Moins de cas, mais plus précisément observés et décrits au cours de leur évolution</a:t>
            </a:r>
            <a:endParaRPr lang="fr-FR" sz="3200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2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85800" y="2057400"/>
            <a:ext cx="1524000" cy="121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rgbClr val="000090"/>
                </a:solidFill>
              </a:rPr>
              <a:t>Cas en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traitement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(A)</a:t>
            </a:r>
          </a:p>
        </p:txBody>
      </p:sp>
      <p:sp>
        <p:nvSpPr>
          <p:cNvPr id="7" name="Rectangle 6"/>
          <p:cNvSpPr/>
          <p:nvPr/>
        </p:nvSpPr>
        <p:spPr>
          <a:xfrm>
            <a:off x="7086600" y="2057400"/>
            <a:ext cx="1524000" cy="121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>
                <a:solidFill>
                  <a:srgbClr val="000090"/>
                </a:solidFill>
              </a:rPr>
              <a:t>Cas après</a:t>
            </a:r>
            <a:br>
              <a:rPr lang="fr-FR" dirty="0" smtClean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traitement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(C)</a:t>
            </a:r>
          </a:p>
        </p:txBody>
      </p:sp>
      <p:cxnSp>
        <p:nvCxnSpPr>
          <p:cNvPr id="8" name="Connecteur droit avec flèche 7"/>
          <p:cNvCxnSpPr>
            <a:stCxn id="6" idx="3"/>
            <a:endCxn id="7" idx="1"/>
          </p:cNvCxnSpPr>
          <p:nvPr/>
        </p:nvCxnSpPr>
        <p:spPr>
          <a:xfrm>
            <a:off x="2209800" y="2667000"/>
            <a:ext cx="487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9" name="Rectangle 8"/>
          <p:cNvSpPr>
            <a:spLocks noChangeAspect="1"/>
          </p:cNvSpPr>
          <p:nvPr/>
        </p:nvSpPr>
        <p:spPr>
          <a:xfrm>
            <a:off x="2514600" y="35052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1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343400" y="320675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3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3505200" y="44196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2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715000" y="35052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5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rot="5400000" flipH="1" flipV="1">
            <a:off x="2540101" y="3076112"/>
            <a:ext cx="8634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4" name="Connecteur droit avec flèche 13"/>
          <p:cNvCxnSpPr/>
          <p:nvPr/>
        </p:nvCxnSpPr>
        <p:spPr>
          <a:xfrm rot="5400000" flipH="1" flipV="1">
            <a:off x="3092294" y="3537106"/>
            <a:ext cx="174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5" name="Connecteur droit avec flèche 14"/>
          <p:cNvCxnSpPr>
            <a:stCxn id="10" idx="0"/>
          </p:cNvCxnSpPr>
          <p:nvPr/>
        </p:nvCxnSpPr>
        <p:spPr>
          <a:xfrm rot="16200000" flipV="1">
            <a:off x="4533900" y="294005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6" name="Rectangle 15"/>
          <p:cNvSpPr>
            <a:spLocks noChangeAspect="1"/>
          </p:cNvSpPr>
          <p:nvPr/>
        </p:nvSpPr>
        <p:spPr>
          <a:xfrm>
            <a:off x="5715000" y="465455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4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cxnSp>
        <p:nvCxnSpPr>
          <p:cNvPr id="17" name="Connecteur droit avec flèche 16"/>
          <p:cNvCxnSpPr>
            <a:stCxn id="16" idx="0"/>
            <a:endCxn id="12" idx="2"/>
          </p:cNvCxnSpPr>
          <p:nvPr/>
        </p:nvCxnSpPr>
        <p:spPr>
          <a:xfrm rot="5400000" flipH="1" flipV="1">
            <a:off x="5937250" y="4419600"/>
            <a:ext cx="469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6200000" flipV="1">
            <a:off x="5740500" y="3073500"/>
            <a:ext cx="86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9" name="Rectangle 18"/>
          <p:cNvSpPr/>
          <p:nvPr/>
        </p:nvSpPr>
        <p:spPr>
          <a:xfrm>
            <a:off x="2514600" y="5410200"/>
            <a:ext cx="4114800" cy="38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Facteurs de changement (B</a:t>
            </a:r>
            <a:r>
              <a:rPr lang="fr-FR" baseline="-25000" dirty="0" smtClean="0"/>
              <a:t>1 </a:t>
            </a:r>
            <a:r>
              <a:rPr lang="fr-FR" dirty="0" smtClean="0"/>
              <a:t>… B</a:t>
            </a:r>
            <a:r>
              <a:rPr lang="fr-FR" baseline="-25000" dirty="0" smtClean="0"/>
              <a:t>5</a:t>
            </a:r>
            <a:r>
              <a:rPr lang="fr-FR" dirty="0" smtClean="0"/>
              <a:t>)</a:t>
            </a:r>
            <a:endParaRPr lang="fr-FR" dirty="0"/>
          </a:p>
        </p:txBody>
      </p:sp>
      <p:cxnSp>
        <p:nvCxnSpPr>
          <p:cNvPr id="20" name="Connecteur droit avec flèche 19"/>
          <p:cNvCxnSpPr>
            <a:stCxn id="6" idx="2"/>
            <a:endCxn id="19" idx="1"/>
          </p:cNvCxnSpPr>
          <p:nvPr/>
        </p:nvCxnSpPr>
        <p:spPr>
          <a:xfrm rot="16200000" flipH="1">
            <a:off x="819150" y="3905250"/>
            <a:ext cx="23241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1" name="Connecteur droit avec flèche 20"/>
          <p:cNvCxnSpPr>
            <a:stCxn id="19" idx="3"/>
            <a:endCxn id="7" idx="2"/>
          </p:cNvCxnSpPr>
          <p:nvPr/>
        </p:nvCxnSpPr>
        <p:spPr>
          <a:xfrm flipV="1">
            <a:off x="6629400" y="3276600"/>
            <a:ext cx="1219200" cy="2324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2" name="Connecteur droit avec flèche 21"/>
          <p:cNvCxnSpPr/>
          <p:nvPr/>
        </p:nvCxnSpPr>
        <p:spPr>
          <a:xfrm rot="5400000">
            <a:off x="5928900" y="3100801"/>
            <a:ext cx="791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23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3963989" y="1717675"/>
            <a:ext cx="914400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?</a:t>
            </a:r>
            <a:endParaRPr lang="fr-FR" sz="3200" dirty="0">
              <a:solidFill>
                <a:srgbClr val="000090"/>
              </a:solidFill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228599" y="5949950"/>
            <a:ext cx="1905001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contexte</a:t>
            </a:r>
            <a:endParaRPr lang="fr-FR" sz="3200" dirty="0">
              <a:solidFill>
                <a:srgbClr val="000090"/>
              </a:solidFill>
            </a:endParaRPr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6248400" y="5873750"/>
            <a:ext cx="2667001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chronologie</a:t>
            </a:r>
            <a:endParaRPr lang="fr-FR" sz="32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425852" y="269033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478A51"/>
                </a:solidFill>
              </a:rPr>
              <a:t>Modérateurs</a:t>
            </a:r>
            <a:endParaRPr lang="fr-FR" dirty="0">
              <a:solidFill>
                <a:srgbClr val="478A5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cxnSp>
        <p:nvCxnSpPr>
          <p:cNvPr id="36" name="Forme 39"/>
          <p:cNvCxnSpPr>
            <a:stCxn id="34" idx="1"/>
            <a:endCxn id="7" idx="1"/>
          </p:cNvCxnSpPr>
          <p:nvPr/>
        </p:nvCxnSpPr>
        <p:spPr>
          <a:xfrm rot="10800000" flipV="1">
            <a:off x="381000" y="2875002"/>
            <a:ext cx="44852" cy="1488252"/>
          </a:xfrm>
          <a:prstGeom prst="bentConnector3">
            <a:avLst>
              <a:gd name="adj1" fmla="val 609676"/>
            </a:avLst>
          </a:prstGeom>
          <a:ln>
            <a:solidFill>
              <a:srgbClr val="478A5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40" name="Espace réservé du contenu 3"/>
          <p:cNvSpPr txBox="1">
            <a:spLocks/>
          </p:cNvSpPr>
          <p:nvPr/>
        </p:nvSpPr>
        <p:spPr bwMode="auto">
          <a:xfrm>
            <a:off x="79013" y="1371600"/>
            <a:ext cx="3124200" cy="243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fr-FR" sz="1800" b="1" dirty="0"/>
              <a:t>MODERATEURS (VE)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Type de prise en charge (I,G)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Compétence de l’équipe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Formation des accompagnants</a:t>
            </a:r>
            <a:endParaRPr lang="fr-FR" sz="1600" dirty="0" smtClean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Sévérité</a:t>
            </a:r>
            <a:endParaRPr lang="fr-FR" sz="1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FF0000"/>
                </a:solidFill>
              </a:rPr>
              <a:t>Cognition</a:t>
            </a:r>
            <a:endParaRPr lang="fr-FR" sz="1600" dirty="0" smtClean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Environnement</a:t>
            </a:r>
            <a:endParaRPr lang="fr-FR" sz="1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Personnalité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533" y="5802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802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2209800" y="21336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r>
              <a:rPr lang="fr-FR" sz="1400" dirty="0" smtClean="0"/>
              <a:t>Instruments d’analyse des symptômes,  du fonctionnement (global et dimensionnel ESM et </a:t>
            </a:r>
            <a:r>
              <a:rPr lang="fr-FR" sz="1400" dirty="0" err="1" smtClean="0"/>
              <a:t>QoL</a:t>
            </a:r>
            <a:r>
              <a:rPr lang="fr-FR" sz="1400" dirty="0" smtClean="0"/>
              <a:t>)) du patient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39" name="Rectangle avec flèche vers le bas 38"/>
          <p:cNvSpPr/>
          <p:nvPr/>
        </p:nvSpPr>
        <p:spPr>
          <a:xfrm>
            <a:off x="5791200" y="2133600"/>
            <a:ext cx="2286000" cy="17526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r>
              <a:rPr lang="fr-FR" sz="1400" dirty="0" smtClean="0"/>
              <a:t>Instruments d’analyse et du processus (PQS) </a:t>
            </a:r>
            <a:br>
              <a:rPr lang="fr-FR" sz="1400" dirty="0" smtClean="0"/>
            </a:br>
            <a:r>
              <a:rPr lang="fr-FR" sz="1400" dirty="0" smtClean="0"/>
              <a:t>(patient, thérapeute et leur interaction) 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019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46863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Évaluations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 smtClean="0">
                <a:solidFill>
                  <a:srgbClr val="000090"/>
                </a:solidFill>
              </a:rPr>
              <a:t>intermédiaire</a:t>
            </a:r>
            <a:endParaRPr lang="fr-FR" sz="1600" dirty="0">
              <a:solidFill>
                <a:srgbClr val="000090"/>
              </a:solidFill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3456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4419600" y="16002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0" name="Rectangle avec flèche vers le haut 39"/>
          <p:cNvSpPr/>
          <p:nvPr/>
        </p:nvSpPr>
        <p:spPr>
          <a:xfrm>
            <a:off x="3430588" y="40417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43" name="Connecteur en angle 42"/>
          <p:cNvCxnSpPr/>
          <p:nvPr/>
        </p:nvCxnSpPr>
        <p:spPr>
          <a:xfrm rot="10800000" flipH="1">
            <a:off x="3430588" y="24765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019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46863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 smtClean="0">
                <a:solidFill>
                  <a:schemeClr val="tx2"/>
                </a:solidFill>
              </a:rPr>
              <a:t>Comparaison modulaire de </a:t>
            </a:r>
            <a:r>
              <a:rPr lang="fr-FR" sz="3200" dirty="0">
                <a:solidFill>
                  <a:schemeClr val="tx2"/>
                </a:solidFill>
              </a:rPr>
              <a:t>cas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Évaluations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 smtClean="0">
                <a:solidFill>
                  <a:srgbClr val="000090"/>
                </a:solidFill>
              </a:rPr>
              <a:t>intermédiaire</a:t>
            </a:r>
            <a:endParaRPr lang="fr-FR" sz="1600" dirty="0">
              <a:solidFill>
                <a:srgbClr val="000090"/>
              </a:solidFill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3456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4419600" y="16002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0" name="Rectangle avec flèche vers le haut 39"/>
          <p:cNvSpPr/>
          <p:nvPr/>
        </p:nvSpPr>
        <p:spPr>
          <a:xfrm>
            <a:off x="3430588" y="40417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43" name="Connecteur en angle 42"/>
          <p:cNvCxnSpPr/>
          <p:nvPr/>
        </p:nvCxnSpPr>
        <p:spPr>
          <a:xfrm rot="10800000" flipH="1">
            <a:off x="3430588" y="24765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505200" y="2171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29" name="Rectangle avec flèche vers le bas 28"/>
          <p:cNvSpPr/>
          <p:nvPr/>
        </p:nvSpPr>
        <p:spPr>
          <a:xfrm>
            <a:off x="4800600" y="17526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30" name="Rectangle avec flèche vers le haut 29"/>
          <p:cNvSpPr/>
          <p:nvPr/>
        </p:nvSpPr>
        <p:spPr>
          <a:xfrm>
            <a:off x="3811588" y="41941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31" name="Connecteur en angle 30"/>
          <p:cNvCxnSpPr/>
          <p:nvPr/>
        </p:nvCxnSpPr>
        <p:spPr>
          <a:xfrm rot="10800000" flipH="1">
            <a:off x="3811588" y="26289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1F497D"/>
                </a:solidFill>
              </a:rPr>
              <a:t>Du cas isolé à la construction d’une base de cas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1F497D"/>
                </a:solidFill>
              </a:rPr>
              <a:t>R</a:t>
            </a:r>
            <a:r>
              <a:rPr lang="fr-FR" dirty="0" smtClean="0">
                <a:solidFill>
                  <a:srgbClr val="1F497D"/>
                </a:solidFill>
              </a:rPr>
              <a:t>éunion des cas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Mise en relation et comparaison de cas analogues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Analyse des similarités et des différences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Interrogation sur facteur + et -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 des processus de crise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Restituer la configuration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précipitant </a:t>
            </a:r>
            <a:r>
              <a:rPr lang="fr-FR" sz="3200" dirty="0" smtClean="0">
                <a:solidFill>
                  <a:srgbClr val="1F497D"/>
                </a:solidFill>
              </a:rPr>
              <a:t>l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troubles du comportement à partir de ce que dit le patient (éventuellement l’entourage), en faisant décrire la situation et en se la représentant (en la « vivant ») psychiquement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Définir le trouble du comportement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Construire une ou plusieurs hypothèses étiologiques intermédiaires sur les facteurs de sensibilisation à cette configuration et ses bases plus profondes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4724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F20D3EC-C141-B843-BFC6-CF5AFA875736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400" dirty="0">
                <a:solidFill>
                  <a:srgbClr val="1F497D"/>
                </a:solidFill>
              </a:rPr>
              <a:t>Analyse des processus de crise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Décrire succinctement l’attitude et les interventions adoptées et mises en œuvre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Recueillir les données d’entretien pendant 2-4 séances pour suivre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l’évolution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fr-FR" sz="3200" dirty="0" smtClean="0">
              <a:solidFill>
                <a:srgbClr val="1F497D"/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L’objectif est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pouvoir bien appréhender ce qui marche ou pas, en prenant aussi en compte le contexte (recherche de cas dans une situation analogue)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4724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F20D3EC-C141-B843-BFC6-CF5AFA875736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066800" y="24384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Il peut </a:t>
            </a:r>
            <a:r>
              <a:rPr lang="fr-FR" kern="0" dirty="0" smtClean="0">
                <a:solidFill>
                  <a:srgbClr val="000090"/>
                </a:solidFill>
                <a:ea typeface="ＭＳ Ｐゴシック" charset="-128"/>
              </a:rPr>
              <a:t>se faire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sur le lieu de travail ou à distance (via internet)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Chaque praticien suit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un ou deux de ses cas</a:t>
            </a:r>
            <a:r>
              <a:rPr lang="fr-FR" sz="1600" kern="0" dirty="0" smtClean="0">
                <a:solidFill>
                  <a:srgbClr val="000090"/>
                </a:solidFill>
                <a:ea typeface="ＭＳ Ｐゴシック" charset="-128"/>
              </a:rPr>
              <a:t>,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analyse les changements qui se produisent et les facteurs qui y contribuent à partir de données recueilles au cours des séances.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En groupe de pairs</a:t>
            </a:r>
            <a:r>
              <a:rPr kumimoji="0" lang="fr-FR" sz="1600" b="1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</a:t>
            </a:r>
            <a:r>
              <a:rPr lang="fr-FR" sz="1600" kern="0" dirty="0" smtClean="0">
                <a:solidFill>
                  <a:srgbClr val="000090"/>
                </a:solidFill>
                <a:ea typeface="ＭＳ Ｐゴシック" charset="-128"/>
              </a:rPr>
              <a:t>: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le rôle des participants est clairement identifié. Par exemple : tous praticiens (3 à 4 personnes), ils mettent en commun des données issues d’un ou deux cas qu’ils s’engagent à suivre pendant une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durée d’un an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. Pour chaque cas, sont donc réunis en groupe, le psychothérapeute et 2 ou 3 autres personnes. Ils sont soumis, comme pour les données de leur propre patient au secret professionnel. A parti du corpus de quelques séances, il comparent à différents temps leurs analyses et leurs cotations.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150812" y="4181475"/>
            <a:ext cx="1830388" cy="1457325"/>
          </a:xfrm>
          <a:prstGeom prst="rect">
            <a:avLst/>
          </a:prstGeom>
          <a:noFill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696200" y="1219200"/>
            <a:ext cx="381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696200" y="1905000"/>
            <a:ext cx="381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 travail en groupe</a:t>
            </a:r>
            <a:r>
              <a:rPr kumimoji="0" lang="fr-FR" sz="3600" b="0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pairs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téléconférenc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700" y="527050"/>
            <a:ext cx="1181100" cy="1384300"/>
          </a:xfrm>
          <a:prstGeom prst="rect">
            <a:avLst/>
          </a:prstGeom>
        </p:spPr>
      </p:pic>
      <p:pic>
        <p:nvPicPr>
          <p:cNvPr id="8" name="Image 7" descr="EVW_010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800" y="527050"/>
            <a:ext cx="607449" cy="507400"/>
          </a:xfrm>
          <a:prstGeom prst="rect">
            <a:avLst/>
          </a:prstGeom>
        </p:spPr>
      </p:pic>
      <p:sp>
        <p:nvSpPr>
          <p:cNvPr id="9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04800" y="457200"/>
            <a:ext cx="3008313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Merci !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Image 1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800" y="3048000"/>
            <a:ext cx="5400000" cy="2685000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7" name="Image 6" descr="CouvThurin.gif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93" y="2133600"/>
            <a:ext cx="1500650" cy="239396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Image 7" descr="Image 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400" y="457200"/>
            <a:ext cx="4320000" cy="18097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76600" y="2438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kern="0" dirty="0" smtClean="0">
                <a:hlinkClick r:id="rId2"/>
              </a:rPr>
              <a:t>http://www.techniques-psychotherapiques.org/reseau</a:t>
            </a:r>
            <a:endParaRPr lang="fr-FR" kern="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4206</TotalTime>
  <Words>1239</Words>
  <Application>Microsoft Macintosh PowerPoint</Application>
  <PresentationFormat>Présentation à l'écran (4:3)</PresentationFormat>
  <Paragraphs>236</Paragraphs>
  <Slides>20</Slides>
  <Notes>0</Notes>
  <HiddenSlides>0</HiddenSlides>
  <MMClips>0</MMClips>
  <ScaleCrop>false</ScaleCrop>
  <HeadingPairs>
    <vt:vector size="6" baseType="variant"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Thème Office</vt:lpstr>
      <vt:lpstr>Feuille de calcul</vt:lpstr>
      <vt:lpstr>Interventions non pharmacologiques  chez le patient Alzheimer  atteint de troubles du comportement  et/ou  de dépression  </vt:lpstr>
      <vt:lpstr>Diapositive 2</vt:lpstr>
      <vt:lpstr>Diapositive 3</vt:lpstr>
      <vt:lpstr>Diapositive 4</vt:lpstr>
      <vt:lpstr>Diapositive 5</vt:lpstr>
      <vt:lpstr>Diapositive 6</vt:lpstr>
      <vt:lpstr>Diapositive 7</vt:lpstr>
      <vt:lpstr>Leurs limites</vt:lpstr>
      <vt:lpstr>Diapositive 9</vt:lpstr>
      <vt:lpstr>Moins de cas, mais plus précisément observés et décrits au cours de leur évolution</vt:lpstr>
      <vt:lpstr>Diapositive 11</vt:lpstr>
      <vt:lpstr>Diapositive 12</vt:lpstr>
      <vt:lpstr>Diapositive 13</vt:lpstr>
      <vt:lpstr>Diapositive 14</vt:lpstr>
      <vt:lpstr>Diapositive 15</vt:lpstr>
      <vt:lpstr>Du cas isolé à la construction d’une base de cas</vt:lpstr>
      <vt:lpstr>Diapositive 17</vt:lpstr>
      <vt:lpstr>Diapositive 18</vt:lpstr>
      <vt:lpstr>Diapositive 19</vt:lpstr>
      <vt:lpstr>Diapositive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Intérêt et méthodologie de l'étude des troubles du comportement et dépressifs chez patients Alz et app.</dc:title>
  <dc:creator>Jean-Michel THURIN</dc:creator>
  <cp:keywords>troubles du comportement, dépression, Alzheimer et troubles apparentés, méthodologie, étude intensive de cas</cp:keywords>
  <cp:lastModifiedBy>Jean-Michel THURIN</cp:lastModifiedBy>
  <cp:revision>54</cp:revision>
  <dcterms:created xsi:type="dcterms:W3CDTF">2009-01-23T15:12:26Z</dcterms:created>
  <dcterms:modified xsi:type="dcterms:W3CDTF">2009-01-25T09:32:41Z</dcterms:modified>
</cp:coreProperties>
</file>