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Default Extension="xls" ContentType="application/vnd.ms-exce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tiff" ContentType="image/tiff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Default Extension="gif" ContentType="image/gif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6" r:id="rId3"/>
    <p:sldId id="265" r:id="rId4"/>
    <p:sldId id="267" r:id="rId5"/>
    <p:sldId id="257" r:id="rId6"/>
    <p:sldId id="270" r:id="rId7"/>
    <p:sldId id="258" r:id="rId8"/>
    <p:sldId id="259" r:id="rId9"/>
    <p:sldId id="268" r:id="rId10"/>
    <p:sldId id="260" r:id="rId11"/>
    <p:sldId id="261" r:id="rId12"/>
    <p:sldId id="269" r:id="rId13"/>
    <p:sldId id="271" r:id="rId14"/>
    <p:sldId id="272" r:id="rId15"/>
    <p:sldId id="275" r:id="rId16"/>
    <p:sldId id="273" r:id="rId17"/>
    <p:sldId id="263" r:id="rId18"/>
    <p:sldId id="264" r:id="rId19"/>
    <p:sldId id="262" r:id="rId20"/>
    <p:sldId id="274" r:id="rId2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06" d="100"/>
          <a:sy n="106" d="100"/>
        </p:scale>
        <p:origin x="-5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theme" Target="theme/theme1.xml"/><Relationship Id="rId14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28" Type="http://schemas.openxmlformats.org/officeDocument/2006/relationships/tableStyles" Target="tableStyles.xml"/><Relationship Id="rId26" Type="http://schemas.openxmlformats.org/officeDocument/2006/relationships/viewProps" Target="viewProps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9291C9-34FB-0E45-AEB3-D7D9CE68EC05}" type="datetimeFigureOut">
              <a:rPr lang="fr-FR" smtClean="0"/>
              <a:pPr/>
              <a:t>23/01/09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7B875-B24A-0244-A77F-D85B2E0A7C73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1F5A5-619F-4C4D-B088-20A707CB0B32}" type="datetimeFigureOut">
              <a:rPr lang="fr-FR" smtClean="0"/>
              <a:pPr/>
              <a:t>23/01/09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BD3BF8-2CBA-EF4A-8333-A774F0C95678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23451-1613-1B44-A084-8CC23D75B3E8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tiff"/><Relationship Id="rId5" Type="http://schemas.openxmlformats.org/officeDocument/2006/relationships/image" Target="../media/image4.jpeg"/><Relationship Id="rId7" Type="http://schemas.openxmlformats.org/officeDocument/2006/relationships/hyperlink" Target="http://www.techniques-psychotherapiques.org/Reseau/Seminaire250408/AlzheimerPhR250408.htm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6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Feuille_Microsoft_Excel_97_-_20041.xls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Relationship Id="rId3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df"/><Relationship Id="rId3" Type="http://schemas.openxmlformats.org/officeDocument/2006/relationships/image" Target="../media/image10.png"/><Relationship Id="rId5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image" Target="../media/image15.png"/><Relationship Id="rId4" Type="http://schemas.openxmlformats.org/officeDocument/2006/relationships/hyperlink" Target="http://www.techniques-psychotherapiques.org/Documentation/Evaluer_les_psychotherapies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http://www.techniques-psychotherapiques.org/reseau" TargetMode="External"/><Relationship Id="rId3" Type="http://schemas.openxmlformats.org/officeDocument/2006/relationships/image" Target="../media/image13.png"/><Relationship Id="rId5" Type="http://schemas.openxmlformats.org/officeDocument/2006/relationships/image" Target="../media/image14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81000" y="1524001"/>
            <a:ext cx="8458200" cy="2076450"/>
          </a:xfrm>
        </p:spPr>
        <p:txBody>
          <a:bodyPr>
            <a:normAutofit fontScale="90000"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  <a:t>Interventions non pharmacologiques </a:t>
            </a:r>
            <a:b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</a:br>
            <a: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  <a:t>chez le patient Alzheimer </a:t>
            </a:r>
            <a:b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</a:br>
            <a: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  <a:t>atteint de troubles </a:t>
            </a:r>
            <a:r>
              <a:rPr lang="fr-FR" sz="3200" dirty="0">
                <a:solidFill>
                  <a:srgbClr val="1F497D"/>
                </a:solidFill>
                <a:ea typeface="ＭＳ Ｐゴシック" pitchFamily="-110" charset="-128"/>
              </a:rPr>
              <a:t>du comportement</a:t>
            </a:r>
            <a: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  <a:t> </a:t>
            </a:r>
            <a:b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</a:br>
            <a:r>
              <a:rPr lang="fr-FR" sz="3200" dirty="0" smtClean="0">
                <a:solidFill>
                  <a:srgbClr val="1F497D"/>
                </a:solidFill>
                <a:ea typeface="ＭＳ Ｐゴシック" pitchFamily="-110" charset="-128"/>
              </a:rPr>
              <a:t>et/ou  de dépression </a:t>
            </a:r>
            <a:r>
              <a:rPr lang="fr-FR" sz="2400" dirty="0" smtClean="0">
                <a:solidFill>
                  <a:srgbClr val="1F497D"/>
                </a:solidFill>
                <a:ea typeface="ＭＳ Ｐゴシック" pitchFamily="-110" charset="-128"/>
              </a:rPr>
              <a:t/>
            </a:r>
            <a:br>
              <a:rPr lang="fr-FR" sz="2400" dirty="0" smtClean="0">
                <a:solidFill>
                  <a:srgbClr val="1F497D"/>
                </a:solidFill>
                <a:ea typeface="ＭＳ Ｐゴシック" pitchFamily="-110" charset="-128"/>
              </a:rPr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sz="4000" dirty="0" smtClean="0"/>
              <a:t>Méthodologie d’étude</a:t>
            </a:r>
          </a:p>
          <a:p>
            <a:r>
              <a:rPr lang="fr-FR" dirty="0" smtClean="0"/>
              <a:t>JM Thurin, Ph Robert</a:t>
            </a:r>
            <a:endParaRPr lang="fr-FR" dirty="0"/>
          </a:p>
        </p:txBody>
      </p:sp>
      <p:grpSp>
        <p:nvGrpSpPr>
          <p:cNvPr id="10" name="Grouper 9"/>
          <p:cNvGrpSpPr/>
          <p:nvPr/>
        </p:nvGrpSpPr>
        <p:grpSpPr>
          <a:xfrm>
            <a:off x="3715205" y="6165994"/>
            <a:ext cx="4598278" cy="554835"/>
            <a:chOff x="3715205" y="6212863"/>
            <a:chExt cx="4598278" cy="554835"/>
          </a:xfrm>
        </p:grpSpPr>
        <p:pic>
          <p:nvPicPr>
            <p:cNvPr id="4" name="Image 3" descr="Logo3RRFPP.gif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15205" y="6212863"/>
              <a:ext cx="551995" cy="554835"/>
            </a:xfrm>
            <a:prstGeom prst="rect">
              <a:avLst/>
            </a:prstGeom>
            <a:noFill/>
            <a:ln w="6350">
              <a:solidFill>
                <a:srgbClr val="FF6600"/>
              </a:solidFill>
              <a:miter lim="800000"/>
              <a:headEnd/>
              <a:tailEnd/>
            </a:ln>
          </p:spPr>
        </p:pic>
        <p:pic>
          <p:nvPicPr>
            <p:cNvPr id="5" name="Image 4" descr="MiniInserm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5800" y="6328355"/>
              <a:ext cx="1219200" cy="323850"/>
            </a:xfrm>
            <a:prstGeom prst="rect">
              <a:avLst/>
            </a:prstGeom>
          </p:spPr>
        </p:pic>
        <p:pic>
          <p:nvPicPr>
            <p:cNvPr id="6" name="Image 5" descr="logoFFP.tif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91200" y="6259731"/>
              <a:ext cx="748664" cy="461098"/>
            </a:xfrm>
            <a:prstGeom prst="rect">
              <a:avLst/>
            </a:prstGeom>
          </p:spPr>
        </p:pic>
        <p:pic>
          <p:nvPicPr>
            <p:cNvPr id="7" name="Image 6" descr="TechPsyTitre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04487" y="6288281"/>
              <a:ext cx="908996" cy="403998"/>
            </a:xfrm>
            <a:prstGeom prst="rect">
              <a:avLst/>
            </a:prstGeom>
          </p:spPr>
        </p:pic>
        <p:pic>
          <p:nvPicPr>
            <p:cNvPr id="8" name="Image 7" descr="Image 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39864" y="6256482"/>
              <a:ext cx="708272" cy="467597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1676400" y="5468034"/>
            <a:ext cx="678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>
                <a:hlinkClick r:id="rId7"/>
              </a:rPr>
              <a:t>http://www.techniques-psychotherapiques.org/Reseau/Seminaire250408/AlzheimerPhR250408.htm</a:t>
            </a:r>
            <a:endParaRPr lang="fr-FR" sz="1200" dirty="0" smtClean="0"/>
          </a:p>
          <a:p>
            <a:endParaRPr lang="fr-FR" sz="1200" dirty="0" smtClean="0"/>
          </a:p>
          <a:p>
            <a:endParaRPr lang="fr-FR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228600" y="228600"/>
            <a:ext cx="8686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Fréquence et sévérité</a:t>
            </a:r>
            <a:r>
              <a:rPr kumimoji="0" lang="fr-FR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fr-FR" sz="44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382588" y="1106488"/>
            <a:ext cx="8377237" cy="521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73075" marR="0" lvl="0" indent="-473075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Char char="•"/>
              <a:tabLst>
                <a:tab pos="193675" algn="l"/>
              </a:tabLst>
              <a:defRPr/>
            </a:pPr>
            <a:r>
              <a: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90% des patients atteints de maladie d’Alzheimer peuvent présenter un SPCD*.</a:t>
            </a:r>
          </a:p>
          <a:p>
            <a:pPr marL="473075" marR="0" lvl="0" indent="-473075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Char char="•"/>
              <a:tabLst>
                <a:tab pos="193675" algn="l"/>
              </a:tabLst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73075" marR="0" lvl="0" indent="-473075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Char char="•"/>
              <a:tabLst>
                <a:tab pos="193675" algn="l"/>
              </a:tabLst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73075" marR="0" lvl="0" indent="-473075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Char char="•"/>
              <a:tabLst>
                <a:tab pos="193675" algn="l"/>
              </a:tabLst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73075" marR="0" lvl="0" indent="-473075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None/>
              <a:tabLst>
                <a:tab pos="193675" algn="l"/>
              </a:tabLst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73075" marR="0" lvl="0" indent="-473075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Char char="•"/>
              <a:tabLst>
                <a:tab pos="193675" algn="l"/>
              </a:tabLst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73075" marR="0" lvl="0" indent="-473075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Char char="•"/>
              <a:tabLst>
                <a:tab pos="193675" algn="l"/>
              </a:tabLst>
              <a:defRPr/>
            </a:pPr>
            <a:endParaRPr kumimoji="0" lang="fr-FR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73075" marR="0" lvl="0" indent="-473075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pitchFamily="-112" charset="0"/>
              <a:buChar char="•"/>
              <a:tabLst>
                <a:tab pos="193675" algn="l"/>
              </a:tabLst>
              <a:defRPr/>
            </a:pP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524000" y="2057400"/>
          <a:ext cx="5711825" cy="3581400"/>
        </p:xfrm>
        <a:graphic>
          <a:graphicData uri="http://schemas.openxmlformats.org/presentationml/2006/ole">
            <p:oleObj spid="_x0000_s23554" name="Feuille de calcul" r:id="rId4" imgW="9243060" imgH="5745480" progId="Excel.Sheet.8">
              <p:embed/>
            </p:oleObj>
          </a:graphicData>
        </a:graphic>
      </p:graphicFrame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04800" y="59055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fr-FR" sz="1400" dirty="0">
                <a:solidFill>
                  <a:srgbClr val="0000FF"/>
                </a:solidFill>
              </a:rPr>
              <a:t>Prévalence des SPCD (%) à inclusion dans le PHRC </a:t>
            </a:r>
            <a:r>
              <a:rPr lang="fr-FR" sz="1400" i="1" dirty="0">
                <a:solidFill>
                  <a:srgbClr val="0000FF"/>
                </a:solidFill>
              </a:rPr>
              <a:t>REAL</a:t>
            </a:r>
            <a:r>
              <a:rPr lang="fr-FR" sz="1400" dirty="0">
                <a:solidFill>
                  <a:srgbClr val="0000FF"/>
                </a:solidFill>
              </a:rPr>
              <a:t> (N=510</a:t>
            </a:r>
            <a:r>
              <a:rPr lang="fr-FR" sz="1400" dirty="0" smtClean="0">
                <a:solidFill>
                  <a:srgbClr val="0000FF"/>
                </a:solidFill>
              </a:rPr>
              <a:t>)</a:t>
            </a:r>
          </a:p>
          <a:p>
            <a:pPr algn="ctr"/>
            <a:r>
              <a:rPr lang="fr-FR" sz="2000" dirty="0" smtClean="0">
                <a:solidFill>
                  <a:srgbClr val="0000FF"/>
                </a:solidFill>
              </a:rPr>
              <a:t>*SCPD </a:t>
            </a:r>
            <a:r>
              <a:rPr lang="fr-FR" sz="1400" dirty="0" smtClean="0">
                <a:solidFill>
                  <a:srgbClr val="0000FF"/>
                </a:solidFill>
              </a:rPr>
              <a:t>: </a:t>
            </a:r>
            <a:r>
              <a:rPr lang="fr-F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Symptômes Psychologiques et Comportementaux des Démences</a:t>
            </a:r>
            <a:endParaRPr lang="fr-FR" b="1" dirty="0" smtClean="0">
              <a:solidFill>
                <a:srgbClr val="0000FF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 eaLnBrk="1" hangingPunct="1"/>
            <a:endParaRPr lang="fr-FR" sz="3600" dirty="0">
              <a:solidFill>
                <a:srgbClr val="FFF91A"/>
              </a:solidFill>
            </a:endParaRPr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88913" y="244475"/>
            <a:ext cx="86868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ORIGINES</a:t>
            </a:r>
            <a:r>
              <a:rPr kumimoji="0" lang="fr-FR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des </a:t>
            </a:r>
            <a:r>
              <a:rPr kumimoji="0" lang="fr-FR" sz="47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SPCD</a:t>
            </a:r>
            <a:endParaRPr kumimoji="0" lang="fr-FR" sz="4800" b="0" i="0" u="none" strike="noStrike" kern="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39726" y="1100138"/>
            <a:ext cx="8385175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90513" marR="0" lvl="1" indent="-3175" algn="l" defTabSz="914400" rtl="0" eaLnBrk="1" fontAlgn="base" latinLnBrk="0" hangingPunct="1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3100" b="0" i="1" u="none" strike="noStrike" kern="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Times New Roman" pitchFamily="-112" charset="0"/>
              <a:cs typeface="Times New Roman" pitchFamily="-112" charset="0"/>
            </a:endParaRPr>
          </a:p>
          <a:p>
            <a:pPr marL="290513" marR="0" lvl="1" indent="-3175" algn="l" defTabSz="914400" rtl="0" eaLnBrk="1" fontAlgn="base" latinLnBrk="0" hangingPunct="1">
              <a:lnSpc>
                <a:spcPct val="7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3100" b="0" i="1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Times New Roman" pitchFamily="-112" charset="0"/>
              <a:cs typeface="Times New Roman" pitchFamily="-112" charset="0"/>
            </a:endParaRPr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4273550" y="3035300"/>
            <a:ext cx="1271588" cy="10541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fr-FR" sz="1400"/>
          </a:p>
          <a:p>
            <a:pPr algn="ctr"/>
            <a:endParaRPr lang="fr-FR" sz="1400"/>
          </a:p>
          <a:p>
            <a:pPr algn="ctr"/>
            <a:r>
              <a:rPr lang="fr-FR" b="1"/>
              <a:t>SPCD</a:t>
            </a:r>
          </a:p>
          <a:p>
            <a:pPr algn="ctr"/>
            <a:endParaRPr lang="fr-FR" sz="2800">
              <a:latin typeface="Times New Roman" pitchFamily="-112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4851400" y="4138613"/>
            <a:ext cx="17463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822700" y="1830388"/>
            <a:ext cx="1958975" cy="482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fr-FR" sz="1400">
                <a:solidFill>
                  <a:srgbClr val="990000"/>
                </a:solidFill>
              </a:rPr>
              <a:t>Personnalité</a:t>
            </a:r>
            <a:endParaRPr lang="fr-FR" sz="1400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030288" y="1828800"/>
            <a:ext cx="7081837" cy="3983038"/>
            <a:chOff x="766" y="1264"/>
            <a:chExt cx="4238" cy="2339"/>
          </a:xfrm>
        </p:grpSpPr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V="1">
              <a:off x="2239" y="2314"/>
              <a:ext cx="43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flipV="1">
              <a:off x="2259" y="2590"/>
              <a:ext cx="501" cy="30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2251" y="1668"/>
              <a:ext cx="501" cy="3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044" y="1647"/>
              <a:ext cx="0" cy="2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2450" y="2959"/>
              <a:ext cx="1238" cy="644"/>
              <a:chOff x="2322" y="2991"/>
              <a:chExt cx="1238" cy="644"/>
            </a:xfrm>
          </p:grpSpPr>
          <p:sp>
            <p:nvSpPr>
              <p:cNvPr id="22" name="Rectangle 13"/>
              <p:cNvSpPr>
                <a:spLocks noChangeArrowheads="1"/>
              </p:cNvSpPr>
              <p:nvPr/>
            </p:nvSpPr>
            <p:spPr bwMode="auto">
              <a:xfrm>
                <a:off x="2326" y="2991"/>
                <a:ext cx="1234" cy="3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Relations </a:t>
                </a:r>
                <a:endParaRPr lang="fr-FR" sz="1400"/>
              </a:p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interpersonnelles</a:t>
                </a:r>
                <a:endParaRPr lang="fr-FR" sz="1400"/>
              </a:p>
            </p:txBody>
          </p:sp>
          <p:sp>
            <p:nvSpPr>
              <p:cNvPr id="23" name="Rectangle 14"/>
              <p:cNvSpPr>
                <a:spLocks noChangeArrowheads="1"/>
              </p:cNvSpPr>
              <p:nvPr/>
            </p:nvSpPr>
            <p:spPr bwMode="auto">
              <a:xfrm>
                <a:off x="2322" y="3331"/>
                <a:ext cx="1234" cy="304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Environnement</a:t>
                </a:r>
              </a:p>
            </p:txBody>
          </p:sp>
        </p:grp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>
              <a:off x="3452" y="2488"/>
              <a:ext cx="461" cy="29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 flipH="1">
              <a:off x="3395" y="1634"/>
              <a:ext cx="481" cy="36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766" y="1282"/>
              <a:ext cx="291" cy="198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 anchorCtr="1">
              <a:prstTxWarp prst="textNoShape">
                <a:avLst/>
              </a:prstTxWarp>
            </a:bodyPr>
            <a:lstStyle/>
            <a:p>
              <a:pPr algn="ctr"/>
              <a:r>
                <a:rPr lang="fr-FR">
                  <a:solidFill>
                    <a:srgbClr val="990000"/>
                  </a:solidFill>
                </a:rPr>
                <a:t>DEMENCE</a:t>
              </a:r>
              <a:endParaRPr lang="fr-FR"/>
            </a:p>
          </p:txBody>
        </p:sp>
        <p:sp>
          <p:nvSpPr>
            <p:cNvPr id="16" name="Rectangle 18"/>
            <p:cNvSpPr>
              <a:spLocks noChangeArrowheads="1"/>
            </p:cNvSpPr>
            <p:nvPr/>
          </p:nvSpPr>
          <p:spPr bwMode="auto">
            <a:xfrm>
              <a:off x="3939" y="2294"/>
              <a:ext cx="1065" cy="67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fr-FR" sz="1400">
                  <a:solidFill>
                    <a:srgbClr val="990000"/>
                  </a:solidFill>
                </a:rPr>
                <a:t>Comorbidités</a:t>
              </a:r>
            </a:p>
            <a:p>
              <a:pPr algn="ctr"/>
              <a:r>
                <a:rPr lang="fr-FR" sz="1400">
                  <a:solidFill>
                    <a:srgbClr val="990000"/>
                  </a:solidFill>
                </a:rPr>
                <a:t>Déficits sensoriels</a:t>
              </a:r>
              <a:endParaRPr lang="fr-FR" sz="1400"/>
            </a:p>
            <a:p>
              <a:pPr algn="ctr"/>
              <a:r>
                <a:rPr lang="fr-FR" sz="1400">
                  <a:solidFill>
                    <a:srgbClr val="990000"/>
                  </a:solidFill>
                </a:rPr>
                <a:t>Iatrogénie</a:t>
              </a:r>
              <a:endParaRPr lang="fr-FR" sz="1400"/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3933" y="1264"/>
              <a:ext cx="1045" cy="46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fr-FR" sz="1400">
                  <a:solidFill>
                    <a:srgbClr val="990000"/>
                  </a:solidFill>
                </a:rPr>
                <a:t>Histoire</a:t>
              </a:r>
              <a:r>
                <a:rPr lang="fr-FR" sz="1400"/>
                <a:t> </a:t>
              </a:r>
            </a:p>
            <a:p>
              <a:pPr algn="ctr"/>
              <a:r>
                <a:rPr lang="fr-FR" sz="1400">
                  <a:solidFill>
                    <a:srgbClr val="990000"/>
                  </a:solidFill>
                </a:rPr>
                <a:t>individuelle</a:t>
              </a:r>
              <a:endParaRPr lang="fr-FR" sz="2800">
                <a:latin typeface="Times New Roman" pitchFamily="-112" charset="0"/>
              </a:endParaRPr>
            </a:p>
          </p:txBody>
        </p:sp>
        <p:grpSp>
          <p:nvGrpSpPr>
            <p:cNvPr id="18" name="Group 20"/>
            <p:cNvGrpSpPr>
              <a:grpSpLocks/>
            </p:cNvGrpSpPr>
            <p:nvPr/>
          </p:nvGrpSpPr>
          <p:grpSpPr bwMode="auto">
            <a:xfrm>
              <a:off x="1101" y="1292"/>
              <a:ext cx="1098" cy="1988"/>
              <a:chOff x="1127" y="1290"/>
              <a:chExt cx="1098" cy="1988"/>
            </a:xfrm>
          </p:grpSpPr>
          <p:sp>
            <p:nvSpPr>
              <p:cNvPr id="19" name="Rectangle 21"/>
              <p:cNvSpPr>
                <a:spLocks noChangeArrowheads="1"/>
              </p:cNvSpPr>
              <p:nvPr/>
            </p:nvSpPr>
            <p:spPr bwMode="auto">
              <a:xfrm>
                <a:off x="1133" y="1290"/>
                <a:ext cx="1092" cy="65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Retentissement affectif</a:t>
                </a:r>
                <a:endParaRPr lang="fr-FR" sz="2800">
                  <a:solidFill>
                    <a:srgbClr val="990000"/>
                  </a:solidFill>
                  <a:latin typeface="Times New Roman" pitchFamily="-112" charset="0"/>
                </a:endParaRPr>
              </a:p>
            </p:txBody>
          </p:sp>
          <p:sp>
            <p:nvSpPr>
              <p:cNvPr id="20" name="Rectangle 22"/>
              <p:cNvSpPr>
                <a:spLocks noChangeArrowheads="1"/>
              </p:cNvSpPr>
              <p:nvPr/>
            </p:nvSpPr>
            <p:spPr bwMode="auto">
              <a:xfrm>
                <a:off x="1133" y="1955"/>
                <a:ext cx="1092" cy="65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Dysfonctionnement cérébral</a:t>
                </a:r>
                <a:endParaRPr lang="fr-FR" sz="2800">
                  <a:solidFill>
                    <a:srgbClr val="990000"/>
                  </a:solidFill>
                  <a:latin typeface="Times New Roman" pitchFamily="-112" charset="0"/>
                </a:endParaRPr>
              </a:p>
            </p:txBody>
          </p:sp>
          <p:sp>
            <p:nvSpPr>
              <p:cNvPr id="21" name="Rectangle 23"/>
              <p:cNvSpPr>
                <a:spLocks noChangeArrowheads="1"/>
              </p:cNvSpPr>
              <p:nvPr/>
            </p:nvSpPr>
            <p:spPr bwMode="auto">
              <a:xfrm>
                <a:off x="1127" y="2628"/>
                <a:ext cx="1092" cy="65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fr-FR" sz="1400">
                    <a:solidFill>
                      <a:srgbClr val="990000"/>
                    </a:solidFill>
                  </a:rPr>
                  <a:t>Troubles cognitifs</a:t>
                </a:r>
                <a:endParaRPr lang="fr-FR" sz="2800">
                  <a:solidFill>
                    <a:srgbClr val="990000"/>
                  </a:solidFill>
                  <a:latin typeface="Times New Roman" pitchFamily="-112" charset="0"/>
                </a:endParaRPr>
              </a:p>
            </p:txBody>
          </p:sp>
        </p:grpSp>
      </p:grp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417513" y="6040438"/>
            <a:ext cx="8229600" cy="49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>
            <a:prstTxWarp prst="textNoShape">
              <a:avLst/>
            </a:prstTxWarp>
          </a:bodyPr>
          <a:lstStyle/>
          <a:p>
            <a:pPr algn="ctr" eaLnBrk="1" hangingPunct="1"/>
            <a:r>
              <a:rPr lang="fr-FR" sz="2000" dirty="0" smtClean="0">
                <a:solidFill>
                  <a:srgbClr val="0000FF"/>
                </a:solidFill>
              </a:rPr>
              <a:t>*SCPD </a:t>
            </a:r>
            <a:r>
              <a:rPr lang="fr-FR" sz="1400" dirty="0" smtClean="0">
                <a:solidFill>
                  <a:srgbClr val="0000FF"/>
                </a:solidFill>
              </a:rPr>
              <a:t>: </a:t>
            </a:r>
            <a:r>
              <a:rPr lang="fr-FR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Symptômes Psychologiques et Comportementaux des Démences</a:t>
            </a:r>
            <a:endParaRPr lang="fr-FR" b="1" dirty="0" smtClean="0">
              <a:solidFill>
                <a:srgbClr val="0000FF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  <a:p>
            <a:pPr algn="ctr" eaLnBrk="1" hangingPunct="1"/>
            <a:endParaRPr lang="fr-FR" sz="3600" dirty="0">
              <a:solidFill>
                <a:srgbClr val="FFF91A"/>
              </a:solidFill>
            </a:endParaRPr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26" name="Espace réservé du numéro de diapositive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27" name="Espace réservé du pied de page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>
              <a:solidFill>
                <a:srgbClr val="1F497D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1F497D"/>
                </a:solidFill>
              </a:rPr>
              <a:t>Comment les aborder et les prendre en charge ?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Situation actuelle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228600" y="1295400"/>
            <a:ext cx="86868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Pour différentes interventions psychologiques et approches psychothérapiques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Efficacité démontrée dans des conditions</a:t>
            </a:r>
            <a:r>
              <a:rPr kumimoji="0" lang="fr-FR" sz="2800" b="0" i="0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« idéales » et avec méthodologie discutable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fr-FR" sz="2800" b="0" i="0" u="none" strike="noStrike" kern="1200" cap="none" spc="0" normalizeH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 err="1">
                <a:solidFill>
                  <a:srgbClr val="1F497D"/>
                </a:solidFill>
              </a:rPr>
              <a:t>Reminiscence</a:t>
            </a:r>
            <a:r>
              <a:rPr lang="fr-FR" sz="2400" dirty="0">
                <a:solidFill>
                  <a:srgbClr val="1F497D"/>
                </a:solidFill>
              </a:rPr>
              <a:t> </a:t>
            </a:r>
            <a:r>
              <a:rPr lang="fr-FR" sz="2400" dirty="0" err="1">
                <a:solidFill>
                  <a:srgbClr val="1F497D"/>
                </a:solidFill>
              </a:rPr>
              <a:t>Therapie</a:t>
            </a:r>
            <a:endParaRPr lang="fr-FR" sz="2400" dirty="0">
              <a:solidFill>
                <a:srgbClr val="1F497D"/>
              </a:solidFill>
            </a:endParaRP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Thérapies Psychosociales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Stimulation Cognitive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Thérapie par empathie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Réadaptation (ou revalidation) Cognitive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Rééducation de l’Orientation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Exercices physiques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Thérapies occupationnelles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Thérapies Cognitives et Comportementales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>
                <a:solidFill>
                  <a:srgbClr val="1F497D"/>
                </a:solidFill>
              </a:rPr>
              <a:t>Psychothérapie</a:t>
            </a:r>
          </a:p>
          <a:p>
            <a:pPr marL="1200150" lvl="2" indent="-285750">
              <a:spcBef>
                <a:spcPct val="20000"/>
              </a:spcBef>
              <a:buFont typeface="Arial"/>
              <a:buChar char="–"/>
            </a:pPr>
            <a:r>
              <a:rPr lang="fr-FR" sz="2400" dirty="0" err="1">
                <a:solidFill>
                  <a:srgbClr val="1F497D"/>
                </a:solidFill>
              </a:rPr>
              <a:t>Arthérapie</a:t>
            </a:r>
            <a:endParaRPr lang="fr-FR" sz="2400" dirty="0">
              <a:solidFill>
                <a:srgbClr val="1F497D"/>
              </a:solidFill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smtClean="0">
                <a:solidFill>
                  <a:srgbClr val="1F497D"/>
                </a:solidFill>
              </a:rPr>
              <a:t>21/11/08</a:t>
            </a:r>
            <a:endParaRPr lang="fr-FR">
              <a:solidFill>
                <a:srgbClr val="1F497D"/>
              </a:solidFill>
            </a:endParaRP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>
                <a:solidFill>
                  <a:srgbClr val="1F497D"/>
                </a:solidFill>
              </a:rPr>
              <a:pPr/>
              <a:t>5</a:t>
            </a:fld>
            <a:endParaRPr lang="fr-FR">
              <a:solidFill>
                <a:srgbClr val="1F497D"/>
              </a:solidFill>
            </a:endParaRPr>
          </a:p>
        </p:txBody>
      </p:sp>
      <p:sp>
        <p:nvSpPr>
          <p:cNvPr id="6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743200" y="6356350"/>
            <a:ext cx="3581400" cy="365125"/>
          </a:xfrm>
        </p:spPr>
        <p:txBody>
          <a:bodyPr/>
          <a:lstStyle/>
          <a:p>
            <a:r>
              <a:rPr lang="fr-FR" smtClean="0">
                <a:solidFill>
                  <a:srgbClr val="1F497D"/>
                </a:solidFill>
              </a:rPr>
              <a:t>Présentation générale méthodologie</a:t>
            </a:r>
            <a:endParaRPr lang="fr-FR">
              <a:solidFill>
                <a:srgbClr val="1F497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4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Situation actuelle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228600" y="1295400"/>
            <a:ext cx="86868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Peu de réponse aux questions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Pourquoi la thérapie marche ?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Conditions (intervention, mais aussi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cadre, implication, compétence…)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Comment la thérapie marche ?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Quels sont les « véritables » </a:t>
            </a:r>
            <a:r>
              <a:rPr kumimoji="0" lang="fr-FR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facteurs,</a:t>
            </a:r>
            <a:r>
              <a:rPr kumimoji="0" lang="fr-FR" sz="2400" b="0" i="1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ingrédients, actions </a:t>
            </a:r>
            <a:r>
              <a:rPr kumimoji="0" lang="fr-FR" sz="2400" b="0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qui produisent des effets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 (</a:t>
            </a:r>
            <a:r>
              <a:rPr kumimoji="0" lang="fr-F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p.e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facteurs « relationnels » et/ou « techniques ?,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Qu’entend-on par « relation » ?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»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Que se passe-t-il aux niveaux sous-jacents ? (modifications fonctionnelles et structurelles)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6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743200" y="6356350"/>
            <a:ext cx="35814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60350" y="3273425"/>
            <a:ext cx="1557338" cy="7386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Groupe 1 Diagnostic DSM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(A)</a:t>
            </a:r>
            <a:endParaRPr lang="fr-FR" dirty="0">
              <a:solidFill>
                <a:srgbClr val="000090"/>
              </a:solidFill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7356475" y="3273425"/>
            <a:ext cx="1495425" cy="7386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>
                <a:solidFill>
                  <a:srgbClr val="000090"/>
                </a:solidFill>
              </a:rPr>
              <a:t>Résultats </a:t>
            </a:r>
            <a:br>
              <a:rPr lang="fr-FR" sz="1400" b="1" dirty="0">
                <a:solidFill>
                  <a:srgbClr val="000090"/>
                </a:solidFill>
              </a:rPr>
            </a:br>
            <a:r>
              <a:rPr lang="fr-FR" sz="1400" b="1" dirty="0">
                <a:solidFill>
                  <a:srgbClr val="000090"/>
                </a:solidFill>
              </a:rPr>
              <a:t>(symptômes</a:t>
            </a:r>
            <a:r>
              <a:rPr lang="fr-FR" sz="1400" b="1" dirty="0" smtClean="0">
                <a:solidFill>
                  <a:srgbClr val="000090"/>
                </a:solidFill>
              </a:rPr>
              <a:t>)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(C)</a:t>
            </a:r>
            <a:endParaRPr lang="fr-FR" b="1" dirty="0">
              <a:solidFill>
                <a:srgbClr val="000090"/>
              </a:solidFill>
            </a:endParaRPr>
          </a:p>
        </p:txBody>
      </p:sp>
      <p:cxnSp>
        <p:nvCxnSpPr>
          <p:cNvPr id="4" name="AutoShape 13"/>
          <p:cNvCxnSpPr>
            <a:cxnSpLocks noChangeShapeType="1"/>
            <a:stCxn id="2" idx="3"/>
            <a:endCxn id="3" idx="1"/>
          </p:cNvCxnSpPr>
          <p:nvPr/>
        </p:nvCxnSpPr>
        <p:spPr bwMode="auto">
          <a:xfrm>
            <a:off x="1817688" y="3642757"/>
            <a:ext cx="5538787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2209800" y="2499757"/>
            <a:ext cx="4648200" cy="7386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>
                <a:solidFill>
                  <a:srgbClr val="000090"/>
                </a:solidFill>
              </a:rPr>
              <a:t>Application intervention psychothérapique définie </a:t>
            </a:r>
          </a:p>
          <a:p>
            <a:pPr algn="ctr"/>
            <a:r>
              <a:rPr lang="fr-FR" sz="1400" b="1" dirty="0">
                <a:solidFill>
                  <a:srgbClr val="000090"/>
                </a:solidFill>
              </a:rPr>
              <a:t>(manuel</a:t>
            </a:r>
            <a:r>
              <a:rPr lang="fr-FR" sz="1400" b="1" dirty="0" smtClean="0">
                <a:solidFill>
                  <a:srgbClr val="000090"/>
                </a:solidFill>
              </a:rPr>
              <a:t>)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(B)</a:t>
            </a:r>
            <a:endParaRPr lang="fr-FR" b="1" dirty="0">
              <a:solidFill>
                <a:srgbClr val="000090"/>
              </a:solidFill>
            </a:endParaRPr>
          </a:p>
        </p:txBody>
      </p:sp>
      <p:cxnSp>
        <p:nvCxnSpPr>
          <p:cNvPr id="6" name="AutoShape 19"/>
          <p:cNvCxnSpPr>
            <a:cxnSpLocks noChangeShapeType="1"/>
            <a:stCxn id="5" idx="3"/>
            <a:endCxn id="3" idx="0"/>
          </p:cNvCxnSpPr>
          <p:nvPr/>
        </p:nvCxnSpPr>
        <p:spPr bwMode="auto">
          <a:xfrm>
            <a:off x="6858000" y="2869089"/>
            <a:ext cx="1246188" cy="404336"/>
          </a:xfrm>
          <a:prstGeom prst="bentConnector2">
            <a:avLst/>
          </a:prstGeom>
          <a:ln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4000" dirty="0" smtClean="0">
                <a:solidFill>
                  <a:schemeClr val="tx2"/>
                </a:solidFill>
              </a:rPr>
              <a:t>Les études contrôlées</a:t>
            </a:r>
            <a:endParaRPr lang="fr-FR" sz="4000" dirty="0">
              <a:solidFill>
                <a:schemeClr val="tx2"/>
              </a:solidFill>
            </a:endParaRPr>
          </a:p>
        </p:txBody>
      </p:sp>
      <p:cxnSp>
        <p:nvCxnSpPr>
          <p:cNvPr id="8" name="AutoShape 13"/>
          <p:cNvCxnSpPr>
            <a:cxnSpLocks noChangeShapeType="1"/>
            <a:stCxn id="15" idx="3"/>
            <a:endCxn id="16" idx="1"/>
          </p:cNvCxnSpPr>
          <p:nvPr/>
        </p:nvCxnSpPr>
        <p:spPr bwMode="auto">
          <a:xfrm>
            <a:off x="1817688" y="5052536"/>
            <a:ext cx="5497512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2209800" y="5585936"/>
            <a:ext cx="4648200" cy="738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>
                <a:solidFill>
                  <a:srgbClr val="000090"/>
                </a:solidFill>
              </a:rPr>
              <a:t>Pas d’intervention psychothérapique</a:t>
            </a:r>
            <a:br>
              <a:rPr lang="fr-FR" sz="1400" b="1" dirty="0">
                <a:solidFill>
                  <a:srgbClr val="000090"/>
                </a:solidFill>
              </a:rPr>
            </a:br>
            <a:r>
              <a:rPr lang="fr-FR" sz="1400" b="1" dirty="0">
                <a:solidFill>
                  <a:srgbClr val="000090"/>
                </a:solidFill>
              </a:rPr>
              <a:t>ou traitement « comme d’habitude </a:t>
            </a:r>
            <a:r>
              <a:rPr lang="fr-FR" sz="1400" b="1" dirty="0" smtClean="0">
                <a:solidFill>
                  <a:srgbClr val="000090"/>
                </a:solidFill>
              </a:rPr>
              <a:t>»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(B)  </a:t>
            </a:r>
            <a:endParaRPr lang="fr-FR" b="1" dirty="0">
              <a:solidFill>
                <a:srgbClr val="000090"/>
              </a:solidFill>
            </a:endParaRPr>
          </a:p>
        </p:txBody>
      </p:sp>
      <p:cxnSp>
        <p:nvCxnSpPr>
          <p:cNvPr id="10" name="AutoShape 19"/>
          <p:cNvCxnSpPr>
            <a:cxnSpLocks noChangeShapeType="1"/>
            <a:stCxn id="9" idx="3"/>
            <a:endCxn id="16" idx="2"/>
          </p:cNvCxnSpPr>
          <p:nvPr/>
        </p:nvCxnSpPr>
        <p:spPr bwMode="auto">
          <a:xfrm flipV="1">
            <a:off x="6858000" y="5421868"/>
            <a:ext cx="1204913" cy="533400"/>
          </a:xfrm>
          <a:prstGeom prst="bentConnector2">
            <a:avLst/>
          </a:prstGeom>
          <a:ln>
            <a:headEnd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5943600" y="4187825"/>
            <a:ext cx="1331913" cy="307975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fr-FR" sz="1400" b="1" dirty="0">
                <a:solidFill>
                  <a:srgbClr val="000090"/>
                </a:solidFill>
              </a:rPr>
              <a:t>Comparaison</a:t>
            </a:r>
            <a:endParaRPr lang="fr-FR" dirty="0">
              <a:solidFill>
                <a:srgbClr val="000090"/>
              </a:solidFill>
            </a:endParaRPr>
          </a:p>
        </p:txBody>
      </p:sp>
      <p:cxnSp>
        <p:nvCxnSpPr>
          <p:cNvPr id="12" name="Connecteur en angle 11"/>
          <p:cNvCxnSpPr>
            <a:stCxn id="11" idx="3"/>
            <a:endCxn id="3" idx="3"/>
          </p:cNvCxnSpPr>
          <p:nvPr/>
        </p:nvCxnSpPr>
        <p:spPr>
          <a:xfrm flipV="1">
            <a:off x="7275513" y="3642757"/>
            <a:ext cx="1576387" cy="699056"/>
          </a:xfrm>
          <a:prstGeom prst="bentConnector3">
            <a:avLst>
              <a:gd name="adj1" fmla="val 114502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en angle 12"/>
          <p:cNvCxnSpPr>
            <a:stCxn id="3" idx="3"/>
            <a:endCxn id="16" idx="3"/>
          </p:cNvCxnSpPr>
          <p:nvPr/>
        </p:nvCxnSpPr>
        <p:spPr>
          <a:xfrm flipH="1">
            <a:off x="8810625" y="3642757"/>
            <a:ext cx="41275" cy="1409779"/>
          </a:xfrm>
          <a:prstGeom prst="bentConnector3">
            <a:avLst>
              <a:gd name="adj1" fmla="val -553846"/>
            </a:avLst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Forme 13"/>
          <p:cNvCxnSpPr>
            <a:stCxn id="2" idx="0"/>
            <a:endCxn id="5" idx="1"/>
          </p:cNvCxnSpPr>
          <p:nvPr/>
        </p:nvCxnSpPr>
        <p:spPr>
          <a:xfrm rot="5400000" flipH="1" flipV="1">
            <a:off x="1422241" y="2485867"/>
            <a:ext cx="404336" cy="117078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260350" y="4683204"/>
            <a:ext cx="1557338" cy="738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Groupe 2 Diagnostic DSM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(A)</a:t>
            </a:r>
            <a:endParaRPr lang="fr-FR" dirty="0">
              <a:solidFill>
                <a:srgbClr val="000090"/>
              </a:solidFill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7315200" y="4683204"/>
            <a:ext cx="1495425" cy="738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>
                <a:solidFill>
                  <a:srgbClr val="000090"/>
                </a:solidFill>
              </a:rPr>
              <a:t>Résultats </a:t>
            </a:r>
            <a:br>
              <a:rPr lang="fr-FR" sz="1400" b="1" dirty="0">
                <a:solidFill>
                  <a:srgbClr val="000090"/>
                </a:solidFill>
              </a:rPr>
            </a:br>
            <a:r>
              <a:rPr lang="fr-FR" sz="1400" b="1" dirty="0">
                <a:solidFill>
                  <a:srgbClr val="000090"/>
                </a:solidFill>
              </a:rPr>
              <a:t>(symptômes</a:t>
            </a:r>
            <a:r>
              <a:rPr lang="fr-FR" sz="1400" b="1" dirty="0" smtClean="0">
                <a:solidFill>
                  <a:srgbClr val="000090"/>
                </a:solidFill>
              </a:rPr>
              <a:t>)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(C)</a:t>
            </a:r>
            <a:endParaRPr lang="fr-FR" b="1" dirty="0">
              <a:solidFill>
                <a:srgbClr val="000090"/>
              </a:solidFill>
            </a:endParaRPr>
          </a:p>
        </p:txBody>
      </p:sp>
      <p:cxnSp>
        <p:nvCxnSpPr>
          <p:cNvPr id="17" name="Forme 16"/>
          <p:cNvCxnSpPr>
            <a:stCxn id="15" idx="2"/>
            <a:endCxn id="9" idx="1"/>
          </p:cNvCxnSpPr>
          <p:nvPr/>
        </p:nvCxnSpPr>
        <p:spPr>
          <a:xfrm rot="16200000" flipH="1">
            <a:off x="1357709" y="5103177"/>
            <a:ext cx="533400" cy="1170781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0" y="9906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fr-FR" sz="2800" dirty="0" smtClean="0">
                <a:solidFill>
                  <a:schemeClr val="tx2"/>
                </a:solidFill>
              </a:rPr>
              <a:t> Centrées sur les « techniques »</a:t>
            </a:r>
          </a:p>
        </p:txBody>
      </p:sp>
      <p:sp>
        <p:nvSpPr>
          <p:cNvPr id="19" name="Espace réservé de la date 2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20" name="Espace réservé du pied de page 20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 dirty="0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5792967-014D-A94D-89AA-555A5A7EFA54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chemeClr val="tx2"/>
                </a:solidFill>
              </a:rPr>
              <a:t>Leurs limites</a:t>
            </a:r>
            <a:endParaRPr lang="fr-FR" dirty="0"/>
          </a:p>
        </p:txBody>
      </p:sp>
      <p:pic>
        <p:nvPicPr>
          <p:cNvPr id="30" name="Image 29" descr="avant-ap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4114800"/>
            <a:ext cx="6555676" cy="2726699"/>
          </a:xfrm>
          <a:prstGeom prst="rect">
            <a:avLst/>
          </a:prstGeom>
        </p:spPr>
      </p:pic>
      <p:cxnSp>
        <p:nvCxnSpPr>
          <p:cNvPr id="32" name="Connecteur droit 31"/>
          <p:cNvCxnSpPr/>
          <p:nvPr/>
        </p:nvCxnSpPr>
        <p:spPr>
          <a:xfrm rot="5400000">
            <a:off x="5943600" y="4800600"/>
            <a:ext cx="914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Imag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4644399"/>
            <a:ext cx="1905000" cy="1968500"/>
          </a:xfrm>
          <a:prstGeom prst="rect">
            <a:avLst/>
          </a:prstGeom>
        </p:spPr>
      </p:pic>
      <p:cxnSp>
        <p:nvCxnSpPr>
          <p:cNvPr id="36" name="Connecteur droit 35"/>
          <p:cNvCxnSpPr/>
          <p:nvPr/>
        </p:nvCxnSpPr>
        <p:spPr>
          <a:xfrm rot="5400000">
            <a:off x="5949156" y="4565650"/>
            <a:ext cx="12065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457200" y="1160145"/>
            <a:ext cx="83820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fr-FR" sz="2800" dirty="0" smtClean="0">
                <a:solidFill>
                  <a:schemeClr val="tx2"/>
                </a:solidFill>
              </a:rPr>
              <a:t> </a:t>
            </a:r>
            <a:r>
              <a:rPr lang="fr-FR" sz="2800" dirty="0" smtClean="0">
                <a:solidFill>
                  <a:schemeClr val="tx2"/>
                </a:solidFill>
                <a:ea typeface="ＭＳ Ｐゴシック" pitchFamily="-65" charset="-128"/>
                <a:cs typeface="ＭＳ Ｐゴシック" pitchFamily="-65" charset="-128"/>
              </a:rPr>
              <a:t>Absence de prise en compte du contexte et de l’ajustement de l’approche du patient à son comportement, à sa motivation, à son histoire personnelle et aux possibilités de coopération avec l’entourage.</a:t>
            </a:r>
          </a:p>
          <a:p>
            <a:pPr>
              <a:buSzPct val="100000"/>
              <a:buFont typeface="Lucida Grande"/>
              <a:buChar char="➠"/>
            </a:pPr>
            <a:r>
              <a:rPr lang="fr-FR" sz="2800" dirty="0" smtClean="0">
                <a:solidFill>
                  <a:schemeClr val="tx2"/>
                </a:solidFill>
              </a:rPr>
              <a:t> Imprécision des répondeurs / non répondeurs, insatisfaction du thérapeute sur son rôle et son action</a:t>
            </a:r>
          </a:p>
          <a:p>
            <a:endParaRPr lang="fr-FR" dirty="0">
              <a:solidFill>
                <a:schemeClr val="tx2"/>
              </a:solidFill>
            </a:endParaRPr>
          </a:p>
        </p:txBody>
      </p:sp>
      <p:sp>
        <p:nvSpPr>
          <p:cNvPr id="38" name="Espace réservé de la date 3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9" name="Espace réservé du numéro de diapositive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40" name="Espace réservé du pied de page 3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>
                <a:solidFill>
                  <a:schemeClr val="tx2"/>
                </a:solidFill>
                <a:ea typeface="ＭＳ Ｐゴシック" pitchFamily="-65" charset="-128"/>
                <a:cs typeface="ＭＳ Ｐゴシック" pitchFamily="-65" charset="-128"/>
              </a:rPr>
              <a:t> </a:t>
            </a:r>
          </a:p>
          <a:p>
            <a:endParaRPr lang="fr-FR" dirty="0" smtClean="0">
              <a:solidFill>
                <a:schemeClr val="tx2"/>
              </a:solidFill>
              <a:ea typeface="ＭＳ Ｐゴシック" pitchFamily="-65" charset="-128"/>
              <a:cs typeface="ＭＳ Ｐゴシック" pitchFamily="-65" charset="-128"/>
            </a:endParaRPr>
          </a:p>
          <a:p>
            <a:r>
              <a:rPr lang="fr-FR" dirty="0" smtClean="0">
                <a:solidFill>
                  <a:schemeClr val="tx2"/>
                </a:solidFill>
                <a:ea typeface="ＭＳ Ｐゴシック" pitchFamily="-65" charset="-128"/>
                <a:cs typeface="ＭＳ Ｐゴシック" pitchFamily="-65" charset="-128"/>
              </a:rPr>
              <a:t>Peu de réponses aux questions cliniques qui se posent en pratique et aux actions particulières efficaces avec un patient donné, dans un contexte donné</a:t>
            </a:r>
          </a:p>
          <a:p>
            <a:r>
              <a:rPr lang="fr-FR" dirty="0" smtClean="0">
                <a:solidFill>
                  <a:schemeClr val="tx2"/>
                </a:solidFill>
                <a:ea typeface="ＭＳ Ｐゴシック" pitchFamily="-65" charset="-128"/>
                <a:cs typeface="ＭＳ Ｐゴシック" pitchFamily="-65" charset="-128"/>
              </a:rPr>
              <a:t>Une autre approche, l’étude intensive de cas</a:t>
            </a: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>
                <a:solidFill>
                  <a:srgbClr val="1F497D"/>
                </a:solidFill>
              </a:rPr>
              <a:t>Moins de cas, mais plus précisément observés et décrits au cours de leur évolution</a:t>
            </a:r>
            <a:endParaRPr lang="fr-FR" sz="3200" dirty="0">
              <a:solidFill>
                <a:srgbClr val="1F497D"/>
              </a:solidFill>
            </a:endParaRPr>
          </a:p>
        </p:txBody>
      </p:sp>
      <p:sp>
        <p:nvSpPr>
          <p:cNvPr id="4" name="Espace réservé de la date 29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2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685800" y="2057400"/>
            <a:ext cx="1524000" cy="1219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>
                <a:solidFill>
                  <a:srgbClr val="000090"/>
                </a:solidFill>
              </a:rPr>
              <a:t>Cas en</a:t>
            </a:r>
            <a:br>
              <a:rPr lang="fr-FR" dirty="0">
                <a:solidFill>
                  <a:srgbClr val="000090"/>
                </a:solidFill>
              </a:rPr>
            </a:br>
            <a:r>
              <a:rPr lang="fr-FR" dirty="0">
                <a:solidFill>
                  <a:srgbClr val="000090"/>
                </a:solidFill>
              </a:rPr>
              <a:t>traitement</a:t>
            </a:r>
            <a:br>
              <a:rPr lang="fr-FR" dirty="0">
                <a:solidFill>
                  <a:srgbClr val="000090"/>
                </a:solidFill>
              </a:rPr>
            </a:br>
            <a:r>
              <a:rPr lang="fr-FR" dirty="0">
                <a:solidFill>
                  <a:srgbClr val="000090"/>
                </a:solidFill>
              </a:rPr>
              <a:t>(A)</a:t>
            </a:r>
          </a:p>
        </p:txBody>
      </p:sp>
      <p:sp>
        <p:nvSpPr>
          <p:cNvPr id="7" name="Rectangle 6"/>
          <p:cNvSpPr/>
          <p:nvPr/>
        </p:nvSpPr>
        <p:spPr>
          <a:xfrm>
            <a:off x="7086600" y="2057400"/>
            <a:ext cx="1524000" cy="1219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 smtClean="0">
                <a:solidFill>
                  <a:srgbClr val="000090"/>
                </a:solidFill>
              </a:rPr>
              <a:t>Cas après</a:t>
            </a:r>
            <a:br>
              <a:rPr lang="fr-FR" dirty="0" smtClean="0">
                <a:solidFill>
                  <a:srgbClr val="000090"/>
                </a:solidFill>
              </a:rPr>
            </a:br>
            <a:r>
              <a:rPr lang="fr-FR" dirty="0">
                <a:solidFill>
                  <a:srgbClr val="000090"/>
                </a:solidFill>
              </a:rPr>
              <a:t>traitement</a:t>
            </a:r>
            <a:br>
              <a:rPr lang="fr-FR" dirty="0">
                <a:solidFill>
                  <a:srgbClr val="000090"/>
                </a:solidFill>
              </a:rPr>
            </a:br>
            <a:r>
              <a:rPr lang="fr-FR" dirty="0">
                <a:solidFill>
                  <a:srgbClr val="000090"/>
                </a:solidFill>
              </a:rPr>
              <a:t>(C)</a:t>
            </a:r>
          </a:p>
        </p:txBody>
      </p:sp>
      <p:cxnSp>
        <p:nvCxnSpPr>
          <p:cNvPr id="8" name="Connecteur droit avec flèche 7"/>
          <p:cNvCxnSpPr>
            <a:stCxn id="6" idx="3"/>
            <a:endCxn id="7" idx="1"/>
          </p:cNvCxnSpPr>
          <p:nvPr/>
        </p:nvCxnSpPr>
        <p:spPr>
          <a:xfrm>
            <a:off x="2209800" y="2667000"/>
            <a:ext cx="487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9" name="Rectangle 8"/>
          <p:cNvSpPr>
            <a:spLocks noChangeAspect="1"/>
          </p:cNvSpPr>
          <p:nvPr/>
        </p:nvSpPr>
        <p:spPr>
          <a:xfrm>
            <a:off x="2514600" y="3505200"/>
            <a:ext cx="914400" cy="6794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dirty="0">
                <a:solidFill>
                  <a:srgbClr val="000090"/>
                </a:solidFill>
              </a:rPr>
              <a:t>Médiateur</a:t>
            </a:r>
            <a:br>
              <a:rPr lang="fr-FR" sz="1200" dirty="0">
                <a:solidFill>
                  <a:srgbClr val="000090"/>
                </a:solidFill>
              </a:rPr>
            </a:br>
            <a:r>
              <a:rPr lang="fr-FR" sz="1200" dirty="0">
                <a:solidFill>
                  <a:srgbClr val="000090"/>
                </a:solidFill>
              </a:rPr>
              <a:t>(B</a:t>
            </a:r>
            <a:r>
              <a:rPr lang="fr-FR" sz="1200" baseline="-25000" dirty="0">
                <a:solidFill>
                  <a:srgbClr val="000090"/>
                </a:solidFill>
              </a:rPr>
              <a:t>1</a:t>
            </a:r>
            <a:r>
              <a:rPr lang="fr-FR" sz="1200" dirty="0">
                <a:solidFill>
                  <a:srgbClr val="000090"/>
                </a:solidFill>
              </a:rPr>
              <a:t>)</a:t>
            </a: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4343400" y="3206750"/>
            <a:ext cx="914400" cy="6794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dirty="0">
                <a:solidFill>
                  <a:srgbClr val="000090"/>
                </a:solidFill>
              </a:rPr>
              <a:t>Médiateur</a:t>
            </a:r>
            <a:br>
              <a:rPr lang="fr-FR" sz="1200" dirty="0">
                <a:solidFill>
                  <a:srgbClr val="000090"/>
                </a:solidFill>
              </a:rPr>
            </a:br>
            <a:r>
              <a:rPr lang="fr-FR" sz="1200" dirty="0">
                <a:solidFill>
                  <a:srgbClr val="000090"/>
                </a:solidFill>
              </a:rPr>
              <a:t>(B</a:t>
            </a:r>
            <a:r>
              <a:rPr lang="fr-FR" sz="1200" baseline="-25000" dirty="0">
                <a:solidFill>
                  <a:srgbClr val="000090"/>
                </a:solidFill>
              </a:rPr>
              <a:t>3</a:t>
            </a:r>
            <a:r>
              <a:rPr lang="fr-FR" sz="1200" dirty="0">
                <a:solidFill>
                  <a:srgbClr val="000090"/>
                </a:solidFill>
              </a:rPr>
              <a:t>)</a:t>
            </a: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3505200" y="4419600"/>
            <a:ext cx="914400" cy="6794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dirty="0">
                <a:solidFill>
                  <a:srgbClr val="000090"/>
                </a:solidFill>
              </a:rPr>
              <a:t>Médiateur</a:t>
            </a:r>
            <a:br>
              <a:rPr lang="fr-FR" sz="1200" dirty="0">
                <a:solidFill>
                  <a:srgbClr val="000090"/>
                </a:solidFill>
              </a:rPr>
            </a:br>
            <a:r>
              <a:rPr lang="fr-FR" sz="1200" dirty="0">
                <a:solidFill>
                  <a:srgbClr val="000090"/>
                </a:solidFill>
              </a:rPr>
              <a:t>(B</a:t>
            </a:r>
            <a:r>
              <a:rPr lang="fr-FR" sz="1200" baseline="-25000" dirty="0">
                <a:solidFill>
                  <a:srgbClr val="000090"/>
                </a:solidFill>
              </a:rPr>
              <a:t>2</a:t>
            </a:r>
            <a:r>
              <a:rPr lang="fr-FR" sz="1200" dirty="0">
                <a:solidFill>
                  <a:srgbClr val="000090"/>
                </a:solidFill>
              </a:rPr>
              <a:t>)</a:t>
            </a:r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>
            <a:off x="5715000" y="3505200"/>
            <a:ext cx="914400" cy="6794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dirty="0">
                <a:solidFill>
                  <a:srgbClr val="000090"/>
                </a:solidFill>
              </a:rPr>
              <a:t>Médiateur</a:t>
            </a:r>
            <a:br>
              <a:rPr lang="fr-FR" sz="1200" dirty="0">
                <a:solidFill>
                  <a:srgbClr val="000090"/>
                </a:solidFill>
              </a:rPr>
            </a:br>
            <a:r>
              <a:rPr lang="fr-FR" sz="1200" dirty="0">
                <a:solidFill>
                  <a:srgbClr val="000090"/>
                </a:solidFill>
              </a:rPr>
              <a:t>(B</a:t>
            </a:r>
            <a:r>
              <a:rPr lang="fr-FR" sz="1200" baseline="-25000" dirty="0">
                <a:solidFill>
                  <a:srgbClr val="000090"/>
                </a:solidFill>
              </a:rPr>
              <a:t>5</a:t>
            </a:r>
            <a:r>
              <a:rPr lang="fr-FR" sz="1200" dirty="0">
                <a:solidFill>
                  <a:srgbClr val="000090"/>
                </a:solidFill>
              </a:rPr>
              <a:t>)</a:t>
            </a:r>
          </a:p>
        </p:txBody>
      </p:sp>
      <p:cxnSp>
        <p:nvCxnSpPr>
          <p:cNvPr id="13" name="Connecteur droit avec flèche 12"/>
          <p:cNvCxnSpPr/>
          <p:nvPr/>
        </p:nvCxnSpPr>
        <p:spPr>
          <a:xfrm rot="5400000" flipH="1" flipV="1">
            <a:off x="2540101" y="3076112"/>
            <a:ext cx="863400" cy="31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4" name="Connecteur droit avec flèche 13"/>
          <p:cNvCxnSpPr/>
          <p:nvPr/>
        </p:nvCxnSpPr>
        <p:spPr>
          <a:xfrm rot="5400000" flipH="1" flipV="1">
            <a:off x="3092294" y="3537106"/>
            <a:ext cx="1741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5" name="Connecteur droit avec flèche 14"/>
          <p:cNvCxnSpPr>
            <a:stCxn id="10" idx="0"/>
          </p:cNvCxnSpPr>
          <p:nvPr/>
        </p:nvCxnSpPr>
        <p:spPr>
          <a:xfrm rot="16200000" flipV="1">
            <a:off x="4533900" y="2940050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16" name="Rectangle 15"/>
          <p:cNvSpPr>
            <a:spLocks noChangeAspect="1"/>
          </p:cNvSpPr>
          <p:nvPr/>
        </p:nvSpPr>
        <p:spPr>
          <a:xfrm>
            <a:off x="5715000" y="4654550"/>
            <a:ext cx="914400" cy="6794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dirty="0">
                <a:solidFill>
                  <a:srgbClr val="000090"/>
                </a:solidFill>
              </a:rPr>
              <a:t>Médiateur</a:t>
            </a:r>
            <a:br>
              <a:rPr lang="fr-FR" sz="1200" dirty="0">
                <a:solidFill>
                  <a:srgbClr val="000090"/>
                </a:solidFill>
              </a:rPr>
            </a:br>
            <a:r>
              <a:rPr lang="fr-FR" sz="1200" dirty="0">
                <a:solidFill>
                  <a:srgbClr val="000090"/>
                </a:solidFill>
              </a:rPr>
              <a:t>(B</a:t>
            </a:r>
            <a:r>
              <a:rPr lang="fr-FR" sz="1200" baseline="-25000" dirty="0">
                <a:solidFill>
                  <a:srgbClr val="000090"/>
                </a:solidFill>
              </a:rPr>
              <a:t>4</a:t>
            </a:r>
            <a:r>
              <a:rPr lang="fr-FR" sz="1200" dirty="0">
                <a:solidFill>
                  <a:srgbClr val="000090"/>
                </a:solidFill>
              </a:rPr>
              <a:t>)</a:t>
            </a:r>
          </a:p>
        </p:txBody>
      </p:sp>
      <p:cxnSp>
        <p:nvCxnSpPr>
          <p:cNvPr id="17" name="Connecteur droit avec flèche 16"/>
          <p:cNvCxnSpPr>
            <a:stCxn id="16" idx="0"/>
            <a:endCxn id="12" idx="2"/>
          </p:cNvCxnSpPr>
          <p:nvPr/>
        </p:nvCxnSpPr>
        <p:spPr>
          <a:xfrm rot="5400000" flipH="1" flipV="1">
            <a:off x="5937250" y="4419600"/>
            <a:ext cx="4699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18" name="Connecteur droit avec flèche 17"/>
          <p:cNvCxnSpPr/>
          <p:nvPr/>
        </p:nvCxnSpPr>
        <p:spPr>
          <a:xfrm rot="16200000" flipV="1">
            <a:off x="5740500" y="3073500"/>
            <a:ext cx="86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19" name="Rectangle 18"/>
          <p:cNvSpPr/>
          <p:nvPr/>
        </p:nvSpPr>
        <p:spPr>
          <a:xfrm>
            <a:off x="2514600" y="5410200"/>
            <a:ext cx="4114800" cy="381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Facteurs de changement (B</a:t>
            </a:r>
            <a:r>
              <a:rPr lang="fr-FR" baseline="-25000" dirty="0" smtClean="0"/>
              <a:t>1 </a:t>
            </a:r>
            <a:r>
              <a:rPr lang="fr-FR" dirty="0" smtClean="0"/>
              <a:t>… B</a:t>
            </a:r>
            <a:r>
              <a:rPr lang="fr-FR" baseline="-25000" dirty="0" smtClean="0"/>
              <a:t>5</a:t>
            </a:r>
            <a:r>
              <a:rPr lang="fr-FR" dirty="0" smtClean="0"/>
              <a:t>)</a:t>
            </a:r>
            <a:endParaRPr lang="fr-FR" dirty="0"/>
          </a:p>
        </p:txBody>
      </p:sp>
      <p:cxnSp>
        <p:nvCxnSpPr>
          <p:cNvPr id="20" name="Connecteur droit avec flèche 19"/>
          <p:cNvCxnSpPr>
            <a:stCxn id="6" idx="2"/>
            <a:endCxn id="19" idx="1"/>
          </p:cNvCxnSpPr>
          <p:nvPr/>
        </p:nvCxnSpPr>
        <p:spPr>
          <a:xfrm rot="16200000" flipH="1">
            <a:off x="819150" y="3905250"/>
            <a:ext cx="23241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21" name="Connecteur droit avec flèche 20"/>
          <p:cNvCxnSpPr>
            <a:stCxn id="19" idx="3"/>
            <a:endCxn id="7" idx="2"/>
          </p:cNvCxnSpPr>
          <p:nvPr/>
        </p:nvCxnSpPr>
        <p:spPr>
          <a:xfrm flipV="1">
            <a:off x="6629400" y="3276600"/>
            <a:ext cx="1219200" cy="2324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cxnSp>
        <p:nvCxnSpPr>
          <p:cNvPr id="22" name="Connecteur droit avec flèche 21"/>
          <p:cNvCxnSpPr/>
          <p:nvPr/>
        </p:nvCxnSpPr>
        <p:spPr>
          <a:xfrm rot="5400000">
            <a:off x="5928900" y="3100801"/>
            <a:ext cx="791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cxnSp>
      <p:sp>
        <p:nvSpPr>
          <p:cNvPr id="23" name="Espace réservé du numéro de diapositive 2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5792967-014D-A94D-89AA-555A5A7EFA54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24" name="Rectangle 23"/>
          <p:cNvSpPr>
            <a:spLocks noChangeAspect="1"/>
          </p:cNvSpPr>
          <p:nvPr/>
        </p:nvSpPr>
        <p:spPr>
          <a:xfrm>
            <a:off x="3963989" y="1717675"/>
            <a:ext cx="914400" cy="679450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 smtClean="0">
                <a:solidFill>
                  <a:srgbClr val="000090"/>
                </a:solidFill>
              </a:rPr>
              <a:t>?</a:t>
            </a:r>
            <a:endParaRPr lang="fr-FR" sz="3200" dirty="0">
              <a:solidFill>
                <a:srgbClr val="000090"/>
              </a:solidFill>
            </a:endParaRPr>
          </a:p>
        </p:txBody>
      </p:sp>
      <p:sp>
        <p:nvSpPr>
          <p:cNvPr id="25" name="Rectangle 24"/>
          <p:cNvSpPr>
            <a:spLocks noChangeAspect="1"/>
          </p:cNvSpPr>
          <p:nvPr/>
        </p:nvSpPr>
        <p:spPr>
          <a:xfrm>
            <a:off x="228599" y="5949950"/>
            <a:ext cx="1905001" cy="679450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 smtClean="0">
                <a:solidFill>
                  <a:srgbClr val="000090"/>
                </a:solidFill>
              </a:rPr>
              <a:t>contexte</a:t>
            </a:r>
            <a:endParaRPr lang="fr-FR" sz="3200" dirty="0">
              <a:solidFill>
                <a:srgbClr val="000090"/>
              </a:solidFill>
            </a:endParaRPr>
          </a:p>
        </p:txBody>
      </p:sp>
      <p:sp>
        <p:nvSpPr>
          <p:cNvPr id="26" name="Rectangle 25"/>
          <p:cNvSpPr>
            <a:spLocks noChangeAspect="1"/>
          </p:cNvSpPr>
          <p:nvPr/>
        </p:nvSpPr>
        <p:spPr>
          <a:xfrm>
            <a:off x="6248400" y="5873750"/>
            <a:ext cx="2667001" cy="679450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3200" dirty="0" smtClean="0">
                <a:solidFill>
                  <a:srgbClr val="000090"/>
                </a:solidFill>
              </a:rPr>
              <a:t>chronologie</a:t>
            </a:r>
            <a:endParaRPr lang="fr-FR" sz="3200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6411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600200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124200" y="27019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838200" y="5368925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</a:rPr>
              <a:t>Médiateurs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</a:rPr>
              <a:t>Schéma général d’une étude intensive de cas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81000" y="3886200"/>
            <a:ext cx="11818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Évaluation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initiale</a:t>
            </a:r>
          </a:p>
          <a:p>
            <a:pPr algn="ctr"/>
            <a:r>
              <a:rPr lang="fr-FR" sz="1400" dirty="0" smtClean="0">
                <a:solidFill>
                  <a:srgbClr val="000090"/>
                </a:solidFill>
              </a:rPr>
              <a:t>(Formulation </a:t>
            </a:r>
            <a:r>
              <a:rPr lang="fr-FR" sz="1400" dirty="0">
                <a:solidFill>
                  <a:srgbClr val="000090"/>
                </a:solidFill>
              </a:rPr>
              <a:t/>
            </a:r>
            <a:br>
              <a:rPr lang="fr-FR" sz="1400" dirty="0">
                <a:solidFill>
                  <a:srgbClr val="000090"/>
                </a:solidFill>
              </a:rPr>
            </a:br>
            <a:r>
              <a:rPr lang="fr-FR" sz="1400" dirty="0">
                <a:solidFill>
                  <a:srgbClr val="000090"/>
                </a:solidFill>
              </a:rPr>
              <a:t>de </a:t>
            </a:r>
            <a:r>
              <a:rPr lang="fr-FR" sz="1400" dirty="0" smtClean="0">
                <a:solidFill>
                  <a:srgbClr val="000090"/>
                </a:solidFill>
              </a:rPr>
              <a:t>cas)</a:t>
            </a:r>
            <a:endParaRPr lang="fr-FR" sz="1400" dirty="0">
              <a:solidFill>
                <a:srgbClr val="000090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90800" y="4101316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</a:rPr>
              <a:t>Évaluation</a:t>
            </a:r>
            <a:br>
              <a:rPr lang="fr-FR" sz="1400">
                <a:solidFill>
                  <a:srgbClr val="000090"/>
                </a:solidFill>
              </a:rPr>
            </a:br>
            <a:r>
              <a:rPr lang="fr-FR" sz="1400">
                <a:solidFill>
                  <a:srgbClr val="000090"/>
                </a:solidFill>
              </a:rPr>
              <a:t>intermédiaire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53000" y="4101316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</a:rPr>
              <a:t>Évaluations</a:t>
            </a:r>
            <a:br>
              <a:rPr lang="fr-FR" sz="1400">
                <a:solidFill>
                  <a:srgbClr val="000090"/>
                </a:solidFill>
              </a:rPr>
            </a:br>
            <a:r>
              <a:rPr lang="fr-FR" sz="1400">
                <a:solidFill>
                  <a:srgbClr val="000090"/>
                </a:solidFill>
              </a:rPr>
              <a:t>intermédiaires</a:t>
            </a:r>
          </a:p>
        </p:txBody>
      </p:sp>
      <p:sp>
        <p:nvSpPr>
          <p:cNvPr id="10" name="Line 2"/>
          <p:cNvSpPr>
            <a:spLocks noChangeShapeType="1"/>
          </p:cNvSpPr>
          <p:nvPr/>
        </p:nvSpPr>
        <p:spPr bwMode="auto">
          <a:xfrm>
            <a:off x="39271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913801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2" name="Line 2"/>
          <p:cNvSpPr>
            <a:spLocks noChangeShapeType="1"/>
          </p:cNvSpPr>
          <p:nvPr/>
        </p:nvSpPr>
        <p:spPr bwMode="auto">
          <a:xfrm>
            <a:off x="63655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324600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7466012" y="3886200"/>
            <a:ext cx="12969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Évaluation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terminaison</a:t>
            </a:r>
          </a:p>
          <a:p>
            <a:pPr algn="ctr"/>
            <a:r>
              <a:rPr lang="fr-FR" sz="1400" dirty="0" smtClean="0">
                <a:solidFill>
                  <a:srgbClr val="000090"/>
                </a:solidFill>
              </a:rPr>
              <a:t>(Formulation </a:t>
            </a:r>
            <a:r>
              <a:rPr lang="fr-FR" sz="1400" dirty="0">
                <a:solidFill>
                  <a:srgbClr val="000090"/>
                </a:solidFill>
              </a:rPr>
              <a:t/>
            </a:r>
            <a:br>
              <a:rPr lang="fr-FR" sz="1400" dirty="0">
                <a:solidFill>
                  <a:srgbClr val="000090"/>
                </a:solidFill>
              </a:rPr>
            </a:br>
            <a:r>
              <a:rPr lang="fr-FR" sz="1400" dirty="0">
                <a:solidFill>
                  <a:srgbClr val="000090"/>
                </a:solidFill>
              </a:rPr>
              <a:t>de </a:t>
            </a:r>
            <a:r>
              <a:rPr lang="fr-FR" sz="1400" dirty="0" smtClean="0">
                <a:solidFill>
                  <a:srgbClr val="000090"/>
                </a:solidFill>
              </a:rPr>
              <a:t>cas)</a:t>
            </a:r>
            <a:endParaRPr lang="fr-FR" sz="1400" dirty="0">
              <a:solidFill>
                <a:srgbClr val="000090"/>
              </a:solidFill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81000" y="6248400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7038001" y="5864423"/>
            <a:ext cx="1724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 smtClean="0">
                <a:solidFill>
                  <a:srgbClr val="3A6525"/>
                </a:solidFill>
              </a:rPr>
              <a:t>Ligne de temps t </a:t>
            </a:r>
            <a:endParaRPr lang="fr-FR" sz="1400" dirty="0"/>
          </a:p>
        </p:txBody>
      </p:sp>
      <p:grpSp>
        <p:nvGrpSpPr>
          <p:cNvPr id="17" name="Grouper 40"/>
          <p:cNvGrpSpPr>
            <a:grpSpLocks noChangeAspect="1"/>
          </p:cNvGrpSpPr>
          <p:nvPr/>
        </p:nvGrpSpPr>
        <p:grpSpPr>
          <a:xfrm>
            <a:off x="1447800" y="4532658"/>
            <a:ext cx="1123200" cy="1182342"/>
            <a:chOff x="2514600" y="846138"/>
            <a:chExt cx="2743200" cy="2887663"/>
          </a:xfrm>
        </p:grpSpPr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2514600" y="2139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4343400" y="1377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3505200" y="3054351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21" name="Connecteur droit avec flèche 20"/>
            <p:cNvCxnSpPr>
              <a:stCxn id="18" idx="0"/>
            </p:cNvCxnSpPr>
            <p:nvPr/>
          </p:nvCxnSpPr>
          <p:spPr>
            <a:xfrm rot="5400000" flipH="1" flipV="1">
              <a:off x="2324101" y="1492250"/>
              <a:ext cx="1295400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2" name="Grouper 41"/>
          <p:cNvGrpSpPr>
            <a:grpSpLocks noChangeAspect="1"/>
          </p:cNvGrpSpPr>
          <p:nvPr/>
        </p:nvGrpSpPr>
        <p:grpSpPr>
          <a:xfrm flipH="1">
            <a:off x="3906000" y="4761258"/>
            <a:ext cx="1123200" cy="1182342"/>
            <a:chOff x="2514600" y="846138"/>
            <a:chExt cx="2743200" cy="2887663"/>
          </a:xfrm>
          <a:solidFill>
            <a:srgbClr val="FF6000"/>
          </a:solidFill>
        </p:grpSpPr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514600" y="2139950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343400" y="1377950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3505200" y="3054351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26" name="Connecteur droit avec flèche 25"/>
            <p:cNvCxnSpPr>
              <a:stCxn id="23" idx="0"/>
            </p:cNvCxnSpPr>
            <p:nvPr/>
          </p:nvCxnSpPr>
          <p:spPr>
            <a:xfrm rot="5400000" flipH="1" flipV="1">
              <a:off x="2324101" y="1492250"/>
              <a:ext cx="1295400" cy="3175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" name="Grouper 51"/>
          <p:cNvGrpSpPr/>
          <p:nvPr/>
        </p:nvGrpSpPr>
        <p:grpSpPr>
          <a:xfrm>
            <a:off x="6420600" y="4384211"/>
            <a:ext cx="1123200" cy="1446331"/>
            <a:chOff x="6420600" y="4384211"/>
            <a:chExt cx="1123200" cy="1446331"/>
          </a:xfrm>
          <a:solidFill>
            <a:srgbClr val="D84A47"/>
          </a:solidFill>
        </p:grpSpPr>
        <p:sp>
          <p:nvSpPr>
            <p:cNvPr id="28" name="Rectangle 27"/>
            <p:cNvSpPr>
              <a:spLocks noChangeAspect="1"/>
            </p:cNvSpPr>
            <p:nvPr/>
          </p:nvSpPr>
          <p:spPr>
            <a:xfrm flipH="1">
              <a:off x="7169400" y="5177946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 flipH="1">
              <a:off x="6420600" y="4865948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 flipH="1">
              <a:off x="6763800" y="5552344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31" name="Connecteur droit avec flèche 30"/>
            <p:cNvCxnSpPr/>
            <p:nvPr/>
          </p:nvCxnSpPr>
          <p:spPr>
            <a:xfrm rot="16200000" flipV="1">
              <a:off x="6345655" y="4972757"/>
              <a:ext cx="1178391" cy="1300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2" name="Espace réservé de la date 4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3" name="Espace réservé du pied de page 40"/>
          <p:cNvSpPr>
            <a:spLocks noGrp="1"/>
          </p:cNvSpPr>
          <p:nvPr>
            <p:ph type="ftr" sz="quarter" idx="11"/>
          </p:nvPr>
        </p:nvSpPr>
        <p:spPr>
          <a:xfrm>
            <a:off x="2438400" y="6356350"/>
            <a:ext cx="42672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34" name="ZoneTexte 33"/>
          <p:cNvSpPr txBox="1"/>
          <p:nvPr/>
        </p:nvSpPr>
        <p:spPr>
          <a:xfrm>
            <a:off x="425852" y="2690336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478A51"/>
                </a:solidFill>
              </a:rPr>
              <a:t>Modérateurs</a:t>
            </a:r>
            <a:endParaRPr lang="fr-FR" dirty="0">
              <a:solidFill>
                <a:srgbClr val="478A51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0" y="5028604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E5C58"/>
                </a:solidFill>
              </a:rPr>
              <a:t>M</a:t>
            </a:r>
            <a:r>
              <a:rPr lang="fr-FR" dirty="0" smtClean="0">
                <a:solidFill>
                  <a:srgbClr val="FE5C58"/>
                </a:solidFill>
              </a:rPr>
              <a:t>édiateurs</a:t>
            </a:r>
            <a:endParaRPr lang="fr-FR" dirty="0">
              <a:solidFill>
                <a:srgbClr val="FE5C58"/>
              </a:solidFill>
            </a:endParaRPr>
          </a:p>
        </p:txBody>
      </p:sp>
      <p:cxnSp>
        <p:nvCxnSpPr>
          <p:cNvPr id="36" name="Forme 39"/>
          <p:cNvCxnSpPr>
            <a:stCxn id="34" idx="1"/>
            <a:endCxn id="7" idx="1"/>
          </p:cNvCxnSpPr>
          <p:nvPr/>
        </p:nvCxnSpPr>
        <p:spPr>
          <a:xfrm rot="10800000" flipV="1">
            <a:off x="381000" y="2875002"/>
            <a:ext cx="44852" cy="1488252"/>
          </a:xfrm>
          <a:prstGeom prst="bentConnector3">
            <a:avLst>
              <a:gd name="adj1" fmla="val 609676"/>
            </a:avLst>
          </a:prstGeom>
          <a:ln>
            <a:solidFill>
              <a:srgbClr val="478A5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u numéro de diapositive 5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6411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600200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124200" y="27019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838200" y="5368925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</a:rPr>
              <a:t>Médiateurs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</a:rPr>
              <a:t>Schéma général d’une étude intensive de cas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81000" y="3886200"/>
            <a:ext cx="11818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Évaluation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initiale</a:t>
            </a:r>
          </a:p>
          <a:p>
            <a:pPr algn="ctr"/>
            <a:r>
              <a:rPr lang="fr-FR" sz="1400" dirty="0" smtClean="0">
                <a:solidFill>
                  <a:srgbClr val="000090"/>
                </a:solidFill>
              </a:rPr>
              <a:t>(Formulation </a:t>
            </a:r>
            <a:r>
              <a:rPr lang="fr-FR" sz="1400" dirty="0">
                <a:solidFill>
                  <a:srgbClr val="000090"/>
                </a:solidFill>
              </a:rPr>
              <a:t/>
            </a:r>
            <a:br>
              <a:rPr lang="fr-FR" sz="1400" dirty="0">
                <a:solidFill>
                  <a:srgbClr val="000090"/>
                </a:solidFill>
              </a:rPr>
            </a:br>
            <a:r>
              <a:rPr lang="fr-FR" sz="1400" dirty="0">
                <a:solidFill>
                  <a:srgbClr val="000090"/>
                </a:solidFill>
              </a:rPr>
              <a:t>de </a:t>
            </a:r>
            <a:r>
              <a:rPr lang="fr-FR" sz="1400" dirty="0" smtClean="0">
                <a:solidFill>
                  <a:srgbClr val="000090"/>
                </a:solidFill>
              </a:rPr>
              <a:t>cas)</a:t>
            </a:r>
            <a:endParaRPr lang="fr-FR" sz="1400" dirty="0">
              <a:solidFill>
                <a:srgbClr val="000090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90800" y="4101316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</a:rPr>
              <a:t>Évaluation</a:t>
            </a:r>
            <a:br>
              <a:rPr lang="fr-FR" sz="1400">
                <a:solidFill>
                  <a:srgbClr val="000090"/>
                </a:solidFill>
              </a:rPr>
            </a:br>
            <a:r>
              <a:rPr lang="fr-FR" sz="1400">
                <a:solidFill>
                  <a:srgbClr val="000090"/>
                </a:solidFill>
              </a:rPr>
              <a:t>intermédiaire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53000" y="4101316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</a:rPr>
              <a:t>Évaluations</a:t>
            </a:r>
            <a:br>
              <a:rPr lang="fr-FR" sz="1400">
                <a:solidFill>
                  <a:srgbClr val="000090"/>
                </a:solidFill>
              </a:rPr>
            </a:br>
            <a:r>
              <a:rPr lang="fr-FR" sz="1400">
                <a:solidFill>
                  <a:srgbClr val="000090"/>
                </a:solidFill>
              </a:rPr>
              <a:t>intermédiaires</a:t>
            </a:r>
          </a:p>
        </p:txBody>
      </p:sp>
      <p:sp>
        <p:nvSpPr>
          <p:cNvPr id="10" name="Line 2"/>
          <p:cNvSpPr>
            <a:spLocks noChangeShapeType="1"/>
          </p:cNvSpPr>
          <p:nvPr/>
        </p:nvSpPr>
        <p:spPr bwMode="auto">
          <a:xfrm>
            <a:off x="39271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913801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2" name="Line 2"/>
          <p:cNvSpPr>
            <a:spLocks noChangeShapeType="1"/>
          </p:cNvSpPr>
          <p:nvPr/>
        </p:nvSpPr>
        <p:spPr bwMode="auto">
          <a:xfrm>
            <a:off x="63655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324600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7466012" y="3886200"/>
            <a:ext cx="12969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Évaluation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terminaison</a:t>
            </a:r>
          </a:p>
          <a:p>
            <a:pPr algn="ctr"/>
            <a:r>
              <a:rPr lang="fr-FR" sz="1400" dirty="0" smtClean="0">
                <a:solidFill>
                  <a:srgbClr val="000090"/>
                </a:solidFill>
              </a:rPr>
              <a:t>(Formulation </a:t>
            </a:r>
            <a:r>
              <a:rPr lang="fr-FR" sz="1400" dirty="0">
                <a:solidFill>
                  <a:srgbClr val="000090"/>
                </a:solidFill>
              </a:rPr>
              <a:t/>
            </a:r>
            <a:br>
              <a:rPr lang="fr-FR" sz="1400" dirty="0">
                <a:solidFill>
                  <a:srgbClr val="000090"/>
                </a:solidFill>
              </a:rPr>
            </a:br>
            <a:r>
              <a:rPr lang="fr-FR" sz="1400" dirty="0">
                <a:solidFill>
                  <a:srgbClr val="000090"/>
                </a:solidFill>
              </a:rPr>
              <a:t>de </a:t>
            </a:r>
            <a:r>
              <a:rPr lang="fr-FR" sz="1400" dirty="0" smtClean="0">
                <a:solidFill>
                  <a:srgbClr val="000090"/>
                </a:solidFill>
              </a:rPr>
              <a:t>cas)</a:t>
            </a:r>
            <a:endParaRPr lang="fr-FR" sz="1400" dirty="0">
              <a:solidFill>
                <a:srgbClr val="000090"/>
              </a:solidFill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81000" y="6248400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7038001" y="5864423"/>
            <a:ext cx="1724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 smtClean="0">
                <a:solidFill>
                  <a:srgbClr val="3A6525"/>
                </a:solidFill>
              </a:rPr>
              <a:t>Ligne de temps t </a:t>
            </a:r>
            <a:endParaRPr lang="fr-FR" sz="1400" dirty="0"/>
          </a:p>
        </p:txBody>
      </p:sp>
      <p:grpSp>
        <p:nvGrpSpPr>
          <p:cNvPr id="17" name="Grouper 40"/>
          <p:cNvGrpSpPr>
            <a:grpSpLocks noChangeAspect="1"/>
          </p:cNvGrpSpPr>
          <p:nvPr/>
        </p:nvGrpSpPr>
        <p:grpSpPr>
          <a:xfrm>
            <a:off x="1447800" y="4532658"/>
            <a:ext cx="1123200" cy="1182342"/>
            <a:chOff x="2514600" y="846138"/>
            <a:chExt cx="2743200" cy="2887663"/>
          </a:xfrm>
        </p:grpSpPr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2514600" y="2139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4343400" y="1377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3505200" y="3054351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21" name="Connecteur droit avec flèche 20"/>
            <p:cNvCxnSpPr>
              <a:stCxn id="18" idx="0"/>
            </p:cNvCxnSpPr>
            <p:nvPr/>
          </p:nvCxnSpPr>
          <p:spPr>
            <a:xfrm rot="5400000" flipH="1" flipV="1">
              <a:off x="2324101" y="1492250"/>
              <a:ext cx="1295400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2" name="Grouper 41"/>
          <p:cNvGrpSpPr>
            <a:grpSpLocks noChangeAspect="1"/>
          </p:cNvGrpSpPr>
          <p:nvPr/>
        </p:nvGrpSpPr>
        <p:grpSpPr>
          <a:xfrm flipH="1">
            <a:off x="3906000" y="4761258"/>
            <a:ext cx="1123200" cy="1182342"/>
            <a:chOff x="2514600" y="846138"/>
            <a:chExt cx="2743200" cy="2887663"/>
          </a:xfrm>
          <a:solidFill>
            <a:srgbClr val="FF6000"/>
          </a:solidFill>
        </p:grpSpPr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514600" y="2139950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343400" y="1377950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3505200" y="3054351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26" name="Connecteur droit avec flèche 25"/>
            <p:cNvCxnSpPr>
              <a:stCxn id="23" idx="0"/>
            </p:cNvCxnSpPr>
            <p:nvPr/>
          </p:nvCxnSpPr>
          <p:spPr>
            <a:xfrm rot="5400000" flipH="1" flipV="1">
              <a:off x="2324101" y="1492250"/>
              <a:ext cx="1295400" cy="3175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" name="Grouper 51"/>
          <p:cNvGrpSpPr/>
          <p:nvPr/>
        </p:nvGrpSpPr>
        <p:grpSpPr>
          <a:xfrm>
            <a:off x="6420600" y="4384211"/>
            <a:ext cx="1123200" cy="1446331"/>
            <a:chOff x="6420600" y="4384211"/>
            <a:chExt cx="1123200" cy="1446331"/>
          </a:xfrm>
          <a:solidFill>
            <a:srgbClr val="D84A47"/>
          </a:solidFill>
        </p:grpSpPr>
        <p:sp>
          <p:nvSpPr>
            <p:cNvPr id="28" name="Rectangle 27"/>
            <p:cNvSpPr>
              <a:spLocks noChangeAspect="1"/>
            </p:cNvSpPr>
            <p:nvPr/>
          </p:nvSpPr>
          <p:spPr>
            <a:xfrm flipH="1">
              <a:off x="7169400" y="5177946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 flipH="1">
              <a:off x="6420600" y="4865948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 flipH="1">
              <a:off x="6763800" y="5552344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31" name="Connecteur droit avec flèche 30"/>
            <p:cNvCxnSpPr/>
            <p:nvPr/>
          </p:nvCxnSpPr>
          <p:spPr>
            <a:xfrm rot="16200000" flipV="1">
              <a:off x="6345655" y="4972757"/>
              <a:ext cx="1178391" cy="1300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2" name="Espace réservé de la date 4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3" name="Espace réservé du pied de page 40"/>
          <p:cNvSpPr>
            <a:spLocks noGrp="1"/>
          </p:cNvSpPr>
          <p:nvPr>
            <p:ph type="ftr" sz="quarter" idx="11"/>
          </p:nvPr>
        </p:nvSpPr>
        <p:spPr>
          <a:xfrm>
            <a:off x="2438400" y="6356350"/>
            <a:ext cx="42672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0" y="5028604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E5C58"/>
                </a:solidFill>
              </a:rPr>
              <a:t>M</a:t>
            </a:r>
            <a:r>
              <a:rPr lang="fr-FR" dirty="0" smtClean="0">
                <a:solidFill>
                  <a:srgbClr val="FE5C58"/>
                </a:solidFill>
              </a:rPr>
              <a:t>édiateurs</a:t>
            </a:r>
            <a:endParaRPr lang="fr-FR" dirty="0">
              <a:solidFill>
                <a:srgbClr val="FE5C58"/>
              </a:solidFill>
            </a:endParaRPr>
          </a:p>
        </p:txBody>
      </p:sp>
      <p:sp>
        <p:nvSpPr>
          <p:cNvPr id="37" name="Espace réservé du numéro de diapositive 5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40" name="Espace réservé du contenu 3"/>
          <p:cNvSpPr txBox="1">
            <a:spLocks/>
          </p:cNvSpPr>
          <p:nvPr/>
        </p:nvSpPr>
        <p:spPr bwMode="auto">
          <a:xfrm>
            <a:off x="79013" y="1371600"/>
            <a:ext cx="3124200" cy="2431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</a:pPr>
            <a:r>
              <a:rPr lang="fr-FR" sz="1800" b="1" dirty="0"/>
              <a:t>MODERATEURS (VE)</a:t>
            </a:r>
          </a:p>
          <a:p>
            <a:pPr marL="342900" indent="-342900">
              <a:spcBef>
                <a:spcPct val="20000"/>
              </a:spcBef>
            </a:pPr>
            <a:r>
              <a:rPr lang="fr-FR" sz="1600" dirty="0">
                <a:solidFill>
                  <a:srgbClr val="0000FF"/>
                </a:solidFill>
              </a:rPr>
              <a:t>Type de prise en charge (I,G)</a:t>
            </a:r>
          </a:p>
          <a:p>
            <a:pPr marL="342900" indent="-342900">
              <a:spcBef>
                <a:spcPct val="20000"/>
              </a:spcBef>
            </a:pPr>
            <a:r>
              <a:rPr lang="fr-FR" sz="1600" dirty="0">
                <a:solidFill>
                  <a:srgbClr val="0000FF"/>
                </a:solidFill>
              </a:rPr>
              <a:t>Compétence de l’équipe</a:t>
            </a:r>
          </a:p>
          <a:p>
            <a:pPr marL="342900" indent="-342900">
              <a:spcBef>
                <a:spcPct val="20000"/>
              </a:spcBef>
            </a:pPr>
            <a:r>
              <a:rPr lang="fr-FR" sz="1600" dirty="0">
                <a:solidFill>
                  <a:srgbClr val="0000FF"/>
                </a:solidFill>
              </a:rPr>
              <a:t>Formation des accompagnants</a:t>
            </a:r>
            <a:endParaRPr lang="fr-FR" sz="1600" dirty="0" smtClean="0">
              <a:solidFill>
                <a:srgbClr val="0000FF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fr-FR" sz="1600" dirty="0" smtClean="0">
                <a:solidFill>
                  <a:srgbClr val="FF0000"/>
                </a:solidFill>
              </a:rPr>
              <a:t>Sévérité</a:t>
            </a:r>
            <a:endParaRPr lang="fr-FR" sz="1600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fr-FR" sz="1600" dirty="0">
                <a:solidFill>
                  <a:srgbClr val="FF0000"/>
                </a:solidFill>
              </a:rPr>
              <a:t>Cognition</a:t>
            </a:r>
            <a:endParaRPr lang="fr-FR" sz="1600" dirty="0" smtClean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fr-FR" sz="1600" dirty="0" smtClean="0">
                <a:solidFill>
                  <a:srgbClr val="FF0000"/>
                </a:solidFill>
              </a:rPr>
              <a:t>Environnement</a:t>
            </a:r>
            <a:endParaRPr lang="fr-FR" sz="1600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fr-FR" sz="1600" dirty="0" smtClean="0">
                <a:solidFill>
                  <a:srgbClr val="FF0000"/>
                </a:solidFill>
              </a:rPr>
              <a:t>Personnalité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533" y="5802868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fr-FR" dirty="0" smtClean="0">
                <a:solidFill>
                  <a:srgbClr val="000000"/>
                </a:solidFill>
              </a:rPr>
              <a:t>Éléments dynamiques</a:t>
            </a:r>
            <a:endParaRPr lang="fr-FR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6411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600200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124200" y="27019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838200" y="5368925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</a:rPr>
              <a:t>Médiateurs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</a:rPr>
              <a:t>Schéma général d’une étude intensive de cas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81000" y="3886200"/>
            <a:ext cx="11818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Évaluation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initiale</a:t>
            </a:r>
          </a:p>
          <a:p>
            <a:pPr algn="ctr"/>
            <a:r>
              <a:rPr lang="fr-FR" sz="1400" dirty="0" smtClean="0">
                <a:solidFill>
                  <a:srgbClr val="000090"/>
                </a:solidFill>
              </a:rPr>
              <a:t>(Formulation </a:t>
            </a:r>
            <a:r>
              <a:rPr lang="fr-FR" sz="1400" dirty="0">
                <a:solidFill>
                  <a:srgbClr val="000090"/>
                </a:solidFill>
              </a:rPr>
              <a:t/>
            </a:r>
            <a:br>
              <a:rPr lang="fr-FR" sz="1400" dirty="0">
                <a:solidFill>
                  <a:srgbClr val="000090"/>
                </a:solidFill>
              </a:rPr>
            </a:br>
            <a:r>
              <a:rPr lang="fr-FR" sz="1400" dirty="0">
                <a:solidFill>
                  <a:srgbClr val="000090"/>
                </a:solidFill>
              </a:rPr>
              <a:t>de </a:t>
            </a:r>
            <a:r>
              <a:rPr lang="fr-FR" sz="1400" dirty="0" smtClean="0">
                <a:solidFill>
                  <a:srgbClr val="000090"/>
                </a:solidFill>
              </a:rPr>
              <a:t>cas)</a:t>
            </a:r>
            <a:endParaRPr lang="fr-FR" sz="1400" dirty="0">
              <a:solidFill>
                <a:srgbClr val="000090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90800" y="4101316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</a:rPr>
              <a:t>Évaluation</a:t>
            </a:r>
            <a:br>
              <a:rPr lang="fr-FR" sz="1400">
                <a:solidFill>
                  <a:srgbClr val="000090"/>
                </a:solidFill>
              </a:rPr>
            </a:br>
            <a:r>
              <a:rPr lang="fr-FR" sz="1400">
                <a:solidFill>
                  <a:srgbClr val="000090"/>
                </a:solidFill>
              </a:rPr>
              <a:t>intermédiaire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53000" y="4101316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</a:rPr>
              <a:t>Évaluations</a:t>
            </a:r>
            <a:br>
              <a:rPr lang="fr-FR" sz="1400">
                <a:solidFill>
                  <a:srgbClr val="000090"/>
                </a:solidFill>
              </a:rPr>
            </a:br>
            <a:r>
              <a:rPr lang="fr-FR" sz="1400">
                <a:solidFill>
                  <a:srgbClr val="000090"/>
                </a:solidFill>
              </a:rPr>
              <a:t>intermédiaires</a:t>
            </a:r>
          </a:p>
        </p:txBody>
      </p:sp>
      <p:sp>
        <p:nvSpPr>
          <p:cNvPr id="10" name="Line 2"/>
          <p:cNvSpPr>
            <a:spLocks noChangeShapeType="1"/>
          </p:cNvSpPr>
          <p:nvPr/>
        </p:nvSpPr>
        <p:spPr bwMode="auto">
          <a:xfrm>
            <a:off x="39271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913801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2" name="Line 2"/>
          <p:cNvSpPr>
            <a:spLocks noChangeShapeType="1"/>
          </p:cNvSpPr>
          <p:nvPr/>
        </p:nvSpPr>
        <p:spPr bwMode="auto">
          <a:xfrm>
            <a:off x="6365513" y="43632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324600" y="44273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7466012" y="3886200"/>
            <a:ext cx="12969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Évaluation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terminaison</a:t>
            </a:r>
          </a:p>
          <a:p>
            <a:pPr algn="ctr"/>
            <a:r>
              <a:rPr lang="fr-FR" sz="1400" dirty="0" smtClean="0">
                <a:solidFill>
                  <a:srgbClr val="000090"/>
                </a:solidFill>
              </a:rPr>
              <a:t>(Formulation </a:t>
            </a:r>
            <a:r>
              <a:rPr lang="fr-FR" sz="1400" dirty="0">
                <a:solidFill>
                  <a:srgbClr val="000090"/>
                </a:solidFill>
              </a:rPr>
              <a:t/>
            </a:r>
            <a:br>
              <a:rPr lang="fr-FR" sz="1400" dirty="0">
                <a:solidFill>
                  <a:srgbClr val="000090"/>
                </a:solidFill>
              </a:rPr>
            </a:br>
            <a:r>
              <a:rPr lang="fr-FR" sz="1400" dirty="0">
                <a:solidFill>
                  <a:srgbClr val="000090"/>
                </a:solidFill>
              </a:rPr>
              <a:t>de </a:t>
            </a:r>
            <a:r>
              <a:rPr lang="fr-FR" sz="1400" dirty="0" smtClean="0">
                <a:solidFill>
                  <a:srgbClr val="000090"/>
                </a:solidFill>
              </a:rPr>
              <a:t>cas)</a:t>
            </a:r>
            <a:endParaRPr lang="fr-FR" sz="1400" dirty="0">
              <a:solidFill>
                <a:srgbClr val="000090"/>
              </a:solidFill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81000" y="6248400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7038001" y="5864423"/>
            <a:ext cx="1724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 smtClean="0">
                <a:solidFill>
                  <a:srgbClr val="3A6525"/>
                </a:solidFill>
              </a:rPr>
              <a:t>Ligne de temps t </a:t>
            </a:r>
            <a:endParaRPr lang="fr-FR" sz="1400" dirty="0"/>
          </a:p>
        </p:txBody>
      </p:sp>
      <p:grpSp>
        <p:nvGrpSpPr>
          <p:cNvPr id="17" name="Grouper 40"/>
          <p:cNvGrpSpPr>
            <a:grpSpLocks noChangeAspect="1"/>
          </p:cNvGrpSpPr>
          <p:nvPr/>
        </p:nvGrpSpPr>
        <p:grpSpPr>
          <a:xfrm>
            <a:off x="1447800" y="4532658"/>
            <a:ext cx="1123200" cy="1182342"/>
            <a:chOff x="2514600" y="846138"/>
            <a:chExt cx="2743200" cy="2887663"/>
          </a:xfrm>
        </p:grpSpPr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2514600" y="2139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4343400" y="1377950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3505200" y="3054351"/>
              <a:ext cx="914400" cy="67945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21" name="Connecteur droit avec flèche 20"/>
            <p:cNvCxnSpPr>
              <a:stCxn id="18" idx="0"/>
            </p:cNvCxnSpPr>
            <p:nvPr/>
          </p:nvCxnSpPr>
          <p:spPr>
            <a:xfrm rot="5400000" flipH="1" flipV="1">
              <a:off x="2324101" y="1492250"/>
              <a:ext cx="1295400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2" name="Grouper 41"/>
          <p:cNvGrpSpPr>
            <a:grpSpLocks noChangeAspect="1"/>
          </p:cNvGrpSpPr>
          <p:nvPr/>
        </p:nvGrpSpPr>
        <p:grpSpPr>
          <a:xfrm flipH="1">
            <a:off x="3906000" y="4761258"/>
            <a:ext cx="1123200" cy="1182342"/>
            <a:chOff x="2514600" y="846138"/>
            <a:chExt cx="2743200" cy="2887663"/>
          </a:xfrm>
          <a:solidFill>
            <a:srgbClr val="FF6000"/>
          </a:solidFill>
        </p:grpSpPr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514600" y="2139950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343400" y="1377950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3505200" y="3054351"/>
              <a:ext cx="914400" cy="679450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26" name="Connecteur droit avec flèche 25"/>
            <p:cNvCxnSpPr>
              <a:stCxn id="23" idx="0"/>
            </p:cNvCxnSpPr>
            <p:nvPr/>
          </p:nvCxnSpPr>
          <p:spPr>
            <a:xfrm rot="5400000" flipH="1" flipV="1">
              <a:off x="2324101" y="1492250"/>
              <a:ext cx="1295400" cy="3175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7" name="Grouper 51"/>
          <p:cNvGrpSpPr/>
          <p:nvPr/>
        </p:nvGrpSpPr>
        <p:grpSpPr>
          <a:xfrm>
            <a:off x="6420600" y="4384211"/>
            <a:ext cx="1123200" cy="1446331"/>
            <a:chOff x="6420600" y="4384211"/>
            <a:chExt cx="1123200" cy="1446331"/>
          </a:xfrm>
          <a:solidFill>
            <a:srgbClr val="D84A47"/>
          </a:solidFill>
        </p:grpSpPr>
        <p:sp>
          <p:nvSpPr>
            <p:cNvPr id="28" name="Rectangle 27"/>
            <p:cNvSpPr>
              <a:spLocks noChangeAspect="1"/>
            </p:cNvSpPr>
            <p:nvPr/>
          </p:nvSpPr>
          <p:spPr>
            <a:xfrm flipH="1">
              <a:off x="7169400" y="5177946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 flipH="1">
              <a:off x="6420600" y="4865948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 flipH="1">
              <a:off x="6763800" y="5552344"/>
              <a:ext cx="374400" cy="278198"/>
            </a:xfrm>
            <a:prstGeom prst="rect">
              <a:avLst/>
            </a:prstGeom>
            <a:grpFill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1200" dirty="0">
                <a:solidFill>
                  <a:srgbClr val="000090"/>
                </a:solidFill>
              </a:endParaRPr>
            </a:p>
          </p:txBody>
        </p:sp>
        <p:cxnSp>
          <p:nvCxnSpPr>
            <p:cNvPr id="31" name="Connecteur droit avec flèche 30"/>
            <p:cNvCxnSpPr/>
            <p:nvPr/>
          </p:nvCxnSpPr>
          <p:spPr>
            <a:xfrm rot="16200000" flipV="1">
              <a:off x="6345655" y="4972757"/>
              <a:ext cx="1178391" cy="1300"/>
            </a:xfrm>
            <a:prstGeom prst="straightConnector1">
              <a:avLst/>
            </a:prstGeom>
            <a:grpFill/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2" name="Espace réservé de la date 4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3" name="Espace réservé du pied de page 40"/>
          <p:cNvSpPr>
            <a:spLocks noGrp="1"/>
          </p:cNvSpPr>
          <p:nvPr>
            <p:ph type="ftr" sz="quarter" idx="11"/>
          </p:nvPr>
        </p:nvSpPr>
        <p:spPr>
          <a:xfrm>
            <a:off x="2438400" y="6356350"/>
            <a:ext cx="42672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0" y="5028604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E5C58"/>
                </a:solidFill>
              </a:rPr>
              <a:t>M</a:t>
            </a:r>
            <a:r>
              <a:rPr lang="fr-FR" dirty="0" smtClean="0">
                <a:solidFill>
                  <a:srgbClr val="FE5C58"/>
                </a:solidFill>
              </a:rPr>
              <a:t>édiateurs</a:t>
            </a:r>
            <a:endParaRPr lang="fr-FR" dirty="0">
              <a:solidFill>
                <a:srgbClr val="FE5C58"/>
              </a:solidFill>
            </a:endParaRPr>
          </a:p>
        </p:txBody>
      </p:sp>
      <p:sp>
        <p:nvSpPr>
          <p:cNvPr id="37" name="Espace réservé du numéro de diapositive 5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697533" y="5802868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fr-FR" dirty="0" smtClean="0">
                <a:solidFill>
                  <a:srgbClr val="000000"/>
                </a:solidFill>
              </a:rPr>
              <a:t>Éléments dynamiques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8" name="Rectangle avec flèche vers le bas 37"/>
          <p:cNvSpPr/>
          <p:nvPr/>
        </p:nvSpPr>
        <p:spPr>
          <a:xfrm>
            <a:off x="2209800" y="2133600"/>
            <a:ext cx="2286000" cy="17526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/>
          <a:lstStyle/>
          <a:p>
            <a:pPr algn="ctr"/>
            <a:r>
              <a:rPr lang="fr-FR" sz="1400" dirty="0" smtClean="0"/>
              <a:t>Instruments d’analyse des symptômes,  du fonctionnement (global et dimensionnel ESM et </a:t>
            </a:r>
            <a:r>
              <a:rPr lang="fr-FR" sz="1400" dirty="0" err="1" smtClean="0"/>
              <a:t>QoL</a:t>
            </a:r>
            <a:r>
              <a:rPr lang="fr-FR" sz="1400" dirty="0" smtClean="0"/>
              <a:t>)) du patient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39" name="Rectangle avec flèche vers le bas 38"/>
          <p:cNvSpPr/>
          <p:nvPr/>
        </p:nvSpPr>
        <p:spPr>
          <a:xfrm>
            <a:off x="5791200" y="2133600"/>
            <a:ext cx="2286000" cy="1752600"/>
          </a:xfrm>
          <a:prstGeom prst="down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6000" rIns="36000" rtlCol="0" anchor="t"/>
          <a:lstStyle/>
          <a:p>
            <a:pPr algn="ctr"/>
            <a:r>
              <a:rPr lang="fr-FR" sz="1400" dirty="0" smtClean="0"/>
              <a:t>Instruments d’analyse et du processus (PQS) </a:t>
            </a:r>
            <a:br>
              <a:rPr lang="fr-FR" sz="1400" dirty="0" smtClean="0"/>
            </a:br>
            <a:r>
              <a:rPr lang="fr-FR" sz="1400" dirty="0" smtClean="0"/>
              <a:t>(patient, thérapeute et leur interaction) 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641113" y="3680628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124200" y="2019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838200" y="46863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</a:rPr>
              <a:t>Médiateurs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3200" dirty="0">
                <a:solidFill>
                  <a:schemeClr val="tx2"/>
                </a:solidFill>
              </a:rPr>
              <a:t>Schéma général d’une étude intensive de cas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90800" y="3418691"/>
            <a:ext cx="13731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 dirty="0">
                <a:solidFill>
                  <a:srgbClr val="000090"/>
                </a:solidFill>
              </a:rPr>
              <a:t>Évaluation</a:t>
            </a:r>
            <a:br>
              <a:rPr lang="fr-FR" sz="1600" dirty="0">
                <a:solidFill>
                  <a:srgbClr val="000090"/>
                </a:solidFill>
              </a:rPr>
            </a:br>
            <a:r>
              <a:rPr lang="fr-FR" sz="1600" dirty="0">
                <a:solidFill>
                  <a:srgbClr val="000090"/>
                </a:solidFill>
              </a:rPr>
              <a:t>intermédiaire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53000" y="3418691"/>
            <a:ext cx="13731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 dirty="0">
                <a:solidFill>
                  <a:srgbClr val="000090"/>
                </a:solidFill>
              </a:rPr>
              <a:t>Évaluations</a:t>
            </a:r>
            <a:br>
              <a:rPr lang="fr-FR" sz="1600" dirty="0">
                <a:solidFill>
                  <a:srgbClr val="000090"/>
                </a:solidFill>
              </a:rPr>
            </a:br>
            <a:r>
              <a:rPr lang="fr-FR" sz="1600" dirty="0" smtClean="0">
                <a:solidFill>
                  <a:srgbClr val="000090"/>
                </a:solidFill>
              </a:rPr>
              <a:t>intermédiaire</a:t>
            </a:r>
            <a:endParaRPr lang="fr-FR" sz="1600" dirty="0">
              <a:solidFill>
                <a:srgbClr val="000090"/>
              </a:solidFill>
            </a:endParaRPr>
          </a:p>
        </p:txBody>
      </p:sp>
      <p:sp>
        <p:nvSpPr>
          <p:cNvPr id="10" name="Line 2"/>
          <p:cNvSpPr>
            <a:spLocks noChangeShapeType="1"/>
          </p:cNvSpPr>
          <p:nvPr/>
        </p:nvSpPr>
        <p:spPr bwMode="auto">
          <a:xfrm>
            <a:off x="3927113" y="3680628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913801" y="3744773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2" name="Line 2"/>
          <p:cNvSpPr>
            <a:spLocks noChangeShapeType="1"/>
          </p:cNvSpPr>
          <p:nvPr/>
        </p:nvSpPr>
        <p:spPr bwMode="auto">
          <a:xfrm>
            <a:off x="6365513" y="3680628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324600" y="3744773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81000" y="6248400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7038001" y="5864423"/>
            <a:ext cx="1724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 smtClean="0">
                <a:solidFill>
                  <a:srgbClr val="3A6525"/>
                </a:solidFill>
              </a:rPr>
              <a:t>Ligne de temps t </a:t>
            </a:r>
            <a:endParaRPr lang="fr-FR" sz="1400" dirty="0"/>
          </a:p>
        </p:txBody>
      </p:sp>
      <p:sp>
        <p:nvSpPr>
          <p:cNvPr id="32" name="Espace réservé de la date 4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3" name="Espace réservé du pied de page 40"/>
          <p:cNvSpPr>
            <a:spLocks noGrp="1"/>
          </p:cNvSpPr>
          <p:nvPr>
            <p:ph type="ftr" sz="quarter" idx="11"/>
          </p:nvPr>
        </p:nvSpPr>
        <p:spPr>
          <a:xfrm>
            <a:off x="2438400" y="6356350"/>
            <a:ext cx="42672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37" name="Espace réservé du numéro de diapositive 5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697533" y="5345668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fr-FR" dirty="0" smtClean="0">
                <a:solidFill>
                  <a:srgbClr val="000000"/>
                </a:solidFill>
              </a:rPr>
              <a:t>Éléments dynamiques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8" name="Rectangle avec flèche vers le bas 37"/>
          <p:cNvSpPr/>
          <p:nvPr/>
        </p:nvSpPr>
        <p:spPr>
          <a:xfrm>
            <a:off x="4419600" y="1600200"/>
            <a:ext cx="2286000" cy="17526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fr-FR" dirty="0" smtClean="0"/>
              <a:t>Effets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40" name="Rectangle avec flèche vers le haut 39"/>
          <p:cNvSpPr/>
          <p:nvPr/>
        </p:nvSpPr>
        <p:spPr>
          <a:xfrm>
            <a:off x="3430588" y="4041775"/>
            <a:ext cx="2132012" cy="1752600"/>
          </a:xfrm>
          <a:prstGeom prst="up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Configuration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cxnSp>
        <p:nvCxnSpPr>
          <p:cNvPr id="43" name="Connecteur en angle 42"/>
          <p:cNvCxnSpPr/>
          <p:nvPr/>
        </p:nvCxnSpPr>
        <p:spPr>
          <a:xfrm rot="10800000" flipH="1">
            <a:off x="3430588" y="2476500"/>
            <a:ext cx="989012" cy="2485995"/>
          </a:xfrm>
          <a:prstGeom prst="bentConnector3">
            <a:avLst>
              <a:gd name="adj1" fmla="val -19200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641113" y="3680628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124200" y="2019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838200" y="46863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</a:rPr>
              <a:t>Médiateurs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3200" dirty="0" smtClean="0">
                <a:solidFill>
                  <a:schemeClr val="tx2"/>
                </a:solidFill>
              </a:rPr>
              <a:t>Comparaison modulaire de </a:t>
            </a:r>
            <a:r>
              <a:rPr lang="fr-FR" sz="3200" dirty="0">
                <a:solidFill>
                  <a:schemeClr val="tx2"/>
                </a:solidFill>
              </a:rPr>
              <a:t>cas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90800" y="3418691"/>
            <a:ext cx="13731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 dirty="0">
                <a:solidFill>
                  <a:srgbClr val="000090"/>
                </a:solidFill>
              </a:rPr>
              <a:t>Évaluation</a:t>
            </a:r>
            <a:br>
              <a:rPr lang="fr-FR" sz="1600" dirty="0">
                <a:solidFill>
                  <a:srgbClr val="000090"/>
                </a:solidFill>
              </a:rPr>
            </a:br>
            <a:r>
              <a:rPr lang="fr-FR" sz="1600" dirty="0">
                <a:solidFill>
                  <a:srgbClr val="000090"/>
                </a:solidFill>
              </a:rPr>
              <a:t>intermédiaire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53000" y="3418691"/>
            <a:ext cx="13731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 dirty="0">
                <a:solidFill>
                  <a:srgbClr val="000090"/>
                </a:solidFill>
              </a:rPr>
              <a:t>Évaluations</a:t>
            </a:r>
            <a:br>
              <a:rPr lang="fr-FR" sz="1600" dirty="0">
                <a:solidFill>
                  <a:srgbClr val="000090"/>
                </a:solidFill>
              </a:rPr>
            </a:br>
            <a:r>
              <a:rPr lang="fr-FR" sz="1600" dirty="0" smtClean="0">
                <a:solidFill>
                  <a:srgbClr val="000090"/>
                </a:solidFill>
              </a:rPr>
              <a:t>intermédiaire</a:t>
            </a:r>
            <a:endParaRPr lang="fr-FR" sz="1600" dirty="0">
              <a:solidFill>
                <a:srgbClr val="000090"/>
              </a:solidFill>
            </a:endParaRPr>
          </a:p>
        </p:txBody>
      </p:sp>
      <p:sp>
        <p:nvSpPr>
          <p:cNvPr id="10" name="Line 2"/>
          <p:cNvSpPr>
            <a:spLocks noChangeShapeType="1"/>
          </p:cNvSpPr>
          <p:nvPr/>
        </p:nvSpPr>
        <p:spPr bwMode="auto">
          <a:xfrm>
            <a:off x="3927113" y="3680628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913801" y="3744773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2" name="Line 2"/>
          <p:cNvSpPr>
            <a:spLocks noChangeShapeType="1"/>
          </p:cNvSpPr>
          <p:nvPr/>
        </p:nvSpPr>
        <p:spPr bwMode="auto">
          <a:xfrm>
            <a:off x="6365513" y="3680628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324600" y="3744773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81000" y="6248400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7038001" y="5864423"/>
            <a:ext cx="1724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 smtClean="0">
                <a:solidFill>
                  <a:srgbClr val="3A6525"/>
                </a:solidFill>
              </a:rPr>
              <a:t>Ligne de temps t </a:t>
            </a:r>
            <a:endParaRPr lang="fr-FR" sz="1400" dirty="0"/>
          </a:p>
        </p:txBody>
      </p:sp>
      <p:sp>
        <p:nvSpPr>
          <p:cNvPr id="32" name="Espace réservé de la date 4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3" name="Espace réservé du pied de page 40"/>
          <p:cNvSpPr>
            <a:spLocks noGrp="1"/>
          </p:cNvSpPr>
          <p:nvPr>
            <p:ph type="ftr" sz="quarter" idx="11"/>
          </p:nvPr>
        </p:nvSpPr>
        <p:spPr>
          <a:xfrm>
            <a:off x="2438400" y="6356350"/>
            <a:ext cx="42672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37" name="Espace réservé du numéro de diapositive 5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697533" y="5345668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fr-FR" dirty="0" smtClean="0">
                <a:solidFill>
                  <a:srgbClr val="000000"/>
                </a:solidFill>
              </a:rPr>
              <a:t>Éléments dynamiques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38" name="Rectangle avec flèche vers le bas 37"/>
          <p:cNvSpPr/>
          <p:nvPr/>
        </p:nvSpPr>
        <p:spPr>
          <a:xfrm>
            <a:off x="4419600" y="1600200"/>
            <a:ext cx="2286000" cy="17526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fr-FR" dirty="0" smtClean="0"/>
              <a:t>Effets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40" name="Rectangle avec flèche vers le haut 39"/>
          <p:cNvSpPr/>
          <p:nvPr/>
        </p:nvSpPr>
        <p:spPr>
          <a:xfrm>
            <a:off x="3430588" y="4041775"/>
            <a:ext cx="2132012" cy="1752600"/>
          </a:xfrm>
          <a:prstGeom prst="up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Configuration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cxnSp>
        <p:nvCxnSpPr>
          <p:cNvPr id="43" name="Connecteur en angle 42"/>
          <p:cNvCxnSpPr/>
          <p:nvPr/>
        </p:nvCxnSpPr>
        <p:spPr>
          <a:xfrm rot="10800000" flipH="1">
            <a:off x="3430588" y="2476500"/>
            <a:ext cx="989012" cy="2485995"/>
          </a:xfrm>
          <a:prstGeom prst="bentConnector3">
            <a:avLst>
              <a:gd name="adj1" fmla="val -19200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3505200" y="21717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  <p:sp>
        <p:nvSpPr>
          <p:cNvPr id="29" name="Rectangle avec flèche vers le bas 28"/>
          <p:cNvSpPr/>
          <p:nvPr/>
        </p:nvSpPr>
        <p:spPr>
          <a:xfrm>
            <a:off x="4800600" y="1752600"/>
            <a:ext cx="2286000" cy="17526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fr-FR" dirty="0" smtClean="0"/>
              <a:t>Effets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30" name="Rectangle avec flèche vers le haut 29"/>
          <p:cNvSpPr/>
          <p:nvPr/>
        </p:nvSpPr>
        <p:spPr>
          <a:xfrm>
            <a:off x="3811588" y="4194175"/>
            <a:ext cx="2132012" cy="1752600"/>
          </a:xfrm>
          <a:prstGeom prst="up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Configuration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cxnSp>
        <p:nvCxnSpPr>
          <p:cNvPr id="31" name="Connecteur en angle 30"/>
          <p:cNvCxnSpPr/>
          <p:nvPr/>
        </p:nvCxnSpPr>
        <p:spPr>
          <a:xfrm rot="10800000" flipH="1">
            <a:off x="3811588" y="2628900"/>
            <a:ext cx="989012" cy="2485995"/>
          </a:xfrm>
          <a:prstGeom prst="bentConnector3">
            <a:avLst>
              <a:gd name="adj1" fmla="val -19200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1F497D"/>
                </a:solidFill>
              </a:rPr>
              <a:t>Du cas isolé à la construction d’une base de cas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solidFill>
                  <a:srgbClr val="1F497D"/>
                </a:solidFill>
              </a:rPr>
              <a:t>R</a:t>
            </a:r>
            <a:r>
              <a:rPr lang="fr-FR" dirty="0" smtClean="0">
                <a:solidFill>
                  <a:srgbClr val="1F497D"/>
                </a:solidFill>
              </a:rPr>
              <a:t>éunion des cas</a:t>
            </a:r>
          </a:p>
          <a:p>
            <a:r>
              <a:rPr lang="fr-FR" dirty="0" smtClean="0">
                <a:solidFill>
                  <a:srgbClr val="1F497D"/>
                </a:solidFill>
              </a:rPr>
              <a:t>Mise en relation et comparaison de cas analogues</a:t>
            </a:r>
          </a:p>
          <a:p>
            <a:r>
              <a:rPr lang="fr-FR" dirty="0" smtClean="0">
                <a:solidFill>
                  <a:srgbClr val="1F497D"/>
                </a:solidFill>
              </a:rPr>
              <a:t>Analyse des similarités et des différences</a:t>
            </a:r>
          </a:p>
          <a:p>
            <a:r>
              <a:rPr lang="fr-FR" dirty="0" smtClean="0">
                <a:solidFill>
                  <a:srgbClr val="1F497D"/>
                </a:solidFill>
              </a:rPr>
              <a:t>Interrogation sur facteur + et -</a:t>
            </a:r>
            <a:endParaRPr lang="fr-FR" dirty="0">
              <a:solidFill>
                <a:srgbClr val="1F497D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3451-1613-1B44-A084-8CC23D75B3E8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Analyse des processus de crise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Restituer la configuration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précipitant </a:t>
            </a:r>
            <a:r>
              <a:rPr lang="fr-FR" sz="3200" dirty="0" smtClean="0">
                <a:solidFill>
                  <a:srgbClr val="1F497D"/>
                </a:solidFill>
              </a:rPr>
              <a:t>l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troubles du comportement à partir de ce que dit le patient (éventuellement l’entourage), en faisant décrire la situation et en se la représentant (en la « vivant ») psychiquement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Définir le trouble du comportement</a:t>
            </a:r>
          </a:p>
          <a:p>
            <a:pPr marL="514350" marR="0" lvl="0" indent="-5143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Construire une ou plusieurs hypothèses étiologiques intermédiaires sur les facteurs de sensibilisation à cette configuration et ses bases plus profondes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2192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47244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DF20D3EC-C141-B843-BFC6-CF5AFA875736}" type="slidenum">
              <a:rPr lang="fr-FR" smtClean="0"/>
              <a:pPr/>
              <a:t>17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fr-FR" sz="4400" dirty="0">
                <a:solidFill>
                  <a:srgbClr val="1F497D"/>
                </a:solidFill>
              </a:rPr>
              <a:t>Analyse des processus de crise</a:t>
            </a: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Décrire succinctement l’attitude et les interventions adoptées et mises en œuvre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Recueillir les données d’entretien pendant 2-4 séances pour suivre </a:t>
            </a: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l’évolution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fr-FR" sz="3200" dirty="0" smtClean="0">
              <a:solidFill>
                <a:srgbClr val="1F497D"/>
              </a:solidFill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L’objectif est</a:t>
            </a:r>
            <a:r>
              <a:rPr kumimoji="0" lang="fr-FR" sz="3200" b="0" i="0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pouvoir bien appréhender ce qui marche ou pas, en prenant aussi en compte le contexte (recherche de cas dans une situation analogue)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2192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47244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</p:spPr>
        <p:txBody>
          <a:bodyPr/>
          <a:lstStyle/>
          <a:p>
            <a:fld id="{DF20D3EC-C141-B843-BFC6-CF5AFA875736}" type="slidenum">
              <a:rPr lang="fr-FR" smtClean="0"/>
              <a:pPr/>
              <a:t>18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066800" y="2438400"/>
            <a:ext cx="777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r-FR" sz="2000" b="0" i="0" u="none" strike="noStrike" kern="0" cap="none" spc="0" normalizeH="0" baseline="0" noProof="0" dirty="0" smtClean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Il peut </a:t>
            </a:r>
            <a:r>
              <a:rPr lang="fr-FR" kern="0" dirty="0" smtClean="0">
                <a:solidFill>
                  <a:srgbClr val="000090"/>
                </a:solidFill>
                <a:ea typeface="ＭＳ Ｐゴシック" charset="-128"/>
              </a:rPr>
              <a:t>se faire 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sur le lieu de travail ou à distance (via internet)</a:t>
            </a:r>
          </a:p>
          <a:p>
            <a:pPr marL="1143000" marR="0" lvl="2" indent="-2286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endParaRPr kumimoji="0" lang="fr-FR" sz="1600" b="1" i="0" u="none" strike="noStrike" kern="0" cap="none" spc="0" normalizeH="0" baseline="0" noProof="0" dirty="0" smtClean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  <a:p>
            <a:pPr marL="1143000" marR="0" lvl="2" indent="-2286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Chaque praticien suit </a:t>
            </a: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un ou deux de ses cas</a:t>
            </a:r>
            <a:r>
              <a:rPr lang="fr-FR" sz="1600" kern="0" dirty="0" smtClean="0">
                <a:solidFill>
                  <a:srgbClr val="000090"/>
                </a:solidFill>
                <a:ea typeface="ＭＳ Ｐゴシック" charset="-128"/>
              </a:rPr>
              <a:t>,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analyse les changements qui se produisent et les facteurs qui y contribuent à partir de données recueilles au cours des séances.</a:t>
            </a:r>
          </a:p>
          <a:p>
            <a:pPr marL="1143000" marR="0" lvl="2" indent="-228600" algn="just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En groupe de pairs</a:t>
            </a:r>
            <a:r>
              <a:rPr kumimoji="0" lang="fr-FR" sz="1600" b="1" i="0" u="none" strike="noStrike" kern="0" cap="none" spc="0" normalizeH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 </a:t>
            </a:r>
            <a:r>
              <a:rPr lang="fr-FR" sz="1600" kern="0" dirty="0" smtClean="0">
                <a:solidFill>
                  <a:srgbClr val="000090"/>
                </a:solidFill>
                <a:ea typeface="ＭＳ Ｐゴシック" charset="-128"/>
              </a:rPr>
              <a:t>: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le rôle des participants est clairement identifié. Par exemple : tous praticiens (3 à 4 personnes), ils mettent en commun des données issues d’un ou deux cas qu’ils s’engagent à suivre pendant une</a:t>
            </a:r>
            <a:r>
              <a:rPr kumimoji="0" lang="fr-FR" sz="1600" b="0" i="0" u="none" strike="noStrike" kern="0" cap="none" spc="0" normalizeH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 durée d’un an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. Pour chaque cas, sont donc réunis en groupe, le psychothérapeute et 2 ou 3 autres personnes. Ils sont soumis, comme pour les données de leur propre patient au secret professionnel. A parti du corpus de quelques séances, il comparent à différents temps leurs analyses et leurs cotations.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150812" y="4181475"/>
            <a:ext cx="1830388" cy="1457325"/>
          </a:xfrm>
          <a:prstGeom prst="rect">
            <a:avLst/>
          </a:prstGeom>
          <a:noFill/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7696200" y="1219200"/>
            <a:ext cx="381000" cy="76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7696200" y="1905000"/>
            <a:ext cx="381000" cy="76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Rectangle 10"/>
          <p:cNvSpPr txBox="1">
            <a:spLocks noChangeArrowheads="1"/>
          </p:cNvSpPr>
          <p:nvPr/>
        </p:nvSpPr>
        <p:spPr bwMode="auto">
          <a:xfrm>
            <a:off x="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 travail en groupe</a:t>
            </a:r>
            <a:r>
              <a:rPr kumimoji="0" lang="fr-FR" sz="3600" b="0" i="0" u="none" strike="noStrike" kern="0" cap="none" spc="0" normalizeH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pairs</a:t>
            </a:r>
            <a:endParaRPr kumimoji="0" lang="fr-FR" sz="3600" b="0" i="0" u="none" strike="noStrike" kern="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Image 6" descr="téléconférence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700" y="527050"/>
            <a:ext cx="1181100" cy="1384300"/>
          </a:xfrm>
          <a:prstGeom prst="rect">
            <a:avLst/>
          </a:prstGeom>
        </p:spPr>
      </p:pic>
      <p:pic>
        <p:nvPicPr>
          <p:cNvPr id="8" name="Image 7" descr="EVW_010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8800" y="527050"/>
            <a:ext cx="607449" cy="507400"/>
          </a:xfrm>
          <a:prstGeom prst="rect">
            <a:avLst/>
          </a:prstGeom>
        </p:spPr>
      </p:pic>
      <p:sp>
        <p:nvSpPr>
          <p:cNvPr id="9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 dirty="0"/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 dirty="0"/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5792967-014D-A94D-89AA-555A5A7EFA54}" type="slidenum">
              <a:rPr lang="fr-FR" smtClean="0"/>
              <a:pPr/>
              <a:t>19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590800" y="6356350"/>
            <a:ext cx="39624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5792967-014D-A94D-89AA-555A5A7EFA54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304800" y="457200"/>
            <a:ext cx="3008313" cy="1162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Merci !</a:t>
            </a: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Image 5" descr="Image 1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800" y="3048000"/>
            <a:ext cx="5400000" cy="2685000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7" name="Image 6" descr="CouvThurin.gif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793" y="2133600"/>
            <a:ext cx="1500650" cy="2393964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8" name="Image 7" descr="Image 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4400" y="457200"/>
            <a:ext cx="4320000" cy="180973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276600" y="2438400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kern="0" dirty="0" smtClean="0">
                <a:hlinkClick r:id="rId2"/>
              </a:rPr>
              <a:t>http://www.techniques-psychotherapiques.org/reseau</a:t>
            </a:r>
            <a:endParaRPr lang="fr-FR" kern="0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1680</TotalTime>
  <Words>1239</Words>
  <Application>Microsoft Macintosh PowerPoint</Application>
  <PresentationFormat>Présentation à l'écran (4:3)</PresentationFormat>
  <Paragraphs>236</Paragraphs>
  <Slides>20</Slides>
  <Notes>0</Notes>
  <HiddenSlides>0</HiddenSlides>
  <MMClips>0</MMClips>
  <ScaleCrop>false</ScaleCrop>
  <HeadingPairs>
    <vt:vector size="6" baseType="variant">
      <vt:variant>
        <vt:lpstr>Modèle de conception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2" baseType="lpstr">
      <vt:lpstr>Thème Office</vt:lpstr>
      <vt:lpstr>Feuille de calcul</vt:lpstr>
      <vt:lpstr>Interventions non pharmacologiques  chez le patient Alzheimer  atteint de troubles du comportement  et/ou  de dépression  </vt:lpstr>
      <vt:lpstr>Diapositive 2</vt:lpstr>
      <vt:lpstr>Diapositive 3</vt:lpstr>
      <vt:lpstr>Diapositive 4</vt:lpstr>
      <vt:lpstr>Diapositive 5</vt:lpstr>
      <vt:lpstr>Diapositive 6</vt:lpstr>
      <vt:lpstr>Diapositive 7</vt:lpstr>
      <vt:lpstr>Leurs limites</vt:lpstr>
      <vt:lpstr>Diapositive 9</vt:lpstr>
      <vt:lpstr>Moins de cas, mais plus précisément observés et décrits au cours de leur évolution</vt:lpstr>
      <vt:lpstr>Diapositive 11</vt:lpstr>
      <vt:lpstr>Diapositive 12</vt:lpstr>
      <vt:lpstr>Diapositive 13</vt:lpstr>
      <vt:lpstr>Diapositive 14</vt:lpstr>
      <vt:lpstr>Diapositive 15</vt:lpstr>
      <vt:lpstr>Du cas isolé à la construction d’une base de cas</vt:lpstr>
      <vt:lpstr>Diapositive 17</vt:lpstr>
      <vt:lpstr>Diapositive 18</vt:lpstr>
      <vt:lpstr>Diapositive 19</vt:lpstr>
      <vt:lpstr>Diapositive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Intérêt et méthodologie de l'étude des troubles du comportement et dépressifs chez patients Alz et app.</dc:title>
  <dc:creator>Jean-Michel THURIN</dc:creator>
  <cp:keywords>troubles du comportement, dépression, Alzheimer et troubles apparentés, méthodologie, étude intensive de cas</cp:keywords>
  <cp:lastModifiedBy>Jean-Michel THURIN</cp:lastModifiedBy>
  <cp:revision>53</cp:revision>
  <dcterms:created xsi:type="dcterms:W3CDTF">2009-01-23T15:12:26Z</dcterms:created>
  <dcterms:modified xsi:type="dcterms:W3CDTF">2009-01-23T15:27:24Z</dcterms:modified>
</cp:coreProperties>
</file>