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notesSlides/notesSlide3.xml" ContentType="application/vnd.openxmlformats-officedocument.presentationml.notes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3" r:id="rId7"/>
    <p:sldId id="261" r:id="rId8"/>
    <p:sldId id="262" r:id="rId9"/>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52142" autoAdjust="0"/>
  </p:normalViewPr>
  <p:slideViewPr>
    <p:cSldViewPr snapToGrid="0" snapToObjects="1">
      <p:cViewPr varScale="1">
        <p:scale>
          <a:sx n="65" d="100"/>
          <a:sy n="65" d="100"/>
        </p:scale>
        <p:origin x="-190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6AAF44-AB01-1A47-ADF4-ECE65D7FAD9A}" type="datetimeFigureOut">
              <a:rPr lang="fr-FR" smtClean="0"/>
              <a:pPr/>
              <a:t>24/06/10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AF55A8-63D1-3F4C-AE93-7C204B05AAB2}" type="slidenum">
              <a:rPr lang="fr-FR" smtClean="0"/>
              <a:pPr/>
              <a:t>‹#›</a:t>
            </a:fld>
            <a:endParaRPr lang="fr-FR"/>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EAAF55A8-63D1-3F4C-AE93-7C204B05AAB2}"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Le premier objectif, structurel, est en passe d’être atteint. Sans ignorer les résistances qui existent encore vis à vis de l’évaluation et de la recherche en psychothérapie, de nombreux signes (intérêt des cliniciens engagés, prises de position publiques, réunions et publications sur le thème, demandes de collaboration) montrent que l’état d’esprit s’est déjà beaucoup modifié. La méthodologie des études intensives de cas est très bien accueillie. Quant à la collaboration entre chercheurs et cliniciens, elle fonctionne bien dans le cadre actuel (U669-FFP).</a:t>
            </a:r>
          </a:p>
          <a:p>
            <a:endParaRPr lang="fr-FR"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Les objectifs secondaires sont initiés et l’essentiel du travail nécessaire à leur développement est réalisé. On peut insister dès à présent sur deux  aspects : 1) les réunions de validation et les</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 connaissances</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issues </a:t>
            </a:r>
            <a:r>
              <a:rPr lang="fr-FR" sz="1200" kern="1200" baseline="0" dirty="0" smtClean="0">
                <a:solidFill>
                  <a:schemeClr val="tx1"/>
                </a:solidFill>
                <a:latin typeface="+mn-lt"/>
                <a:ea typeface="+mn-ea"/>
                <a:cs typeface="+mn-cs"/>
              </a:rPr>
              <a:t>de l’analyse de cas </a:t>
            </a:r>
            <a:r>
              <a:rPr lang="fr-FR" sz="1200" kern="1200" dirty="0" smtClean="0">
                <a:solidFill>
                  <a:schemeClr val="tx1"/>
                </a:solidFill>
                <a:latin typeface="+mn-lt"/>
                <a:ea typeface="+mn-ea"/>
                <a:cs typeface="+mn-cs"/>
              </a:rPr>
              <a:t>représentent, comme la supervision et à un niveau</a:t>
            </a:r>
            <a:r>
              <a:rPr lang="fr-FR" sz="1200" kern="1200" baseline="0" dirty="0" smtClean="0">
                <a:solidFill>
                  <a:schemeClr val="tx1"/>
                </a:solidFill>
                <a:latin typeface="+mn-lt"/>
                <a:ea typeface="+mn-ea"/>
                <a:cs typeface="+mn-cs"/>
              </a:rPr>
              <a:t> différent</a:t>
            </a:r>
            <a:r>
              <a:rPr lang="fr-FR" sz="1200" kern="1200" dirty="0" smtClean="0">
                <a:solidFill>
                  <a:schemeClr val="tx1"/>
                </a:solidFill>
                <a:latin typeface="+mn-lt"/>
                <a:ea typeface="+mn-ea"/>
                <a:cs typeface="+mn-cs"/>
              </a:rPr>
              <a:t>,</a:t>
            </a:r>
            <a:r>
              <a:rPr lang="fr-FR" sz="1200" kern="1200" baseline="0" dirty="0" smtClean="0">
                <a:solidFill>
                  <a:schemeClr val="tx1"/>
                </a:solidFill>
                <a:latin typeface="+mn-lt"/>
                <a:ea typeface="+mn-ea"/>
                <a:cs typeface="+mn-cs"/>
              </a:rPr>
              <a:t> un puissant outil de progression</a:t>
            </a:r>
            <a:r>
              <a:rPr lang="fr-FR" sz="1200" kern="1200" dirty="0" smtClean="0">
                <a:solidFill>
                  <a:schemeClr val="tx1"/>
                </a:solidFill>
                <a:latin typeface="+mn-lt"/>
                <a:ea typeface="+mn-ea"/>
                <a:cs typeface="+mn-cs"/>
              </a:rPr>
              <a:t> pour le clinicien. Nous avons de nombreux témoignages sur ce point, une étude structurée reste à réaliser ; 2) cette recherche est en concordance avec les enjeux généraux de la recherche actuelle et avec les innovations méthodologiques qui leur sont associées que je vais </a:t>
            </a:r>
            <a:r>
              <a:rPr lang="fr-FR" sz="1200" kern="1200" dirty="0" err="1" smtClean="0">
                <a:solidFill>
                  <a:schemeClr val="tx1"/>
                </a:solidFill>
                <a:latin typeface="+mn-lt"/>
                <a:ea typeface="+mn-ea"/>
                <a:cs typeface="+mn-cs"/>
              </a:rPr>
              <a:t>rappeller</a:t>
            </a:r>
            <a:r>
              <a:rPr lang="fr-FR" sz="1200" kern="1200" dirty="0" smtClean="0">
                <a:solidFill>
                  <a:schemeClr val="tx1"/>
                </a:solidFill>
                <a:latin typeface="+mn-lt"/>
                <a:ea typeface="+mn-ea"/>
                <a:cs typeface="+mn-cs"/>
              </a:rPr>
              <a:t> brièvement. Le « retard » est donc en voie de se combler</a:t>
            </a:r>
            <a:r>
              <a:rPr lang="fr-FR"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avec un potentiel</a:t>
            </a:r>
            <a:r>
              <a:rPr lang="fr-FR" sz="1200" kern="1200" baseline="0" dirty="0" smtClean="0">
                <a:solidFill>
                  <a:schemeClr val="tx1"/>
                </a:solidFill>
                <a:latin typeface="+mn-lt"/>
                <a:ea typeface="+mn-ea"/>
                <a:cs typeface="+mn-cs"/>
              </a:rPr>
              <a:t> d’ouverture important pour les échanges et les publications.</a:t>
            </a:r>
            <a:endParaRPr lang="fr-FR" sz="1200" kern="1200" dirty="0" smtClean="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EAAF55A8-63D1-3F4C-AE93-7C204B05AAB2}"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1"/>
            <a:r>
              <a:rPr lang="fr-FR" sz="1200" kern="1200" dirty="0" smtClean="0">
                <a:solidFill>
                  <a:schemeClr val="tx1"/>
                </a:solidFill>
                <a:latin typeface="+mn-lt"/>
                <a:ea typeface="+mn-ea"/>
                <a:cs typeface="+mn-cs"/>
              </a:rPr>
              <a:t>Depuis les années 2000, un nouveau cadre de travail pour la recherche en psychothérapie s’est progressivement imposé : la question centrale « </a:t>
            </a:r>
            <a:r>
              <a:rPr lang="fr-FR" sz="1200" i="1" kern="1200" dirty="0" smtClean="0">
                <a:solidFill>
                  <a:schemeClr val="tx1"/>
                </a:solidFill>
                <a:latin typeface="+mn-lt"/>
                <a:ea typeface="+mn-ea"/>
                <a:cs typeface="+mn-cs"/>
              </a:rPr>
              <a:t>Est-ce que cela marche ?</a:t>
            </a:r>
            <a:r>
              <a:rPr lang="fr-FR" sz="1200" kern="1200" dirty="0" smtClean="0">
                <a:solidFill>
                  <a:schemeClr val="tx1"/>
                </a:solidFill>
                <a:latin typeface="+mn-lt"/>
                <a:ea typeface="+mn-ea"/>
                <a:cs typeface="+mn-cs"/>
              </a:rPr>
              <a:t> » s’est associée à une double question « </a:t>
            </a:r>
            <a:r>
              <a:rPr lang="fr-FR" sz="1200" i="1" kern="1200" dirty="0" smtClean="0">
                <a:solidFill>
                  <a:schemeClr val="tx1"/>
                </a:solidFill>
                <a:latin typeface="+mn-lt"/>
                <a:ea typeface="+mn-ea"/>
                <a:cs typeface="+mn-cs"/>
              </a:rPr>
              <a:t>Pourquoi et Comment cela marche ? </a:t>
            </a:r>
            <a:r>
              <a:rPr lang="fr-FR" sz="1200" kern="1200" dirty="0" smtClean="0">
                <a:solidFill>
                  <a:schemeClr val="tx1"/>
                </a:solidFill>
                <a:latin typeface="+mn-lt"/>
                <a:ea typeface="+mn-ea"/>
                <a:cs typeface="+mn-cs"/>
              </a:rPr>
              <a:t>» (</a:t>
            </a:r>
            <a:r>
              <a:rPr lang="fr-FR" sz="1200" kern="1200" dirty="0" err="1" smtClean="0">
                <a:solidFill>
                  <a:schemeClr val="tx1"/>
                </a:solidFill>
                <a:latin typeface="+mn-lt"/>
                <a:ea typeface="+mn-ea"/>
                <a:cs typeface="+mn-cs"/>
              </a:rPr>
              <a:t>Kazdin</a:t>
            </a:r>
            <a:r>
              <a:rPr lang="fr-FR" sz="1200" kern="1200" dirty="0" smtClean="0">
                <a:solidFill>
                  <a:schemeClr val="tx1"/>
                </a:solidFill>
                <a:latin typeface="+mn-lt"/>
                <a:ea typeface="+mn-ea"/>
                <a:cs typeface="+mn-cs"/>
              </a:rPr>
              <a:t> …). Dans ce cadre, les études de résultats deviennent des études processus - résultats prenant en compte la chronologie, les conditions et les mécanismes de changement. L’efficacité n’est plus un objectif en soi,</a:t>
            </a:r>
            <a:r>
              <a:rPr lang="fr-FR" sz="1200" kern="1200" baseline="0" dirty="0" smtClean="0">
                <a:solidFill>
                  <a:schemeClr val="tx1"/>
                </a:solidFill>
                <a:latin typeface="+mn-lt"/>
                <a:ea typeface="+mn-ea"/>
                <a:cs typeface="+mn-cs"/>
              </a:rPr>
              <a:t> mais un moyen d’appréhender les l dynamique de changement. </a:t>
            </a:r>
            <a:r>
              <a:rPr lang="fr-FR" sz="1200" kern="1200" dirty="0" smtClean="0">
                <a:solidFill>
                  <a:schemeClr val="tx1"/>
                </a:solidFill>
                <a:latin typeface="+mn-lt"/>
                <a:ea typeface="+mn-ea"/>
                <a:cs typeface="+mn-cs"/>
              </a:rPr>
              <a:t>Si l’on prend l’exemple de l’alliance thérapeutique, qui est un facteur identifié, sa définition comme mécanisme ne ne se réduit pas à sa présence ou à son absence, mais recouvre aussi les conditions de son émergence en relation notamment au patient, au thérapeute et à son approche, et à leur interaction.</a:t>
            </a:r>
          </a:p>
          <a:p>
            <a:pPr lvl="1"/>
            <a:endParaRPr lang="fr-FR" sz="1200" kern="1200" dirty="0" smtClean="0">
              <a:solidFill>
                <a:schemeClr val="tx1"/>
              </a:solidFill>
              <a:latin typeface="+mn-lt"/>
              <a:ea typeface="+mn-ea"/>
              <a:cs typeface="+mn-cs"/>
            </a:endParaRPr>
          </a:p>
          <a:p>
            <a:pPr lvl="1"/>
            <a:r>
              <a:rPr lang="fr-FR" sz="1200" kern="1200" dirty="0" smtClean="0">
                <a:solidFill>
                  <a:schemeClr val="tx1"/>
                </a:solidFill>
                <a:latin typeface="+mn-lt"/>
                <a:ea typeface="+mn-ea"/>
                <a:cs typeface="+mn-cs"/>
              </a:rPr>
              <a:t>Ces enjeux rejoignent les intérêts des cliniciens et appellent évidemment leur participation. Ils ouvrent aussi le champ de la recherche en psychothérapie à des références scientifiques connexes qui attirent l’attention sur et expliquent l’action de certains facteurs (</a:t>
            </a:r>
            <a:r>
              <a:rPr lang="fr-FR" sz="1200" kern="1200" dirty="0" err="1" smtClean="0">
                <a:solidFill>
                  <a:schemeClr val="tx1"/>
                </a:solidFill>
                <a:latin typeface="+mn-lt"/>
                <a:ea typeface="+mn-ea"/>
                <a:cs typeface="+mn-cs"/>
              </a:rPr>
              <a:t>Fonagy</a:t>
            </a:r>
            <a:r>
              <a:rPr lang="fr-FR" sz="1200" kern="1200" dirty="0" smtClean="0">
                <a:solidFill>
                  <a:schemeClr val="tx1"/>
                </a:solidFill>
                <a:latin typeface="+mn-lt"/>
                <a:ea typeface="+mn-ea"/>
                <a:cs typeface="+mn-cs"/>
              </a:rPr>
              <a:t>, …).</a:t>
            </a:r>
          </a:p>
          <a:p>
            <a:endParaRPr lang="fr-FR" dirty="0"/>
          </a:p>
        </p:txBody>
      </p:sp>
      <p:sp>
        <p:nvSpPr>
          <p:cNvPr id="4" name="Espace réservé du numéro de diapositive 3"/>
          <p:cNvSpPr>
            <a:spLocks noGrp="1"/>
          </p:cNvSpPr>
          <p:nvPr>
            <p:ph type="sldNum" sz="quarter" idx="10"/>
          </p:nvPr>
        </p:nvSpPr>
        <p:spPr/>
        <p:txBody>
          <a:bodyPr/>
          <a:lstStyle/>
          <a:p>
            <a:fld id="{EAAF55A8-63D1-3F4C-AE93-7C204B05AAB2}" type="slidenum">
              <a:rPr lang="fr-FR" smtClean="0"/>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Ce chapitre va être présenté en détail par Monique Thurin et je ne fais qu’en citer les grandes lignes.</a:t>
            </a:r>
            <a:endParaRPr lang="fr-FR" dirty="0"/>
          </a:p>
        </p:txBody>
      </p:sp>
      <p:sp>
        <p:nvSpPr>
          <p:cNvPr id="4" name="Espace réservé du numéro de diapositive 3"/>
          <p:cNvSpPr>
            <a:spLocks noGrp="1"/>
          </p:cNvSpPr>
          <p:nvPr>
            <p:ph type="sldNum" sz="quarter" idx="10"/>
          </p:nvPr>
        </p:nvSpPr>
        <p:spPr/>
        <p:txBody>
          <a:bodyPr/>
          <a:lstStyle/>
          <a:p>
            <a:fld id="{EAAF55A8-63D1-3F4C-AE93-7C204B05AAB2}" type="slidenum">
              <a:rPr lang="fr-FR" smtClean="0"/>
              <a:pP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1"/>
            <a:r>
              <a:rPr lang="fr-FR" sz="1200" b="1" kern="1200" dirty="0" smtClean="0">
                <a:solidFill>
                  <a:schemeClr val="tx1"/>
                </a:solidFill>
                <a:latin typeface="+mn-lt"/>
                <a:ea typeface="+mn-ea"/>
                <a:cs typeface="+mn-cs"/>
              </a:rPr>
              <a:t>développement des études</a:t>
            </a:r>
            <a:r>
              <a:rPr lang="fr-FR" sz="1200" kern="1200" dirty="0" smtClean="0">
                <a:solidFill>
                  <a:schemeClr val="tx1"/>
                </a:solidFill>
                <a:latin typeface="+mn-lt"/>
                <a:ea typeface="+mn-ea"/>
                <a:cs typeface="+mn-cs"/>
              </a:rPr>
              <a:t> : recrutement des cliniciens, constitution des groupes de pairs et rodage du travail à distance, journées de partage d’expérience, de questions et de résolutions de problèmes méthodologiques, suivi individualisé des groupes de pairs, poursuite des réunions d’information au niveau national, participation à des séminaires et développement de liens internationaux.</a:t>
            </a:r>
          </a:p>
          <a:p>
            <a:pPr lvl="1"/>
            <a:endParaRPr lang="fr-FR" sz="1200" kern="1200" dirty="0" smtClean="0">
              <a:solidFill>
                <a:schemeClr val="tx1"/>
              </a:solidFill>
              <a:latin typeface="+mn-lt"/>
              <a:ea typeface="+mn-ea"/>
              <a:cs typeface="+mn-cs"/>
            </a:endParaRPr>
          </a:p>
          <a:p>
            <a:pPr lvl="1"/>
            <a:r>
              <a:rPr lang="fr-FR" sz="1200" b="1" kern="1200" dirty="0" smtClean="0">
                <a:solidFill>
                  <a:schemeClr val="tx1"/>
                </a:solidFill>
                <a:latin typeface="+mn-lt"/>
                <a:ea typeface="+mn-ea"/>
                <a:cs typeface="+mn-cs"/>
              </a:rPr>
              <a:t>ajustement de la méthodologie </a:t>
            </a:r>
          </a:p>
          <a:p>
            <a:pPr lvl="1">
              <a:buFontTx/>
              <a:buChar char="-"/>
            </a:pPr>
            <a:r>
              <a:rPr lang="fr-FR" sz="1200" b="1" kern="1200" dirty="0" smtClean="0">
                <a:solidFill>
                  <a:schemeClr val="tx1"/>
                </a:solidFill>
                <a:latin typeface="+mn-lt"/>
                <a:ea typeface="+mn-ea"/>
                <a:cs typeface="+mn-cs"/>
              </a:rPr>
              <a:t> à des cas faisant l’objet de prises en charges multiples </a:t>
            </a:r>
            <a:r>
              <a:rPr lang="fr-FR" sz="1200" kern="1200" dirty="0" smtClean="0">
                <a:solidFill>
                  <a:schemeClr val="tx1"/>
                </a:solidFill>
                <a:latin typeface="+mn-lt"/>
                <a:ea typeface="+mn-ea"/>
                <a:cs typeface="+mn-cs"/>
              </a:rPr>
              <a:t>(PLR 60). </a:t>
            </a:r>
          </a:p>
          <a:p>
            <a:pPr lvl="1">
              <a:buFontTx/>
              <a:buChar char="-"/>
            </a:pPr>
            <a:r>
              <a:rPr lang="fr-FR" sz="1200" kern="1200" dirty="0" smtClean="0">
                <a:solidFill>
                  <a:schemeClr val="tx1"/>
                </a:solidFill>
                <a:latin typeface="+mn-lt"/>
                <a:ea typeface="+mn-ea"/>
                <a:cs typeface="+mn-cs"/>
              </a:rPr>
              <a:t> à l’</a:t>
            </a:r>
            <a:r>
              <a:rPr lang="fr-FR" sz="1200" b="1" kern="1200" dirty="0" smtClean="0">
                <a:solidFill>
                  <a:schemeClr val="tx1"/>
                </a:solidFill>
                <a:latin typeface="+mn-lt"/>
                <a:ea typeface="+mn-ea"/>
                <a:cs typeface="+mn-cs"/>
              </a:rPr>
              <a:t>analyse du processus.</a:t>
            </a:r>
            <a:r>
              <a:rPr lang="fr-FR" sz="1200" b="1" kern="1200" baseline="0" dirty="0" smtClean="0">
                <a:solidFill>
                  <a:schemeClr val="tx1"/>
                </a:solidFill>
                <a:latin typeface="+mn-lt"/>
                <a:ea typeface="+mn-ea"/>
                <a:cs typeface="+mn-cs"/>
              </a:rPr>
              <a:t> </a:t>
            </a:r>
            <a:r>
              <a:rPr lang="fr-FR" sz="1200" b="0" kern="1200" dirty="0" smtClean="0">
                <a:solidFill>
                  <a:schemeClr val="tx1"/>
                </a:solidFill>
                <a:latin typeface="+mn-lt"/>
                <a:ea typeface="+mn-ea"/>
                <a:cs typeface="+mn-cs"/>
              </a:rPr>
              <a:t>La mise en relation du processus avec les effets de la psychothérapie est un des aspects les plus innovants, mais aussi sans doute le plus complexe de l’étude. A</a:t>
            </a:r>
            <a:r>
              <a:rPr lang="fr-FR" sz="1200" kern="1200" dirty="0" smtClean="0">
                <a:solidFill>
                  <a:schemeClr val="tx1"/>
                </a:solidFill>
                <a:latin typeface="+mn-lt"/>
                <a:ea typeface="+mn-ea"/>
                <a:cs typeface="+mn-cs"/>
              </a:rPr>
              <a:t> partir d’une vingtaine d’articles de Jones, Ablon et al. présentant l’utilisation du PQS dans différentes</a:t>
            </a:r>
            <a:r>
              <a:rPr lang="fr-FR" sz="1200" kern="1200" baseline="0" dirty="0" smtClean="0">
                <a:solidFill>
                  <a:schemeClr val="tx1"/>
                </a:solidFill>
                <a:latin typeface="+mn-lt"/>
                <a:ea typeface="+mn-ea"/>
                <a:cs typeface="+mn-cs"/>
              </a:rPr>
              <a:t> études</a:t>
            </a:r>
            <a:r>
              <a:rPr lang="fr-FR" sz="1200" kern="1200" dirty="0" smtClean="0">
                <a:solidFill>
                  <a:schemeClr val="tx1"/>
                </a:solidFill>
                <a:latin typeface="+mn-lt"/>
                <a:ea typeface="+mn-ea"/>
                <a:cs typeface="+mn-cs"/>
              </a:rPr>
              <a:t> pour tester différentes hypothèses, nous avons procédé à un ajustement aux conditions de l’étude, élaboré un plan d’analyse qualitative, quantitative</a:t>
            </a:r>
            <a:r>
              <a:rPr lang="fr-FR" sz="1200" kern="1200" baseline="0" dirty="0" smtClean="0">
                <a:solidFill>
                  <a:schemeClr val="tx1"/>
                </a:solidFill>
                <a:latin typeface="+mn-lt"/>
                <a:ea typeface="+mn-ea"/>
                <a:cs typeface="+mn-cs"/>
              </a:rPr>
              <a:t> et statistique des données recueillies,</a:t>
            </a:r>
            <a:r>
              <a:rPr lang="fr-FR" sz="1200" kern="1200" dirty="0" smtClean="0">
                <a:solidFill>
                  <a:schemeClr val="tx1"/>
                </a:solidFill>
                <a:latin typeface="+mn-lt"/>
                <a:ea typeface="+mn-ea"/>
                <a:cs typeface="+mn-cs"/>
              </a:rPr>
              <a:t> et l’avons mis en test avec cas pilotes (définition des facteurs principaux, définition des trajectoires d’évolution, corrélations avec les mesures résultats, hypothèses associées).</a:t>
            </a:r>
          </a:p>
          <a:p>
            <a:endParaRPr lang="fr-FR" dirty="0"/>
          </a:p>
        </p:txBody>
      </p:sp>
      <p:sp>
        <p:nvSpPr>
          <p:cNvPr id="4" name="Espace réservé du numéro de diapositive 3"/>
          <p:cNvSpPr>
            <a:spLocks noGrp="1"/>
          </p:cNvSpPr>
          <p:nvPr>
            <p:ph type="sldNum" sz="quarter" idx="10"/>
          </p:nvPr>
        </p:nvSpPr>
        <p:spPr/>
        <p:txBody>
          <a:bodyPr/>
          <a:lstStyle/>
          <a:p>
            <a:fld id="{EAAF55A8-63D1-3F4C-AE93-7C204B05AAB2}" type="slidenum">
              <a:rPr lang="fr-FR" smtClean="0"/>
              <a:pP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1"/>
            <a:r>
              <a:rPr lang="fr-FR" sz="1200" b="1" kern="1200" dirty="0" smtClean="0">
                <a:solidFill>
                  <a:schemeClr val="tx1"/>
                </a:solidFill>
                <a:latin typeface="+mn-lt"/>
                <a:ea typeface="+mn-ea"/>
                <a:cs typeface="+mn-cs"/>
              </a:rPr>
              <a:t>premiers résultats</a:t>
            </a:r>
            <a:r>
              <a:rPr lang="fr-FR" sz="1200" kern="1200" dirty="0" smtClean="0">
                <a:solidFill>
                  <a:schemeClr val="tx1"/>
                </a:solidFill>
                <a:latin typeface="+mn-lt"/>
                <a:ea typeface="+mn-ea"/>
                <a:cs typeface="+mn-cs"/>
              </a:rPr>
              <a:t> </a:t>
            </a:r>
          </a:p>
          <a:p>
            <a:pPr lvl="1"/>
            <a:r>
              <a:rPr lang="fr-FR" sz="1200" kern="1200" dirty="0" smtClean="0">
                <a:solidFill>
                  <a:schemeClr val="tx1"/>
                </a:solidFill>
                <a:latin typeface="+mn-lt"/>
                <a:ea typeface="+mn-ea"/>
                <a:cs typeface="+mn-cs"/>
              </a:rPr>
              <a:t>- 1) les </a:t>
            </a:r>
            <a:r>
              <a:rPr lang="fr-FR" sz="1200" i="1" kern="1200" dirty="0" smtClean="0">
                <a:solidFill>
                  <a:schemeClr val="tx1"/>
                </a:solidFill>
                <a:latin typeface="+mn-lt"/>
                <a:ea typeface="+mn-ea"/>
                <a:cs typeface="+mn-cs"/>
              </a:rPr>
              <a:t>études systématiques de cas isolés, </a:t>
            </a:r>
            <a:r>
              <a:rPr lang="fr-FR" sz="1200" i="0" kern="1200" dirty="0" smtClean="0">
                <a:solidFill>
                  <a:schemeClr val="tx1"/>
                </a:solidFill>
                <a:latin typeface="+mn-lt"/>
                <a:ea typeface="+mn-ea"/>
                <a:cs typeface="+mn-cs"/>
              </a:rPr>
              <a:t>nous allons le voir en détail aujourd’hui, </a:t>
            </a:r>
            <a:r>
              <a:rPr lang="fr-FR" sz="1200" kern="1200" dirty="0" smtClean="0">
                <a:solidFill>
                  <a:schemeClr val="tx1"/>
                </a:solidFill>
                <a:latin typeface="+mn-lt"/>
                <a:ea typeface="+mn-ea"/>
                <a:cs typeface="+mn-cs"/>
              </a:rPr>
              <a:t>permettent de construire une formulation fine et contrôlée de la situation psychopathologique et contextuelle initiale du patient, de son évolution et des changements qui se sont produits à 1 an (et éventuellement ultérieurement) dans les dimensions principales qui caractérisent la pathologie et la santé ( ). Elles permettent également de décrire les principales caractéristiques du  processus psychothérapique au cours du temps (éléments les plus saillants, stables et s’étant modifiés de façon significative) et le poids de différents médiateurs qui peuvent avoir contribué aux effets objectivés (approche psychothérapique, alliance thérapeutique, changements</a:t>
            </a:r>
            <a:r>
              <a:rPr lang="fr-FR" sz="1200" kern="1200" baseline="0" dirty="0" smtClean="0">
                <a:solidFill>
                  <a:schemeClr val="tx1"/>
                </a:solidFill>
                <a:latin typeface="+mn-lt"/>
                <a:ea typeface="+mn-ea"/>
                <a:cs typeface="+mn-cs"/>
              </a:rPr>
              <a:t> internes du patient</a:t>
            </a:r>
            <a:r>
              <a:rPr lang="fr-FR" sz="1200" kern="1200" dirty="0" smtClean="0">
                <a:solidFill>
                  <a:schemeClr val="tx1"/>
                </a:solidFill>
                <a:latin typeface="+mn-lt"/>
                <a:ea typeface="+mn-ea"/>
                <a:cs typeface="+mn-cs"/>
              </a:rPr>
              <a:t>, …). Cette caractérisation permet de saisir la dynamique interne qui accompagne les changements symptomatiques et fonctionnels  (le patient et les interactions patient thérapeute se modifient).</a:t>
            </a:r>
          </a:p>
          <a:p>
            <a:pPr lvl="1"/>
            <a:r>
              <a:rPr lang="fr-FR" sz="1200" kern="1200" dirty="0" smtClean="0">
                <a:solidFill>
                  <a:schemeClr val="tx1"/>
                </a:solidFill>
                <a:latin typeface="+mn-lt"/>
                <a:ea typeface="+mn-ea"/>
                <a:cs typeface="+mn-cs"/>
              </a:rPr>
              <a:t>2) </a:t>
            </a:r>
            <a:r>
              <a:rPr lang="fr-FR" sz="1200" i="1" kern="1200" dirty="0" smtClean="0">
                <a:solidFill>
                  <a:schemeClr val="tx1"/>
                </a:solidFill>
                <a:latin typeface="+mn-lt"/>
                <a:ea typeface="+mn-ea"/>
                <a:cs typeface="+mn-cs"/>
              </a:rPr>
              <a:t>mise en perspective de cas </a:t>
            </a:r>
            <a:r>
              <a:rPr lang="fr-FR" sz="1200" kern="1200" dirty="0" smtClean="0">
                <a:solidFill>
                  <a:schemeClr val="tx1"/>
                </a:solidFill>
                <a:latin typeface="+mn-lt"/>
                <a:ea typeface="+mn-ea"/>
                <a:cs typeface="+mn-cs"/>
              </a:rPr>
              <a:t>: par exemple dans le pôle borderline, les cas suivis présentent initialement des troubles sévères. Ils montrent une courbe de changement généralement hétérogène dans les différentes dimensions. Au niveau du processus les thèmes abordés par le patient sont d’abord la vie réelle et les relations interpersonnelles. La relation thérapeutique est souple et de qualité. L’ouverture à la vie psychique de son vécu intervient dans un second temps.</a:t>
            </a:r>
          </a:p>
          <a:p>
            <a:endParaRPr lang="fr-FR" dirty="0"/>
          </a:p>
        </p:txBody>
      </p:sp>
      <p:sp>
        <p:nvSpPr>
          <p:cNvPr id="4" name="Espace réservé du numéro de diapositive 3"/>
          <p:cNvSpPr>
            <a:spLocks noGrp="1"/>
          </p:cNvSpPr>
          <p:nvPr>
            <p:ph type="sldNum" sz="quarter" idx="10"/>
          </p:nvPr>
        </p:nvSpPr>
        <p:spPr/>
        <p:txBody>
          <a:bodyPr/>
          <a:lstStyle/>
          <a:p>
            <a:fld id="{EAAF55A8-63D1-3F4C-AE93-7C204B05AAB2}" type="slidenum">
              <a:rPr lang="fr-FR" smtClean="0"/>
              <a:pP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Les études ont démarré en octobre 2008, les premiers résultats sont prometteurs, pour des résultats significatifs le réseau doit se donner les moyens de poursuivre jusqu'en 2011 et 2012 pour le déroulement des études et la publication scientifique des résultats.</a:t>
            </a:r>
          </a:p>
          <a:p>
            <a:pPr lvl="1"/>
            <a:r>
              <a:rPr lang="fr-FR" sz="1200" kern="1200" dirty="0" smtClean="0">
                <a:solidFill>
                  <a:schemeClr val="tx1"/>
                </a:solidFill>
                <a:latin typeface="+mn-lt"/>
                <a:ea typeface="+mn-ea"/>
                <a:cs typeface="+mn-cs"/>
              </a:rPr>
              <a:t>- </a:t>
            </a:r>
            <a:r>
              <a:rPr lang="fr-FR" sz="1200" b="1" kern="1200" dirty="0" smtClean="0">
                <a:solidFill>
                  <a:schemeClr val="tx1"/>
                </a:solidFill>
                <a:latin typeface="+mn-lt"/>
                <a:ea typeface="+mn-ea"/>
                <a:cs typeface="+mn-cs"/>
              </a:rPr>
              <a:t>poursuite du recrutement et élargissement de l’assise du réseau </a:t>
            </a:r>
            <a:r>
              <a:rPr lang="fr-FR" sz="1200" kern="1200" dirty="0" smtClean="0">
                <a:solidFill>
                  <a:schemeClr val="tx1"/>
                </a:solidFill>
                <a:latin typeface="+mn-lt"/>
                <a:ea typeface="+mn-ea"/>
                <a:cs typeface="+mn-cs"/>
              </a:rPr>
              <a:t>avec des cliniciens formés.</a:t>
            </a:r>
          </a:p>
          <a:p>
            <a:endParaRPr lang="fr-FR"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fr-FR" dirty="0" smtClean="0"/>
              <a:t>	- </a:t>
            </a:r>
            <a:r>
              <a:rPr lang="fr-FR" sz="1200" b="1" kern="1200" dirty="0" smtClean="0">
                <a:solidFill>
                  <a:schemeClr val="tx1"/>
                </a:solidFill>
                <a:latin typeface="+mn-lt"/>
                <a:ea typeface="+mn-ea"/>
                <a:cs typeface="+mn-cs"/>
              </a:rPr>
              <a:t>des cas isolés aux cas regroupés</a:t>
            </a:r>
            <a:r>
              <a:rPr lang="fr-FR" sz="1200" kern="1200" dirty="0" smtClean="0">
                <a:solidFill>
                  <a:schemeClr val="tx1"/>
                </a:solidFill>
                <a:latin typeface="+mn-lt"/>
                <a:ea typeface="+mn-ea"/>
                <a:cs typeface="+mn-cs"/>
              </a:rPr>
              <a:t>. Les processus étant mieux caractérisés, les cas similaires vont être </a:t>
            </a:r>
            <a:r>
              <a:rPr lang="fr-FR" sz="1200" kern="1200" dirty="0" err="1" smtClean="0">
                <a:solidFill>
                  <a:schemeClr val="tx1"/>
                </a:solidFill>
                <a:latin typeface="+mn-lt"/>
                <a:ea typeface="+mn-ea"/>
                <a:cs typeface="+mn-cs"/>
              </a:rPr>
              <a:t>aggrégés</a:t>
            </a:r>
            <a:r>
              <a:rPr lang="fr-FR" sz="1200" kern="1200" dirty="0" smtClean="0">
                <a:solidFill>
                  <a:schemeClr val="tx1"/>
                </a:solidFill>
                <a:latin typeface="+mn-lt"/>
                <a:ea typeface="+mn-ea"/>
                <a:cs typeface="+mn-cs"/>
              </a:rPr>
              <a:t> et des comparaisons pourront être faites entre les différentes approches, les différentes étapes, les profils d’évolution, le contexte et la nature des effets obtenus dans différentes dimensions (symptômes, interpersonnel, émotionnel, intrapsychique, soi et relation à la réalité). </a:t>
            </a:r>
          </a:p>
          <a:p>
            <a:pPr marL="0" marR="0" lvl="1"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Ces comparaisons permettront également de situer l’importance de différents facteurs internes au processus sur les effets de la psychothérapie, tels que la qualité de la relation thérapeutique, l’engagement ou la résistance du patient, certains choix techniques comme l’exploration conjointe de l’émotion, une attitude plus directive ou </a:t>
            </a:r>
            <a:r>
              <a:rPr lang="fr-FR" sz="1200" kern="1200" dirty="0" err="1" smtClean="0">
                <a:solidFill>
                  <a:schemeClr val="tx1"/>
                </a:solidFill>
                <a:latin typeface="+mn-lt"/>
                <a:ea typeface="+mn-ea"/>
                <a:cs typeface="+mn-cs"/>
              </a:rPr>
              <a:t>soutenante</a:t>
            </a:r>
            <a:r>
              <a:rPr lang="fr-FR" sz="1200" kern="1200" dirty="0" smtClean="0">
                <a:solidFill>
                  <a:schemeClr val="tx1"/>
                </a:solidFill>
                <a:latin typeface="+mn-lt"/>
                <a:ea typeface="+mn-ea"/>
                <a:cs typeface="+mn-cs"/>
              </a:rPr>
              <a:t>, la valeur prédictive de changements internes tels que l’introduction de la réalité psychique dans la relation à la réalité externe. </a:t>
            </a:r>
          </a:p>
          <a:p>
            <a:pPr marL="0" marR="0" lvl="1"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Elles permettront également de répondre à des questions concernant les trajectoires individuelles, telles que : retrouve-t-on des types particuliers de trajectoires, comment décrire au mieux leurs formes, quels sont les meilleurs paramètres susceptibles d’expliquer ces différents types ?</a:t>
            </a:r>
          </a:p>
          <a:p>
            <a:endParaRPr lang="fr-FR" dirty="0"/>
          </a:p>
        </p:txBody>
      </p:sp>
      <p:sp>
        <p:nvSpPr>
          <p:cNvPr id="4" name="Espace réservé du numéro de diapositive 3"/>
          <p:cNvSpPr>
            <a:spLocks noGrp="1"/>
          </p:cNvSpPr>
          <p:nvPr>
            <p:ph type="sldNum" sz="quarter" idx="10"/>
          </p:nvPr>
        </p:nvSpPr>
        <p:spPr/>
        <p:txBody>
          <a:bodyPr/>
          <a:lstStyle/>
          <a:p>
            <a:fld id="{EAAF55A8-63D1-3F4C-AE93-7C204B05AAB2}" type="slidenum">
              <a:rPr lang="fr-FR" smtClean="0"/>
              <a:pPr/>
              <a:t>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Le réseau est bien positionné. Il prend de la consistance grâce aux nombreux cliniciens qui s’y sont engagés, à B Falissard à M Thurin et aux membres du comité de pilotage.</a:t>
            </a:r>
          </a:p>
          <a:p>
            <a:endParaRPr lang="fr-FR"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Qu’ils en soient remerciés ainsi que l’Inserm et la DGS pour leur soutien.</a:t>
            </a:r>
          </a:p>
          <a:p>
            <a:endParaRPr lang="fr-FR" dirty="0"/>
          </a:p>
        </p:txBody>
      </p:sp>
      <p:sp>
        <p:nvSpPr>
          <p:cNvPr id="4" name="Espace réservé du numéro de diapositive 3"/>
          <p:cNvSpPr>
            <a:spLocks noGrp="1"/>
          </p:cNvSpPr>
          <p:nvPr>
            <p:ph type="sldNum" sz="quarter" idx="10"/>
          </p:nvPr>
        </p:nvSpPr>
        <p:spPr/>
        <p:txBody>
          <a:bodyPr/>
          <a:lstStyle/>
          <a:p>
            <a:fld id="{EAAF55A8-63D1-3F4C-AE93-7C204B05AAB2}" type="slidenum">
              <a:rPr lang="fr-FR" smtClean="0"/>
              <a:pPr/>
              <a:t>8</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27513CF-CF96-E049-B1A7-E1F15622CCD8}" type="datetimeFigureOut">
              <a:rPr lang="fr-FR" smtClean="0"/>
              <a:pPr/>
              <a:t>24/06/10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513BC1D-FBA3-C745-A8EC-912EF93467DB}"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27513CF-CF96-E049-B1A7-E1F15622CCD8}" type="datetimeFigureOut">
              <a:rPr lang="fr-FR" smtClean="0"/>
              <a:pPr/>
              <a:t>24/06/10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513BC1D-FBA3-C745-A8EC-912EF93467DB}"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27513CF-CF96-E049-B1A7-E1F15622CCD8}" type="datetimeFigureOut">
              <a:rPr lang="fr-FR" smtClean="0"/>
              <a:pPr/>
              <a:t>24/06/10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513BC1D-FBA3-C745-A8EC-912EF93467DB}"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27513CF-CF96-E049-B1A7-E1F15622CCD8}" type="datetimeFigureOut">
              <a:rPr lang="fr-FR" smtClean="0"/>
              <a:pPr/>
              <a:t>24/06/10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513BC1D-FBA3-C745-A8EC-912EF93467DB}"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27513CF-CF96-E049-B1A7-E1F15622CCD8}" type="datetimeFigureOut">
              <a:rPr lang="fr-FR" smtClean="0"/>
              <a:pPr/>
              <a:t>24/06/10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513BC1D-FBA3-C745-A8EC-912EF93467DB}"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027513CF-CF96-E049-B1A7-E1F15622CCD8}" type="datetimeFigureOut">
              <a:rPr lang="fr-FR" smtClean="0"/>
              <a:pPr/>
              <a:t>24/06/10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513BC1D-FBA3-C745-A8EC-912EF93467DB}"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27513CF-CF96-E049-B1A7-E1F15622CCD8}" type="datetimeFigureOut">
              <a:rPr lang="fr-FR" smtClean="0"/>
              <a:pPr/>
              <a:t>24/06/10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513BC1D-FBA3-C745-A8EC-912EF93467DB}"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27513CF-CF96-E049-B1A7-E1F15622CCD8}" type="datetimeFigureOut">
              <a:rPr lang="fr-FR" smtClean="0"/>
              <a:pPr/>
              <a:t>24/06/10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513BC1D-FBA3-C745-A8EC-912EF93467DB}"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27513CF-CF96-E049-B1A7-E1F15622CCD8}" type="datetimeFigureOut">
              <a:rPr lang="fr-FR" smtClean="0"/>
              <a:pPr/>
              <a:t>24/06/10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513BC1D-FBA3-C745-A8EC-912EF93467DB}"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27513CF-CF96-E049-B1A7-E1F15622CCD8}" type="datetimeFigureOut">
              <a:rPr lang="fr-FR" smtClean="0"/>
              <a:pPr/>
              <a:t>24/06/10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513BC1D-FBA3-C745-A8EC-912EF93467DB}"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27513CF-CF96-E049-B1A7-E1F15622CCD8}" type="datetimeFigureOut">
              <a:rPr lang="fr-FR" smtClean="0"/>
              <a:pPr/>
              <a:t>24/06/10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513BC1D-FBA3-C745-A8EC-912EF93467DB}"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7513CF-CF96-E049-B1A7-E1F15622CCD8}" type="datetimeFigureOut">
              <a:rPr lang="fr-FR" smtClean="0"/>
              <a:pPr/>
              <a:t>24/06/10</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13BC1D-FBA3-C745-A8EC-912EF93467DB}"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3.png"/><Relationship Id="rId6" Type="http://schemas.openxmlformats.org/officeDocument/2006/relationships/image" Target="../media/image4.jpeg"/><Relationship Id="rId7" Type="http://schemas.openxmlformats.org/officeDocument/2006/relationships/image" Target="../media/image5.png"/><Relationship Id="rId8"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Introduction</a:t>
            </a:r>
            <a:endParaRPr lang="fr-FR" dirty="0"/>
          </a:p>
        </p:txBody>
      </p:sp>
      <p:sp>
        <p:nvSpPr>
          <p:cNvPr id="3" name="Sous-titre 2"/>
          <p:cNvSpPr>
            <a:spLocks noGrp="1"/>
          </p:cNvSpPr>
          <p:nvPr>
            <p:ph type="subTitle" idx="1"/>
          </p:nvPr>
        </p:nvSpPr>
        <p:spPr>
          <a:xfrm>
            <a:off x="226756" y="3886200"/>
            <a:ext cx="8735836" cy="1752600"/>
          </a:xfrm>
        </p:spPr>
        <p:txBody>
          <a:bodyPr/>
          <a:lstStyle/>
          <a:p>
            <a:r>
              <a:rPr lang="fr-FR" dirty="0" smtClean="0"/>
              <a:t>Jean-Michel Thurin</a:t>
            </a:r>
          </a:p>
          <a:p>
            <a:r>
              <a:rPr lang="fr-FR" sz="2800" dirty="0" smtClean="0"/>
              <a:t>Unité 669 Inserm – Fédération Française de Psychiatrie</a:t>
            </a:r>
            <a:endParaRPr lang="fr-FR" sz="2800" dirty="0"/>
          </a:p>
        </p:txBody>
      </p:sp>
      <p:sp>
        <p:nvSpPr>
          <p:cNvPr id="4" name="Rectangle 3"/>
          <p:cNvSpPr>
            <a:spLocks noChangeArrowheads="1"/>
          </p:cNvSpPr>
          <p:nvPr/>
        </p:nvSpPr>
        <p:spPr bwMode="auto">
          <a:xfrm>
            <a:off x="2067450" y="5638800"/>
            <a:ext cx="4876800" cy="461963"/>
          </a:xfrm>
          <a:prstGeom prst="rect">
            <a:avLst/>
          </a:prstGeom>
          <a:noFill/>
          <a:ln w="9525">
            <a:noFill/>
            <a:miter lim="800000"/>
            <a:headEnd/>
            <a:tailEnd/>
          </a:ln>
        </p:spPr>
        <p:txBody>
          <a:bodyPr>
            <a:prstTxWarp prst="textNoShape">
              <a:avLst/>
            </a:prstTxWarp>
            <a:spAutoFit/>
          </a:bodyPr>
          <a:lstStyle/>
          <a:p>
            <a:pPr algn="ctr">
              <a:defRPr/>
            </a:pPr>
            <a:r>
              <a:rPr lang="fr-FR" b="1" dirty="0">
                <a:solidFill>
                  <a:schemeClr val="tx1">
                    <a:lumMod val="65000"/>
                    <a:lumOff val="35000"/>
                  </a:schemeClr>
                </a:solidFill>
              </a:rPr>
              <a:t>Journée Réseau du 22 janvier 2009</a:t>
            </a:r>
          </a:p>
        </p:txBody>
      </p:sp>
      <p:pic>
        <p:nvPicPr>
          <p:cNvPr id="5" name="Image 5" descr="LogoRRFPP110.tif"/>
          <p:cNvPicPr>
            <a:picLocks noChangeAspect="1"/>
          </p:cNvPicPr>
          <p:nvPr/>
        </p:nvPicPr>
        <p:blipFill>
          <a:blip r:embed="rId3"/>
          <a:srcRect/>
          <a:stretch>
            <a:fillRect/>
          </a:stretch>
        </p:blipFill>
        <p:spPr bwMode="auto">
          <a:xfrm>
            <a:off x="1076850" y="5943600"/>
            <a:ext cx="533400" cy="538163"/>
          </a:xfrm>
          <a:prstGeom prst="rect">
            <a:avLst/>
          </a:prstGeom>
          <a:noFill/>
          <a:ln w="9525">
            <a:noFill/>
            <a:miter lim="800000"/>
            <a:headEnd/>
            <a:tailEnd/>
          </a:ln>
        </p:spPr>
      </p:pic>
      <p:grpSp>
        <p:nvGrpSpPr>
          <p:cNvPr id="6" name="Grouper 10"/>
          <p:cNvGrpSpPr>
            <a:grpSpLocks/>
          </p:cNvGrpSpPr>
          <p:nvPr/>
        </p:nvGrpSpPr>
        <p:grpSpPr bwMode="auto">
          <a:xfrm>
            <a:off x="2296050" y="6278563"/>
            <a:ext cx="4419600" cy="503237"/>
            <a:chOff x="457200" y="6278563"/>
            <a:chExt cx="4419600" cy="503237"/>
          </a:xfrm>
        </p:grpSpPr>
        <p:pic>
          <p:nvPicPr>
            <p:cNvPr id="7" name="Image 4" descr="MiniInserm.jpg"/>
            <p:cNvPicPr>
              <a:picLocks noChangeAspect="1"/>
            </p:cNvPicPr>
            <p:nvPr/>
          </p:nvPicPr>
          <p:blipFill>
            <a:blip r:embed="rId4"/>
            <a:srcRect/>
            <a:stretch>
              <a:fillRect/>
            </a:stretch>
          </p:blipFill>
          <p:spPr bwMode="auto">
            <a:xfrm>
              <a:off x="457200" y="6350794"/>
              <a:ext cx="1354138" cy="358775"/>
            </a:xfrm>
            <a:prstGeom prst="rect">
              <a:avLst/>
            </a:prstGeom>
            <a:noFill/>
            <a:ln w="9525">
              <a:noFill/>
              <a:miter lim="800000"/>
              <a:headEnd/>
              <a:tailEnd/>
            </a:ln>
          </p:spPr>
        </p:pic>
        <p:pic>
          <p:nvPicPr>
            <p:cNvPr id="8" name="Image 5" descr="logoFFP.tiff"/>
            <p:cNvPicPr>
              <a:picLocks noChangeAspect="1"/>
            </p:cNvPicPr>
            <p:nvPr/>
          </p:nvPicPr>
          <p:blipFill>
            <a:blip r:embed="rId5"/>
            <a:srcRect/>
            <a:stretch>
              <a:fillRect/>
            </a:stretch>
          </p:blipFill>
          <p:spPr bwMode="auto">
            <a:xfrm>
              <a:off x="1752600" y="6281738"/>
              <a:ext cx="806450" cy="496887"/>
            </a:xfrm>
            <a:prstGeom prst="rect">
              <a:avLst/>
            </a:prstGeom>
            <a:noFill/>
            <a:ln w="9525">
              <a:noFill/>
              <a:miter lim="800000"/>
              <a:headEnd/>
              <a:tailEnd/>
            </a:ln>
          </p:spPr>
        </p:pic>
        <p:pic>
          <p:nvPicPr>
            <p:cNvPr id="9" name="Image 6" descr="TechPsyTitre.jpg"/>
            <p:cNvPicPr>
              <a:picLocks noChangeAspect="1"/>
            </p:cNvPicPr>
            <p:nvPr/>
          </p:nvPicPr>
          <p:blipFill>
            <a:blip r:embed="rId6"/>
            <a:srcRect/>
            <a:stretch>
              <a:fillRect/>
            </a:stretch>
          </p:blipFill>
          <p:spPr bwMode="auto">
            <a:xfrm>
              <a:off x="4048125" y="6346031"/>
              <a:ext cx="828675" cy="368300"/>
            </a:xfrm>
            <a:prstGeom prst="rect">
              <a:avLst/>
            </a:prstGeom>
            <a:noFill/>
            <a:ln w="9525">
              <a:noFill/>
              <a:miter lim="800000"/>
              <a:headEnd/>
              <a:tailEnd/>
            </a:ln>
          </p:spPr>
        </p:pic>
        <p:pic>
          <p:nvPicPr>
            <p:cNvPr id="10" name="Image 7" descr="Image 2.png"/>
            <p:cNvPicPr>
              <a:picLocks noChangeAspect="1"/>
            </p:cNvPicPr>
            <p:nvPr/>
          </p:nvPicPr>
          <p:blipFill>
            <a:blip r:embed="rId7"/>
            <a:srcRect/>
            <a:stretch>
              <a:fillRect/>
            </a:stretch>
          </p:blipFill>
          <p:spPr bwMode="auto">
            <a:xfrm>
              <a:off x="2590800" y="6278563"/>
              <a:ext cx="763588" cy="503237"/>
            </a:xfrm>
            <a:prstGeom prst="rect">
              <a:avLst/>
            </a:prstGeom>
            <a:noFill/>
            <a:ln w="9525">
              <a:noFill/>
              <a:miter lim="800000"/>
              <a:headEnd/>
              <a:tailEnd/>
            </a:ln>
          </p:spPr>
        </p:pic>
        <p:pic>
          <p:nvPicPr>
            <p:cNvPr id="11" name="Picture 4" descr="Logo_EPP.gif                                                   000B0322Macintosh HD                   C0173FB0:"/>
            <p:cNvPicPr>
              <a:picLocks noChangeAspect="1" noChangeArrowheads="1"/>
            </p:cNvPicPr>
            <p:nvPr/>
          </p:nvPicPr>
          <p:blipFill>
            <a:blip r:embed="rId8"/>
            <a:srcRect/>
            <a:stretch>
              <a:fillRect/>
            </a:stretch>
          </p:blipFill>
          <p:spPr bwMode="auto">
            <a:xfrm>
              <a:off x="3494088" y="6334125"/>
              <a:ext cx="392112" cy="392113"/>
            </a:xfrm>
            <a:prstGeom prst="rect">
              <a:avLst/>
            </a:prstGeom>
            <a:noFill/>
            <a:ln w="3175">
              <a:solidFill>
                <a:srgbClr val="F79135"/>
              </a:solidFill>
              <a:miter lim="800000"/>
              <a:headEnd/>
              <a:tailEnd/>
            </a:ln>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Rappel des objectifs du réseau</a:t>
            </a:r>
            <a:endParaRPr lang="fr-FR" dirty="0"/>
          </a:p>
        </p:txBody>
      </p:sp>
      <p:sp>
        <p:nvSpPr>
          <p:cNvPr id="3" name="Espace réservé du contenu 2"/>
          <p:cNvSpPr>
            <a:spLocks noGrp="1"/>
          </p:cNvSpPr>
          <p:nvPr>
            <p:ph idx="1"/>
          </p:nvPr>
        </p:nvSpPr>
        <p:spPr/>
        <p:txBody>
          <a:bodyPr>
            <a:normAutofit fontScale="77500" lnSpcReduction="20000"/>
          </a:bodyPr>
          <a:lstStyle/>
          <a:p>
            <a:pPr lvl="0"/>
            <a:r>
              <a:rPr lang="fr-FR" dirty="0" smtClean="0"/>
              <a:t>Développer </a:t>
            </a:r>
            <a:r>
              <a:rPr lang="fr-FR" dirty="0"/>
              <a:t>l’évaluation des psychothérapies en conditions naturelles en centrant la recherche évaluative sur des questions d’intérêt clinique et en impulsant une collaboration soutenue entre chercheurs et cliniciens ;</a:t>
            </a:r>
          </a:p>
          <a:p>
            <a:pPr>
              <a:buNone/>
            </a:pPr>
            <a:r>
              <a:rPr lang="fr-FR" dirty="0"/>
              <a:t> </a:t>
            </a:r>
          </a:p>
          <a:p>
            <a:pPr lvl="0"/>
            <a:r>
              <a:rPr lang="fr-FR" dirty="0"/>
              <a:t>Ce premier objectif a lui-même comme objectif de réaliser 3 objectifs qui dépendent de son succès</a:t>
            </a:r>
          </a:p>
          <a:p>
            <a:pPr lvl="2"/>
            <a:r>
              <a:rPr lang="fr-FR" dirty="0"/>
              <a:t>Approfondir les connaissances sur les configurations fonctionnelles, les modérateurs et les médiateurs de changement au cours du processus psychothérapique de trois troubles, avec un effet sur les pratiques ; </a:t>
            </a:r>
          </a:p>
          <a:p>
            <a:pPr lvl="2"/>
            <a:r>
              <a:rPr lang="fr-FR" dirty="0"/>
              <a:t>Améliorer la compréhension de ces troubles, de leur étiologie et des variables associées à leur évolution.</a:t>
            </a:r>
          </a:p>
          <a:p>
            <a:pPr lvl="2"/>
            <a:r>
              <a:rPr lang="fr-FR" dirty="0"/>
              <a:t>Assurer une meilleure connaissance des pratiques psychothérapiques dans les différentes conditions et contextes de leur exercice ;</a:t>
            </a:r>
          </a:p>
          <a:p>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205619" y="274638"/>
            <a:ext cx="8938381" cy="1143000"/>
          </a:xfrm>
        </p:spPr>
        <p:txBody>
          <a:bodyPr>
            <a:noAutofit/>
          </a:bodyPr>
          <a:lstStyle/>
          <a:p>
            <a:r>
              <a:rPr lang="fr-FR" sz="3600" dirty="0" smtClean="0"/>
              <a:t>Enjeux actuels de la recherche sur les psychothérapies et méthodologies innovantes</a:t>
            </a:r>
            <a:endParaRPr lang="fr-FR" sz="3600" dirty="0"/>
          </a:p>
        </p:txBody>
      </p:sp>
      <p:sp>
        <p:nvSpPr>
          <p:cNvPr id="3" name="Espace réservé du contenu 2"/>
          <p:cNvSpPr>
            <a:spLocks noGrp="1"/>
          </p:cNvSpPr>
          <p:nvPr>
            <p:ph idx="1"/>
          </p:nvPr>
        </p:nvSpPr>
        <p:spPr/>
        <p:txBody>
          <a:bodyPr/>
          <a:lstStyle/>
          <a:p>
            <a:r>
              <a:rPr lang="fr-FR" dirty="0"/>
              <a:t>Depuis les années 2000, un nouveau cadre de travail pour la recherche en psychothérapie</a:t>
            </a:r>
            <a:r>
              <a:rPr lang="fr-FR" dirty="0" smtClean="0"/>
              <a:t> </a:t>
            </a:r>
          </a:p>
          <a:p>
            <a:pPr lvl="1"/>
            <a:r>
              <a:rPr lang="fr-FR" dirty="0" smtClean="0"/>
              <a:t>la </a:t>
            </a:r>
            <a:r>
              <a:rPr lang="fr-FR" dirty="0"/>
              <a:t>question centrale « </a:t>
            </a:r>
            <a:r>
              <a:rPr lang="fr-FR" i="1" dirty="0"/>
              <a:t>Est-ce que cela marche ?</a:t>
            </a:r>
            <a:r>
              <a:rPr lang="fr-FR" dirty="0"/>
              <a:t> » </a:t>
            </a:r>
            <a:r>
              <a:rPr lang="fr-FR" dirty="0" smtClean="0"/>
              <a:t>est </a:t>
            </a:r>
            <a:r>
              <a:rPr lang="fr-FR" dirty="0"/>
              <a:t>devenue associée à « </a:t>
            </a:r>
            <a:r>
              <a:rPr lang="fr-FR" i="1" dirty="0"/>
              <a:t>Pourquoi et Comment cela marche ? </a:t>
            </a:r>
            <a:r>
              <a:rPr lang="fr-FR" dirty="0"/>
              <a:t>» (</a:t>
            </a:r>
            <a:r>
              <a:rPr lang="fr-FR" dirty="0" err="1"/>
              <a:t>Kazdin</a:t>
            </a:r>
            <a:r>
              <a:rPr lang="fr-FR" dirty="0"/>
              <a:t> …</a:t>
            </a:r>
            <a:r>
              <a:rPr lang="fr-FR" dirty="0" smtClean="0"/>
              <a:t>)</a:t>
            </a:r>
          </a:p>
          <a:p>
            <a:pPr lvl="1"/>
            <a:r>
              <a:rPr lang="fr-FR" dirty="0" smtClean="0"/>
              <a:t>Implication naturelle et nécessaire des cliniciens </a:t>
            </a:r>
          </a:p>
          <a:p>
            <a:pPr lvl="1"/>
            <a:r>
              <a:rPr lang="fr-FR" dirty="0" smtClean="0"/>
              <a:t>Ouverture à des références scientifiques connexes</a:t>
            </a:r>
          </a:p>
          <a:p>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Déroulement de l’action - 1ère Année : </a:t>
            </a:r>
            <a:r>
              <a:rPr lang="fr-FR" sz="3556" dirty="0" smtClean="0"/>
              <a:t>information et mise en place de l’infrastructure</a:t>
            </a:r>
            <a:endParaRPr lang="fr-FR" dirty="0"/>
          </a:p>
        </p:txBody>
      </p:sp>
      <p:sp>
        <p:nvSpPr>
          <p:cNvPr id="3" name="Espace réservé du contenu 2"/>
          <p:cNvSpPr>
            <a:spLocks noGrp="1"/>
          </p:cNvSpPr>
          <p:nvPr>
            <p:ph idx="1"/>
          </p:nvPr>
        </p:nvSpPr>
        <p:spPr/>
        <p:txBody>
          <a:bodyPr/>
          <a:lstStyle/>
          <a:p>
            <a:pPr lvl="1"/>
            <a:r>
              <a:rPr lang="fr-FR" dirty="0"/>
              <a:t>présentation du réseau, </a:t>
            </a:r>
          </a:p>
          <a:p>
            <a:pPr lvl="1"/>
            <a:r>
              <a:rPr lang="fr-FR" dirty="0"/>
              <a:t>formation à la méthodologie et aux instruments, développement d’un site dédié et de la base de données, démarches auprès de la CNIL, élaboration des livrets d’évaluation pour chaque pôle</a:t>
            </a:r>
            <a:r>
              <a:rPr lang="fr-FR" dirty="0" smtClean="0"/>
              <a:t>.</a:t>
            </a:r>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Déroulement de l’action - 2ème Année</a:t>
            </a:r>
            <a:endParaRPr lang="fr-FR" dirty="0"/>
          </a:p>
        </p:txBody>
      </p:sp>
      <p:sp>
        <p:nvSpPr>
          <p:cNvPr id="3" name="Espace réservé du contenu 2"/>
          <p:cNvSpPr>
            <a:spLocks noGrp="1"/>
          </p:cNvSpPr>
          <p:nvPr>
            <p:ph idx="1"/>
          </p:nvPr>
        </p:nvSpPr>
        <p:spPr/>
        <p:txBody>
          <a:bodyPr/>
          <a:lstStyle/>
          <a:p>
            <a:r>
              <a:rPr lang="fr-FR" dirty="0" smtClean="0"/>
              <a:t>développement des études, </a:t>
            </a:r>
          </a:p>
          <a:p>
            <a:r>
              <a:rPr lang="fr-FR" dirty="0" smtClean="0"/>
              <a:t>ajustement de la méthodologie d’analyse</a:t>
            </a:r>
          </a:p>
          <a:p>
            <a:pPr lvl="1"/>
            <a:r>
              <a:rPr lang="fr-FR" dirty="0" smtClean="0"/>
              <a:t>Cas faisant l’objet de prises en charge multiples</a:t>
            </a:r>
          </a:p>
          <a:p>
            <a:pPr lvl="1"/>
            <a:r>
              <a:rPr lang="fr-FR" dirty="0" smtClean="0"/>
              <a:t>Analyse du processus</a:t>
            </a:r>
          </a:p>
          <a:p>
            <a:r>
              <a:rPr lang="fr-FR" dirty="0" smtClean="0"/>
              <a:t>premiers résultats</a:t>
            </a:r>
          </a:p>
          <a:p>
            <a:pPr lvl="1"/>
            <a:r>
              <a:rPr lang="fr-FR" dirty="0" smtClean="0"/>
              <a:t>Études systématiques de cas isolés</a:t>
            </a:r>
          </a:p>
          <a:p>
            <a:pPr lvl="1"/>
            <a:r>
              <a:rPr lang="fr-FR" dirty="0" smtClean="0"/>
              <a:t>Début de mise en perspective de cas</a:t>
            </a:r>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Déroulement de l’action - 2ème Année</a:t>
            </a:r>
            <a:endParaRPr lang="fr-FR" dirty="0"/>
          </a:p>
        </p:txBody>
      </p:sp>
      <p:sp>
        <p:nvSpPr>
          <p:cNvPr id="3" name="Espace réservé du contenu 2"/>
          <p:cNvSpPr>
            <a:spLocks noGrp="1"/>
          </p:cNvSpPr>
          <p:nvPr>
            <p:ph idx="1"/>
          </p:nvPr>
        </p:nvSpPr>
        <p:spPr/>
        <p:txBody>
          <a:bodyPr/>
          <a:lstStyle/>
          <a:p>
            <a:r>
              <a:rPr lang="fr-FR" dirty="0" smtClean="0"/>
              <a:t>développement des études, </a:t>
            </a:r>
          </a:p>
          <a:p>
            <a:r>
              <a:rPr lang="fr-FR" dirty="0" smtClean="0"/>
              <a:t>ajustement de la méthodologie d’analyse</a:t>
            </a:r>
          </a:p>
          <a:p>
            <a:pPr lvl="1"/>
            <a:r>
              <a:rPr lang="fr-FR" dirty="0" smtClean="0"/>
              <a:t>Cas faisant l’objet de prises en charge multiples</a:t>
            </a:r>
          </a:p>
          <a:p>
            <a:pPr lvl="1"/>
            <a:r>
              <a:rPr lang="fr-FR" dirty="0" smtClean="0"/>
              <a:t>Analyse du processus</a:t>
            </a:r>
          </a:p>
          <a:p>
            <a:r>
              <a:rPr lang="fr-FR" dirty="0" smtClean="0"/>
              <a:t>premiers résultats</a:t>
            </a:r>
          </a:p>
          <a:p>
            <a:pPr lvl="1"/>
            <a:r>
              <a:rPr lang="fr-FR" dirty="0" smtClean="0"/>
              <a:t>Études systématiques de cas isolés</a:t>
            </a:r>
          </a:p>
          <a:p>
            <a:pPr lvl="1"/>
            <a:r>
              <a:rPr lang="fr-FR" dirty="0" smtClean="0"/>
              <a:t>Début de mise en perspective de cas</a:t>
            </a: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Ce qui suit</a:t>
            </a:r>
            <a:endParaRPr lang="fr-FR" dirty="0"/>
          </a:p>
        </p:txBody>
      </p:sp>
      <p:sp>
        <p:nvSpPr>
          <p:cNvPr id="3" name="Espace réservé du contenu 2"/>
          <p:cNvSpPr>
            <a:spLocks noGrp="1"/>
          </p:cNvSpPr>
          <p:nvPr>
            <p:ph idx="1"/>
          </p:nvPr>
        </p:nvSpPr>
        <p:spPr/>
        <p:txBody>
          <a:bodyPr/>
          <a:lstStyle/>
          <a:p>
            <a:r>
              <a:rPr lang="fr-FR" dirty="0" smtClean="0"/>
              <a:t>poursuite du recrutement et élargissement de l’assise du réseau avec des cliniciens formés.</a:t>
            </a:r>
          </a:p>
          <a:p>
            <a:r>
              <a:rPr lang="fr-FR" dirty="0"/>
              <a:t>des cas isolés et aux cas regroupés.</a:t>
            </a:r>
            <a:r>
              <a:rPr lang="fr-FR" dirty="0" smtClean="0"/>
              <a:t> </a:t>
            </a:r>
          </a:p>
          <a:p>
            <a:r>
              <a:rPr lang="fr-FR" dirty="0" smtClean="0"/>
              <a:t>Organisation d’un séminaire international réseaux / méthodologie</a:t>
            </a:r>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Titre 1"/>
          <p:cNvSpPr>
            <a:spLocks noGrp="1"/>
          </p:cNvSpPr>
          <p:nvPr>
            <p:ph type="title"/>
          </p:nvPr>
        </p:nvSpPr>
        <p:spPr/>
        <p:txBody>
          <a:bodyPr/>
          <a:lstStyle/>
          <a:p>
            <a:pPr eaLnBrk="1" hangingPunct="1"/>
            <a:r>
              <a:rPr lang="fr-FR" dirty="0" smtClean="0">
                <a:ea typeface="ＭＳ Ｐゴシック" charset="-128"/>
                <a:cs typeface="ＭＳ Ｐゴシック" charset="-128"/>
              </a:rPr>
              <a:t>Remerciements</a:t>
            </a:r>
          </a:p>
        </p:txBody>
      </p:sp>
      <p:sp>
        <p:nvSpPr>
          <p:cNvPr id="21507" name="Espace réservé du contenu 2"/>
          <p:cNvSpPr>
            <a:spLocks noGrp="1"/>
          </p:cNvSpPr>
          <p:nvPr>
            <p:ph sz="quarter" idx="1"/>
          </p:nvPr>
        </p:nvSpPr>
        <p:spPr>
          <a:xfrm>
            <a:off x="914400" y="1447800"/>
            <a:ext cx="7772400" cy="5029200"/>
          </a:xfrm>
        </p:spPr>
        <p:txBody>
          <a:bodyPr>
            <a:normAutofit fontScale="92500" lnSpcReduction="10000"/>
          </a:bodyPr>
          <a:lstStyle/>
          <a:p>
            <a:pPr eaLnBrk="1" hangingPunct="1">
              <a:defRPr/>
            </a:pPr>
            <a:r>
              <a:rPr lang="fr-FR" dirty="0" smtClean="0">
                <a:ea typeface="ＭＳ Ｐゴシック" charset="-128"/>
                <a:cs typeface="ＭＳ Ｐゴシック" charset="-128"/>
              </a:rPr>
              <a:t>Aux cliniciens qui participent de façon active au réseau</a:t>
            </a:r>
          </a:p>
          <a:p>
            <a:pPr eaLnBrk="1" hangingPunct="1">
              <a:defRPr/>
            </a:pPr>
            <a:r>
              <a:rPr lang="fr-FR" dirty="0" smtClean="0">
                <a:ea typeface="ＭＳ Ｐゴシック" charset="-128"/>
                <a:cs typeface="ＭＳ Ｐゴシック" charset="-128"/>
              </a:rPr>
              <a:t>À l’INSERM</a:t>
            </a:r>
          </a:p>
          <a:p>
            <a:pPr eaLnBrk="1" hangingPunct="1">
              <a:defRPr/>
            </a:pPr>
            <a:r>
              <a:rPr lang="fr-FR" dirty="0" smtClean="0">
                <a:ea typeface="ＭＳ Ｐゴシック" charset="-128"/>
                <a:cs typeface="ＭＳ Ｐゴシック" charset="-128"/>
              </a:rPr>
              <a:t>À la Direction Générale de la Santé</a:t>
            </a:r>
          </a:p>
          <a:p>
            <a:pPr eaLnBrk="1" hangingPunct="1">
              <a:buFont typeface="Wingdings 2" charset="2"/>
              <a:buNone/>
              <a:defRPr/>
            </a:pPr>
            <a:endParaRPr lang="fr-FR" dirty="0" smtClean="0">
              <a:ea typeface="ＭＳ Ｐゴシック" charset="-128"/>
              <a:cs typeface="ＭＳ Ｐゴシック" charset="-128"/>
            </a:endParaRPr>
          </a:p>
          <a:p>
            <a:pPr eaLnBrk="1" hangingPunct="1">
              <a:buFont typeface="Wingdings 2" charset="2"/>
              <a:buNone/>
              <a:defRPr/>
            </a:pPr>
            <a:endParaRPr lang="fr-FR" dirty="0" smtClean="0">
              <a:ea typeface="ＭＳ Ｐゴシック" charset="-128"/>
              <a:cs typeface="ＭＳ Ｐゴシック" charset="-128"/>
            </a:endParaRPr>
          </a:p>
          <a:p>
            <a:pPr marL="0" indent="0" eaLnBrk="1" hangingPunct="1">
              <a:buFont typeface="Wingdings 2" charset="2"/>
              <a:buNone/>
              <a:defRPr/>
            </a:pPr>
            <a:r>
              <a:rPr lang="fr-FR" sz="2400" i="1" dirty="0" smtClean="0"/>
              <a:t>Comité de pilotage du réseau</a:t>
            </a:r>
          </a:p>
          <a:p>
            <a:pPr marL="0" indent="0">
              <a:buNone/>
              <a:defRPr/>
            </a:pPr>
            <a:r>
              <a:rPr lang="fr-FR" sz="1600" i="1" dirty="0" smtClean="0">
                <a:solidFill>
                  <a:srgbClr val="FF0000"/>
                </a:solidFill>
              </a:rPr>
              <a:t>Coordonnateurs : </a:t>
            </a:r>
            <a:r>
              <a:rPr lang="fr-FR" sz="1600" dirty="0" smtClean="0"/>
              <a:t>Pr Bruno Falissard (Directeur U 669 ) et Dr </a:t>
            </a:r>
            <a:r>
              <a:rPr lang="fr-FR" sz="1600" dirty="0"/>
              <a:t>Jean-Michel Thurin (U669, FFP)</a:t>
            </a:r>
            <a:r>
              <a:rPr lang="fr-FR" sz="1600" dirty="0" smtClean="0"/>
              <a:t> </a:t>
            </a:r>
          </a:p>
          <a:p>
            <a:pPr marL="0" indent="0" eaLnBrk="1" hangingPunct="1">
              <a:buFont typeface="Wingdings 2" charset="2"/>
              <a:buNone/>
              <a:defRPr/>
            </a:pPr>
            <a:r>
              <a:rPr lang="fr-FR" sz="1600" i="1" dirty="0" smtClean="0">
                <a:solidFill>
                  <a:srgbClr val="FF0000"/>
                </a:solidFill>
              </a:rPr>
              <a:t>Membres du Comité de pilotage : </a:t>
            </a:r>
            <a:r>
              <a:rPr lang="fr-FR" sz="1600" dirty="0" smtClean="0"/>
              <a:t>Monique Thurin, , Pr Catherine Barthélémy, Dr Geneviève Haag,            Pr David Cohen, Dr Marie-Christine Cabié, Pr Bernard Golse, Dr Olivier Lehembre,  Pr Philippe Robert, Denis Mellier.</a:t>
            </a:r>
          </a:p>
          <a:p>
            <a:pPr marL="0" indent="0" eaLnBrk="1" hangingPunct="1">
              <a:buFont typeface="Wingdings 2" charset="2"/>
              <a:buNone/>
              <a:defRPr/>
            </a:pPr>
            <a:r>
              <a:rPr lang="fr-FR" sz="1600" i="1" dirty="0" smtClean="0">
                <a:solidFill>
                  <a:srgbClr val="FF0000"/>
                </a:solidFill>
              </a:rPr>
              <a:t>Analyse  des données </a:t>
            </a:r>
            <a:r>
              <a:rPr lang="fr-FR" sz="1600" dirty="0" smtClean="0">
                <a:solidFill>
                  <a:srgbClr val="FF0000"/>
                </a:solidFill>
              </a:rPr>
              <a:t>: </a:t>
            </a:r>
            <a:r>
              <a:rPr lang="fr-FR" sz="1600" dirty="0" smtClean="0"/>
              <a:t>Jean-Michel Thurin, Bruno Falissard, </a:t>
            </a:r>
            <a:r>
              <a:rPr lang="fr-FR" sz="1600" dirty="0" err="1" smtClean="0"/>
              <a:t>Tiba</a:t>
            </a:r>
            <a:r>
              <a:rPr lang="fr-FR" sz="1600" dirty="0" smtClean="0"/>
              <a:t> Baroukh et Monique Thurin</a:t>
            </a:r>
          </a:p>
          <a:p>
            <a:pPr marL="0" indent="0" eaLnBrk="1" hangingPunct="1">
              <a:buFont typeface="Wingdings 2" charset="2"/>
              <a:buNone/>
              <a:defRPr/>
            </a:pPr>
            <a:r>
              <a:rPr lang="fr-FR" sz="1600" i="1" dirty="0" smtClean="0">
                <a:solidFill>
                  <a:srgbClr val="FF0000"/>
                </a:solidFill>
              </a:rPr>
              <a:t>Site internet du réseau : </a:t>
            </a:r>
            <a:r>
              <a:rPr lang="fr-FR" sz="1600" dirty="0" smtClean="0"/>
              <a:t>http://www.techniques-psychotherapiques.org/Reseau/</a:t>
            </a:r>
          </a:p>
          <a:p>
            <a:pPr marL="0" indent="0" eaLnBrk="1" hangingPunct="1">
              <a:buFont typeface="Wingdings 2" charset="2"/>
              <a:buNone/>
              <a:defRPr/>
            </a:pPr>
            <a:endParaRPr lang="fr-FR" sz="1600" dirty="0" smtClean="0"/>
          </a:p>
          <a:p>
            <a:pPr marL="0" indent="0" eaLnBrk="1" hangingPunct="1">
              <a:buFont typeface="Wingdings 2" charset="2"/>
              <a:buNone/>
              <a:defRPr/>
            </a:pPr>
            <a:endParaRPr lang="fr-FR" sz="1600" dirty="0" smtClean="0"/>
          </a:p>
          <a:p>
            <a:pPr marL="0" indent="0" eaLnBrk="1" hangingPunct="1">
              <a:buFont typeface="Wingdings 2" charset="2"/>
              <a:buNone/>
              <a:defRPr/>
            </a:pPr>
            <a:endParaRPr lang="fr-FR" sz="1600" dirty="0" smtClean="0"/>
          </a:p>
          <a:p>
            <a:pPr marL="0" indent="0" eaLnBrk="1" hangingPunct="1">
              <a:buFont typeface="Wingdings 2" charset="2"/>
              <a:buNone/>
              <a:defRPr/>
            </a:pPr>
            <a:endParaRPr lang="fr-FR" sz="16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768</TotalTime>
  <Words>1686</Words>
  <Application>Microsoft Macintosh PowerPoint</Application>
  <PresentationFormat>Présentation à l'écran (4:3)</PresentationFormat>
  <Paragraphs>84</Paragraphs>
  <Slides>8</Slides>
  <Notes>8</Notes>
  <HiddenSlides>0</HiddenSlides>
  <MMClips>0</MMClips>
  <ScaleCrop>false</ScaleCrop>
  <HeadingPairs>
    <vt:vector size="4" baseType="variant">
      <vt:variant>
        <vt:lpstr>Modèle de conception</vt:lpstr>
      </vt:variant>
      <vt:variant>
        <vt:i4>1</vt:i4>
      </vt:variant>
      <vt:variant>
        <vt:lpstr>Titres des diapositives</vt:lpstr>
      </vt:variant>
      <vt:variant>
        <vt:i4>8</vt:i4>
      </vt:variant>
    </vt:vector>
  </HeadingPairs>
  <TitlesOfParts>
    <vt:vector size="9" baseType="lpstr">
      <vt:lpstr>Thème Office</vt:lpstr>
      <vt:lpstr>Introduction</vt:lpstr>
      <vt:lpstr>Rappel des objectifs du réseau</vt:lpstr>
      <vt:lpstr>Enjeux actuels de la recherche sur les psychothérapies et méthodologies innovantes</vt:lpstr>
      <vt:lpstr>Déroulement de l’action - 1ère Année : information et mise en place de l’infrastructure</vt:lpstr>
      <vt:lpstr>Déroulement de l’action - 2ème Année</vt:lpstr>
      <vt:lpstr>Déroulement de l’action - 2ème Année</vt:lpstr>
      <vt:lpstr>Ce qui suit</vt:lpstr>
      <vt:lpstr>Remerciements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Jean-Michel THURIN</dc:creator>
  <cp:lastModifiedBy>Jean-Michel THURIN</cp:lastModifiedBy>
  <cp:revision>23</cp:revision>
  <dcterms:created xsi:type="dcterms:W3CDTF">2010-06-24T13:34:28Z</dcterms:created>
  <dcterms:modified xsi:type="dcterms:W3CDTF">2010-06-24T15:31:44Z</dcterms:modified>
</cp:coreProperties>
</file>