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2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44E33-F74B-6345-8CDA-539695BA6EDC}" type="datetimeFigureOut">
              <a:rPr lang="fr-FR" smtClean="0"/>
              <a:pPr/>
              <a:t>27/03/10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B98DE-02F0-E545-BED7-80DEEB14060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 txBox="1">
            <a:spLocks/>
          </p:cNvSpPr>
          <p:nvPr/>
        </p:nvSpPr>
        <p:spPr bwMode="auto">
          <a:xfrm>
            <a:off x="838200" y="619125"/>
            <a:ext cx="83058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Évaluation de la psychothérapie de xxx (x ans)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pendant un an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/>
            </a:r>
            <a:b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rot="10800000" flipV="1">
            <a:off x="1676400" y="3416389"/>
            <a:ext cx="67818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Wingdings" charset="2"/>
              <a:buNone/>
            </a:pPr>
            <a:r>
              <a:rPr lang="fr-FR" i="1" dirty="0"/>
              <a:t>Groupe de pairs</a:t>
            </a:r>
            <a:r>
              <a:rPr lang="fr-FR" i="1" dirty="0" smtClean="0"/>
              <a:t> :</a:t>
            </a:r>
          </a:p>
          <a:p>
            <a:pPr>
              <a:buFont typeface="Wingdings" charset="2"/>
              <a:buNone/>
            </a:pPr>
            <a:r>
              <a:rPr lang="fr-FR" dirty="0" smtClean="0"/>
              <a:t>-</a:t>
            </a:r>
          </a:p>
          <a:p>
            <a:pPr>
              <a:buFont typeface="Wingdings" charset="2"/>
              <a:buNone/>
            </a:pPr>
            <a:r>
              <a:rPr lang="fr-FR" sz="2000" dirty="0" smtClean="0"/>
              <a:t>- </a:t>
            </a:r>
          </a:p>
          <a:p>
            <a:pPr>
              <a:buFont typeface="Wingdings" charset="2"/>
              <a:buNone/>
            </a:pPr>
            <a:r>
              <a:rPr lang="fr-FR" sz="2000" dirty="0" smtClean="0"/>
              <a:t>-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5791200"/>
            <a:ext cx="6400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chemeClr val="bg1"/>
                </a:solidFill>
              </a:rPr>
              <a:t>Journée Réseau du 22 janvier 2009</a:t>
            </a:r>
          </a:p>
        </p:txBody>
      </p:sp>
      <p:pic>
        <p:nvPicPr>
          <p:cNvPr id="7" name="Image 5" descr="LogoRRFPP110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5638800"/>
            <a:ext cx="9144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4" descr="MiniInserm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321425"/>
            <a:ext cx="13541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5" descr="logoFFP.tif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6251575"/>
            <a:ext cx="8064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6" descr="TechPsyTitr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6316663"/>
            <a:ext cx="828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7" descr="Image 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90800" y="6248400"/>
            <a:ext cx="7635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Logo_EPP.gif                                                   000B0322Macintosh HD                   C0173FB0: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17888" y="6303963"/>
            <a:ext cx="392112" cy="392112"/>
          </a:xfrm>
          <a:prstGeom prst="rect">
            <a:avLst/>
          </a:prstGeom>
          <a:noFill/>
          <a:ln w="3175">
            <a:solidFill>
              <a:srgbClr val="F79135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Formulation du cas initiale </a:t>
            </a:r>
            <a:r>
              <a:rPr lang="fr-FR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0269" y="1600200"/>
            <a:ext cx="8379813" cy="4525963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fr-FR" sz="1800" dirty="0" smtClean="0"/>
              <a:t>A) Symptômes et problèmes actuels ; B) Fonctionnement et développement : relations interpersonnelles, contenance et expression émotionnelle, autonomie et handicap, mécanismes de défense et ajustement ; C) Événements stressant, précipitant, dans le contexte de vie actuelle ; éléments contenant et favorables ; </a:t>
            </a:r>
          </a:p>
          <a:p>
            <a:pPr lvl="1"/>
            <a:r>
              <a:rPr lang="fr-FR" sz="1000" dirty="0" smtClean="0"/>
              <a:t>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/>
            <a:r>
              <a:rPr lang="fr-FR" sz="1400" dirty="0" smtClean="0"/>
              <a:t> 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 algn="dist">
              <a:buNone/>
            </a:pPr>
            <a:r>
              <a:rPr lang="fr-FR" sz="1400" dirty="0" smtClean="0"/>
              <a:t>  </a:t>
            </a:r>
          </a:p>
          <a:p>
            <a:pPr>
              <a:buFont typeface="+mj-lt"/>
              <a:buAutoNum type="arabicPeriod"/>
            </a:pPr>
            <a:r>
              <a:rPr lang="fr-FR" sz="1800" dirty="0" smtClean="0"/>
              <a:t>Facteurs non dynamiques et dynamiques ayant pu contribuer au problème central (construction de la vulnérabilité)</a:t>
            </a:r>
          </a:p>
          <a:p>
            <a:pPr lvl="1"/>
            <a:r>
              <a:rPr lang="fr-FR" sz="1400" dirty="0" smtClean="0"/>
              <a:t> 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/>
            <a:r>
              <a:rPr lang="fr-FR" sz="1400" dirty="0" smtClean="0"/>
              <a:t> </a:t>
            </a:r>
          </a:p>
          <a:p>
            <a:pPr lvl="1">
              <a:buNone/>
            </a:pPr>
            <a:r>
              <a:rPr lang="fr-FR" sz="1400" dirty="0" smtClean="0"/>
              <a:t> </a:t>
            </a:r>
          </a:p>
          <a:p>
            <a:pPr lvl="1">
              <a:buNone/>
            </a:pPr>
            <a:r>
              <a:rPr lang="fr-FR" sz="1400" dirty="0" smtClean="0"/>
              <a:t>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Formulation du cas initiale </a:t>
            </a:r>
            <a:r>
              <a:rPr lang="fr-FR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fr-FR" sz="1400" dirty="0" smtClean="0"/>
              <a:t> </a:t>
            </a:r>
          </a:p>
          <a:p>
            <a:pPr>
              <a:buFont typeface="+mj-lt"/>
              <a:buAutoNum type="arabicPeriod" startAt="3"/>
            </a:pPr>
            <a:r>
              <a:rPr lang="fr-FR" sz="1800" dirty="0" smtClean="0"/>
              <a:t>Intégration des éléments et hypothèses associées aux problèmes actuels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 </a:t>
            </a:r>
          </a:p>
          <a:p>
            <a:pPr>
              <a:buFont typeface="+mj-lt"/>
              <a:buAutoNum type="arabicPeriod" startAt="3"/>
            </a:pPr>
            <a:r>
              <a:rPr lang="fr-FR" sz="1800" dirty="0" smtClean="0"/>
              <a:t>Objectifs généraux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  </a:t>
            </a:r>
          </a:p>
          <a:p>
            <a:pPr>
              <a:buFont typeface="+mj-lt"/>
              <a:buAutoNum type="arabicPeriod" startAt="3"/>
            </a:pPr>
            <a:r>
              <a:rPr lang="fr-FR" sz="1800" dirty="0" smtClean="0"/>
              <a:t>Stratégie de départ et approche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</a:t>
            </a:r>
          </a:p>
          <a:p>
            <a:pPr marL="800100" lvl="1" indent="-342900"/>
            <a:r>
              <a:rPr lang="fr-FR" sz="1400" dirty="0" smtClean="0"/>
              <a:t> 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791"/>
          </a:xfrm>
        </p:spPr>
        <p:txBody>
          <a:bodyPr/>
          <a:lstStyle/>
          <a:p>
            <a:r>
              <a:rPr lang="fr-FR" dirty="0" smtClean="0"/>
              <a:t>Instruments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197429"/>
          <a:ext cx="8229600" cy="5377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9294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temps  </a:t>
                      </a:r>
                    </a:p>
                    <a:p>
                      <a:pPr algn="r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                                     pole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Ligne de base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2 mois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6 mois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9 mois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12 mois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/>
                </a:tc>
              </a:tr>
              <a:tr h="9200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Pour tous 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Formulation de cas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Formulation de cas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11941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Autisme et TED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ECART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GRCEEAI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DSMIV ou ICD10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ECART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GRCEEAI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ECART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GRCEEAI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endParaRPr lang="fr-FR" sz="1600" noProof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ECART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GRCEEAI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DSMIV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9200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smtClean="0">
                          <a:latin typeface="+mn-lt"/>
                          <a:ea typeface="Times New Roman"/>
                          <a:cs typeface="Times New Roman"/>
                        </a:rPr>
                        <a:t>borderline</a:t>
                      </a:r>
                      <a:endParaRPr lang="fr-FR" sz="1600" noProof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ESM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DSMIV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EFP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 ou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PQS 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EFP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 ou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PQS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EFP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 ou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PQS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ESM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DSMIV +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EFP +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CPQ</a:t>
                      </a:r>
                      <a:r>
                        <a:rPr lang="fr-FR" sz="1600" noProof="0" dirty="0" smtClean="0">
                          <a:latin typeface="+mn-lt"/>
                          <a:ea typeface="Times New Roman"/>
                          <a:cs typeface="Times New Roman"/>
                        </a:rPr>
                        <a:t> ou </a:t>
                      </a:r>
                      <a:r>
                        <a:rPr lang="fr-FR" sz="1600" b="1" noProof="0" dirty="0" smtClean="0">
                          <a:latin typeface="+mn-lt"/>
                          <a:ea typeface="Times New Roman"/>
                          <a:cs typeface="Times New Roman"/>
                        </a:rPr>
                        <a:t>PQS </a:t>
                      </a:r>
                      <a:endParaRPr lang="fr-FR" sz="1600" noProof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/>
                </a:tc>
              </a:tr>
              <a:tr h="9200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en-US" sz="1600">
                          <a:latin typeface="+mn-lt"/>
                          <a:ea typeface="Times New Roman"/>
                          <a:cs typeface="Arial"/>
                        </a:rPr>
                        <a:t>Alzheimer et apparentés</a:t>
                      </a:r>
                      <a:endParaRPr lang="fr-FR" sz="160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MMSE + NPI +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Arial"/>
                        </a:rPr>
                        <a:t>QoLAD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  </a:t>
                      </a:r>
                      <a:r>
                        <a:rPr lang="en-US" sz="1600" dirty="0" smtClean="0">
                          <a:latin typeface="+mn-lt"/>
                          <a:ea typeface="Arial Unicode MS"/>
                          <a:cs typeface="Arial"/>
                        </a:rPr>
                        <a:t>+ GDS </a:t>
                      </a:r>
                      <a:endParaRPr lang="fr-FR" sz="1600" dirty="0">
                        <a:latin typeface="+mn-lt"/>
                        <a:ea typeface="Times New Roman"/>
                        <a:cs typeface="Arial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>
                          <a:latin typeface="+mn-lt"/>
                          <a:ea typeface="Arial Unicode MS"/>
                          <a:cs typeface="Arial"/>
                        </a:rPr>
                        <a:t>+</a:t>
                      </a:r>
                      <a:r>
                        <a:rPr lang="en-US" sz="1600" dirty="0" smtClean="0">
                          <a:latin typeface="+mn-lt"/>
                          <a:ea typeface="Arial Unicode MS"/>
                          <a:cs typeface="Arial"/>
                        </a:rPr>
                        <a:t> ESM</a:t>
                      </a:r>
                      <a:endParaRPr lang="fr-FR" sz="1600" dirty="0" smtClean="0">
                        <a:latin typeface="+mn-lt"/>
                        <a:ea typeface="Times New Roman"/>
                        <a:cs typeface="Arial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>
                          <a:latin typeface="+mn-lt"/>
                          <a:ea typeface="Arial Unicode MS"/>
                          <a:cs typeface="Arial"/>
                        </a:rPr>
                        <a:t>+ DSMIV</a:t>
                      </a:r>
                      <a:endParaRPr lang="fr-FR" sz="16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MMSE + NPI +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Arial"/>
                        </a:rPr>
                        <a:t>QoLAD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  </a:t>
                      </a:r>
                      <a:r>
                        <a:rPr lang="en-US" sz="1600" dirty="0">
                          <a:latin typeface="+mn-lt"/>
                          <a:ea typeface="Arial Unicode MS"/>
                          <a:cs typeface="Arial"/>
                        </a:rPr>
                        <a:t>+GDS + </a:t>
                      </a:r>
                      <a:r>
                        <a:rPr lang="en-US" sz="1600" b="1" dirty="0">
                          <a:latin typeface="+mn-lt"/>
                          <a:ea typeface="Arial Unicode MS"/>
                          <a:cs typeface="Arial"/>
                        </a:rPr>
                        <a:t>PQS </a:t>
                      </a:r>
                      <a:endParaRPr lang="fr-FR" sz="16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MMSE + NPI+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Arial"/>
                        </a:rPr>
                        <a:t>QoLAD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  </a:t>
                      </a:r>
                      <a:r>
                        <a:rPr lang="en-US" sz="1600" dirty="0">
                          <a:latin typeface="+mn-lt"/>
                          <a:ea typeface="Arial Unicode MS"/>
                          <a:cs typeface="Arial"/>
                        </a:rPr>
                        <a:t>+GDS + </a:t>
                      </a:r>
                      <a:r>
                        <a:rPr lang="en-US" sz="1600" b="1" dirty="0">
                          <a:latin typeface="+mn-lt"/>
                          <a:ea typeface="Arial Unicode MS"/>
                          <a:cs typeface="Arial"/>
                        </a:rPr>
                        <a:t>PQS </a:t>
                      </a:r>
                      <a:endParaRPr lang="fr-FR" sz="16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88290" algn="l"/>
                        </a:tabLst>
                      </a:pPr>
                      <a:r>
                        <a:rPr lang="en-US" sz="1600" b="1">
                          <a:latin typeface="+mn-lt"/>
                          <a:ea typeface="Times New Roman"/>
                          <a:cs typeface="Arial"/>
                        </a:rPr>
                        <a:t>PQS</a:t>
                      </a:r>
                      <a:r>
                        <a:rPr lang="en-US" sz="1600">
                          <a:latin typeface="+mn-lt"/>
                          <a:ea typeface="Times New Roman"/>
                          <a:cs typeface="Arial"/>
                        </a:rPr>
                        <a:t> </a:t>
                      </a:r>
                      <a:endParaRPr lang="fr-FR" sz="160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>
                          <a:latin typeface="+mn-lt"/>
                          <a:ea typeface="Calibri"/>
                          <a:cs typeface="Arial"/>
                        </a:rPr>
                        <a:t>MMSE+NPI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+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Arial"/>
                        </a:rPr>
                        <a:t>QoLAD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 + </a:t>
                      </a:r>
                      <a:r>
                        <a:rPr lang="en-US" sz="1600" b="1" dirty="0" smtClean="0">
                          <a:latin typeface="+mn-lt"/>
                          <a:ea typeface="Calibri"/>
                          <a:cs typeface="Arial"/>
                        </a:rPr>
                        <a:t>PQS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  <a:ea typeface="Arial Unicode MS"/>
                          <a:cs typeface="Arial"/>
                        </a:rPr>
                        <a:t>+ GDS </a:t>
                      </a:r>
                      <a:endParaRPr lang="fr-FR" sz="1600" dirty="0">
                        <a:latin typeface="+mn-lt"/>
                        <a:ea typeface="Times New Roman"/>
                        <a:cs typeface="Arial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 smtClean="0">
                          <a:latin typeface="+mn-lt"/>
                          <a:ea typeface="Arial Unicode MS"/>
                          <a:cs typeface="Arial"/>
                        </a:rPr>
                        <a:t>+  ESM</a:t>
                      </a:r>
                      <a:endParaRPr lang="fr-FR" sz="1600" dirty="0" smtClean="0">
                        <a:latin typeface="+mn-lt"/>
                        <a:ea typeface="Times New Roman"/>
                        <a:cs typeface="Arial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288290" algn="l"/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en-US" sz="1600" dirty="0">
                          <a:latin typeface="+mn-lt"/>
                          <a:ea typeface="Arial Unicode MS"/>
                          <a:cs typeface="Arial"/>
                        </a:rPr>
                        <a:t>+</a:t>
                      </a:r>
                      <a:r>
                        <a:rPr lang="en-US" sz="1600" dirty="0" smtClean="0">
                          <a:latin typeface="+mn-lt"/>
                          <a:ea typeface="Arial Unicode MS"/>
                          <a:cs typeface="Arial"/>
                        </a:rPr>
                        <a:t>  DSMIV</a:t>
                      </a:r>
                      <a:endParaRPr lang="fr-FR" sz="16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cxnSp>
        <p:nvCxnSpPr>
          <p:cNvPr id="6" name="Connecteur droit 5"/>
          <p:cNvCxnSpPr/>
          <p:nvPr/>
        </p:nvCxnSpPr>
        <p:spPr>
          <a:xfrm flipV="1">
            <a:off x="457200" y="1197429"/>
            <a:ext cx="1369181" cy="9035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</a:t>
            </a:r>
            <a:r>
              <a:rPr lang="fr-FR" sz="2800" dirty="0" smtClean="0"/>
              <a:t>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Symptômes, comportements, fonctionnements (autisme, borderline, Alzheimer)</a:t>
            </a:r>
          </a:p>
          <a:p>
            <a:pPr lvl="1"/>
            <a:r>
              <a:rPr lang="fr-FR" dirty="0" smtClean="0"/>
              <a:t>Variation longitudinale des mesures portant sur les indicateurs correspondant (ECART, ESM, EFP)</a:t>
            </a:r>
          </a:p>
          <a:p>
            <a:pPr lvl="1"/>
            <a:r>
              <a:rPr lang="fr-FR" dirty="0" smtClean="0"/>
              <a:t>Graphiques récapitulatifs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</a:t>
            </a:r>
            <a:r>
              <a:rPr lang="fr-FR" sz="2800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fr-FR" dirty="0" smtClean="0"/>
              <a:t>Développement (uniquement dans le pôle autisme : </a:t>
            </a:r>
            <a:r>
              <a:rPr lang="fr-FR" noProof="0" dirty="0" smtClean="0">
                <a:latin typeface="+mn-lt"/>
                <a:ea typeface="Times New Roman"/>
                <a:cs typeface="Times New Roman"/>
              </a:rPr>
              <a:t>GRCEEAI </a:t>
            </a:r>
            <a:r>
              <a:rPr lang="fr-FR" dirty="0" smtClean="0"/>
              <a:t>)</a:t>
            </a:r>
          </a:p>
          <a:p>
            <a:pPr>
              <a:lnSpc>
                <a:spcPct val="80000"/>
              </a:lnSpc>
              <a:buFont typeface="Wingdings" charset="2"/>
              <a:buChar char="Ø"/>
            </a:pPr>
            <a:r>
              <a:rPr lang="fr-FR" sz="2400" dirty="0" smtClean="0"/>
              <a:t>Trois grandes catégories d’items</a:t>
            </a:r>
          </a:p>
          <a:p>
            <a:pPr lvl="1">
              <a:lnSpc>
                <a:spcPct val="80000"/>
              </a:lnSpc>
              <a:buFont typeface="Wingdings" charset="2"/>
              <a:buChar char="Ø"/>
            </a:pPr>
            <a:r>
              <a:rPr lang="fr-FR" sz="1800" dirty="0" smtClean="0"/>
              <a:t>1 : Pathologie</a:t>
            </a:r>
          </a:p>
          <a:p>
            <a:pPr lvl="1">
              <a:lnSpc>
                <a:spcPct val="80000"/>
              </a:lnSpc>
              <a:buFont typeface="Wingdings" charset="2"/>
              <a:buChar char="Ø"/>
            </a:pPr>
            <a:r>
              <a:rPr lang="fr-FR" sz="1800" dirty="0" smtClean="0"/>
              <a:t>2 : Émergence de développement temporaire</a:t>
            </a:r>
          </a:p>
          <a:p>
            <a:pPr lvl="1">
              <a:lnSpc>
                <a:spcPct val="80000"/>
              </a:lnSpc>
              <a:buFont typeface="Wingdings" charset="2"/>
              <a:buChar char="Ø"/>
            </a:pPr>
            <a:r>
              <a:rPr lang="fr-FR" sz="1800" dirty="0" smtClean="0"/>
              <a:t>3 : Développement définitif et durable</a:t>
            </a:r>
          </a:p>
          <a:p>
            <a:pPr lvl="1">
              <a:lnSpc>
                <a:spcPct val="80000"/>
              </a:lnSpc>
              <a:buFont typeface="Wingdings" charset="2"/>
              <a:buChar char="Ø"/>
            </a:pPr>
            <a:endParaRPr lang="fr-FR" sz="1800" dirty="0" smtClean="0"/>
          </a:p>
          <a:p>
            <a:pPr>
              <a:lnSpc>
                <a:spcPct val="80000"/>
              </a:lnSpc>
              <a:buFont typeface="Wingdings" charset="2"/>
              <a:buChar char="Ø"/>
            </a:pPr>
            <a:r>
              <a:rPr lang="fr-FR" sz="2400" dirty="0"/>
              <a:t>C</a:t>
            </a:r>
            <a:r>
              <a:rPr lang="fr-FR" sz="2400" dirty="0" smtClean="0"/>
              <a:t>otations à T0 : </a:t>
            </a:r>
            <a:r>
              <a:rPr lang="fr-FR" sz="2000" dirty="0" smtClean="0"/>
              <a:t>scores</a:t>
            </a:r>
            <a:r>
              <a:rPr lang="fr-FR" sz="2400" dirty="0" smtClean="0"/>
              <a:t> </a:t>
            </a:r>
            <a:r>
              <a:rPr lang="fr-FR" sz="2000" dirty="0" smtClean="0"/>
              <a:t>Pathologie, Émergence, Développement</a:t>
            </a:r>
            <a:endParaRPr lang="fr-FR" sz="2400" dirty="0" smtClean="0"/>
          </a:p>
          <a:p>
            <a:pPr>
              <a:lnSpc>
                <a:spcPct val="80000"/>
              </a:lnSpc>
              <a:buFont typeface="Wingdings" charset="2"/>
              <a:buChar char="Ø"/>
            </a:pPr>
            <a:endParaRPr lang="fr-FR" sz="2400" dirty="0" smtClean="0"/>
          </a:p>
          <a:p>
            <a:pPr>
              <a:lnSpc>
                <a:spcPct val="80000"/>
              </a:lnSpc>
              <a:buFont typeface="Wingdings" charset="2"/>
              <a:buChar char="Ø"/>
            </a:pPr>
            <a:r>
              <a:rPr lang="fr-FR" sz="2400" dirty="0" smtClean="0"/>
              <a:t>Cotations à T12 </a:t>
            </a:r>
            <a:r>
              <a:rPr lang="fr-FR" sz="2000" dirty="0" smtClean="0"/>
              <a:t>: scores Pathologie, Émergence, Développement</a:t>
            </a:r>
            <a:endParaRPr lang="fr-FR" sz="2200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Analyse </a:t>
            </a:r>
            <a:r>
              <a:rPr lang="fr-FR" sz="2800" dirty="0" smtClean="0"/>
              <a:t>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0287" y="1417638"/>
            <a:ext cx="8611808" cy="5125886"/>
          </a:xfrm>
        </p:spPr>
        <p:txBody>
          <a:bodyPr>
            <a:normAutofit fontScale="40000" lnSpcReduction="20000"/>
          </a:bodyPr>
          <a:lstStyle/>
          <a:p>
            <a:r>
              <a:rPr lang="fr-FR" sz="7000" dirty="0" smtClean="0"/>
              <a:t>Processus interne</a:t>
            </a:r>
          </a:p>
          <a:p>
            <a:pPr lvl="1"/>
            <a:r>
              <a:rPr lang="fr-FR" sz="6000" dirty="0" smtClean="0"/>
              <a:t>Caractérisation générale de la psychothérapie et de sa variation</a:t>
            </a:r>
          </a:p>
          <a:p>
            <a:pPr marL="1428750" lvl="2" indent="-514350">
              <a:buFont typeface="+mj-lt"/>
              <a:buAutoNum type="arabicPeriod"/>
            </a:pPr>
            <a:r>
              <a:rPr lang="fr-FR" sz="5000" dirty="0" smtClean="0">
                <a:solidFill>
                  <a:srgbClr val="000000"/>
                </a:solidFill>
              </a:rPr>
              <a:t>Ce qui a toujours été saillant dans la psychothérapie (+4, +3, -4, -3)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fr-FR" sz="5000" dirty="0" smtClean="0">
                <a:solidFill>
                  <a:srgbClr val="000000"/>
                </a:solidFill>
              </a:rPr>
              <a:t>Ce qui a toujours été non extrême (+2, -2)</a:t>
            </a:r>
          </a:p>
          <a:p>
            <a:pPr marL="1428750" lvl="2" indent="-514350">
              <a:buFont typeface="+mj-lt"/>
              <a:buAutoNum type="arabicPeriod"/>
            </a:pPr>
            <a:r>
              <a:rPr lang="fr-FR" sz="5000" dirty="0" smtClean="0">
                <a:solidFill>
                  <a:srgbClr val="000000"/>
                </a:solidFill>
              </a:rPr>
              <a:t>Le profil de la psychothérapie par rapport aux principales approches</a:t>
            </a:r>
            <a:endParaRPr lang="fr-FR" sz="4500" dirty="0" smtClean="0">
              <a:solidFill>
                <a:srgbClr val="000000"/>
              </a:solidFill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fr-FR" sz="5000" dirty="0" smtClean="0">
                <a:solidFill>
                  <a:srgbClr val="000000"/>
                </a:solidFill>
              </a:rPr>
              <a:t>Ce qui a changé (un niveau au moins maintenu pendant 2 évaluations ou un changement continu de niveau).</a:t>
            </a:r>
          </a:p>
          <a:p>
            <a:pPr marL="1428750" lvl="2" indent="-514350">
              <a:buFont typeface="+mj-lt"/>
              <a:buAutoNum type="arabicPeriod"/>
            </a:pPr>
            <a:r>
              <a:rPr lang="fr-FR" sz="5000" dirty="0" smtClean="0">
                <a:solidFill>
                  <a:srgbClr val="000000"/>
                </a:solidFill>
              </a:rPr>
              <a:t>Ce qui reste assez caractéristique (4, 3, 2 ou -4, -3, -2) </a:t>
            </a:r>
          </a:p>
          <a:p>
            <a:pPr lvl="1"/>
            <a:r>
              <a:rPr lang="fr-FR" sz="6000" dirty="0" smtClean="0"/>
              <a:t>Mesure </a:t>
            </a:r>
            <a:r>
              <a:rPr lang="fr-FR" sz="6000" dirty="0"/>
              <a:t>de</a:t>
            </a:r>
            <a:r>
              <a:rPr lang="fr-FR" sz="6000" dirty="0" smtClean="0"/>
              <a:t> 5 </a:t>
            </a:r>
            <a:r>
              <a:rPr lang="fr-FR" sz="6000" dirty="0"/>
              <a:t>facteurs potentiels de </a:t>
            </a:r>
            <a:r>
              <a:rPr lang="fr-FR" sz="6000" dirty="0" smtClean="0"/>
              <a:t>changement</a:t>
            </a:r>
          </a:p>
          <a:p>
            <a:pPr lvl="2"/>
            <a:r>
              <a:rPr lang="fr-FR" sz="5000" dirty="0" smtClean="0"/>
              <a:t> facteur </a:t>
            </a:r>
            <a:r>
              <a:rPr lang="fr-FR" sz="5000" dirty="0"/>
              <a:t>1 : approche du thérapeute ; facteur 2 : alliance de travail (3 dimensions) ; facteur 3 : insight ; facteur 4 : exploration de l’émotion</a:t>
            </a:r>
            <a:r>
              <a:rPr lang="fr-FR" sz="5000" dirty="0" smtClean="0"/>
              <a:t> ; </a:t>
            </a:r>
            <a:r>
              <a:rPr lang="fr-FR" sz="5000" dirty="0"/>
              <a:t>facteur</a:t>
            </a:r>
            <a:r>
              <a:rPr lang="fr-FR" sz="5000" dirty="0" smtClean="0"/>
              <a:t> 5 </a:t>
            </a:r>
            <a:r>
              <a:rPr lang="fr-FR" sz="5000" dirty="0"/>
              <a:t>: état affectif (anxiété, dépression, émotion)</a:t>
            </a:r>
            <a:r>
              <a:rPr lang="fr-FR" sz="5000" dirty="0" smtClean="0"/>
              <a:t>.</a:t>
            </a:r>
          </a:p>
          <a:p>
            <a:pPr lvl="1"/>
            <a:r>
              <a:rPr lang="fr-FR" sz="6000" dirty="0" smtClean="0"/>
              <a:t>Mesure d’un indicateur structurel de changement</a:t>
            </a:r>
          </a:p>
          <a:p>
            <a:pPr lvl="2"/>
            <a:r>
              <a:rPr lang="fr-FR" sz="5000" dirty="0" smtClean="0"/>
              <a:t>abord de la réalité (externe ou interne)</a:t>
            </a:r>
          </a:p>
          <a:p>
            <a:pPr lvl="1"/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Mise en relation des évolutions symptomatiques, comportementales et fonctionnelles avec le processus. Pourquoi et comment se produisent les changements ?</a:t>
            </a:r>
          </a:p>
          <a:p>
            <a:pPr lvl="1"/>
            <a:r>
              <a:rPr lang="fr-FR" dirty="0" smtClean="0"/>
              <a:t>Echelles de changement (externe)</a:t>
            </a:r>
          </a:p>
          <a:p>
            <a:pPr lvl="2"/>
            <a:r>
              <a:rPr lang="fr-FR" dirty="0" smtClean="0"/>
              <a:t>Les éléments principaux </a:t>
            </a:r>
          </a:p>
          <a:p>
            <a:pPr lvl="1"/>
            <a:r>
              <a:rPr lang="fr-FR" dirty="0" smtClean="0"/>
              <a:t>Processus (interne)</a:t>
            </a:r>
          </a:p>
          <a:p>
            <a:pPr lvl="2"/>
            <a:r>
              <a:rPr lang="fr-FR" dirty="0" smtClean="0"/>
              <a:t>Les éléments principaux </a:t>
            </a:r>
          </a:p>
          <a:p>
            <a:pPr lvl="1"/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Formulation de cas à 1 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>
                <a:solidFill>
                  <a:srgbClr val="000000"/>
                </a:solidFill>
              </a:rPr>
              <a:t>Symptômes et problèmes actuels subsistant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Événements stressant, précipitant, dans le contexte de vie actuelle ; éléments favorables 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Facteurs non dynamiques et dynamiques qui peuvent contribuer aux problèmes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Symptômes, développement, fonctionnement, autonomie et handicap`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Première analyse des éléments de la psychothérapie et du contexte qui ont pu contribuer à cette évolution</a:t>
            </a:r>
          </a:p>
          <a:p>
            <a:r>
              <a:rPr lang="fr-FR" dirty="0" smtClean="0">
                <a:solidFill>
                  <a:srgbClr val="000000"/>
                </a:solidFill>
              </a:rPr>
              <a:t>Identité et différentiel entre les objectifs envisagés et ceux qui ont été atteints.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5653</TotalTime>
  <Words>646</Words>
  <Application>Microsoft Macintosh PowerPoint</Application>
  <PresentationFormat>Présentation à l'écran (4:3)</PresentationFormat>
  <Paragraphs>120</Paragraphs>
  <Slides>9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Diapositive 1</vt:lpstr>
      <vt:lpstr>Formulation du cas initiale (1)</vt:lpstr>
      <vt:lpstr>Formulation du cas initiale (2)</vt:lpstr>
      <vt:lpstr>Instruments</vt:lpstr>
      <vt:lpstr>Analyse (1)</vt:lpstr>
      <vt:lpstr>Analyse (2)</vt:lpstr>
      <vt:lpstr>Analyse (3)</vt:lpstr>
      <vt:lpstr>Diapositive 8</vt:lpstr>
      <vt:lpstr>Formulation de cas à 1 an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57</cp:revision>
  <dcterms:created xsi:type="dcterms:W3CDTF">2010-03-27T08:31:15Z</dcterms:created>
  <dcterms:modified xsi:type="dcterms:W3CDTF">2010-03-29T07:11:02Z</dcterms:modified>
</cp:coreProperties>
</file>