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xls" ContentType="application/vnd.ms-excel"/>
  <Override PartName="/ppt/theme/theme2.xml" ContentType="application/vnd.openxmlformats-officedocument.theme+xml"/>
  <Override PartName="/ppt/notesSlides/notesSlide11.xml" ContentType="application/vnd.openxmlformats-officedocument.presentationml.notes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docProps/custom.xml" ContentType="application/vnd.openxmlformats-officedocument.custom-properties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notesSlides/notesSlide12.xml" ContentType="application/vnd.openxmlformats-officedocument.presentationml.notesSlide+xml"/>
  <Default Extension="pict" ContentType="image/pict"/>
  <Override PartName="/ppt/notesSlides/notesSlide6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Default Extension="bin" ContentType="application/vnd.openxmlformats-officedocument.presentationml.printerSettings"/>
  <Override PartName="/ppt/embeddings/Pr_sentation_Microsoft_PowerPoint_97_-_20031.bin" ContentType="application/vnd.openxmlformats-officedocument.oleObject"/>
  <Override PartName="/ppt/notesSlides/notesSlide10.xml" ContentType="application/vnd.openxmlformats-officedocument.presentationml.notesSlide+xml"/>
  <Override PartName="/ppt/slides/slide9.xml" ContentType="application/vnd.openxmlformats-officedocument.presentationml.slide+xml"/>
  <Default Extension="rels" ContentType="application/vnd.openxmlformats-package.relationships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r:id="rId1"/>
  </p:sldMasterIdLst>
  <p:notesMasterIdLst>
    <p:notesMasterId r:id="rId14"/>
  </p:notesMasterIdLst>
  <p:handoutMasterIdLst>
    <p:handoutMasterId r:id="rId15"/>
  </p:handoutMasterIdLst>
  <p:sldIdLst>
    <p:sldId id="297" r:id="rId2"/>
    <p:sldId id="300" r:id="rId3"/>
    <p:sldId id="288" r:id="rId4"/>
    <p:sldId id="284" r:id="rId5"/>
    <p:sldId id="285" r:id="rId6"/>
    <p:sldId id="302" r:id="rId7"/>
    <p:sldId id="276" r:id="rId8"/>
    <p:sldId id="296" r:id="rId9"/>
    <p:sldId id="271" r:id="rId10"/>
    <p:sldId id="298" r:id="rId11"/>
    <p:sldId id="299" r:id="rId12"/>
    <p:sldId id="301" r:id="rId13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  <p:clrMru>
    <a:srgbClr val="C0281B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864" y="-4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19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viewProps" Target="viewProps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fld id="{E6175FC7-9351-2640-9FD1-EE1A2528D66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fld id="{BBE73145-3A90-C146-BE3F-F87AD56B293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2" charset="0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411" name="Text Box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ln/>
        </p:spPr>
        <p:txBody>
          <a:bodyPr wrap="none" anchor="ctr"/>
          <a:lstStyle/>
          <a:p>
            <a:pPr eaLnBrk="1" hangingPunct="1"/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16955-9B2F-4442-8729-5F3DBDA8C373}" type="slidenum">
              <a:rPr lang="fr-FR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2</a:t>
            </a:fld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40000"/>
              </a:lnSpc>
              <a:buFontTx/>
              <a:buChar char="•"/>
              <a:defRPr/>
            </a:pPr>
            <a:r>
              <a:rPr lang="fr-FR" sz="2900" dirty="0" err="1" smtClean="0">
                <a:solidFill>
                  <a:srgbClr val="000000"/>
                </a:solidFill>
              </a:rPr>
              <a:t>Dpression</a:t>
            </a:r>
            <a:r>
              <a:rPr lang="fr-FR" sz="2900" dirty="0" smtClean="0">
                <a:solidFill>
                  <a:srgbClr val="000000"/>
                </a:solidFill>
              </a:rPr>
              <a:t> après 65 ans </a:t>
            </a:r>
          </a:p>
          <a:p>
            <a:pPr marL="342900" indent="-342900">
              <a:lnSpc>
                <a:spcPct val="140000"/>
              </a:lnSpc>
              <a:buFontTx/>
              <a:buChar char="•"/>
              <a:defRPr/>
            </a:pPr>
            <a:r>
              <a:rPr lang="fr-FR" sz="2900" dirty="0" smtClean="0">
                <a:solidFill>
                  <a:srgbClr val="000000"/>
                </a:solidFill>
              </a:rPr>
              <a:t>Episode dépressif majeur</a:t>
            </a:r>
          </a:p>
          <a:p>
            <a:pPr marL="533400" lvl="1" indent="-76200">
              <a:lnSpc>
                <a:spcPct val="110000"/>
              </a:lnSpc>
              <a:buFontTx/>
              <a:buChar char="–"/>
              <a:defRPr/>
            </a:pPr>
            <a:r>
              <a:rPr lang="fr-FR" sz="2400" b="1" dirty="0" smtClean="0">
                <a:solidFill>
                  <a:srgbClr val="000000"/>
                </a:solidFill>
                <a:cs typeface="ＭＳ Ｐゴシック" pitchFamily="-112" charset="-128"/>
              </a:rPr>
              <a:t>A domicile</a:t>
            </a:r>
            <a:r>
              <a:rPr lang="fr-FR" sz="2400" dirty="0" smtClean="0">
                <a:solidFill>
                  <a:srgbClr val="000000"/>
                </a:solidFill>
                <a:cs typeface="ＭＳ Ｐゴシック" pitchFamily="-112" charset="-128"/>
              </a:rPr>
              <a:t>		 </a:t>
            </a:r>
            <a:r>
              <a:rPr lang="fr-FR" sz="2400" b="1" dirty="0" smtClean="0">
                <a:solidFill>
                  <a:srgbClr val="000000"/>
                </a:solidFill>
                <a:cs typeface="ＭＳ Ｐゴシック" pitchFamily="-112" charset="-128"/>
              </a:rPr>
              <a:t>1 à 2%</a:t>
            </a:r>
          </a:p>
          <a:p>
            <a:pPr marL="533400" lvl="1" indent="-76200">
              <a:lnSpc>
                <a:spcPct val="110000"/>
              </a:lnSpc>
              <a:buFontTx/>
              <a:buChar char="–"/>
              <a:defRPr/>
            </a:pPr>
            <a:r>
              <a:rPr lang="fr-FR" sz="2400" b="1" dirty="0" smtClean="0">
                <a:solidFill>
                  <a:srgbClr val="000000"/>
                </a:solidFill>
                <a:cs typeface="ＭＳ Ｐゴシック" pitchFamily="-112" charset="-128"/>
              </a:rPr>
              <a:t>En EHPAD 		 13%</a:t>
            </a:r>
            <a:r>
              <a:rPr lang="fr-FR" sz="2400" dirty="0" smtClean="0">
                <a:solidFill>
                  <a:srgbClr val="000000"/>
                </a:solidFill>
                <a:cs typeface="ＭＳ Ｐゴシック" pitchFamily="-112" charset="-128"/>
              </a:rPr>
              <a:t> </a:t>
            </a:r>
          </a:p>
          <a:p>
            <a:pPr marL="342900" indent="-342900">
              <a:lnSpc>
                <a:spcPct val="140000"/>
              </a:lnSpc>
              <a:buFontTx/>
              <a:buChar char="•"/>
              <a:defRPr/>
            </a:pPr>
            <a:r>
              <a:rPr lang="fr-FR" sz="2900" dirty="0" smtClean="0">
                <a:solidFill>
                  <a:srgbClr val="000000"/>
                </a:solidFill>
              </a:rPr>
              <a:t>Symptômes dépressifs</a:t>
            </a:r>
          </a:p>
          <a:p>
            <a:pPr marL="533400" lvl="1" indent="-76200">
              <a:lnSpc>
                <a:spcPct val="110000"/>
              </a:lnSpc>
              <a:buFontTx/>
              <a:buChar char="–"/>
              <a:defRPr/>
            </a:pPr>
            <a:r>
              <a:rPr lang="fr-FR" sz="2400" b="1" dirty="0" smtClean="0">
                <a:solidFill>
                  <a:srgbClr val="000000"/>
                </a:solidFill>
                <a:cs typeface="ＭＳ Ｐゴシック" pitchFamily="-112" charset="-128"/>
              </a:rPr>
              <a:t>A domicile  		13 à 27 %</a:t>
            </a:r>
          </a:p>
          <a:p>
            <a:pPr marL="533400" lvl="1" indent="-76200">
              <a:lnSpc>
                <a:spcPct val="110000"/>
              </a:lnSpc>
              <a:buFontTx/>
              <a:buChar char="–"/>
              <a:defRPr/>
            </a:pPr>
            <a:r>
              <a:rPr lang="fr-FR" sz="2400" b="1" dirty="0" smtClean="0">
                <a:solidFill>
                  <a:srgbClr val="000000"/>
                </a:solidFill>
                <a:cs typeface="ＭＳ Ｐゴシック" pitchFamily="-112" charset="-128"/>
              </a:rPr>
              <a:t>En EHPAD  		20%</a:t>
            </a:r>
            <a:endParaRPr lang="fr-FR" sz="2400" dirty="0" smtClean="0">
              <a:solidFill>
                <a:srgbClr val="000000"/>
              </a:solidFill>
              <a:cs typeface="ＭＳ Ｐゴシック" pitchFamily="-112" charset="-128"/>
            </a:endParaRPr>
          </a:p>
          <a:p>
            <a:pPr>
              <a:defRPr/>
            </a:pPr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15A877-F2D0-0546-BBA8-F4E436B8C707}" type="slidenum">
              <a:rPr lang="fr-FR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3</a:t>
            </a:fld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8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218" tIns="46109" rIns="92218" bIns="46109"/>
          <a:lstStyle/>
          <a:p>
            <a:pPr eaLnBrk="1" hangingPunct="1"/>
            <a:endParaRPr lang="en-GB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A37E08-075B-264D-BCA0-0059ACF9BC36}" type="slidenum">
              <a:rPr lang="fr-FR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4</a:t>
            </a:fld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6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218" tIns="46109" rIns="92218" bIns="46109"/>
          <a:lstStyle/>
          <a:p>
            <a:pPr eaLnBrk="1" hangingPunct="1"/>
            <a:endParaRPr lang="en-GB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BA2B28-35DE-C64D-BEFB-371D85DF0E83}" type="slidenum">
              <a:rPr lang="fr-FR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5</a:t>
            </a:fld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560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4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218" tIns="46109" rIns="92218" bIns="46109"/>
          <a:lstStyle/>
          <a:p>
            <a:pPr eaLnBrk="1" hangingPunct="1"/>
            <a:endParaRPr lang="en-GB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6EAB48-A948-A649-8AD4-48CEAED6077A}" type="slidenum">
              <a:rPr lang="fr-FR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6</a:t>
            </a:fld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7651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3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9A03F3-7F63-F54F-8DC3-69379C354D39}" type="slidenum">
              <a:rPr lang="fr-FR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7</a:t>
            </a:fld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47" name="Text Box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ln/>
        </p:spPr>
        <p:txBody>
          <a:bodyPr wrap="none" anchor="ctr"/>
          <a:lstStyle/>
          <a:p>
            <a:pPr eaLnBrk="1" hangingPunct="1"/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632D9A-7B91-D04F-9203-7801C8B7431A}" type="slidenum">
              <a:rPr lang="fr-FR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9</a:t>
            </a:fld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3795" name="Rectangle 2"/>
          <p:cNvSpPr>
            <a:spLocks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 txBox="1">
            <a:spLocks noChangeArrowheads="1"/>
          </p:cNvSpPr>
          <p:nvPr/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5843" name="Text Box 2"/>
          <p:cNvSpPr>
            <a:spLocks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ln/>
        </p:spPr>
        <p:txBody>
          <a:bodyPr wrap="none" anchor="ctr"/>
          <a:lstStyle/>
          <a:p>
            <a:pPr eaLnBrk="1" hangingPunct="1"/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6FC84F-636B-F44A-A298-85AEE9C3F6BF}" type="slidenum">
              <a:rPr lang="fr-FR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11</a:t>
            </a:fld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789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218" tIns="46109" rIns="92218" bIns="46109"/>
          <a:lstStyle/>
          <a:p>
            <a:pPr eaLnBrk="1" hangingPunct="1"/>
            <a:r>
              <a:rPr lang="en-GB" smtClean="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LES OBJECTIFS: mise en évidence des facteurs pronstiques, des mécanismes</a:t>
            </a:r>
          </a:p>
          <a:p>
            <a:pPr eaLnBrk="1" hangingPunct="1"/>
            <a:r>
              <a:rPr lang="en-GB" smtClean="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(donc pas de groupe de controle)</a:t>
            </a:r>
          </a:p>
          <a:p>
            <a:pPr eaLnBrk="1" hangingPunct="1"/>
            <a:r>
              <a:rPr lang="en-GB" smtClean="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3 cas par psychotherapeute suivi sur 1 an avec un groupe de 3 soignants pour juger (dont obligatoirement le thérapeute)</a:t>
            </a:r>
          </a:p>
          <a:p>
            <a:pPr eaLnBrk="1" hangingPunct="1"/>
            <a:r>
              <a:rPr lang="en-GB" smtClean="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Avoir au moins 6 à 8 séances par an</a:t>
            </a:r>
          </a:p>
          <a:p>
            <a:pPr eaLnBrk="1" hangingPunct="1"/>
            <a:r>
              <a:rPr lang="en-GB" smtClean="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Travail en trinome</a:t>
            </a:r>
          </a:p>
          <a:p>
            <a:pPr eaLnBrk="1" hangingPunct="1"/>
            <a:r>
              <a:rPr lang="en-GB" smtClean="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Analyse qualitative du verbatim</a:t>
            </a:r>
          </a:p>
          <a:p>
            <a:pPr eaLnBrk="1" hangingPunct="1"/>
            <a:r>
              <a:rPr lang="en-GB" smtClean="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Analyse des echelles</a:t>
            </a:r>
          </a:p>
          <a:p>
            <a:pPr eaLnBrk="1" hangingPunct="1"/>
            <a:r>
              <a:rPr lang="en-GB" smtClean="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t>Analyse épidémiologique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42EBA2-0B9C-1A46-A265-9E46755C647F}" type="slidenum">
              <a:rPr lang="fr-FR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12</a:t>
            </a:fld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3993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40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2218" tIns="46109" rIns="92218" bIns="46109"/>
          <a:lstStyle/>
          <a:p>
            <a:pPr eaLnBrk="1" hangingPunct="1"/>
            <a:endParaRPr lang="en-GB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ADFD2-8AEB-DE47-B12F-A050408422F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21EA3-FAA7-0848-9D1B-F3F98306CD6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1D9BE-143E-BE44-BB4F-9238EF265BB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9CF1D-2191-AC4A-A043-3EB0D0706D4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D4CDF-79CF-D74D-B43E-9C988246829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9DE1A-6818-E945-A586-DD7D59A057D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672E8-2F03-DB4A-97BE-9289F4D02BB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9BC90-5114-A740-A9B0-DC42580CA7E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4957A-DB78-C74C-8BBB-FD9C40752AC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EDFB1-E75D-1249-85F4-8A5A052FEE0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2C977-48A0-8E47-84B2-1ECF118422F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C1EF9-775A-554A-86A6-8BAAD199B76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Pr_sentation_Microsoft_PowerPoint_97_-_20031.bin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fld id="{8D4C5A38-1A62-4B4F-AFE1-0C9EDF27A54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graphicFrame>
        <p:nvGraphicFramePr>
          <p:cNvPr id="102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026" r:id="rId15" imgW="0" imgH="0" progId="PowerPoint.Show.8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" Target="slide1.xml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Relationship Id="rId5" Type="http://schemas.openxmlformats.org/officeDocument/2006/relationships/oleObject" Target="../embeddings/Feuille_Microsoft_Excel_97_-_20042.xls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3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720725" y="360363"/>
            <a:ext cx="720725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387" name="Rectangle 9"/>
          <p:cNvSpPr>
            <a:spLocks noChangeArrowheads="1"/>
          </p:cNvSpPr>
          <p:nvPr/>
        </p:nvSpPr>
        <p:spPr bwMode="auto">
          <a:xfrm>
            <a:off x="762000" y="1981200"/>
            <a:ext cx="7620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3200" b="1" dirty="0">
                <a:solidFill>
                  <a:srgbClr val="0000FF"/>
                </a:solidFill>
              </a:rPr>
              <a:t>PSYCHIATRIE DU SUJET </a:t>
            </a:r>
            <a:r>
              <a:rPr lang="fr-FR" sz="3200" b="1" dirty="0" smtClean="0">
                <a:solidFill>
                  <a:srgbClr val="0000FF"/>
                </a:solidFill>
              </a:rPr>
              <a:t>AGE</a:t>
            </a:r>
          </a:p>
          <a:p>
            <a:pPr algn="ctr"/>
            <a:endParaRPr lang="fr-FR" sz="3200" b="1" dirty="0" smtClean="0">
              <a:solidFill>
                <a:srgbClr val="0000FF"/>
              </a:solidFill>
            </a:endParaRPr>
          </a:p>
          <a:p>
            <a:pPr algn="ctr"/>
            <a:r>
              <a:rPr lang="fr-FR" sz="3200" dirty="0" smtClean="0">
                <a:solidFill>
                  <a:srgbClr val="0000FF"/>
                </a:solidFill>
              </a:rPr>
              <a:t>Philippe ROBERT</a:t>
            </a:r>
            <a:endParaRPr lang="fr-FR" sz="3200" dirty="0">
              <a:solidFill>
                <a:srgbClr val="0000FF"/>
              </a:solidFill>
            </a:endParaRPr>
          </a:p>
        </p:txBody>
      </p:sp>
      <p:pic>
        <p:nvPicPr>
          <p:cNvPr id="16388" name="Picture 11" descr="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7575" y="4191000"/>
            <a:ext cx="2409825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828800"/>
            <a:ext cx="7772400" cy="1470025"/>
          </a:xfrm>
        </p:spPr>
        <p:txBody>
          <a:bodyPr/>
          <a:lstStyle/>
          <a:p>
            <a:r>
              <a:rPr lang="fr-FR" sz="3200" b="1">
                <a:solidFill>
                  <a:schemeClr val="accent2"/>
                </a:solidFill>
              </a:rPr>
              <a:t>Anxiété &amp; Dépression chez le sujet âgé</a:t>
            </a:r>
          </a:p>
        </p:txBody>
      </p:sp>
      <p:pic>
        <p:nvPicPr>
          <p:cNvPr id="18435" name="Picture 8" descr="LOGO HA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6600" y="838200"/>
            <a:ext cx="18288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85800" y="4876800"/>
            <a:ext cx="7924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fr-FR" sz="180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Symptômes Psychologique et Comportementaux des Démences</a:t>
            </a:r>
            <a:endParaRPr lang="fr-FR" sz="3600" b="1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fr-FR" sz="3600" b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SPCD</a:t>
            </a:r>
            <a:endParaRPr lang="fr-FR" sz="3600" b="1">
              <a:effectLst>
                <a:outerShdw blurRad="38100" dist="38100" dir="2700000" algn="tl">
                  <a:srgbClr val="DDDDDD"/>
                </a:outerShdw>
              </a:effectLst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algn="ctr" eaLnBrk="1" hangingPunct="1">
              <a:spcBef>
                <a:spcPct val="20000"/>
              </a:spcBef>
              <a:defRPr/>
            </a:pPr>
            <a:endParaRPr lang="fr-FR" sz="3600" b="1">
              <a:effectLst>
                <a:outerShdw blurRad="38100" dist="38100" dir="2700000" algn="tl">
                  <a:srgbClr val="DDDDDD"/>
                </a:outerShdw>
              </a:effectLst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8437" name="Rectangle 2"/>
          <p:cNvSpPr txBox="1">
            <a:spLocks noChangeArrowheads="1"/>
          </p:cNvSpPr>
          <p:nvPr/>
        </p:nvSpPr>
        <p:spPr bwMode="auto">
          <a:xfrm>
            <a:off x="685800" y="35814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b="1">
                <a:solidFill>
                  <a:schemeClr val="accent2"/>
                </a:solidFill>
              </a:rPr>
              <a:t>MALADIE D’ALZHEIMER &amp; PATHOLOGIES APPARENTES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8913" y="244475"/>
            <a:ext cx="8686800" cy="1584325"/>
          </a:xfrm>
        </p:spPr>
        <p:txBody>
          <a:bodyPr/>
          <a:lstStyle/>
          <a:p>
            <a:pPr eaLnBrk="1" hangingPunct="1"/>
            <a:r>
              <a:rPr lang="fr-FR" sz="3600" b="1">
                <a:solidFill>
                  <a:srgbClr val="DC2C24"/>
                </a:solidFill>
              </a:rPr>
              <a:t>ORIGINES</a:t>
            </a:r>
            <a:r>
              <a:rPr lang="fr-FR" sz="2700">
                <a:solidFill>
                  <a:srgbClr val="DC2C24"/>
                </a:solidFill>
              </a:rPr>
              <a:t>  des </a:t>
            </a:r>
            <a:r>
              <a:rPr lang="fr-FR" sz="4700">
                <a:solidFill>
                  <a:srgbClr val="DC2C24"/>
                </a:solidFill>
              </a:rPr>
              <a:t>SPCD</a:t>
            </a:r>
            <a:endParaRPr lang="fr-FR" sz="4800">
              <a:solidFill>
                <a:srgbClr val="DC2C24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00138"/>
            <a:ext cx="8385175" cy="4645025"/>
          </a:xfrm>
        </p:spPr>
        <p:txBody>
          <a:bodyPr/>
          <a:lstStyle/>
          <a:p>
            <a:pPr marL="290513" lvl="1" indent="-3175" eaLnBrk="1" hangingPunct="1">
              <a:lnSpc>
                <a:spcPct val="75000"/>
              </a:lnSpc>
              <a:buFontTx/>
              <a:buNone/>
            </a:pPr>
            <a:endParaRPr lang="fr-FR" sz="3100" i="1">
              <a:solidFill>
                <a:schemeClr val="tx2"/>
              </a:solidFill>
              <a:ea typeface="Times New Roman" pitchFamily="-106" charset="0"/>
              <a:cs typeface="Times New Roman" pitchFamily="-106" charset="0"/>
            </a:endParaRPr>
          </a:p>
          <a:p>
            <a:pPr marL="290513" lvl="1" indent="-3175" eaLnBrk="1" hangingPunct="1">
              <a:lnSpc>
                <a:spcPct val="75000"/>
              </a:lnSpc>
              <a:buFontTx/>
              <a:buNone/>
            </a:pPr>
            <a:endParaRPr lang="fr-FR" sz="3100" i="1">
              <a:solidFill>
                <a:schemeClr val="tx2"/>
              </a:solidFill>
              <a:ea typeface="Times New Roman" pitchFamily="-106" charset="0"/>
              <a:cs typeface="Times New Roman" pitchFamily="-106" charset="0"/>
            </a:endParaRPr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4273550" y="3035300"/>
            <a:ext cx="1271588" cy="10541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fr-FR" sz="1400"/>
          </a:p>
          <a:p>
            <a:pPr algn="ctr"/>
            <a:endParaRPr lang="fr-FR" sz="1400"/>
          </a:p>
          <a:p>
            <a:pPr algn="ctr"/>
            <a:r>
              <a:rPr lang="fr-FR" b="1"/>
              <a:t>SPCD</a:t>
            </a:r>
          </a:p>
          <a:p>
            <a:pPr algn="ctr"/>
            <a:endParaRPr lang="fr-FR" sz="2800">
              <a:latin typeface="Times New Roman" pitchFamily="-106" charset="0"/>
            </a:endParaRP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 flipV="1">
            <a:off x="4851400" y="4138613"/>
            <a:ext cx="17463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3822700" y="1830388"/>
            <a:ext cx="1958975" cy="482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fr-FR" sz="1400">
                <a:solidFill>
                  <a:srgbClr val="990000"/>
                </a:solidFill>
              </a:rPr>
              <a:t>Personnalité</a:t>
            </a:r>
            <a:endParaRPr lang="fr-FR" sz="1400"/>
          </a:p>
        </p:txBody>
      </p:sp>
      <p:grpSp>
        <p:nvGrpSpPr>
          <p:cNvPr id="20487" name="Group 7"/>
          <p:cNvGrpSpPr>
            <a:grpSpLocks/>
          </p:cNvGrpSpPr>
          <p:nvPr/>
        </p:nvGrpSpPr>
        <p:grpSpPr bwMode="auto">
          <a:xfrm>
            <a:off x="1030288" y="1828800"/>
            <a:ext cx="7081837" cy="3983038"/>
            <a:chOff x="766" y="1264"/>
            <a:chExt cx="4238" cy="2339"/>
          </a:xfrm>
        </p:grpSpPr>
        <p:sp>
          <p:nvSpPr>
            <p:cNvPr id="20488" name="Line 8"/>
            <p:cNvSpPr>
              <a:spLocks noChangeShapeType="1"/>
            </p:cNvSpPr>
            <p:nvPr/>
          </p:nvSpPr>
          <p:spPr bwMode="auto">
            <a:xfrm flipV="1">
              <a:off x="2239" y="2314"/>
              <a:ext cx="43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89" name="Line 9"/>
            <p:cNvSpPr>
              <a:spLocks noChangeShapeType="1"/>
            </p:cNvSpPr>
            <p:nvPr/>
          </p:nvSpPr>
          <p:spPr bwMode="auto">
            <a:xfrm flipV="1">
              <a:off x="2259" y="2590"/>
              <a:ext cx="501" cy="3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90" name="Line 10"/>
            <p:cNvSpPr>
              <a:spLocks noChangeShapeType="1"/>
            </p:cNvSpPr>
            <p:nvPr/>
          </p:nvSpPr>
          <p:spPr bwMode="auto">
            <a:xfrm>
              <a:off x="2251" y="1668"/>
              <a:ext cx="501" cy="3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91" name="Line 11"/>
            <p:cNvSpPr>
              <a:spLocks noChangeShapeType="1"/>
            </p:cNvSpPr>
            <p:nvPr/>
          </p:nvSpPr>
          <p:spPr bwMode="auto">
            <a:xfrm>
              <a:off x="3044" y="1647"/>
              <a:ext cx="0" cy="2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20492" name="Group 12"/>
            <p:cNvGrpSpPr>
              <a:grpSpLocks/>
            </p:cNvGrpSpPr>
            <p:nvPr/>
          </p:nvGrpSpPr>
          <p:grpSpPr bwMode="auto">
            <a:xfrm>
              <a:off x="2450" y="2959"/>
              <a:ext cx="1238" cy="644"/>
              <a:chOff x="2322" y="2991"/>
              <a:chExt cx="1238" cy="644"/>
            </a:xfrm>
          </p:grpSpPr>
          <p:sp>
            <p:nvSpPr>
              <p:cNvPr id="20502" name="Rectangle 13"/>
              <p:cNvSpPr>
                <a:spLocks noChangeArrowheads="1"/>
              </p:cNvSpPr>
              <p:nvPr/>
            </p:nvSpPr>
            <p:spPr bwMode="auto">
              <a:xfrm>
                <a:off x="2326" y="2991"/>
                <a:ext cx="1234" cy="3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Relations </a:t>
                </a:r>
                <a:endParaRPr lang="fr-FR" sz="1400"/>
              </a:p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interpersonnelles</a:t>
                </a:r>
                <a:endParaRPr lang="fr-FR" sz="1400"/>
              </a:p>
            </p:txBody>
          </p:sp>
          <p:sp>
            <p:nvSpPr>
              <p:cNvPr id="20503" name="Rectangle 14"/>
              <p:cNvSpPr>
                <a:spLocks noChangeArrowheads="1"/>
              </p:cNvSpPr>
              <p:nvPr/>
            </p:nvSpPr>
            <p:spPr bwMode="auto">
              <a:xfrm>
                <a:off x="2322" y="3331"/>
                <a:ext cx="1234" cy="3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Environnement</a:t>
                </a:r>
              </a:p>
            </p:txBody>
          </p:sp>
        </p:grpSp>
        <p:sp>
          <p:nvSpPr>
            <p:cNvPr id="20493" name="Line 15"/>
            <p:cNvSpPr>
              <a:spLocks noChangeShapeType="1"/>
            </p:cNvSpPr>
            <p:nvPr/>
          </p:nvSpPr>
          <p:spPr bwMode="auto">
            <a:xfrm>
              <a:off x="3452" y="2488"/>
              <a:ext cx="461" cy="2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94" name="Line 16"/>
            <p:cNvSpPr>
              <a:spLocks noChangeShapeType="1"/>
            </p:cNvSpPr>
            <p:nvPr/>
          </p:nvSpPr>
          <p:spPr bwMode="auto">
            <a:xfrm flipH="1">
              <a:off x="3395" y="1634"/>
              <a:ext cx="481" cy="36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95" name="Rectangle 17"/>
            <p:cNvSpPr>
              <a:spLocks noChangeArrowheads="1"/>
            </p:cNvSpPr>
            <p:nvPr/>
          </p:nvSpPr>
          <p:spPr bwMode="auto">
            <a:xfrm>
              <a:off x="766" y="1282"/>
              <a:ext cx="291" cy="198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fr-FR">
                  <a:solidFill>
                    <a:srgbClr val="990000"/>
                  </a:solidFill>
                </a:rPr>
                <a:t>DEMENCE</a:t>
              </a:r>
              <a:endParaRPr lang="fr-FR"/>
            </a:p>
          </p:txBody>
        </p:sp>
        <p:sp>
          <p:nvSpPr>
            <p:cNvPr id="20496" name="Rectangle 18"/>
            <p:cNvSpPr>
              <a:spLocks noChangeArrowheads="1"/>
            </p:cNvSpPr>
            <p:nvPr/>
          </p:nvSpPr>
          <p:spPr bwMode="auto">
            <a:xfrm>
              <a:off x="3939" y="2294"/>
              <a:ext cx="1065" cy="67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fr-FR" sz="1400">
                  <a:solidFill>
                    <a:srgbClr val="990000"/>
                  </a:solidFill>
                </a:rPr>
                <a:t>Comorbidités</a:t>
              </a:r>
            </a:p>
            <a:p>
              <a:pPr algn="ctr"/>
              <a:r>
                <a:rPr lang="fr-FR" sz="1400">
                  <a:solidFill>
                    <a:srgbClr val="990000"/>
                  </a:solidFill>
                </a:rPr>
                <a:t>Déficits sensoriels</a:t>
              </a:r>
              <a:endParaRPr lang="fr-FR" sz="1400"/>
            </a:p>
            <a:p>
              <a:pPr algn="ctr"/>
              <a:r>
                <a:rPr lang="fr-FR" sz="1400">
                  <a:solidFill>
                    <a:srgbClr val="990000"/>
                  </a:solidFill>
                </a:rPr>
                <a:t>Iatrogénie</a:t>
              </a:r>
              <a:endParaRPr lang="fr-FR" sz="1400"/>
            </a:p>
          </p:txBody>
        </p:sp>
        <p:sp>
          <p:nvSpPr>
            <p:cNvPr id="20497" name="Rectangle 19"/>
            <p:cNvSpPr>
              <a:spLocks noChangeArrowheads="1"/>
            </p:cNvSpPr>
            <p:nvPr/>
          </p:nvSpPr>
          <p:spPr bwMode="auto">
            <a:xfrm>
              <a:off x="3933" y="1264"/>
              <a:ext cx="1045" cy="46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fr-FR" sz="1400">
                  <a:solidFill>
                    <a:srgbClr val="990000"/>
                  </a:solidFill>
                </a:rPr>
                <a:t>Histoire</a:t>
              </a:r>
              <a:r>
                <a:rPr lang="fr-FR" sz="1400"/>
                <a:t> </a:t>
              </a:r>
            </a:p>
            <a:p>
              <a:pPr algn="ctr"/>
              <a:r>
                <a:rPr lang="fr-FR" sz="1400">
                  <a:solidFill>
                    <a:srgbClr val="990000"/>
                  </a:solidFill>
                </a:rPr>
                <a:t>individuelle</a:t>
              </a:r>
              <a:endParaRPr lang="fr-FR" sz="2800">
                <a:latin typeface="Times New Roman" pitchFamily="-106" charset="0"/>
              </a:endParaRPr>
            </a:p>
          </p:txBody>
        </p:sp>
        <p:grpSp>
          <p:nvGrpSpPr>
            <p:cNvPr id="20498" name="Group 20"/>
            <p:cNvGrpSpPr>
              <a:grpSpLocks/>
            </p:cNvGrpSpPr>
            <p:nvPr/>
          </p:nvGrpSpPr>
          <p:grpSpPr bwMode="auto">
            <a:xfrm>
              <a:off x="1101" y="1292"/>
              <a:ext cx="1098" cy="1988"/>
              <a:chOff x="1127" y="1290"/>
              <a:chExt cx="1098" cy="1988"/>
            </a:xfrm>
          </p:grpSpPr>
          <p:sp>
            <p:nvSpPr>
              <p:cNvPr id="20499" name="Rectangle 21"/>
              <p:cNvSpPr>
                <a:spLocks noChangeArrowheads="1"/>
              </p:cNvSpPr>
              <p:nvPr/>
            </p:nvSpPr>
            <p:spPr bwMode="auto">
              <a:xfrm>
                <a:off x="1133" y="1290"/>
                <a:ext cx="1092" cy="65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Retentissement affectif</a:t>
                </a:r>
                <a:endParaRPr lang="fr-FR" sz="2800">
                  <a:solidFill>
                    <a:srgbClr val="99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20500" name="Rectangle 22"/>
              <p:cNvSpPr>
                <a:spLocks noChangeArrowheads="1"/>
              </p:cNvSpPr>
              <p:nvPr/>
            </p:nvSpPr>
            <p:spPr bwMode="auto">
              <a:xfrm>
                <a:off x="1133" y="1955"/>
                <a:ext cx="1092" cy="65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Dysfonctionnement cérébral</a:t>
                </a:r>
                <a:endParaRPr lang="fr-FR" sz="2800">
                  <a:solidFill>
                    <a:srgbClr val="990000"/>
                  </a:solidFill>
                  <a:latin typeface="Times New Roman" pitchFamily="-106" charset="0"/>
                </a:endParaRPr>
              </a:p>
            </p:txBody>
          </p:sp>
          <p:sp>
            <p:nvSpPr>
              <p:cNvPr id="20501" name="Rectangle 23"/>
              <p:cNvSpPr>
                <a:spLocks noChangeArrowheads="1"/>
              </p:cNvSpPr>
              <p:nvPr/>
            </p:nvSpPr>
            <p:spPr bwMode="auto">
              <a:xfrm>
                <a:off x="1127" y="2628"/>
                <a:ext cx="1092" cy="65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Troubles cognitifs</a:t>
                </a:r>
                <a:endParaRPr lang="fr-FR" sz="2800">
                  <a:solidFill>
                    <a:srgbClr val="990000"/>
                  </a:solidFill>
                  <a:latin typeface="Times New Roman" pitchFamily="-106" charset="0"/>
                </a:endParaRPr>
              </a:p>
            </p:txBody>
          </p:sp>
        </p:grp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841375"/>
          </a:xfrm>
        </p:spPr>
        <p:txBody>
          <a:bodyPr/>
          <a:lstStyle/>
          <a:p>
            <a:pPr eaLnBrk="1" hangingPunct="1"/>
            <a:r>
              <a:rPr lang="fr-FR">
                <a:solidFill>
                  <a:srgbClr val="DC2C24"/>
                </a:solidFill>
              </a:rPr>
              <a:t>Fréquence et sévérité</a:t>
            </a:r>
            <a:r>
              <a:rPr lang="fr-FR" sz="4000">
                <a:solidFill>
                  <a:srgbClr val="DC2C24"/>
                </a:solidFill>
              </a:rPr>
              <a:t> </a:t>
            </a:r>
            <a:endParaRPr lang="fr-FR">
              <a:solidFill>
                <a:srgbClr val="DC2C24"/>
              </a:solidFill>
            </a:endParaRPr>
          </a:p>
        </p:txBody>
      </p:sp>
      <p:sp>
        <p:nvSpPr>
          <p:cNvPr id="22532" name="Rectangle 3">
            <a:hlinkClick r:id="rId4" action="ppaction://hlinksldjump"/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2588" y="1106488"/>
            <a:ext cx="8377237" cy="5218112"/>
          </a:xfrm>
        </p:spPr>
        <p:txBody>
          <a:bodyPr/>
          <a:lstStyle/>
          <a:p>
            <a:pPr marL="473075" indent="-473075" algn="just" eaLnBrk="1" hangingPunct="1">
              <a:lnSpc>
                <a:spcPct val="90000"/>
              </a:lnSpc>
              <a:buFont typeface="Times" pitchFamily="-106" charset="0"/>
              <a:buChar char="•"/>
              <a:tabLst>
                <a:tab pos="193675" algn="l"/>
              </a:tabLst>
            </a:pPr>
            <a:r>
              <a:rPr lang="fr-FR" sz="2800"/>
              <a:t>90% des patients atteints de maladie d’Alzheimer peuvent présenter un SPCD.</a:t>
            </a:r>
          </a:p>
          <a:p>
            <a:pPr marL="473075" indent="-473075" algn="just" eaLnBrk="1" hangingPunct="1">
              <a:lnSpc>
                <a:spcPct val="90000"/>
              </a:lnSpc>
              <a:buFont typeface="Times" pitchFamily="-106" charset="0"/>
              <a:buChar char="•"/>
              <a:tabLst>
                <a:tab pos="193675" algn="l"/>
              </a:tabLst>
            </a:pPr>
            <a:endParaRPr lang="fr-FR" sz="2800"/>
          </a:p>
          <a:p>
            <a:pPr marL="473075" indent="-473075" algn="just" eaLnBrk="1" hangingPunct="1">
              <a:lnSpc>
                <a:spcPct val="90000"/>
              </a:lnSpc>
              <a:buFont typeface="Times" pitchFamily="-106" charset="0"/>
              <a:buChar char="•"/>
              <a:tabLst>
                <a:tab pos="193675" algn="l"/>
              </a:tabLst>
            </a:pPr>
            <a:endParaRPr lang="fr-FR" sz="2800"/>
          </a:p>
          <a:p>
            <a:pPr marL="473075" indent="-473075" algn="just" eaLnBrk="1" hangingPunct="1">
              <a:lnSpc>
                <a:spcPct val="90000"/>
              </a:lnSpc>
              <a:buFont typeface="Times" pitchFamily="-106" charset="0"/>
              <a:buChar char="•"/>
              <a:tabLst>
                <a:tab pos="193675" algn="l"/>
              </a:tabLst>
            </a:pPr>
            <a:endParaRPr lang="fr-FR" sz="2800"/>
          </a:p>
          <a:p>
            <a:pPr marL="473075" indent="-473075" algn="just" eaLnBrk="1" hangingPunct="1">
              <a:lnSpc>
                <a:spcPct val="90000"/>
              </a:lnSpc>
              <a:buFont typeface="Times" pitchFamily="-106" charset="0"/>
              <a:buNone/>
              <a:tabLst>
                <a:tab pos="193675" algn="l"/>
              </a:tabLst>
            </a:pPr>
            <a:endParaRPr lang="fr-FR" sz="2800"/>
          </a:p>
          <a:p>
            <a:pPr marL="473075" indent="-473075" eaLnBrk="1" hangingPunct="1">
              <a:lnSpc>
                <a:spcPct val="90000"/>
              </a:lnSpc>
              <a:buFont typeface="Times" pitchFamily="-106" charset="0"/>
              <a:buChar char="•"/>
              <a:tabLst>
                <a:tab pos="193675" algn="l"/>
              </a:tabLst>
            </a:pPr>
            <a:endParaRPr lang="fr-FR" sz="2800"/>
          </a:p>
          <a:p>
            <a:pPr marL="473075" indent="-473075" eaLnBrk="1" hangingPunct="1">
              <a:lnSpc>
                <a:spcPct val="90000"/>
              </a:lnSpc>
              <a:buFont typeface="Times" pitchFamily="-106" charset="0"/>
              <a:buChar char="•"/>
              <a:tabLst>
                <a:tab pos="193675" algn="l"/>
              </a:tabLst>
            </a:pPr>
            <a:endParaRPr lang="fr-FR" sz="2800" smtClean="0"/>
          </a:p>
          <a:p>
            <a:pPr marL="473075" indent="-473075" eaLnBrk="1" hangingPunct="1">
              <a:lnSpc>
                <a:spcPct val="90000"/>
              </a:lnSpc>
              <a:buFont typeface="Times" pitchFamily="-106" charset="0"/>
              <a:buChar char="•"/>
              <a:tabLst>
                <a:tab pos="193675" algn="l"/>
              </a:tabLst>
            </a:pPr>
            <a:endParaRPr lang="fr-FR" sz="2800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524000" y="2209800"/>
          <a:ext cx="5711825" cy="3581400"/>
        </p:xfrm>
        <a:graphic>
          <a:graphicData uri="http://schemas.openxmlformats.org/presentationml/2006/ole">
            <p:oleObj spid="_x0000_s22530" name="Feuille de calcul" r:id="rId5" imgW="9243060" imgH="5745480" progId="Excel.Sheet.8">
              <p:embed/>
            </p:oleObj>
          </a:graphicData>
        </a:graphic>
      </p:graphicFrame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304800" y="5791200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fr-FR" sz="1400">
                <a:solidFill>
                  <a:srgbClr val="0000FF"/>
                </a:solidFill>
              </a:rPr>
              <a:t>Prévalence des SPCD (%) à inclusion dans le PHRC </a:t>
            </a:r>
            <a:r>
              <a:rPr lang="fr-FR" sz="1400" i="1">
                <a:solidFill>
                  <a:srgbClr val="0000FF"/>
                </a:solidFill>
              </a:rPr>
              <a:t>REAL</a:t>
            </a:r>
            <a:r>
              <a:rPr lang="fr-FR" sz="1400">
                <a:solidFill>
                  <a:srgbClr val="0000FF"/>
                </a:solidFill>
              </a:rPr>
              <a:t> (N=510)</a:t>
            </a:r>
            <a:endParaRPr lang="fr-FR" sz="3600">
              <a:solidFill>
                <a:srgbClr val="FFF91A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ChangeArrowheads="1"/>
          </p:cNvSpPr>
          <p:nvPr/>
        </p:nvSpPr>
        <p:spPr bwMode="auto">
          <a:xfrm>
            <a:off x="381000" y="5791200"/>
            <a:ext cx="80772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86800" cy="484188"/>
          </a:xfrm>
        </p:spPr>
        <p:txBody>
          <a:bodyPr/>
          <a:lstStyle/>
          <a:p>
            <a:pPr eaLnBrk="1" hangingPunct="1"/>
            <a:r>
              <a:rPr lang="fr-FR" sz="4700">
                <a:solidFill>
                  <a:srgbClr val="DC2C24"/>
                </a:solidFill>
              </a:rPr>
              <a:t>Évaluation</a:t>
            </a:r>
            <a:endParaRPr lang="fr-FR" sz="4800">
              <a:solidFill>
                <a:srgbClr val="DC2C24"/>
              </a:solidFill>
            </a:endParaRPr>
          </a:p>
        </p:txBody>
      </p:sp>
      <p:sp>
        <p:nvSpPr>
          <p:cNvPr id="24580" name="Rectangle 3">
            <a:hlinkClick r:id="rId3" action="ppaction://hlinksldjump"/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8300" y="1106488"/>
            <a:ext cx="8407400" cy="4645025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Tx/>
              <a:buNone/>
              <a:tabLst>
                <a:tab pos="384175" algn="l"/>
                <a:tab pos="3043238" algn="l"/>
                <a:tab pos="3235325" algn="l"/>
              </a:tabLst>
            </a:pPr>
            <a:endParaRPr lang="fr-FR" sz="2600"/>
          </a:p>
          <a:p>
            <a:pPr marL="457200" indent="-457200" algn="just" eaLnBrk="1" hangingPunct="1">
              <a:lnSpc>
                <a:spcPct val="80000"/>
              </a:lnSpc>
              <a:buFont typeface="Times" pitchFamily="-106" charset="0"/>
              <a:buChar char="•"/>
              <a:tabLst>
                <a:tab pos="384175" algn="l"/>
                <a:tab pos="3043238" algn="l"/>
                <a:tab pos="3235325" algn="l"/>
              </a:tabLst>
            </a:pPr>
            <a:r>
              <a:rPr lang="fr-FR" sz="2400"/>
              <a:t>L’évaluation intègre </a:t>
            </a:r>
          </a:p>
          <a:p>
            <a:pPr marL="668338" lvl="1" indent="-381000" algn="just" eaLnBrk="1" hangingPunct="1">
              <a:lnSpc>
                <a:spcPct val="80000"/>
              </a:lnSpc>
              <a:buFont typeface="Times" pitchFamily="-106" charset="0"/>
              <a:buChar char="•"/>
              <a:tabLst>
                <a:tab pos="384175" algn="l"/>
                <a:tab pos="3043238" algn="l"/>
                <a:tab pos="3235325" algn="l"/>
              </a:tabLst>
            </a:pPr>
            <a:r>
              <a:rPr lang="fr-FR" sz="2000"/>
              <a:t>l’identification des symptômes</a:t>
            </a:r>
          </a:p>
          <a:p>
            <a:pPr marL="668338" lvl="1" indent="-381000" algn="just" eaLnBrk="1" hangingPunct="1">
              <a:lnSpc>
                <a:spcPct val="80000"/>
              </a:lnSpc>
              <a:buFont typeface="Times" pitchFamily="-106" charset="0"/>
              <a:buChar char="•"/>
              <a:tabLst>
                <a:tab pos="384175" algn="l"/>
                <a:tab pos="3043238" algn="l"/>
                <a:tab pos="3235325" algn="l"/>
              </a:tabLst>
            </a:pPr>
            <a:r>
              <a:rPr lang="fr-FR" sz="2000"/>
              <a:t>leurs caractéristiques</a:t>
            </a:r>
          </a:p>
          <a:p>
            <a:pPr marL="668338" lvl="1" indent="-381000" algn="just" eaLnBrk="1" hangingPunct="1">
              <a:lnSpc>
                <a:spcPct val="80000"/>
              </a:lnSpc>
              <a:buFont typeface="Times" pitchFamily="-106" charset="0"/>
              <a:buChar char="•"/>
              <a:tabLst>
                <a:tab pos="384175" algn="l"/>
                <a:tab pos="3043238" algn="l"/>
                <a:tab pos="3235325" algn="l"/>
              </a:tabLst>
            </a:pPr>
            <a:r>
              <a:rPr lang="fr-FR" sz="2000"/>
              <a:t>la recherche de facteurs étiologiques et précipitants</a:t>
            </a:r>
          </a:p>
          <a:p>
            <a:pPr marL="668338" lvl="1" indent="-381000" algn="just" eaLnBrk="1" hangingPunct="1">
              <a:lnSpc>
                <a:spcPct val="80000"/>
              </a:lnSpc>
              <a:buFont typeface="Times" pitchFamily="-106" charset="0"/>
              <a:buChar char="•"/>
              <a:tabLst>
                <a:tab pos="384175" algn="l"/>
                <a:tab pos="3043238" algn="l"/>
                <a:tab pos="3235325" algn="l"/>
              </a:tabLst>
            </a:pPr>
            <a:endParaRPr lang="fr-FR" sz="2000"/>
          </a:p>
          <a:p>
            <a:pPr marL="457200" indent="-457200" algn="just" eaLnBrk="1" hangingPunct="1">
              <a:lnSpc>
                <a:spcPct val="80000"/>
              </a:lnSpc>
              <a:buFont typeface="Times" pitchFamily="-106" charset="0"/>
              <a:buChar char="•"/>
              <a:tabLst>
                <a:tab pos="384175" algn="l"/>
                <a:tab pos="3043238" algn="l"/>
                <a:tab pos="3235325" algn="l"/>
              </a:tabLst>
            </a:pPr>
            <a:r>
              <a:rPr lang="fr-FR" sz="2400"/>
              <a:t>Elle doit être systématique et précoce.</a:t>
            </a:r>
          </a:p>
          <a:p>
            <a:pPr marL="457200" indent="-457200" algn="just" eaLnBrk="1" hangingPunct="1">
              <a:lnSpc>
                <a:spcPct val="80000"/>
              </a:lnSpc>
              <a:buFont typeface="Times" pitchFamily="-106" charset="0"/>
              <a:buChar char="•"/>
              <a:tabLst>
                <a:tab pos="384175" algn="l"/>
                <a:tab pos="3043238" algn="l"/>
                <a:tab pos="3235325" algn="l"/>
              </a:tabLst>
            </a:pPr>
            <a:r>
              <a:rPr lang="fr-FR" sz="2400"/>
              <a:t>Elle repose sur l’observation par les équipes </a:t>
            </a:r>
          </a:p>
          <a:p>
            <a:pPr marL="457200" indent="-457200" algn="just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384175" algn="l"/>
                <a:tab pos="3043238" algn="l"/>
                <a:tab pos="3235325" algn="l"/>
              </a:tabLst>
            </a:pPr>
            <a:r>
              <a:rPr lang="fr-FR" sz="2400"/>
              <a:t> 					</a:t>
            </a:r>
          </a:p>
          <a:p>
            <a:pPr marL="457200" indent="-457200" algn="just" eaLnBrk="1" hangingPunct="1">
              <a:lnSpc>
                <a:spcPct val="80000"/>
              </a:lnSpc>
              <a:buFont typeface="Times" pitchFamily="-106" charset="0"/>
              <a:buChar char="•"/>
              <a:tabLst>
                <a:tab pos="384175" algn="l"/>
                <a:tab pos="3043238" algn="l"/>
                <a:tab pos="3235325" algn="l"/>
              </a:tabLst>
            </a:pPr>
            <a:r>
              <a:rPr lang="fr-FR" sz="2400"/>
              <a:t>Description des symptômes 	</a:t>
            </a:r>
          </a:p>
          <a:p>
            <a:pPr marL="668338" lvl="1" indent="-381000" algn="just" eaLnBrk="1" hangingPunct="1">
              <a:lnSpc>
                <a:spcPct val="80000"/>
              </a:lnSpc>
              <a:buFont typeface="Times" pitchFamily="-106" charset="0"/>
              <a:buChar char="•"/>
              <a:tabLst>
                <a:tab pos="384175" algn="l"/>
                <a:tab pos="3043238" algn="l"/>
                <a:tab pos="3235325" algn="l"/>
              </a:tabLst>
            </a:pPr>
            <a:r>
              <a:rPr lang="fr-FR" sz="2000"/>
              <a:t>fréquence, intensité</a:t>
            </a:r>
          </a:p>
          <a:p>
            <a:pPr marL="668338" lvl="1" indent="-381000" algn="just" eaLnBrk="1" hangingPunct="1">
              <a:lnSpc>
                <a:spcPct val="80000"/>
              </a:lnSpc>
              <a:buFont typeface="Times" pitchFamily="-106" charset="0"/>
              <a:buChar char="•"/>
              <a:tabLst>
                <a:tab pos="384175" algn="l"/>
                <a:tab pos="3043238" algn="l"/>
                <a:tab pos="3235325" algn="l"/>
              </a:tabLst>
            </a:pPr>
            <a:r>
              <a:rPr lang="fr-FR" sz="2000"/>
              <a:t>mode de survenue 	</a:t>
            </a:r>
          </a:p>
          <a:p>
            <a:pPr marL="668338" lvl="1" indent="-381000" algn="just" eaLnBrk="1" hangingPunct="1">
              <a:lnSpc>
                <a:spcPct val="80000"/>
              </a:lnSpc>
              <a:buFont typeface="Times" pitchFamily="-106" charset="0"/>
              <a:buChar char="•"/>
              <a:tabLst>
                <a:tab pos="384175" algn="l"/>
                <a:tab pos="3043238" algn="l"/>
                <a:tab pos="3235325" algn="l"/>
              </a:tabLst>
            </a:pPr>
            <a:r>
              <a:rPr lang="fr-FR" sz="2000"/>
              <a:t>influence de l’environnement</a:t>
            </a:r>
            <a:r>
              <a:rPr lang="fr-FR" sz="2000">
                <a:ea typeface="MS Mincho" pitchFamily="49" charset="-128"/>
                <a:cs typeface="MS Mincho" pitchFamily="49" charset="-128"/>
              </a:rPr>
              <a:t>. </a:t>
            </a:r>
          </a:p>
          <a:p>
            <a:pPr marL="668338" lvl="1" indent="-381000" algn="just" eaLnBrk="1" hangingPunct="1">
              <a:lnSpc>
                <a:spcPct val="80000"/>
              </a:lnSpc>
              <a:buFont typeface="Times" pitchFamily="-106" charset="0"/>
              <a:buChar char="•"/>
              <a:tabLst>
                <a:tab pos="384175" algn="l"/>
                <a:tab pos="3043238" algn="l"/>
                <a:tab pos="3235325" algn="l"/>
              </a:tabLst>
            </a:pPr>
            <a:endParaRPr lang="fr-FR" sz="2000">
              <a:ea typeface="MS Mincho" pitchFamily="49" charset="-128"/>
              <a:cs typeface="MS Mincho" pitchFamily="49" charset="-128"/>
            </a:endParaRPr>
          </a:p>
          <a:p>
            <a:pPr marL="668338" lvl="1" indent="-381000" algn="just" eaLnBrk="1" hangingPunct="1">
              <a:lnSpc>
                <a:spcPct val="80000"/>
              </a:lnSpc>
              <a:buFont typeface="Times" pitchFamily="-106" charset="0"/>
              <a:buChar char="•"/>
              <a:tabLst>
                <a:tab pos="384175" algn="l"/>
                <a:tab pos="3043238" algn="l"/>
                <a:tab pos="3235325" algn="l"/>
              </a:tabLst>
            </a:pPr>
            <a:endParaRPr lang="fr-FR" sz="2000">
              <a:ea typeface="MS Mincho" pitchFamily="49" charset="-128"/>
              <a:cs typeface="MS Mincho" pitchFamily="49" charset="-128"/>
            </a:endParaRPr>
          </a:p>
        </p:txBody>
      </p:sp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381000" y="5943600"/>
            <a:ext cx="80772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fr-FR" sz="4700">
                <a:solidFill>
                  <a:srgbClr val="C0281B"/>
                </a:solidFill>
              </a:rPr>
              <a:t>AVANT PENDANT APRES</a:t>
            </a:r>
            <a:endParaRPr lang="fr-FR" sz="4800">
              <a:solidFill>
                <a:schemeClr val="tx2"/>
              </a:solidFill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381000" y="4038600"/>
            <a:ext cx="8077200" cy="2590800"/>
          </a:xfrm>
          <a:prstGeom prst="rect">
            <a:avLst/>
          </a:prstGeom>
          <a:noFill/>
          <a:ln w="28575">
            <a:solidFill>
              <a:srgbClr val="C0281B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371600" y="3581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r"/>
            <a:r>
              <a:rPr lang="en-GB" b="1" i="1"/>
              <a:t>Clinically relevant trial outcome</a:t>
            </a:r>
          </a:p>
        </p:txBody>
      </p:sp>
      <p:grpSp>
        <p:nvGrpSpPr>
          <p:cNvPr id="26627" name="Group 3"/>
          <p:cNvGrpSpPr>
            <a:grpSpLocks/>
          </p:cNvGrpSpPr>
          <p:nvPr/>
        </p:nvGrpSpPr>
        <p:grpSpPr bwMode="auto">
          <a:xfrm>
            <a:off x="0" y="990600"/>
            <a:ext cx="9144000" cy="2438400"/>
            <a:chOff x="0" y="960"/>
            <a:chExt cx="5760" cy="1536"/>
          </a:xfrm>
        </p:grpSpPr>
        <p:sp>
          <p:nvSpPr>
            <p:cNvPr id="26633" name="Rectangle 4"/>
            <p:cNvSpPr>
              <a:spLocks noChangeArrowheads="1"/>
            </p:cNvSpPr>
            <p:nvPr/>
          </p:nvSpPr>
          <p:spPr bwMode="auto">
            <a:xfrm>
              <a:off x="0" y="960"/>
              <a:ext cx="5760" cy="1536"/>
            </a:xfrm>
            <a:prstGeom prst="rect">
              <a:avLst/>
            </a:prstGeom>
            <a:solidFill>
              <a:srgbClr val="E1E9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634" name="Rectangle 5"/>
            <p:cNvSpPr>
              <a:spLocks noChangeArrowheads="1"/>
            </p:cNvSpPr>
            <p:nvPr/>
          </p:nvSpPr>
          <p:spPr bwMode="auto">
            <a:xfrm>
              <a:off x="336" y="1344"/>
              <a:ext cx="216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GB" b="1">
                  <a:solidFill>
                    <a:schemeClr val="accent2"/>
                  </a:solidFill>
                </a:rPr>
                <a:t>Good days</a:t>
              </a:r>
              <a:br>
                <a:rPr lang="en-GB" b="1">
                  <a:solidFill>
                    <a:schemeClr val="accent2"/>
                  </a:solidFill>
                </a:rPr>
              </a:br>
              <a:r>
                <a:rPr lang="en-GB">
                  <a:solidFill>
                    <a:schemeClr val="accent2"/>
                  </a:solidFill>
                </a:rPr>
                <a:t>Without BPSD</a:t>
              </a:r>
              <a:br>
                <a:rPr lang="en-GB">
                  <a:solidFill>
                    <a:schemeClr val="accent2"/>
                  </a:solidFill>
                </a:rPr>
              </a:br>
              <a:r>
                <a:rPr lang="en-GB">
                  <a:solidFill>
                    <a:schemeClr val="accent2"/>
                  </a:solidFill>
                </a:rPr>
                <a:t>Active doing things</a:t>
              </a:r>
              <a:br>
                <a:rPr lang="en-GB">
                  <a:solidFill>
                    <a:schemeClr val="accent2"/>
                  </a:solidFill>
                </a:rPr>
              </a:br>
              <a:r>
                <a:rPr lang="en-GB">
                  <a:solidFill>
                    <a:schemeClr val="accent2"/>
                  </a:solidFill>
                </a:rPr>
                <a:t>Able to interact with others</a:t>
              </a:r>
              <a:br>
                <a:rPr lang="en-GB">
                  <a:solidFill>
                    <a:schemeClr val="accent2"/>
                  </a:solidFill>
                </a:rPr>
              </a:br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26635" name="Rectangle 6"/>
            <p:cNvSpPr>
              <a:spLocks noChangeArrowheads="1"/>
            </p:cNvSpPr>
            <p:nvPr/>
          </p:nvSpPr>
          <p:spPr bwMode="auto">
            <a:xfrm>
              <a:off x="3168" y="1440"/>
              <a:ext cx="2064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>
                <a:buFontTx/>
                <a:buChar char="-"/>
              </a:pPr>
              <a:r>
                <a:rPr lang="en-GB" b="1">
                  <a:solidFill>
                    <a:schemeClr val="accent2"/>
                  </a:solidFill>
                </a:rPr>
                <a:t>Bad days</a:t>
              </a:r>
              <a:br>
                <a:rPr lang="en-GB" b="1">
                  <a:solidFill>
                    <a:schemeClr val="accent2"/>
                  </a:solidFill>
                </a:rPr>
              </a:br>
              <a:r>
                <a:rPr lang="en-GB">
                  <a:solidFill>
                    <a:schemeClr val="accent2"/>
                  </a:solidFill>
                </a:rPr>
                <a:t>With BPSD</a:t>
              </a:r>
              <a:br>
                <a:rPr lang="en-GB">
                  <a:solidFill>
                    <a:schemeClr val="accent2"/>
                  </a:solidFill>
                </a:rPr>
              </a:br>
              <a:r>
                <a:rPr lang="en-GB">
                  <a:solidFill>
                    <a:schemeClr val="accent2"/>
                  </a:solidFill>
                </a:rPr>
                <a:t>Inactive</a:t>
              </a:r>
              <a:br>
                <a:rPr lang="en-GB">
                  <a:solidFill>
                    <a:schemeClr val="accent2"/>
                  </a:solidFill>
                </a:rPr>
              </a:br>
              <a:r>
                <a:rPr lang="en-GB">
                  <a:solidFill>
                    <a:schemeClr val="accent2"/>
                  </a:solidFill>
                </a:rPr>
                <a:t>Unable to interact with others</a:t>
              </a:r>
              <a:br>
                <a:rPr lang="en-GB">
                  <a:solidFill>
                    <a:schemeClr val="accent2"/>
                  </a:solidFill>
                </a:rPr>
              </a:br>
              <a:endParaRPr lang="en-GB" b="1">
                <a:solidFill>
                  <a:schemeClr val="accent2"/>
                </a:solidFill>
              </a:endParaRPr>
            </a:p>
          </p:txBody>
        </p:sp>
        <p:sp>
          <p:nvSpPr>
            <p:cNvPr id="26636" name="Oval 7"/>
            <p:cNvSpPr>
              <a:spLocks noChangeArrowheads="1"/>
            </p:cNvSpPr>
            <p:nvPr/>
          </p:nvSpPr>
          <p:spPr bwMode="auto">
            <a:xfrm>
              <a:off x="96" y="1104"/>
              <a:ext cx="2544" cy="1200"/>
            </a:xfrm>
            <a:prstGeom prst="ellips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637" name="Oval 8"/>
            <p:cNvSpPr>
              <a:spLocks noChangeArrowheads="1"/>
            </p:cNvSpPr>
            <p:nvPr/>
          </p:nvSpPr>
          <p:spPr bwMode="auto">
            <a:xfrm>
              <a:off x="2976" y="1152"/>
              <a:ext cx="2544" cy="1200"/>
            </a:xfrm>
            <a:prstGeom prst="ellipse">
              <a:avLst/>
            </a:prstGeom>
            <a:noFill/>
            <a:ln w="76200">
              <a:solidFill>
                <a:srgbClr val="BF0C2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6628" name="Group 9"/>
          <p:cNvGrpSpPr>
            <a:grpSpLocks/>
          </p:cNvGrpSpPr>
          <p:nvPr/>
        </p:nvGrpSpPr>
        <p:grpSpPr bwMode="auto">
          <a:xfrm>
            <a:off x="0" y="4419600"/>
            <a:ext cx="9144000" cy="2438400"/>
            <a:chOff x="0" y="2544"/>
            <a:chExt cx="5760" cy="1536"/>
          </a:xfrm>
        </p:grpSpPr>
        <p:sp>
          <p:nvSpPr>
            <p:cNvPr id="26631" name="Rectangle 10"/>
            <p:cNvSpPr>
              <a:spLocks noChangeArrowheads="1"/>
            </p:cNvSpPr>
            <p:nvPr/>
          </p:nvSpPr>
          <p:spPr bwMode="auto">
            <a:xfrm>
              <a:off x="0" y="2544"/>
              <a:ext cx="5760" cy="1536"/>
            </a:xfrm>
            <a:prstGeom prst="rect">
              <a:avLst/>
            </a:prstGeom>
            <a:solidFill>
              <a:srgbClr val="17165B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632" name="Rectangle 11"/>
            <p:cNvSpPr>
              <a:spLocks noChangeArrowheads="1"/>
            </p:cNvSpPr>
            <p:nvPr/>
          </p:nvSpPr>
          <p:spPr bwMode="auto">
            <a:xfrm>
              <a:off x="1296" y="2928"/>
              <a:ext cx="3168" cy="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r>
                <a:rPr lang="en-GB" sz="2800" b="1">
                  <a:solidFill>
                    <a:schemeClr val="folHlink"/>
                  </a:solidFill>
                </a:rPr>
                <a:t>Frequency measure</a:t>
              </a:r>
              <a:br>
                <a:rPr lang="en-GB" sz="2800" b="1">
                  <a:solidFill>
                    <a:schemeClr val="folHlink"/>
                  </a:solidFill>
                </a:rPr>
              </a:br>
              <a:r>
                <a:rPr lang="en-GB" b="1">
                  <a:solidFill>
                    <a:schemeClr val="folHlink"/>
                  </a:solidFill>
                </a:rPr>
                <a:t>BPSD subgroup</a:t>
              </a:r>
              <a:br>
                <a:rPr lang="en-GB" b="1">
                  <a:solidFill>
                    <a:schemeClr val="folHlink"/>
                  </a:solidFill>
                </a:rPr>
              </a:br>
              <a:r>
                <a:rPr lang="en-GB" b="1">
                  <a:solidFill>
                    <a:schemeClr val="folHlink"/>
                  </a:solidFill>
                </a:rPr>
                <a:t>Subpopulation analysis </a:t>
              </a:r>
              <a:r>
                <a:rPr lang="en-GB">
                  <a:solidFill>
                    <a:schemeClr val="folHlink"/>
                  </a:solidFill>
                </a:rPr>
                <a:t>(severity…..)</a:t>
              </a:r>
              <a:r>
                <a:rPr lang="en-GB" b="1">
                  <a:solidFill>
                    <a:schemeClr val="folHlink"/>
                  </a:solidFill>
                </a:rPr>
                <a:t/>
              </a:r>
              <a:br>
                <a:rPr lang="en-GB" b="1">
                  <a:solidFill>
                    <a:schemeClr val="folHlink"/>
                  </a:solidFill>
                </a:rPr>
              </a:br>
              <a:endParaRPr lang="en-GB" b="1">
                <a:solidFill>
                  <a:schemeClr val="folHlink"/>
                </a:solidFill>
              </a:endParaRPr>
            </a:p>
          </p:txBody>
        </p:sp>
      </p:grpSp>
      <p:sp>
        <p:nvSpPr>
          <p:cNvPr id="26629" name="Rectangle 12"/>
          <p:cNvSpPr>
            <a:spLocks noChangeArrowheads="1"/>
          </p:cNvSpPr>
          <p:nvPr/>
        </p:nvSpPr>
        <p:spPr bwMode="auto">
          <a:xfrm>
            <a:off x="0" y="152400"/>
            <a:ext cx="533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GB" b="1" i="1"/>
              <a:t>Everyday life</a:t>
            </a:r>
          </a:p>
        </p:txBody>
      </p:sp>
      <p:cxnSp>
        <p:nvCxnSpPr>
          <p:cNvPr id="26630" name="Connecteur droit avec flèche 15"/>
          <p:cNvCxnSpPr>
            <a:cxnSpLocks noChangeShapeType="1"/>
          </p:cNvCxnSpPr>
          <p:nvPr/>
        </p:nvCxnSpPr>
        <p:spPr bwMode="auto">
          <a:xfrm rot="16200000" flipV="1">
            <a:off x="3810000" y="4191000"/>
            <a:ext cx="1373188" cy="1588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mc:AlternateContent>
    <mc:Choice xmlns:mp="http://schemas.microsoft.com/office/mac/powerpoint/2008/main" Requires="mp">
      <mp:transition>
        <mp:cube dir="r"/>
      </mp:transition>
    </mc:Choice>
    <mc:Fallback>
      <p:transition>
        <p:cover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611188" y="2205038"/>
            <a:ext cx="7924800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fr-FR" sz="6000" b="1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LES TRAITEMENTS NON MEDICAMENTEUX</a:t>
            </a:r>
            <a:endParaRPr lang="fr-FR" sz="6000" b="1">
              <a:effectLst>
                <a:outerShdw blurRad="38100" dist="38100" dir="2700000" algn="tl">
                  <a:srgbClr val="DDDDDD"/>
                </a:outerShdw>
              </a:effectLst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algn="ctr" eaLnBrk="1" hangingPunct="1">
              <a:spcBef>
                <a:spcPct val="20000"/>
              </a:spcBef>
              <a:defRPr/>
            </a:pPr>
            <a:endParaRPr lang="fr-FR" sz="6000" b="1">
              <a:effectLst>
                <a:outerShdw blurRad="38100" dist="38100" dir="2700000" algn="tl">
                  <a:srgbClr val="DDDDDD"/>
                </a:outerShdw>
              </a:effectLst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36513" y="900113"/>
            <a:ext cx="9107487" cy="594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prstTxWarp prst="textNoShape">
              <a:avLst/>
            </a:prstTxWarp>
          </a:bodyPr>
          <a:lstStyle/>
          <a:p>
            <a:pPr algn="just">
              <a:lnSpc>
                <a:spcPct val="143000"/>
              </a:lnSpc>
              <a:spcAft>
                <a:spcPts val="600"/>
              </a:spcAft>
              <a:buFont typeface="Wingdings" pitchFamily="-106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400" b="1">
              <a:solidFill>
                <a:srgbClr val="CC00FF"/>
              </a:solidFill>
              <a:ea typeface="Arial Unicode MS" pitchFamily="-106" charset="0"/>
              <a:cs typeface="Arial Unicode MS" pitchFamily="-106" charset="0"/>
            </a:endParaRPr>
          </a:p>
          <a:p>
            <a:pPr>
              <a:lnSpc>
                <a:spcPct val="95000"/>
              </a:lnSpc>
              <a:buFont typeface="Wingdings" pitchFamily="-106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400" b="1">
              <a:solidFill>
                <a:srgbClr val="CC00FF"/>
              </a:solidFill>
              <a:ea typeface="Arial Unicode MS" pitchFamily="-106" charset="0"/>
              <a:cs typeface="Arial Unicode MS" pitchFamily="-106" charset="0"/>
            </a:endParaRP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720725" y="360363"/>
            <a:ext cx="720725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827088" y="1557338"/>
            <a:ext cx="6696075" cy="31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0" y="609600"/>
            <a:ext cx="9144000" cy="6196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81000"/>
              </a:lnSpc>
              <a:spcBef>
                <a:spcPts val="1500"/>
              </a:spcBef>
              <a:buFont typeface="Arial" pitchFamily="-112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sz="2400" b="1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MS Gothic" charset="0"/>
                <a:cs typeface="MS Gothic" charset="0"/>
              </a:rPr>
              <a:t> </a:t>
            </a:r>
            <a:r>
              <a:rPr lang="fr-FR" sz="2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MS Gothic" charset="0"/>
                <a:cs typeface="MS Gothic" charset="0"/>
              </a:rPr>
              <a:t>Reminiscence Therapie</a:t>
            </a:r>
          </a:p>
          <a:p>
            <a:pPr>
              <a:lnSpc>
                <a:spcPct val="81000"/>
              </a:lnSpc>
              <a:spcBef>
                <a:spcPts val="1500"/>
              </a:spcBef>
              <a:buFont typeface="Arial" pitchFamily="-112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sz="2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MS Gothic" charset="0"/>
                <a:cs typeface="MS Gothic" charset="0"/>
              </a:rPr>
              <a:t>Thérapies Psychosociales</a:t>
            </a:r>
          </a:p>
          <a:p>
            <a:pPr>
              <a:lnSpc>
                <a:spcPct val="81000"/>
              </a:lnSpc>
              <a:spcBef>
                <a:spcPts val="1500"/>
              </a:spcBef>
              <a:buFont typeface="Arial" pitchFamily="-112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sz="2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MS Gothic" charset="0"/>
                <a:cs typeface="MS Gothic" charset="0"/>
              </a:rPr>
              <a:t>Stimulation Cognitive</a:t>
            </a:r>
          </a:p>
          <a:p>
            <a:pPr>
              <a:lnSpc>
                <a:spcPct val="81000"/>
              </a:lnSpc>
              <a:spcBef>
                <a:spcPts val="1500"/>
              </a:spcBef>
              <a:buFont typeface="Arial" pitchFamily="-112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sz="2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MS Gothic" charset="0"/>
                <a:cs typeface="MS Gothic" charset="0"/>
              </a:rPr>
              <a:t> Thérapie par empathie</a:t>
            </a:r>
          </a:p>
          <a:p>
            <a:pPr>
              <a:lnSpc>
                <a:spcPct val="81000"/>
              </a:lnSpc>
              <a:spcBef>
                <a:spcPts val="1500"/>
              </a:spcBef>
              <a:buFont typeface="Arial" pitchFamily="-112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sz="2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MS Gothic" charset="0"/>
                <a:cs typeface="MS Gothic" charset="0"/>
              </a:rPr>
              <a:t> Réadaptation (ou revalidation) Cognitive</a:t>
            </a:r>
          </a:p>
          <a:p>
            <a:pPr>
              <a:lnSpc>
                <a:spcPct val="81000"/>
              </a:lnSpc>
              <a:spcBef>
                <a:spcPts val="1500"/>
              </a:spcBef>
              <a:buFont typeface="Arial" pitchFamily="-112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sz="2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MS Gothic" charset="0"/>
                <a:cs typeface="MS Gothic" charset="0"/>
              </a:rPr>
              <a:t> Rééducation de l’Orientation</a:t>
            </a:r>
          </a:p>
          <a:p>
            <a:pPr>
              <a:lnSpc>
                <a:spcPct val="81000"/>
              </a:lnSpc>
              <a:spcBef>
                <a:spcPts val="1500"/>
              </a:spcBef>
              <a:buFont typeface="Arial" pitchFamily="-112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sz="2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MS Gothic" charset="0"/>
                <a:cs typeface="MS Gothic" charset="0"/>
              </a:rPr>
              <a:t> Exercices physiques</a:t>
            </a:r>
          </a:p>
          <a:p>
            <a:pPr>
              <a:lnSpc>
                <a:spcPct val="81000"/>
              </a:lnSpc>
              <a:spcBef>
                <a:spcPts val="1500"/>
              </a:spcBef>
              <a:buFont typeface="Arial" pitchFamily="-112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sz="2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MS Gothic" charset="0"/>
                <a:cs typeface="MS Gothic" charset="0"/>
              </a:rPr>
              <a:t> Thérapies occupationnelles</a:t>
            </a:r>
          </a:p>
          <a:p>
            <a:pPr>
              <a:lnSpc>
                <a:spcPct val="81000"/>
              </a:lnSpc>
              <a:spcBef>
                <a:spcPts val="1500"/>
              </a:spcBef>
              <a:buFont typeface="Arial" pitchFamily="-112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sz="2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MS Gothic" charset="0"/>
                <a:cs typeface="MS Gothic" charset="0"/>
              </a:rPr>
              <a:t>Thérapies Cognitives et Comportementales</a:t>
            </a:r>
          </a:p>
          <a:p>
            <a:pPr>
              <a:lnSpc>
                <a:spcPct val="81000"/>
              </a:lnSpc>
              <a:spcBef>
                <a:spcPts val="1500"/>
              </a:spcBef>
              <a:buFont typeface="Arial" pitchFamily="-112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sz="2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MS Gothic" charset="0"/>
                <a:cs typeface="MS Gothic" charset="0"/>
              </a:rPr>
              <a:t> Psychothérapie</a:t>
            </a:r>
          </a:p>
          <a:p>
            <a:pPr>
              <a:lnSpc>
                <a:spcPct val="81000"/>
              </a:lnSpc>
              <a:spcBef>
                <a:spcPts val="1500"/>
              </a:spcBef>
              <a:buFont typeface="Arial" pitchFamily="-112" charset="0"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sz="240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MS Gothic" charset="0"/>
                <a:cs typeface="MS Gothic" charset="0"/>
              </a:rPr>
              <a:t> Arthérapie</a:t>
            </a:r>
          </a:p>
          <a:p>
            <a:pPr>
              <a:lnSpc>
                <a:spcPct val="81000"/>
              </a:lnSpc>
              <a:spcBef>
                <a:spcPts val="1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fr-FR" sz="2400" b="1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-112" charset="0"/>
              <a:ea typeface="MS Gothic" charset="0"/>
              <a:cs typeface="MS Gothic" charset="0"/>
            </a:endParaRPr>
          </a:p>
          <a:p>
            <a:pPr>
              <a:lnSpc>
                <a:spcPct val="81000"/>
              </a:lnSpc>
              <a:spcBef>
                <a:spcPts val="1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fr-FR" sz="2400" b="1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-112" charset="0"/>
              <a:ea typeface="MS Gothic" charset="0"/>
              <a:cs typeface="MS Gothic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458200" cy="43434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fr-FR" sz="2000"/>
              <a:t>1632 études et seulement 162 répondant à des critères de qualité scientifique. </a:t>
            </a:r>
          </a:p>
          <a:p>
            <a:pPr algn="just" eaLnBrk="1" hangingPunct="1">
              <a:lnSpc>
                <a:spcPct val="90000"/>
              </a:lnSpc>
            </a:pPr>
            <a:r>
              <a:rPr lang="fr-FR" sz="2000"/>
              <a:t>classement des études effectuées à partir des recommandations de l’Oxford Centre for Evidence – Based Medecine</a:t>
            </a:r>
          </a:p>
          <a:p>
            <a:pPr algn="just" eaLnBrk="1" hangingPunct="1">
              <a:lnSpc>
                <a:spcPct val="90000"/>
              </a:lnSpc>
            </a:pPr>
            <a:r>
              <a:rPr lang="fr-FR" sz="2000"/>
              <a:t>Niveaux d’évidence de 1 à 5, </a:t>
            </a:r>
            <a:r>
              <a:rPr lang="fr-FR" sz="1600"/>
              <a:t>(le chiffre inférieur indiquant la meilleure qualité)</a:t>
            </a:r>
            <a:r>
              <a:rPr lang="fr-FR" sz="2000"/>
              <a:t>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fr-FR" sz="2000"/>
          </a:p>
          <a:p>
            <a:pPr algn="just" eaLnBrk="1" hangingPunct="1">
              <a:lnSpc>
                <a:spcPct val="90000"/>
              </a:lnSpc>
            </a:pPr>
            <a:endParaRPr lang="fr-FR" sz="2000"/>
          </a:p>
          <a:p>
            <a:pPr algn="just" eaLnBrk="1" hangingPunct="1">
              <a:lnSpc>
                <a:spcPct val="90000"/>
              </a:lnSpc>
            </a:pPr>
            <a:r>
              <a:rPr lang="fr-FR" sz="2800" b="1"/>
              <a:t>RESULTAT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z="2400" b="1">
              <a:solidFill>
                <a:srgbClr val="D21D14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z="2400" b="1">
              <a:solidFill>
                <a:srgbClr val="D21D14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2400" b="1">
                <a:solidFill>
                  <a:srgbClr val="D21D14"/>
                </a:solidFill>
              </a:rPr>
              <a:t>Prise en charge comportementale et formation 	</a:t>
            </a:r>
            <a:endParaRPr lang="fr-FR" sz="2400" b="1"/>
          </a:p>
          <a:p>
            <a:pPr algn="just" eaLnBrk="1" hangingPunct="1">
              <a:lnSpc>
                <a:spcPct val="90000"/>
              </a:lnSpc>
            </a:pPr>
            <a:endParaRPr lang="fr-FR" sz="2800" b="1"/>
          </a:p>
        </p:txBody>
      </p:sp>
      <p:sp>
        <p:nvSpPr>
          <p:cNvPr id="32771" name="Rectangle 3"/>
          <p:cNvSpPr>
            <a:spLocks noChangeArrowheads="1"/>
          </p:cNvSpPr>
          <p:nvPr>
            <p:ph type="title"/>
          </p:nvPr>
        </p:nvSpPr>
        <p:spPr>
          <a:xfrm>
            <a:off x="457200" y="228600"/>
            <a:ext cx="8077200" cy="1143000"/>
          </a:xfrm>
          <a:noFill/>
        </p:spPr>
        <p:txBody>
          <a:bodyPr/>
          <a:lstStyle/>
          <a:p>
            <a:pPr eaLnBrk="1" hangingPunct="1"/>
            <a:r>
              <a:rPr lang="fr-FR" sz="3200" b="1">
                <a:solidFill>
                  <a:srgbClr val="09028B"/>
                </a:solidFill>
              </a:rPr>
              <a:t>Traitement non pharmacologique </a:t>
            </a:r>
            <a:br>
              <a:rPr lang="fr-FR" sz="3200" b="1">
                <a:solidFill>
                  <a:srgbClr val="09028B"/>
                </a:solidFill>
              </a:rPr>
            </a:br>
            <a:r>
              <a:rPr lang="fr-FR" sz="3200" b="1">
                <a:solidFill>
                  <a:srgbClr val="09028B"/>
                </a:solidFill>
              </a:rPr>
              <a:t>et Trouble du comportement</a:t>
            </a:r>
            <a:endParaRPr lang="fr-FR" sz="2800" b="1">
              <a:solidFill>
                <a:srgbClr val="09028B"/>
              </a:solidFill>
            </a:endParaRPr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>
            <a:off x="1600200" y="4495800"/>
            <a:ext cx="0" cy="762000"/>
          </a:xfrm>
          <a:prstGeom prst="line">
            <a:avLst/>
          </a:prstGeom>
          <a:noFill/>
          <a:ln w="76200">
            <a:solidFill>
              <a:srgbClr val="C0281B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2705100" y="2590800"/>
            <a:ext cx="3733800" cy="1165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prstTxWarp prst="textNoShape">
              <a:avLst/>
            </a:prstTxWarp>
          </a:bodyPr>
          <a:lstStyle/>
          <a:p>
            <a:pPr algn="just">
              <a:lnSpc>
                <a:spcPct val="92000"/>
              </a:lnSpc>
              <a:buFont typeface="Wingdings" pitchFamily="-11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b="1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-112" charset="0"/>
              <a:ea typeface="Arial Unicode MS" pitchFamily="-112" charset="0"/>
              <a:cs typeface="Arial Unicode MS" pitchFamily="-112" charset="0"/>
            </a:endParaRPr>
          </a:p>
          <a:p>
            <a:pPr algn="just">
              <a:lnSpc>
                <a:spcPct val="92000"/>
              </a:lnSpc>
              <a:buFont typeface="Wingdings" pitchFamily="-112" charset="2"/>
              <a:buChar char="à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Arial Unicode MS" pitchFamily="-112" charset="0"/>
                <a:cs typeface="Arial Unicode MS" pitchFamily="-112" charset="0"/>
              </a:rPr>
              <a:t>Etudes </a:t>
            </a:r>
            <a:r>
              <a:rPr lang="en-GB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Arial Unicode MS" pitchFamily="-112" charset="0"/>
                <a:cs typeface="Arial Unicode MS" pitchFamily="-112" charset="0"/>
              </a:rPr>
              <a:t>randomisés</a:t>
            </a:r>
            <a:endParaRPr lang="en-GB" b="1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-112" charset="0"/>
              <a:ea typeface="Arial Unicode MS" pitchFamily="-112" charset="0"/>
              <a:cs typeface="Arial Unicode MS" pitchFamily="-112" charset="0"/>
            </a:endParaRPr>
          </a:p>
          <a:p>
            <a:pPr algn="just">
              <a:lnSpc>
                <a:spcPct val="92000"/>
              </a:lnSpc>
              <a:buFont typeface="Wingdings" pitchFamily="-11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b="1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-112" charset="0"/>
              <a:ea typeface="Arial Unicode MS" pitchFamily="-112" charset="0"/>
              <a:cs typeface="Arial Unicode MS" pitchFamily="-112" charset="0"/>
            </a:endParaRPr>
          </a:p>
          <a:p>
            <a:pPr algn="just">
              <a:lnSpc>
                <a:spcPct val="92000"/>
              </a:lnSpc>
              <a:buFont typeface="Wingdings" pitchFamily="-112" charset="2"/>
              <a:buChar char="à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Arial Unicode MS" pitchFamily="-112" charset="0"/>
                <a:cs typeface="Arial Unicode MS" pitchFamily="-112" charset="0"/>
              </a:rPr>
              <a:t>Cas </a:t>
            </a:r>
            <a:r>
              <a:rPr lang="en-GB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Arial Unicode MS" pitchFamily="-112" charset="0"/>
                <a:cs typeface="Arial Unicode MS" pitchFamily="-112" charset="0"/>
              </a:rPr>
              <a:t>clinique</a:t>
            </a:r>
            <a:endParaRPr lang="en-GB" b="1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-112" charset="0"/>
              <a:ea typeface="Arial Unicode MS" pitchFamily="-112" charset="0"/>
              <a:cs typeface="Arial Unicode MS" pitchFamily="-112" charset="0"/>
            </a:endParaRPr>
          </a:p>
          <a:p>
            <a:pPr algn="just">
              <a:lnSpc>
                <a:spcPct val="92000"/>
              </a:lnSpc>
              <a:buFont typeface="Wingdings" pitchFamily="-11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b="1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-112" charset="0"/>
              <a:ea typeface="Arial Unicode MS" pitchFamily="-112" charset="0"/>
              <a:cs typeface="Arial Unicode MS" pitchFamily="-112" charset="0"/>
            </a:endParaRPr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720725" y="360363"/>
            <a:ext cx="720725" cy="346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482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572000"/>
            <a:ext cx="2667000" cy="1314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4821" name="Rectangle 7"/>
          <p:cNvSpPr>
            <a:spLocks noChangeArrowheads="1"/>
          </p:cNvSpPr>
          <p:nvPr/>
        </p:nvSpPr>
        <p:spPr bwMode="auto">
          <a:xfrm>
            <a:off x="419100" y="1066800"/>
            <a:ext cx="8305800" cy="1219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4822" name="Picture 8" descr="LOGO HA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1295400"/>
            <a:ext cx="182880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Rectangle 9"/>
          <p:cNvSpPr>
            <a:spLocks noChangeArrowheads="1"/>
          </p:cNvSpPr>
          <p:nvPr/>
        </p:nvSpPr>
        <p:spPr bwMode="auto">
          <a:xfrm>
            <a:off x="3048000" y="1371600"/>
            <a:ext cx="533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>
                <a:solidFill>
                  <a:srgbClr val="F51121"/>
                </a:solidFill>
                <a:latin typeface="Verdana" pitchFamily="-106" charset="0"/>
              </a:rPr>
              <a:t>Prescription des Psychotropes </a:t>
            </a:r>
          </a:p>
          <a:p>
            <a:r>
              <a:rPr lang="fr-FR">
                <a:solidFill>
                  <a:srgbClr val="F51121"/>
                </a:solidFill>
                <a:latin typeface="Verdana" pitchFamily="-106" charset="0"/>
              </a:rPr>
              <a:t>chez le sujet âgé</a:t>
            </a:r>
          </a:p>
        </p:txBody>
      </p:sp>
      <p:pic>
        <p:nvPicPr>
          <p:cNvPr id="34824" name="Picture 11" descr="a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4038600"/>
            <a:ext cx="2409825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4"/>
          <p:cNvSpPr>
            <a:spLocks noChangeArrowheads="1"/>
          </p:cNvSpPr>
          <p:nvPr/>
        </p:nvSpPr>
        <p:spPr bwMode="auto">
          <a:xfrm>
            <a:off x="2438400" y="1828800"/>
            <a:ext cx="3048000" cy="3733800"/>
          </a:xfrm>
          <a:prstGeom prst="rect">
            <a:avLst/>
          </a:prstGeom>
          <a:solidFill>
            <a:srgbClr val="D1D1F0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Rectangle 13"/>
          <p:cNvSpPr/>
          <p:nvPr/>
        </p:nvSpPr>
        <p:spPr bwMode="auto">
          <a:xfrm>
            <a:off x="5715000" y="1828800"/>
            <a:ext cx="3048000" cy="3733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fr-FR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86800" cy="484188"/>
          </a:xfrm>
        </p:spPr>
        <p:txBody>
          <a:bodyPr/>
          <a:lstStyle/>
          <a:p>
            <a:pPr eaLnBrk="1" hangingPunct="1"/>
            <a:r>
              <a:rPr lang="fr-FR" smtClean="0">
                <a:solidFill>
                  <a:schemeClr val="tx1"/>
                </a:solidFill>
              </a:rPr>
              <a:t>CARACTERISTIQUES</a:t>
            </a:r>
          </a:p>
        </p:txBody>
      </p:sp>
      <p:sp>
        <p:nvSpPr>
          <p:cNvPr id="36869" name="Espace réservé du contenu 3"/>
          <p:cNvSpPr>
            <a:spLocks noGrp="1"/>
          </p:cNvSpPr>
          <p:nvPr>
            <p:ph idx="1"/>
          </p:nvPr>
        </p:nvSpPr>
        <p:spPr>
          <a:xfrm>
            <a:off x="762000" y="4114800"/>
            <a:ext cx="1219200" cy="533400"/>
          </a:xfrm>
        </p:spPr>
        <p:txBody>
          <a:bodyPr/>
          <a:lstStyle/>
          <a:p>
            <a:pPr>
              <a:buFontTx/>
              <a:buNone/>
            </a:pPr>
            <a:r>
              <a:rPr lang="fr-FR" sz="1800" b="1" smtClean="0">
                <a:solidFill>
                  <a:srgbClr val="FF0000"/>
                </a:solidFill>
              </a:rPr>
              <a:t>Patients</a:t>
            </a:r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 bwMode="auto">
          <a:xfrm>
            <a:off x="533400" y="30480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fr-FR" sz="1800" b="1" kern="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Soignants</a:t>
            </a:r>
          </a:p>
        </p:txBody>
      </p:sp>
      <p:cxnSp>
        <p:nvCxnSpPr>
          <p:cNvPr id="36871" name="Connecteur droit avec flèche 6"/>
          <p:cNvCxnSpPr>
            <a:cxnSpLocks noChangeShapeType="1"/>
          </p:cNvCxnSpPr>
          <p:nvPr/>
        </p:nvCxnSpPr>
        <p:spPr bwMode="auto">
          <a:xfrm flipV="1">
            <a:off x="762000" y="3733800"/>
            <a:ext cx="7162800" cy="76200"/>
          </a:xfrm>
          <a:prstGeom prst="straightConnector1">
            <a:avLst/>
          </a:prstGeom>
          <a:noFill/>
          <a:ln w="76200">
            <a:solidFill>
              <a:srgbClr val="0000FF"/>
            </a:solidFill>
            <a:round/>
            <a:headEnd/>
            <a:tailEnd type="arrow" w="med" len="med"/>
          </a:ln>
        </p:spPr>
      </p:cxnSp>
      <p:sp>
        <p:nvSpPr>
          <p:cNvPr id="8" name="Espace réservé du contenu 3"/>
          <p:cNvSpPr txBox="1">
            <a:spLocks/>
          </p:cNvSpPr>
          <p:nvPr/>
        </p:nvSpPr>
        <p:spPr bwMode="auto">
          <a:xfrm>
            <a:off x="2514600" y="1981200"/>
            <a:ext cx="3124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</a:pPr>
            <a:r>
              <a:rPr lang="fr-FR" sz="1800" b="1"/>
              <a:t>MODERATEURS (VE)</a:t>
            </a:r>
          </a:p>
          <a:p>
            <a:pPr marL="342900" indent="-342900">
              <a:spcBef>
                <a:spcPct val="20000"/>
              </a:spcBef>
            </a:pPr>
            <a:r>
              <a:rPr lang="fr-FR" sz="1600">
                <a:solidFill>
                  <a:srgbClr val="0000FF"/>
                </a:solidFill>
              </a:rPr>
              <a:t>Type de prise en charge (I,G)</a:t>
            </a:r>
          </a:p>
          <a:p>
            <a:pPr marL="342900" indent="-342900">
              <a:spcBef>
                <a:spcPct val="20000"/>
              </a:spcBef>
            </a:pPr>
            <a:r>
              <a:rPr lang="fr-FR" sz="1600">
                <a:solidFill>
                  <a:srgbClr val="0000FF"/>
                </a:solidFill>
              </a:rPr>
              <a:t>Compétence de l’équipe</a:t>
            </a:r>
          </a:p>
          <a:p>
            <a:pPr marL="342900" indent="-342900">
              <a:spcBef>
                <a:spcPct val="20000"/>
              </a:spcBef>
            </a:pPr>
            <a:r>
              <a:rPr lang="fr-FR" sz="1600">
                <a:solidFill>
                  <a:srgbClr val="0000FF"/>
                </a:solidFill>
              </a:rPr>
              <a:t>Formation des accompagnants</a:t>
            </a:r>
          </a:p>
          <a:p>
            <a:pPr marL="342900" indent="-342900">
              <a:spcBef>
                <a:spcPct val="20000"/>
              </a:spcBef>
            </a:pPr>
            <a:endParaRPr lang="fr-FR" sz="1600"/>
          </a:p>
          <a:p>
            <a:pPr marL="342900" indent="-342900">
              <a:spcBef>
                <a:spcPct val="20000"/>
              </a:spcBef>
            </a:pPr>
            <a:endParaRPr lang="fr-FR" sz="1600"/>
          </a:p>
          <a:p>
            <a:pPr marL="342900" indent="-342900">
              <a:spcBef>
                <a:spcPct val="20000"/>
              </a:spcBef>
            </a:pPr>
            <a:endParaRPr lang="fr-FR" sz="1600"/>
          </a:p>
          <a:p>
            <a:pPr marL="342900" indent="-342900">
              <a:spcBef>
                <a:spcPct val="20000"/>
              </a:spcBef>
            </a:pPr>
            <a:r>
              <a:rPr lang="fr-FR" sz="1600">
                <a:solidFill>
                  <a:srgbClr val="FF0000"/>
                </a:solidFill>
              </a:rPr>
              <a:t>Sévérité</a:t>
            </a:r>
          </a:p>
          <a:p>
            <a:pPr marL="342900" indent="-342900">
              <a:spcBef>
                <a:spcPct val="20000"/>
              </a:spcBef>
            </a:pPr>
            <a:r>
              <a:rPr lang="fr-FR" sz="1600">
                <a:solidFill>
                  <a:srgbClr val="FF0000"/>
                </a:solidFill>
              </a:rPr>
              <a:t>Cognition</a:t>
            </a:r>
          </a:p>
          <a:p>
            <a:pPr marL="342900" indent="-342900">
              <a:spcBef>
                <a:spcPct val="20000"/>
              </a:spcBef>
            </a:pPr>
            <a:r>
              <a:rPr lang="fr-FR" sz="1600">
                <a:solidFill>
                  <a:srgbClr val="FF0000"/>
                </a:solidFill>
              </a:rPr>
              <a:t>Conséquence sur les AVQ</a:t>
            </a:r>
          </a:p>
          <a:p>
            <a:pPr marL="342900" indent="-342900">
              <a:spcBef>
                <a:spcPct val="20000"/>
              </a:spcBef>
            </a:pPr>
            <a:r>
              <a:rPr lang="fr-FR" sz="1600">
                <a:solidFill>
                  <a:srgbClr val="FF0000"/>
                </a:solidFill>
              </a:rPr>
              <a:t>Environnement</a:t>
            </a:r>
          </a:p>
          <a:p>
            <a:pPr marL="342900" indent="-342900">
              <a:spcBef>
                <a:spcPct val="20000"/>
              </a:spcBef>
            </a:pPr>
            <a:r>
              <a:rPr lang="fr-FR" sz="1600">
                <a:solidFill>
                  <a:srgbClr val="FF0000"/>
                </a:solidFill>
              </a:rPr>
              <a:t>Personnalité</a:t>
            </a:r>
          </a:p>
          <a:p>
            <a:pPr marL="342900" indent="-342900">
              <a:spcBef>
                <a:spcPct val="20000"/>
              </a:spcBef>
            </a:pPr>
            <a:endParaRPr lang="fr-FR" sz="160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fr-FR" sz="1600">
                <a:solidFill>
                  <a:srgbClr val="000000"/>
                </a:solidFill>
              </a:rPr>
              <a:t>Éléments dynamiques</a:t>
            </a:r>
          </a:p>
        </p:txBody>
      </p:sp>
      <p:sp>
        <p:nvSpPr>
          <p:cNvPr id="13" name="Espace réservé du contenu 3"/>
          <p:cNvSpPr txBox="1">
            <a:spLocks/>
          </p:cNvSpPr>
          <p:nvPr/>
        </p:nvSpPr>
        <p:spPr bwMode="auto">
          <a:xfrm>
            <a:off x="6324600" y="1981200"/>
            <a:ext cx="2514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fr-FR" sz="1800" b="1" kern="0" dirty="0">
                <a:latin typeface="+mn-lt"/>
                <a:ea typeface="+mn-ea"/>
                <a:cs typeface="+mn-cs"/>
              </a:rPr>
              <a:t>EVALUATIONS (VAE)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fr-FR" sz="1600" kern="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NPI &amp; autres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fr-FR" sz="1600" kern="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Cognition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fr-FR" sz="1600" kern="0" dirty="0">
                <a:solidFill>
                  <a:srgbClr val="0000FF"/>
                </a:solidFill>
                <a:latin typeface="+mn-lt"/>
                <a:ea typeface="+mn-ea"/>
                <a:cs typeface="+mn-cs"/>
              </a:rPr>
              <a:t>AVQ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fr-FR" sz="1600" kern="0" dirty="0"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fr-FR" sz="1600" kern="0" dirty="0"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fr-FR" sz="1600" kern="0" dirty="0"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fr-FR" sz="1600" kern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QOL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fr-FR" sz="1600" kern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Retentissement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fr-FR" sz="1600" kern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Relation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fr-FR" sz="1600" kern="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fr-FR" sz="1600" kern="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fr-FR" sz="1600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Point de vue réaliste des 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fr-FR" sz="1600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Participants 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fr-FR" sz="1200" kern="0" dirty="0">
                <a:solidFill>
                  <a:srgbClr val="000000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Soignant en tenant compte du </a:t>
            </a:r>
            <a:r>
              <a:rPr lang="fr-FR" sz="1200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patient de l’entourage, 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fr-FR" sz="1600" kern="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874" name="ZoneTexte 9"/>
          <p:cNvSpPr txBox="1">
            <a:spLocks noChangeArrowheads="1"/>
          </p:cNvSpPr>
          <p:nvPr/>
        </p:nvSpPr>
        <p:spPr bwMode="auto">
          <a:xfrm>
            <a:off x="457200" y="5867400"/>
            <a:ext cx="18510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/>
              <a:t>P Homogène:</a:t>
            </a:r>
          </a:p>
          <a:p>
            <a:pPr algn="ctr"/>
            <a:r>
              <a:rPr lang="fr-FR" sz="1400"/>
              <a:t>(oui si sous groupes)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86800" cy="484188"/>
          </a:xfrm>
        </p:spPr>
        <p:txBody>
          <a:bodyPr/>
          <a:lstStyle/>
          <a:p>
            <a:pPr eaLnBrk="1" hangingPunct="1"/>
            <a:r>
              <a:rPr lang="fr-FR" sz="4700" smtClean="0">
                <a:solidFill>
                  <a:srgbClr val="DC2C24"/>
                </a:solidFill>
              </a:rPr>
              <a:t>CARACTERISTIQUES</a:t>
            </a:r>
            <a:endParaRPr lang="fr-FR" sz="4800" smtClean="0">
              <a:solidFill>
                <a:srgbClr val="DC2C24"/>
              </a:solidFill>
            </a:endParaRPr>
          </a:p>
        </p:txBody>
      </p:sp>
      <p:sp>
        <p:nvSpPr>
          <p:cNvPr id="111619" name="Rectangle 3">
            <a:hlinkClick r:id="rId3" action="ppaction://hlinksldjump"/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8300" y="1106488"/>
            <a:ext cx="8407400" cy="5522912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Tx/>
              <a:buNone/>
              <a:tabLst>
                <a:tab pos="384175" algn="l"/>
                <a:tab pos="3043238" algn="l"/>
                <a:tab pos="3235325" algn="l"/>
              </a:tabLst>
              <a:defRPr/>
            </a:pPr>
            <a:endParaRPr lang="fr-FR" sz="2600" dirty="0" smtClean="0"/>
          </a:p>
          <a:p>
            <a:pPr marL="457200" indent="-4572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r>
              <a:rPr lang="fr-FR" sz="2400" dirty="0" smtClean="0"/>
              <a:t>PATIENTS AVEC 1 AN D’ÉVALUATION</a:t>
            </a:r>
          </a:p>
          <a:p>
            <a:pPr marL="857250" lvl="1" indent="-4572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r>
              <a:rPr lang="fr-FR" sz="2000" dirty="0" smtClean="0"/>
              <a:t>Sous groupe de patient (D, MCI, MA)</a:t>
            </a:r>
          </a:p>
          <a:p>
            <a:pPr marL="857250" lvl="1" indent="-4572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endParaRPr lang="fr-FR" sz="2000" dirty="0" smtClean="0"/>
          </a:p>
          <a:p>
            <a:pPr marL="457200" indent="-4572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r>
              <a:rPr lang="fr-FR" sz="2400" dirty="0" smtClean="0"/>
              <a:t>PRISE EN CHARGE DE GROUPE</a:t>
            </a:r>
          </a:p>
          <a:p>
            <a:pPr marL="857250" lvl="1" indent="-4572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r>
              <a:rPr lang="fr-FR" sz="2000" dirty="0" smtClean="0"/>
              <a:t>Techniques multiples</a:t>
            </a:r>
          </a:p>
          <a:p>
            <a:pPr marL="857250" lvl="1" indent="-4572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r>
              <a:rPr lang="fr-FR" sz="2000" dirty="0" smtClean="0"/>
              <a:t>Action indirecte</a:t>
            </a:r>
          </a:p>
          <a:p>
            <a:pPr marL="857250" lvl="1" indent="-4572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r>
              <a:rPr lang="fr-FR" sz="2000" dirty="0" smtClean="0"/>
              <a:t>Format des observations</a:t>
            </a:r>
          </a:p>
          <a:p>
            <a:pPr marL="857250" lvl="1" indent="-4572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endParaRPr lang="fr-FR" sz="2000" dirty="0" smtClean="0"/>
          </a:p>
          <a:p>
            <a:pPr marL="457200" indent="-4572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r>
              <a:rPr lang="fr-FR" sz="2400" dirty="0" smtClean="0"/>
              <a:t>PLUSIEURS DISCIPLINES</a:t>
            </a:r>
          </a:p>
          <a:p>
            <a:pPr marL="457200" indent="-4572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endParaRPr lang="fr-FR" sz="2400" dirty="0" smtClean="0"/>
          </a:p>
          <a:p>
            <a:pPr marL="457200" indent="-4572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r>
              <a:rPr lang="fr-FR" sz="2400" dirty="0" smtClean="0"/>
              <a:t>ANIMATION ET PARTENAIRES DU </a:t>
            </a:r>
            <a:r>
              <a:rPr lang="fr-FR" sz="2400" smtClean="0"/>
              <a:t>RESEAU</a:t>
            </a:r>
          </a:p>
          <a:p>
            <a:pPr marL="857250" lvl="1" indent="-457200" algn="just" eaLnBrk="1" hangingPunct="1">
              <a:lnSpc>
                <a:spcPct val="80000"/>
              </a:lnSpc>
              <a:buFontTx/>
              <a:buNone/>
              <a:tabLst>
                <a:tab pos="384175" algn="l"/>
                <a:tab pos="3043238" algn="l"/>
                <a:tab pos="3235325" algn="l"/>
              </a:tabLst>
              <a:defRPr/>
            </a:pPr>
            <a:endParaRPr lang="fr-FR" sz="1200" smtClean="0"/>
          </a:p>
          <a:p>
            <a:pPr marL="668338" lvl="1" indent="-3810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r>
              <a:rPr lang="fr-FR" sz="2000" dirty="0" smtClean="0"/>
              <a:t>Fondation, sociétés savantes</a:t>
            </a:r>
          </a:p>
          <a:p>
            <a:pPr marL="668338" lvl="1" indent="-3810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r>
              <a:rPr lang="fr-FR" sz="2000" dirty="0" smtClean="0"/>
              <a:t>Appel d’offre</a:t>
            </a:r>
          </a:p>
          <a:p>
            <a:pPr marL="668338" lvl="1" indent="-3810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endParaRPr lang="fr-FR" sz="2000" dirty="0" smtClean="0">
              <a:ea typeface="MS Mincho" pitchFamily="49" charset="-128"/>
              <a:cs typeface="MS Mincho" pitchFamily="49" charset="-128"/>
            </a:endParaRPr>
          </a:p>
          <a:p>
            <a:pPr marL="668338" lvl="1" indent="-381000" algn="just" eaLnBrk="1" hangingPunct="1">
              <a:lnSpc>
                <a:spcPct val="80000"/>
              </a:lnSpc>
              <a:buFont typeface="Times" pitchFamily="-112" charset="0"/>
              <a:buChar char="•"/>
              <a:tabLst>
                <a:tab pos="384175" algn="l"/>
                <a:tab pos="3043238" algn="l"/>
                <a:tab pos="3235325" algn="l"/>
              </a:tabLst>
              <a:defRPr/>
            </a:pPr>
            <a:endParaRPr lang="fr-FR" sz="2000" dirty="0">
              <a:ea typeface="MS Mincho" pitchFamily="49" charset="-128"/>
              <a:cs typeface="MS Mincho" pitchFamily="49" charset="-128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</TotalTime>
  <Words>517</Words>
  <Application>Microsoft PowerPoint</Application>
  <PresentationFormat>Présentation à l'écran (4:3)</PresentationFormat>
  <Paragraphs>154</Paragraphs>
  <Slides>12</Slides>
  <Notes>12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Modèle de conception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24" baseType="lpstr">
      <vt:lpstr>Arial</vt:lpstr>
      <vt:lpstr>ＭＳ Ｐゴシック</vt:lpstr>
      <vt:lpstr>Times New Roman</vt:lpstr>
      <vt:lpstr>Times</vt:lpstr>
      <vt:lpstr>MS Mincho</vt:lpstr>
      <vt:lpstr>Arial Unicode MS</vt:lpstr>
      <vt:lpstr>Wingdings</vt:lpstr>
      <vt:lpstr>MS Gothic</vt:lpstr>
      <vt:lpstr>Verdana</vt:lpstr>
      <vt:lpstr>Nouvelle présentation</vt:lpstr>
      <vt:lpstr>Présentation Microsoft PowerPoint</vt:lpstr>
      <vt:lpstr>Feuille de calcul Microsoft Excel</vt:lpstr>
      <vt:lpstr>Diapositive 1</vt:lpstr>
      <vt:lpstr>Anxiété &amp; Dépression chez le sujet âgé</vt:lpstr>
      <vt:lpstr>ORIGINES  des SPCD</vt:lpstr>
      <vt:lpstr>Fréquence et sévérité </vt:lpstr>
      <vt:lpstr>Évaluation</vt:lpstr>
      <vt:lpstr>Diapositive 6</vt:lpstr>
      <vt:lpstr>Diapositive 7</vt:lpstr>
      <vt:lpstr>Diapositive 8</vt:lpstr>
      <vt:lpstr>Traitement non pharmacologique  et Trouble du comportement</vt:lpstr>
      <vt:lpstr>Diapositive 10</vt:lpstr>
      <vt:lpstr>CARACTERISTIQUES</vt:lpstr>
      <vt:lpstr>CARACTERISTIQUES</vt:lpstr>
    </vt:vector>
  </TitlesOfParts>
  <Company>.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Psychiatrie du sujet âgé - RRFPP</dc:title>
  <dc:creator>Phil Robert</dc:creator>
  <cp:keywords>Réseau, pratiques, psychothérapies, Alzheimer, interventions psychothérapiques, dépression, comportement</cp:keywords>
  <cp:lastModifiedBy>Jean-Michel THURIN</cp:lastModifiedBy>
  <cp:revision>110</cp:revision>
  <dcterms:created xsi:type="dcterms:W3CDTF">2008-04-27T08:15:32Z</dcterms:created>
  <dcterms:modified xsi:type="dcterms:W3CDTF">2008-04-27T08:19:21Z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-263072915</vt:i4>
  </property>
  <property fmtid="{D5CDD505-2E9C-101B-9397-08002B2CF9AE}" pid="3" name="_EmailSubject">
    <vt:lpwstr/>
  </property>
  <property fmtid="{D5CDD505-2E9C-101B-9397-08002B2CF9AE}" pid="4" name="_AuthorEmail">
    <vt:lpwstr>Leone.E@chu-nice.fr</vt:lpwstr>
  </property>
  <property fmtid="{D5CDD505-2E9C-101B-9397-08002B2CF9AE}" pid="5" name="_AuthorEmailDisplayName">
    <vt:lpwstr>LEONE ELSA CHU Nice</vt:lpwstr>
  </property>
  <property fmtid="{D5CDD505-2E9C-101B-9397-08002B2CF9AE}" pid="6" name="_PreviousAdHocReviewCycleID">
    <vt:i4>-593278256</vt:i4>
  </property>
</Properties>
</file>