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p:sldMasterIdLst>
    <p:sldMasterId r:id="rId1"/>
  </p:sldMasterIdLst>
  <p:notesMasterIdLst>
    <p:notesMasterId r:id="rId14"/>
  </p:notesMasterIdLst>
  <p:handoutMasterIdLst>
    <p:handoutMasterId r:id="rId15"/>
  </p:handout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17" d="100"/>
          <a:sy n="117" d="100"/>
        </p:scale>
        <p:origin x="-376"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notesMaster" Target="notesMasters/notesMaster1.xml"/><Relationship Id="rId20" Type="http://schemas.openxmlformats.org/officeDocument/2006/relationships/tableStyles" Target="tableStyle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printerSettings" Target="printerSettings/printerSettings1.bin"/><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presProps" Target="presProps.xml"/><Relationship Id="rId19" Type="http://schemas.openxmlformats.org/officeDocument/2006/relationships/theme" Target="theme/theme1.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BCEAB41-6BE4-7B45-A823-72D0C90B2256}" type="datetimeFigureOut">
              <a:rPr lang="fr-FR" smtClean="0"/>
              <a:t>27/04/08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193A48E-0C01-4949-8F1A-72C744096843}" type="slidenum">
              <a:rPr lang="fr-FR" smtClean="0"/>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B12C35-5D85-4032-A226-C49DB5495778}" type="datetimeFigureOut">
              <a:rPr lang="fr-FR" smtClean="0"/>
              <a:pPr/>
              <a:t>27/04/08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B52E51-7012-44CD-A60A-C4D9AF0569E0}"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12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9B231EF7-4156-424D-AC71-DB4A72755776}" type="datetime1">
              <a:rPr lang="en-US" smtClean="0"/>
              <a:pPr/>
              <a:t>27/04/08</a:t>
            </a:fld>
            <a:endParaRPr lang="en-US"/>
          </a:p>
        </p:txBody>
      </p:sp>
      <p:sp>
        <p:nvSpPr>
          <p:cNvPr id="19" name="Espace réservé du pied de page 18"/>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27" name="Espace réservé du numéro de diapositive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B8D809D-3CD4-4531-955E-47267A55179A}" type="datetime1">
              <a:rPr lang="en-US" smtClean="0"/>
              <a:pPr/>
              <a:t>27/04/08</a:t>
            </a:fld>
            <a:endParaRPr lang="en-US"/>
          </a:p>
        </p:txBody>
      </p:sp>
      <p:sp>
        <p:nvSpPr>
          <p:cNvPr id="5" name="Espace réservé du pied de page 4"/>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6" name="Espace réservé du numéro de diapositive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79FBE874-1D58-4593-A9CC-63C41F944E67}" type="datetime1">
              <a:rPr lang="en-US" smtClean="0"/>
              <a:pPr/>
              <a:t>27/04/08</a:t>
            </a:fld>
            <a:endParaRPr lang="en-US"/>
          </a:p>
        </p:txBody>
      </p:sp>
      <p:sp>
        <p:nvSpPr>
          <p:cNvPr id="5" name="Espace réservé du pied de page 4"/>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6" name="Espace réservé du numéro de diapositive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B4DA4F32-1D1B-421F-BB98-80EF345E73F1}" type="datetime1">
              <a:rPr lang="en-US" smtClean="0"/>
              <a:pPr/>
              <a:t>27/04/08</a:t>
            </a:fld>
            <a:endParaRPr lang="en-US"/>
          </a:p>
        </p:txBody>
      </p:sp>
      <p:sp>
        <p:nvSpPr>
          <p:cNvPr id="6" name="Espace réservé du pied de page 5"/>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7" name="Espace réservé du numéro de diapositive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DC55FB3C-6404-4C8B-A16A-7C524471DB2B}" type="datetime1">
              <a:rPr lang="en-US" smtClean="0"/>
              <a:pPr/>
              <a:t>27/04/08</a:t>
            </a:fld>
            <a:endParaRPr lang="en-US"/>
          </a:p>
        </p:txBody>
      </p:sp>
      <p:sp>
        <p:nvSpPr>
          <p:cNvPr id="8" name="Espace réservé du pied de page 7"/>
          <p:cNvSpPr>
            <a:spLocks noGrp="1"/>
          </p:cNvSpPr>
          <p:nvPr>
            <p:ph type="ftr" sz="quarter" idx="11"/>
          </p:nvPr>
        </p:nvSpPr>
        <p:spPr/>
        <p:txBody>
          <a:bodyPr/>
          <a:lstStyle/>
          <a:p>
            <a:r>
              <a:rPr kumimoji="0" lang="fr-FR" smtClean="0"/>
              <a:t>Réseau de recherches fondées sur les pratiques psychothérapiques                                                   25/04/2008                   </a:t>
            </a:r>
            <a:endParaRPr kumimoji="0" lang="en-US" dirty="0"/>
          </a:p>
        </p:txBody>
      </p:sp>
      <p:sp>
        <p:nvSpPr>
          <p:cNvPr id="9" name="Espace réservé du numéro de diapositive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C0189ACE-16A1-4FAB-A1D6-7E30DD5D4691}" type="datetime1">
              <a:rPr lang="en-US" smtClean="0"/>
              <a:pPr/>
              <a:t>27/04/08</a:t>
            </a:fld>
            <a:endParaRPr lang="en-US"/>
          </a:p>
        </p:txBody>
      </p:sp>
      <p:sp>
        <p:nvSpPr>
          <p:cNvPr id="4" name="Espace réservé du pied de page 3"/>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5" name="Espace réservé du numéro de diapositive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34AA87B-2E71-4289-86A1-3A24D6A039A4}" type="datetime1">
              <a:rPr lang="en-US" smtClean="0"/>
              <a:pPr/>
              <a:t>27/04/08</a:t>
            </a:fld>
            <a:endParaRPr lang="en-US"/>
          </a:p>
        </p:txBody>
      </p:sp>
      <p:sp>
        <p:nvSpPr>
          <p:cNvPr id="3" name="Espace réservé du pied de page 2"/>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4" name="Espace réservé du numéro de diapositive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AD6D10E-7EE3-4DEC-A5C0-D414731B6A6C}" type="datetime1">
              <a:rPr lang="en-US" smtClean="0"/>
              <a:pPr/>
              <a:t>27/04/08</a:t>
            </a:fld>
            <a:endParaRPr lang="en-US"/>
          </a:p>
        </p:txBody>
      </p:sp>
      <p:sp>
        <p:nvSpPr>
          <p:cNvPr id="6" name="Espace réservé du pied de page 5"/>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7" name="Espace réservé du numéro de diapositive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60F9F886-C368-4A9D-8D6A-9D7D4013E377}" type="datetime1">
              <a:rPr lang="en-US" smtClean="0"/>
              <a:pPr/>
              <a:t>27/04/08</a:t>
            </a:fld>
            <a:endParaRPr lang="en-US"/>
          </a:p>
        </p:txBody>
      </p:sp>
      <p:sp>
        <p:nvSpPr>
          <p:cNvPr id="6" name="Espace réservé du pied de page 5"/>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7" name="Espace réservé du numéro de diapositive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a:t>
            </a:fld>
            <a:endParaRPr kumimoji="0" lang="en-US"/>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5B9B685-8676-4ED2-ACC5-849BC245DFC7}" type="datetime1">
              <a:rPr lang="en-US" smtClean="0"/>
              <a:pPr/>
              <a:t>27/04/08</a:t>
            </a:fld>
            <a:endParaRPr lang="en-US"/>
          </a:p>
        </p:txBody>
      </p:sp>
      <p:sp>
        <p:nvSpPr>
          <p:cNvPr id="5" name="Espace réservé du pied de page 4"/>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6" name="Espace réservé du numéro de diapositive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1E9E509-FA70-4591-ADF0-A2AFF8B38CC7}" type="datetime1">
              <a:rPr lang="en-US" smtClean="0"/>
              <a:pPr/>
              <a:t>27/04/08</a:t>
            </a:fld>
            <a:endParaRPr lang="en-US"/>
          </a:p>
        </p:txBody>
      </p:sp>
      <p:sp>
        <p:nvSpPr>
          <p:cNvPr id="5" name="Espace réservé du pied de page 4"/>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6" name="Espace réservé du numéro de diapositive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D3B5115-CE6D-4452-8B41-E80B7C384AB1}" type="datetime1">
              <a:rPr lang="en-US" smtClean="0"/>
              <a:pPr/>
              <a:t>27/04/08</a:t>
            </a:fld>
            <a:endParaRPr lang="en-US" dirty="0">
              <a:solidFill>
                <a:schemeClr val="tx2">
                  <a:shade val="90000"/>
                </a:schemeClr>
              </a:solidFill>
            </a:endParaRP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r>
              <a:rPr kumimoji="0" lang="fr-FR" smtClean="0">
                <a:solidFill>
                  <a:schemeClr val="tx2">
                    <a:shade val="90000"/>
                  </a:schemeClr>
                </a:solidFill>
              </a:rPr>
              <a:t>Réseau de recherches fondées sur les pratiques psychothérapiques                                                   25/04/2008                   </a:t>
            </a:r>
            <a:endParaRPr kumimoji="0" lang="en-US" dirty="0">
              <a:solidFill>
                <a:schemeClr val="tx2">
                  <a:shade val="90000"/>
                </a:schemeClr>
              </a:solidFill>
            </a:endParaRP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Interventions psychothérapiques chez les patients borderline</a:t>
            </a:r>
            <a:endParaRPr lang="fr-FR" dirty="0"/>
          </a:p>
        </p:txBody>
      </p:sp>
      <p:sp>
        <p:nvSpPr>
          <p:cNvPr id="3" name="Sous-titre 2"/>
          <p:cNvSpPr>
            <a:spLocks noGrp="1"/>
          </p:cNvSpPr>
          <p:nvPr>
            <p:ph type="subTitle" idx="1"/>
          </p:nvPr>
        </p:nvSpPr>
        <p:spPr/>
        <p:txBody>
          <a:bodyPr>
            <a:normAutofit fontScale="92500" lnSpcReduction="10000"/>
          </a:bodyPr>
          <a:lstStyle/>
          <a:p>
            <a:endParaRPr lang="fr-FR" dirty="0" smtClean="0"/>
          </a:p>
          <a:p>
            <a:r>
              <a:rPr lang="fr-FR" dirty="0" smtClean="0"/>
              <a:t>Pôle  psychothérapies individuelles en ambulatoire</a:t>
            </a:r>
          </a:p>
          <a:p>
            <a:r>
              <a:rPr lang="fr-FR" dirty="0" smtClean="0"/>
              <a:t>Pôle institution</a:t>
            </a:r>
          </a:p>
          <a:p>
            <a:r>
              <a:rPr lang="fr-FR" dirty="0" smtClean="0"/>
              <a:t>Pôle adolescent</a:t>
            </a:r>
            <a:endParaRPr lang="fr-FR"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Intérêts de la recherche</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Problème de santé publique</a:t>
            </a:r>
          </a:p>
          <a:p>
            <a:pPr lvl="1"/>
            <a:r>
              <a:rPr lang="fr-FR" dirty="0" smtClean="0"/>
              <a:t>Le TPB affecte environ 1 à 1,5% de la population adulte.</a:t>
            </a:r>
          </a:p>
          <a:p>
            <a:pPr lvl="1"/>
            <a:r>
              <a:rPr lang="fr-FR" dirty="0" smtClean="0"/>
              <a:t>Recours important aux services de santé du fait des conséquences de l’impulsivité et des auto-agressions délibérées.</a:t>
            </a:r>
          </a:p>
          <a:p>
            <a:r>
              <a:rPr lang="fr-FR" dirty="0" smtClean="0"/>
              <a:t>Pour les praticiens</a:t>
            </a:r>
          </a:p>
          <a:p>
            <a:pPr lvl="1"/>
            <a:r>
              <a:rPr lang="fr-FR" dirty="0" smtClean="0"/>
              <a:t>Prises en charge difficiles  du fait </a:t>
            </a:r>
          </a:p>
          <a:p>
            <a:pPr lvl="2"/>
            <a:r>
              <a:rPr lang="fr-FR" dirty="0" smtClean="0"/>
              <a:t>Des passages à l’acte, de l’impulsivité de ces patients</a:t>
            </a:r>
          </a:p>
          <a:p>
            <a:pPr lvl="2"/>
            <a:r>
              <a:rPr lang="fr-FR" dirty="0" smtClean="0"/>
              <a:t>Des clivages qu’ils provoquent dans les équipes</a:t>
            </a:r>
          </a:p>
          <a:p>
            <a:pPr lvl="2"/>
            <a:r>
              <a:rPr lang="fr-FR" dirty="0" smtClean="0"/>
              <a:t>Des « fluctuations relationnelles » qu’ils font vivre à leur entourage.</a:t>
            </a:r>
          </a:p>
          <a:p>
            <a:pPr lvl="1"/>
            <a:r>
              <a:rPr lang="fr-FR" dirty="0" smtClean="0"/>
              <a:t>Réflexion sur la vulnérabilité, les mécanismes de changement, l’émergence de nouvelles compétences et le passage de la chronicité à un fonctionnement sensiblement amélioré et entrant dans la santé. </a:t>
            </a:r>
          </a:p>
          <a:p>
            <a:pPr lvl="1">
              <a:buNone/>
            </a:pPr>
            <a:endParaRPr lang="fr-FR" dirty="0" smtClean="0"/>
          </a:p>
          <a:p>
            <a:pPr lvl="2"/>
            <a:endParaRPr lang="fr-FR" dirty="0" smtClean="0"/>
          </a:p>
          <a:p>
            <a:pPr>
              <a:buNone/>
            </a:pPr>
            <a:endParaRPr lang="fr-FR" dirty="0"/>
          </a:p>
        </p:txBody>
      </p:sp>
      <p:sp>
        <p:nvSpPr>
          <p:cNvPr id="4" name="Espace réservé du pied de page 3"/>
          <p:cNvSpPr>
            <a:spLocks noGrp="1"/>
          </p:cNvSpPr>
          <p:nvPr>
            <p:ph type="ftr" sz="quarter" idx="11"/>
          </p:nvPr>
        </p:nvSpPr>
        <p:spPr>
          <a:xfrm>
            <a:off x="2214546" y="6356350"/>
            <a:ext cx="4500594" cy="365125"/>
          </a:xfrm>
        </p:spPr>
        <p:txBody>
          <a:bodyPr/>
          <a:lstStyle/>
          <a:p>
            <a:r>
              <a:rPr kumimoji="0" lang="fr-FR" dirty="0" smtClean="0"/>
              <a:t>Réseau de recherches fondées sur les pratiques psychothérapiques</a:t>
            </a:r>
          </a:p>
          <a:p>
            <a:r>
              <a:rPr kumimoji="0" lang="fr-FR" dirty="0" smtClean="0"/>
              <a:t>                                                   25/04/2008                   </a:t>
            </a:r>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Personnalité borderline</a:t>
            </a:r>
            <a:endParaRPr lang="fr-FR" dirty="0"/>
          </a:p>
        </p:txBody>
      </p:sp>
      <p:sp>
        <p:nvSpPr>
          <p:cNvPr id="3" name="Espace réservé du contenu 2"/>
          <p:cNvSpPr>
            <a:spLocks noGrp="1"/>
          </p:cNvSpPr>
          <p:nvPr>
            <p:ph idx="1"/>
          </p:nvPr>
        </p:nvSpPr>
        <p:spPr/>
        <p:txBody>
          <a:bodyPr/>
          <a:lstStyle/>
          <a:p>
            <a:r>
              <a:rPr lang="fr-FR" dirty="0" smtClean="0"/>
              <a:t>Efforts effrénés pour éviter des abandons réels ou imaginés.</a:t>
            </a:r>
          </a:p>
          <a:p>
            <a:r>
              <a:rPr lang="fr-FR" dirty="0" smtClean="0"/>
              <a:t>Modes de relations instables et intenses caractérisées par l’alternance entre des positions extrêmes d’idéalisation excessive et de dévalorisation.</a:t>
            </a:r>
          </a:p>
          <a:p>
            <a:r>
              <a:rPr lang="fr-FR" dirty="0" smtClean="0"/>
              <a:t>Perturbation de l’identité: instabilité marquée et persistante de l’image ou de la notion de soi.</a:t>
            </a:r>
          </a:p>
          <a:p>
            <a:r>
              <a:rPr lang="fr-FR" dirty="0" smtClean="0"/>
              <a:t>Impulsivité dans au moins deux domaines potentiellement dommageables pour le sujet.</a:t>
            </a:r>
            <a:endParaRPr lang="fr-FR" dirty="0"/>
          </a:p>
        </p:txBody>
      </p:sp>
      <p:sp>
        <p:nvSpPr>
          <p:cNvPr id="4" name="Espace réservé du pied de page 3"/>
          <p:cNvSpPr>
            <a:spLocks noGrp="1"/>
          </p:cNvSpPr>
          <p:nvPr>
            <p:ph type="ftr" sz="quarter" idx="11"/>
          </p:nvPr>
        </p:nvSpPr>
        <p:spPr>
          <a:xfrm>
            <a:off x="2214546" y="6356350"/>
            <a:ext cx="4429156" cy="365125"/>
          </a:xfrm>
        </p:spPr>
        <p:txBody>
          <a:bodyPr/>
          <a:lstStyle/>
          <a:p>
            <a:r>
              <a:rPr kumimoji="0" lang="fr-FR" dirty="0" smtClean="0"/>
              <a:t>Réseau de recherches fondées sur les pratiques psychothérapiques</a:t>
            </a:r>
          </a:p>
          <a:p>
            <a:r>
              <a:rPr kumimoji="0" lang="fr-FR" dirty="0" smtClean="0"/>
              <a:t>                                                   25/04/2008                   </a:t>
            </a:r>
            <a:endParaRPr kumimoji="0"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t>
            </a:r>
            <a:endParaRPr lang="fr-FR" dirty="0"/>
          </a:p>
        </p:txBody>
      </p:sp>
      <p:sp>
        <p:nvSpPr>
          <p:cNvPr id="3" name="Espace réservé du contenu 2"/>
          <p:cNvSpPr>
            <a:spLocks noGrp="1"/>
          </p:cNvSpPr>
          <p:nvPr>
            <p:ph idx="1"/>
          </p:nvPr>
        </p:nvSpPr>
        <p:spPr>
          <a:xfrm>
            <a:off x="457200" y="857232"/>
            <a:ext cx="8229600" cy="5467368"/>
          </a:xfrm>
        </p:spPr>
        <p:txBody>
          <a:bodyPr/>
          <a:lstStyle/>
          <a:p>
            <a:r>
              <a:rPr lang="fr-FR" dirty="0" smtClean="0"/>
              <a:t>Répétition de comportements, de gestes ou de menaces suicidaires ou d’automutilations. </a:t>
            </a:r>
          </a:p>
          <a:p>
            <a:r>
              <a:rPr lang="fr-FR" dirty="0" smtClean="0"/>
              <a:t>Instabilité affective due à une réactivité marquée de l’humeur.</a:t>
            </a:r>
          </a:p>
          <a:p>
            <a:r>
              <a:rPr lang="fr-FR" dirty="0" smtClean="0"/>
              <a:t>Sentiments chroniques de vide.</a:t>
            </a:r>
          </a:p>
          <a:p>
            <a:r>
              <a:rPr lang="fr-FR" dirty="0" smtClean="0"/>
              <a:t>Colères intenses et inappropriées ou difficulté à contrôler sa colère.</a:t>
            </a:r>
          </a:p>
          <a:p>
            <a:r>
              <a:rPr lang="fr-FR" dirty="0" smtClean="0"/>
              <a:t>Survenue transitoire dans des situations de stress d’une idéation </a:t>
            </a:r>
            <a:r>
              <a:rPr lang="fr-FR" dirty="0" err="1" smtClean="0"/>
              <a:t>persécutoire</a:t>
            </a:r>
            <a:r>
              <a:rPr lang="fr-FR" dirty="0" smtClean="0"/>
              <a:t> ou de symptômes dissociatifs sévères. </a:t>
            </a:r>
          </a:p>
          <a:p>
            <a:endParaRPr lang="fr-FR" dirty="0"/>
          </a:p>
        </p:txBody>
      </p:sp>
      <p:sp>
        <p:nvSpPr>
          <p:cNvPr id="4" name="Espace réservé du pied de page 3"/>
          <p:cNvSpPr>
            <a:spLocks noGrp="1"/>
          </p:cNvSpPr>
          <p:nvPr>
            <p:ph type="ftr" sz="quarter" idx="11"/>
          </p:nvPr>
        </p:nvSpPr>
        <p:spPr>
          <a:xfrm>
            <a:off x="2285984" y="6286520"/>
            <a:ext cx="4572032" cy="365125"/>
          </a:xfrm>
        </p:spPr>
        <p:txBody>
          <a:bodyPr/>
          <a:lstStyle/>
          <a:p>
            <a:r>
              <a:rPr kumimoji="0" lang="fr-FR" smtClean="0"/>
              <a:t>Réseau de recherches fondées sur les pratiques psychothérapiques</a:t>
            </a:r>
          </a:p>
          <a:p>
            <a:r>
              <a:rPr kumimoji="0" lang="fr-FR" smtClean="0"/>
              <a:t>                                                   25/04/2008                   </a:t>
            </a:r>
            <a:endParaRPr kumimoji="0"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Hypothèses (1)</a:t>
            </a:r>
            <a:endParaRPr lang="fr-FR" dirty="0"/>
          </a:p>
        </p:txBody>
      </p:sp>
      <p:sp>
        <p:nvSpPr>
          <p:cNvPr id="3" name="Espace réservé du contenu 2"/>
          <p:cNvSpPr>
            <a:spLocks noGrp="1"/>
          </p:cNvSpPr>
          <p:nvPr>
            <p:ph idx="1"/>
          </p:nvPr>
        </p:nvSpPr>
        <p:spPr/>
        <p:txBody>
          <a:bodyPr/>
          <a:lstStyle/>
          <a:p>
            <a:pPr>
              <a:buNone/>
            </a:pPr>
            <a:endParaRPr lang="fr-FR" dirty="0" smtClean="0"/>
          </a:p>
          <a:p>
            <a:pPr>
              <a:buNone/>
            </a:pPr>
            <a:endParaRPr lang="fr-FR" dirty="0" smtClean="0"/>
          </a:p>
          <a:p>
            <a:pPr>
              <a:buNone/>
            </a:pPr>
            <a:r>
              <a:rPr lang="fr-FR" dirty="0" smtClean="0"/>
              <a:t>Les hypothèses s’appuient :</a:t>
            </a:r>
          </a:p>
          <a:p>
            <a:pPr lvl="1"/>
            <a:r>
              <a:rPr lang="fr-FR" dirty="0" smtClean="0"/>
              <a:t> d’une part sur une étude longitudinale de chacun des cas  </a:t>
            </a:r>
          </a:p>
          <a:p>
            <a:pPr lvl="1"/>
            <a:r>
              <a:rPr lang="fr-FR" dirty="0" smtClean="0"/>
              <a:t>d’autre part sur une étude comparative de cas analogues.</a:t>
            </a:r>
          </a:p>
          <a:p>
            <a:endParaRPr lang="fr-FR" dirty="0"/>
          </a:p>
        </p:txBody>
      </p:sp>
      <p:sp>
        <p:nvSpPr>
          <p:cNvPr id="4" name="Espace réservé du pied de page 3"/>
          <p:cNvSpPr>
            <a:spLocks noGrp="1"/>
          </p:cNvSpPr>
          <p:nvPr>
            <p:ph type="ftr" sz="quarter" idx="11"/>
          </p:nvPr>
        </p:nvSpPr>
        <p:spPr>
          <a:xfrm>
            <a:off x="2071670" y="6356350"/>
            <a:ext cx="4429156" cy="365125"/>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Hypothèses (2)</a:t>
            </a:r>
            <a:endParaRPr lang="fr-FR" dirty="0"/>
          </a:p>
        </p:txBody>
      </p:sp>
      <p:sp>
        <p:nvSpPr>
          <p:cNvPr id="3" name="Espace réservé du contenu 2"/>
          <p:cNvSpPr>
            <a:spLocks noGrp="1"/>
          </p:cNvSpPr>
          <p:nvPr>
            <p:ph idx="1"/>
          </p:nvPr>
        </p:nvSpPr>
        <p:spPr/>
        <p:txBody>
          <a:bodyPr/>
          <a:lstStyle/>
          <a:p>
            <a:pPr marL="514350" lvl="0" indent="-514350">
              <a:buNone/>
            </a:pPr>
            <a:r>
              <a:rPr lang="fr-FR" dirty="0" smtClean="0"/>
              <a:t>1.    L’identification des dysfonctionnements caractéristiques d’un patient et du contexte de leur renforcement pathologique ou de leur évolution favorable dans une configuration clinique définie permet de concevoir des objectifs, une approche et une stratégie d’action intégrant ses ressources. </a:t>
            </a:r>
          </a:p>
          <a:p>
            <a:pPr marL="514350" lvl="0" indent="-514350">
              <a:buNone/>
            </a:pPr>
            <a:r>
              <a:rPr lang="fr-FR" dirty="0" smtClean="0"/>
              <a:t>2.    Les principaux ingrédients du processus psychothérapique peuvent être décrits et l’efficacité générale de l’action psychothérapique évaluée.</a:t>
            </a:r>
          </a:p>
          <a:p>
            <a:endParaRPr lang="fr-FR" dirty="0"/>
          </a:p>
        </p:txBody>
      </p:sp>
      <p:sp>
        <p:nvSpPr>
          <p:cNvPr id="4" name="Espace réservé du pied de page 3"/>
          <p:cNvSpPr>
            <a:spLocks noGrp="1"/>
          </p:cNvSpPr>
          <p:nvPr>
            <p:ph type="ftr" sz="quarter" idx="11"/>
          </p:nvPr>
        </p:nvSpPr>
        <p:spPr>
          <a:xfrm>
            <a:off x="2285984" y="6143644"/>
            <a:ext cx="4357718" cy="577831"/>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Hypothèses (3)</a:t>
            </a:r>
            <a:endParaRPr lang="fr-FR" dirty="0"/>
          </a:p>
        </p:txBody>
      </p:sp>
      <p:sp>
        <p:nvSpPr>
          <p:cNvPr id="3" name="Espace réservé du contenu 2"/>
          <p:cNvSpPr>
            <a:spLocks noGrp="1"/>
          </p:cNvSpPr>
          <p:nvPr>
            <p:ph idx="1"/>
          </p:nvPr>
        </p:nvSpPr>
        <p:spPr/>
        <p:txBody>
          <a:bodyPr/>
          <a:lstStyle/>
          <a:p>
            <a:pPr marL="514350" lvl="0" indent="-514350">
              <a:buNone/>
            </a:pPr>
            <a:r>
              <a:rPr lang="fr-FR" dirty="0" smtClean="0"/>
              <a:t>3.    L’analyse du contexte et de la signification des épisodes de mise en danger permet l’application de réponses psychothérapiques ajustées et de réduire les issues défavorables de ces épisodes.</a:t>
            </a:r>
          </a:p>
          <a:p>
            <a:pPr marL="514350" lvl="0" indent="-514350">
              <a:buNone/>
            </a:pPr>
            <a:r>
              <a:rPr lang="fr-FR" dirty="0" smtClean="0"/>
              <a:t>4.   L’étude comparative de cas analogues étudiés de façon systématique permet d’établir des inférences sur des mécanismes de changement en relation aux principaux modérateurs et médiateurs du processus psychothérapique.</a:t>
            </a:r>
          </a:p>
          <a:p>
            <a:endParaRPr lang="fr-FR" dirty="0"/>
          </a:p>
        </p:txBody>
      </p:sp>
      <p:sp>
        <p:nvSpPr>
          <p:cNvPr id="4" name="Espace réservé du pied de page 3"/>
          <p:cNvSpPr>
            <a:spLocks noGrp="1"/>
          </p:cNvSpPr>
          <p:nvPr>
            <p:ph type="ftr" sz="quarter" idx="11"/>
          </p:nvPr>
        </p:nvSpPr>
        <p:spPr>
          <a:xfrm>
            <a:off x="2214546" y="6356350"/>
            <a:ext cx="4643470" cy="365125"/>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Méthodologie</a:t>
            </a:r>
            <a:endParaRPr lang="fr-FR" dirty="0"/>
          </a:p>
        </p:txBody>
      </p:sp>
      <p:sp>
        <p:nvSpPr>
          <p:cNvPr id="3" name="Espace réservé du contenu 2"/>
          <p:cNvSpPr>
            <a:spLocks noGrp="1"/>
          </p:cNvSpPr>
          <p:nvPr>
            <p:ph idx="1"/>
          </p:nvPr>
        </p:nvSpPr>
        <p:spPr/>
        <p:txBody>
          <a:bodyPr/>
          <a:lstStyle/>
          <a:p>
            <a:r>
              <a:rPr lang="fr-FR" dirty="0" smtClean="0"/>
              <a:t>Chaque clinicien participant à un pôle s’engage à réaliser une évaluation de la psychothérapie d’un ou de deux de ses patients suivant le protocole établi dans le projet de réseau. </a:t>
            </a:r>
          </a:p>
          <a:p>
            <a:r>
              <a:rPr lang="fr-FR" dirty="0" smtClean="0"/>
              <a:t>Il bénéficiera d’une formation générale, sera associé au travail collaboratif en groupes de pairs, aux activités de recherche et de publication. </a:t>
            </a:r>
            <a:endParaRPr lang="fr-FR" dirty="0"/>
          </a:p>
        </p:txBody>
      </p:sp>
      <p:sp>
        <p:nvSpPr>
          <p:cNvPr id="4" name="Espace réservé du pied de page 3"/>
          <p:cNvSpPr>
            <a:spLocks noGrp="1"/>
          </p:cNvSpPr>
          <p:nvPr>
            <p:ph type="ftr" sz="quarter" idx="11"/>
          </p:nvPr>
        </p:nvSpPr>
        <p:spPr>
          <a:xfrm>
            <a:off x="2143108" y="6356350"/>
            <a:ext cx="4429156" cy="365125"/>
          </a:xfrm>
        </p:spPr>
        <p:txBody>
          <a:bodyPr/>
          <a:lstStyle/>
          <a:p>
            <a:r>
              <a:rPr kumimoji="0" lang="fr-FR" dirty="0" smtClean="0"/>
              <a:t>Réseau de recherches fondées sur les pratiques psychothérapiques</a:t>
            </a:r>
          </a:p>
          <a:p>
            <a:r>
              <a:rPr kumimoji="0" lang="fr-FR" dirty="0" smtClean="0"/>
              <a:t>                                                 25/04/2008                                                                     </a:t>
            </a:r>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Protocole</a:t>
            </a:r>
            <a:endParaRPr lang="fr-FR" dirty="0"/>
          </a:p>
        </p:txBody>
      </p:sp>
      <p:sp>
        <p:nvSpPr>
          <p:cNvPr id="3" name="Espace réservé du contenu 2"/>
          <p:cNvSpPr>
            <a:spLocks noGrp="1"/>
          </p:cNvSpPr>
          <p:nvPr>
            <p:ph idx="1"/>
          </p:nvPr>
        </p:nvSpPr>
        <p:spPr/>
        <p:txBody>
          <a:bodyPr/>
          <a:lstStyle/>
          <a:p>
            <a:r>
              <a:rPr lang="fr-FR" dirty="0" smtClean="0"/>
              <a:t>Il est conçu de façon à ne pas perturber l’activité psychothérapique en conditions naturelles et à répondre aux questions cliniques.</a:t>
            </a:r>
          </a:p>
          <a:p>
            <a:r>
              <a:rPr lang="fr-FR" dirty="0" smtClean="0"/>
              <a:t>Il comprend :</a:t>
            </a:r>
          </a:p>
          <a:p>
            <a:pPr lvl="1"/>
            <a:r>
              <a:rPr lang="fr-FR" dirty="0" smtClean="0"/>
              <a:t>Une formulation de cas</a:t>
            </a:r>
          </a:p>
          <a:p>
            <a:pPr lvl="1"/>
            <a:r>
              <a:rPr lang="fr-FR" dirty="0" smtClean="0"/>
              <a:t>Une évaluation du processus et du fonctionnement à des temps réguliers.</a:t>
            </a:r>
            <a:endParaRPr lang="fr-FR" dirty="0"/>
          </a:p>
        </p:txBody>
      </p:sp>
      <p:sp>
        <p:nvSpPr>
          <p:cNvPr id="4" name="Espace réservé du pied de page 3"/>
          <p:cNvSpPr>
            <a:spLocks noGrp="1"/>
          </p:cNvSpPr>
          <p:nvPr>
            <p:ph type="ftr" sz="quarter" idx="11"/>
          </p:nvPr>
        </p:nvSpPr>
        <p:spPr>
          <a:xfrm>
            <a:off x="2285984" y="6356350"/>
            <a:ext cx="4357718" cy="365125"/>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Retombées attendues</a:t>
            </a:r>
            <a:endParaRPr lang="fr-FR" dirty="0"/>
          </a:p>
        </p:txBody>
      </p:sp>
      <p:sp>
        <p:nvSpPr>
          <p:cNvPr id="3" name="Espace réservé du contenu 2"/>
          <p:cNvSpPr>
            <a:spLocks noGrp="1"/>
          </p:cNvSpPr>
          <p:nvPr>
            <p:ph idx="1"/>
          </p:nvPr>
        </p:nvSpPr>
        <p:spPr/>
        <p:txBody>
          <a:bodyPr/>
          <a:lstStyle/>
          <a:p>
            <a:pPr lvl="0"/>
            <a:r>
              <a:rPr lang="fr-FR" dirty="0" smtClean="0"/>
              <a:t>Une meilleure compréhension du processus de passage à l’acte .</a:t>
            </a:r>
          </a:p>
          <a:p>
            <a:r>
              <a:rPr lang="fr-FR" dirty="0" smtClean="0"/>
              <a:t>Une meilleure connaissance des stratégies utilisées et des conditions de leur efficacité.</a:t>
            </a:r>
          </a:p>
          <a:p>
            <a:pPr lvl="0"/>
            <a:r>
              <a:rPr lang="fr-FR" dirty="0" smtClean="0"/>
              <a:t>Et donc la réduction des passages à l’acte et de leurs conséquences.</a:t>
            </a:r>
          </a:p>
          <a:p>
            <a:pPr>
              <a:buNone/>
            </a:pPr>
            <a:endParaRPr lang="fr-FR" dirty="0"/>
          </a:p>
        </p:txBody>
      </p:sp>
      <p:sp>
        <p:nvSpPr>
          <p:cNvPr id="4" name="Espace réservé du pied de page 3"/>
          <p:cNvSpPr>
            <a:spLocks noGrp="1"/>
          </p:cNvSpPr>
          <p:nvPr>
            <p:ph type="ftr" sz="quarter" idx="11"/>
          </p:nvPr>
        </p:nvSpPr>
        <p:spPr>
          <a:xfrm>
            <a:off x="2214546" y="6356350"/>
            <a:ext cx="4643470" cy="365125"/>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 le clinicien</a:t>
            </a:r>
            <a:endParaRPr lang="fr-FR" dirty="0"/>
          </a:p>
        </p:txBody>
      </p:sp>
      <p:sp>
        <p:nvSpPr>
          <p:cNvPr id="3" name="Espace réservé du contenu 2"/>
          <p:cNvSpPr>
            <a:spLocks noGrp="1"/>
          </p:cNvSpPr>
          <p:nvPr>
            <p:ph idx="1"/>
          </p:nvPr>
        </p:nvSpPr>
        <p:spPr/>
        <p:txBody>
          <a:bodyPr>
            <a:normAutofit/>
          </a:bodyPr>
          <a:lstStyle/>
          <a:p>
            <a:r>
              <a:rPr lang="fr-FR" dirty="0" smtClean="0"/>
              <a:t>Le passage d’une approche applicative à une approche interrogative critique et active</a:t>
            </a:r>
          </a:p>
          <a:p>
            <a:r>
              <a:rPr lang="fr-FR" dirty="0" smtClean="0"/>
              <a:t>Le contexte fourni par le travail en groupe de pairs favorise la créativité du thérapeute et son adaptation à  l’unicité du patient. </a:t>
            </a:r>
          </a:p>
          <a:p>
            <a:r>
              <a:rPr lang="fr-FR" dirty="0" smtClean="0"/>
              <a:t>Il offre également une visibilité des actions thérapeutiques  et apporte un étayage sur des données formalisées et écrites reposant sur des données objectives. </a:t>
            </a:r>
          </a:p>
          <a:p>
            <a:pPr lvl="0">
              <a:buNone/>
            </a:pPr>
            <a:endParaRPr lang="fr-FR" dirty="0" smtClean="0"/>
          </a:p>
          <a:p>
            <a:endParaRPr lang="fr-FR" dirty="0"/>
          </a:p>
        </p:txBody>
      </p:sp>
      <p:sp>
        <p:nvSpPr>
          <p:cNvPr id="4" name="Espace réservé du pied de page 3"/>
          <p:cNvSpPr>
            <a:spLocks noGrp="1"/>
          </p:cNvSpPr>
          <p:nvPr>
            <p:ph type="ftr" sz="quarter" idx="11"/>
          </p:nvPr>
        </p:nvSpPr>
        <p:spPr>
          <a:xfrm>
            <a:off x="2285984" y="6356350"/>
            <a:ext cx="4357718" cy="365125"/>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a:xfrm>
            <a:off x="571472" y="2500306"/>
            <a:ext cx="7772400" cy="1362456"/>
          </a:xfrm>
        </p:spPr>
        <p:txBody>
          <a:bodyPr/>
          <a:lstStyle/>
          <a:p>
            <a:r>
              <a:rPr lang="fr-FR" dirty="0" smtClean="0"/>
              <a:t>Merci de votre attention!</a:t>
            </a:r>
            <a:endParaRPr lang="fr-FR" dirty="0"/>
          </a:p>
        </p:txBody>
      </p:sp>
      <p:sp>
        <p:nvSpPr>
          <p:cNvPr id="5" name="Espace réservé du texte 4"/>
          <p:cNvSpPr>
            <a:spLocks noGrp="1"/>
          </p:cNvSpPr>
          <p:nvPr>
            <p:ph type="body" idx="1"/>
          </p:nvPr>
        </p:nvSpPr>
        <p:spPr/>
        <p:txBody>
          <a:bodyPr/>
          <a:lstStyle/>
          <a:p>
            <a:r>
              <a:rPr lang="fr-FR" dirty="0" smtClean="0"/>
              <a:t>           </a:t>
            </a:r>
            <a:endParaRPr lang="fr-FR" dirty="0"/>
          </a:p>
        </p:txBody>
      </p:sp>
      <p:sp>
        <p:nvSpPr>
          <p:cNvPr id="6" name="Espace réservé du pied de page 5"/>
          <p:cNvSpPr>
            <a:spLocks noGrp="1"/>
          </p:cNvSpPr>
          <p:nvPr>
            <p:ph type="ftr" sz="quarter" idx="11"/>
          </p:nvPr>
        </p:nvSpPr>
        <p:spPr>
          <a:xfrm>
            <a:off x="2000232" y="6356350"/>
            <a:ext cx="4714908" cy="365125"/>
          </a:xfrm>
        </p:spPr>
        <p:txBody>
          <a:bodyPr/>
          <a:lstStyle/>
          <a:p>
            <a:r>
              <a:rPr kumimoji="0" lang="fr-FR" dirty="0" smtClean="0"/>
              <a:t>Réseau de recherches fondées sur les pratiques psychothérapiques</a:t>
            </a:r>
          </a:p>
          <a:p>
            <a:r>
              <a:rPr lang="fr-FR" smtClean="0"/>
              <a:t>                                                    25/04/2008</a:t>
            </a:r>
            <a:r>
              <a:rPr kumimoji="0" lang="fr-FR" smtClean="0"/>
              <a:t>                                                                                </a:t>
            </a:r>
            <a:endParaRPr kumimoji="0"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Flow</Template>
  <TotalTime>5604</TotalTime>
  <Words>770</Words>
  <Application>Microsoft Office PowerPoint</Application>
  <PresentationFormat>Présentation à l'écran (4:3)</PresentationFormat>
  <Paragraphs>91</Paragraphs>
  <Slides>12</Slides>
  <Notes>12</Notes>
  <HiddenSlides>0</HiddenSlides>
  <MMClips>0</MMClips>
  <ScaleCrop>false</ScaleCrop>
  <HeadingPairs>
    <vt:vector size="4" baseType="variant">
      <vt:variant>
        <vt:lpstr>Modèle de conception</vt:lpstr>
      </vt:variant>
      <vt:variant>
        <vt:i4>1</vt:i4>
      </vt:variant>
      <vt:variant>
        <vt:lpstr>Titres des diapositives</vt:lpstr>
      </vt:variant>
      <vt:variant>
        <vt:i4>12</vt:i4>
      </vt:variant>
    </vt:vector>
  </HeadingPairs>
  <TitlesOfParts>
    <vt:vector size="13" baseType="lpstr">
      <vt:lpstr>Flow</vt:lpstr>
      <vt:lpstr>Interventions psychothérapiques chez les patients borderline</vt:lpstr>
      <vt:lpstr>Intérêts de la recherche</vt:lpstr>
      <vt:lpstr>Personnalité borderline</vt:lpstr>
      <vt:lpstr>        </vt:lpstr>
      <vt:lpstr>Hypothèses (1)</vt:lpstr>
      <vt:lpstr>Hypothèses (2)</vt:lpstr>
      <vt:lpstr>Hypothèses (3)</vt:lpstr>
      <vt:lpstr>Méthodologie</vt:lpstr>
      <vt:lpstr>Protocole</vt:lpstr>
      <vt:lpstr>Retombées attendues</vt:lpstr>
      <vt:lpstr>Pour le clinicien</vt:lpstr>
      <vt:lpstr>Merci de votre attention!</vt:lpstr>
    </vt:vector>
  </TitlesOfParts>
  <Company> </Company>
  <LinksUpToDate>false</LinksUpToDate>
  <SharedDoc>false</SharedDoc>
  <HyperlinksChanged>false</HyperlinksChanged>
  <AppVersion>12.0001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Interventions psychothérapiques chez les patients borderline</dc:title>
  <dc:creator> </dc:creator>
  <cp:keywords/>
  <cp:lastModifiedBy>Jean-Michel THURIN</cp:lastModifiedBy>
  <cp:revision>15</cp:revision>
  <dcterms:created xsi:type="dcterms:W3CDTF">2008-04-27T08:12:33Z</dcterms:created>
  <dcterms:modified xsi:type="dcterms:W3CDTF">2008-04-27T08:14:47Z</dcterms:modified>
</cp:coreProperties>
</file>