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Override PartName="/ppt/charts/chart1.xml" ContentType="application/vnd.openxmlformats-officedocument.drawingml.chart+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Default Extension="xlsx" ContentType="application/vnd.openxmlformats-officedocument.spreadsheetml.sheet"/>
  <Default Extension="bin" ContentType="application/vnd.openxmlformats-officedocument.presentationml.printerSettings"/>
  <Default Extension="rels" ContentType="application/vnd.openxmlformats-package.relationships+xml"/>
  <Override PartName="/ppt/slides/slide6.xml" ContentType="application/vnd.openxmlformats-officedocument.presentationml.slide+xml"/>
  <Default Extension="gif" ContentType="image/gif"/>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sldIdLst>
    <p:sldId id="264" r:id="rId2"/>
    <p:sldId id="261" r:id="rId3"/>
    <p:sldId id="258" r:id="rId4"/>
    <p:sldId id="260" r:id="rId5"/>
    <p:sldId id="262" r:id="rId6"/>
    <p:sldId id="263" r:id="rId7"/>
    <p:sldId id="256" r:id="rId8"/>
    <p:sldId id="259" r:id="rId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showOutlineIcons="0">
    <p:restoredLeft sz="15620"/>
    <p:restoredTop sz="94660"/>
  </p:normalViewPr>
  <p:slideViewPr>
    <p:cSldViewPr snapToObjects="1">
      <p:cViewPr varScale="1">
        <p:scale>
          <a:sx n="100" d="100"/>
          <a:sy n="100" d="100"/>
        </p:scale>
        <p:origin x="-86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tableStyles" Target="tableStyle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8" Type="http://schemas.openxmlformats.org/officeDocument/2006/relationships/slide" Target="slides/slide7.xml"/><Relationship Id="rId13" Type="http://schemas.openxmlformats.org/officeDocument/2006/relationships/theme" Target="theme/theme1.xml"/><Relationship Id="rId10" Type="http://schemas.openxmlformats.org/officeDocument/2006/relationships/printerSettings" Target="printerSettings/printerSettings1.bin"/><Relationship Id="rId5"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style val="18"/>
  <c:chart>
    <c:view3D>
      <c:rAngAx val="1"/>
    </c:view3D>
    <c:plotArea>
      <c:layout/>
      <c:bar3DChart>
        <c:barDir val="col"/>
        <c:grouping val="clustered"/>
        <c:ser>
          <c:idx val="0"/>
          <c:order val="0"/>
          <c:tx>
            <c:strRef>
              <c:f>Feuil1!$B$1</c:f>
              <c:strCache>
                <c:ptCount val="1"/>
                <c:pt idx="0">
                  <c:v>25-avr</c:v>
                </c:pt>
              </c:strCache>
            </c:strRef>
          </c:tx>
          <c:cat>
            <c:strRef>
              <c:f>Feuil1!$A$2:$A$8</c:f>
              <c:strCache>
                <c:ptCount val="6"/>
                <c:pt idx="0">
                  <c:v>Autisme</c:v>
                </c:pt>
                <c:pt idx="1">
                  <c:v>BorderlineAdos</c:v>
                </c:pt>
                <c:pt idx="2">
                  <c:v>BorderlineIndiv</c:v>
                </c:pt>
                <c:pt idx="3">
                  <c:v>BorderlineInstit</c:v>
                </c:pt>
                <c:pt idx="4">
                  <c:v>Alzheimer</c:v>
                </c:pt>
                <c:pt idx="5">
                  <c:v>Methodo-autres</c:v>
                </c:pt>
              </c:strCache>
            </c:strRef>
          </c:cat>
          <c:val>
            <c:numRef>
              <c:f>Feuil1!$B$2:$B$8</c:f>
              <c:numCache>
                <c:formatCode>General</c:formatCode>
                <c:ptCount val="7"/>
                <c:pt idx="0">
                  <c:v>15.0</c:v>
                </c:pt>
                <c:pt idx="1">
                  <c:v>7.0</c:v>
                </c:pt>
                <c:pt idx="2">
                  <c:v>11.0</c:v>
                </c:pt>
                <c:pt idx="3">
                  <c:v>13.0</c:v>
                </c:pt>
                <c:pt idx="4">
                  <c:v>5.0</c:v>
                </c:pt>
                <c:pt idx="5">
                  <c:v>13.0</c:v>
                </c:pt>
                <c:pt idx="6">
                  <c:v>64.0</c:v>
                </c:pt>
              </c:numCache>
            </c:numRef>
          </c:val>
        </c:ser>
        <c:ser>
          <c:idx val="1"/>
          <c:order val="1"/>
          <c:tx>
            <c:strRef>
              <c:f>Feuil1!$C$1</c:f>
              <c:strCache>
                <c:ptCount val="1"/>
                <c:pt idx="0">
                  <c:v>Candidatures</c:v>
                </c:pt>
              </c:strCache>
            </c:strRef>
          </c:tx>
          <c:cat>
            <c:strRef>
              <c:f>Feuil1!$A$2:$A$8</c:f>
              <c:strCache>
                <c:ptCount val="6"/>
                <c:pt idx="0">
                  <c:v>Autisme</c:v>
                </c:pt>
                <c:pt idx="1">
                  <c:v>BorderlineAdos</c:v>
                </c:pt>
                <c:pt idx="2">
                  <c:v>BorderlineIndiv</c:v>
                </c:pt>
                <c:pt idx="3">
                  <c:v>BorderlineInstit</c:v>
                </c:pt>
                <c:pt idx="4">
                  <c:v>Alzheimer</c:v>
                </c:pt>
                <c:pt idx="5">
                  <c:v>Methodo-autres</c:v>
                </c:pt>
              </c:strCache>
            </c:strRef>
          </c:cat>
          <c:val>
            <c:numRef>
              <c:f>Feuil1!$C$2:$C$8</c:f>
              <c:numCache>
                <c:formatCode>General</c:formatCode>
                <c:ptCount val="7"/>
                <c:pt idx="0">
                  <c:v>38.0</c:v>
                </c:pt>
                <c:pt idx="1">
                  <c:v>8.0</c:v>
                </c:pt>
                <c:pt idx="2">
                  <c:v>16.0</c:v>
                </c:pt>
                <c:pt idx="3">
                  <c:v>19.0</c:v>
                </c:pt>
                <c:pt idx="4">
                  <c:v>12.0</c:v>
                </c:pt>
                <c:pt idx="5">
                  <c:v>17.0</c:v>
                </c:pt>
                <c:pt idx="6">
                  <c:v>110.0</c:v>
                </c:pt>
              </c:numCache>
            </c:numRef>
          </c:val>
        </c:ser>
        <c:shape val="box"/>
        <c:axId val="373998952"/>
        <c:axId val="365250328"/>
        <c:axId val="0"/>
      </c:bar3DChart>
      <c:catAx>
        <c:axId val="373998952"/>
        <c:scaling>
          <c:orientation val="minMax"/>
        </c:scaling>
        <c:axPos val="b"/>
        <c:tickLblPos val="nextTo"/>
        <c:txPr>
          <a:bodyPr/>
          <a:lstStyle/>
          <a:p>
            <a:pPr>
              <a:defRPr sz="1600"/>
            </a:pPr>
            <a:endParaRPr lang="fr-FR"/>
          </a:p>
        </c:txPr>
        <c:crossAx val="365250328"/>
        <c:crosses val="autoZero"/>
        <c:auto val="1"/>
        <c:lblAlgn val="ctr"/>
        <c:lblOffset val="100"/>
      </c:catAx>
      <c:valAx>
        <c:axId val="365250328"/>
        <c:scaling>
          <c:orientation val="minMax"/>
        </c:scaling>
        <c:axPos val="l"/>
        <c:majorGridlines/>
        <c:numFmt formatCode="General" sourceLinked="1"/>
        <c:tickLblPos val="nextTo"/>
        <c:crossAx val="373998952"/>
        <c:crosses val="autoZero"/>
        <c:crossBetween val="between"/>
      </c:valAx>
    </c:plotArea>
    <c:legend>
      <c:legendPos val="r"/>
      <c:layout/>
    </c:legend>
    <c:plotVisOnly val="1"/>
  </c:chart>
  <c:txPr>
    <a:bodyPr/>
    <a:lstStyle/>
    <a:p>
      <a:pPr>
        <a:defRPr sz="1800"/>
      </a:pPr>
      <a:endParaRPr lang="fr-FR"/>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EA15A09-AFBA-1547-82A5-2308454C4C08}" type="datetimeFigureOut">
              <a:rPr lang="fr-FR" smtClean="0"/>
              <a:pPr/>
              <a:t>24/04/08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3F7D65B-BBD3-0041-B5CF-02EC3D811EC0}"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EA15A09-AFBA-1547-82A5-2308454C4C08}" type="datetimeFigureOut">
              <a:rPr lang="fr-FR" smtClean="0"/>
              <a:pPr/>
              <a:t>24/04/08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3F7D65B-BBD3-0041-B5CF-02EC3D811EC0}"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8EA15A09-AFBA-1547-82A5-2308454C4C08}" type="datetimeFigureOut">
              <a:rPr lang="fr-FR" smtClean="0"/>
              <a:pPr/>
              <a:t>24/04/08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3F7D65B-BBD3-0041-B5CF-02EC3D811EC0}"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EA15A09-AFBA-1547-82A5-2308454C4C08}" type="datetimeFigureOut">
              <a:rPr lang="fr-FR" smtClean="0"/>
              <a:pPr/>
              <a:t>24/04/08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3F7D65B-BBD3-0041-B5CF-02EC3D811EC0}"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EA15A09-AFBA-1547-82A5-2308454C4C08}" type="datetimeFigureOut">
              <a:rPr lang="fr-FR" smtClean="0"/>
              <a:pPr/>
              <a:t>24/04/08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3F7D65B-BBD3-0041-B5CF-02EC3D811EC0}"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8EA15A09-AFBA-1547-82A5-2308454C4C08}" type="datetimeFigureOut">
              <a:rPr lang="fr-FR" smtClean="0"/>
              <a:pPr/>
              <a:t>24/04/08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3F7D65B-BBD3-0041-B5CF-02EC3D811EC0}"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EA15A09-AFBA-1547-82A5-2308454C4C08}" type="datetimeFigureOut">
              <a:rPr lang="fr-FR" smtClean="0"/>
              <a:pPr/>
              <a:t>24/04/08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3F7D65B-BBD3-0041-B5CF-02EC3D811EC0}"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EA15A09-AFBA-1547-82A5-2308454C4C08}" type="datetimeFigureOut">
              <a:rPr lang="fr-FR" smtClean="0"/>
              <a:pPr/>
              <a:t>24/04/08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3F7D65B-BBD3-0041-B5CF-02EC3D811EC0}"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EA15A09-AFBA-1547-82A5-2308454C4C08}" type="datetimeFigureOut">
              <a:rPr lang="fr-FR" smtClean="0"/>
              <a:pPr/>
              <a:t>24/04/08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3F7D65B-BBD3-0041-B5CF-02EC3D811EC0}"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EA15A09-AFBA-1547-82A5-2308454C4C08}" type="datetimeFigureOut">
              <a:rPr lang="fr-FR" smtClean="0"/>
              <a:pPr/>
              <a:t>24/04/08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3F7D65B-BBD3-0041-B5CF-02EC3D811EC0}"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EA15A09-AFBA-1547-82A5-2308454C4C08}" type="datetimeFigureOut">
              <a:rPr lang="fr-FR" smtClean="0"/>
              <a:pPr/>
              <a:t>24/04/08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3F7D65B-BBD3-0041-B5CF-02EC3D811EC0}"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A15A09-AFBA-1547-82A5-2308454C4C08}" type="datetimeFigureOut">
              <a:rPr lang="fr-FR" smtClean="0"/>
              <a:pPr/>
              <a:t>24/04/08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7D65B-BBD3-0041-B5CF-02EC3D811EC0}"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Introduction</a:t>
            </a:r>
            <a:endParaRPr lang="fr-FR" dirty="0"/>
          </a:p>
        </p:txBody>
      </p:sp>
      <p:sp>
        <p:nvSpPr>
          <p:cNvPr id="3" name="Sous-titre 2"/>
          <p:cNvSpPr>
            <a:spLocks noGrp="1"/>
          </p:cNvSpPr>
          <p:nvPr>
            <p:ph type="subTitle" idx="1"/>
          </p:nvPr>
        </p:nvSpPr>
        <p:spPr/>
        <p:txBody>
          <a:bodyPr/>
          <a:lstStyle/>
          <a:p>
            <a:r>
              <a:rPr lang="fr-FR" dirty="0" smtClean="0"/>
              <a:t>Jean-Michel Thurin</a:t>
            </a: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Pourquoi ce réseau ?</a:t>
            </a:r>
            <a:endParaRPr lang="fr-FR" dirty="0"/>
          </a:p>
        </p:txBody>
      </p:sp>
      <p:sp>
        <p:nvSpPr>
          <p:cNvPr id="3" name="Espace réservé du contenu 2"/>
          <p:cNvSpPr>
            <a:spLocks noGrp="1"/>
          </p:cNvSpPr>
          <p:nvPr>
            <p:ph idx="1"/>
          </p:nvPr>
        </p:nvSpPr>
        <p:spPr/>
        <p:txBody>
          <a:bodyPr>
            <a:normAutofit fontScale="77500" lnSpcReduction="20000"/>
          </a:bodyPr>
          <a:lstStyle/>
          <a:p>
            <a:r>
              <a:rPr lang="fr-FR" dirty="0" smtClean="0"/>
              <a:t>La psychothérapie, un traitement majeur de la psychiatrie</a:t>
            </a:r>
          </a:p>
          <a:p>
            <a:endParaRPr lang="fr-FR" dirty="0" smtClean="0"/>
          </a:p>
          <a:p>
            <a:r>
              <a:rPr lang="fr-FR" dirty="0" smtClean="0"/>
              <a:t>Explorer de nouvelles modalités de la recherche qui </a:t>
            </a:r>
            <a:r>
              <a:rPr lang="fr-FR" dirty="0" smtClean="0"/>
              <a:t>intègrent </a:t>
            </a:r>
            <a:r>
              <a:rPr lang="fr-FR" dirty="0" smtClean="0"/>
              <a:t>les questions de la complexité, de la singularité humaine et des interactions qui constituent la base d’une psychothérapie</a:t>
            </a:r>
          </a:p>
          <a:p>
            <a:endParaRPr lang="fr-FR" dirty="0" smtClean="0"/>
          </a:p>
          <a:p>
            <a:r>
              <a:rPr lang="fr-FR" dirty="0" smtClean="0"/>
              <a:t>Se saisir des questions cliniques centrales à partir de recherches fondées sur les pratiques psychothérapiques</a:t>
            </a:r>
          </a:p>
          <a:p>
            <a:endParaRPr lang="fr-FR" dirty="0" smtClean="0"/>
          </a:p>
          <a:p>
            <a:r>
              <a:rPr lang="fr-FR" dirty="0" smtClean="0"/>
              <a:t>Des soutiens forts dans la durée sans lesquels cette journée n'aurait pas été possible</a:t>
            </a:r>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Qui participe à cette journée ?</a:t>
            </a:r>
            <a:endParaRPr lang="fr-FR" dirty="0"/>
          </a:p>
        </p:txBody>
      </p:sp>
      <p:graphicFrame>
        <p:nvGraphicFramePr>
          <p:cNvPr id="4" name="Graphique 3"/>
          <p:cNvGraphicFramePr>
            <a:graphicFrameLocks noChangeAspect="1"/>
          </p:cNvGraphicFramePr>
          <p:nvPr/>
        </p:nvGraphicFramePr>
        <p:xfrm>
          <a:off x="1600200" y="1904999"/>
          <a:ext cx="6221255" cy="433118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D’où venons-nous ?</a:t>
            </a:r>
            <a:endParaRPr lang="fr-FR" dirty="0"/>
          </a:p>
        </p:txBody>
      </p:sp>
      <p:pic>
        <p:nvPicPr>
          <p:cNvPr id="4" name="Image 3" descr="regions-france.gif"/>
          <p:cNvPicPr>
            <a:picLocks noChangeAspect="1"/>
          </p:cNvPicPr>
          <p:nvPr/>
        </p:nvPicPr>
        <p:blipFill>
          <a:blip r:embed="rId2"/>
          <a:stretch>
            <a:fillRect/>
          </a:stretch>
        </p:blipFill>
        <p:spPr>
          <a:xfrm>
            <a:off x="457200" y="1518414"/>
            <a:ext cx="5554577" cy="5110986"/>
          </a:xfrm>
          <a:prstGeom prst="rect">
            <a:avLst/>
          </a:prstGeom>
        </p:spPr>
      </p:pic>
      <p:sp>
        <p:nvSpPr>
          <p:cNvPr id="5" name="Rectangle 4"/>
          <p:cNvSpPr/>
          <p:nvPr/>
        </p:nvSpPr>
        <p:spPr>
          <a:xfrm>
            <a:off x="381000" y="6611779"/>
            <a:ext cx="662060" cy="246221"/>
          </a:xfrm>
          <a:prstGeom prst="rect">
            <a:avLst/>
          </a:prstGeom>
        </p:spPr>
        <p:txBody>
          <a:bodyPr wrap="none">
            <a:spAutoFit/>
          </a:bodyPr>
          <a:lstStyle/>
          <a:p>
            <a:r>
              <a:rPr lang="fr-FR" sz="1000" dirty="0" smtClean="0"/>
              <a:t>M Thurin</a:t>
            </a:r>
            <a:endParaRPr lang="fr-FR" sz="1000"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Comment va se passer cette journée ?</a:t>
            </a:r>
            <a:endParaRPr lang="fr-FR" dirty="0"/>
          </a:p>
        </p:txBody>
      </p:sp>
      <p:sp>
        <p:nvSpPr>
          <p:cNvPr id="3" name="Espace réservé du contenu 2"/>
          <p:cNvSpPr>
            <a:spLocks noGrp="1"/>
          </p:cNvSpPr>
          <p:nvPr>
            <p:ph idx="1"/>
          </p:nvPr>
        </p:nvSpPr>
        <p:spPr/>
        <p:txBody>
          <a:bodyPr>
            <a:normAutofit fontScale="77500" lnSpcReduction="20000"/>
          </a:bodyPr>
          <a:lstStyle/>
          <a:p>
            <a:r>
              <a:rPr lang="fr-FR" dirty="0" smtClean="0"/>
              <a:t>Une large place aux discussions</a:t>
            </a:r>
          </a:p>
          <a:p>
            <a:endParaRPr lang="fr-FR" dirty="0" smtClean="0"/>
          </a:p>
          <a:p>
            <a:r>
              <a:rPr lang="fr-FR" dirty="0" smtClean="0"/>
              <a:t>Vos questions sont importantes. Elles seront reprises dans le prochain numéro de Pour la Recherche</a:t>
            </a:r>
          </a:p>
          <a:p>
            <a:endParaRPr lang="fr-FR" dirty="0" smtClean="0"/>
          </a:p>
          <a:p>
            <a:r>
              <a:rPr lang="fr-FR" dirty="0" smtClean="0"/>
              <a:t>Une occasion </a:t>
            </a:r>
            <a:r>
              <a:rPr lang="fr-FR" dirty="0" smtClean="0"/>
              <a:t>de faire connaissance</a:t>
            </a:r>
          </a:p>
          <a:p>
            <a:endParaRPr lang="fr-FR" dirty="0" smtClean="0"/>
          </a:p>
          <a:p>
            <a:r>
              <a:rPr lang="fr-FR" dirty="0" smtClean="0"/>
              <a:t>Des interventions pour introduire les principales questions d'organisation, d'éthique, de méthodologie et de communication</a:t>
            </a:r>
          </a:p>
          <a:p>
            <a:endParaRPr lang="fr-FR" dirty="0" smtClean="0"/>
          </a:p>
          <a:p>
            <a:r>
              <a:rPr lang="fr-FR" dirty="0" smtClean="0"/>
              <a:t>Et pour finir,  un résumé et un agenda pour la suite </a:t>
            </a: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Pourquoi ce réseau ?</a:t>
            </a:r>
            <a:endParaRPr lang="fr-FR" dirty="0"/>
          </a:p>
        </p:txBody>
      </p:sp>
      <p:sp>
        <p:nvSpPr>
          <p:cNvPr id="5" name="Espace réservé du contenu 4"/>
          <p:cNvSpPr>
            <a:spLocks noGrp="1"/>
          </p:cNvSpPr>
          <p:nvPr>
            <p:ph idx="1"/>
          </p:nvPr>
        </p:nvSpPr>
        <p:spPr/>
        <p:txBody>
          <a:bodyPr>
            <a:normAutofit fontScale="47500" lnSpcReduction="20000"/>
          </a:bodyPr>
          <a:lstStyle/>
          <a:p>
            <a:r>
              <a:rPr lang="fr-FR" dirty="0" smtClean="0"/>
              <a:t>La psychothérapie constitue l’un des deux traitements majeurs de la psychiatrie, avec la psychopharmacologie</a:t>
            </a:r>
          </a:p>
          <a:p>
            <a:r>
              <a:rPr lang="fr-FR" dirty="0" smtClean="0"/>
              <a:t>Son efficacité générale a été démontrée, essentiellement à partir d’études « de laboratoire » impliquant des patients, des contextes institutionnels et sociologiques très différents de la pratique quotidienne.</a:t>
            </a:r>
          </a:p>
          <a:p>
            <a:r>
              <a:rPr lang="fr-FR" dirty="0" smtClean="0"/>
              <a:t>L’expertise collective de 2004 a posé de façon impressionnante ce problème et le besoin d’explorer d’autres modalités possibles de recherche, réalisées non seulement dans des conditions naturelles, mais affrontant la question de la complexité, de la singularité humaine et des interactions qui constituent la base d’une psychothérapie</a:t>
            </a:r>
          </a:p>
          <a:p>
            <a:r>
              <a:rPr lang="fr-FR" dirty="0" smtClean="0"/>
              <a:t>Le recours à la méthodologie des études intensives, systématiques, pragmatiques de cas apporte une possibilité de réponse à ces défis. Le réseau nécessaire pour réunir les cas collectés à partir d’une méthodologie commune, mais nous pensons qu’il va apporter beaucoup à ses membres avec la possibilité de ses saisir collectivement des questions cliniques centrales  du champ dans un cadre qui est celui de l’expérience pratique, telle qu’elle est, hors de tout jugement.</a:t>
            </a:r>
          </a:p>
          <a:p>
            <a:r>
              <a:rPr lang="fr-FR" dirty="0" smtClean="0"/>
              <a:t>La recherche en psychothérapie que les membres de ce réseau vont réaliser sera, si l’on se réfère à l’expérience de ceux qui l’ont déjà partagée, très féconde et utile pour les patients, pour chaque praticien et pour leur communauté. </a:t>
            </a:r>
          </a:p>
          <a:p>
            <a:r>
              <a:rPr lang="fr-FR" dirty="0" smtClean="0"/>
              <a:t>Nous avons besoin de données issues de la clinique pour avancer, tester nos hypothèses et faire connaître ce que nous faisons </a:t>
            </a:r>
          </a:p>
          <a:p>
            <a:r>
              <a:rPr lang="fr-FR" dirty="0" smtClean="0"/>
              <a:t>Je voudrais citer deux personnes sans lesquelles cette journée n’aurait pas été possible D </a:t>
            </a:r>
            <a:r>
              <a:rPr lang="fr-FR" dirty="0" err="1" smtClean="0"/>
              <a:t>Widlöcher</a:t>
            </a:r>
            <a:r>
              <a:rPr lang="fr-FR" dirty="0" smtClean="0"/>
              <a:t>, JM </a:t>
            </a:r>
            <a:r>
              <a:rPr lang="fr-FR" dirty="0" err="1" smtClean="0"/>
              <a:t>Danion</a:t>
            </a:r>
            <a:r>
              <a:rPr lang="fr-FR" dirty="0" smtClean="0"/>
              <a:t> ainsi que pour leur soutien fort à cette initiative et leur confiance C </a:t>
            </a:r>
            <a:r>
              <a:rPr lang="fr-FR" dirty="0" err="1" smtClean="0"/>
              <a:t>Bréchot</a:t>
            </a:r>
            <a:r>
              <a:rPr lang="fr-FR" dirty="0" smtClean="0"/>
              <a:t> (Inserm), N Richard (DGS), P </a:t>
            </a:r>
            <a:r>
              <a:rPr lang="fr-FR" dirty="0" err="1" smtClean="0"/>
              <a:t>Dosquet</a:t>
            </a:r>
            <a:r>
              <a:rPr lang="fr-FR" dirty="0" smtClean="0"/>
              <a:t> et L </a:t>
            </a:r>
            <a:r>
              <a:rPr lang="fr-FR" dirty="0" err="1" smtClean="0"/>
              <a:t>Degos</a:t>
            </a:r>
            <a:r>
              <a:rPr lang="fr-FR" dirty="0" smtClean="0"/>
              <a:t> (Has) et les en remercier.</a:t>
            </a: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Comment va se passer cette journée ?</a:t>
            </a:r>
            <a:endParaRPr lang="fr-FR" dirty="0"/>
          </a:p>
        </p:txBody>
      </p:sp>
      <p:sp>
        <p:nvSpPr>
          <p:cNvPr id="3" name="Espace réservé du contenu 2"/>
          <p:cNvSpPr>
            <a:spLocks noGrp="1"/>
          </p:cNvSpPr>
          <p:nvPr>
            <p:ph idx="1"/>
          </p:nvPr>
        </p:nvSpPr>
        <p:spPr/>
        <p:txBody>
          <a:bodyPr>
            <a:normAutofit fontScale="47500" lnSpcReduction="20000"/>
          </a:bodyPr>
          <a:lstStyle/>
          <a:p>
            <a:r>
              <a:rPr lang="fr-FR" dirty="0" smtClean="0"/>
              <a:t>Ce séminaire est conçu pour donner une  large place aux discussions. Aucune question n’est pas pertinente, posez toutes celles qui éclairent la démarche que vous avez entreprise de participer à ce réseau, même si elle vous paraît trop simple. </a:t>
            </a:r>
          </a:p>
          <a:p>
            <a:r>
              <a:rPr lang="fr-FR" dirty="0" smtClean="0"/>
              <a:t>Quarante minutes sont consacrées aux échanges après chaque intervention, une heure après la présentation des pôles.</a:t>
            </a:r>
          </a:p>
          <a:p>
            <a:r>
              <a:rPr lang="fr-FR" dirty="0" smtClean="0"/>
              <a:t>Vos questions sont importantes pour commencer au plus vite ce qui est le cœur de ce réseau, nous y répondrons consciencieusement et réfléchirons à celles qui n’ont pas trouvé de réponse lors de cette journée. Les interventions, aussi bien que les questions et leurs réponses sont enregistrées et quelques personnes sont désignées pour prendre des notes. Cette journée fera l’objet du prochain numéro de </a:t>
            </a:r>
            <a:r>
              <a:rPr lang="fr-FR" i="1" dirty="0" smtClean="0"/>
              <a:t>Pour la Recherche </a:t>
            </a:r>
            <a:r>
              <a:rPr lang="fr-FR" dirty="0" smtClean="0"/>
              <a:t>avec une analyse de son contenu.</a:t>
            </a:r>
          </a:p>
          <a:p>
            <a:r>
              <a:rPr lang="fr-FR" dirty="0" smtClean="0"/>
              <a:t>Par ailleurs, le déjeuner que nous avons organisé en commun sera l’occasion de faire connaissance, d’échanger sur sa pratique et de commencer un regroupement par affinité du travail de recherche autour des trois problématiques proposées par le réseau.</a:t>
            </a:r>
          </a:p>
          <a:p>
            <a:r>
              <a:rPr lang="fr-FR" dirty="0" smtClean="0"/>
              <a:t>Ce matin les interventions seront  une présentation générale du réseau par Bruno </a:t>
            </a:r>
            <a:r>
              <a:rPr lang="fr-FR" dirty="0" err="1" smtClean="0"/>
              <a:t>Falissard</a:t>
            </a:r>
            <a:r>
              <a:rPr lang="fr-FR" dirty="0" smtClean="0"/>
              <a:t> et Jean-Christophe </a:t>
            </a:r>
            <a:r>
              <a:rPr lang="fr-FR" dirty="0" err="1" smtClean="0"/>
              <a:t>Thalabard</a:t>
            </a:r>
            <a:r>
              <a:rPr lang="fr-FR" dirty="0" smtClean="0"/>
              <a:t> présentera les questions réglementaires et éthiques concernant le type de travail que vous allez engagé.</a:t>
            </a:r>
          </a:p>
          <a:p>
            <a:r>
              <a:rPr lang="fr-FR" dirty="0" smtClean="0"/>
              <a:t>L’après-midi je vous présenterai la méthodologie générale, adaptable pour chacun des pôles, puis le responsable de chaque pôle vous parlera de sa  propre organisation (</a:t>
            </a:r>
            <a:r>
              <a:rPr lang="fr-FR" dirty="0" err="1" smtClean="0"/>
              <a:t>intra-pôle</a:t>
            </a:r>
            <a:r>
              <a:rPr lang="fr-FR" dirty="0" smtClean="0"/>
              <a:t>) : Geneviève </a:t>
            </a:r>
            <a:r>
              <a:rPr lang="fr-FR" dirty="0" err="1" smtClean="0"/>
              <a:t>Haag</a:t>
            </a:r>
            <a:r>
              <a:rPr lang="fr-FR" dirty="0" smtClean="0"/>
              <a:t> pour le pôle autisme, Marie-Christine </a:t>
            </a:r>
            <a:r>
              <a:rPr lang="fr-FR" dirty="0" err="1" smtClean="0"/>
              <a:t>Cabié</a:t>
            </a:r>
            <a:r>
              <a:rPr lang="fr-FR" dirty="0" smtClean="0"/>
              <a:t> pour le pôle </a:t>
            </a:r>
            <a:r>
              <a:rPr lang="fr-FR" dirty="0" err="1" smtClean="0"/>
              <a:t>borderlin</a:t>
            </a:r>
            <a:r>
              <a:rPr lang="fr-FR" dirty="0" smtClean="0"/>
              <a:t> et Philippe Robert pour le pôle Alzheimer.</a:t>
            </a:r>
          </a:p>
          <a:p>
            <a:r>
              <a:rPr lang="fr-FR" dirty="0" smtClean="0"/>
              <a:t>La dernière intervention concerne la communication que vous présentera Monique Thurin.</a:t>
            </a:r>
          </a:p>
          <a:p>
            <a:r>
              <a:rPr lang="fr-FR" dirty="0" smtClean="0"/>
              <a:t>Nous vous souhaitons une bonne journée de travail et comptons sur vos nombreuses questions. </a:t>
            </a:r>
            <a:endParaRPr lang="fr-FR" dirty="0"/>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903</TotalTime>
  <Words>761</Words>
  <Application>Microsoft Macintosh PowerPoint</Application>
  <PresentationFormat>Présentation à l'écran (4:3)</PresentationFormat>
  <Paragraphs>40</Paragraphs>
  <Slides>8</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8</vt:i4>
      </vt:variant>
    </vt:vector>
  </HeadingPairs>
  <TitlesOfParts>
    <vt:vector size="9" baseType="lpstr">
      <vt:lpstr>Thème Office</vt:lpstr>
      <vt:lpstr>Introduction</vt:lpstr>
      <vt:lpstr>Pourquoi ce réseau ?</vt:lpstr>
      <vt:lpstr>Qui participe à cette journée ?</vt:lpstr>
      <vt:lpstr>D’où venons-nous ?</vt:lpstr>
      <vt:lpstr>Comment va se passer cette journée ?</vt:lpstr>
      <vt:lpstr>Diapositive 6</vt:lpstr>
      <vt:lpstr>Pourquoi ce réseau ?</vt:lpstr>
      <vt:lpstr>Comment va se passer cette journée ?</vt:lpstr>
    </vt:vector>
  </TitlesOfParts>
  <Company/>
  <LinksUpToDate>false</LinksUpToDate>
  <SharedDoc>false</SharedDoc>
  <HyperlinksChanged>false</HyperlinksChanged>
  <AppVersion>12.0001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Pourquoi ce réseau ?</dc:title>
  <dc:creator>Jean-Michel THURIN</dc:creator>
  <cp:lastModifiedBy>Jean-Michel THURIN</cp:lastModifiedBy>
  <cp:revision>33</cp:revision>
  <cp:lastPrinted>2008-04-24T19:57:59Z</cp:lastPrinted>
  <dcterms:created xsi:type="dcterms:W3CDTF">2008-04-24T19:57:46Z</dcterms:created>
  <dcterms:modified xsi:type="dcterms:W3CDTF">2008-04-25T05:41:42Z</dcterms:modified>
</cp:coreProperties>
</file>