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theme/theme4.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ppt/diagrams/colors1.xml" ContentType="application/vnd.openxmlformats-officedocument.drawingml.diagramColors+xml"/>
  <Override PartName="/docProps/app.xml" ContentType="application/vnd.openxmlformats-officedocument.extended-properties+xml"/>
  <Override PartName="/ppt/notesSlides/notesSlide9.xml" ContentType="application/vnd.openxmlformats-officedocument.presentationml.notesSlide+xml"/>
  <Override PartName="/ppt/diagrams/layout1.xml" ContentType="application/vnd.openxmlformats-officedocument.drawingml.diagramLayout+xml"/>
  <Override PartName="/ppt/slides/slide11.xml" ContentType="application/vnd.openxmlformats-officedocument.presentationml.slide+xml"/>
  <Override PartName="/ppt/slides/slide18.xml" ContentType="application/vnd.openxmlformats-officedocument.presentationml.slide+xml"/>
  <Override PartName="/ppt/slideLayouts/slideLayout21.xml" ContentType="application/vnd.openxmlformats-officedocument.presentationml.slideLayout+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7.xml" ContentType="application/vnd.openxmlformats-officedocument.presentationml.slideLayout+xml"/>
  <Override PartName="/ppt/slideLayouts/slideLayout22.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diagrams/data1.xml" ContentType="application/vnd.openxmlformats-officedocument.drawingml.diagramData+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slideLayouts/slideLayout18.xml" ContentType="application/vnd.openxmlformats-officedocument.presentationml.slideLayout+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diagrams/quickStyle1.xml" ContentType="application/vnd.openxmlformats-officedocument.drawingml.diagramStyl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Layouts/slideLayout16.xml" ContentType="application/vnd.openxmlformats-officedocument.presentationml.slideLayout+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slideMasters/slideMaster2.xml" ContentType="application/vnd.openxmlformats-officedocument.presentationml.slideMaster+xml"/>
  <Override PartName="/ppt/slideLayouts/slideLayout15.xml" ContentType="application/vnd.openxmlformats-officedocument.presentationml.slideLayout+xml"/>
  <Override PartName="/ppt/slides/slide9.xml" ContentType="application/vnd.openxmlformats-officedocument.presentationml.slide+xml"/>
  <Override PartName="/ppt/notesSlides/notesSlide10.xml" ContentType="application/vnd.openxmlformats-officedocument.presentationml.notesSlide+xml"/>
  <Default Extension="rels" ContentType="application/vnd.openxmlformats-package.relationships+xml"/>
  <Override PartName="/ppt/slideLayouts/slideLayout19.xml" ContentType="application/vnd.openxmlformats-officedocument.presentationml.slideLayout+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 r:id="rId2"/>
  </p:sldMasterIdLst>
  <p:notesMasterIdLst>
    <p:notesMasterId r:id="rId23"/>
  </p:notesMasterIdLst>
  <p:handoutMasterIdLst>
    <p:handoutMasterId r:id="rId24"/>
  </p:handoutMasterIdLst>
  <p:sldIdLst>
    <p:sldId id="256" r:id="rId3"/>
    <p:sldId id="257" r:id="rId4"/>
    <p:sldId id="258" r:id="rId5"/>
    <p:sldId id="268" r:id="rId6"/>
    <p:sldId id="276" r:id="rId7"/>
    <p:sldId id="278" r:id="rId8"/>
    <p:sldId id="291" r:id="rId9"/>
    <p:sldId id="280" r:id="rId10"/>
    <p:sldId id="285" r:id="rId11"/>
    <p:sldId id="279" r:id="rId12"/>
    <p:sldId id="286" r:id="rId13"/>
    <p:sldId id="281" r:id="rId14"/>
    <p:sldId id="264" r:id="rId15"/>
    <p:sldId id="269" r:id="rId16"/>
    <p:sldId id="282" r:id="rId17"/>
    <p:sldId id="270" r:id="rId18"/>
    <p:sldId id="292" r:id="rId19"/>
    <p:sldId id="288" r:id="rId20"/>
    <p:sldId id="287" r:id="rId21"/>
    <p:sldId id="289" r:id="rId2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pitchFamily="-108" charset="0"/>
        <a:ea typeface="+mn-ea"/>
        <a:cs typeface="+mn-cs"/>
      </a:defRPr>
    </a:lvl1pPr>
    <a:lvl2pPr marL="457200" algn="l" rtl="0" fontAlgn="base">
      <a:spcBef>
        <a:spcPct val="0"/>
      </a:spcBef>
      <a:spcAft>
        <a:spcPct val="0"/>
      </a:spcAft>
      <a:defRPr kern="1200">
        <a:solidFill>
          <a:schemeClr val="tx1"/>
        </a:solidFill>
        <a:latin typeface="Arial" pitchFamily="-108" charset="0"/>
        <a:ea typeface="+mn-ea"/>
        <a:cs typeface="+mn-cs"/>
      </a:defRPr>
    </a:lvl2pPr>
    <a:lvl3pPr marL="914400" algn="l" rtl="0" fontAlgn="base">
      <a:spcBef>
        <a:spcPct val="0"/>
      </a:spcBef>
      <a:spcAft>
        <a:spcPct val="0"/>
      </a:spcAft>
      <a:defRPr kern="1200">
        <a:solidFill>
          <a:schemeClr val="tx1"/>
        </a:solidFill>
        <a:latin typeface="Arial" pitchFamily="-108" charset="0"/>
        <a:ea typeface="+mn-ea"/>
        <a:cs typeface="+mn-cs"/>
      </a:defRPr>
    </a:lvl3pPr>
    <a:lvl4pPr marL="1371600" algn="l" rtl="0" fontAlgn="base">
      <a:spcBef>
        <a:spcPct val="0"/>
      </a:spcBef>
      <a:spcAft>
        <a:spcPct val="0"/>
      </a:spcAft>
      <a:defRPr kern="1200">
        <a:solidFill>
          <a:schemeClr val="tx1"/>
        </a:solidFill>
        <a:latin typeface="Arial" pitchFamily="-108" charset="0"/>
        <a:ea typeface="+mn-ea"/>
        <a:cs typeface="+mn-cs"/>
      </a:defRPr>
    </a:lvl4pPr>
    <a:lvl5pPr marL="1828800" algn="l" rtl="0" fontAlgn="base">
      <a:spcBef>
        <a:spcPct val="0"/>
      </a:spcBef>
      <a:spcAft>
        <a:spcPct val="0"/>
      </a:spcAft>
      <a:defRPr kern="1200">
        <a:solidFill>
          <a:schemeClr val="tx1"/>
        </a:solidFill>
        <a:latin typeface="Arial" pitchFamily="-108" charset="0"/>
        <a:ea typeface="+mn-ea"/>
        <a:cs typeface="+mn-cs"/>
      </a:defRPr>
    </a:lvl5pPr>
    <a:lvl6pPr marL="2286000" algn="l" defTabSz="457200" rtl="0" eaLnBrk="1" latinLnBrk="0" hangingPunct="1">
      <a:defRPr kern="1200">
        <a:solidFill>
          <a:schemeClr val="tx1"/>
        </a:solidFill>
        <a:latin typeface="Arial" pitchFamily="-108" charset="0"/>
        <a:ea typeface="+mn-ea"/>
        <a:cs typeface="+mn-cs"/>
      </a:defRPr>
    </a:lvl6pPr>
    <a:lvl7pPr marL="2743200" algn="l" defTabSz="457200" rtl="0" eaLnBrk="1" latinLnBrk="0" hangingPunct="1">
      <a:defRPr kern="1200">
        <a:solidFill>
          <a:schemeClr val="tx1"/>
        </a:solidFill>
        <a:latin typeface="Arial" pitchFamily="-108" charset="0"/>
        <a:ea typeface="+mn-ea"/>
        <a:cs typeface="+mn-cs"/>
      </a:defRPr>
    </a:lvl7pPr>
    <a:lvl8pPr marL="3200400" algn="l" defTabSz="457200" rtl="0" eaLnBrk="1" latinLnBrk="0" hangingPunct="1">
      <a:defRPr kern="1200">
        <a:solidFill>
          <a:schemeClr val="tx1"/>
        </a:solidFill>
        <a:latin typeface="Arial" pitchFamily="-108" charset="0"/>
        <a:ea typeface="+mn-ea"/>
        <a:cs typeface="+mn-cs"/>
      </a:defRPr>
    </a:lvl8pPr>
    <a:lvl9pPr marL="3657600" algn="l" defTabSz="457200" rtl="0" eaLnBrk="1" latinLnBrk="0" hangingPunct="1">
      <a:defRPr kern="1200">
        <a:solidFill>
          <a:schemeClr val="tx1"/>
        </a:solidFill>
        <a:latin typeface="Arial" pitchFamily="-10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clrMode="bw" frameSlides="1"/>
  <p:clrMru>
    <a:srgbClr val="A2F69A"/>
    <a:srgbClr val="747474"/>
    <a:srgbClr val="9E3900"/>
    <a:srgbClr val="91DC8A"/>
    <a:srgbClr val="FD8F63"/>
    <a:srgbClr val="FFCBB6"/>
    <a:srgbClr val="E8E8E8"/>
    <a:srgbClr val="CC332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17" d="100"/>
          <a:sy n="117" d="100"/>
        </p:scale>
        <p:origin x="-376" y="-96"/>
      </p:cViewPr>
      <p:guideLst>
        <p:guide orient="horz" pos="2160"/>
        <p:guide pos="2880"/>
      </p:guideLst>
    </p:cSldViewPr>
  </p:slideViewPr>
  <p:outlineViewPr>
    <p:cViewPr>
      <p:scale>
        <a:sx n="33" d="100"/>
        <a:sy n="33" d="100"/>
      </p:scale>
      <p:origin x="0" y="1304"/>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5.xml"/><Relationship Id="rId1" Type="http://schemas.openxmlformats.org/officeDocument/2006/relationships/slideMaster" Target="slideMasters/slide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8" Type="http://schemas.openxmlformats.org/officeDocument/2006/relationships/slide" Target="slides/slide6.xml"/><Relationship Id="rId13" Type="http://schemas.openxmlformats.org/officeDocument/2006/relationships/slide" Target="slides/slide11.xml"/><Relationship Id="rId10" Type="http://schemas.openxmlformats.org/officeDocument/2006/relationships/slide" Target="slides/slide8.xml"/><Relationship Id="rId12" Type="http://schemas.openxmlformats.org/officeDocument/2006/relationships/slide" Target="slides/slide10.xml"/><Relationship Id="rId17" Type="http://schemas.openxmlformats.org/officeDocument/2006/relationships/slide" Target="slides/slide15.xml"/><Relationship Id="rId9" Type="http://schemas.openxmlformats.org/officeDocument/2006/relationships/slide" Target="slides/slide7.xml"/><Relationship Id="rId18" Type="http://schemas.openxmlformats.org/officeDocument/2006/relationships/slide" Target="slides/slide16.xml"/><Relationship Id="rId3" Type="http://schemas.openxmlformats.org/officeDocument/2006/relationships/slide" Target="slides/slide1.xml"/><Relationship Id="rId27" Type="http://schemas.openxmlformats.org/officeDocument/2006/relationships/viewProps" Target="viewProps.xml"/><Relationship Id="rId14" Type="http://schemas.openxmlformats.org/officeDocument/2006/relationships/slide" Target="slides/slide12.xml"/><Relationship Id="rId23" Type="http://schemas.openxmlformats.org/officeDocument/2006/relationships/notesMaster" Target="notesMasters/notesMaster1.xml"/><Relationship Id="rId4" Type="http://schemas.openxmlformats.org/officeDocument/2006/relationships/slide" Target="slides/slide2.xml"/><Relationship Id="rId28" Type="http://schemas.openxmlformats.org/officeDocument/2006/relationships/theme" Target="theme/theme1.xml"/><Relationship Id="rId26" Type="http://schemas.openxmlformats.org/officeDocument/2006/relationships/presProps" Target="presProps.xml"/><Relationship Id="rId11" Type="http://schemas.openxmlformats.org/officeDocument/2006/relationships/slide" Target="slides/slide9.xml"/><Relationship Id="rId29" Type="http://schemas.openxmlformats.org/officeDocument/2006/relationships/tableStyles" Target="tableStyles.xml"/><Relationship Id="rId6" Type="http://schemas.openxmlformats.org/officeDocument/2006/relationships/slide" Target="slides/slide4.xml"/><Relationship Id="rId16" Type="http://schemas.openxmlformats.org/officeDocument/2006/relationships/slide" Target="slides/slide14.xml"/><Relationship Id="rId5" Type="http://schemas.openxmlformats.org/officeDocument/2006/relationships/slide" Target="slides/slide3.xml"/><Relationship Id="rId15" Type="http://schemas.openxmlformats.org/officeDocument/2006/relationships/slide" Target="slides/slide13.xml"/><Relationship Id="rId19" Type="http://schemas.openxmlformats.org/officeDocument/2006/relationships/slide" Target="slides/slide17.xml"/><Relationship Id="rId20" Type="http://schemas.openxmlformats.org/officeDocument/2006/relationships/slide" Target="slides/slide18.xml"/><Relationship Id="rId22" Type="http://schemas.openxmlformats.org/officeDocument/2006/relationships/slide" Target="slides/slide20.xml"/><Relationship Id="rId21" Type="http://schemas.openxmlformats.org/officeDocument/2006/relationships/slide" Target="slides/slide19.xml"/><Relationship Id="rId2" Type="http://schemas.openxmlformats.org/officeDocument/2006/relationships/slideMaster" Target="slideMasters/slideMaster2.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02DD5C-BFDE-5E47-8F3E-036AE999E431}" type="doc">
      <dgm:prSet loTypeId="urn:microsoft.com/office/officeart/2005/8/layout/process4" loCatId="process" qsTypeId="urn:microsoft.com/office/officeart/2005/8/quickstyle/simple4" qsCatId="simple" csTypeId="urn:microsoft.com/office/officeart/2005/8/colors/accent2_4" csCatId="accent2" phldr="1"/>
      <dgm:spPr/>
      <dgm:t>
        <a:bodyPr/>
        <a:lstStyle/>
        <a:p>
          <a:endParaRPr lang="fr-FR"/>
        </a:p>
      </dgm:t>
    </dgm:pt>
    <dgm:pt modelId="{FC71601C-036F-DE40-91F3-7B07EF3375C6}">
      <dgm:prSet phldrT="[Texte]"/>
      <dgm:spPr/>
      <dgm:t>
        <a:bodyPr/>
        <a:lstStyle/>
        <a:p>
          <a:r>
            <a:rPr lang="fr-FR" dirty="0" smtClean="0">
              <a:solidFill>
                <a:srgbClr val="000090"/>
              </a:solidFill>
            </a:rPr>
            <a:t>L’enfant est « incontrôlable », cris, stéréotypies, entre et sort de la pièce </a:t>
          </a:r>
          <a:endParaRPr lang="fr-FR" dirty="0">
            <a:solidFill>
              <a:srgbClr val="000090"/>
            </a:solidFill>
          </a:endParaRPr>
        </a:p>
      </dgm:t>
    </dgm:pt>
    <dgm:pt modelId="{32F9ECFC-6D5C-9E4F-8801-C5E308CD0F34}" type="parTrans" cxnId="{9813D94D-36B4-524E-9D2E-8AE70C0B2971}">
      <dgm:prSet/>
      <dgm:spPr/>
      <dgm:t>
        <a:bodyPr/>
        <a:lstStyle/>
        <a:p>
          <a:endParaRPr lang="fr-FR"/>
        </a:p>
      </dgm:t>
    </dgm:pt>
    <dgm:pt modelId="{948AE2D3-4212-AC40-A42C-B3B2E2F56C32}" type="sibTrans" cxnId="{9813D94D-36B4-524E-9D2E-8AE70C0B2971}">
      <dgm:prSet/>
      <dgm:spPr/>
      <dgm:t>
        <a:bodyPr/>
        <a:lstStyle/>
        <a:p>
          <a:endParaRPr lang="fr-FR"/>
        </a:p>
      </dgm:t>
    </dgm:pt>
    <dgm:pt modelId="{509DF4FC-7794-7B4B-AAE3-B402C867203E}">
      <dgm:prSet phldrT="[Texte]"/>
      <dgm:spPr/>
      <dgm:t>
        <a:bodyPr/>
        <a:lstStyle/>
        <a:p>
          <a:r>
            <a:rPr lang="fr-FR" dirty="0" smtClean="0"/>
            <a:t>Stimulation fonctions nécessaires à communication </a:t>
          </a:r>
          <a:endParaRPr lang="fr-FR" dirty="0"/>
        </a:p>
      </dgm:t>
    </dgm:pt>
    <dgm:pt modelId="{B733C668-DCF8-5740-96CC-8760055B8C10}" type="parTrans" cxnId="{1140F5F9-65E4-C542-A61A-42DA8677DADD}">
      <dgm:prSet/>
      <dgm:spPr/>
      <dgm:t>
        <a:bodyPr/>
        <a:lstStyle/>
        <a:p>
          <a:endParaRPr lang="fr-FR"/>
        </a:p>
      </dgm:t>
    </dgm:pt>
    <dgm:pt modelId="{08E22209-2014-C94A-AC64-9D056ABFA17A}" type="sibTrans" cxnId="{1140F5F9-65E4-C542-A61A-42DA8677DADD}">
      <dgm:prSet/>
      <dgm:spPr/>
      <dgm:t>
        <a:bodyPr/>
        <a:lstStyle/>
        <a:p>
          <a:endParaRPr lang="fr-FR"/>
        </a:p>
      </dgm:t>
    </dgm:pt>
    <dgm:pt modelId="{61EA5B36-870F-0045-94F4-AB61B0A937C3}">
      <dgm:prSet phldrT="[Texte]"/>
      <dgm:spPr/>
      <dgm:t>
        <a:bodyPr/>
        <a:lstStyle/>
        <a:p>
          <a:r>
            <a:rPr lang="fr-FR" dirty="0" smtClean="0"/>
            <a:t>Insécurité base et angoisses spatiales. Régulation émotionnelle. Représentation</a:t>
          </a:r>
          <a:r>
            <a:rPr lang="fr-FR" dirty="0" smtClean="0"/>
            <a:t/>
          </a:r>
          <a:br>
            <a:rPr lang="fr-FR" dirty="0" smtClean="0"/>
          </a:br>
          <a:r>
            <a:rPr lang="fr-FR" dirty="0" smtClean="0"/>
            <a:t>-&gt; Contenir </a:t>
          </a:r>
          <a:r>
            <a:rPr lang="fr-FR" dirty="0" smtClean="0"/>
            <a:t>angoisse, Construire espace</a:t>
          </a:r>
          <a:endParaRPr lang="fr-FR" dirty="0"/>
        </a:p>
      </dgm:t>
    </dgm:pt>
    <dgm:pt modelId="{FA47D5A9-DA13-2B44-913C-9C4D5C9DB31D}" type="parTrans" cxnId="{C2DFA698-0E90-D944-8D97-783D18C2727B}">
      <dgm:prSet/>
      <dgm:spPr/>
      <dgm:t>
        <a:bodyPr/>
        <a:lstStyle/>
        <a:p>
          <a:endParaRPr lang="fr-FR"/>
        </a:p>
      </dgm:t>
    </dgm:pt>
    <dgm:pt modelId="{98662313-D463-954B-BF64-6293443F854D}" type="sibTrans" cxnId="{C2DFA698-0E90-D944-8D97-783D18C2727B}">
      <dgm:prSet/>
      <dgm:spPr/>
      <dgm:t>
        <a:bodyPr/>
        <a:lstStyle/>
        <a:p>
          <a:endParaRPr lang="fr-FR"/>
        </a:p>
      </dgm:t>
    </dgm:pt>
    <dgm:pt modelId="{4F8AD279-D230-2F44-B37D-E6F21AD0897A}">
      <dgm:prSet phldrT="[Texte]"/>
      <dgm:spPr/>
      <dgm:t>
        <a:bodyPr/>
        <a:lstStyle/>
        <a:p>
          <a:r>
            <a:rPr lang="fr-FR" dirty="0" smtClean="0">
              <a:solidFill>
                <a:srgbClr val="000090"/>
              </a:solidFill>
            </a:rPr>
            <a:t>L’enfant s’intéresse à un thème unique (</a:t>
          </a:r>
          <a:r>
            <a:rPr lang="fr-FR" dirty="0" err="1" smtClean="0">
              <a:solidFill>
                <a:srgbClr val="000090"/>
              </a:solidFill>
            </a:rPr>
            <a:t>p.e</a:t>
          </a:r>
          <a:r>
            <a:rPr lang="fr-FR" dirty="0" smtClean="0">
              <a:solidFill>
                <a:srgbClr val="000090"/>
              </a:solidFill>
            </a:rPr>
            <a:t>., la mort), recherche affection</a:t>
          </a:r>
          <a:endParaRPr lang="fr-FR" dirty="0">
            <a:solidFill>
              <a:srgbClr val="000090"/>
            </a:solidFill>
          </a:endParaRPr>
        </a:p>
      </dgm:t>
    </dgm:pt>
    <dgm:pt modelId="{7E81810D-71F2-AE43-B719-241BB458EA90}" type="parTrans" cxnId="{7D00A48F-A719-F54D-9A42-0C04FA467662}">
      <dgm:prSet/>
      <dgm:spPr/>
      <dgm:t>
        <a:bodyPr/>
        <a:lstStyle/>
        <a:p>
          <a:endParaRPr lang="fr-FR"/>
        </a:p>
      </dgm:t>
    </dgm:pt>
    <dgm:pt modelId="{F4256F32-ABF9-B442-A263-CE4FC31BE672}" type="sibTrans" cxnId="{7D00A48F-A719-F54D-9A42-0C04FA467662}">
      <dgm:prSet/>
      <dgm:spPr/>
      <dgm:t>
        <a:bodyPr/>
        <a:lstStyle/>
        <a:p>
          <a:endParaRPr lang="fr-FR"/>
        </a:p>
      </dgm:t>
    </dgm:pt>
    <dgm:pt modelId="{FE3F9A23-BCF8-EC4E-B7A3-4798B9DD0A2A}">
      <dgm:prSet phldrT="[Texte]"/>
      <dgm:spPr/>
      <dgm:t>
        <a:bodyPr/>
        <a:lstStyle/>
        <a:p>
          <a:endParaRPr lang="fr-FR" dirty="0"/>
        </a:p>
      </dgm:t>
    </dgm:pt>
    <dgm:pt modelId="{4CFEB9B6-FD5A-1546-A675-883F6073C0FB}" type="parTrans" cxnId="{B9E899CB-BCB8-FC44-89BD-08DC1C88F338}">
      <dgm:prSet/>
      <dgm:spPr/>
      <dgm:t>
        <a:bodyPr/>
        <a:lstStyle/>
        <a:p>
          <a:endParaRPr lang="fr-FR"/>
        </a:p>
      </dgm:t>
    </dgm:pt>
    <dgm:pt modelId="{AD178938-3D78-E74E-B310-55FEEFF9B38E}" type="sibTrans" cxnId="{B9E899CB-BCB8-FC44-89BD-08DC1C88F338}">
      <dgm:prSet/>
      <dgm:spPr/>
      <dgm:t>
        <a:bodyPr/>
        <a:lstStyle/>
        <a:p>
          <a:endParaRPr lang="fr-FR"/>
        </a:p>
      </dgm:t>
    </dgm:pt>
    <dgm:pt modelId="{A03F0FF3-135D-3E4B-B9D6-3616B931CF5D}">
      <dgm:prSet phldrT="[Texte]"/>
      <dgm:spPr/>
      <dgm:t>
        <a:bodyPr/>
        <a:lstStyle/>
        <a:p>
          <a:r>
            <a:rPr lang="fr-FR" dirty="0" smtClean="0"/>
            <a:t>Préoccupation liée à angoisse centrale</a:t>
          </a:r>
          <a:br>
            <a:rPr lang="fr-FR" dirty="0" smtClean="0"/>
          </a:br>
          <a:r>
            <a:rPr lang="fr-FR" dirty="0" smtClean="0"/>
            <a:t>(trauma ?) carence symbolique</a:t>
          </a:r>
          <a:r>
            <a:rPr lang="fr-FR" dirty="0" smtClean="0"/>
            <a:t/>
          </a:r>
          <a:br>
            <a:rPr lang="fr-FR" dirty="0" smtClean="0"/>
          </a:br>
          <a:r>
            <a:rPr lang="fr-FR" dirty="0" smtClean="0"/>
            <a:t>-&gt; Expression </a:t>
          </a:r>
          <a:r>
            <a:rPr lang="fr-FR" dirty="0" smtClean="0"/>
            <a:t>agressivité et angoisses mort </a:t>
          </a:r>
          <a:br>
            <a:rPr lang="fr-FR" dirty="0" smtClean="0"/>
          </a:br>
          <a:endParaRPr lang="fr-FR" dirty="0"/>
        </a:p>
      </dgm:t>
    </dgm:pt>
    <dgm:pt modelId="{D47028D1-C148-DF44-856F-57B62445911E}" type="parTrans" cxnId="{80EBE392-776B-AF4D-9637-4096C1028A1E}">
      <dgm:prSet/>
      <dgm:spPr/>
      <dgm:t>
        <a:bodyPr/>
        <a:lstStyle/>
        <a:p>
          <a:endParaRPr lang="fr-FR"/>
        </a:p>
      </dgm:t>
    </dgm:pt>
    <dgm:pt modelId="{763C7ECB-E3A4-404F-8862-803D7D8160B2}" type="sibTrans" cxnId="{80EBE392-776B-AF4D-9637-4096C1028A1E}">
      <dgm:prSet/>
      <dgm:spPr/>
      <dgm:t>
        <a:bodyPr/>
        <a:lstStyle/>
        <a:p>
          <a:endParaRPr lang="fr-FR"/>
        </a:p>
      </dgm:t>
    </dgm:pt>
    <dgm:pt modelId="{69BD3FA2-F150-6547-959E-5D0DBB125848}">
      <dgm:prSet phldrT="[Texte]"/>
      <dgm:spPr/>
      <dgm:t>
        <a:bodyPr/>
        <a:lstStyle/>
        <a:p>
          <a:r>
            <a:rPr lang="fr-FR" dirty="0" smtClean="0">
              <a:solidFill>
                <a:srgbClr val="000090"/>
              </a:solidFill>
            </a:rPr>
            <a:t>L’enfant commence à jouer et à commenter une scène de destruction</a:t>
          </a:r>
          <a:endParaRPr lang="fr-FR" dirty="0">
            <a:solidFill>
              <a:srgbClr val="000090"/>
            </a:solidFill>
          </a:endParaRPr>
        </a:p>
      </dgm:t>
    </dgm:pt>
    <dgm:pt modelId="{57D34520-B247-BC4E-89E9-5CCA8E55D29C}" type="parTrans" cxnId="{51A82CBF-6B10-0C4A-BA5D-D1F9E5E9F686}">
      <dgm:prSet/>
      <dgm:spPr/>
      <dgm:t>
        <a:bodyPr/>
        <a:lstStyle/>
        <a:p>
          <a:endParaRPr lang="fr-FR"/>
        </a:p>
      </dgm:t>
    </dgm:pt>
    <dgm:pt modelId="{741E2696-E8F3-744A-8CCD-B83128C47CF2}" type="sibTrans" cxnId="{51A82CBF-6B10-0C4A-BA5D-D1F9E5E9F686}">
      <dgm:prSet/>
      <dgm:spPr/>
      <dgm:t>
        <a:bodyPr/>
        <a:lstStyle/>
        <a:p>
          <a:endParaRPr lang="fr-FR"/>
        </a:p>
      </dgm:t>
    </dgm:pt>
    <dgm:pt modelId="{975113D8-B34E-0249-8938-4DF71234262F}">
      <dgm:prSet phldrT="[Texte]" phldr="1"/>
      <dgm:spPr>
        <a:solidFill>
          <a:srgbClr val="FFCBB6">
            <a:alpha val="90000"/>
          </a:srgbClr>
        </a:solidFill>
      </dgm:spPr>
      <dgm:t>
        <a:bodyPr/>
        <a:lstStyle/>
        <a:p>
          <a:endParaRPr lang="fr-FR" dirty="0"/>
        </a:p>
      </dgm:t>
    </dgm:pt>
    <dgm:pt modelId="{F3F0CCC0-1BB8-8649-B01A-FBF2E0F262F5}" type="parTrans" cxnId="{0A4864D4-F8D4-3D44-8DB9-26AB6A0E494A}">
      <dgm:prSet/>
      <dgm:spPr/>
      <dgm:t>
        <a:bodyPr/>
        <a:lstStyle/>
        <a:p>
          <a:endParaRPr lang="fr-FR"/>
        </a:p>
      </dgm:t>
    </dgm:pt>
    <dgm:pt modelId="{127DCFD2-9A80-4244-AE25-B50281F5DF7D}" type="sibTrans" cxnId="{0A4864D4-F8D4-3D44-8DB9-26AB6A0E494A}">
      <dgm:prSet/>
      <dgm:spPr/>
      <dgm:t>
        <a:bodyPr/>
        <a:lstStyle/>
        <a:p>
          <a:endParaRPr lang="fr-FR"/>
        </a:p>
      </dgm:t>
    </dgm:pt>
    <dgm:pt modelId="{DABE087F-343A-E648-97F8-401C78EE8907}">
      <dgm:prSet phldrT="[Texte]"/>
      <dgm:spPr/>
      <dgm:t>
        <a:bodyPr/>
        <a:lstStyle/>
        <a:p>
          <a:r>
            <a:rPr lang="fr-FR" dirty="0" smtClean="0"/>
            <a:t>Étayage et reformulation</a:t>
          </a:r>
          <a:endParaRPr lang="fr-FR" dirty="0"/>
        </a:p>
      </dgm:t>
    </dgm:pt>
    <dgm:pt modelId="{16DF9C4A-9BAC-5E45-AC10-03DCB286AB19}" type="parTrans" cxnId="{D0D07D5D-1235-C74A-9B67-4E7211E5DF21}">
      <dgm:prSet/>
      <dgm:spPr/>
      <dgm:t>
        <a:bodyPr/>
        <a:lstStyle/>
        <a:p>
          <a:endParaRPr lang="fr-FR"/>
        </a:p>
      </dgm:t>
    </dgm:pt>
    <dgm:pt modelId="{65EB82AE-F1AE-E341-853A-29CF28C8F831}" type="sibTrans" cxnId="{D0D07D5D-1235-C74A-9B67-4E7211E5DF21}">
      <dgm:prSet/>
      <dgm:spPr/>
      <dgm:t>
        <a:bodyPr/>
        <a:lstStyle/>
        <a:p>
          <a:endParaRPr lang="fr-FR"/>
        </a:p>
      </dgm:t>
    </dgm:pt>
    <dgm:pt modelId="{FB97F071-27D4-4D43-B630-6E2BFD94147D}">
      <dgm:prSet/>
      <dgm:spPr/>
      <dgm:t>
        <a:bodyPr/>
        <a:lstStyle/>
        <a:p>
          <a:r>
            <a:rPr lang="fr-FR" dirty="0" smtClean="0"/>
            <a:t>Mise à disposition, commentaires à voix haute,   jeux.</a:t>
          </a:r>
          <a:br>
            <a:rPr lang="fr-FR" dirty="0" smtClean="0"/>
          </a:br>
          <a:r>
            <a:rPr lang="fr-FR" dirty="0" smtClean="0"/>
            <a:t>Information des</a:t>
          </a:r>
          <a:r>
            <a:rPr lang="fr-FR" dirty="0" smtClean="0"/>
            <a:t> et par les parents</a:t>
          </a:r>
          <a:endParaRPr lang="fr-FR" dirty="0"/>
        </a:p>
      </dgm:t>
    </dgm:pt>
    <dgm:pt modelId="{1142D365-B7D9-014F-977A-CD0E639D5502}" type="parTrans" cxnId="{E16D84B1-3D4A-6F41-AD3A-8F8081695FE1}">
      <dgm:prSet/>
      <dgm:spPr/>
      <dgm:t>
        <a:bodyPr/>
        <a:lstStyle/>
        <a:p>
          <a:endParaRPr lang="fr-FR"/>
        </a:p>
      </dgm:t>
    </dgm:pt>
    <dgm:pt modelId="{FD50400E-CBA2-CE4B-9F7F-9E0A04B04710}" type="sibTrans" cxnId="{E16D84B1-3D4A-6F41-AD3A-8F8081695FE1}">
      <dgm:prSet/>
      <dgm:spPr/>
      <dgm:t>
        <a:bodyPr/>
        <a:lstStyle/>
        <a:p>
          <a:endParaRPr lang="fr-FR"/>
        </a:p>
      </dgm:t>
    </dgm:pt>
    <dgm:pt modelId="{A466D09F-B6D9-1C40-9FC7-B02C3C45DD08}">
      <dgm:prSet/>
      <dgm:spPr/>
      <dgm:t>
        <a:bodyPr/>
        <a:lstStyle/>
        <a:p>
          <a:r>
            <a:rPr lang="fr-FR" dirty="0" smtClean="0"/>
            <a:t>Éducation et jeu (squelette). Expression et mise en scène des tendances agressives et de réparation.</a:t>
          </a:r>
        </a:p>
      </dgm:t>
    </dgm:pt>
    <dgm:pt modelId="{6E642902-6938-B640-AC9C-9E1C0DD14A39}" type="parTrans" cxnId="{24270AD0-1619-6142-AD1C-456190920828}">
      <dgm:prSet/>
      <dgm:spPr/>
      <dgm:t>
        <a:bodyPr/>
        <a:lstStyle/>
        <a:p>
          <a:endParaRPr lang="fr-FR"/>
        </a:p>
      </dgm:t>
    </dgm:pt>
    <dgm:pt modelId="{3D145540-AEA2-064A-8031-CBE26D938DA8}" type="sibTrans" cxnId="{24270AD0-1619-6142-AD1C-456190920828}">
      <dgm:prSet/>
      <dgm:spPr/>
      <dgm:t>
        <a:bodyPr/>
        <a:lstStyle/>
        <a:p>
          <a:endParaRPr lang="fr-FR"/>
        </a:p>
      </dgm:t>
    </dgm:pt>
    <dgm:pt modelId="{427F547E-1809-EE47-86EB-93BFC5DF0CF6}">
      <dgm:prSet phldrT="[Texte]"/>
      <dgm:spPr/>
      <dgm:t>
        <a:bodyPr/>
        <a:lstStyle/>
        <a:p>
          <a:r>
            <a:rPr lang="fr-FR" dirty="0" smtClean="0"/>
            <a:t>Début d’aptitude à se représenter être agent d’une action, plutôt que de la subir ou de la rapporter à l’autre </a:t>
          </a:r>
          <a:endParaRPr lang="fr-FR" dirty="0"/>
        </a:p>
      </dgm:t>
    </dgm:pt>
    <dgm:pt modelId="{566D15E2-F5B7-D945-BA34-128B44A95931}" type="parTrans" cxnId="{D4EC251F-5187-1742-ABC8-38888C517BF9}">
      <dgm:prSet/>
      <dgm:spPr/>
      <dgm:t>
        <a:bodyPr/>
        <a:lstStyle/>
        <a:p>
          <a:endParaRPr lang="fr-FR"/>
        </a:p>
      </dgm:t>
    </dgm:pt>
    <dgm:pt modelId="{58E7CF63-BE0E-D14A-8344-378743B5E90F}" type="sibTrans" cxnId="{D4EC251F-5187-1742-ABC8-38888C517BF9}">
      <dgm:prSet/>
      <dgm:spPr/>
      <dgm:t>
        <a:bodyPr/>
        <a:lstStyle/>
        <a:p>
          <a:endParaRPr lang="fr-FR"/>
        </a:p>
      </dgm:t>
    </dgm:pt>
    <dgm:pt modelId="{A837374B-FF3B-2048-85CC-0C9AD7DCD2A7}" type="pres">
      <dgm:prSet presAssocID="{6302DD5C-BFDE-5E47-8F3E-036AE999E431}" presName="Name0" presStyleCnt="0">
        <dgm:presLayoutVars>
          <dgm:dir/>
          <dgm:animLvl val="lvl"/>
          <dgm:resizeHandles val="exact"/>
        </dgm:presLayoutVars>
      </dgm:prSet>
      <dgm:spPr/>
      <dgm:t>
        <a:bodyPr/>
        <a:lstStyle/>
        <a:p>
          <a:endParaRPr lang="fr-FR"/>
        </a:p>
      </dgm:t>
    </dgm:pt>
    <dgm:pt modelId="{8A6B574F-7342-0E43-BF40-5ABDEF5FC9FC}" type="pres">
      <dgm:prSet presAssocID="{69BD3FA2-F150-6547-959E-5D0DBB125848}" presName="boxAndChildren" presStyleCnt="0"/>
      <dgm:spPr/>
      <dgm:t>
        <a:bodyPr/>
        <a:lstStyle/>
        <a:p>
          <a:endParaRPr lang="fr-FR"/>
        </a:p>
      </dgm:t>
    </dgm:pt>
    <dgm:pt modelId="{8E6041FD-D1E8-6D40-873E-B66C44D29223}" type="pres">
      <dgm:prSet presAssocID="{69BD3FA2-F150-6547-959E-5D0DBB125848}" presName="parentTextBox" presStyleLbl="node1" presStyleIdx="0" presStyleCnt="3"/>
      <dgm:spPr/>
      <dgm:t>
        <a:bodyPr/>
        <a:lstStyle/>
        <a:p>
          <a:endParaRPr lang="fr-FR"/>
        </a:p>
      </dgm:t>
    </dgm:pt>
    <dgm:pt modelId="{9F0B2541-FEF9-DB4B-8863-82A5E8FB8BE4}" type="pres">
      <dgm:prSet presAssocID="{69BD3FA2-F150-6547-959E-5D0DBB125848}" presName="entireBox" presStyleLbl="node1" presStyleIdx="0" presStyleCnt="3" custLinFactNeighborY="1974"/>
      <dgm:spPr/>
      <dgm:t>
        <a:bodyPr/>
        <a:lstStyle/>
        <a:p>
          <a:endParaRPr lang="fr-FR"/>
        </a:p>
      </dgm:t>
    </dgm:pt>
    <dgm:pt modelId="{3AAD105F-A931-4F48-A9C7-48EDBB9B5F8E}" type="pres">
      <dgm:prSet presAssocID="{69BD3FA2-F150-6547-959E-5D0DBB125848}" presName="descendantBox" presStyleCnt="0"/>
      <dgm:spPr/>
      <dgm:t>
        <a:bodyPr/>
        <a:lstStyle/>
        <a:p>
          <a:endParaRPr lang="fr-FR"/>
        </a:p>
      </dgm:t>
    </dgm:pt>
    <dgm:pt modelId="{34E566B2-5618-134B-B831-F1F9EB1F87F7}" type="pres">
      <dgm:prSet presAssocID="{975113D8-B34E-0249-8938-4DF71234262F}" presName="childTextBox" presStyleLbl="fgAccFollowNode1" presStyleIdx="0" presStyleCnt="9">
        <dgm:presLayoutVars>
          <dgm:bulletEnabled val="1"/>
        </dgm:presLayoutVars>
      </dgm:prSet>
      <dgm:spPr/>
      <dgm:t>
        <a:bodyPr/>
        <a:lstStyle/>
        <a:p>
          <a:endParaRPr lang="fr-FR"/>
        </a:p>
      </dgm:t>
    </dgm:pt>
    <dgm:pt modelId="{BAAC351D-9880-2141-8146-71A9221C1588}" type="pres">
      <dgm:prSet presAssocID="{427F547E-1809-EE47-86EB-93BFC5DF0CF6}" presName="childTextBox" presStyleLbl="fgAccFollowNode1" presStyleIdx="1" presStyleCnt="9">
        <dgm:presLayoutVars>
          <dgm:bulletEnabled val="1"/>
        </dgm:presLayoutVars>
      </dgm:prSet>
      <dgm:spPr/>
      <dgm:t>
        <a:bodyPr/>
        <a:lstStyle/>
        <a:p>
          <a:endParaRPr lang="fr-FR"/>
        </a:p>
      </dgm:t>
    </dgm:pt>
    <dgm:pt modelId="{04B44C0A-749C-0C40-84EC-B4919331CC76}" type="pres">
      <dgm:prSet presAssocID="{DABE087F-343A-E648-97F8-401C78EE8907}" presName="childTextBox" presStyleLbl="fgAccFollowNode1" presStyleIdx="2" presStyleCnt="9">
        <dgm:presLayoutVars>
          <dgm:bulletEnabled val="1"/>
        </dgm:presLayoutVars>
      </dgm:prSet>
      <dgm:spPr/>
      <dgm:t>
        <a:bodyPr/>
        <a:lstStyle/>
        <a:p>
          <a:endParaRPr lang="fr-FR"/>
        </a:p>
      </dgm:t>
    </dgm:pt>
    <dgm:pt modelId="{A1005AB9-B5FD-3045-A560-80D6585F0E72}" type="pres">
      <dgm:prSet presAssocID="{F4256F32-ABF9-B442-A263-CE4FC31BE672}" presName="sp" presStyleCnt="0"/>
      <dgm:spPr/>
      <dgm:t>
        <a:bodyPr/>
        <a:lstStyle/>
        <a:p>
          <a:endParaRPr lang="fr-FR"/>
        </a:p>
      </dgm:t>
    </dgm:pt>
    <dgm:pt modelId="{525A735E-1D81-074D-9B42-6A6DF6A972CE}" type="pres">
      <dgm:prSet presAssocID="{4F8AD279-D230-2F44-B37D-E6F21AD0897A}" presName="arrowAndChildren" presStyleCnt="0"/>
      <dgm:spPr/>
      <dgm:t>
        <a:bodyPr/>
        <a:lstStyle/>
        <a:p>
          <a:endParaRPr lang="fr-FR"/>
        </a:p>
      </dgm:t>
    </dgm:pt>
    <dgm:pt modelId="{0182467F-A0AC-B040-BCE0-9BBA9C827035}" type="pres">
      <dgm:prSet presAssocID="{4F8AD279-D230-2F44-B37D-E6F21AD0897A}" presName="parentTextArrow" presStyleLbl="node1" presStyleIdx="0" presStyleCnt="3"/>
      <dgm:spPr/>
      <dgm:t>
        <a:bodyPr/>
        <a:lstStyle/>
        <a:p>
          <a:endParaRPr lang="fr-FR"/>
        </a:p>
      </dgm:t>
    </dgm:pt>
    <dgm:pt modelId="{36F7D05C-1DFD-6647-B2C2-A446CE69B10F}" type="pres">
      <dgm:prSet presAssocID="{4F8AD279-D230-2F44-B37D-E6F21AD0897A}" presName="arrow" presStyleLbl="node1" presStyleIdx="1" presStyleCnt="3"/>
      <dgm:spPr/>
      <dgm:t>
        <a:bodyPr/>
        <a:lstStyle/>
        <a:p>
          <a:endParaRPr lang="fr-FR"/>
        </a:p>
      </dgm:t>
    </dgm:pt>
    <dgm:pt modelId="{8AABD3B1-16F6-544C-A39A-EE5D7140D67B}" type="pres">
      <dgm:prSet presAssocID="{4F8AD279-D230-2F44-B37D-E6F21AD0897A}" presName="descendantArrow" presStyleCnt="0"/>
      <dgm:spPr/>
      <dgm:t>
        <a:bodyPr/>
        <a:lstStyle/>
        <a:p>
          <a:endParaRPr lang="fr-FR"/>
        </a:p>
      </dgm:t>
    </dgm:pt>
    <dgm:pt modelId="{045C8B5D-52EB-E044-9934-C2D710FE1A13}" type="pres">
      <dgm:prSet presAssocID="{FE3F9A23-BCF8-EC4E-B7A3-4798B9DD0A2A}" presName="childTextArrow" presStyleLbl="fgAccFollowNode1" presStyleIdx="3" presStyleCnt="9">
        <dgm:presLayoutVars>
          <dgm:bulletEnabled val="1"/>
        </dgm:presLayoutVars>
      </dgm:prSet>
      <dgm:spPr/>
      <dgm:t>
        <a:bodyPr/>
        <a:lstStyle/>
        <a:p>
          <a:endParaRPr lang="fr-FR"/>
        </a:p>
      </dgm:t>
    </dgm:pt>
    <dgm:pt modelId="{6DE383A1-4C77-A444-88B2-D9349FD4567B}" type="pres">
      <dgm:prSet presAssocID="{A03F0FF3-135D-3E4B-B9D6-3616B931CF5D}" presName="childTextArrow" presStyleLbl="fgAccFollowNode1" presStyleIdx="4" presStyleCnt="9">
        <dgm:presLayoutVars>
          <dgm:bulletEnabled val="1"/>
        </dgm:presLayoutVars>
      </dgm:prSet>
      <dgm:spPr/>
      <dgm:t>
        <a:bodyPr/>
        <a:lstStyle/>
        <a:p>
          <a:endParaRPr lang="fr-FR"/>
        </a:p>
      </dgm:t>
    </dgm:pt>
    <dgm:pt modelId="{D73D2C44-4E5C-DC4E-9C83-34A8CFB9D685}" type="pres">
      <dgm:prSet presAssocID="{A466D09F-B6D9-1C40-9FC7-B02C3C45DD08}" presName="childTextArrow" presStyleLbl="fgAccFollowNode1" presStyleIdx="5" presStyleCnt="9">
        <dgm:presLayoutVars>
          <dgm:bulletEnabled val="1"/>
        </dgm:presLayoutVars>
      </dgm:prSet>
      <dgm:spPr/>
      <dgm:t>
        <a:bodyPr/>
        <a:lstStyle/>
        <a:p>
          <a:endParaRPr lang="fr-FR"/>
        </a:p>
      </dgm:t>
    </dgm:pt>
    <dgm:pt modelId="{D9477187-BDD0-C644-A070-5811AECD0B10}" type="pres">
      <dgm:prSet presAssocID="{948AE2D3-4212-AC40-A42C-B3B2E2F56C32}" presName="sp" presStyleCnt="0"/>
      <dgm:spPr/>
      <dgm:t>
        <a:bodyPr/>
        <a:lstStyle/>
        <a:p>
          <a:endParaRPr lang="fr-FR"/>
        </a:p>
      </dgm:t>
    </dgm:pt>
    <dgm:pt modelId="{46BB0E38-1A09-5144-AE91-FBFBC7F4963C}" type="pres">
      <dgm:prSet presAssocID="{FC71601C-036F-DE40-91F3-7B07EF3375C6}" presName="arrowAndChildren" presStyleCnt="0"/>
      <dgm:spPr/>
      <dgm:t>
        <a:bodyPr/>
        <a:lstStyle/>
        <a:p>
          <a:endParaRPr lang="fr-FR"/>
        </a:p>
      </dgm:t>
    </dgm:pt>
    <dgm:pt modelId="{47895444-9A53-9246-8A9E-A91A9D96345D}" type="pres">
      <dgm:prSet presAssocID="{FC71601C-036F-DE40-91F3-7B07EF3375C6}" presName="parentTextArrow" presStyleLbl="node1" presStyleIdx="1" presStyleCnt="3"/>
      <dgm:spPr/>
      <dgm:t>
        <a:bodyPr/>
        <a:lstStyle/>
        <a:p>
          <a:endParaRPr lang="fr-FR"/>
        </a:p>
      </dgm:t>
    </dgm:pt>
    <dgm:pt modelId="{4A06D42F-4BC7-E944-A5B2-5BEDFD5C1F45}" type="pres">
      <dgm:prSet presAssocID="{FC71601C-036F-DE40-91F3-7B07EF3375C6}" presName="arrow" presStyleLbl="node1" presStyleIdx="2" presStyleCnt="3"/>
      <dgm:spPr/>
      <dgm:t>
        <a:bodyPr/>
        <a:lstStyle/>
        <a:p>
          <a:endParaRPr lang="fr-FR"/>
        </a:p>
      </dgm:t>
    </dgm:pt>
    <dgm:pt modelId="{FB00BF2D-F4DC-6D43-93D2-A0F5631D21E3}" type="pres">
      <dgm:prSet presAssocID="{FC71601C-036F-DE40-91F3-7B07EF3375C6}" presName="descendantArrow" presStyleCnt="0"/>
      <dgm:spPr/>
      <dgm:t>
        <a:bodyPr/>
        <a:lstStyle/>
        <a:p>
          <a:endParaRPr lang="fr-FR"/>
        </a:p>
      </dgm:t>
    </dgm:pt>
    <dgm:pt modelId="{FA33DE81-FFCB-3741-923E-974CCC7A137E}" type="pres">
      <dgm:prSet presAssocID="{509DF4FC-7794-7B4B-AAE3-B402C867203E}" presName="childTextArrow" presStyleLbl="fgAccFollowNode1" presStyleIdx="6" presStyleCnt="9">
        <dgm:presLayoutVars>
          <dgm:bulletEnabled val="1"/>
        </dgm:presLayoutVars>
      </dgm:prSet>
      <dgm:spPr/>
      <dgm:t>
        <a:bodyPr/>
        <a:lstStyle/>
        <a:p>
          <a:endParaRPr lang="fr-FR"/>
        </a:p>
      </dgm:t>
    </dgm:pt>
    <dgm:pt modelId="{5C3AA18E-6283-2349-B2E1-D01C8C9AB018}" type="pres">
      <dgm:prSet presAssocID="{61EA5B36-870F-0045-94F4-AB61B0A937C3}" presName="childTextArrow" presStyleLbl="fgAccFollowNode1" presStyleIdx="7" presStyleCnt="9">
        <dgm:presLayoutVars>
          <dgm:bulletEnabled val="1"/>
        </dgm:presLayoutVars>
      </dgm:prSet>
      <dgm:spPr/>
      <dgm:t>
        <a:bodyPr/>
        <a:lstStyle/>
        <a:p>
          <a:endParaRPr lang="fr-FR"/>
        </a:p>
      </dgm:t>
    </dgm:pt>
    <dgm:pt modelId="{AF831821-4008-6F42-B622-DA1DE223C446}" type="pres">
      <dgm:prSet presAssocID="{FB97F071-27D4-4D43-B630-6E2BFD94147D}" presName="childTextArrow" presStyleLbl="fgAccFollowNode1" presStyleIdx="8" presStyleCnt="9">
        <dgm:presLayoutVars>
          <dgm:bulletEnabled val="1"/>
        </dgm:presLayoutVars>
      </dgm:prSet>
      <dgm:spPr/>
      <dgm:t>
        <a:bodyPr/>
        <a:lstStyle/>
        <a:p>
          <a:endParaRPr lang="fr-FR"/>
        </a:p>
      </dgm:t>
    </dgm:pt>
  </dgm:ptLst>
  <dgm:cxnLst>
    <dgm:cxn modelId="{DE2DD753-1194-E143-BB6D-89C0FA08C32F}" type="presOf" srcId="{DABE087F-343A-E648-97F8-401C78EE8907}" destId="{04B44C0A-749C-0C40-84EC-B4919331CC76}" srcOrd="0" destOrd="0" presId="urn:microsoft.com/office/officeart/2005/8/layout/process4"/>
    <dgm:cxn modelId="{3433CAB2-939F-F541-BF4D-26F576B26668}" type="presOf" srcId="{975113D8-B34E-0249-8938-4DF71234262F}" destId="{34E566B2-5618-134B-B831-F1F9EB1F87F7}" srcOrd="0" destOrd="0" presId="urn:microsoft.com/office/officeart/2005/8/layout/process4"/>
    <dgm:cxn modelId="{835FA37B-FC5A-3C43-B698-416FAC7B93FF}" type="presOf" srcId="{FC71601C-036F-DE40-91F3-7B07EF3375C6}" destId="{4A06D42F-4BC7-E944-A5B2-5BEDFD5C1F45}" srcOrd="1" destOrd="0" presId="urn:microsoft.com/office/officeart/2005/8/layout/process4"/>
    <dgm:cxn modelId="{A5954E25-CB28-8F4D-9FB9-31A394EDFEAD}" type="presOf" srcId="{FC71601C-036F-DE40-91F3-7B07EF3375C6}" destId="{47895444-9A53-9246-8A9E-A91A9D96345D}" srcOrd="0" destOrd="0" presId="urn:microsoft.com/office/officeart/2005/8/layout/process4"/>
    <dgm:cxn modelId="{7D00A48F-A719-F54D-9A42-0C04FA467662}" srcId="{6302DD5C-BFDE-5E47-8F3E-036AE999E431}" destId="{4F8AD279-D230-2F44-B37D-E6F21AD0897A}" srcOrd="1" destOrd="0" parTransId="{7E81810D-71F2-AE43-B719-241BB458EA90}" sibTransId="{F4256F32-ABF9-B442-A263-CE4FC31BE672}"/>
    <dgm:cxn modelId="{F0648B65-EA96-8949-AFF9-7F1E7A34F9AF}" type="presOf" srcId="{A03F0FF3-135D-3E4B-B9D6-3616B931CF5D}" destId="{6DE383A1-4C77-A444-88B2-D9349FD4567B}" srcOrd="0" destOrd="0" presId="urn:microsoft.com/office/officeart/2005/8/layout/process4"/>
    <dgm:cxn modelId="{51A82CBF-6B10-0C4A-BA5D-D1F9E5E9F686}" srcId="{6302DD5C-BFDE-5E47-8F3E-036AE999E431}" destId="{69BD3FA2-F150-6547-959E-5D0DBB125848}" srcOrd="2" destOrd="0" parTransId="{57D34520-B247-BC4E-89E9-5CCA8E55D29C}" sibTransId="{741E2696-E8F3-744A-8CCD-B83128C47CF2}"/>
    <dgm:cxn modelId="{E16D84B1-3D4A-6F41-AD3A-8F8081695FE1}" srcId="{FC71601C-036F-DE40-91F3-7B07EF3375C6}" destId="{FB97F071-27D4-4D43-B630-6E2BFD94147D}" srcOrd="2" destOrd="0" parTransId="{1142D365-B7D9-014F-977A-CD0E639D5502}" sibTransId="{FD50400E-CBA2-CE4B-9F7F-9E0A04B04710}"/>
    <dgm:cxn modelId="{1140F5F9-65E4-C542-A61A-42DA8677DADD}" srcId="{FC71601C-036F-DE40-91F3-7B07EF3375C6}" destId="{509DF4FC-7794-7B4B-AAE3-B402C867203E}" srcOrd="0" destOrd="0" parTransId="{B733C668-DCF8-5740-96CC-8760055B8C10}" sibTransId="{08E22209-2014-C94A-AC64-9D056ABFA17A}"/>
    <dgm:cxn modelId="{0C225E6A-E149-6C42-90A2-D92F4DAD4619}" type="presOf" srcId="{6302DD5C-BFDE-5E47-8F3E-036AE999E431}" destId="{A837374B-FF3B-2048-85CC-0C9AD7DCD2A7}" srcOrd="0" destOrd="0" presId="urn:microsoft.com/office/officeart/2005/8/layout/process4"/>
    <dgm:cxn modelId="{EE6174F5-4469-E144-B2EC-102EFE16C209}" type="presOf" srcId="{427F547E-1809-EE47-86EB-93BFC5DF0CF6}" destId="{BAAC351D-9880-2141-8146-71A9221C1588}" srcOrd="0" destOrd="0" presId="urn:microsoft.com/office/officeart/2005/8/layout/process4"/>
    <dgm:cxn modelId="{3346D54F-C4F2-4843-9CDC-967E2F6E5C76}" type="presOf" srcId="{4F8AD279-D230-2F44-B37D-E6F21AD0897A}" destId="{0182467F-A0AC-B040-BCE0-9BBA9C827035}" srcOrd="0" destOrd="0" presId="urn:microsoft.com/office/officeart/2005/8/layout/process4"/>
    <dgm:cxn modelId="{297BBE68-2C31-254D-B787-977A02BCC8C6}" type="presOf" srcId="{FB97F071-27D4-4D43-B630-6E2BFD94147D}" destId="{AF831821-4008-6F42-B622-DA1DE223C446}" srcOrd="0" destOrd="0" presId="urn:microsoft.com/office/officeart/2005/8/layout/process4"/>
    <dgm:cxn modelId="{A8642037-AD55-314C-AC46-366E805117E0}" type="presOf" srcId="{69BD3FA2-F150-6547-959E-5D0DBB125848}" destId="{8E6041FD-D1E8-6D40-873E-B66C44D29223}" srcOrd="0" destOrd="0" presId="urn:microsoft.com/office/officeart/2005/8/layout/process4"/>
    <dgm:cxn modelId="{D0D07D5D-1235-C74A-9B67-4E7211E5DF21}" srcId="{69BD3FA2-F150-6547-959E-5D0DBB125848}" destId="{DABE087F-343A-E648-97F8-401C78EE8907}" srcOrd="2" destOrd="0" parTransId="{16DF9C4A-9BAC-5E45-AC10-03DCB286AB19}" sibTransId="{65EB82AE-F1AE-E341-853A-29CF28C8F831}"/>
    <dgm:cxn modelId="{0A4864D4-F8D4-3D44-8DB9-26AB6A0E494A}" srcId="{69BD3FA2-F150-6547-959E-5D0DBB125848}" destId="{975113D8-B34E-0249-8938-4DF71234262F}" srcOrd="0" destOrd="0" parTransId="{F3F0CCC0-1BB8-8649-B01A-FBF2E0F262F5}" sibTransId="{127DCFD2-9A80-4244-AE25-B50281F5DF7D}"/>
    <dgm:cxn modelId="{80EBE392-776B-AF4D-9637-4096C1028A1E}" srcId="{4F8AD279-D230-2F44-B37D-E6F21AD0897A}" destId="{A03F0FF3-135D-3E4B-B9D6-3616B931CF5D}" srcOrd="1" destOrd="0" parTransId="{D47028D1-C148-DF44-856F-57B62445911E}" sibTransId="{763C7ECB-E3A4-404F-8862-803D7D8160B2}"/>
    <dgm:cxn modelId="{34896CFE-322D-AB4E-BDC3-89EBDD391043}" type="presOf" srcId="{61EA5B36-870F-0045-94F4-AB61B0A937C3}" destId="{5C3AA18E-6283-2349-B2E1-D01C8C9AB018}" srcOrd="0" destOrd="0" presId="urn:microsoft.com/office/officeart/2005/8/layout/process4"/>
    <dgm:cxn modelId="{5024A41E-3978-AA4C-ACBB-143511756B46}" type="presOf" srcId="{A466D09F-B6D9-1C40-9FC7-B02C3C45DD08}" destId="{D73D2C44-4E5C-DC4E-9C83-34A8CFB9D685}" srcOrd="0" destOrd="0" presId="urn:microsoft.com/office/officeart/2005/8/layout/process4"/>
    <dgm:cxn modelId="{24270AD0-1619-6142-AD1C-456190920828}" srcId="{4F8AD279-D230-2F44-B37D-E6F21AD0897A}" destId="{A466D09F-B6D9-1C40-9FC7-B02C3C45DD08}" srcOrd="2" destOrd="0" parTransId="{6E642902-6938-B640-AC9C-9E1C0DD14A39}" sibTransId="{3D145540-AEA2-064A-8031-CBE26D938DA8}"/>
    <dgm:cxn modelId="{C0A2A684-EDDE-224E-9628-F390CD39B11B}" type="presOf" srcId="{509DF4FC-7794-7B4B-AAE3-B402C867203E}" destId="{FA33DE81-FFCB-3741-923E-974CCC7A137E}" srcOrd="0" destOrd="0" presId="urn:microsoft.com/office/officeart/2005/8/layout/process4"/>
    <dgm:cxn modelId="{C2DFA698-0E90-D944-8D97-783D18C2727B}" srcId="{FC71601C-036F-DE40-91F3-7B07EF3375C6}" destId="{61EA5B36-870F-0045-94F4-AB61B0A937C3}" srcOrd="1" destOrd="0" parTransId="{FA47D5A9-DA13-2B44-913C-9C4D5C9DB31D}" sibTransId="{98662313-D463-954B-BF64-6293443F854D}"/>
    <dgm:cxn modelId="{D4EC251F-5187-1742-ABC8-38888C517BF9}" srcId="{69BD3FA2-F150-6547-959E-5D0DBB125848}" destId="{427F547E-1809-EE47-86EB-93BFC5DF0CF6}" srcOrd="1" destOrd="0" parTransId="{566D15E2-F5B7-D945-BA34-128B44A95931}" sibTransId="{58E7CF63-BE0E-D14A-8344-378743B5E90F}"/>
    <dgm:cxn modelId="{9813D94D-36B4-524E-9D2E-8AE70C0B2971}" srcId="{6302DD5C-BFDE-5E47-8F3E-036AE999E431}" destId="{FC71601C-036F-DE40-91F3-7B07EF3375C6}" srcOrd="0" destOrd="0" parTransId="{32F9ECFC-6D5C-9E4F-8801-C5E308CD0F34}" sibTransId="{948AE2D3-4212-AC40-A42C-B3B2E2F56C32}"/>
    <dgm:cxn modelId="{6AAC7420-202A-0843-82D3-E5C1220EB765}" type="presOf" srcId="{4F8AD279-D230-2F44-B37D-E6F21AD0897A}" destId="{36F7D05C-1DFD-6647-B2C2-A446CE69B10F}" srcOrd="1" destOrd="0" presId="urn:microsoft.com/office/officeart/2005/8/layout/process4"/>
    <dgm:cxn modelId="{B9E899CB-BCB8-FC44-89BD-08DC1C88F338}" srcId="{4F8AD279-D230-2F44-B37D-E6F21AD0897A}" destId="{FE3F9A23-BCF8-EC4E-B7A3-4798B9DD0A2A}" srcOrd="0" destOrd="0" parTransId="{4CFEB9B6-FD5A-1546-A675-883F6073C0FB}" sibTransId="{AD178938-3D78-E74E-B310-55FEEFF9B38E}"/>
    <dgm:cxn modelId="{2113FFF2-F1E0-7149-9105-623269E9AB7B}" type="presOf" srcId="{69BD3FA2-F150-6547-959E-5D0DBB125848}" destId="{9F0B2541-FEF9-DB4B-8863-82A5E8FB8BE4}" srcOrd="1" destOrd="0" presId="urn:microsoft.com/office/officeart/2005/8/layout/process4"/>
    <dgm:cxn modelId="{D14E5B4E-615B-5442-AE4E-65DBEBF0BC45}" type="presOf" srcId="{FE3F9A23-BCF8-EC4E-B7A3-4798B9DD0A2A}" destId="{045C8B5D-52EB-E044-9934-C2D710FE1A13}" srcOrd="0" destOrd="0" presId="urn:microsoft.com/office/officeart/2005/8/layout/process4"/>
    <dgm:cxn modelId="{8371CDE0-2C1D-A749-AABA-61E217DE7B8A}" type="presParOf" srcId="{A837374B-FF3B-2048-85CC-0C9AD7DCD2A7}" destId="{8A6B574F-7342-0E43-BF40-5ABDEF5FC9FC}" srcOrd="0" destOrd="0" presId="urn:microsoft.com/office/officeart/2005/8/layout/process4"/>
    <dgm:cxn modelId="{D6C26132-C3C5-CB48-9287-1428FB7EF56E}" type="presParOf" srcId="{8A6B574F-7342-0E43-BF40-5ABDEF5FC9FC}" destId="{8E6041FD-D1E8-6D40-873E-B66C44D29223}" srcOrd="0" destOrd="0" presId="urn:microsoft.com/office/officeart/2005/8/layout/process4"/>
    <dgm:cxn modelId="{78A90012-AC52-8A4D-85C6-21104B4BBB12}" type="presParOf" srcId="{8A6B574F-7342-0E43-BF40-5ABDEF5FC9FC}" destId="{9F0B2541-FEF9-DB4B-8863-82A5E8FB8BE4}" srcOrd="1" destOrd="0" presId="urn:microsoft.com/office/officeart/2005/8/layout/process4"/>
    <dgm:cxn modelId="{18009460-3F46-5147-8D81-3E925422645E}" type="presParOf" srcId="{8A6B574F-7342-0E43-BF40-5ABDEF5FC9FC}" destId="{3AAD105F-A931-4F48-A9C7-48EDBB9B5F8E}" srcOrd="2" destOrd="0" presId="urn:microsoft.com/office/officeart/2005/8/layout/process4"/>
    <dgm:cxn modelId="{AC00BBEC-374F-F742-80CA-E1916ABEDABA}" type="presParOf" srcId="{3AAD105F-A931-4F48-A9C7-48EDBB9B5F8E}" destId="{34E566B2-5618-134B-B831-F1F9EB1F87F7}" srcOrd="0" destOrd="0" presId="urn:microsoft.com/office/officeart/2005/8/layout/process4"/>
    <dgm:cxn modelId="{06EC0CB4-B639-1E4D-9DA5-D02B1B69ADEE}" type="presParOf" srcId="{3AAD105F-A931-4F48-A9C7-48EDBB9B5F8E}" destId="{BAAC351D-9880-2141-8146-71A9221C1588}" srcOrd="1" destOrd="0" presId="urn:microsoft.com/office/officeart/2005/8/layout/process4"/>
    <dgm:cxn modelId="{B17135A3-72DF-4D41-BE29-4C377E9BF543}" type="presParOf" srcId="{3AAD105F-A931-4F48-A9C7-48EDBB9B5F8E}" destId="{04B44C0A-749C-0C40-84EC-B4919331CC76}" srcOrd="2" destOrd="0" presId="urn:microsoft.com/office/officeart/2005/8/layout/process4"/>
    <dgm:cxn modelId="{D486B57B-CDE5-8341-BAB0-DF047FAB2A22}" type="presParOf" srcId="{A837374B-FF3B-2048-85CC-0C9AD7DCD2A7}" destId="{A1005AB9-B5FD-3045-A560-80D6585F0E72}" srcOrd="1" destOrd="0" presId="urn:microsoft.com/office/officeart/2005/8/layout/process4"/>
    <dgm:cxn modelId="{D7332CD2-581C-2E4A-85B8-C6259674AD40}" type="presParOf" srcId="{A837374B-FF3B-2048-85CC-0C9AD7DCD2A7}" destId="{525A735E-1D81-074D-9B42-6A6DF6A972CE}" srcOrd="2" destOrd="0" presId="urn:microsoft.com/office/officeart/2005/8/layout/process4"/>
    <dgm:cxn modelId="{F1DD972E-64E2-7747-8362-6F818C4C4B21}" type="presParOf" srcId="{525A735E-1D81-074D-9B42-6A6DF6A972CE}" destId="{0182467F-A0AC-B040-BCE0-9BBA9C827035}" srcOrd="0" destOrd="0" presId="urn:microsoft.com/office/officeart/2005/8/layout/process4"/>
    <dgm:cxn modelId="{CCE7CEE0-A875-4846-B48C-9EF12F2DF7F5}" type="presParOf" srcId="{525A735E-1D81-074D-9B42-6A6DF6A972CE}" destId="{36F7D05C-1DFD-6647-B2C2-A446CE69B10F}" srcOrd="1" destOrd="0" presId="urn:microsoft.com/office/officeart/2005/8/layout/process4"/>
    <dgm:cxn modelId="{74C03030-6B7C-ED40-889B-F0428DBC5E4C}" type="presParOf" srcId="{525A735E-1D81-074D-9B42-6A6DF6A972CE}" destId="{8AABD3B1-16F6-544C-A39A-EE5D7140D67B}" srcOrd="2" destOrd="0" presId="urn:microsoft.com/office/officeart/2005/8/layout/process4"/>
    <dgm:cxn modelId="{E1EAFA63-A6DD-A84F-BD31-9B3A6D3D3557}" type="presParOf" srcId="{8AABD3B1-16F6-544C-A39A-EE5D7140D67B}" destId="{045C8B5D-52EB-E044-9934-C2D710FE1A13}" srcOrd="0" destOrd="0" presId="urn:microsoft.com/office/officeart/2005/8/layout/process4"/>
    <dgm:cxn modelId="{EB3FB412-93B5-D94A-8693-76229F2351F1}" type="presParOf" srcId="{8AABD3B1-16F6-544C-A39A-EE5D7140D67B}" destId="{6DE383A1-4C77-A444-88B2-D9349FD4567B}" srcOrd="1" destOrd="0" presId="urn:microsoft.com/office/officeart/2005/8/layout/process4"/>
    <dgm:cxn modelId="{CAAF0277-D2BB-E249-B377-8A39C22AD02D}" type="presParOf" srcId="{8AABD3B1-16F6-544C-A39A-EE5D7140D67B}" destId="{D73D2C44-4E5C-DC4E-9C83-34A8CFB9D685}" srcOrd="2" destOrd="0" presId="urn:microsoft.com/office/officeart/2005/8/layout/process4"/>
    <dgm:cxn modelId="{5E75AFAC-D872-2D49-AADD-7CE2AD486A2B}" type="presParOf" srcId="{A837374B-FF3B-2048-85CC-0C9AD7DCD2A7}" destId="{D9477187-BDD0-C644-A070-5811AECD0B10}" srcOrd="3" destOrd="0" presId="urn:microsoft.com/office/officeart/2005/8/layout/process4"/>
    <dgm:cxn modelId="{D7B5C56E-B013-9A4F-BF5E-ED50812789A2}" type="presParOf" srcId="{A837374B-FF3B-2048-85CC-0C9AD7DCD2A7}" destId="{46BB0E38-1A09-5144-AE91-FBFBC7F4963C}" srcOrd="4" destOrd="0" presId="urn:microsoft.com/office/officeart/2005/8/layout/process4"/>
    <dgm:cxn modelId="{4774B1F3-118A-F44F-83D8-F9BE2C4051DE}" type="presParOf" srcId="{46BB0E38-1A09-5144-AE91-FBFBC7F4963C}" destId="{47895444-9A53-9246-8A9E-A91A9D96345D}" srcOrd="0" destOrd="0" presId="urn:microsoft.com/office/officeart/2005/8/layout/process4"/>
    <dgm:cxn modelId="{2584E166-4376-1442-81B3-FA8894E03A72}" type="presParOf" srcId="{46BB0E38-1A09-5144-AE91-FBFBC7F4963C}" destId="{4A06D42F-4BC7-E944-A5B2-5BEDFD5C1F45}" srcOrd="1" destOrd="0" presId="urn:microsoft.com/office/officeart/2005/8/layout/process4"/>
    <dgm:cxn modelId="{468A8942-C7DB-A94C-8ABC-88395A490292}" type="presParOf" srcId="{46BB0E38-1A09-5144-AE91-FBFBC7F4963C}" destId="{FB00BF2D-F4DC-6D43-93D2-A0F5631D21E3}" srcOrd="2" destOrd="0" presId="urn:microsoft.com/office/officeart/2005/8/layout/process4"/>
    <dgm:cxn modelId="{647EC651-06E1-7A45-B18D-B355FD89DDCA}" type="presParOf" srcId="{FB00BF2D-F4DC-6D43-93D2-A0F5631D21E3}" destId="{FA33DE81-FFCB-3741-923E-974CCC7A137E}" srcOrd="0" destOrd="0" presId="urn:microsoft.com/office/officeart/2005/8/layout/process4"/>
    <dgm:cxn modelId="{1FD5E8DF-D142-ED48-9D20-08A04E5BD055}" type="presParOf" srcId="{FB00BF2D-F4DC-6D43-93D2-A0F5631D21E3}" destId="{5C3AA18E-6283-2349-B2E1-D01C8C9AB018}" srcOrd="1" destOrd="0" presId="urn:microsoft.com/office/officeart/2005/8/layout/process4"/>
    <dgm:cxn modelId="{81A48B32-18D8-F64F-A492-E5C6D8240523}" type="presParOf" srcId="{FB00BF2D-F4DC-6D43-93D2-A0F5631D21E3}" destId="{AF831821-4008-6F42-B622-DA1DE223C446}" srcOrd="2" destOrd="0" presId="urn:microsoft.com/office/officeart/2005/8/layout/process4"/>
  </dgm:cxnLst>
  <dgm:bg/>
  <dgm:whole/>
</dgm:dataModel>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111" charset="0"/>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pitchFamily="-111" charset="0"/>
              </a:defRPr>
            </a:lvl1pPr>
          </a:lstStyle>
          <a:p>
            <a:pPr>
              <a:defRPr/>
            </a:pPr>
            <a:fld id="{1A0B05C3-A44A-2446-B23B-C1FBEAC77D24}" type="datetime1">
              <a:rPr lang="fr-FR"/>
              <a:pPr>
                <a:defRPr/>
              </a:pPr>
              <a:t>18/05/08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111" charset="0"/>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pitchFamily="-111" charset="0"/>
              </a:defRPr>
            </a:lvl1pPr>
          </a:lstStyle>
          <a:p>
            <a:pPr>
              <a:defRPr/>
            </a:pPr>
            <a:fld id="{EE7081B5-09F6-0B4F-8FAF-E37779B9A451}" type="slidenum">
              <a:rPr lang="fr-FR"/>
              <a:pPr>
                <a:defRPr/>
              </a:pPr>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106" charset="0"/>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106" charset="0"/>
              </a:defRPr>
            </a:lvl1pPr>
          </a:lstStyle>
          <a:p>
            <a:pPr>
              <a:defRPr/>
            </a:pPr>
            <a:fld id="{A0E99154-CD1F-EC48-8CEB-613167616845}" type="datetime1">
              <a:rPr lang="fr-FR"/>
              <a:pPr>
                <a:defRPr/>
              </a:pPr>
              <a:t>18/05/08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106" charset="0"/>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106" charset="0"/>
              </a:defRPr>
            </a:lvl1pPr>
          </a:lstStyle>
          <a:p>
            <a:pPr>
              <a:defRPr/>
            </a:pPr>
            <a:fld id="{B04BFA95-0DDC-8C4A-860D-86154E47F218}"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96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fr-FR" smtClean="0">
                <a:ea typeface="ＭＳ Ｐゴシック" pitchFamily="-108" charset="-128"/>
                <a:cs typeface="ＭＳ Ｐゴシック" pitchFamily="-108" charset="-128"/>
              </a:rPr>
              <a:t>Je ne vais présenter que la première partie, qui va déjà largement nous occuper pendant la première année. </a:t>
            </a:r>
          </a:p>
          <a:p>
            <a:pPr eaLnBrk="1" hangingPunct="1"/>
            <a:r>
              <a:rPr lang="fr-FR" smtClean="0">
                <a:ea typeface="ＭＳ Ｐゴシック" pitchFamily="-108" charset="-128"/>
                <a:cs typeface="ＭＳ Ｐゴシック" pitchFamily="-108" charset="-128"/>
              </a:rPr>
              <a:t>Mais je pourrai apporter des compléments à partir de vos questions.   </a:t>
            </a:r>
          </a:p>
        </p:txBody>
      </p:sp>
      <p:sp>
        <p:nvSpPr>
          <p:cNvPr id="2970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685392-C843-504D-B776-A08DD7547320}" type="slidenum">
              <a:rPr lang="fr-FR" smtClean="0">
                <a:latin typeface="Arial" pitchFamily="-108" charset="0"/>
              </a:rPr>
              <a:pPr/>
              <a:t>2</a:t>
            </a:fld>
            <a:endParaRPr lang="fr-FR" smtClean="0">
              <a:latin typeface="Arial" pitchFamily="-10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27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108" charset="-128"/>
              <a:cs typeface="ＭＳ Ｐゴシック" pitchFamily="-108" charset="-128"/>
            </a:endParaRPr>
          </a:p>
        </p:txBody>
      </p:sp>
      <p:sp>
        <p:nvSpPr>
          <p:cNvPr id="3277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A970AD2-B517-174B-A395-874DBD81DB7E}" type="slidenum">
              <a:rPr lang="fr-FR" smtClean="0">
                <a:latin typeface="Arial" pitchFamily="-108" charset="0"/>
              </a:rPr>
              <a:pPr/>
              <a:t>4</a:t>
            </a:fld>
            <a:endParaRPr lang="fr-FR" smtClean="0">
              <a:latin typeface="Arial" pitchFamily="-10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48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z="1800" smtClean="0">
                <a:ea typeface="ＭＳ Ｐゴシック" pitchFamily="-108" charset="-128"/>
                <a:cs typeface="ＭＳ Ｐゴシック" pitchFamily="-108" charset="-128"/>
              </a:rPr>
              <a:t>Diagnostic clinique, diagnostic catégoriel et recherche</a:t>
            </a:r>
          </a:p>
          <a:p>
            <a:pPr eaLnBrk="1" hangingPunct="1">
              <a:spcBef>
                <a:spcPct val="0"/>
              </a:spcBef>
            </a:pPr>
            <a:endParaRPr lang="fr-FR" sz="1800" smtClean="0">
              <a:ea typeface="ＭＳ Ｐゴシック" pitchFamily="-108" charset="-128"/>
              <a:cs typeface="ＭＳ Ｐゴシック" pitchFamily="-108" charset="-128"/>
            </a:endParaRPr>
          </a:p>
          <a:p>
            <a:pPr lvl="1" eaLnBrk="1" hangingPunct="1">
              <a:spcBef>
                <a:spcPct val="0"/>
              </a:spcBef>
              <a:buFontTx/>
              <a:buChar char="•"/>
            </a:pPr>
            <a:r>
              <a:rPr lang="fr-FR" sz="1800" smtClean="0"/>
              <a:t>Le diagnostic catégoriel simplifie l’accord diagnostic pour une recherche générale, il permet un accord général sur la pathologie..</a:t>
            </a:r>
          </a:p>
          <a:p>
            <a:pPr lvl="1" eaLnBrk="1" hangingPunct="1">
              <a:spcBef>
                <a:spcPct val="0"/>
              </a:spcBef>
              <a:buFontTx/>
              <a:buChar char="•"/>
            </a:pPr>
            <a:r>
              <a:rPr lang="fr-FR" sz="1800" smtClean="0"/>
              <a:t>Mais ce diagnostic « athéorique » ne permet pas de concevoir une psychothérapie ajustée à un patient dès qu’il s’agit d’un cas complexe</a:t>
            </a:r>
          </a:p>
          <a:p>
            <a:pPr lvl="1" eaLnBrk="1" hangingPunct="1">
              <a:spcBef>
                <a:spcPct val="0"/>
              </a:spcBef>
              <a:buFontTx/>
              <a:buChar char="•"/>
            </a:pPr>
            <a:r>
              <a:rPr lang="fr-FR" sz="1800" smtClean="0"/>
              <a:t>Des hypothèses étiopathogéniques supplémentaires à la présentation actuelle du problème sont nécessaires</a:t>
            </a:r>
          </a:p>
          <a:p>
            <a:pPr lvl="1" eaLnBrk="1" hangingPunct="1">
              <a:spcBef>
                <a:spcPct val="0"/>
              </a:spcBef>
              <a:buFontTx/>
              <a:buChar char="•"/>
            </a:pPr>
            <a:r>
              <a:rPr lang="fr-FR" sz="1800" smtClean="0"/>
              <a:t>Ces hypothèses, extraites du corpus,  transforment le diagnostic clinique « intuitif » en formulation de cas utilisable pour la recherche.</a:t>
            </a:r>
          </a:p>
          <a:p>
            <a:pPr lvl="1" eaLnBrk="1" hangingPunct="1">
              <a:spcBef>
                <a:spcPct val="0"/>
              </a:spcBef>
              <a:buFontTx/>
              <a:buChar char="•"/>
            </a:pPr>
            <a:endParaRPr lang="fr-FR" sz="1800" smtClean="0"/>
          </a:p>
          <a:p>
            <a:pPr eaLnBrk="1" hangingPunct="1">
              <a:spcBef>
                <a:spcPct val="0"/>
              </a:spcBef>
            </a:pPr>
            <a:r>
              <a:rPr lang="fr-FR" sz="1800" smtClean="0">
                <a:ea typeface="ＭＳ Ｐゴシック" pitchFamily="-108" charset="-128"/>
                <a:cs typeface="ＭＳ Ｐゴシック" pitchFamily="-108" charset="-128"/>
              </a:rPr>
              <a:t>La formulation de cas est un diagnostic clinique « organisé ».</a:t>
            </a:r>
          </a:p>
          <a:p>
            <a:pPr lvl="1" eaLnBrk="1" hangingPunct="1">
              <a:spcBef>
                <a:spcPct val="0"/>
              </a:spcBef>
            </a:pPr>
            <a:endParaRPr lang="fr-FR" sz="1800" smtClean="0"/>
          </a:p>
          <a:p>
            <a:pPr lvl="1" eaLnBrk="1" hangingPunct="1"/>
            <a:r>
              <a:rPr lang="fr-FR" sz="1800" smtClean="0"/>
              <a:t>Elle se réfère de façon générale à un processus intégratif qui synthétise la compréhension que l’on a des facteurs complexes impliqués dans le développement des problèmes présentés par un patient et de leur interaction (Winters, 2007).</a:t>
            </a:r>
          </a:p>
          <a:p>
            <a:pPr lvl="1" eaLnBrk="1" hangingPunct="1"/>
            <a:r>
              <a:rPr lang="fr-FR" sz="1800" smtClean="0"/>
              <a:t>Pour aborder cette complexité, la formulation de cas peut opérer un « panoramique » [grand angle] des différents registres qui participent à sa construction et/ou se focaliser sur un domaine particulier qui sera traité « en profondeur » [gros plan].</a:t>
            </a:r>
          </a:p>
          <a:p>
            <a:pPr lvl="1" eaLnBrk="1" hangingPunct="1">
              <a:spcBef>
                <a:spcPct val="0"/>
              </a:spcBef>
              <a:buFontTx/>
              <a:buChar char="•"/>
            </a:pPr>
            <a:endParaRPr lang="fr-FR" sz="1800" smtClean="0"/>
          </a:p>
          <a:p>
            <a:pPr eaLnBrk="1" hangingPunct="1">
              <a:spcBef>
                <a:spcPct val="0"/>
              </a:spcBef>
            </a:pPr>
            <a:endParaRPr lang="fr-FR" smtClean="0">
              <a:ea typeface="ＭＳ Ｐゴシック" pitchFamily="-108" charset="-128"/>
              <a:cs typeface="ＭＳ Ｐゴシック" pitchFamily="-108" charset="-128"/>
            </a:endParaRPr>
          </a:p>
          <a:p>
            <a:pPr eaLnBrk="1" hangingPunct="1">
              <a:spcBef>
                <a:spcPct val="0"/>
              </a:spcBef>
            </a:pPr>
            <a:endParaRPr lang="fr-FR" smtClean="0">
              <a:ea typeface="ＭＳ Ｐゴシック" pitchFamily="-108" charset="-128"/>
              <a:cs typeface="ＭＳ Ｐゴシック" pitchFamily="-108" charset="-128"/>
            </a:endParaRPr>
          </a:p>
        </p:txBody>
      </p:sp>
      <p:sp>
        <p:nvSpPr>
          <p:cNvPr id="348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D6D3B6E-B201-AC4B-9FBE-A33B50214932}" type="slidenum">
              <a:rPr lang="fr-FR" smtClean="0">
                <a:latin typeface="Arial" pitchFamily="-108" charset="0"/>
              </a:rPr>
              <a:pPr/>
              <a:t>5</a:t>
            </a:fld>
            <a:endParaRPr lang="fr-FR" smtClean="0">
              <a:latin typeface="Arial" pitchFamily="-10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68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108" charset="-128"/>
                <a:cs typeface="ＭＳ Ｐゴシック" pitchFamily="-108" charset="-128"/>
              </a:rPr>
              <a:t>Modérateur </a:t>
            </a:r>
            <a:r>
              <a:rPr lang="fr-FR" smtClean="0">
                <a:ea typeface="ＭＳ Ｐゴシック" pitchFamily="-108" charset="-128"/>
                <a:cs typeface="ＭＳ Ｐゴシック" pitchFamily="-108"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108" charset="-128"/>
                <a:cs typeface="ＭＳ Ｐゴシック" pitchFamily="-108" charset="-128"/>
              </a:rPr>
              <a:t>Médiateur </a:t>
            </a:r>
            <a:r>
              <a:rPr lang="fr-FR" smtClean="0">
                <a:ea typeface="ＭＳ Ｐゴシック" pitchFamily="-108" charset="-128"/>
                <a:cs typeface="ＭＳ Ｐゴシック" pitchFamily="-108" charset="-128"/>
              </a:rPr>
              <a:t>: variable impliquée dans le processus de changement, variable moteur de changement</a:t>
            </a:r>
          </a:p>
          <a:p>
            <a:pPr eaLnBrk="1" hangingPunct="1">
              <a:spcBef>
                <a:spcPct val="0"/>
              </a:spcBef>
            </a:pPr>
            <a:r>
              <a:rPr lang="fr-FR" i="1" smtClean="0">
                <a:ea typeface="ＭＳ Ｐゴシック" pitchFamily="-108" charset="-128"/>
                <a:cs typeface="ＭＳ Ｐゴシック" pitchFamily="-108" charset="-128"/>
              </a:rPr>
              <a:t>Mécanisme </a:t>
            </a:r>
            <a:r>
              <a:rPr lang="fr-FR" smtClean="0">
                <a:ea typeface="ＭＳ Ｐゴシック" pitchFamily="-108" charset="-128"/>
                <a:cs typeface="ＭＳ Ｐゴシック" pitchFamily="-108" charset="-128"/>
              </a:rPr>
              <a:t>: base de l’effet, processus ou événements qui sont responsables du changement</a:t>
            </a:r>
          </a:p>
          <a:p>
            <a:pPr eaLnBrk="1" hangingPunct="1">
              <a:spcBef>
                <a:spcPct val="0"/>
              </a:spcBef>
            </a:pPr>
            <a:endParaRPr lang="fr-FR" smtClean="0">
              <a:ea typeface="ＭＳ Ｐゴシック" pitchFamily="-108" charset="-128"/>
              <a:cs typeface="ＭＳ Ｐゴシック" pitchFamily="-108" charset="-128"/>
            </a:endParaRPr>
          </a:p>
        </p:txBody>
      </p:sp>
      <p:sp>
        <p:nvSpPr>
          <p:cNvPr id="368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7E159A-5CC6-C744-923C-302072E8AC82}" type="slidenum">
              <a:rPr lang="fr-FR" smtClean="0">
                <a:latin typeface="Arial" pitchFamily="-108" charset="0"/>
              </a:rPr>
              <a:pPr/>
              <a:t>6</a:t>
            </a:fld>
            <a:endParaRPr lang="fr-FR" smtClean="0">
              <a:latin typeface="Arial" pitchFamily="-10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108" charset="-128"/>
                <a:cs typeface="ＭＳ Ｐゴシック" pitchFamily="-108" charset="-128"/>
              </a:rPr>
              <a:t>Modérateur </a:t>
            </a:r>
            <a:r>
              <a:rPr lang="fr-FR" smtClean="0">
                <a:ea typeface="ＭＳ Ｐゴシック" pitchFamily="-108" charset="-128"/>
                <a:cs typeface="ＭＳ Ｐゴシック" pitchFamily="-108"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108" charset="-128"/>
                <a:cs typeface="ＭＳ Ｐゴシック" pitchFamily="-108" charset="-128"/>
              </a:rPr>
              <a:t>Médiateur </a:t>
            </a:r>
            <a:r>
              <a:rPr lang="fr-FR" smtClean="0">
                <a:ea typeface="ＭＳ Ｐゴシック" pitchFamily="-108" charset="-128"/>
                <a:cs typeface="ＭＳ Ｐゴシック" pitchFamily="-108" charset="-128"/>
              </a:rPr>
              <a:t>: variable impliquée dans le processus de changement, variable moteur de changement</a:t>
            </a:r>
          </a:p>
          <a:p>
            <a:pPr eaLnBrk="1" hangingPunct="1">
              <a:spcBef>
                <a:spcPct val="0"/>
              </a:spcBef>
            </a:pPr>
            <a:r>
              <a:rPr lang="fr-FR" i="1" smtClean="0">
                <a:ea typeface="ＭＳ Ｐゴシック" pitchFamily="-108" charset="-128"/>
                <a:cs typeface="ＭＳ Ｐゴシック" pitchFamily="-108" charset="-128"/>
              </a:rPr>
              <a:t>Mécanisme </a:t>
            </a:r>
            <a:r>
              <a:rPr lang="fr-FR" smtClean="0">
                <a:ea typeface="ＭＳ Ｐゴシック" pitchFamily="-108" charset="-128"/>
                <a:cs typeface="ＭＳ Ｐゴシック" pitchFamily="-108" charset="-128"/>
              </a:rPr>
              <a:t>: base de l’effet, processus ou événements qui sont responsables du changement</a:t>
            </a:r>
          </a:p>
          <a:p>
            <a:pPr eaLnBrk="1" hangingPunct="1">
              <a:spcBef>
                <a:spcPct val="0"/>
              </a:spcBef>
            </a:pPr>
            <a:endParaRPr lang="fr-FR" smtClean="0">
              <a:ea typeface="ＭＳ Ｐゴシック" pitchFamily="-108" charset="-128"/>
              <a:cs typeface="ＭＳ Ｐゴシック" pitchFamily="-108" charset="-128"/>
            </a:endParaRPr>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77CAE2-617B-A443-8403-5BF2CC8CC4CF}" type="slidenum">
              <a:rPr lang="fr-FR" smtClean="0">
                <a:latin typeface="Arial" pitchFamily="-108" charset="0"/>
              </a:rPr>
              <a:pPr/>
              <a:t>7</a:t>
            </a:fld>
            <a:endParaRPr lang="fr-FR" smtClean="0">
              <a:latin typeface="Arial" pitchFamily="-10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09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dirty="0" smtClean="0">
                <a:ea typeface="ＭＳ Ｐゴシック" pitchFamily="-108" charset="-128"/>
                <a:cs typeface="ＭＳ Ｐゴシック" pitchFamily="-108" charset="-128"/>
              </a:rPr>
              <a:t>Modérateur </a:t>
            </a:r>
            <a:r>
              <a:rPr lang="fr-FR" dirty="0" smtClean="0">
                <a:ea typeface="ＭＳ Ｐゴシック" pitchFamily="-108" charset="-128"/>
                <a:cs typeface="ＭＳ Ｐゴシック" pitchFamily="-108" charset="-128"/>
              </a:rPr>
              <a:t>: variable qui délimite les conditions suivant lesquelles un traitement est associé à un résultat</a:t>
            </a:r>
          </a:p>
          <a:p>
            <a:pPr eaLnBrk="1" hangingPunct="1">
              <a:spcBef>
                <a:spcPct val="0"/>
              </a:spcBef>
            </a:pPr>
            <a:r>
              <a:rPr lang="fr-FR" i="1" dirty="0" smtClean="0">
                <a:ea typeface="ＭＳ Ｐゴシック" pitchFamily="-108" charset="-128"/>
                <a:cs typeface="ＭＳ Ｐゴシック" pitchFamily="-108" charset="-128"/>
              </a:rPr>
              <a:t>Mécanisme </a:t>
            </a:r>
            <a:r>
              <a:rPr lang="fr-FR" dirty="0" smtClean="0">
                <a:ea typeface="ＭＳ Ｐゴシック" pitchFamily="-108" charset="-128"/>
                <a:cs typeface="ＭＳ Ｐゴシック" pitchFamily="-108" charset="-128"/>
              </a:rPr>
              <a:t>: base de l’effet, processus ou événements qui sont responsables du changement</a:t>
            </a:r>
          </a:p>
          <a:p>
            <a:pPr eaLnBrk="1" hangingPunct="1">
              <a:spcBef>
                <a:spcPct val="0"/>
              </a:spcBef>
            </a:pPr>
            <a:endParaRPr lang="fr-FR" dirty="0" smtClean="0">
              <a:ea typeface="ＭＳ Ｐゴシック" pitchFamily="-108" charset="-128"/>
              <a:cs typeface="ＭＳ Ｐゴシック" pitchFamily="-108" charset="-128"/>
            </a:endParaRPr>
          </a:p>
        </p:txBody>
      </p:sp>
      <p:sp>
        <p:nvSpPr>
          <p:cNvPr id="4096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E1E9CC3-444F-104A-B78B-8E76A2CD7BAD}" type="slidenum">
              <a:rPr lang="fr-FR" smtClean="0">
                <a:latin typeface="Arial" pitchFamily="-108" charset="0"/>
              </a:rPr>
              <a:pPr/>
              <a:t>8</a:t>
            </a:fld>
            <a:endParaRPr lang="fr-FR" smtClean="0">
              <a:latin typeface="Arial" pitchFamily="-10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30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108" charset="-128"/>
                <a:cs typeface="ＭＳ Ｐゴシック" pitchFamily="-108" charset="-128"/>
              </a:rPr>
              <a:t>Modérateur </a:t>
            </a:r>
            <a:r>
              <a:rPr lang="fr-FR" smtClean="0">
                <a:ea typeface="ＭＳ Ｐゴシック" pitchFamily="-108" charset="-128"/>
                <a:cs typeface="ＭＳ Ｐゴシック" pitchFamily="-108"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108" charset="-128"/>
                <a:cs typeface="ＭＳ Ｐゴシック" pitchFamily="-108" charset="-128"/>
              </a:rPr>
              <a:t>Médiateur </a:t>
            </a:r>
            <a:r>
              <a:rPr lang="fr-FR" smtClean="0">
                <a:ea typeface="ＭＳ Ｐゴシック" pitchFamily="-108" charset="-128"/>
                <a:cs typeface="ＭＳ Ｐゴシック" pitchFamily="-108" charset="-128"/>
              </a:rPr>
              <a:t>: variable impliquée dans le processus de changement</a:t>
            </a:r>
          </a:p>
          <a:p>
            <a:pPr eaLnBrk="1" hangingPunct="1">
              <a:spcBef>
                <a:spcPct val="0"/>
              </a:spcBef>
            </a:pPr>
            <a:r>
              <a:rPr lang="fr-FR" i="1" smtClean="0">
                <a:ea typeface="ＭＳ Ｐゴシック" pitchFamily="-108" charset="-128"/>
                <a:cs typeface="ＭＳ Ｐゴシック" pitchFamily="-108" charset="-128"/>
              </a:rPr>
              <a:t>Mécanisme </a:t>
            </a:r>
            <a:r>
              <a:rPr lang="fr-FR" smtClean="0">
                <a:ea typeface="ＭＳ Ｐゴシック" pitchFamily="-108" charset="-128"/>
                <a:cs typeface="ＭＳ Ｐゴシック" pitchFamily="-108" charset="-128"/>
              </a:rPr>
              <a:t>: base de l’effet, processus ou événements qui sont responsables du changement</a:t>
            </a:r>
          </a:p>
          <a:p>
            <a:pPr eaLnBrk="1" hangingPunct="1">
              <a:spcBef>
                <a:spcPct val="0"/>
              </a:spcBef>
            </a:pPr>
            <a:endParaRPr lang="fr-FR" smtClean="0">
              <a:ea typeface="ＭＳ Ｐゴシック" pitchFamily="-108" charset="-128"/>
              <a:cs typeface="ＭＳ Ｐゴシック" pitchFamily="-108" charset="-128"/>
            </a:endParaRPr>
          </a:p>
        </p:txBody>
      </p:sp>
      <p:sp>
        <p:nvSpPr>
          <p:cNvPr id="4301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70855B5-AEA9-2F43-931F-DD955218317B}" type="slidenum">
              <a:rPr lang="fr-FR" smtClean="0">
                <a:latin typeface="Arial" pitchFamily="-108" charset="0"/>
              </a:rPr>
              <a:pPr/>
              <a:t>9</a:t>
            </a:fld>
            <a:endParaRPr lang="fr-FR" smtClean="0">
              <a:latin typeface="Arial" pitchFamily="-10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50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dirty="0" smtClean="0">
                <a:ea typeface="ＭＳ Ｐゴシック" pitchFamily="-108" charset="-128"/>
                <a:cs typeface="ＭＳ Ｐゴシック" pitchFamily="-108" charset="-128"/>
              </a:rPr>
              <a:t>Médiateur </a:t>
            </a:r>
            <a:r>
              <a:rPr lang="fr-FR" dirty="0" smtClean="0">
                <a:ea typeface="ＭＳ Ｐゴシック" pitchFamily="-108" charset="-128"/>
                <a:cs typeface="ＭＳ Ｐゴシック" pitchFamily="-108"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dirty="0" smtClean="0">
                <a:ea typeface="ＭＳ Ｐゴシック" pitchFamily="-108" charset="-128"/>
                <a:cs typeface="ＭＳ Ｐゴシック" pitchFamily="-108"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dirty="0" smtClean="0">
                <a:ea typeface="ＭＳ Ｐゴシック" pitchFamily="-108" charset="-128"/>
                <a:cs typeface="ＭＳ Ｐゴシック" pitchFamily="-108" charset="-128"/>
              </a:rPr>
              <a:t>Dans ce cas, nous pouvons envisager deux scénarios : celui-là</a:t>
            </a:r>
          </a:p>
          <a:p>
            <a:pPr eaLnBrk="1" hangingPunct="1">
              <a:spcBef>
                <a:spcPct val="0"/>
              </a:spcBef>
            </a:pPr>
            <a:endParaRPr lang="fr-FR" dirty="0" smtClean="0">
              <a:ea typeface="ＭＳ Ｐゴシック" pitchFamily="-108" charset="-128"/>
              <a:cs typeface="ＭＳ Ｐゴシック" pitchFamily="-108" charset="-128"/>
            </a:endParaRPr>
          </a:p>
          <a:p>
            <a:pPr eaLnBrk="1" hangingPunct="1">
              <a:spcBef>
                <a:spcPct val="0"/>
              </a:spcBef>
            </a:pPr>
            <a:r>
              <a:rPr lang="fr-FR" i="1" dirty="0" smtClean="0">
                <a:ea typeface="ＭＳ Ｐゴシック" pitchFamily="-108" charset="-128"/>
                <a:cs typeface="ＭＳ Ｐゴシック" pitchFamily="-108" charset="-128"/>
              </a:rPr>
              <a:t>Modérateur </a:t>
            </a:r>
            <a:r>
              <a:rPr lang="fr-FR" dirty="0" smtClean="0">
                <a:ea typeface="ＭＳ Ｐゴシック" pitchFamily="-108" charset="-128"/>
                <a:cs typeface="ＭＳ Ｐゴシック" pitchFamily="-108" charset="-128"/>
              </a:rPr>
              <a:t>: variable qui délimite les conditions suivant lesquelles un traitement est associé à un résultat</a:t>
            </a:r>
          </a:p>
          <a:p>
            <a:pPr eaLnBrk="1" hangingPunct="1">
              <a:spcBef>
                <a:spcPct val="0"/>
              </a:spcBef>
            </a:pPr>
            <a:r>
              <a:rPr lang="fr-FR" i="1" dirty="0" smtClean="0">
                <a:ea typeface="ＭＳ Ｐゴシック" pitchFamily="-108" charset="-128"/>
                <a:cs typeface="ＭＳ Ｐゴシック" pitchFamily="-108" charset="-128"/>
              </a:rPr>
              <a:t>Mécanisme </a:t>
            </a:r>
            <a:r>
              <a:rPr lang="fr-FR" dirty="0" smtClean="0">
                <a:ea typeface="ＭＳ Ｐゴシック" pitchFamily="-108" charset="-128"/>
                <a:cs typeface="ＭＳ Ｐゴシック" pitchFamily="-108" charset="-128"/>
              </a:rPr>
              <a:t>: base de l’effet, processus ou événements qui sont responsables du changement</a:t>
            </a:r>
          </a:p>
          <a:p>
            <a:pPr eaLnBrk="1" hangingPunct="1">
              <a:spcBef>
                <a:spcPct val="0"/>
              </a:spcBef>
            </a:pPr>
            <a:endParaRPr lang="fr-FR" dirty="0" smtClean="0">
              <a:ea typeface="ＭＳ Ｐゴシック" pitchFamily="-108" charset="-128"/>
              <a:cs typeface="ＭＳ Ｐゴシック" pitchFamily="-108" charset="-128"/>
            </a:endParaRPr>
          </a:p>
        </p:txBody>
      </p:sp>
      <p:sp>
        <p:nvSpPr>
          <p:cNvPr id="4506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25443F1-1D30-504D-8F9F-C451B74461A0}" type="slidenum">
              <a:rPr lang="fr-FR" smtClean="0">
                <a:latin typeface="Arial" pitchFamily="-108" charset="0"/>
              </a:rPr>
              <a:pPr/>
              <a:t>10</a:t>
            </a:fld>
            <a:endParaRPr lang="fr-FR" smtClean="0">
              <a:latin typeface="Arial" pitchFamily="-10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71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mtClean="0">
                <a:ea typeface="ＭＳ Ｐゴシック" pitchFamily="-108" charset="-128"/>
                <a:cs typeface="ＭＳ Ｐゴシック" pitchFamily="-108" charset="-128"/>
              </a:rPr>
              <a:t>Ou celui-ci</a:t>
            </a:r>
          </a:p>
        </p:txBody>
      </p:sp>
      <p:sp>
        <p:nvSpPr>
          <p:cNvPr id="4710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FC0128-323A-AB4F-85C7-B4F1054AD01E}" type="slidenum">
              <a:rPr lang="fr-FR" smtClean="0">
                <a:latin typeface="Arial" pitchFamily="-108" charset="0"/>
              </a:rPr>
              <a:pPr/>
              <a:t>11</a:t>
            </a:fld>
            <a:endParaRPr lang="fr-FR" smtClean="0">
              <a:latin typeface="Arial" pitchFamily="-10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91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108" charset="-128"/>
                <a:cs typeface="ＭＳ Ｐゴシック" pitchFamily="-108" charset="-128"/>
              </a:rPr>
              <a:t>Médiateur </a:t>
            </a:r>
            <a:r>
              <a:rPr lang="fr-FR" smtClean="0">
                <a:ea typeface="ＭＳ Ｐゴシック" pitchFamily="-108" charset="-128"/>
                <a:cs typeface="ＭＳ Ｐゴシック" pitchFamily="-108" charset="-128"/>
              </a:rPr>
              <a:t>: variable impliquée dans le processus de changement</a:t>
            </a:r>
          </a:p>
          <a:p>
            <a:pPr eaLnBrk="1" hangingPunct="1">
              <a:spcBef>
                <a:spcPct val="0"/>
              </a:spcBef>
            </a:pPr>
            <a:r>
              <a:rPr lang="fr-FR" i="1" smtClean="0">
                <a:ea typeface="ＭＳ Ｐゴシック" pitchFamily="-108" charset="-128"/>
                <a:cs typeface="ＭＳ Ｐゴシック" pitchFamily="-108" charset="-128"/>
              </a:rPr>
              <a:t>Modérateur </a:t>
            </a:r>
            <a:r>
              <a:rPr lang="fr-FR" smtClean="0">
                <a:ea typeface="ＭＳ Ｐゴシック" pitchFamily="-108" charset="-128"/>
                <a:cs typeface="ＭＳ Ｐゴシック" pitchFamily="-108" charset="-128"/>
              </a:rPr>
              <a:t>: variable qui délimite les conditions suivant lesquelles un traitement est associé à un résultat</a:t>
            </a:r>
          </a:p>
          <a:p>
            <a:pPr eaLnBrk="1" hangingPunct="1">
              <a:spcBef>
                <a:spcPct val="0"/>
              </a:spcBef>
            </a:pPr>
            <a:r>
              <a:rPr lang="fr-FR" i="1" smtClean="0">
                <a:ea typeface="ＭＳ Ｐゴシック" pitchFamily="-108" charset="-128"/>
                <a:cs typeface="ＭＳ Ｐゴシック" pitchFamily="-108" charset="-128"/>
              </a:rPr>
              <a:t>Mécanisme </a:t>
            </a:r>
            <a:r>
              <a:rPr lang="fr-FR" smtClean="0">
                <a:ea typeface="ＭＳ Ｐゴシック" pitchFamily="-108" charset="-128"/>
                <a:cs typeface="ＭＳ Ｐゴシック" pitchFamily="-108" charset="-128"/>
              </a:rPr>
              <a:t>: base de l’effet, processus ou événements qui sont responsables du changement</a:t>
            </a:r>
          </a:p>
          <a:p>
            <a:pPr eaLnBrk="1" hangingPunct="1">
              <a:spcBef>
                <a:spcPct val="0"/>
              </a:spcBef>
            </a:pPr>
            <a:endParaRPr lang="fr-FR" smtClean="0">
              <a:ea typeface="ＭＳ Ｐゴシック" pitchFamily="-108" charset="-128"/>
              <a:cs typeface="ＭＳ Ｐゴシック" pitchFamily="-108" charset="-128"/>
            </a:endParaRPr>
          </a:p>
        </p:txBody>
      </p:sp>
      <p:sp>
        <p:nvSpPr>
          <p:cNvPr id="4915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C71AA34-2B3A-B64B-BF52-AD87FEEC15FC}" type="slidenum">
              <a:rPr lang="fr-FR" smtClean="0">
                <a:latin typeface="Arial" pitchFamily="-108" charset="0"/>
              </a:rPr>
              <a:pPr/>
              <a:t>12</a:t>
            </a:fld>
            <a:endParaRPr lang="fr-FR" smtClean="0">
              <a:latin typeface="Arial" pitchFamily="-10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mtClean="0">
                <a:ea typeface="ＭＳ Ｐゴシック" pitchFamily="-108" charset="-128"/>
                <a:cs typeface="ＭＳ Ｐゴシック" pitchFamily="-108" charset="-128"/>
              </a:rPr>
              <a:t>Le processus de changement n’est pas seulement l’évolution longitudinale d’une personne soumise à des interventions psychothérapiques ou à des événements externe. C’est une dynamique d’interactions avec le thérapeute.</a:t>
            </a:r>
          </a:p>
          <a:p>
            <a:pPr eaLnBrk="1" hangingPunct="1">
              <a:spcBef>
                <a:spcPct val="0"/>
              </a:spcBef>
            </a:pPr>
            <a:r>
              <a:rPr lang="fr-FR" smtClean="0">
                <a:ea typeface="ＭＳ Ｐゴシック" pitchFamily="-108" charset="-128"/>
                <a:cs typeface="ＭＳ Ｐゴシック" pitchFamily="-108" charset="-128"/>
              </a:rPr>
              <a:t>Comment saisir cette complexité dynamique ?</a:t>
            </a:r>
          </a:p>
          <a:p>
            <a:pPr eaLnBrk="1" hangingPunct="1">
              <a:spcBef>
                <a:spcPct val="0"/>
              </a:spcBef>
            </a:pPr>
            <a:r>
              <a:rPr lang="fr-FR" smtClean="0">
                <a:ea typeface="ＭＳ Ｐゴシック" pitchFamily="-108" charset="-128"/>
                <a:cs typeface="ＭＳ Ｐゴシック" pitchFamily="-108" charset="-128"/>
              </a:rPr>
              <a:t>Le PQS est un instrument qui permet d’extraire du corpus et de mettre en relation …</a:t>
            </a:r>
          </a:p>
          <a:p>
            <a:pPr eaLnBrk="1" hangingPunct="1">
              <a:spcBef>
                <a:spcPct val="0"/>
              </a:spcBef>
            </a:pPr>
            <a:endParaRPr lang="fr-FR" smtClean="0">
              <a:ea typeface="ＭＳ Ｐゴシック" pitchFamily="-108" charset="-128"/>
              <a:cs typeface="ＭＳ Ｐゴシック" pitchFamily="-108"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7195E28-0C8B-4847-B6D6-609249ACD6E4}" type="slidenum">
              <a:rPr lang="fr-FR" smtClean="0">
                <a:latin typeface="Arial" pitchFamily="-108" charset="0"/>
              </a:rPr>
              <a:pPr/>
              <a:t>15</a:t>
            </a:fld>
            <a:endParaRPr lang="fr-FR" smtClean="0">
              <a:latin typeface="Arial" pitchFamily="-10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27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108" charset="-128"/>
              <a:cs typeface="ＭＳ Ｐゴシック" pitchFamily="-108" charset="-128"/>
            </a:endParaRPr>
          </a:p>
        </p:txBody>
      </p:sp>
      <p:sp>
        <p:nvSpPr>
          <p:cNvPr id="3277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A970AD2-B517-174B-A395-874DBD81DB7E}" type="slidenum">
              <a:rPr lang="fr-FR" smtClean="0">
                <a:latin typeface="Arial" pitchFamily="-108" charset="0"/>
              </a:rPr>
              <a:pPr/>
              <a:t>17</a:t>
            </a:fld>
            <a:endParaRPr lang="fr-FR" smtClean="0">
              <a:latin typeface="Arial" pitchFamily="-10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AA56F374-364B-7E44-9E70-3A39A2AE7F77}" type="slidenum">
              <a:rPr lang="fr-FR"/>
              <a:pPr>
                <a:defRPr/>
              </a:pPr>
              <a:t>‹#›</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B8FE0428-4E4E-3B48-AE9A-D485E45E5AD9}" type="slidenum">
              <a:rPr lang="fr-FR"/>
              <a:pPr>
                <a:defRPr/>
              </a:pPr>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F04356E9-547E-9146-AE13-847950038EB1}" type="slidenum">
              <a:rPr lang="fr-FR"/>
              <a:pPr>
                <a:defRPr/>
              </a:pPr>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7656324A-8980-5745-AA42-D711E2691201}" type="slidenum">
              <a:rPr lang="fr-FR"/>
              <a:pPr>
                <a:defRPr/>
              </a:pPr>
              <a:t>‹#›</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3E6D075A-79F7-4B41-BD38-51D922288DCF}" type="slidenum">
              <a:rPr lang="fr-FR"/>
              <a:pPr>
                <a:defRPr/>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F051CD6D-D556-FB42-A4CB-8AD66B4DB301}" type="slidenum">
              <a:rPr lang="fr-FR"/>
              <a:pPr>
                <a:defRPr/>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99BBD348-47F7-0A45-A268-E5AF1FC97887}" type="slidenum">
              <a:rPr lang="fr-FR"/>
              <a:pPr>
                <a:defRPr/>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21B07889-F5F6-304D-9AA1-81A4171F95EB}" type="slidenum">
              <a:rPr lang="fr-FR"/>
              <a:pPr>
                <a:defRPr/>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543AD977-0A7A-F643-B44C-B764D8D614D1}" type="slidenum">
              <a:rPr lang="fr-FR"/>
              <a:pPr>
                <a:defRPr/>
              </a:pPr>
              <a:t>‹#›</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96CA73D1-6435-FD46-9A76-20DF4CCC33E8}" type="slidenum">
              <a:rPr lang="fr-FR"/>
              <a:pPr>
                <a:defRPr/>
              </a:pPr>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00E8CBEC-858E-E640-8F08-3B18544C0542}" type="slidenum">
              <a:rPr lang="fr-FR"/>
              <a:pPr>
                <a:defRPr/>
              </a:pPr>
              <a:t>‹#›</a:t>
            </a:fld>
            <a:endParaRPr lang="fr-F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FFACBE01-4FF0-774E-A9EF-023265C2B2AE}" type="slidenum">
              <a:rPr lang="fr-FR"/>
              <a:pPr>
                <a:defRPr/>
              </a:pPr>
              <a:t>‹#›</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7841318A-BF80-8243-A2CF-B752D38195D7}" type="slidenum">
              <a:rPr lang="fr-FR"/>
              <a:pPr>
                <a:defRPr/>
              </a:pPr>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ED482CCD-5BC4-224E-8768-C3D47201DCAD}" type="slidenum">
              <a:rPr lang="fr-FR"/>
              <a:pPr>
                <a:defRPr/>
              </a:pPr>
              <a:t>‹#›</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5F8FEEE3-97E9-7E48-AA17-69992F65AEC7}" type="slidenum">
              <a:rPr lang="fr-FR"/>
              <a:pPr>
                <a:defRPr/>
              </a:pPr>
              <a:t>‹#›</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12153D0F-7471-2F46-916D-0AC2720DFE40}" type="slidenum">
              <a:rPr lang="fr-FR"/>
              <a:pPr>
                <a:defRPr/>
              </a:pPr>
              <a:t>‹#›</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7E9902F1-8FA8-9249-8419-22C68830B2D5}" type="slidenum">
              <a:rPr lang="fr-FR"/>
              <a:pPr>
                <a:defRPr/>
              </a:pPr>
              <a:t>‹#›</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9AF3F363-0762-8449-9F46-03B0E67FF8FB}" type="slidenum">
              <a:rPr lang="fr-FR"/>
              <a:pPr>
                <a:defRPr/>
              </a:pPr>
              <a:t>‹#›</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A4E8ACEE-0E04-654C-9561-7F6C530E788A}" type="slidenum">
              <a:rPr lang="fr-FR"/>
              <a:pPr>
                <a:defRPr/>
              </a:pPr>
              <a:t>‹#›</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4AC664F5-9D70-734A-AB1C-E3D3720A6426}" type="slidenum">
              <a:rPr lang="fr-FR"/>
              <a:pPr>
                <a:defRPr/>
              </a:pPr>
              <a:t>‹#›</a:t>
            </a:fld>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9DA5F7D1-B68E-6F47-A21E-68396A7018F9}" type="slidenum">
              <a:rPr lang="fr-FR"/>
              <a:pPr>
                <a:defRPr/>
              </a:pPr>
              <a:t>‹#›</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BA50CB1E-5B35-5746-91CE-8FB5436C6D9A}" type="slidenum">
              <a:rPr lang="fr-FR"/>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4" Type="http://schemas.openxmlformats.org/officeDocument/2006/relationships/slideLayout" Target="../slideLayouts/slideLayout15.xml"/><Relationship Id="rId10" Type="http://schemas.openxmlformats.org/officeDocument/2006/relationships/slideLayout" Target="../slideLayouts/slideLayout21.xml"/><Relationship Id="rId5" Type="http://schemas.openxmlformats.org/officeDocument/2006/relationships/slideLayout" Target="../slideLayouts/slideLayout16.xml"/><Relationship Id="rId7" Type="http://schemas.openxmlformats.org/officeDocument/2006/relationships/slideLayout" Target="../slideLayouts/slideLayout18.xml"/><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9" Type="http://schemas.openxmlformats.org/officeDocument/2006/relationships/slideLayout" Target="../slideLayouts/slideLayout20.xml"/><Relationship Id="rId3" Type="http://schemas.openxmlformats.org/officeDocument/2006/relationships/slideLayout" Target="../slideLayouts/slideLayout14.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111" charset="0"/>
              </a:defRPr>
            </a:lvl1pPr>
          </a:lstStyle>
          <a:p>
            <a:pPr>
              <a:defRPr/>
            </a:pPr>
            <a:endParaRPr lang="fr-F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111" charset="0"/>
              </a:defRPr>
            </a:lvl1pPr>
          </a:lstStyle>
          <a:p>
            <a:pPr>
              <a:defRPr/>
            </a:pPr>
            <a:endParaRPr lang="fr-F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pitchFamily="-111" charset="0"/>
              </a:defRPr>
            </a:lvl1pPr>
          </a:lstStyle>
          <a:p>
            <a:pPr>
              <a:defRPr/>
            </a:pPr>
            <a:fld id="{E7E42051-0AA6-FF40-95D4-9D52D574D221}" type="slidenum">
              <a:rPr lang="fr-FR"/>
              <a:pPr>
                <a:defRPr/>
              </a:pPr>
              <a:t>‹#›</a:t>
            </a:fld>
            <a:endParaRPr lang="fr-FR" dirty="0"/>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1" charset="-128"/>
          <a:cs typeface="ＭＳ Ｐゴシック" pitchFamily="-11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111" charset="0"/>
              </a:defRPr>
            </a:lvl1pPr>
          </a:lstStyle>
          <a:p>
            <a:pPr>
              <a:defRPr/>
            </a:pPr>
            <a:endParaRPr lang="fr-F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111" charset="0"/>
              </a:defRPr>
            </a:lvl1pPr>
          </a:lstStyle>
          <a:p>
            <a:pPr>
              <a:defRPr/>
            </a:pPr>
            <a:endParaRPr lang="fr-F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111" charset="0"/>
              </a:defRPr>
            </a:lvl1pPr>
          </a:lstStyle>
          <a:p>
            <a:pPr>
              <a:defRPr/>
            </a:pPr>
            <a:fld id="{A98F4451-7F31-E04B-AD44-458C13AE861B}"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eaLnBrk="1" fontAlgn="base" hangingPunct="1">
        <a:spcBef>
          <a:spcPct val="0"/>
        </a:spcBef>
        <a:spcAft>
          <a:spcPct val="0"/>
        </a:spcAft>
        <a:defRPr sz="4400">
          <a:solidFill>
            <a:schemeClr val="tx2"/>
          </a:solidFill>
          <a:latin typeface="Arial" pitchFamily="-111" charset="0"/>
        </a:defRPr>
      </a:lvl6pPr>
      <a:lvl7pPr marL="914400" algn="ctr" rtl="0" eaLnBrk="1" fontAlgn="base" hangingPunct="1">
        <a:spcBef>
          <a:spcPct val="0"/>
        </a:spcBef>
        <a:spcAft>
          <a:spcPct val="0"/>
        </a:spcAft>
        <a:defRPr sz="4400">
          <a:solidFill>
            <a:schemeClr val="tx2"/>
          </a:solidFill>
          <a:latin typeface="Arial" pitchFamily="-111" charset="0"/>
        </a:defRPr>
      </a:lvl7pPr>
      <a:lvl8pPr marL="1371600" algn="ctr" rtl="0" eaLnBrk="1" fontAlgn="base" hangingPunct="1">
        <a:spcBef>
          <a:spcPct val="0"/>
        </a:spcBef>
        <a:spcAft>
          <a:spcPct val="0"/>
        </a:spcAft>
        <a:defRPr sz="4400">
          <a:solidFill>
            <a:schemeClr val="tx2"/>
          </a:solidFill>
          <a:latin typeface="Arial" pitchFamily="-111" charset="0"/>
        </a:defRPr>
      </a:lvl8pPr>
      <a:lvl9pPr marL="1828800" algn="ctr" rtl="0" eaLnBrk="1" fontAlgn="base" hangingPunct="1">
        <a:spcBef>
          <a:spcPct val="0"/>
        </a:spcBef>
        <a:spcAft>
          <a:spcPct val="0"/>
        </a:spcAft>
        <a:defRPr sz="4400">
          <a:solidFill>
            <a:schemeClr val="tx2"/>
          </a:solidFill>
          <a:latin typeface="Arial" pitchFamily="-11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1" charset="-128"/>
          <a:cs typeface="ＭＳ Ｐゴシック" pitchFamily="-11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diagramQuickStyle" Target="../diagrams/quickStyle1.xml"/><Relationship Id="rId1" Type="http://schemas.openxmlformats.org/officeDocument/2006/relationships/slideLayout" Target="../slideLayouts/slideLayout2.xml"/><Relationship Id="rId2" Type="http://schemas.openxmlformats.org/officeDocument/2006/relationships/diagramData" Target="../diagrams/data1.xml"/><Relationship Id="rId3" Type="http://schemas.openxmlformats.org/officeDocument/2006/relationships/diagramLayout" Target="../diagrams/layout1.xml"/><Relationship Id="rId5" Type="http://schemas.openxmlformats.org/officeDocument/2006/relationships/diagramColors" Target="../diagrams/colors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www.techniques-psychotherapiques.org/Actualites/Annexes/AtelierNIMH122002.html" TargetMode="External"/><Relationship Id="rId3" Type="http://schemas.openxmlformats.org/officeDocument/2006/relationships/hyperlink" Target="http://www.divisionofpsychotherapy.org/%20bulletins/V2003_381.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304800" y="2819400"/>
            <a:ext cx="8515350" cy="1371600"/>
          </a:xfrm>
        </p:spPr>
        <p:txBody>
          <a:bodyPr/>
          <a:lstStyle/>
          <a:p>
            <a:pPr eaLnBrk="1" hangingPunct="1">
              <a:spcBef>
                <a:spcPts val="1200"/>
              </a:spcBef>
              <a:spcAft>
                <a:spcPts val="2400"/>
              </a:spcAft>
            </a:pPr>
            <a:r>
              <a:rPr lang="fr-FR" sz="3600">
                <a:ea typeface="ＭＳ Ｐゴシック" pitchFamily="-108" charset="-128"/>
                <a:cs typeface="ＭＳ Ｐゴシック" pitchFamily="-108" charset="-128"/>
              </a:rPr>
              <a:t>Réseau de recherches fondées sur les pratiques psychothérapeutiques</a:t>
            </a:r>
            <a:br>
              <a:rPr lang="fr-FR" sz="3600">
                <a:ea typeface="ＭＳ Ｐゴシック" pitchFamily="-108" charset="-128"/>
                <a:cs typeface="ＭＳ Ｐゴシック" pitchFamily="-108" charset="-128"/>
              </a:rPr>
            </a:br>
            <a:endParaRPr lang="fr-FR" sz="3600">
              <a:ea typeface="ＭＳ Ｐゴシック" pitchFamily="-108" charset="-128"/>
              <a:cs typeface="ＭＳ Ｐゴシック" pitchFamily="-108" charset="-128"/>
            </a:endParaRPr>
          </a:p>
        </p:txBody>
      </p:sp>
      <p:sp>
        <p:nvSpPr>
          <p:cNvPr id="27651" name="Rectangle 3"/>
          <p:cNvSpPr>
            <a:spLocks noGrp="1" noChangeArrowheads="1"/>
          </p:cNvSpPr>
          <p:nvPr>
            <p:ph type="subTitle" idx="1"/>
          </p:nvPr>
        </p:nvSpPr>
        <p:spPr>
          <a:xfrm>
            <a:off x="838200" y="5181600"/>
            <a:ext cx="7343775" cy="1371600"/>
          </a:xfrm>
        </p:spPr>
        <p:txBody>
          <a:bodyPr/>
          <a:lstStyle/>
          <a:p>
            <a:pPr eaLnBrk="1" hangingPunct="1"/>
            <a:r>
              <a:rPr lang="fr-FR" smtClean="0">
                <a:ea typeface="ＭＳ Ｐゴシック" pitchFamily="-108" charset="-128"/>
                <a:cs typeface="ＭＳ Ｐゴシック" pitchFamily="-108" charset="-128"/>
              </a:rPr>
              <a:t>Jean-Michel Thurin</a:t>
            </a:r>
          </a:p>
          <a:p>
            <a:pPr algn="r" eaLnBrk="1" hangingPunct="1"/>
            <a:endParaRPr lang="fr-FR" sz="2400" smtClean="0">
              <a:ea typeface="ＭＳ Ｐゴシック" pitchFamily="-108" charset="-128"/>
              <a:cs typeface="ＭＳ Ｐゴシック" pitchFamily="-108" charset="-128"/>
            </a:endParaRPr>
          </a:p>
        </p:txBody>
      </p:sp>
      <p:pic>
        <p:nvPicPr>
          <p:cNvPr id="27652"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sp>
        <p:nvSpPr>
          <p:cNvPr id="27653" name="ZoneTexte 5"/>
          <p:cNvSpPr txBox="1">
            <a:spLocks noChangeArrowheads="1"/>
          </p:cNvSpPr>
          <p:nvPr/>
        </p:nvSpPr>
        <p:spPr bwMode="auto">
          <a:xfrm>
            <a:off x="1795463" y="4191000"/>
            <a:ext cx="5534025" cy="523875"/>
          </a:xfrm>
          <a:prstGeom prst="rect">
            <a:avLst/>
          </a:prstGeom>
          <a:noFill/>
          <a:ln w="9525">
            <a:noFill/>
            <a:miter lim="800000"/>
            <a:headEnd/>
            <a:tailEnd/>
          </a:ln>
        </p:spPr>
        <p:txBody>
          <a:bodyPr wrap="none">
            <a:prstTxWarp prst="textNoShape">
              <a:avLst/>
            </a:prstTxWarp>
            <a:spAutoFit/>
          </a:bodyPr>
          <a:lstStyle/>
          <a:p>
            <a:r>
              <a:rPr lang="fr-FR" sz="2800"/>
              <a:t>Méthodologie générale du réseau</a:t>
            </a:r>
          </a:p>
        </p:txBody>
      </p:sp>
      <p:sp>
        <p:nvSpPr>
          <p:cNvPr id="27654" name="ZoneTexte 5"/>
          <p:cNvSpPr txBox="1">
            <a:spLocks noChangeArrowheads="1"/>
          </p:cNvSpPr>
          <p:nvPr/>
        </p:nvSpPr>
        <p:spPr bwMode="auto">
          <a:xfrm>
            <a:off x="304800" y="6248400"/>
            <a:ext cx="8453438" cy="338138"/>
          </a:xfrm>
          <a:prstGeom prst="rect">
            <a:avLst/>
          </a:prstGeom>
          <a:noFill/>
          <a:ln w="9525">
            <a:noFill/>
            <a:miter lim="800000"/>
            <a:headEnd/>
            <a:tailEnd/>
          </a:ln>
        </p:spPr>
        <p:txBody>
          <a:bodyPr wrap="none">
            <a:prstTxWarp prst="textNoShape">
              <a:avLst/>
            </a:prstTxWarp>
            <a:spAutoFit/>
          </a:bodyPr>
          <a:lstStyle/>
          <a:p>
            <a:r>
              <a:rPr lang="fr-FR" sz="1600"/>
              <a:t>Séminaire de présentation du réseau et d’échanges pour sa mise en œuvre – 25 avril 2008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fr-FR">
                <a:ea typeface="ＭＳ Ｐゴシック" pitchFamily="-108" charset="-128"/>
                <a:cs typeface="ＭＳ Ｐゴシック" pitchFamily="-108" charset="-128"/>
              </a:rPr>
              <a:t>Projet scientifique</a:t>
            </a:r>
          </a:p>
        </p:txBody>
      </p:sp>
      <p:sp>
        <p:nvSpPr>
          <p:cNvPr id="28675" name="Rectangle 3"/>
          <p:cNvSpPr>
            <a:spLocks noGrp="1" noChangeArrowheads="1"/>
          </p:cNvSpPr>
          <p:nvPr>
            <p:ph type="body" idx="1"/>
          </p:nvPr>
        </p:nvSpPr>
        <p:spPr>
          <a:xfrm>
            <a:off x="323850" y="1600200"/>
            <a:ext cx="8496300" cy="4953000"/>
          </a:xfrm>
        </p:spPr>
        <p:txBody>
          <a:bodyPr/>
          <a:lstStyle/>
          <a:p>
            <a:pPr marL="514350" indent="-514350" eaLnBrk="1" hangingPunct="1">
              <a:lnSpc>
                <a:spcPct val="90000"/>
              </a:lnSpc>
              <a:buFontTx/>
              <a:buAutoNum type="arabicPeriod"/>
            </a:pPr>
            <a:r>
              <a:rPr lang="fr-FR" sz="2400" smtClean="0">
                <a:ea typeface="ＭＳ Ｐゴシック" pitchFamily="-108" charset="-128"/>
                <a:cs typeface="ＭＳ Ｐゴシック" pitchFamily="-108" charset="-128"/>
              </a:rPr>
              <a:t>Chaque participant (praticien/équipe) observe et décrit, dans le cadre d’un groupe de pairs et en relation avec son pôle, le processus de changement de 1 ou 2 cas suivis en psychothérapie/bénéficiant d’interventions psychothérapiques dans une des 3 thématiques proposées : « autisme », « borderline », « Alzheimer »</a:t>
            </a:r>
          </a:p>
          <a:p>
            <a:pPr marL="514350" indent="-514350" eaLnBrk="1" hangingPunct="1">
              <a:lnSpc>
                <a:spcPct val="90000"/>
              </a:lnSpc>
            </a:pPr>
            <a:r>
              <a:rPr lang="fr-FR" sz="2400" smtClean="0">
                <a:ea typeface="ＭＳ Ｐゴシック" pitchFamily="-108" charset="-128"/>
                <a:cs typeface="ＭＳ Ｐゴシック" pitchFamily="-108" charset="-128"/>
              </a:rPr>
              <a:t>Analyse quantitative et qualitative </a:t>
            </a:r>
          </a:p>
          <a:p>
            <a:pPr marL="914400" lvl="1" indent="-514350" eaLnBrk="1" hangingPunct="1">
              <a:lnSpc>
                <a:spcPct val="90000"/>
              </a:lnSpc>
            </a:pPr>
            <a:r>
              <a:rPr lang="fr-FR" sz="2000" smtClean="0"/>
              <a:t>Étude d’efficacité </a:t>
            </a:r>
          </a:p>
          <a:p>
            <a:pPr marL="914400" lvl="1" indent="-514350" eaLnBrk="1" hangingPunct="1">
              <a:lnSpc>
                <a:spcPct val="90000"/>
              </a:lnSpc>
            </a:pPr>
            <a:r>
              <a:rPr lang="fr-FR" sz="2000" smtClean="0"/>
              <a:t>Génération d’hypothèses sur mécanismes de changement </a:t>
            </a:r>
          </a:p>
          <a:p>
            <a:pPr marL="514350" indent="-514350" eaLnBrk="1" hangingPunct="1">
              <a:lnSpc>
                <a:spcPct val="90000"/>
              </a:lnSpc>
              <a:buFontTx/>
              <a:buNone/>
            </a:pPr>
            <a:r>
              <a:rPr lang="fr-FR" sz="2400" smtClean="0">
                <a:ea typeface="ＭＳ Ｐゴシック" pitchFamily="-108" charset="-128"/>
                <a:cs typeface="ＭＳ Ｐゴシック" pitchFamily="-108" charset="-128"/>
              </a:rPr>
              <a:t>2. Mise en relation des résultats et les processus de changements de cas analogues : identités et différences.</a:t>
            </a:r>
          </a:p>
          <a:p>
            <a:pPr marL="914400" lvl="1" indent="-514350" eaLnBrk="1" hangingPunct="1">
              <a:lnSpc>
                <a:spcPct val="90000"/>
              </a:lnSpc>
              <a:buFont typeface="Arial" pitchFamily="-108" charset="0"/>
              <a:buChar char="•"/>
            </a:pPr>
            <a:r>
              <a:rPr lang="fr-FR" sz="2000" smtClean="0"/>
              <a:t>Approfondissement des hypothèses et tests</a:t>
            </a:r>
          </a:p>
          <a:p>
            <a:pPr marL="514350" indent="-514350" eaLnBrk="1" hangingPunct="1">
              <a:lnSpc>
                <a:spcPct val="90000"/>
              </a:lnSpc>
              <a:buFontTx/>
              <a:buNone/>
            </a:pPr>
            <a:r>
              <a:rPr lang="fr-FR" sz="2400" smtClean="0">
                <a:ea typeface="ＭＳ Ｐゴシック" pitchFamily="-108" charset="-128"/>
                <a:cs typeface="ＭＳ Ｐゴシック" pitchFamily="-108" charset="-128"/>
              </a:rPr>
              <a:t>3.  En tirer des inférences pratiques et théoriques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fr-FR">
                <a:ea typeface="ＭＳ Ｐゴシック" pitchFamily="-108" charset="-128"/>
                <a:cs typeface="ＭＳ Ｐゴシック" pitchFamily="-108" charset="-128"/>
              </a:rPr>
              <a:t>Projet scientifique : méthode</a:t>
            </a:r>
          </a:p>
        </p:txBody>
      </p:sp>
      <p:sp>
        <p:nvSpPr>
          <p:cNvPr id="30723" name="Rectangle 3"/>
          <p:cNvSpPr>
            <a:spLocks noGrp="1" noChangeArrowheads="1"/>
          </p:cNvSpPr>
          <p:nvPr>
            <p:ph type="body" idx="1"/>
          </p:nvPr>
        </p:nvSpPr>
        <p:spPr>
          <a:xfrm>
            <a:off x="457200" y="1600200"/>
            <a:ext cx="8305800" cy="4525963"/>
          </a:xfrm>
        </p:spPr>
        <p:txBody>
          <a:bodyPr/>
          <a:lstStyle/>
          <a:p>
            <a:pPr eaLnBrk="1" hangingPunct="1">
              <a:lnSpc>
                <a:spcPct val="90000"/>
              </a:lnSpc>
            </a:pPr>
            <a:r>
              <a:rPr lang="fr-FR">
                <a:ea typeface="ＭＳ Ｐゴシック" pitchFamily="-108" charset="-128"/>
                <a:cs typeface="ＭＳ Ｐゴシック" pitchFamily="-108" charset="-128"/>
              </a:rPr>
              <a:t>Études systématiques de cas</a:t>
            </a:r>
          </a:p>
          <a:p>
            <a:pPr lvl="1" eaLnBrk="1" hangingPunct="1">
              <a:lnSpc>
                <a:spcPct val="90000"/>
              </a:lnSpc>
            </a:pPr>
            <a:r>
              <a:rPr lang="fr-FR"/>
              <a:t>Groupes de pairs</a:t>
            </a:r>
          </a:p>
          <a:p>
            <a:pPr lvl="1" eaLnBrk="1" hangingPunct="1">
              <a:lnSpc>
                <a:spcPct val="90000"/>
              </a:lnSpc>
            </a:pPr>
            <a:r>
              <a:rPr lang="fr-FR"/>
              <a:t>Suivi longitudinal (1 an)</a:t>
            </a:r>
          </a:p>
          <a:p>
            <a:pPr lvl="1" eaLnBrk="1" hangingPunct="1">
              <a:lnSpc>
                <a:spcPct val="90000"/>
              </a:lnSpc>
            </a:pPr>
            <a:r>
              <a:rPr lang="fr-FR"/>
              <a:t>Évaluations standardisées et recueil de verbatim (et audio) ou video (enfants, familles)</a:t>
            </a:r>
          </a:p>
          <a:p>
            <a:pPr lvl="1" eaLnBrk="1" hangingPunct="1">
              <a:lnSpc>
                <a:spcPct val="90000"/>
              </a:lnSpc>
            </a:pPr>
            <a:r>
              <a:rPr lang="fr-FR"/>
              <a:t>Analyse de contenu qualitative et quantitative</a:t>
            </a:r>
          </a:p>
          <a:p>
            <a:pPr eaLnBrk="1" hangingPunct="1">
              <a:lnSpc>
                <a:spcPct val="90000"/>
              </a:lnSpc>
            </a:pPr>
            <a:r>
              <a:rPr lang="fr-FR">
                <a:ea typeface="ＭＳ Ｐゴシック" pitchFamily="-108" charset="-128"/>
                <a:cs typeface="ＭＳ Ｐゴシック" pitchFamily="-108" charset="-128"/>
              </a:rPr>
              <a:t>Étude épidémiologique descriptive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Espace réservé du numéro de diapositive 3"/>
          <p:cNvSpPr>
            <a:spLocks noGrp="1"/>
          </p:cNvSpPr>
          <p:nvPr>
            <p:ph type="sldNum" sz="quarter" idx="12"/>
          </p:nvPr>
        </p:nvSpPr>
        <p:spPr>
          <a:xfrm>
            <a:off x="6553200" y="6457950"/>
            <a:ext cx="2133600" cy="476250"/>
          </a:xfrm>
          <a:noFill/>
        </p:spPr>
        <p:txBody>
          <a:bodyPr/>
          <a:lstStyle/>
          <a:p>
            <a:fld id="{11A71885-CE44-554D-9005-204C4F7E00F3}" type="slidenum">
              <a:rPr lang="fr-FR" smtClean="0">
                <a:latin typeface="Arial" pitchFamily="-108" charset="0"/>
              </a:rPr>
              <a:pPr/>
              <a:t>4</a:t>
            </a:fld>
            <a:endParaRPr lang="fr-FR" smtClean="0">
              <a:latin typeface="Arial" pitchFamily="-108" charset="0"/>
            </a:endParaRPr>
          </a:p>
        </p:txBody>
      </p:sp>
      <p:sp>
        <p:nvSpPr>
          <p:cNvPr id="31747" name="Line 2"/>
          <p:cNvSpPr>
            <a:spLocks noChangeShapeType="1"/>
          </p:cNvSpPr>
          <p:nvPr/>
        </p:nvSpPr>
        <p:spPr bwMode="auto">
          <a:xfrm>
            <a:off x="1214438" y="4319588"/>
            <a:ext cx="138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1748" name="Text Box 3"/>
          <p:cNvSpPr txBox="1">
            <a:spLocks noChangeArrowheads="1"/>
          </p:cNvSpPr>
          <p:nvPr/>
        </p:nvSpPr>
        <p:spPr bwMode="auto">
          <a:xfrm>
            <a:off x="1062038" y="4333875"/>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31749"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31750"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31751"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a:solidFill>
                  <a:schemeClr val="tx2"/>
                </a:solidFill>
              </a:rPr>
              <a:t>Schéma général d’une étude intensive de cas</a:t>
            </a:r>
          </a:p>
        </p:txBody>
      </p:sp>
      <p:sp>
        <p:nvSpPr>
          <p:cNvPr id="31752" name="Text Box 4"/>
          <p:cNvSpPr txBox="1">
            <a:spLocks noChangeArrowheads="1"/>
          </p:cNvSpPr>
          <p:nvPr/>
        </p:nvSpPr>
        <p:spPr bwMode="auto">
          <a:xfrm>
            <a:off x="-76200" y="4038600"/>
            <a:ext cx="1296988"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Formulation </a:t>
            </a:r>
            <a:br>
              <a:rPr lang="fr-FR" sz="1400" b="1">
                <a:solidFill>
                  <a:schemeClr val="hlink"/>
                </a:solidFill>
              </a:rPr>
            </a:br>
            <a:r>
              <a:rPr lang="fr-FR" sz="1400" b="1">
                <a:solidFill>
                  <a:schemeClr val="hlink"/>
                </a:solidFill>
              </a:rPr>
              <a:t>de cas</a:t>
            </a:r>
          </a:p>
        </p:txBody>
      </p:sp>
      <p:sp>
        <p:nvSpPr>
          <p:cNvPr id="33" name="ZoneTexte 32"/>
          <p:cNvSpPr txBox="1"/>
          <p:nvPr/>
        </p:nvSpPr>
        <p:spPr>
          <a:xfrm>
            <a:off x="3452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31755" name="ZoneTexte 35"/>
          <p:cNvSpPr txBox="1">
            <a:spLocks noChangeArrowheads="1"/>
          </p:cNvSpPr>
          <p:nvPr/>
        </p:nvSpPr>
        <p:spPr bwMode="auto">
          <a:xfrm>
            <a:off x="381001" y="5257800"/>
            <a:ext cx="8305800" cy="1384995"/>
          </a:xfrm>
          <a:prstGeom prst="rect">
            <a:avLst/>
          </a:prstGeom>
          <a:noFill/>
          <a:ln w="9525">
            <a:noFill/>
            <a:miter lim="800000"/>
            <a:headEnd/>
            <a:tailEnd/>
          </a:ln>
        </p:spPr>
        <p:txBody>
          <a:bodyPr wrap="square">
            <a:prstTxWarp prst="textNoShape">
              <a:avLst/>
            </a:prstTxWarp>
            <a:spAutoFit/>
          </a:bodyPr>
          <a:lstStyle/>
          <a:p>
            <a:r>
              <a:rPr lang="fr-FR" sz="1400" b="1" dirty="0">
                <a:solidFill>
                  <a:srgbClr val="B3040A"/>
                </a:solidFill>
              </a:rPr>
              <a:t>Recueil des données</a:t>
            </a:r>
          </a:p>
          <a:p>
            <a:pPr>
              <a:buFont typeface="Arial" pitchFamily="-108" charset="0"/>
              <a:buChar char="•"/>
            </a:pPr>
            <a:r>
              <a:rPr lang="fr-FR" sz="1400" dirty="0">
                <a:solidFill>
                  <a:srgbClr val="B3040A"/>
                </a:solidFill>
              </a:rPr>
              <a:t> Notes extensives et enregistrements</a:t>
            </a:r>
          </a:p>
          <a:p>
            <a:r>
              <a:rPr lang="fr-FR" sz="1400" b="1" dirty="0">
                <a:solidFill>
                  <a:srgbClr val="B3040A"/>
                </a:solidFill>
              </a:rPr>
              <a:t>Données soumises </a:t>
            </a:r>
            <a:r>
              <a:rPr lang="fr-FR" sz="1400" b="1" dirty="0" smtClean="0">
                <a:solidFill>
                  <a:srgbClr val="B3040A"/>
                </a:solidFill>
              </a:rPr>
              <a:t>à analyse </a:t>
            </a:r>
          </a:p>
          <a:p>
            <a:pPr>
              <a:buFont typeface="Arial"/>
              <a:buChar char="•"/>
            </a:pPr>
            <a:r>
              <a:rPr lang="fr-FR" sz="1400" i="1" dirty="0" smtClean="0">
                <a:solidFill>
                  <a:srgbClr val="B3040A"/>
                </a:solidFill>
              </a:rPr>
              <a:t> qualitative </a:t>
            </a:r>
            <a:r>
              <a:rPr lang="fr-FR" sz="1400" dirty="0" smtClean="0">
                <a:solidFill>
                  <a:srgbClr val="B3040A"/>
                </a:solidFill>
              </a:rPr>
              <a:t>(formulation cas, processus) </a:t>
            </a:r>
            <a:r>
              <a:rPr lang="fr-FR" sz="1400" dirty="0">
                <a:solidFill>
                  <a:srgbClr val="B3040A"/>
                </a:solidFill>
              </a:rPr>
              <a:t>et/ou</a:t>
            </a:r>
            <a:r>
              <a:rPr lang="fr-FR" sz="1400" dirty="0" smtClean="0">
                <a:solidFill>
                  <a:srgbClr val="B3040A"/>
                </a:solidFill>
              </a:rPr>
              <a:t> </a:t>
            </a:r>
          </a:p>
          <a:p>
            <a:pPr>
              <a:buFont typeface="Arial"/>
              <a:buChar char="•"/>
            </a:pPr>
            <a:r>
              <a:rPr lang="fr-FR" sz="1400" i="1" dirty="0" smtClean="0">
                <a:solidFill>
                  <a:srgbClr val="B3040A"/>
                </a:solidFill>
              </a:rPr>
              <a:t> quantitative </a:t>
            </a:r>
            <a:r>
              <a:rPr lang="fr-FR" sz="1400" dirty="0" smtClean="0">
                <a:solidFill>
                  <a:srgbClr val="B3040A"/>
                </a:solidFill>
              </a:rPr>
              <a:t>(instruments standardisés)</a:t>
            </a:r>
          </a:p>
          <a:p>
            <a:r>
              <a:rPr lang="fr-FR" sz="1400" dirty="0" smtClean="0">
                <a:solidFill>
                  <a:srgbClr val="B3040A"/>
                </a:solidFill>
              </a:rPr>
              <a:t>[</a:t>
            </a:r>
            <a:r>
              <a:rPr lang="fr-FR" sz="1400" b="1" dirty="0" smtClean="0">
                <a:solidFill>
                  <a:srgbClr val="B3040A"/>
                </a:solidFill>
              </a:rPr>
              <a:t>Discussion et validation en </a:t>
            </a:r>
            <a:r>
              <a:rPr lang="fr-FR" sz="1400" b="1" dirty="0">
                <a:solidFill>
                  <a:srgbClr val="B3040A"/>
                </a:solidFill>
              </a:rPr>
              <a:t>groupe de pairs</a:t>
            </a:r>
            <a:r>
              <a:rPr lang="fr-FR" sz="1400" dirty="0">
                <a:solidFill>
                  <a:srgbClr val="B3040A"/>
                </a:solidFill>
              </a:rPr>
              <a:t>]</a:t>
            </a:r>
          </a:p>
          <a:p>
            <a:endParaRPr lang="fr-FR" dirty="0"/>
          </a:p>
        </p:txBody>
      </p:sp>
      <p:sp>
        <p:nvSpPr>
          <p:cNvPr id="31756" name="Text Box 4"/>
          <p:cNvSpPr txBox="1">
            <a:spLocks noChangeArrowheads="1"/>
          </p:cNvSpPr>
          <p:nvPr/>
        </p:nvSpPr>
        <p:spPr bwMode="auto">
          <a:xfrm>
            <a:off x="2590800" y="4057650"/>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31757" name="Line 2"/>
          <p:cNvSpPr>
            <a:spLocks noChangeShapeType="1"/>
          </p:cNvSpPr>
          <p:nvPr/>
        </p:nvSpPr>
        <p:spPr bwMode="auto">
          <a:xfrm>
            <a:off x="3886200" y="4319588"/>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1758" name="Text Box 3"/>
          <p:cNvSpPr txBox="1">
            <a:spLocks noChangeArrowheads="1"/>
          </p:cNvSpPr>
          <p:nvPr/>
        </p:nvSpPr>
        <p:spPr bwMode="auto">
          <a:xfrm>
            <a:off x="3733800" y="4333875"/>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31759" name="Text Box 4"/>
          <p:cNvSpPr txBox="1">
            <a:spLocks noChangeArrowheads="1"/>
          </p:cNvSpPr>
          <p:nvPr/>
        </p:nvSpPr>
        <p:spPr bwMode="auto">
          <a:xfrm>
            <a:off x="5257800" y="4057650"/>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31760" name="Line 2"/>
          <p:cNvSpPr>
            <a:spLocks noChangeShapeType="1"/>
          </p:cNvSpPr>
          <p:nvPr/>
        </p:nvSpPr>
        <p:spPr bwMode="auto">
          <a:xfrm>
            <a:off x="6553200" y="4319588"/>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1761" name="Text Box 3"/>
          <p:cNvSpPr txBox="1">
            <a:spLocks noChangeArrowheads="1"/>
          </p:cNvSpPr>
          <p:nvPr/>
        </p:nvSpPr>
        <p:spPr bwMode="auto">
          <a:xfrm>
            <a:off x="6400800" y="4333875"/>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31762" name="Text Box 4"/>
          <p:cNvSpPr txBox="1">
            <a:spLocks noChangeArrowheads="1"/>
          </p:cNvSpPr>
          <p:nvPr/>
        </p:nvSpPr>
        <p:spPr bwMode="auto">
          <a:xfrm>
            <a:off x="7999413" y="4064000"/>
            <a:ext cx="1220787" cy="522288"/>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Formulation </a:t>
            </a:r>
            <a:br>
              <a:rPr lang="fr-FR" sz="1400" b="1">
                <a:solidFill>
                  <a:schemeClr val="hlink"/>
                </a:solidFill>
              </a:rPr>
            </a:br>
            <a:r>
              <a:rPr lang="fr-FR" sz="1400" b="1">
                <a:solidFill>
                  <a:schemeClr val="hlink"/>
                </a:solidFill>
              </a:rPr>
              <a:t>de cas</a:t>
            </a:r>
          </a:p>
        </p:txBody>
      </p:sp>
      <p:sp>
        <p:nvSpPr>
          <p:cNvPr id="27" name="ZoneTexte 26"/>
          <p:cNvSpPr txBox="1"/>
          <p:nvPr/>
        </p:nvSpPr>
        <p:spPr>
          <a:xfrm>
            <a:off x="55206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8382783"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Titre 1"/>
          <p:cNvSpPr>
            <a:spLocks noGrp="1"/>
          </p:cNvSpPr>
          <p:nvPr>
            <p:ph type="title"/>
          </p:nvPr>
        </p:nvSpPr>
        <p:spPr>
          <a:xfrm>
            <a:off x="228600" y="274638"/>
            <a:ext cx="8915400" cy="1143000"/>
          </a:xfrm>
        </p:spPr>
        <p:txBody>
          <a:bodyPr/>
          <a:lstStyle/>
          <a:p>
            <a:r>
              <a:rPr lang="fr-FR" smtClean="0">
                <a:ea typeface="ＭＳ Ｐゴシック" pitchFamily="-108" charset="-128"/>
                <a:cs typeface="ＭＳ Ｐゴシック" pitchFamily="-108" charset="-128"/>
              </a:rPr>
              <a:t>Diagnostic et formulation de cas</a:t>
            </a:r>
          </a:p>
        </p:txBody>
      </p:sp>
      <p:sp>
        <p:nvSpPr>
          <p:cNvPr id="33795" name="Espace réservé du contenu 2"/>
          <p:cNvSpPr>
            <a:spLocks noGrp="1"/>
          </p:cNvSpPr>
          <p:nvPr>
            <p:ph idx="1"/>
          </p:nvPr>
        </p:nvSpPr>
        <p:spPr>
          <a:xfrm>
            <a:off x="152400" y="1524000"/>
            <a:ext cx="8839200" cy="4525963"/>
          </a:xfrm>
        </p:spPr>
        <p:txBody>
          <a:bodyPr/>
          <a:lstStyle/>
          <a:p>
            <a:r>
              <a:rPr lang="fr-FR" sz="2000" smtClean="0">
                <a:ea typeface="ＭＳ Ｐゴシック" pitchFamily="-108" charset="-128"/>
                <a:cs typeface="ＭＳ Ｐゴシック" pitchFamily="-108" charset="-128"/>
              </a:rPr>
              <a:t>Le « diagnostic », un temps essentiel</a:t>
            </a:r>
          </a:p>
          <a:p>
            <a:r>
              <a:rPr lang="fr-FR" sz="2000" smtClean="0">
                <a:ea typeface="ＭＳ Ｐゴシック" pitchFamily="-108" charset="-128"/>
                <a:cs typeface="ＭＳ Ｐゴシック" pitchFamily="-108" charset="-128"/>
              </a:rPr>
              <a:t>Diagnostic clinique, diagnostic catégoriel  et recherche</a:t>
            </a:r>
          </a:p>
          <a:p>
            <a:r>
              <a:rPr lang="fr-FR" sz="2000" smtClean="0">
                <a:ea typeface="ＭＳ Ｐゴシック" pitchFamily="-108" charset="-128"/>
                <a:cs typeface="ＭＳ Ｐゴシック" pitchFamily="-108" charset="-128"/>
              </a:rPr>
              <a:t>La formulation de cas, un diagnostic clinique « organisé ».</a:t>
            </a:r>
          </a:p>
          <a:p>
            <a:pPr lvl="1"/>
            <a:r>
              <a:rPr lang="fr-FR" sz="1600" smtClean="0">
                <a:ea typeface="ＭＳ Ｐゴシック" pitchFamily="-108" charset="-128"/>
                <a:cs typeface="ＭＳ Ｐゴシック" pitchFamily="-108" charset="-128"/>
              </a:rPr>
              <a:t>Organisation des données (entretien, observation, évaluation) -&gt; hypothèses -&gt; plan et indicateur de changement.</a:t>
            </a:r>
          </a:p>
          <a:p>
            <a:pPr lvl="1"/>
            <a:r>
              <a:rPr lang="fr-FR" sz="1600" smtClean="0"/>
              <a:t>« Un processus intégratif qui synthétise la compréhension que l’on a des facteurs complexes impliqués dans le développement des problèmes présentés par un patient et de leur interaction » (Winters, 2007).</a:t>
            </a:r>
          </a:p>
          <a:p>
            <a:r>
              <a:rPr lang="fr-FR" sz="2000" smtClean="0">
                <a:ea typeface="ＭＳ Ｐゴシック" pitchFamily="-108" charset="-128"/>
                <a:cs typeface="ＭＳ Ｐゴシック" pitchFamily="-108" charset="-128"/>
              </a:rPr>
              <a:t>Différentes formulations possibles</a:t>
            </a:r>
          </a:p>
          <a:p>
            <a:pPr lvl="1"/>
            <a:r>
              <a:rPr lang="fr-FR" sz="1800" smtClean="0"/>
              <a:t>Impliquant facteurs de vulnérabilité, de précipitation, de maintien et de protection dans les registres bio, psycho et socio/familiaux</a:t>
            </a:r>
          </a:p>
          <a:p>
            <a:pPr lvl="1"/>
            <a:r>
              <a:rPr lang="fr-FR" sz="1800" smtClean="0"/>
              <a:t>Centrées sur les relations et interactions interpersonnelles</a:t>
            </a:r>
          </a:p>
          <a:p>
            <a:r>
              <a:rPr lang="fr-FR" sz="2000" smtClean="0">
                <a:ea typeface="ＭＳ Ｐゴシック" pitchFamily="-108" charset="-128"/>
                <a:cs typeface="ＭＳ Ｐゴシック" pitchFamily="-108" charset="-128"/>
              </a:rPr>
              <a:t>Critères de choix</a:t>
            </a:r>
          </a:p>
          <a:p>
            <a:pPr lvl="1"/>
            <a:r>
              <a:rPr lang="fr-FR" sz="1800" smtClean="0"/>
              <a:t>Focus</a:t>
            </a:r>
          </a:p>
          <a:p>
            <a:pPr lvl="1"/>
            <a:r>
              <a:rPr lang="fr-FR" sz="1800" smtClean="0"/>
              <a:t>Grand angle. Éviter modèles mono approche.</a:t>
            </a:r>
          </a:p>
          <a:p>
            <a:pPr>
              <a:buFontTx/>
              <a:buNone/>
            </a:pPr>
            <a:endParaRPr lang="fr-FR" sz="2000" smtClean="0">
              <a:ea typeface="ＭＳ Ｐゴシック" pitchFamily="-108" charset="-128"/>
              <a:cs typeface="ＭＳ Ｐゴシック" pitchFamily="-108"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Espace réservé du numéro de diapositive 3"/>
          <p:cNvSpPr>
            <a:spLocks noGrp="1"/>
          </p:cNvSpPr>
          <p:nvPr>
            <p:ph type="sldNum" sz="quarter" idx="12"/>
          </p:nvPr>
        </p:nvSpPr>
        <p:spPr>
          <a:xfrm>
            <a:off x="6553200" y="6457950"/>
            <a:ext cx="2133600" cy="476250"/>
          </a:xfrm>
          <a:noFill/>
        </p:spPr>
        <p:txBody>
          <a:bodyPr/>
          <a:lstStyle/>
          <a:p>
            <a:fld id="{DA579ECD-0E7E-A249-9D61-886E8DDE2A0B}" type="slidenum">
              <a:rPr lang="fr-FR" smtClean="0">
                <a:latin typeface="Arial" pitchFamily="-108" charset="0"/>
              </a:rPr>
              <a:pPr/>
              <a:t>6</a:t>
            </a:fld>
            <a:endParaRPr lang="fr-FR" smtClean="0">
              <a:latin typeface="Arial" pitchFamily="-108" charset="0"/>
            </a:endParaRPr>
          </a:p>
        </p:txBody>
      </p:sp>
      <p:sp>
        <p:nvSpPr>
          <p:cNvPr id="35843" name="Line 2"/>
          <p:cNvSpPr>
            <a:spLocks noChangeShapeType="1"/>
          </p:cNvSpPr>
          <p:nvPr/>
        </p:nvSpPr>
        <p:spPr bwMode="auto">
          <a:xfrm>
            <a:off x="2133600" y="4232275"/>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5844" name="Text Box 3"/>
          <p:cNvSpPr txBox="1">
            <a:spLocks noChangeArrowheads="1"/>
          </p:cNvSpPr>
          <p:nvPr/>
        </p:nvSpPr>
        <p:spPr bwMode="auto">
          <a:xfrm>
            <a:off x="1600200" y="4351338"/>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35845"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35846"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35847"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Formulation de cas</a:t>
            </a:r>
          </a:p>
        </p:txBody>
      </p:sp>
      <p:sp>
        <p:nvSpPr>
          <p:cNvPr id="35848" name="Text Box 4"/>
          <p:cNvSpPr txBox="1">
            <a:spLocks noChangeArrowheads="1"/>
          </p:cNvSpPr>
          <p:nvPr/>
        </p:nvSpPr>
        <p:spPr bwMode="auto">
          <a:xfrm>
            <a:off x="150813" y="38862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35849" name="Text Box 4"/>
          <p:cNvSpPr txBox="1">
            <a:spLocks noChangeArrowheads="1"/>
          </p:cNvSpPr>
          <p:nvPr/>
        </p:nvSpPr>
        <p:spPr bwMode="auto">
          <a:xfrm>
            <a:off x="4648200" y="3886200"/>
            <a:ext cx="1676400" cy="646113"/>
          </a:xfrm>
          <a:prstGeom prst="rect">
            <a:avLst/>
          </a:prstGeom>
          <a:noFill/>
          <a:ln w="9525">
            <a:noFill/>
            <a:miter lim="800000"/>
            <a:headEnd/>
            <a:tailEnd/>
          </a:ln>
        </p:spPr>
        <p:txBody>
          <a:bodyPr>
            <a:prstTxWarp prst="textNoShape">
              <a:avLst/>
            </a:prstTxWarp>
            <a:spAutoFit/>
          </a:bodyPr>
          <a:lstStyle/>
          <a:p>
            <a:pPr algn="ctr"/>
            <a:r>
              <a:rPr lang="fr-FR" dirty="0">
                <a:solidFill>
                  <a:schemeClr val="hlink"/>
                </a:solidFill>
              </a:rPr>
              <a:t>Évaluations</a:t>
            </a:r>
            <a:br>
              <a:rPr lang="fr-FR" dirty="0">
                <a:solidFill>
                  <a:schemeClr val="hlink"/>
                </a:solidFill>
              </a:rPr>
            </a:br>
            <a:r>
              <a:rPr lang="fr-FR" dirty="0">
                <a:solidFill>
                  <a:schemeClr val="hlink"/>
                </a:solidFill>
              </a:rPr>
              <a:t>intermédiaires </a:t>
            </a:r>
            <a:endParaRPr lang="fr-FR" dirty="0"/>
          </a:p>
        </p:txBody>
      </p:sp>
      <p:sp>
        <p:nvSpPr>
          <p:cNvPr id="28" name="ZoneTexte 27"/>
          <p:cNvSpPr txBox="1"/>
          <p:nvPr/>
        </p:nvSpPr>
        <p:spPr>
          <a:xfrm>
            <a:off x="152400" y="4722813"/>
            <a:ext cx="4495800" cy="1754327"/>
          </a:xfrm>
          <a:prstGeom prst="rect">
            <a:avLst/>
          </a:prstGeom>
        </p:spPr>
        <p:style>
          <a:lnRef idx="1">
            <a:schemeClr val="accent1"/>
          </a:lnRef>
          <a:fillRef idx="2">
            <a:schemeClr val="accent1"/>
          </a:fillRef>
          <a:effectRef idx="1">
            <a:schemeClr val="accent1"/>
          </a:effectRef>
          <a:fontRef idx="minor">
            <a:schemeClr val="dk1"/>
          </a:fontRef>
        </p:style>
        <p:txBody>
          <a:bodyPr wrap="square">
            <a:prstTxWarp prst="textNoShape">
              <a:avLst/>
            </a:prstTxWarp>
            <a:spAutoFit/>
          </a:bodyPr>
          <a:lstStyle/>
          <a:p>
            <a:pPr>
              <a:buFont typeface="Arial" pitchFamily="-106" charset="0"/>
              <a:buChar char="•"/>
              <a:defRPr/>
            </a:pPr>
            <a:r>
              <a:rPr lang="fr-FR" sz="1200" dirty="0">
                <a:solidFill>
                  <a:schemeClr val="hlink"/>
                </a:solidFill>
              </a:rPr>
              <a:t> symptômes et problèmes</a:t>
            </a:r>
          </a:p>
          <a:p>
            <a:pPr>
              <a:buFont typeface="Arial" pitchFamily="-106" charset="0"/>
              <a:buChar char="•"/>
              <a:defRPr/>
            </a:pPr>
            <a:r>
              <a:rPr lang="fr-FR" sz="1200" dirty="0">
                <a:solidFill>
                  <a:schemeClr val="hlink"/>
                </a:solidFill>
              </a:rPr>
              <a:t> événements</a:t>
            </a:r>
            <a:r>
              <a:rPr lang="fr-FR" sz="1200" dirty="0" smtClean="0">
                <a:solidFill>
                  <a:schemeClr val="hlink"/>
                </a:solidFill>
              </a:rPr>
              <a:t> actuels stressant</a:t>
            </a:r>
            <a:r>
              <a:rPr lang="fr-FR" sz="1200" dirty="0">
                <a:solidFill>
                  <a:schemeClr val="hlink"/>
                </a:solidFill>
              </a:rPr>
              <a:t>, précipitant, contexte</a:t>
            </a:r>
          </a:p>
          <a:p>
            <a:pPr>
              <a:buFont typeface="Arial" pitchFamily="-106" charset="0"/>
              <a:buChar char="•"/>
              <a:defRPr/>
            </a:pPr>
            <a:r>
              <a:rPr lang="fr-FR" sz="1200" dirty="0">
                <a:solidFill>
                  <a:schemeClr val="hlink"/>
                </a:solidFill>
              </a:rPr>
              <a:t> </a:t>
            </a:r>
            <a:r>
              <a:rPr lang="fr-FR" sz="1200" dirty="0" smtClean="0">
                <a:solidFill>
                  <a:schemeClr val="hlink"/>
                </a:solidFill>
              </a:rPr>
              <a:t>événements et </a:t>
            </a:r>
            <a:r>
              <a:rPr lang="fr-FR" sz="1200" dirty="0">
                <a:solidFill>
                  <a:schemeClr val="hlink"/>
                </a:solidFill>
              </a:rPr>
              <a:t>situations de </a:t>
            </a:r>
            <a:r>
              <a:rPr lang="fr-FR" sz="1200" dirty="0" smtClean="0">
                <a:solidFill>
                  <a:schemeClr val="hlink"/>
                </a:solidFill>
              </a:rPr>
              <a:t>vie antérieurs </a:t>
            </a:r>
            <a:r>
              <a:rPr lang="fr-FR" sz="1200" dirty="0">
                <a:solidFill>
                  <a:schemeClr val="hlink"/>
                </a:solidFill>
              </a:rPr>
              <a:t>prédisposant</a:t>
            </a:r>
          </a:p>
          <a:p>
            <a:pPr>
              <a:buFont typeface="Arial" pitchFamily="-106" charset="0"/>
              <a:buChar char="•"/>
              <a:defRPr/>
            </a:pPr>
            <a:r>
              <a:rPr lang="fr-FR" sz="1200" dirty="0">
                <a:solidFill>
                  <a:schemeClr val="hlink"/>
                </a:solidFill>
              </a:rPr>
              <a:t> fonctionnements global et suivant</a:t>
            </a:r>
            <a:r>
              <a:rPr lang="fr-FR" sz="1200" dirty="0" smtClean="0">
                <a:solidFill>
                  <a:schemeClr val="hlink"/>
                </a:solidFill>
              </a:rPr>
              <a:t> ≠ registres : </a:t>
            </a:r>
          </a:p>
          <a:p>
            <a:pPr lvl="1">
              <a:buFont typeface="Arial" pitchFamily="-106" charset="0"/>
              <a:buChar char="•"/>
              <a:defRPr/>
            </a:pPr>
            <a:r>
              <a:rPr lang="fr-FR" sz="1200" dirty="0">
                <a:solidFill>
                  <a:schemeClr val="hlink"/>
                </a:solidFill>
              </a:rPr>
              <a:t> </a:t>
            </a:r>
            <a:r>
              <a:rPr lang="fr-FR" sz="1200" dirty="0" smtClean="0">
                <a:solidFill>
                  <a:schemeClr val="hlink"/>
                </a:solidFill>
              </a:rPr>
              <a:t>relations </a:t>
            </a:r>
            <a:r>
              <a:rPr lang="fr-FR" sz="1200" dirty="0">
                <a:solidFill>
                  <a:schemeClr val="hlink"/>
                </a:solidFill>
              </a:rPr>
              <a:t>IP,</a:t>
            </a:r>
            <a:r>
              <a:rPr lang="fr-FR" sz="1200" dirty="0" smtClean="0">
                <a:solidFill>
                  <a:schemeClr val="hlink"/>
                </a:solidFill>
              </a:rPr>
              <a:t> utilisation capacités, </a:t>
            </a:r>
            <a:r>
              <a:rPr lang="fr-FR" sz="1200" dirty="0">
                <a:solidFill>
                  <a:schemeClr val="hlink"/>
                </a:solidFill>
              </a:rPr>
              <a:t>autonomie, </a:t>
            </a:r>
            <a:r>
              <a:rPr lang="fr-FR" sz="1200" dirty="0" smtClean="0">
                <a:solidFill>
                  <a:schemeClr val="hlink"/>
                </a:solidFill>
              </a:rPr>
              <a:t>conflits, </a:t>
            </a:r>
          </a:p>
          <a:p>
            <a:pPr>
              <a:buFont typeface="Arial" pitchFamily="-106" charset="0"/>
              <a:buChar char="•"/>
              <a:defRPr/>
            </a:pPr>
            <a:r>
              <a:rPr lang="fr-FR" sz="1200" dirty="0">
                <a:solidFill>
                  <a:schemeClr val="hlink"/>
                </a:solidFill>
              </a:rPr>
              <a:t> développement, mécanismes défense et ajustement</a:t>
            </a:r>
            <a:br>
              <a:rPr lang="fr-FR" sz="1200" dirty="0">
                <a:solidFill>
                  <a:schemeClr val="hlink"/>
                </a:solidFill>
              </a:rPr>
            </a:br>
            <a:endParaRPr lang="fr-FR" sz="1200" dirty="0">
              <a:solidFill>
                <a:schemeClr val="hlink"/>
              </a:solidFill>
            </a:endParaRPr>
          </a:p>
          <a:p>
            <a:pPr>
              <a:buFont typeface="Arial" pitchFamily="-106" charset="0"/>
              <a:buChar char="•"/>
              <a:defRPr/>
            </a:pPr>
            <a:r>
              <a:rPr lang="fr-FR" sz="1200" dirty="0">
                <a:solidFill>
                  <a:schemeClr val="hlink"/>
                </a:solidFill>
              </a:rPr>
              <a:t> </a:t>
            </a:r>
            <a:r>
              <a:rPr lang="fr-FR" sz="1200" dirty="0">
                <a:solidFill>
                  <a:srgbClr val="000090"/>
                </a:solidFill>
              </a:rPr>
              <a:t>Hypothèses étiopathogéniques et fonctionnelles </a:t>
            </a:r>
          </a:p>
          <a:p>
            <a:pPr>
              <a:buFont typeface="Arial" pitchFamily="-106" charset="0"/>
              <a:buChar char="•"/>
              <a:defRPr/>
            </a:pPr>
            <a:r>
              <a:rPr lang="fr-FR" sz="1200" dirty="0">
                <a:solidFill>
                  <a:srgbClr val="000090"/>
                </a:solidFill>
              </a:rPr>
              <a:t> Objectifs. Comment intervenir ?</a:t>
            </a:r>
          </a:p>
          <a:p>
            <a:pPr>
              <a:defRPr/>
            </a:pPr>
            <a:endParaRPr lang="fr-FR" sz="1200" dirty="0">
              <a:solidFill>
                <a:srgbClr val="000000"/>
              </a:solidFill>
            </a:endParaRPr>
          </a:p>
        </p:txBody>
      </p:sp>
      <p:sp>
        <p:nvSpPr>
          <p:cNvPr id="35851" name="Line 2"/>
          <p:cNvSpPr>
            <a:spLocks noChangeShapeType="1"/>
          </p:cNvSpPr>
          <p:nvPr/>
        </p:nvSpPr>
        <p:spPr bwMode="auto">
          <a:xfrm>
            <a:off x="6629400" y="4232275"/>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5852" name="Text Box 3"/>
          <p:cNvSpPr txBox="1">
            <a:spLocks noChangeArrowheads="1"/>
          </p:cNvSpPr>
          <p:nvPr/>
        </p:nvSpPr>
        <p:spPr bwMode="auto">
          <a:xfrm>
            <a:off x="6096000" y="4351338"/>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4" name="ZoneTexte 13"/>
          <p:cNvSpPr txBox="1"/>
          <p:nvPr/>
        </p:nvSpPr>
        <p:spPr>
          <a:xfrm>
            <a:off x="381000" y="6564313"/>
            <a:ext cx="3281363" cy="27781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968752"/>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200" dirty="0" smtClean="0">
                <a:solidFill>
                  <a:schemeClr val="hlink"/>
                </a:solidFill>
              </a:rPr>
              <a:t>A partir des 3 premiers entretiens</a:t>
            </a:r>
            <a:endParaRPr lang="fr-FR" sz="12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animBg="1"/>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Espace réservé du numéro de diapositive 3"/>
          <p:cNvSpPr>
            <a:spLocks noGrp="1"/>
          </p:cNvSpPr>
          <p:nvPr>
            <p:ph type="sldNum" sz="quarter" idx="12"/>
          </p:nvPr>
        </p:nvSpPr>
        <p:spPr>
          <a:xfrm>
            <a:off x="6553200" y="6457950"/>
            <a:ext cx="2133600" cy="476250"/>
          </a:xfrm>
          <a:noFill/>
        </p:spPr>
        <p:txBody>
          <a:bodyPr/>
          <a:lstStyle/>
          <a:p>
            <a:fld id="{3A741FA0-204E-AE4A-AF1B-766CD844B149}" type="slidenum">
              <a:rPr lang="fr-FR" smtClean="0">
                <a:latin typeface="Arial" pitchFamily="-108" charset="0"/>
              </a:rPr>
              <a:pPr/>
              <a:t>7</a:t>
            </a:fld>
            <a:endParaRPr lang="fr-FR" smtClean="0">
              <a:latin typeface="Arial" pitchFamily="-108" charset="0"/>
            </a:endParaRPr>
          </a:p>
        </p:txBody>
      </p:sp>
      <p:sp>
        <p:nvSpPr>
          <p:cNvPr id="37891" name="Line 2"/>
          <p:cNvSpPr>
            <a:spLocks noChangeShapeType="1"/>
          </p:cNvSpPr>
          <p:nvPr/>
        </p:nvSpPr>
        <p:spPr bwMode="auto">
          <a:xfrm>
            <a:off x="2133600" y="4232275"/>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7892" name="Text Box 3"/>
          <p:cNvSpPr txBox="1">
            <a:spLocks noChangeArrowheads="1"/>
          </p:cNvSpPr>
          <p:nvPr/>
        </p:nvSpPr>
        <p:spPr bwMode="auto">
          <a:xfrm>
            <a:off x="1600200" y="4351338"/>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37893"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37894"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37895"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Formulation de cas</a:t>
            </a:r>
          </a:p>
        </p:txBody>
      </p:sp>
      <p:sp>
        <p:nvSpPr>
          <p:cNvPr id="37896" name="Text Box 4"/>
          <p:cNvSpPr txBox="1">
            <a:spLocks noChangeArrowheads="1"/>
          </p:cNvSpPr>
          <p:nvPr/>
        </p:nvSpPr>
        <p:spPr bwMode="auto">
          <a:xfrm>
            <a:off x="150813" y="38862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37897" name="Text Box 4"/>
          <p:cNvSpPr txBox="1">
            <a:spLocks noChangeArrowheads="1"/>
          </p:cNvSpPr>
          <p:nvPr/>
        </p:nvSpPr>
        <p:spPr bwMode="auto">
          <a:xfrm>
            <a:off x="4648200" y="3886200"/>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34" name="ZoneTexte 33"/>
          <p:cNvSpPr txBox="1"/>
          <p:nvPr/>
        </p:nvSpPr>
        <p:spPr>
          <a:xfrm>
            <a:off x="200025" y="4786313"/>
            <a:ext cx="3533775" cy="1570037"/>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r>
              <a:rPr lang="fr-FR" sz="1200">
                <a:solidFill>
                  <a:srgbClr val="000090"/>
                </a:solidFill>
              </a:rPr>
              <a:t>Cas très simples</a:t>
            </a:r>
            <a:r>
              <a:rPr lang="fr-FR" sz="1200">
                <a:solidFill>
                  <a:schemeClr val="hlink"/>
                </a:solidFill>
              </a:rPr>
              <a:t/>
            </a:r>
            <a:br>
              <a:rPr lang="fr-FR" sz="1200">
                <a:solidFill>
                  <a:schemeClr val="hlink"/>
                </a:solidFill>
              </a:rPr>
            </a:br>
            <a:r>
              <a:rPr lang="fr-FR" sz="1200">
                <a:solidFill>
                  <a:schemeClr val="hlink"/>
                </a:solidFill>
              </a:rPr>
              <a:t> </a:t>
            </a:r>
          </a:p>
          <a:p>
            <a:pPr>
              <a:buFont typeface="Arial" pitchFamily="-108" charset="0"/>
              <a:buChar char="•"/>
            </a:pPr>
            <a:r>
              <a:rPr lang="fr-FR" sz="1200">
                <a:solidFill>
                  <a:schemeClr val="hlink"/>
                </a:solidFill>
              </a:rPr>
              <a:t> Symptômes et comportements</a:t>
            </a:r>
          </a:p>
          <a:p>
            <a:pPr>
              <a:buFont typeface="Arial" pitchFamily="-108" charset="0"/>
              <a:buChar char="•"/>
            </a:pPr>
            <a:r>
              <a:rPr lang="fr-FR" sz="1200">
                <a:solidFill>
                  <a:schemeClr val="hlink"/>
                </a:solidFill>
              </a:rPr>
              <a:t> dysfonction particulière</a:t>
            </a:r>
          </a:p>
          <a:p>
            <a:pPr>
              <a:buFont typeface="Arial" pitchFamily="-108" charset="0"/>
              <a:buChar char="•"/>
            </a:pPr>
            <a:r>
              <a:rPr lang="fr-FR" sz="1200">
                <a:solidFill>
                  <a:schemeClr val="hlink"/>
                </a:solidFill>
              </a:rPr>
              <a:t> conditions déclenchement, aggravation</a:t>
            </a:r>
            <a:br>
              <a:rPr lang="fr-FR" sz="1200">
                <a:solidFill>
                  <a:schemeClr val="hlink"/>
                </a:solidFill>
              </a:rPr>
            </a:br>
            <a:endParaRPr lang="fr-FR" sz="1200">
              <a:solidFill>
                <a:schemeClr val="hlink"/>
              </a:solidFill>
            </a:endParaRPr>
          </a:p>
          <a:p>
            <a:pPr>
              <a:buFont typeface="Arial" pitchFamily="-108" charset="0"/>
              <a:buChar char="•"/>
            </a:pPr>
            <a:r>
              <a:rPr lang="fr-FR" sz="1200">
                <a:solidFill>
                  <a:schemeClr val="hlink"/>
                </a:solidFill>
              </a:rPr>
              <a:t> </a:t>
            </a:r>
            <a:r>
              <a:rPr lang="fr-FR" sz="1200">
                <a:solidFill>
                  <a:srgbClr val="000090"/>
                </a:solidFill>
              </a:rPr>
              <a:t>Hypothèses étiopathogéniques et fonctionnelles </a:t>
            </a:r>
          </a:p>
          <a:p>
            <a:pPr>
              <a:buFont typeface="Arial" pitchFamily="-108" charset="0"/>
              <a:buChar char="•"/>
            </a:pPr>
            <a:r>
              <a:rPr lang="fr-FR" sz="1200">
                <a:solidFill>
                  <a:srgbClr val="000090"/>
                </a:solidFill>
              </a:rPr>
              <a:t> Objectifs. Comment intervenir ?</a:t>
            </a:r>
          </a:p>
          <a:p>
            <a:endParaRPr lang="fr-FR" sz="1200">
              <a:solidFill>
                <a:srgbClr val="000000"/>
              </a:solidFill>
            </a:endParaRPr>
          </a:p>
        </p:txBody>
      </p:sp>
      <p:sp>
        <p:nvSpPr>
          <p:cNvPr id="37899" name="Line 2"/>
          <p:cNvSpPr>
            <a:spLocks noChangeShapeType="1"/>
          </p:cNvSpPr>
          <p:nvPr/>
        </p:nvSpPr>
        <p:spPr bwMode="auto">
          <a:xfrm>
            <a:off x="6629400" y="4232275"/>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7900" name="Text Box 3"/>
          <p:cNvSpPr txBox="1">
            <a:spLocks noChangeArrowheads="1"/>
          </p:cNvSpPr>
          <p:nvPr/>
        </p:nvSpPr>
        <p:spPr bwMode="auto">
          <a:xfrm>
            <a:off x="6096000" y="4351338"/>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4" name="ZoneTexte 13"/>
          <p:cNvSpPr txBox="1"/>
          <p:nvPr/>
        </p:nvSpPr>
        <p:spPr>
          <a:xfrm>
            <a:off x="228600" y="6477000"/>
            <a:ext cx="3281363" cy="277813"/>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defRPr/>
            </a:pPr>
            <a:r>
              <a:rPr lang="fr-FR" sz="1200" dirty="0">
                <a:solidFill>
                  <a:srgbClr val="CC332E"/>
                </a:solidFill>
              </a:rPr>
              <a:t>Instruments évaluation quantitative (ESM, …)</a:t>
            </a:r>
          </a:p>
        </p:txBody>
      </p:sp>
      <p:sp>
        <p:nvSpPr>
          <p:cNvPr id="15" name="Bulle ronde 14"/>
          <p:cNvSpPr/>
          <p:nvPr/>
        </p:nvSpPr>
        <p:spPr>
          <a:xfrm>
            <a:off x="381000" y="2968752"/>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200" dirty="0" smtClean="0">
                <a:solidFill>
                  <a:schemeClr val="hlink"/>
                </a:solidFill>
              </a:rPr>
              <a:t>A partir des 3 premiers entretiens</a:t>
            </a:r>
            <a:endParaRPr lang="fr-FR" sz="12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4" grpId="0"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Espace réservé du numéro de diapositive 3"/>
          <p:cNvSpPr>
            <a:spLocks noGrp="1"/>
          </p:cNvSpPr>
          <p:nvPr>
            <p:ph type="sldNum" sz="quarter" idx="12"/>
          </p:nvPr>
        </p:nvSpPr>
        <p:spPr>
          <a:xfrm>
            <a:off x="6553200" y="6457950"/>
            <a:ext cx="2133600" cy="476250"/>
          </a:xfrm>
          <a:noFill/>
        </p:spPr>
        <p:txBody>
          <a:bodyPr/>
          <a:lstStyle/>
          <a:p>
            <a:fld id="{B6232941-7951-6E47-AA51-02EC80AE4937}" type="slidenum">
              <a:rPr lang="fr-FR" smtClean="0">
                <a:latin typeface="Arial" pitchFamily="-108" charset="0"/>
              </a:rPr>
              <a:pPr/>
              <a:t>8</a:t>
            </a:fld>
            <a:endParaRPr lang="fr-FR" smtClean="0">
              <a:latin typeface="Arial" pitchFamily="-108" charset="0"/>
            </a:endParaRPr>
          </a:p>
        </p:txBody>
      </p:sp>
      <p:sp>
        <p:nvSpPr>
          <p:cNvPr id="39939" name="Line 2"/>
          <p:cNvSpPr>
            <a:spLocks noChangeShapeType="1"/>
          </p:cNvSpPr>
          <p:nvPr/>
        </p:nvSpPr>
        <p:spPr bwMode="auto">
          <a:xfrm>
            <a:off x="2438400" y="4246563"/>
            <a:ext cx="31146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9940" name="Text Box 3"/>
          <p:cNvSpPr txBox="1">
            <a:spLocks noChangeArrowheads="1"/>
          </p:cNvSpPr>
          <p:nvPr/>
        </p:nvSpPr>
        <p:spPr bwMode="auto">
          <a:xfrm>
            <a:off x="2362200" y="4302125"/>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39941"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39942"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39943" name="Rectangle 13"/>
          <p:cNvSpPr>
            <a:spLocks noChangeArrowheads="1"/>
          </p:cNvSpPr>
          <p:nvPr/>
        </p:nvSpPr>
        <p:spPr bwMode="auto">
          <a:xfrm>
            <a:off x="531813" y="3200400"/>
            <a:ext cx="1524000"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400" b="1">
                <a:solidFill>
                  <a:srgbClr val="092B91"/>
                </a:solidFill>
              </a:rPr>
              <a:t>Modérateurs</a:t>
            </a:r>
            <a:endParaRPr lang="fr-FR"/>
          </a:p>
        </p:txBody>
      </p:sp>
      <p:sp>
        <p:nvSpPr>
          <p:cNvPr id="39944"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Modérateurs</a:t>
            </a:r>
          </a:p>
        </p:txBody>
      </p:sp>
      <p:sp>
        <p:nvSpPr>
          <p:cNvPr id="39945"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39946" name="Text Box 4"/>
          <p:cNvSpPr txBox="1">
            <a:spLocks noChangeArrowheads="1"/>
          </p:cNvSpPr>
          <p:nvPr/>
        </p:nvSpPr>
        <p:spPr bwMode="auto">
          <a:xfrm>
            <a:off x="5791200" y="3886200"/>
            <a:ext cx="17526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39947" name="Line 2"/>
          <p:cNvSpPr>
            <a:spLocks noChangeShapeType="1"/>
          </p:cNvSpPr>
          <p:nvPr/>
        </p:nvSpPr>
        <p:spPr bwMode="auto">
          <a:xfrm>
            <a:off x="7772400" y="4246563"/>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7" name="Connecteur droit avec flèche 36"/>
          <p:cNvCxnSpPr/>
          <p:nvPr/>
        </p:nvCxnSpPr>
        <p:spPr>
          <a:xfrm rot="5400000">
            <a:off x="989807" y="3733006"/>
            <a:ext cx="609600" cy="1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ZoneTexte 31"/>
          <p:cNvSpPr txBox="1"/>
          <p:nvPr/>
        </p:nvSpPr>
        <p:spPr>
          <a:xfrm>
            <a:off x="239713" y="1695450"/>
            <a:ext cx="2109787" cy="138499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fr-FR" sz="1200" dirty="0" smtClean="0">
                <a:solidFill>
                  <a:srgbClr val="000090"/>
                </a:solidFill>
              </a:rPr>
              <a:t> Exemple</a:t>
            </a:r>
          </a:p>
          <a:p>
            <a:pPr>
              <a:buFont typeface="Arial" pitchFamily="-111" charset="0"/>
              <a:buChar char="•"/>
              <a:defRPr/>
            </a:pPr>
            <a:r>
              <a:rPr lang="fr-FR" sz="1200" dirty="0" smtClean="0">
                <a:solidFill>
                  <a:schemeClr val="hlink"/>
                </a:solidFill>
              </a:rPr>
              <a:t> Sévérité des </a:t>
            </a:r>
            <a:r>
              <a:rPr lang="fr-FR" sz="1200" dirty="0">
                <a:solidFill>
                  <a:schemeClr val="hlink"/>
                </a:solidFill>
              </a:rPr>
              <a:t>troubles</a:t>
            </a:r>
          </a:p>
          <a:p>
            <a:pPr>
              <a:buFont typeface="Arial" pitchFamily="-111" charset="0"/>
              <a:buChar char="•"/>
              <a:defRPr/>
            </a:pPr>
            <a:r>
              <a:rPr lang="fr-FR" sz="1200" dirty="0">
                <a:solidFill>
                  <a:schemeClr val="hlink"/>
                </a:solidFill>
              </a:rPr>
              <a:t> Échecs antérieurs</a:t>
            </a:r>
          </a:p>
          <a:p>
            <a:pPr>
              <a:buFont typeface="Arial" pitchFamily="-111" charset="0"/>
              <a:buChar char="•"/>
              <a:defRPr/>
            </a:pPr>
            <a:r>
              <a:rPr lang="fr-FR" sz="1200" dirty="0">
                <a:solidFill>
                  <a:schemeClr val="hlink"/>
                </a:solidFill>
              </a:rPr>
              <a:t> Situation économique --</a:t>
            </a:r>
          </a:p>
          <a:p>
            <a:pPr>
              <a:buFont typeface="Arial" pitchFamily="-111" charset="0"/>
              <a:buChar char="•"/>
              <a:defRPr/>
            </a:pPr>
            <a:r>
              <a:rPr lang="fr-FR" sz="1200" dirty="0">
                <a:solidFill>
                  <a:schemeClr val="hlink"/>
                </a:solidFill>
              </a:rPr>
              <a:t> Représentation de soi </a:t>
            </a:r>
            <a:r>
              <a:rPr lang="fr-FR" sz="1200" dirty="0" err="1">
                <a:solidFill>
                  <a:schemeClr val="hlink"/>
                </a:solidFill>
              </a:rPr>
              <a:t>abst</a:t>
            </a:r>
            <a:endParaRPr lang="fr-FR" sz="1200" dirty="0">
              <a:solidFill>
                <a:schemeClr val="hlink"/>
              </a:solidFill>
            </a:endParaRPr>
          </a:p>
          <a:p>
            <a:pPr>
              <a:buFont typeface="Arial" pitchFamily="-111" charset="0"/>
              <a:buChar char="•"/>
              <a:defRPr/>
            </a:pPr>
            <a:r>
              <a:rPr lang="fr-FR" sz="1200" dirty="0">
                <a:solidFill>
                  <a:schemeClr val="hlink"/>
                </a:solidFill>
              </a:rPr>
              <a:t> Incapacité de penser</a:t>
            </a:r>
          </a:p>
          <a:p>
            <a:pPr>
              <a:buFont typeface="Arial" pitchFamily="-111" charset="0"/>
              <a:buChar char="•"/>
              <a:defRPr/>
            </a:pPr>
            <a:r>
              <a:rPr lang="fr-FR" sz="1200" dirty="0">
                <a:solidFill>
                  <a:schemeClr val="hlink"/>
                </a:solidFill>
              </a:rPr>
              <a:t> Relations familiales --</a:t>
            </a:r>
          </a:p>
          <a:p>
            <a:pPr>
              <a:defRPr/>
            </a:pPr>
            <a:endParaRPr lang="fr-FR" sz="1200" dirty="0"/>
          </a:p>
        </p:txBody>
      </p:sp>
      <p:sp>
        <p:nvSpPr>
          <p:cNvPr id="14" name="ZoneTexte 13"/>
          <p:cNvSpPr txBox="1"/>
          <p:nvPr/>
        </p:nvSpPr>
        <p:spPr>
          <a:xfrm>
            <a:off x="228600" y="1143000"/>
            <a:ext cx="2133600" cy="4572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fr-FR" sz="1200" dirty="0">
                <a:solidFill>
                  <a:srgbClr val="CC332E"/>
                </a:solidFill>
              </a:rPr>
              <a:t>Implication autres structures de soin</a:t>
            </a:r>
          </a:p>
        </p:txBody>
      </p:sp>
      <p:sp>
        <p:nvSpPr>
          <p:cNvPr id="15" name="Rectangle 14"/>
          <p:cNvSpPr/>
          <p:nvPr/>
        </p:nvSpPr>
        <p:spPr>
          <a:xfrm>
            <a:off x="152400" y="6016823"/>
            <a:ext cx="8763000"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fr-FR" sz="1400" i="1" dirty="0" smtClean="0">
                <a:solidFill>
                  <a:srgbClr val="000090"/>
                </a:solidFill>
                <a:ea typeface="ＭＳ Ｐゴシック" pitchFamily="-108" charset="-128"/>
                <a:cs typeface="ＭＳ Ｐゴシック" pitchFamily="-108" charset="-128"/>
              </a:rPr>
              <a:t>Modérateur </a:t>
            </a:r>
            <a:r>
              <a:rPr lang="fr-FR" sz="1400" dirty="0" smtClean="0">
                <a:solidFill>
                  <a:srgbClr val="000090"/>
                </a:solidFill>
                <a:ea typeface="ＭＳ Ｐゴシック" pitchFamily="-108" charset="-128"/>
                <a:cs typeface="ＭＳ Ｐゴシック" pitchFamily="-108" charset="-128"/>
              </a:rPr>
              <a:t>: variable qui délimite les conditions suivant lesquelles un traitement est associé à un résultat</a:t>
            </a:r>
            <a:endParaRPr lang="fr-FR" sz="1400" dirty="0" smtClean="0">
              <a:solidFill>
                <a:srgbClr val="000090"/>
              </a:solidFill>
              <a:ea typeface="ＭＳ Ｐゴシック" pitchFamily="-108" charset="-128"/>
              <a:cs typeface="ＭＳ Ｐゴシック" pitchFamily="-108" charset="-128"/>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Espace réservé du numéro de diapositive 3"/>
          <p:cNvSpPr>
            <a:spLocks noGrp="1"/>
          </p:cNvSpPr>
          <p:nvPr>
            <p:ph type="sldNum" sz="quarter" idx="12"/>
          </p:nvPr>
        </p:nvSpPr>
        <p:spPr>
          <a:xfrm>
            <a:off x="6553200" y="6457950"/>
            <a:ext cx="2133600" cy="476250"/>
          </a:xfrm>
          <a:noFill/>
        </p:spPr>
        <p:txBody>
          <a:bodyPr/>
          <a:lstStyle/>
          <a:p>
            <a:fld id="{B9A7E685-2B7C-5F49-9E59-43A5F60EF29A}" type="slidenum">
              <a:rPr lang="fr-FR" smtClean="0">
                <a:latin typeface="Arial" pitchFamily="-108" charset="0"/>
              </a:rPr>
              <a:pPr/>
              <a:t>9</a:t>
            </a:fld>
            <a:endParaRPr lang="fr-FR" smtClean="0">
              <a:latin typeface="Arial" pitchFamily="-108" charset="0"/>
            </a:endParaRPr>
          </a:p>
        </p:txBody>
      </p:sp>
      <p:sp>
        <p:nvSpPr>
          <p:cNvPr id="41987" name="Line 2"/>
          <p:cNvSpPr>
            <a:spLocks noChangeShapeType="1"/>
          </p:cNvSpPr>
          <p:nvPr/>
        </p:nvSpPr>
        <p:spPr bwMode="auto">
          <a:xfrm>
            <a:off x="2133600" y="4232275"/>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41988" name="Text Box 3"/>
          <p:cNvSpPr txBox="1">
            <a:spLocks noChangeArrowheads="1"/>
          </p:cNvSpPr>
          <p:nvPr/>
        </p:nvSpPr>
        <p:spPr bwMode="auto">
          <a:xfrm>
            <a:off x="1600200" y="4351338"/>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41989"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41990"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41991"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41992" name="Text Box 4"/>
          <p:cNvSpPr txBox="1">
            <a:spLocks noChangeArrowheads="1"/>
          </p:cNvSpPr>
          <p:nvPr/>
        </p:nvSpPr>
        <p:spPr bwMode="auto">
          <a:xfrm>
            <a:off x="150813" y="40386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41993" name="Text Box 4"/>
          <p:cNvSpPr txBox="1">
            <a:spLocks noChangeArrowheads="1"/>
          </p:cNvSpPr>
          <p:nvPr/>
        </p:nvSpPr>
        <p:spPr bwMode="auto">
          <a:xfrm>
            <a:off x="4648200" y="3886200"/>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35" name="ZoneTexte 34"/>
          <p:cNvSpPr txBox="1"/>
          <p:nvPr/>
        </p:nvSpPr>
        <p:spPr>
          <a:xfrm>
            <a:off x="4419600" y="4724400"/>
            <a:ext cx="2667000" cy="2133599"/>
          </a:xfrm>
          <a:prstGeom prst="rect">
            <a:avLst/>
          </a:prstGeom>
        </p:spPr>
        <p:style>
          <a:lnRef idx="1">
            <a:schemeClr val="accent1"/>
          </a:lnRef>
          <a:fillRef idx="2">
            <a:schemeClr val="accent1"/>
          </a:fillRef>
          <a:effectRef idx="1">
            <a:schemeClr val="accent1"/>
          </a:effectRef>
          <a:fontRef idx="minor">
            <a:schemeClr val="dk1"/>
          </a:fontRef>
        </p:style>
        <p:txBody>
          <a:bodyPr wrap="square" bIns="0">
            <a:prstTxWarp prst="textNoShape">
              <a:avLst/>
            </a:prstTxWarp>
            <a:spAutoFit/>
          </a:bodyPr>
          <a:lstStyle/>
          <a:p>
            <a:pPr>
              <a:buFont typeface="Arial" pitchFamily="-106" charset="0"/>
              <a:buChar char="•"/>
              <a:defRPr/>
            </a:pPr>
            <a:r>
              <a:rPr lang="fr-FR" sz="1200" dirty="0">
                <a:solidFill>
                  <a:schemeClr val="hlink"/>
                </a:solidFill>
              </a:rPr>
              <a:t> symptômes et problèmes</a:t>
            </a:r>
          </a:p>
          <a:p>
            <a:pPr>
              <a:buFont typeface="Arial" pitchFamily="-106" charset="0"/>
              <a:buChar char="•"/>
              <a:defRPr/>
            </a:pPr>
            <a:r>
              <a:rPr lang="fr-FR" sz="1200" dirty="0">
                <a:solidFill>
                  <a:schemeClr val="hlink"/>
                </a:solidFill>
              </a:rPr>
              <a:t> fonctionnements</a:t>
            </a:r>
          </a:p>
          <a:p>
            <a:pPr lvl="1">
              <a:buFont typeface="Arial" pitchFamily="-106" charset="0"/>
              <a:buChar char="•"/>
              <a:defRPr/>
            </a:pPr>
            <a:r>
              <a:rPr lang="fr-FR" sz="1200" dirty="0">
                <a:solidFill>
                  <a:schemeClr val="hlink"/>
                </a:solidFill>
              </a:rPr>
              <a:t> relations interpersonnelles</a:t>
            </a:r>
          </a:p>
          <a:p>
            <a:pPr lvl="1">
              <a:buFont typeface="Arial" pitchFamily="-106" charset="0"/>
              <a:buChar char="•"/>
              <a:defRPr/>
            </a:pPr>
            <a:r>
              <a:rPr lang="fr-FR" sz="1200" dirty="0">
                <a:solidFill>
                  <a:schemeClr val="hlink"/>
                </a:solidFill>
              </a:rPr>
              <a:t> aptitude à comprendre ses états psychiques (insight)</a:t>
            </a:r>
          </a:p>
          <a:p>
            <a:pPr lvl="1">
              <a:buFont typeface="Arial" pitchFamily="-106" charset="0"/>
              <a:buChar char="•"/>
              <a:defRPr/>
            </a:pPr>
            <a:r>
              <a:rPr lang="fr-FR" sz="1200" dirty="0">
                <a:solidFill>
                  <a:schemeClr val="hlink"/>
                </a:solidFill>
              </a:rPr>
              <a:t> aptitude affective</a:t>
            </a:r>
          </a:p>
          <a:p>
            <a:pPr lvl="1">
              <a:buFont typeface="Arial" pitchFamily="-106" charset="0"/>
              <a:buChar char="•"/>
              <a:defRPr/>
            </a:pPr>
            <a:r>
              <a:rPr lang="fr-FR" sz="1200" dirty="0">
                <a:solidFill>
                  <a:schemeClr val="hlink"/>
                </a:solidFill>
              </a:rPr>
              <a:t> affirmation et capacité d’adaptation</a:t>
            </a:r>
          </a:p>
          <a:p>
            <a:pPr>
              <a:buFont typeface="Arial" pitchFamily="-106" charset="0"/>
              <a:buChar char="•"/>
              <a:defRPr/>
            </a:pPr>
            <a:r>
              <a:rPr lang="fr-FR" sz="1200" dirty="0">
                <a:solidFill>
                  <a:schemeClr val="hlink"/>
                </a:solidFill>
              </a:rPr>
              <a:t> autonomie, intérêts, utilisation des capacités</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41995" name="Line 2"/>
          <p:cNvSpPr>
            <a:spLocks noChangeShapeType="1"/>
          </p:cNvSpPr>
          <p:nvPr/>
        </p:nvSpPr>
        <p:spPr bwMode="auto">
          <a:xfrm>
            <a:off x="6629400" y="4232275"/>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41996" name="Text Box 3"/>
          <p:cNvSpPr txBox="1">
            <a:spLocks noChangeArrowheads="1"/>
          </p:cNvSpPr>
          <p:nvPr/>
        </p:nvSpPr>
        <p:spPr bwMode="auto">
          <a:xfrm>
            <a:off x="6096000" y="4351338"/>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3" name="Bulle ronde 12"/>
          <p:cNvSpPr/>
          <p:nvPr/>
        </p:nvSpPr>
        <p:spPr>
          <a:xfrm>
            <a:off x="4419600" y="2968752"/>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200" dirty="0" smtClean="0">
                <a:solidFill>
                  <a:schemeClr val="hlink"/>
                </a:solidFill>
              </a:rPr>
              <a:t>Première à 2 mois, puis tous les </a:t>
            </a:r>
            <a:r>
              <a:rPr lang="fr-FR" sz="1200" dirty="0" smtClean="0">
                <a:solidFill>
                  <a:schemeClr val="hlink"/>
                </a:solidFill>
              </a:rPr>
              <a:t>3 mois</a:t>
            </a:r>
            <a:endParaRPr lang="fr-FR" sz="12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Espace réservé du numéro de diapositive 3"/>
          <p:cNvSpPr>
            <a:spLocks noGrp="1"/>
          </p:cNvSpPr>
          <p:nvPr>
            <p:ph type="sldNum" sz="quarter" idx="12"/>
          </p:nvPr>
        </p:nvSpPr>
        <p:spPr>
          <a:xfrm>
            <a:off x="6553200" y="6457950"/>
            <a:ext cx="2133600" cy="476250"/>
          </a:xfrm>
          <a:noFill/>
        </p:spPr>
        <p:txBody>
          <a:bodyPr/>
          <a:lstStyle/>
          <a:p>
            <a:fld id="{A5ADB715-1D2B-5944-85A8-756864D0AB30}" type="slidenum">
              <a:rPr lang="fr-FR" smtClean="0">
                <a:latin typeface="Arial" pitchFamily="-108" charset="0"/>
              </a:rPr>
              <a:pPr/>
              <a:t>10</a:t>
            </a:fld>
            <a:endParaRPr lang="fr-FR" smtClean="0">
              <a:latin typeface="Arial" pitchFamily="-108" charset="0"/>
            </a:endParaRPr>
          </a:p>
        </p:txBody>
      </p:sp>
      <p:sp>
        <p:nvSpPr>
          <p:cNvPr id="44035" name="Line 2"/>
          <p:cNvSpPr>
            <a:spLocks noChangeShapeType="1"/>
          </p:cNvSpPr>
          <p:nvPr/>
        </p:nvSpPr>
        <p:spPr bwMode="auto">
          <a:xfrm>
            <a:off x="2438400"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44036" name="Text Box 3"/>
          <p:cNvSpPr txBox="1">
            <a:spLocks noChangeArrowheads="1"/>
          </p:cNvSpPr>
          <p:nvPr/>
        </p:nvSpPr>
        <p:spPr bwMode="auto">
          <a:xfrm>
            <a:off x="1371600" y="4302125"/>
            <a:ext cx="640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de la psychothérapie</a:t>
            </a:r>
            <a:endParaRPr lang="fr-FR"/>
          </a:p>
        </p:txBody>
      </p:sp>
      <p:sp>
        <p:nvSpPr>
          <p:cNvPr id="44037"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44038"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44039" name="Rectangle 15"/>
          <p:cNvSpPr>
            <a:spLocks noChangeArrowheads="1"/>
          </p:cNvSpPr>
          <p:nvPr/>
        </p:nvSpPr>
        <p:spPr bwMode="auto">
          <a:xfrm>
            <a:off x="3506788"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sp>
        <p:nvSpPr>
          <p:cNvPr id="44040"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Processus</a:t>
            </a:r>
            <a:br>
              <a:rPr lang="fr-FR" sz="3600" dirty="0">
                <a:solidFill>
                  <a:schemeClr val="tx2"/>
                </a:solidFill>
              </a:rPr>
            </a:br>
            <a:r>
              <a:rPr lang="fr-FR" sz="3200" dirty="0" smtClean="0">
                <a:solidFill>
                  <a:schemeClr val="tx2"/>
                </a:solidFill>
              </a:rPr>
              <a:t>médiateurs et </a:t>
            </a:r>
            <a:r>
              <a:rPr lang="fr-FR" sz="3200" dirty="0">
                <a:solidFill>
                  <a:schemeClr val="tx2"/>
                </a:solidFill>
              </a:rPr>
              <a:t>chronologie des changements</a:t>
            </a:r>
            <a:endParaRPr lang="fr-FR" sz="3600" dirty="0">
              <a:solidFill>
                <a:schemeClr val="tx2"/>
              </a:solidFill>
            </a:endParaRPr>
          </a:p>
          <a:p>
            <a:pPr algn="ctr"/>
            <a:endParaRPr lang="fr-FR" sz="3600" dirty="0">
              <a:solidFill>
                <a:schemeClr val="tx2"/>
              </a:solidFill>
            </a:endParaRPr>
          </a:p>
        </p:txBody>
      </p:sp>
      <p:sp>
        <p:nvSpPr>
          <p:cNvPr id="44041"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44042"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44043"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44039" idx="2"/>
          </p:cNvCxnSpPr>
          <p:nvPr/>
        </p:nvCxnSpPr>
        <p:spPr>
          <a:xfrm rot="5400000">
            <a:off x="4210844"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nvGrpSpPr>
          <p:cNvPr id="2" name="Grouper 24"/>
          <p:cNvGrpSpPr>
            <a:grpSpLocks/>
          </p:cNvGrpSpPr>
          <p:nvPr/>
        </p:nvGrpSpPr>
        <p:grpSpPr bwMode="auto">
          <a:xfrm>
            <a:off x="1524000" y="4648200"/>
            <a:ext cx="1752600" cy="762000"/>
            <a:chOff x="1524000" y="4648200"/>
            <a:chExt cx="1752600" cy="762000"/>
          </a:xfrm>
        </p:grpSpPr>
        <p:grpSp>
          <p:nvGrpSpPr>
            <p:cNvPr id="44056" name="Group 29"/>
            <p:cNvGrpSpPr>
              <a:grpSpLocks/>
            </p:cNvGrpSpPr>
            <p:nvPr/>
          </p:nvGrpSpPr>
          <p:grpSpPr bwMode="auto">
            <a:xfrm>
              <a:off x="2819400" y="4648200"/>
              <a:ext cx="457200" cy="685800"/>
              <a:chOff x="1776" y="2794"/>
              <a:chExt cx="288" cy="432"/>
            </a:xfrm>
          </p:grpSpPr>
          <p:sp>
            <p:nvSpPr>
              <p:cNvPr id="44058"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4059" name="Rectangle 16"/>
              <p:cNvSpPr>
                <a:spLocks noChangeArrowheads="1"/>
              </p:cNvSpPr>
              <p:nvPr/>
            </p:nvSpPr>
            <p:spPr bwMode="auto">
              <a:xfrm>
                <a:off x="1776"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sp>
          <p:nvSpPr>
            <p:cNvPr id="44057" name="ZoneTexte 29"/>
            <p:cNvSpPr txBox="1">
              <a:spLocks noChangeArrowheads="1"/>
            </p:cNvSpPr>
            <p:nvPr/>
          </p:nvSpPr>
          <p:spPr bwMode="auto">
            <a:xfrm>
              <a:off x="1524000" y="4948535"/>
              <a:ext cx="1288183" cy="461665"/>
            </a:xfrm>
            <a:prstGeom prst="rect">
              <a:avLst/>
            </a:prstGeom>
            <a:noFill/>
            <a:ln w="9525">
              <a:noFill/>
              <a:miter lim="800000"/>
              <a:headEnd/>
              <a:tailEnd/>
            </a:ln>
          </p:spPr>
          <p:txBody>
            <a:bodyPr wrap="none">
              <a:prstTxWarp prst="textNoShape">
                <a:avLst/>
              </a:prstTxWarp>
              <a:spAutoFit/>
            </a:bodyPr>
            <a:lstStyle/>
            <a:p>
              <a:pPr algn="ctr"/>
              <a:r>
                <a:rPr lang="fr-FR" sz="1200"/>
                <a:t>Engagement</a:t>
              </a:r>
              <a:br>
                <a:rPr lang="fr-FR" sz="1200"/>
              </a:br>
              <a:r>
                <a:rPr lang="fr-FR" sz="1200"/>
                <a:t>travail thérapeut</a:t>
              </a:r>
            </a:p>
          </p:txBody>
        </p:sp>
      </p:grpSp>
      <p:grpSp>
        <p:nvGrpSpPr>
          <p:cNvPr id="4" name="Grouper 25"/>
          <p:cNvGrpSpPr>
            <a:grpSpLocks/>
          </p:cNvGrpSpPr>
          <p:nvPr/>
        </p:nvGrpSpPr>
        <p:grpSpPr bwMode="auto">
          <a:xfrm>
            <a:off x="3962400" y="3762375"/>
            <a:ext cx="1847850" cy="463550"/>
            <a:chOff x="3962400" y="3762375"/>
            <a:chExt cx="1847850" cy="463550"/>
          </a:xfrm>
        </p:grpSpPr>
        <p:grpSp>
          <p:nvGrpSpPr>
            <p:cNvPr id="44052" name="Group 30"/>
            <p:cNvGrpSpPr>
              <a:grpSpLocks/>
            </p:cNvGrpSpPr>
            <p:nvPr/>
          </p:nvGrpSpPr>
          <p:grpSpPr bwMode="auto">
            <a:xfrm>
              <a:off x="3962400" y="3768725"/>
              <a:ext cx="457200" cy="457200"/>
              <a:chOff x="2496" y="2240"/>
              <a:chExt cx="288" cy="288"/>
            </a:xfrm>
          </p:grpSpPr>
          <p:sp>
            <p:nvSpPr>
              <p:cNvPr id="44054"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4055"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a:t>
                </a:r>
              </a:p>
            </p:txBody>
          </p:sp>
        </p:grpSp>
        <p:sp>
          <p:nvSpPr>
            <p:cNvPr id="44053" name="ZoneTexte 31"/>
            <p:cNvSpPr txBox="1">
              <a:spLocks noChangeArrowheads="1"/>
            </p:cNvSpPr>
            <p:nvPr/>
          </p:nvSpPr>
          <p:spPr bwMode="auto">
            <a:xfrm>
              <a:off x="4495800" y="3762375"/>
              <a:ext cx="1314450" cy="276225"/>
            </a:xfrm>
            <a:prstGeom prst="rect">
              <a:avLst/>
            </a:prstGeom>
            <a:noFill/>
            <a:ln w="9525">
              <a:noFill/>
              <a:miter lim="800000"/>
              <a:headEnd/>
              <a:tailEnd/>
            </a:ln>
          </p:spPr>
          <p:txBody>
            <a:bodyPr wrap="none">
              <a:prstTxWarp prst="textNoShape">
                <a:avLst/>
              </a:prstTxWarp>
              <a:spAutoFit/>
            </a:bodyPr>
            <a:lstStyle/>
            <a:p>
              <a:r>
                <a:rPr lang="fr-FR" sz="1200"/>
                <a:t>sécurité de base</a:t>
              </a:r>
            </a:p>
          </p:txBody>
        </p:sp>
      </p:grpSp>
      <p:grpSp>
        <p:nvGrpSpPr>
          <p:cNvPr id="6" name="Grouper 26"/>
          <p:cNvGrpSpPr>
            <a:grpSpLocks/>
          </p:cNvGrpSpPr>
          <p:nvPr/>
        </p:nvGrpSpPr>
        <p:grpSpPr bwMode="auto">
          <a:xfrm>
            <a:off x="5873750" y="4648200"/>
            <a:ext cx="968375" cy="685800"/>
            <a:chOff x="5873750" y="4648200"/>
            <a:chExt cx="968375" cy="685800"/>
          </a:xfrm>
        </p:grpSpPr>
        <p:grpSp>
          <p:nvGrpSpPr>
            <p:cNvPr id="44048" name="Group 31"/>
            <p:cNvGrpSpPr>
              <a:grpSpLocks/>
            </p:cNvGrpSpPr>
            <p:nvPr/>
          </p:nvGrpSpPr>
          <p:grpSpPr bwMode="auto">
            <a:xfrm>
              <a:off x="5873750" y="4648200"/>
              <a:ext cx="457200" cy="685800"/>
              <a:chOff x="3700" y="2794"/>
              <a:chExt cx="288" cy="432"/>
            </a:xfrm>
          </p:grpSpPr>
          <p:sp>
            <p:nvSpPr>
              <p:cNvPr id="44050" name="Line 12"/>
              <p:cNvSpPr>
                <a:spLocks noChangeShapeType="1"/>
              </p:cNvSpPr>
              <p:nvPr/>
            </p:nvSpPr>
            <p:spPr bwMode="auto">
              <a:xfrm flipV="1">
                <a:off x="3844"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4051" name="Rectangle 17"/>
              <p:cNvSpPr>
                <a:spLocks noChangeArrowheads="1"/>
              </p:cNvSpPr>
              <p:nvPr/>
            </p:nvSpPr>
            <p:spPr bwMode="auto">
              <a:xfrm>
                <a:off x="3700"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3</a:t>
                </a:r>
              </a:p>
            </p:txBody>
          </p:sp>
        </p:grpSp>
        <p:sp>
          <p:nvSpPr>
            <p:cNvPr id="44049" name="ZoneTexte 32"/>
            <p:cNvSpPr txBox="1">
              <a:spLocks noChangeArrowheads="1"/>
            </p:cNvSpPr>
            <p:nvPr/>
          </p:nvSpPr>
          <p:spPr bwMode="auto">
            <a:xfrm>
              <a:off x="6438900" y="5029200"/>
              <a:ext cx="403225" cy="276225"/>
            </a:xfrm>
            <a:prstGeom prst="rect">
              <a:avLst/>
            </a:prstGeom>
            <a:noFill/>
            <a:ln w="9525">
              <a:noFill/>
              <a:miter lim="800000"/>
              <a:headEnd/>
              <a:tailEnd/>
            </a:ln>
          </p:spPr>
          <p:txBody>
            <a:bodyPr wrap="none">
              <a:prstTxWarp prst="textNoShape">
                <a:avLst/>
              </a:prstTxWarp>
              <a:spAutoFit/>
            </a:bodyPr>
            <a:lstStyle/>
            <a:p>
              <a:r>
                <a:rPr lang="fr-FR" sz="1200"/>
                <a:t>jeu</a:t>
              </a:r>
            </a:p>
          </p:txBody>
        </p:sp>
      </p:grpSp>
      <p:sp>
        <p:nvSpPr>
          <p:cNvPr id="28" name="Rectangle 27"/>
          <p:cNvSpPr/>
          <p:nvPr/>
        </p:nvSpPr>
        <p:spPr>
          <a:xfrm>
            <a:off x="152400" y="6016823"/>
            <a:ext cx="8763000"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fr-FR" sz="1400" i="1" dirty="0" smtClean="0">
                <a:solidFill>
                  <a:srgbClr val="000090"/>
                </a:solidFill>
                <a:ea typeface="ＭＳ Ｐゴシック" pitchFamily="-108" charset="-128"/>
                <a:cs typeface="ＭＳ Ｐゴシック" pitchFamily="-108" charset="-128"/>
              </a:rPr>
              <a:t>Médiateur </a:t>
            </a:r>
            <a:r>
              <a:rPr lang="fr-FR" sz="1400" dirty="0" smtClean="0">
                <a:solidFill>
                  <a:srgbClr val="000090"/>
                </a:solidFill>
                <a:ea typeface="ＭＳ Ｐゴシック" pitchFamily="-108" charset="-128"/>
                <a:cs typeface="ＭＳ Ｐゴシック" pitchFamily="-108" charset="-128"/>
              </a:rPr>
              <a:t>: variable impliquée dans le processus de changement</a:t>
            </a:r>
          </a:p>
          <a:p>
            <a:pPr algn="ctr"/>
            <a:r>
              <a:rPr lang="fr-FR" sz="1400" i="1" dirty="0" smtClean="0">
                <a:solidFill>
                  <a:srgbClr val="000090"/>
                </a:solidFill>
                <a:ea typeface="ＭＳ Ｐゴシック" pitchFamily="-108" charset="-128"/>
                <a:cs typeface="ＭＳ Ｐゴシック" pitchFamily="-108" charset="-128"/>
              </a:rPr>
              <a:t>Médiateur + chronologie </a:t>
            </a:r>
            <a:r>
              <a:rPr lang="fr-FR" sz="1400" dirty="0" smtClean="0">
                <a:solidFill>
                  <a:srgbClr val="000090"/>
                </a:solidFill>
                <a:ea typeface="ＭＳ Ｐゴシック" pitchFamily="-108" charset="-128"/>
                <a:cs typeface="ＭＳ Ｐゴシック" pitchFamily="-108" charset="-128"/>
              </a:rPr>
              <a:t>: implication des médiateurs dans processus de changement (encha</a:t>
            </a:r>
            <a:r>
              <a:rPr lang="fr-FR" sz="1400" dirty="0" smtClean="0">
                <a:solidFill>
                  <a:srgbClr val="000090"/>
                </a:solidFill>
                <a:ea typeface="ＭＳ Ｐゴシック" pitchFamily="-108" charset="-128"/>
                <a:cs typeface="ＭＳ Ｐゴシック" pitchFamily="-108" charset="-128"/>
              </a:rPr>
              <a:t>î</a:t>
            </a:r>
            <a:r>
              <a:rPr lang="fr-FR" sz="1400" dirty="0" smtClean="0">
                <a:solidFill>
                  <a:srgbClr val="000090"/>
                </a:solidFill>
                <a:ea typeface="ＭＳ Ｐゴシック" pitchFamily="-108" charset="-128"/>
                <a:cs typeface="ＭＳ Ｐゴシック" pitchFamily="-108" charset="-128"/>
              </a:rPr>
              <a:t>nement)</a:t>
            </a:r>
            <a:endParaRPr lang="fr-FR" sz="1400" dirty="0" smtClean="0">
              <a:solidFill>
                <a:srgbClr val="000090"/>
              </a:solidFill>
              <a:ea typeface="ＭＳ Ｐゴシック" pitchFamily="-108" charset="-128"/>
              <a:cs typeface="ＭＳ Ｐゴシック" pitchFamily="-108" charset="-128"/>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Espace réservé du numéro de diapositive 3"/>
          <p:cNvSpPr>
            <a:spLocks noGrp="1"/>
          </p:cNvSpPr>
          <p:nvPr>
            <p:ph type="sldNum" sz="quarter" idx="12"/>
          </p:nvPr>
        </p:nvSpPr>
        <p:spPr>
          <a:xfrm>
            <a:off x="6553200" y="6457950"/>
            <a:ext cx="2133600" cy="476250"/>
          </a:xfrm>
          <a:noFill/>
        </p:spPr>
        <p:txBody>
          <a:bodyPr/>
          <a:lstStyle/>
          <a:p>
            <a:fld id="{0AE7052E-ABBE-1B49-9483-752A4192CB54}" type="slidenum">
              <a:rPr lang="fr-FR" smtClean="0">
                <a:latin typeface="Arial" pitchFamily="-108" charset="0"/>
              </a:rPr>
              <a:pPr/>
              <a:t>11</a:t>
            </a:fld>
            <a:endParaRPr lang="fr-FR" smtClean="0">
              <a:latin typeface="Arial" pitchFamily="-108" charset="0"/>
            </a:endParaRPr>
          </a:p>
        </p:txBody>
      </p:sp>
      <p:sp>
        <p:nvSpPr>
          <p:cNvPr id="46083" name="Line 2"/>
          <p:cNvSpPr>
            <a:spLocks noChangeShapeType="1"/>
          </p:cNvSpPr>
          <p:nvPr/>
        </p:nvSpPr>
        <p:spPr bwMode="auto">
          <a:xfrm>
            <a:off x="2438400"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46084" name="Text Box 3"/>
          <p:cNvSpPr txBox="1">
            <a:spLocks noChangeArrowheads="1"/>
          </p:cNvSpPr>
          <p:nvPr/>
        </p:nvSpPr>
        <p:spPr bwMode="auto">
          <a:xfrm>
            <a:off x="1371600" y="4302125"/>
            <a:ext cx="640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de la psychothérapie</a:t>
            </a:r>
            <a:endParaRPr lang="fr-FR"/>
          </a:p>
        </p:txBody>
      </p:sp>
      <p:sp>
        <p:nvSpPr>
          <p:cNvPr id="46085"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46086"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46087" name="Rectangle 15"/>
          <p:cNvSpPr>
            <a:spLocks noChangeArrowheads="1"/>
          </p:cNvSpPr>
          <p:nvPr/>
        </p:nvSpPr>
        <p:spPr bwMode="auto">
          <a:xfrm>
            <a:off x="3506788"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sp>
        <p:nvSpPr>
          <p:cNvPr id="46088"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Processus</a:t>
            </a:r>
            <a:br>
              <a:rPr lang="fr-FR" sz="3600">
                <a:solidFill>
                  <a:schemeClr val="tx2"/>
                </a:solidFill>
              </a:rPr>
            </a:br>
            <a:r>
              <a:rPr lang="fr-FR" sz="3200">
                <a:solidFill>
                  <a:schemeClr val="tx2"/>
                </a:solidFill>
              </a:rPr>
              <a:t>médiateurs, chronologie des changements</a:t>
            </a:r>
            <a:endParaRPr lang="fr-FR" sz="3600">
              <a:solidFill>
                <a:schemeClr val="tx2"/>
              </a:solidFill>
            </a:endParaRPr>
          </a:p>
          <a:p>
            <a:pPr algn="ctr"/>
            <a:endParaRPr lang="fr-FR" sz="3600">
              <a:solidFill>
                <a:schemeClr val="tx2"/>
              </a:solidFill>
            </a:endParaRPr>
          </a:p>
        </p:txBody>
      </p:sp>
      <p:sp>
        <p:nvSpPr>
          <p:cNvPr id="46089"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46090"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46091"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46087" idx="2"/>
          </p:cNvCxnSpPr>
          <p:nvPr/>
        </p:nvCxnSpPr>
        <p:spPr>
          <a:xfrm rot="5400000">
            <a:off x="4210844"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nvGrpSpPr>
          <p:cNvPr id="2" name="Grouper 27"/>
          <p:cNvGrpSpPr>
            <a:grpSpLocks/>
          </p:cNvGrpSpPr>
          <p:nvPr/>
        </p:nvGrpSpPr>
        <p:grpSpPr bwMode="auto">
          <a:xfrm>
            <a:off x="1428750" y="4648200"/>
            <a:ext cx="1847850" cy="685800"/>
            <a:chOff x="1428750" y="4648200"/>
            <a:chExt cx="1847850" cy="685800"/>
          </a:xfrm>
        </p:grpSpPr>
        <p:grpSp>
          <p:nvGrpSpPr>
            <p:cNvPr id="46104" name="Group 29"/>
            <p:cNvGrpSpPr>
              <a:grpSpLocks/>
            </p:cNvGrpSpPr>
            <p:nvPr/>
          </p:nvGrpSpPr>
          <p:grpSpPr bwMode="auto">
            <a:xfrm>
              <a:off x="2819400" y="4648200"/>
              <a:ext cx="457200" cy="685800"/>
              <a:chOff x="1776" y="2794"/>
              <a:chExt cx="288" cy="432"/>
            </a:xfrm>
          </p:grpSpPr>
          <p:sp>
            <p:nvSpPr>
              <p:cNvPr id="46106"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6107" name="Rectangle 16"/>
              <p:cNvSpPr>
                <a:spLocks noChangeArrowheads="1"/>
              </p:cNvSpPr>
              <p:nvPr/>
            </p:nvSpPr>
            <p:spPr bwMode="auto">
              <a:xfrm>
                <a:off x="1776"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sp>
          <p:nvSpPr>
            <p:cNvPr id="46105" name="ZoneTexte 31"/>
            <p:cNvSpPr txBox="1">
              <a:spLocks noChangeArrowheads="1"/>
            </p:cNvSpPr>
            <p:nvPr/>
          </p:nvSpPr>
          <p:spPr bwMode="auto">
            <a:xfrm>
              <a:off x="1428750" y="5057775"/>
              <a:ext cx="1314450" cy="276225"/>
            </a:xfrm>
            <a:prstGeom prst="rect">
              <a:avLst/>
            </a:prstGeom>
            <a:noFill/>
            <a:ln w="9525">
              <a:noFill/>
              <a:miter lim="800000"/>
              <a:headEnd/>
              <a:tailEnd/>
            </a:ln>
          </p:spPr>
          <p:txBody>
            <a:bodyPr wrap="none">
              <a:prstTxWarp prst="textNoShape">
                <a:avLst/>
              </a:prstTxWarp>
              <a:spAutoFit/>
            </a:bodyPr>
            <a:lstStyle/>
            <a:p>
              <a:r>
                <a:rPr lang="fr-FR" sz="1200"/>
                <a:t>sécurité de base</a:t>
              </a:r>
            </a:p>
          </p:txBody>
        </p:sp>
      </p:grpSp>
      <p:grpSp>
        <p:nvGrpSpPr>
          <p:cNvPr id="4" name="Grouper 29"/>
          <p:cNvGrpSpPr>
            <a:grpSpLocks/>
          </p:cNvGrpSpPr>
          <p:nvPr/>
        </p:nvGrpSpPr>
        <p:grpSpPr bwMode="auto">
          <a:xfrm>
            <a:off x="5873750" y="4648200"/>
            <a:ext cx="1814513" cy="766763"/>
            <a:chOff x="5873750" y="4648200"/>
            <a:chExt cx="1815233" cy="766465"/>
          </a:xfrm>
        </p:grpSpPr>
        <p:sp>
          <p:nvSpPr>
            <p:cNvPr id="46100" name="ZoneTexte 29"/>
            <p:cNvSpPr txBox="1">
              <a:spLocks noChangeArrowheads="1"/>
            </p:cNvSpPr>
            <p:nvPr/>
          </p:nvSpPr>
          <p:spPr bwMode="auto">
            <a:xfrm>
              <a:off x="6400800" y="4953000"/>
              <a:ext cx="1288183" cy="461665"/>
            </a:xfrm>
            <a:prstGeom prst="rect">
              <a:avLst/>
            </a:prstGeom>
            <a:noFill/>
            <a:ln w="9525">
              <a:noFill/>
              <a:miter lim="800000"/>
              <a:headEnd/>
              <a:tailEnd/>
            </a:ln>
          </p:spPr>
          <p:txBody>
            <a:bodyPr wrap="none">
              <a:prstTxWarp prst="textNoShape">
                <a:avLst/>
              </a:prstTxWarp>
              <a:spAutoFit/>
            </a:bodyPr>
            <a:lstStyle/>
            <a:p>
              <a:pPr algn="ctr"/>
              <a:r>
                <a:rPr lang="fr-FR" sz="1200"/>
                <a:t>Engagement</a:t>
              </a:r>
              <a:br>
                <a:rPr lang="fr-FR" sz="1200"/>
              </a:br>
              <a:r>
                <a:rPr lang="fr-FR" sz="1200"/>
                <a:t>travail thérapeut</a:t>
              </a:r>
            </a:p>
          </p:txBody>
        </p:sp>
        <p:grpSp>
          <p:nvGrpSpPr>
            <p:cNvPr id="46101" name="Group 31"/>
            <p:cNvGrpSpPr>
              <a:grpSpLocks/>
            </p:cNvGrpSpPr>
            <p:nvPr/>
          </p:nvGrpSpPr>
          <p:grpSpPr bwMode="auto">
            <a:xfrm>
              <a:off x="5873750" y="4648200"/>
              <a:ext cx="457200" cy="685800"/>
              <a:chOff x="3700" y="2794"/>
              <a:chExt cx="288" cy="432"/>
            </a:xfrm>
          </p:grpSpPr>
          <p:sp>
            <p:nvSpPr>
              <p:cNvPr id="46102" name="Line 12"/>
              <p:cNvSpPr>
                <a:spLocks noChangeShapeType="1"/>
              </p:cNvSpPr>
              <p:nvPr/>
            </p:nvSpPr>
            <p:spPr bwMode="auto">
              <a:xfrm flipV="1">
                <a:off x="3844"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6103" name="Rectangle 17"/>
              <p:cNvSpPr>
                <a:spLocks noChangeArrowheads="1"/>
              </p:cNvSpPr>
              <p:nvPr/>
            </p:nvSpPr>
            <p:spPr bwMode="auto">
              <a:xfrm>
                <a:off x="3700"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3</a:t>
                </a:r>
              </a:p>
            </p:txBody>
          </p:sp>
        </p:grpSp>
      </p:grpSp>
      <p:grpSp>
        <p:nvGrpSpPr>
          <p:cNvPr id="6" name="Grouper 28"/>
          <p:cNvGrpSpPr>
            <a:grpSpLocks/>
          </p:cNvGrpSpPr>
          <p:nvPr/>
        </p:nvGrpSpPr>
        <p:grpSpPr bwMode="auto">
          <a:xfrm>
            <a:off x="3962400" y="3762375"/>
            <a:ext cx="936625" cy="463550"/>
            <a:chOff x="3962400" y="3762375"/>
            <a:chExt cx="936625" cy="463550"/>
          </a:xfrm>
        </p:grpSpPr>
        <p:grpSp>
          <p:nvGrpSpPr>
            <p:cNvPr id="46096" name="Group 30"/>
            <p:cNvGrpSpPr>
              <a:grpSpLocks/>
            </p:cNvGrpSpPr>
            <p:nvPr/>
          </p:nvGrpSpPr>
          <p:grpSpPr bwMode="auto">
            <a:xfrm>
              <a:off x="3962400" y="3768725"/>
              <a:ext cx="457200" cy="457200"/>
              <a:chOff x="2496" y="2240"/>
              <a:chExt cx="288" cy="288"/>
            </a:xfrm>
          </p:grpSpPr>
          <p:sp>
            <p:nvSpPr>
              <p:cNvPr id="46098"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6099"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a:t>
                </a:r>
              </a:p>
            </p:txBody>
          </p:sp>
        </p:grpSp>
        <p:sp>
          <p:nvSpPr>
            <p:cNvPr id="46097" name="ZoneTexte 32"/>
            <p:cNvSpPr txBox="1">
              <a:spLocks noChangeArrowheads="1"/>
            </p:cNvSpPr>
            <p:nvPr/>
          </p:nvSpPr>
          <p:spPr bwMode="auto">
            <a:xfrm>
              <a:off x="4495800" y="3762375"/>
              <a:ext cx="403225" cy="276225"/>
            </a:xfrm>
            <a:prstGeom prst="rect">
              <a:avLst/>
            </a:prstGeom>
            <a:noFill/>
            <a:ln w="9525">
              <a:noFill/>
              <a:miter lim="800000"/>
              <a:headEnd/>
              <a:tailEnd/>
            </a:ln>
          </p:spPr>
          <p:txBody>
            <a:bodyPr wrap="none">
              <a:prstTxWarp prst="textNoShape">
                <a:avLst/>
              </a:prstTxWarp>
              <a:spAutoFit/>
            </a:bodyPr>
            <a:lstStyle/>
            <a:p>
              <a:r>
                <a:rPr lang="fr-FR" sz="1200"/>
                <a:t>jeu</a:t>
              </a:r>
            </a:p>
          </p:txBody>
        </p:sp>
      </p:grpSp>
      <p:sp>
        <p:nvSpPr>
          <p:cNvPr id="28" name="Rectangle 27"/>
          <p:cNvSpPr/>
          <p:nvPr/>
        </p:nvSpPr>
        <p:spPr>
          <a:xfrm>
            <a:off x="152400" y="6016823"/>
            <a:ext cx="8763000"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fr-FR" sz="1400" i="1" dirty="0" smtClean="0">
                <a:solidFill>
                  <a:srgbClr val="000090"/>
                </a:solidFill>
                <a:ea typeface="ＭＳ Ｐゴシック" pitchFamily="-108" charset="-128"/>
                <a:cs typeface="ＭＳ Ｐゴシック" pitchFamily="-108" charset="-128"/>
              </a:rPr>
              <a:t>Un encha</a:t>
            </a:r>
            <a:r>
              <a:rPr lang="fr-FR" sz="1400" i="1" dirty="0" smtClean="0">
                <a:solidFill>
                  <a:srgbClr val="000090"/>
                </a:solidFill>
                <a:ea typeface="ＭＳ Ｐゴシック" pitchFamily="-108" charset="-128"/>
                <a:cs typeface="ＭＳ Ｐゴシック" pitchFamily="-108" charset="-128"/>
              </a:rPr>
              <a:t>înement différent dans le processus a de fortes implications pratiques et théoriques</a:t>
            </a:r>
            <a:endParaRPr lang="fr-FR" sz="1400" dirty="0" smtClean="0">
              <a:solidFill>
                <a:srgbClr val="000090"/>
              </a:solidFill>
              <a:ea typeface="ＭＳ Ｐゴシック" pitchFamily="-108" charset="-128"/>
              <a:cs typeface="ＭＳ Ｐゴシック" pitchFamily="-108" charset="-128"/>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0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200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Espace réservé du numéro de diapositive 3"/>
          <p:cNvSpPr>
            <a:spLocks noGrp="1"/>
          </p:cNvSpPr>
          <p:nvPr>
            <p:ph type="sldNum" sz="quarter" idx="12"/>
          </p:nvPr>
        </p:nvSpPr>
        <p:spPr>
          <a:xfrm>
            <a:off x="6553200" y="6457950"/>
            <a:ext cx="2133600" cy="476250"/>
          </a:xfrm>
          <a:noFill/>
        </p:spPr>
        <p:txBody>
          <a:bodyPr/>
          <a:lstStyle/>
          <a:p>
            <a:fld id="{5C049F3D-8044-5E49-AE19-AF10D926C35E}" type="slidenum">
              <a:rPr lang="fr-FR" smtClean="0">
                <a:latin typeface="Arial" pitchFamily="-108" charset="0"/>
              </a:rPr>
              <a:pPr/>
              <a:t>12</a:t>
            </a:fld>
            <a:endParaRPr lang="fr-FR" smtClean="0">
              <a:latin typeface="Arial" pitchFamily="-108" charset="0"/>
            </a:endParaRPr>
          </a:p>
        </p:txBody>
      </p:sp>
      <p:sp>
        <p:nvSpPr>
          <p:cNvPr id="48131" name="Line 2"/>
          <p:cNvSpPr>
            <a:spLocks noChangeShapeType="1"/>
          </p:cNvSpPr>
          <p:nvPr/>
        </p:nvSpPr>
        <p:spPr bwMode="auto">
          <a:xfrm>
            <a:off x="2678113" y="4248150"/>
            <a:ext cx="3798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48132" name="Text Box 3"/>
          <p:cNvSpPr txBox="1">
            <a:spLocks noChangeArrowheads="1"/>
          </p:cNvSpPr>
          <p:nvPr/>
        </p:nvSpPr>
        <p:spPr bwMode="auto">
          <a:xfrm>
            <a:off x="1371600" y="4302125"/>
            <a:ext cx="640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de la psychothérapie</a:t>
            </a:r>
            <a:endParaRPr lang="fr-FR"/>
          </a:p>
        </p:txBody>
      </p:sp>
      <p:sp>
        <p:nvSpPr>
          <p:cNvPr id="48133"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48134"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48135" name="Rectangle 13"/>
          <p:cNvSpPr>
            <a:spLocks noChangeArrowheads="1"/>
          </p:cNvSpPr>
          <p:nvPr/>
        </p:nvSpPr>
        <p:spPr bwMode="auto">
          <a:xfrm>
            <a:off x="685800" y="2895600"/>
            <a:ext cx="1524000"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400" b="1">
                <a:solidFill>
                  <a:srgbClr val="092B91"/>
                </a:solidFill>
              </a:rPr>
              <a:t>Modérateurs</a:t>
            </a:r>
            <a:endParaRPr lang="fr-FR"/>
          </a:p>
        </p:txBody>
      </p:sp>
      <p:sp>
        <p:nvSpPr>
          <p:cNvPr id="48136" name="Rectangle 15"/>
          <p:cNvSpPr>
            <a:spLocks noChangeArrowheads="1"/>
          </p:cNvSpPr>
          <p:nvPr/>
        </p:nvSpPr>
        <p:spPr bwMode="auto">
          <a:xfrm>
            <a:off x="3506788"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grpSp>
        <p:nvGrpSpPr>
          <p:cNvPr id="48137" name="Group 29"/>
          <p:cNvGrpSpPr>
            <a:grpSpLocks/>
          </p:cNvGrpSpPr>
          <p:nvPr/>
        </p:nvGrpSpPr>
        <p:grpSpPr bwMode="auto">
          <a:xfrm>
            <a:off x="2819400" y="4648200"/>
            <a:ext cx="457200" cy="685800"/>
            <a:chOff x="1776" y="2794"/>
            <a:chExt cx="288" cy="432"/>
          </a:xfrm>
        </p:grpSpPr>
        <p:sp>
          <p:nvSpPr>
            <p:cNvPr id="48162"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8163" name="Rectangle 16"/>
            <p:cNvSpPr>
              <a:spLocks noChangeArrowheads="1"/>
            </p:cNvSpPr>
            <p:nvPr/>
          </p:nvSpPr>
          <p:spPr bwMode="auto">
            <a:xfrm>
              <a:off x="1776"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grpSp>
        <p:nvGrpSpPr>
          <p:cNvPr id="48138" name="Group 30"/>
          <p:cNvGrpSpPr>
            <a:grpSpLocks/>
          </p:cNvGrpSpPr>
          <p:nvPr/>
        </p:nvGrpSpPr>
        <p:grpSpPr bwMode="auto">
          <a:xfrm>
            <a:off x="3962400" y="3768725"/>
            <a:ext cx="457200" cy="457200"/>
            <a:chOff x="2496" y="2240"/>
            <a:chExt cx="288" cy="288"/>
          </a:xfrm>
        </p:grpSpPr>
        <p:sp>
          <p:nvSpPr>
            <p:cNvPr id="48160"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8161"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a:t>
              </a:r>
            </a:p>
          </p:txBody>
        </p:sp>
      </p:grpSp>
      <p:grpSp>
        <p:nvGrpSpPr>
          <p:cNvPr id="48139" name="Group 31"/>
          <p:cNvGrpSpPr>
            <a:grpSpLocks/>
          </p:cNvGrpSpPr>
          <p:nvPr/>
        </p:nvGrpSpPr>
        <p:grpSpPr bwMode="auto">
          <a:xfrm>
            <a:off x="5873750" y="4648200"/>
            <a:ext cx="457200" cy="685800"/>
            <a:chOff x="3700" y="2794"/>
            <a:chExt cx="288" cy="432"/>
          </a:xfrm>
        </p:grpSpPr>
        <p:sp>
          <p:nvSpPr>
            <p:cNvPr id="48158" name="Line 12"/>
            <p:cNvSpPr>
              <a:spLocks noChangeShapeType="1"/>
            </p:cNvSpPr>
            <p:nvPr/>
          </p:nvSpPr>
          <p:spPr bwMode="auto">
            <a:xfrm flipV="1">
              <a:off x="3844"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8159" name="Rectangle 17"/>
            <p:cNvSpPr>
              <a:spLocks noChangeArrowheads="1"/>
            </p:cNvSpPr>
            <p:nvPr/>
          </p:nvSpPr>
          <p:spPr bwMode="auto">
            <a:xfrm>
              <a:off x="3700"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3</a:t>
              </a:r>
            </a:p>
          </p:txBody>
        </p:sp>
      </p:grpSp>
      <p:sp>
        <p:nvSpPr>
          <p:cNvPr id="48140"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Des modérateurs qui deviennent médiateurs </a:t>
            </a:r>
          </a:p>
          <a:p>
            <a:pPr algn="ctr"/>
            <a:endParaRPr lang="fr-FR" sz="3600">
              <a:solidFill>
                <a:schemeClr val="tx2"/>
              </a:solidFill>
            </a:endParaRPr>
          </a:p>
        </p:txBody>
      </p:sp>
      <p:sp>
        <p:nvSpPr>
          <p:cNvPr id="48141" name="Text Box 4"/>
          <p:cNvSpPr txBox="1">
            <a:spLocks noChangeArrowheads="1"/>
          </p:cNvSpPr>
          <p:nvPr/>
        </p:nvSpPr>
        <p:spPr bwMode="auto">
          <a:xfrm>
            <a:off x="304800"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48142" name="Text Box 4"/>
          <p:cNvSpPr txBox="1">
            <a:spLocks noChangeArrowheads="1"/>
          </p:cNvSpPr>
          <p:nvPr/>
        </p:nvSpPr>
        <p:spPr bwMode="auto">
          <a:xfrm>
            <a:off x="6477000" y="3925888"/>
            <a:ext cx="1981200" cy="646112"/>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48143" name="Line 2"/>
          <p:cNvSpPr>
            <a:spLocks noChangeShapeType="1"/>
          </p:cNvSpPr>
          <p:nvPr/>
        </p:nvSpPr>
        <p:spPr bwMode="auto">
          <a:xfrm>
            <a:off x="8356600" y="424815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48136" idx="2"/>
          </p:cNvCxnSpPr>
          <p:nvPr/>
        </p:nvCxnSpPr>
        <p:spPr>
          <a:xfrm rot="5400000">
            <a:off x="4210844"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48145" name="ZoneTexte 29"/>
          <p:cNvSpPr txBox="1">
            <a:spLocks noChangeArrowheads="1"/>
          </p:cNvSpPr>
          <p:nvPr/>
        </p:nvSpPr>
        <p:spPr bwMode="auto">
          <a:xfrm>
            <a:off x="1524000" y="5057775"/>
            <a:ext cx="1236663" cy="276225"/>
          </a:xfrm>
          <a:prstGeom prst="rect">
            <a:avLst/>
          </a:prstGeom>
          <a:noFill/>
          <a:ln w="9525">
            <a:noFill/>
            <a:miter lim="800000"/>
            <a:headEnd/>
            <a:tailEnd/>
          </a:ln>
        </p:spPr>
        <p:txBody>
          <a:bodyPr wrap="none">
            <a:prstTxWarp prst="textNoShape">
              <a:avLst/>
            </a:prstTxWarp>
            <a:spAutoFit/>
          </a:bodyPr>
          <a:lstStyle/>
          <a:p>
            <a:r>
              <a:rPr lang="fr-FR" sz="1200"/>
              <a:t>compréhension</a:t>
            </a:r>
          </a:p>
        </p:txBody>
      </p:sp>
      <p:sp>
        <p:nvSpPr>
          <p:cNvPr id="48146" name="ZoneTexte 31"/>
          <p:cNvSpPr txBox="1">
            <a:spLocks noChangeArrowheads="1"/>
          </p:cNvSpPr>
          <p:nvPr/>
        </p:nvSpPr>
        <p:spPr bwMode="auto">
          <a:xfrm>
            <a:off x="4495800" y="3762375"/>
            <a:ext cx="1365250" cy="276225"/>
          </a:xfrm>
          <a:prstGeom prst="rect">
            <a:avLst/>
          </a:prstGeom>
          <a:noFill/>
          <a:ln w="9525">
            <a:noFill/>
            <a:miter lim="800000"/>
            <a:headEnd/>
            <a:tailEnd/>
          </a:ln>
        </p:spPr>
        <p:txBody>
          <a:bodyPr wrap="none">
            <a:prstTxWarp prst="textNoShape">
              <a:avLst/>
            </a:prstTxWarp>
            <a:spAutoFit/>
          </a:bodyPr>
          <a:lstStyle/>
          <a:p>
            <a:r>
              <a:rPr lang="fr-FR" sz="1200"/>
              <a:t>sécurité du cadre</a:t>
            </a:r>
          </a:p>
        </p:txBody>
      </p:sp>
      <p:sp>
        <p:nvSpPr>
          <p:cNvPr id="48147" name="ZoneTexte 32"/>
          <p:cNvSpPr txBox="1">
            <a:spLocks noChangeArrowheads="1"/>
          </p:cNvSpPr>
          <p:nvPr/>
        </p:nvSpPr>
        <p:spPr bwMode="auto">
          <a:xfrm>
            <a:off x="6438900" y="5029200"/>
            <a:ext cx="706438" cy="276225"/>
          </a:xfrm>
          <a:prstGeom prst="rect">
            <a:avLst/>
          </a:prstGeom>
          <a:noFill/>
          <a:ln w="9525">
            <a:noFill/>
            <a:miter lim="800000"/>
            <a:headEnd/>
            <a:tailEnd/>
          </a:ln>
        </p:spPr>
        <p:txBody>
          <a:bodyPr wrap="none">
            <a:prstTxWarp prst="textNoShape">
              <a:avLst/>
            </a:prstTxWarp>
            <a:spAutoFit/>
          </a:bodyPr>
          <a:lstStyle/>
          <a:p>
            <a:r>
              <a:rPr lang="fr-FR" sz="1200"/>
              <a:t>alliance</a:t>
            </a:r>
          </a:p>
        </p:txBody>
      </p:sp>
      <p:sp>
        <p:nvSpPr>
          <p:cNvPr id="32" name="ZoneTexte 31"/>
          <p:cNvSpPr txBox="1"/>
          <p:nvPr/>
        </p:nvSpPr>
        <p:spPr>
          <a:xfrm>
            <a:off x="304800" y="1608138"/>
            <a:ext cx="2325688" cy="830262"/>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buFont typeface="Arial" pitchFamily="-106" charset="0"/>
              <a:buChar char="•"/>
              <a:defRPr/>
            </a:pPr>
            <a:r>
              <a:rPr lang="fr-FR" sz="1200" dirty="0">
                <a:solidFill>
                  <a:schemeClr val="hlink"/>
                </a:solidFill>
              </a:rPr>
              <a:t> Gravité des troubles</a:t>
            </a:r>
          </a:p>
          <a:p>
            <a:pPr>
              <a:buFont typeface="Arial" pitchFamily="-106" charset="0"/>
              <a:buChar char="•"/>
              <a:defRPr/>
            </a:pPr>
            <a:r>
              <a:rPr lang="fr-FR" sz="1200" dirty="0">
                <a:solidFill>
                  <a:schemeClr val="hlink"/>
                </a:solidFill>
              </a:rPr>
              <a:t> Situation économique --</a:t>
            </a:r>
          </a:p>
          <a:p>
            <a:pPr>
              <a:buFont typeface="Arial" pitchFamily="-106" charset="0"/>
              <a:buChar char="•"/>
              <a:defRPr/>
            </a:pPr>
            <a:r>
              <a:rPr lang="fr-FR" sz="1200" dirty="0">
                <a:solidFill>
                  <a:schemeClr val="hlink"/>
                </a:solidFill>
              </a:rPr>
              <a:t> représentation de soi </a:t>
            </a:r>
            <a:r>
              <a:rPr lang="fr-FR" sz="1200" dirty="0" err="1">
                <a:solidFill>
                  <a:schemeClr val="hlink"/>
                </a:solidFill>
              </a:rPr>
              <a:t>abst</a:t>
            </a:r>
            <a:endParaRPr lang="fr-FR" sz="1200" dirty="0">
              <a:solidFill>
                <a:schemeClr val="hlink"/>
              </a:solidFill>
            </a:endParaRPr>
          </a:p>
          <a:p>
            <a:pPr>
              <a:defRPr/>
            </a:pPr>
            <a:endParaRPr lang="fr-FR" sz="1200" dirty="0">
              <a:solidFill>
                <a:srgbClr val="000000"/>
              </a:solidFill>
            </a:endParaRPr>
          </a:p>
          <a:p>
            <a:pPr>
              <a:defRPr/>
            </a:pPr>
            <a:endParaRPr lang="fr-FR" sz="1200" dirty="0">
              <a:solidFill>
                <a:srgbClr val="000000"/>
              </a:solidFill>
            </a:endParaRPr>
          </a:p>
        </p:txBody>
      </p:sp>
      <p:sp>
        <p:nvSpPr>
          <p:cNvPr id="30" name="ZoneTexte 29"/>
          <p:cNvSpPr txBox="1"/>
          <p:nvPr/>
        </p:nvSpPr>
        <p:spPr>
          <a:xfrm>
            <a:off x="6197600" y="2128838"/>
            <a:ext cx="2260600" cy="646112"/>
          </a:xfrm>
          <a:prstGeom prst="rect">
            <a:avLst/>
          </a:prstGeom>
          <a:ln cap="flat">
            <a:bevel/>
          </a:ln>
        </p:spPr>
        <p:style>
          <a:lnRef idx="1">
            <a:schemeClr val="accent2"/>
          </a:lnRef>
          <a:fillRef idx="2">
            <a:schemeClr val="accent2"/>
          </a:fillRef>
          <a:effectRef idx="1">
            <a:schemeClr val="accent2"/>
          </a:effectRef>
          <a:fontRef idx="minor">
            <a:schemeClr val="dk1"/>
          </a:fontRef>
        </p:style>
        <p:txBody>
          <a:bodyPr>
            <a:prstTxWarp prst="textNoShape">
              <a:avLst/>
            </a:prstTxWarp>
            <a:spAutoFit/>
          </a:bodyPr>
          <a:lstStyle/>
          <a:p>
            <a:pPr>
              <a:buFont typeface="Arial" pitchFamily="-106" charset="0"/>
              <a:buChar char="•"/>
              <a:defRPr/>
            </a:pPr>
            <a:r>
              <a:rPr lang="fr-FR" sz="1200" dirty="0">
                <a:solidFill>
                  <a:schemeClr val="hlink"/>
                </a:solidFill>
              </a:rPr>
              <a:t> Capacité de penser</a:t>
            </a:r>
          </a:p>
          <a:p>
            <a:pPr>
              <a:buFont typeface="Arial" pitchFamily="-106" charset="0"/>
              <a:buChar char="•"/>
              <a:defRPr/>
            </a:pPr>
            <a:r>
              <a:rPr lang="fr-FR" sz="1200" dirty="0">
                <a:solidFill>
                  <a:schemeClr val="hlink"/>
                </a:solidFill>
              </a:rPr>
              <a:t> Aptitude affective</a:t>
            </a:r>
          </a:p>
          <a:p>
            <a:pPr>
              <a:buFont typeface="Arial" pitchFamily="-106" charset="0"/>
              <a:buChar char="•"/>
              <a:defRPr/>
            </a:pPr>
            <a:r>
              <a:rPr lang="fr-FR" sz="1200" dirty="0">
                <a:solidFill>
                  <a:schemeClr val="hlink"/>
                </a:solidFill>
              </a:rPr>
              <a:t> Relations familiales +/-</a:t>
            </a:r>
            <a:endParaRPr lang="fr-FR" sz="1200" dirty="0">
              <a:solidFill>
                <a:srgbClr val="000000"/>
              </a:solidFill>
            </a:endParaRPr>
          </a:p>
          <a:p>
            <a:pPr>
              <a:defRPr/>
            </a:pPr>
            <a:endParaRPr lang="fr-FR" sz="1200" dirty="0">
              <a:solidFill>
                <a:srgbClr val="000000"/>
              </a:solidFill>
            </a:endParaRPr>
          </a:p>
        </p:txBody>
      </p:sp>
      <p:sp>
        <p:nvSpPr>
          <p:cNvPr id="48150" name="Rectangle 15"/>
          <p:cNvSpPr>
            <a:spLocks noChangeArrowheads="1"/>
          </p:cNvSpPr>
          <p:nvPr/>
        </p:nvSpPr>
        <p:spPr bwMode="auto">
          <a:xfrm>
            <a:off x="7848600"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sp>
        <p:nvSpPr>
          <p:cNvPr id="34" name="ZoneTexte 33"/>
          <p:cNvSpPr txBox="1"/>
          <p:nvPr/>
        </p:nvSpPr>
        <p:spPr>
          <a:xfrm>
            <a:off x="304800" y="1574800"/>
            <a:ext cx="2338388" cy="1200150"/>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buFont typeface="Arial" pitchFamily="-106" charset="0"/>
              <a:buChar char="•"/>
              <a:defRPr/>
            </a:pPr>
            <a:r>
              <a:rPr lang="fr-FR" sz="1200" dirty="0">
                <a:solidFill>
                  <a:schemeClr val="hlink"/>
                </a:solidFill>
              </a:rPr>
              <a:t> Gravité des troubles</a:t>
            </a:r>
          </a:p>
          <a:p>
            <a:pPr>
              <a:buFont typeface="Arial" pitchFamily="-106" charset="0"/>
              <a:buChar char="•"/>
              <a:defRPr/>
            </a:pPr>
            <a:r>
              <a:rPr lang="fr-FR" sz="1200" dirty="0">
                <a:solidFill>
                  <a:schemeClr val="hlink"/>
                </a:solidFill>
              </a:rPr>
              <a:t> Échecs antérieurs</a:t>
            </a:r>
          </a:p>
          <a:p>
            <a:pPr>
              <a:buFont typeface="Arial" pitchFamily="-106" charset="0"/>
              <a:buChar char="•"/>
              <a:defRPr/>
            </a:pPr>
            <a:r>
              <a:rPr lang="fr-FR" sz="1200" dirty="0">
                <a:solidFill>
                  <a:schemeClr val="hlink"/>
                </a:solidFill>
              </a:rPr>
              <a:t> Situation économique instable</a:t>
            </a:r>
          </a:p>
          <a:p>
            <a:pPr>
              <a:buFont typeface="Arial" pitchFamily="-106" charset="0"/>
              <a:buChar char="•"/>
              <a:defRPr/>
            </a:pPr>
            <a:r>
              <a:rPr lang="fr-FR" sz="1200" dirty="0">
                <a:solidFill>
                  <a:schemeClr val="hlink"/>
                </a:solidFill>
              </a:rPr>
              <a:t> Représentation de soi </a:t>
            </a:r>
            <a:r>
              <a:rPr lang="fr-FR" sz="1200" dirty="0" err="1">
                <a:solidFill>
                  <a:schemeClr val="hlink"/>
                </a:solidFill>
              </a:rPr>
              <a:t>abst</a:t>
            </a:r>
            <a:endParaRPr lang="fr-FR" sz="1200" dirty="0">
              <a:solidFill>
                <a:schemeClr val="hlink"/>
              </a:solidFill>
            </a:endParaRPr>
          </a:p>
          <a:p>
            <a:pPr>
              <a:buFont typeface="Arial" pitchFamily="-106" charset="0"/>
              <a:buChar char="•"/>
              <a:defRPr/>
            </a:pPr>
            <a:r>
              <a:rPr lang="fr-FR" sz="1200" dirty="0">
                <a:solidFill>
                  <a:schemeClr val="hlink"/>
                </a:solidFill>
              </a:rPr>
              <a:t> Incapacité de penser</a:t>
            </a:r>
          </a:p>
          <a:p>
            <a:pPr>
              <a:buFont typeface="Arial" pitchFamily="-106" charset="0"/>
              <a:buChar char="•"/>
              <a:defRPr/>
            </a:pPr>
            <a:r>
              <a:rPr lang="fr-FR" sz="1200" dirty="0">
                <a:solidFill>
                  <a:schemeClr val="hlink"/>
                </a:solidFill>
              </a:rPr>
              <a:t> Relations familiales --</a:t>
            </a:r>
          </a:p>
          <a:p>
            <a:pPr>
              <a:defRPr/>
            </a:pPr>
            <a:endParaRPr lang="fr-FR" sz="1200" dirty="0">
              <a:solidFill>
                <a:srgbClr val="000000"/>
              </a:solidFill>
            </a:endParaRPr>
          </a:p>
        </p:txBody>
      </p:sp>
      <p:cxnSp>
        <p:nvCxnSpPr>
          <p:cNvPr id="38" name="Connecteur en angle 37"/>
          <p:cNvCxnSpPr>
            <a:stCxn id="30" idx="2"/>
            <a:endCxn id="48150" idx="1"/>
          </p:cNvCxnSpPr>
          <p:nvPr/>
        </p:nvCxnSpPr>
        <p:spPr>
          <a:xfrm rot="16200000" flipH="1">
            <a:off x="7432675" y="2670175"/>
            <a:ext cx="311150" cy="520700"/>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Connecteur droit avec flèche 44"/>
          <p:cNvCxnSpPr>
            <a:stCxn id="48135" idx="2"/>
            <a:endCxn id="48141" idx="0"/>
          </p:cNvCxnSpPr>
          <p:nvPr/>
        </p:nvCxnSpPr>
        <p:spPr>
          <a:xfrm rot="5400000">
            <a:off x="1066801" y="3657600"/>
            <a:ext cx="762000" cy="31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Connecteur droit avec flèche 48"/>
          <p:cNvCxnSpPr/>
          <p:nvPr/>
        </p:nvCxnSpPr>
        <p:spPr>
          <a:xfrm rot="5400000">
            <a:off x="8627269"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nvGrpSpPr>
          <p:cNvPr id="48155" name="Group 30"/>
          <p:cNvGrpSpPr>
            <a:grpSpLocks/>
          </p:cNvGrpSpPr>
          <p:nvPr/>
        </p:nvGrpSpPr>
        <p:grpSpPr bwMode="auto">
          <a:xfrm>
            <a:off x="8534400" y="3733800"/>
            <a:ext cx="457200" cy="457200"/>
            <a:chOff x="2496" y="2240"/>
            <a:chExt cx="288" cy="288"/>
          </a:xfrm>
        </p:grpSpPr>
        <p:sp>
          <p:nvSpPr>
            <p:cNvPr id="48156"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48157"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6</a:t>
              </a:r>
            </a:p>
          </p:txBody>
        </p:sp>
      </p:grpSp>
      <p:sp>
        <p:nvSpPr>
          <p:cNvPr id="36" name="Rectangle 35"/>
          <p:cNvSpPr/>
          <p:nvPr/>
        </p:nvSpPr>
        <p:spPr>
          <a:xfrm>
            <a:off x="152400" y="6016823"/>
            <a:ext cx="8763000"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fr-FR" sz="1400" i="1" dirty="0" smtClean="0">
                <a:solidFill>
                  <a:srgbClr val="000090"/>
                </a:solidFill>
                <a:ea typeface="ＭＳ Ｐゴシック" pitchFamily="-108" charset="-128"/>
                <a:cs typeface="ＭＳ Ｐゴシック" pitchFamily="-108" charset="-128"/>
              </a:rPr>
              <a:t>Certains modérateurs, sous l’effet de premiers médiateurs, sont devenus eux-m</a:t>
            </a:r>
            <a:r>
              <a:rPr lang="fr-FR" sz="1400" i="1" dirty="0" smtClean="0">
                <a:solidFill>
                  <a:srgbClr val="000090"/>
                </a:solidFill>
                <a:ea typeface="ＭＳ Ｐゴシック" pitchFamily="-108" charset="-128"/>
                <a:cs typeface="ＭＳ Ｐゴシック" pitchFamily="-108" charset="-128"/>
              </a:rPr>
              <a:t>êmes des médiateurs</a:t>
            </a:r>
            <a:endParaRPr lang="fr-FR" sz="1400" dirty="0" smtClean="0">
              <a:solidFill>
                <a:srgbClr val="000090"/>
              </a:solidFill>
              <a:ea typeface="ＭＳ Ｐゴシック" pitchFamily="-108" charset="-128"/>
              <a:cs typeface="ＭＳ Ｐゴシック" pitchFamily="-108" charset="-128"/>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30"/>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152400" y="3240088"/>
            <a:ext cx="1928813" cy="339725"/>
          </a:xfrm>
          <a:prstGeom prst="rect">
            <a:avLst/>
          </a:prstGeom>
          <a:noFill/>
          <a:ln w="9525">
            <a:solidFill>
              <a:schemeClr val="bg1"/>
            </a:solidFill>
            <a:miter lim="800000"/>
            <a:headEnd/>
            <a:tailEnd/>
          </a:ln>
        </p:spPr>
        <p:txBody>
          <a:bodyPr wrap="none">
            <a:prstTxWarp prst="textNoShape">
              <a:avLst/>
            </a:prstTxWarp>
            <a:spAutoFit/>
          </a:bodyPr>
          <a:lstStyle/>
          <a:p>
            <a:r>
              <a:rPr lang="fr-FR" sz="1600">
                <a:solidFill>
                  <a:srgbClr val="B3040A"/>
                </a:solidFill>
              </a:rPr>
              <a:t>Formulation de cas</a:t>
            </a:r>
          </a:p>
        </p:txBody>
      </p:sp>
      <p:sp>
        <p:nvSpPr>
          <p:cNvPr id="35843" name="Text Box 3"/>
          <p:cNvSpPr txBox="1">
            <a:spLocks noChangeArrowheads="1"/>
          </p:cNvSpPr>
          <p:nvPr/>
        </p:nvSpPr>
        <p:spPr bwMode="auto">
          <a:xfrm>
            <a:off x="203200" y="4495800"/>
            <a:ext cx="1828800" cy="120015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prstTxWarp prst="textNoShape">
              <a:avLst/>
            </a:prstTxWarp>
            <a:spAutoFit/>
          </a:bodyPr>
          <a:lstStyle/>
          <a:p>
            <a:pPr>
              <a:buFontTx/>
              <a:buChar char="-"/>
              <a:defRPr/>
            </a:pPr>
            <a:r>
              <a:rPr lang="fr-FR" sz="1200" dirty="0">
                <a:solidFill>
                  <a:srgbClr val="B3040A"/>
                </a:solidFill>
              </a:rPr>
              <a:t> Garçon / fille</a:t>
            </a:r>
          </a:p>
          <a:p>
            <a:pPr>
              <a:buFontTx/>
              <a:buChar char="-"/>
              <a:defRPr/>
            </a:pPr>
            <a:r>
              <a:rPr lang="fr-FR" sz="1200" dirty="0">
                <a:solidFill>
                  <a:srgbClr val="B3040A"/>
                </a:solidFill>
              </a:rPr>
              <a:t> Conditions sociales</a:t>
            </a:r>
            <a:br>
              <a:rPr lang="fr-FR" sz="1200" dirty="0">
                <a:solidFill>
                  <a:srgbClr val="B3040A"/>
                </a:solidFill>
              </a:rPr>
            </a:br>
            <a:r>
              <a:rPr lang="fr-FR" sz="1200" dirty="0">
                <a:solidFill>
                  <a:srgbClr val="B3040A"/>
                </a:solidFill>
              </a:rPr>
              <a:t>- Spécificités de base</a:t>
            </a:r>
            <a:br>
              <a:rPr lang="fr-FR" sz="1200" dirty="0">
                <a:solidFill>
                  <a:srgbClr val="B3040A"/>
                </a:solidFill>
              </a:rPr>
            </a:br>
            <a:r>
              <a:rPr lang="fr-FR" sz="1200" dirty="0">
                <a:solidFill>
                  <a:srgbClr val="B3040A"/>
                </a:solidFill>
              </a:rPr>
              <a:t>des </a:t>
            </a:r>
            <a:r>
              <a:rPr lang="fr-FR" sz="1200" b="1" dirty="0">
                <a:solidFill>
                  <a:srgbClr val="B3040A"/>
                </a:solidFill>
              </a:rPr>
              <a:t>praticiens</a:t>
            </a:r>
            <a:r>
              <a:rPr lang="fr-FR" sz="1200" dirty="0">
                <a:solidFill>
                  <a:srgbClr val="B3040A"/>
                </a:solidFill>
              </a:rPr>
              <a:t> (référence théorique, formation, expérience)</a:t>
            </a:r>
            <a:endParaRPr lang="fr-FR" dirty="0">
              <a:solidFill>
                <a:srgbClr val="B3040A"/>
              </a:solidFill>
            </a:endParaRPr>
          </a:p>
        </p:txBody>
      </p:sp>
      <p:sp>
        <p:nvSpPr>
          <p:cNvPr id="50180" name="Text Box 4"/>
          <p:cNvSpPr txBox="1">
            <a:spLocks noChangeArrowheads="1"/>
          </p:cNvSpPr>
          <p:nvPr/>
        </p:nvSpPr>
        <p:spPr bwMode="auto">
          <a:xfrm>
            <a:off x="279400" y="4059238"/>
            <a:ext cx="1676400" cy="284162"/>
          </a:xfrm>
          <a:prstGeom prst="rect">
            <a:avLst/>
          </a:prstGeom>
          <a:solidFill>
            <a:schemeClr val="accent1"/>
          </a:solidFill>
          <a:ln w="9525">
            <a:solidFill>
              <a:schemeClr val="accent2"/>
            </a:solidFill>
            <a:miter lim="800000"/>
            <a:headEnd/>
            <a:tailEnd/>
          </a:ln>
        </p:spPr>
        <p:txBody>
          <a:bodyPr>
            <a:prstTxWarp prst="textNoShape">
              <a:avLst/>
            </a:prstTxWarp>
            <a:spAutoFit/>
          </a:bodyPr>
          <a:lstStyle/>
          <a:p>
            <a:pPr algn="ctr"/>
            <a:r>
              <a:rPr lang="fr-FR" sz="1200"/>
              <a:t>Modérateurs</a:t>
            </a:r>
            <a:endParaRPr lang="fr-FR"/>
          </a:p>
        </p:txBody>
      </p:sp>
      <p:sp>
        <p:nvSpPr>
          <p:cNvPr id="21" name="Titre 1"/>
          <p:cNvSpPr txBox="1">
            <a:spLocks/>
          </p:cNvSpPr>
          <p:nvPr/>
        </p:nvSpPr>
        <p:spPr bwMode="auto">
          <a:xfrm>
            <a:off x="0" y="304800"/>
            <a:ext cx="8991600" cy="1143000"/>
          </a:xfrm>
          <a:prstGeom prst="rect">
            <a:avLst/>
          </a:prstGeom>
          <a:noFill/>
          <a:ln w="9525">
            <a:noFill/>
            <a:miter lim="800000"/>
            <a:headEnd/>
            <a:tailEnd/>
          </a:ln>
          <a:effectLst/>
        </p:spPr>
        <p:txBody>
          <a:bodyPr anchor="ctr">
            <a:prstTxWarp prst="textNoShape">
              <a:avLst/>
            </a:prstTxWarp>
          </a:bodyPr>
          <a:lstStyle/>
          <a:p>
            <a:pPr algn="ctr">
              <a:defRPr/>
            </a:pPr>
            <a:r>
              <a:rPr lang="fr-FR" sz="3600" kern="0" dirty="0">
                <a:solidFill>
                  <a:schemeClr val="tx2"/>
                </a:solidFill>
                <a:latin typeface="+mj-lt"/>
                <a:ea typeface="+mj-ea"/>
                <a:cs typeface="+mj-cs"/>
              </a:rPr>
              <a:t>Décrire les médiateurs, évaluer leurs effets</a:t>
            </a:r>
            <a:br>
              <a:rPr lang="fr-FR" sz="3600" kern="0" dirty="0">
                <a:solidFill>
                  <a:schemeClr val="tx2"/>
                </a:solidFill>
                <a:latin typeface="+mj-lt"/>
                <a:ea typeface="+mj-ea"/>
                <a:cs typeface="+mj-cs"/>
              </a:rPr>
            </a:br>
            <a:r>
              <a:rPr lang="fr-FR" sz="2400" kern="0" dirty="0">
                <a:solidFill>
                  <a:schemeClr val="tx2"/>
                </a:solidFill>
                <a:latin typeface="+mj-lt"/>
                <a:ea typeface="+mj-ea"/>
                <a:cs typeface="+mj-cs"/>
              </a:rPr>
              <a:t>une étude sur la prise en charge des troubles des conduites en milieu communautaire </a:t>
            </a:r>
            <a:r>
              <a:rPr lang="fr-FR" sz="2000" kern="0" dirty="0">
                <a:solidFill>
                  <a:schemeClr val="tx2"/>
                </a:solidFill>
                <a:latin typeface="+mj-lt"/>
                <a:ea typeface="+mj-ea"/>
                <a:cs typeface="+mj-cs"/>
              </a:rPr>
              <a:t>(Garland et al. 2006 …)</a:t>
            </a:r>
          </a:p>
        </p:txBody>
      </p:sp>
      <p:cxnSp>
        <p:nvCxnSpPr>
          <p:cNvPr id="29" name="Connecteur droit 28"/>
          <p:cNvCxnSpPr>
            <a:stCxn id="35843" idx="0"/>
            <a:endCxn id="50180" idx="2"/>
          </p:cNvCxnSpPr>
          <p:nvPr/>
        </p:nvCxnSpPr>
        <p:spPr>
          <a:xfrm rot="5400000" flipH="1" flipV="1">
            <a:off x="1040607" y="4420394"/>
            <a:ext cx="152400" cy="1587"/>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er 44"/>
          <p:cNvGrpSpPr>
            <a:grpSpLocks/>
          </p:cNvGrpSpPr>
          <p:nvPr/>
        </p:nvGrpSpPr>
        <p:grpSpPr bwMode="auto">
          <a:xfrm>
            <a:off x="2222500" y="3581400"/>
            <a:ext cx="2092325" cy="1066800"/>
            <a:chOff x="2222500" y="3581400"/>
            <a:chExt cx="2092325" cy="1066800"/>
          </a:xfrm>
        </p:grpSpPr>
        <p:sp>
          <p:nvSpPr>
            <p:cNvPr id="50205" name="Text Box 5"/>
            <p:cNvSpPr txBox="1">
              <a:spLocks noChangeArrowheads="1"/>
            </p:cNvSpPr>
            <p:nvPr/>
          </p:nvSpPr>
          <p:spPr bwMode="auto">
            <a:xfrm>
              <a:off x="2222500" y="3581400"/>
              <a:ext cx="2092325" cy="314325"/>
            </a:xfrm>
            <a:prstGeom prst="rect">
              <a:avLst/>
            </a:prstGeom>
            <a:noFill/>
            <a:ln w="9525">
              <a:noFill/>
              <a:miter lim="800000"/>
              <a:headEnd/>
              <a:tailEnd/>
            </a:ln>
          </p:spPr>
          <p:txBody>
            <a:bodyPr wrap="none">
              <a:prstTxWarp prst="textNoShape">
                <a:avLst/>
              </a:prstTxWarp>
              <a:spAutoFit/>
            </a:bodyPr>
            <a:lstStyle/>
            <a:p>
              <a:r>
                <a:rPr lang="fr-FR" sz="1400" b="1"/>
                <a:t>Alliance thérapeutique</a:t>
              </a:r>
              <a:endParaRPr lang="fr-FR"/>
            </a:p>
          </p:txBody>
        </p:sp>
        <p:grpSp>
          <p:nvGrpSpPr>
            <p:cNvPr id="50206" name="Group 29"/>
            <p:cNvGrpSpPr>
              <a:grpSpLocks/>
            </p:cNvGrpSpPr>
            <p:nvPr/>
          </p:nvGrpSpPr>
          <p:grpSpPr bwMode="auto">
            <a:xfrm>
              <a:off x="2819400" y="3962400"/>
              <a:ext cx="457200" cy="685800"/>
              <a:chOff x="1776" y="2794"/>
              <a:chExt cx="288" cy="432"/>
            </a:xfrm>
          </p:grpSpPr>
          <p:sp>
            <p:nvSpPr>
              <p:cNvPr id="50207"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50208" name="Rectangle 16"/>
              <p:cNvSpPr>
                <a:spLocks noChangeArrowheads="1"/>
              </p:cNvSpPr>
              <p:nvPr/>
            </p:nvSpPr>
            <p:spPr bwMode="auto">
              <a:xfrm>
                <a:off x="1776" y="3034"/>
                <a:ext cx="288" cy="192"/>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grpSp>
      <p:grpSp>
        <p:nvGrpSpPr>
          <p:cNvPr id="4" name="Grouper 45"/>
          <p:cNvGrpSpPr>
            <a:grpSpLocks/>
          </p:cNvGrpSpPr>
          <p:nvPr/>
        </p:nvGrpSpPr>
        <p:grpSpPr bwMode="auto">
          <a:xfrm>
            <a:off x="4572000" y="3581400"/>
            <a:ext cx="2590800" cy="1371600"/>
            <a:chOff x="4572000" y="3581400"/>
            <a:chExt cx="2590800" cy="1371600"/>
          </a:xfrm>
        </p:grpSpPr>
        <p:sp>
          <p:nvSpPr>
            <p:cNvPr id="50202" name="Text Box 6"/>
            <p:cNvSpPr txBox="1">
              <a:spLocks noChangeArrowheads="1"/>
            </p:cNvSpPr>
            <p:nvPr/>
          </p:nvSpPr>
          <p:spPr bwMode="auto">
            <a:xfrm>
              <a:off x="4572000" y="3581400"/>
              <a:ext cx="2590800" cy="677108"/>
            </a:xfrm>
            <a:prstGeom prst="rect">
              <a:avLst/>
            </a:prstGeom>
            <a:noFill/>
            <a:ln w="9525">
              <a:noFill/>
              <a:miter lim="800000"/>
              <a:headEnd/>
              <a:tailEnd/>
            </a:ln>
          </p:spPr>
          <p:txBody>
            <a:bodyPr>
              <a:prstTxWarp prst="textNoShape">
                <a:avLst/>
              </a:prstTxWarp>
              <a:spAutoFit/>
            </a:bodyPr>
            <a:lstStyle/>
            <a:p>
              <a:pPr algn="ctr"/>
              <a:r>
                <a:rPr lang="fr-FR" sz="1400" b="1"/>
                <a:t>Spécificités techniques</a:t>
              </a:r>
              <a:r>
                <a:rPr lang="fr-FR" sz="1400"/>
                <a:t> </a:t>
              </a:r>
              <a:r>
                <a:rPr lang="fr-FR" sz="1200"/>
                <a:t>appliquées par les thérapeutes à différents moments de la thérapie</a:t>
              </a:r>
            </a:p>
          </p:txBody>
        </p:sp>
        <p:sp>
          <p:nvSpPr>
            <p:cNvPr id="50203" name="Line 11"/>
            <p:cNvSpPr>
              <a:spLocks noChangeShapeType="1"/>
            </p:cNvSpPr>
            <p:nvPr/>
          </p:nvSpPr>
          <p:spPr bwMode="auto">
            <a:xfrm flipV="1">
              <a:off x="5295900" y="4267200"/>
              <a:ext cx="0" cy="38100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50204" name="Rectangle 16"/>
            <p:cNvSpPr>
              <a:spLocks noChangeArrowheads="1"/>
            </p:cNvSpPr>
            <p:nvPr/>
          </p:nvSpPr>
          <p:spPr bwMode="auto">
            <a:xfrm>
              <a:off x="4876800" y="4648200"/>
              <a:ext cx="838200" cy="304800"/>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2,3 …</a:t>
              </a:r>
            </a:p>
          </p:txBody>
        </p:sp>
      </p:grpSp>
      <p:grpSp>
        <p:nvGrpSpPr>
          <p:cNvPr id="5" name="Grouper 46"/>
          <p:cNvGrpSpPr>
            <a:grpSpLocks/>
          </p:cNvGrpSpPr>
          <p:nvPr/>
        </p:nvGrpSpPr>
        <p:grpSpPr bwMode="auto">
          <a:xfrm>
            <a:off x="3276600" y="1828800"/>
            <a:ext cx="4724400" cy="1524000"/>
            <a:chOff x="3276602" y="1828800"/>
            <a:chExt cx="4724398" cy="1524000"/>
          </a:xfrm>
        </p:grpSpPr>
        <p:sp>
          <p:nvSpPr>
            <p:cNvPr id="50196" name="Text Box 17"/>
            <p:cNvSpPr txBox="1">
              <a:spLocks noChangeArrowheads="1"/>
            </p:cNvSpPr>
            <p:nvPr/>
          </p:nvSpPr>
          <p:spPr bwMode="auto">
            <a:xfrm>
              <a:off x="4664075" y="2286000"/>
              <a:ext cx="2209800" cy="307777"/>
            </a:xfrm>
            <a:prstGeom prst="rect">
              <a:avLst/>
            </a:prstGeom>
            <a:noFill/>
            <a:ln w="9525">
              <a:noFill/>
              <a:miter lim="800000"/>
              <a:headEnd/>
              <a:tailEnd/>
            </a:ln>
          </p:spPr>
          <p:txBody>
            <a:bodyPr>
              <a:prstTxWarp prst="textNoShape">
                <a:avLst/>
              </a:prstTxWarp>
              <a:spAutoFit/>
            </a:bodyPr>
            <a:lstStyle/>
            <a:p>
              <a:pPr algn="ctr"/>
              <a:r>
                <a:rPr lang="fr-FR" sz="1400"/>
                <a:t>« Guidance parentale »</a:t>
              </a:r>
              <a:br>
                <a:rPr lang="fr-FR" sz="1400"/>
              </a:br>
              <a:endParaRPr lang="fr-FR"/>
            </a:p>
          </p:txBody>
        </p:sp>
        <p:cxnSp>
          <p:nvCxnSpPr>
            <p:cNvPr id="50197" name="AutoShape 18"/>
            <p:cNvCxnSpPr>
              <a:cxnSpLocks noChangeShapeType="1"/>
              <a:endCxn id="50196" idx="1"/>
            </p:cNvCxnSpPr>
            <p:nvPr/>
          </p:nvCxnSpPr>
          <p:spPr bwMode="auto">
            <a:xfrm flipV="1">
              <a:off x="3276602" y="2439889"/>
              <a:ext cx="1387473" cy="912911"/>
            </a:xfrm>
            <a:prstGeom prst="bentConnector3">
              <a:avLst>
                <a:gd name="adj1" fmla="val 1495"/>
              </a:avLst>
            </a:prstGeom>
            <a:noFill/>
            <a:ln w="9525">
              <a:solidFill>
                <a:schemeClr val="tx1"/>
              </a:solidFill>
              <a:miter lim="800000"/>
              <a:headEnd/>
              <a:tailEnd type="triangle" w="med" len="med"/>
            </a:ln>
          </p:spPr>
        </p:cxnSp>
        <p:cxnSp>
          <p:nvCxnSpPr>
            <p:cNvPr id="50198" name="AutoShape 19"/>
            <p:cNvCxnSpPr>
              <a:cxnSpLocks noChangeShapeType="1"/>
              <a:stCxn id="50196" idx="3"/>
              <a:endCxn id="50186" idx="0"/>
            </p:cNvCxnSpPr>
            <p:nvPr/>
          </p:nvCxnSpPr>
          <p:spPr bwMode="auto">
            <a:xfrm>
              <a:off x="6873875" y="2439889"/>
              <a:ext cx="1127125" cy="569892"/>
            </a:xfrm>
            <a:prstGeom prst="bentConnector2">
              <a:avLst/>
            </a:prstGeom>
            <a:noFill/>
            <a:ln w="9525">
              <a:solidFill>
                <a:schemeClr val="tx1"/>
              </a:solidFill>
              <a:miter lim="800000"/>
              <a:headEnd/>
              <a:tailEnd type="triangle" w="med" len="med"/>
            </a:ln>
          </p:spPr>
        </p:cxnSp>
        <p:grpSp>
          <p:nvGrpSpPr>
            <p:cNvPr id="50199" name="Group 30"/>
            <p:cNvGrpSpPr>
              <a:grpSpLocks/>
            </p:cNvGrpSpPr>
            <p:nvPr/>
          </p:nvGrpSpPr>
          <p:grpSpPr bwMode="auto">
            <a:xfrm>
              <a:off x="5410200" y="1828800"/>
              <a:ext cx="457200" cy="457200"/>
              <a:chOff x="2496" y="2240"/>
              <a:chExt cx="288" cy="288"/>
            </a:xfrm>
          </p:grpSpPr>
          <p:sp>
            <p:nvSpPr>
              <p:cNvPr id="50200"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50201" name="Rectangle 18"/>
              <p:cNvSpPr>
                <a:spLocks noChangeArrowheads="1"/>
              </p:cNvSpPr>
              <p:nvPr/>
            </p:nvSpPr>
            <p:spPr bwMode="auto">
              <a:xfrm>
                <a:off x="2496" y="2240"/>
                <a:ext cx="288" cy="192"/>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4 </a:t>
                </a:r>
              </a:p>
            </p:txBody>
          </p:sp>
        </p:grpSp>
      </p:grpSp>
      <p:sp>
        <p:nvSpPr>
          <p:cNvPr id="50186" name="Rectangle 31"/>
          <p:cNvSpPr>
            <a:spLocks noChangeArrowheads="1"/>
          </p:cNvSpPr>
          <p:nvPr/>
        </p:nvSpPr>
        <p:spPr bwMode="auto">
          <a:xfrm>
            <a:off x="7308850" y="3009900"/>
            <a:ext cx="1384300" cy="800100"/>
          </a:xfrm>
          <a:prstGeom prst="rect">
            <a:avLst/>
          </a:prstGeom>
          <a:noFill/>
          <a:ln w="9525">
            <a:noFill/>
            <a:miter lim="800000"/>
            <a:headEnd/>
            <a:tailEnd/>
          </a:ln>
        </p:spPr>
        <p:txBody>
          <a:bodyPr wrap="none">
            <a:prstTxWarp prst="textNoShape">
              <a:avLst/>
            </a:prstTxWarp>
            <a:spAutoFit/>
          </a:bodyPr>
          <a:lstStyle/>
          <a:p>
            <a:pPr algn="ctr"/>
            <a:r>
              <a:rPr lang="fr-FR" sz="1600">
                <a:solidFill>
                  <a:schemeClr val="hlink"/>
                </a:solidFill>
              </a:rPr>
              <a:t>Évaluation </a:t>
            </a:r>
            <a:br>
              <a:rPr lang="fr-FR" sz="1600">
                <a:solidFill>
                  <a:schemeClr val="hlink"/>
                </a:solidFill>
              </a:rPr>
            </a:br>
            <a:r>
              <a:rPr lang="fr-FR" sz="1600">
                <a:solidFill>
                  <a:schemeClr val="hlink"/>
                </a:solidFill>
              </a:rPr>
              <a:t>intermédiaire</a:t>
            </a:r>
            <a:br>
              <a:rPr lang="fr-FR" sz="1600">
                <a:solidFill>
                  <a:schemeClr val="hlink"/>
                </a:solidFill>
              </a:rPr>
            </a:br>
            <a:r>
              <a:rPr lang="fr-FR" sz="1400">
                <a:solidFill>
                  <a:schemeClr val="hlink"/>
                </a:solidFill>
              </a:rPr>
              <a:t>tous les 6 mois</a:t>
            </a:r>
            <a:endParaRPr lang="fr-FR" sz="1600"/>
          </a:p>
        </p:txBody>
      </p:sp>
      <p:sp>
        <p:nvSpPr>
          <p:cNvPr id="50187" name="Line 2"/>
          <p:cNvSpPr>
            <a:spLocks noChangeShapeType="1"/>
          </p:cNvSpPr>
          <p:nvPr/>
        </p:nvSpPr>
        <p:spPr bwMode="auto">
          <a:xfrm>
            <a:off x="2209800" y="3409950"/>
            <a:ext cx="505936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50180" idx="0"/>
            <a:endCxn id="50178" idx="2"/>
          </p:cNvCxnSpPr>
          <p:nvPr/>
        </p:nvCxnSpPr>
        <p:spPr>
          <a:xfrm rot="5400000" flipH="1" flipV="1">
            <a:off x="877887" y="3819526"/>
            <a:ext cx="4794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7" name="Grouper 48"/>
          <p:cNvGrpSpPr>
            <a:grpSpLocks/>
          </p:cNvGrpSpPr>
          <p:nvPr/>
        </p:nvGrpSpPr>
        <p:grpSpPr bwMode="auto">
          <a:xfrm>
            <a:off x="2590800" y="3811588"/>
            <a:ext cx="6553200" cy="2565400"/>
            <a:chOff x="2590800" y="3810794"/>
            <a:chExt cx="6553200" cy="2566670"/>
          </a:xfrm>
        </p:grpSpPr>
        <p:sp>
          <p:nvSpPr>
            <p:cNvPr id="35848" name="Text Box 8"/>
            <p:cNvSpPr txBox="1">
              <a:spLocks noChangeArrowheads="1"/>
            </p:cNvSpPr>
            <p:nvPr/>
          </p:nvSpPr>
          <p:spPr bwMode="auto">
            <a:xfrm>
              <a:off x="7010400" y="5035362"/>
              <a:ext cx="1981200" cy="527311"/>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grpSp>
          <p:nvGrpSpPr>
            <p:cNvPr id="50191" name="Grouper 47"/>
            <p:cNvGrpSpPr>
              <a:grpSpLocks/>
            </p:cNvGrpSpPr>
            <p:nvPr/>
          </p:nvGrpSpPr>
          <p:grpSpPr bwMode="auto">
            <a:xfrm>
              <a:off x="2590800" y="3810794"/>
              <a:ext cx="6553200" cy="2566670"/>
              <a:chOff x="2590800" y="3810794"/>
              <a:chExt cx="6553200" cy="2566670"/>
            </a:xfrm>
          </p:grpSpPr>
          <p:sp>
            <p:nvSpPr>
              <p:cNvPr id="35851" name="Text Box 11"/>
              <p:cNvSpPr txBox="1">
                <a:spLocks noChangeArrowheads="1"/>
              </p:cNvSpPr>
              <p:nvPr/>
            </p:nvSpPr>
            <p:spPr bwMode="auto">
              <a:xfrm>
                <a:off x="2590800" y="5638911"/>
                <a:ext cx="2590800" cy="738553"/>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prstTxWarp prst="textNoShape">
                  <a:avLst/>
                </a:prstTxWarp>
                <a:spAutoFit/>
              </a:bodyPr>
              <a:lstStyle/>
              <a:p>
                <a:pPr algn="ctr">
                  <a:defRPr/>
                </a:pPr>
                <a:r>
                  <a:rPr lang="fr-FR" sz="1400" b="1" dirty="0">
                    <a:solidFill>
                      <a:srgbClr val="000090"/>
                    </a:solidFill>
                  </a:rPr>
                  <a:t>Retour sur les pratiques</a:t>
                </a:r>
                <a:br>
                  <a:rPr lang="fr-FR" sz="1400" b="1" dirty="0">
                    <a:solidFill>
                      <a:srgbClr val="000090"/>
                    </a:solidFill>
                  </a:rPr>
                </a:br>
                <a:r>
                  <a:rPr lang="fr-FR" sz="1400" b="1" dirty="0">
                    <a:solidFill>
                      <a:srgbClr val="000090"/>
                    </a:solidFill>
                  </a:rPr>
                  <a:t>Explorations secondaires des facteurs de changement</a:t>
                </a:r>
              </a:p>
            </p:txBody>
          </p:sp>
          <p:cxnSp>
            <p:nvCxnSpPr>
              <p:cNvPr id="50193" name="AutoShape 12"/>
              <p:cNvCxnSpPr>
                <a:cxnSpLocks noChangeShapeType="1"/>
                <a:stCxn id="35848" idx="2"/>
                <a:endCxn id="35851" idx="3"/>
              </p:cNvCxnSpPr>
              <p:nvPr/>
            </p:nvCxnSpPr>
            <p:spPr bwMode="auto">
              <a:xfrm rot="5400000">
                <a:off x="6368534" y="4375666"/>
                <a:ext cx="445532" cy="2819400"/>
              </a:xfrm>
              <a:prstGeom prst="bentConnector2">
                <a:avLst/>
              </a:prstGeom>
              <a:noFill/>
              <a:ln w="9525">
                <a:solidFill>
                  <a:schemeClr val="tx1"/>
                </a:solidFill>
                <a:miter lim="800000"/>
                <a:headEnd/>
                <a:tailEnd type="triangle" w="med" len="med"/>
              </a:ln>
            </p:spPr>
          </p:cxnSp>
          <p:cxnSp>
            <p:nvCxnSpPr>
              <p:cNvPr id="41" name="Connecteur droit avec flèche 40"/>
              <p:cNvCxnSpPr>
                <a:stCxn id="50186" idx="2"/>
                <a:endCxn id="35848" idx="0"/>
              </p:cNvCxnSpPr>
              <p:nvPr/>
            </p:nvCxnSpPr>
            <p:spPr>
              <a:xfrm rot="5400000">
                <a:off x="7387923" y="4422284"/>
                <a:ext cx="1226157" cy="3175"/>
              </a:xfrm>
              <a:prstGeom prst="straightConnector1">
                <a:avLst/>
              </a:prstGeom>
              <a:ln w="6350" cap="flat" cmpd="sng" algn="ctr">
                <a:solidFill>
                  <a:schemeClr val="accent4"/>
                </a:solidFill>
                <a:prstDash val="solid"/>
                <a:round/>
                <a:headEnd type="none" w="med" len="med"/>
                <a:tailEnd type="arrow" w="med" len="med"/>
              </a:ln>
            </p:spPr>
            <p:style>
              <a:lnRef idx="2">
                <a:schemeClr val="accent4"/>
              </a:lnRef>
              <a:fillRef idx="0">
                <a:schemeClr val="accent4"/>
              </a:fillRef>
              <a:effectRef idx="1">
                <a:schemeClr val="accent4"/>
              </a:effectRef>
              <a:fontRef idx="minor">
                <a:schemeClr val="tx1"/>
              </a:fontRef>
            </p:style>
          </p:cxnSp>
          <p:sp>
            <p:nvSpPr>
              <p:cNvPr id="43" name="Rectangle 42"/>
              <p:cNvSpPr/>
              <p:nvPr/>
            </p:nvSpPr>
            <p:spPr>
              <a:xfrm>
                <a:off x="6858000" y="4876533"/>
                <a:ext cx="2286000" cy="838615"/>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1"/>
          <p:cNvSpPr>
            <a:spLocks noChangeArrowheads="1"/>
          </p:cNvSpPr>
          <p:nvPr/>
        </p:nvSpPr>
        <p:spPr bwMode="auto">
          <a:xfrm>
            <a:off x="685800" y="1335088"/>
            <a:ext cx="8153400" cy="5463034"/>
          </a:xfrm>
          <a:prstGeom prst="rect">
            <a:avLst/>
          </a:prstGeom>
          <a:noFill/>
          <a:ln w="9525">
            <a:noFill/>
            <a:miter lim="800000"/>
            <a:headEnd/>
            <a:tailEnd/>
          </a:ln>
        </p:spPr>
        <p:txBody>
          <a:bodyPr>
            <a:prstTxWarp prst="textNoShape">
              <a:avLst/>
            </a:prstTxWarp>
            <a:spAutoFit/>
          </a:bodyPr>
          <a:lstStyle/>
          <a:p>
            <a:pPr>
              <a:buFont typeface="Wingdings" charset="2"/>
              <a:buChar char="ü"/>
            </a:pPr>
            <a:r>
              <a:rPr lang="fr-FR" sz="2000" dirty="0" smtClean="0"/>
              <a:t> </a:t>
            </a:r>
            <a:r>
              <a:rPr lang="fr-FR" sz="2400" dirty="0" smtClean="0"/>
              <a:t>Définir les spécificités techniques </a:t>
            </a:r>
          </a:p>
          <a:p>
            <a:pPr lvl="1">
              <a:spcBef>
                <a:spcPts val="600"/>
              </a:spcBef>
              <a:buFont typeface="Wingdings" pitchFamily="-108" charset="2"/>
              <a:buChar char="q"/>
            </a:pPr>
            <a:r>
              <a:rPr lang="fr-FR" sz="1600" dirty="0"/>
              <a:t> </a:t>
            </a:r>
            <a:r>
              <a:rPr lang="fr-FR" sz="1600" dirty="0" smtClean="0"/>
              <a:t>Définition </a:t>
            </a:r>
            <a:r>
              <a:rPr lang="fr-FR" sz="1600" dirty="0"/>
              <a:t>/ point sur des objectifs</a:t>
            </a:r>
          </a:p>
          <a:p>
            <a:pPr lvl="1">
              <a:buFont typeface="Wingdings" pitchFamily="-108" charset="2"/>
              <a:buChar char="q"/>
            </a:pPr>
            <a:r>
              <a:rPr lang="fr-FR" sz="1600" dirty="0"/>
              <a:t> Identification des forces de l'enfant</a:t>
            </a:r>
          </a:p>
          <a:p>
            <a:pPr lvl="1">
              <a:buFont typeface="Wingdings" pitchFamily="-108" charset="2"/>
              <a:buChar char="q"/>
            </a:pPr>
            <a:r>
              <a:rPr lang="fr-FR" sz="1600" dirty="0"/>
              <a:t> Exploration du passé de l'enfant / du passé </a:t>
            </a:r>
            <a:r>
              <a:rPr lang="fr-FR" sz="1600" dirty="0" smtClean="0"/>
              <a:t>familial</a:t>
            </a:r>
          </a:p>
          <a:p>
            <a:pPr lvl="1">
              <a:spcBef>
                <a:spcPts val="1200"/>
              </a:spcBef>
              <a:buFont typeface="Wingdings" pitchFamily="-108" charset="2"/>
              <a:buChar char="q"/>
            </a:pPr>
            <a:r>
              <a:rPr lang="fr-FR" sz="1600" dirty="0"/>
              <a:t> Interprétation de la signification d'un comportement</a:t>
            </a:r>
          </a:p>
          <a:p>
            <a:pPr lvl="1">
              <a:buFont typeface="Wingdings" pitchFamily="-108" charset="2"/>
              <a:buChar char="q"/>
            </a:pPr>
            <a:r>
              <a:rPr lang="fr-FR" sz="1600" dirty="0"/>
              <a:t> Imitation</a:t>
            </a:r>
          </a:p>
          <a:p>
            <a:pPr lvl="1">
              <a:buFont typeface="Wingdings" pitchFamily="-108" charset="2"/>
              <a:buChar char="q"/>
            </a:pPr>
            <a:r>
              <a:rPr lang="fr-FR" sz="1600" dirty="0"/>
              <a:t> Jeu de rôle / pratique</a:t>
            </a:r>
          </a:p>
          <a:p>
            <a:pPr lvl="1">
              <a:buFont typeface="Wingdings" pitchFamily="-108" charset="2"/>
              <a:buChar char="q"/>
            </a:pPr>
            <a:r>
              <a:rPr lang="fr-FR" sz="1600" dirty="0"/>
              <a:t> Utilisation du jeu / de l'art thérapie</a:t>
            </a:r>
          </a:p>
          <a:p>
            <a:pPr lvl="1">
              <a:buFont typeface="Wingdings" pitchFamily="-108" charset="2"/>
              <a:buChar char="q"/>
            </a:pPr>
            <a:r>
              <a:rPr lang="fr-FR" sz="1600" dirty="0"/>
              <a:t> Abord de la relation enfant - thérapeute</a:t>
            </a:r>
          </a:p>
          <a:p>
            <a:pPr lvl="1">
              <a:buFont typeface="Wingdings" pitchFamily="-108" charset="2"/>
              <a:buChar char="q"/>
            </a:pPr>
            <a:r>
              <a:rPr lang="fr-FR" sz="1600" dirty="0"/>
              <a:t> Abord de la résistance de l'enfant</a:t>
            </a:r>
          </a:p>
          <a:p>
            <a:pPr lvl="1">
              <a:buFont typeface="Wingdings" pitchFamily="-108" charset="2"/>
              <a:buChar char="q"/>
            </a:pPr>
            <a:r>
              <a:rPr lang="fr-FR" sz="1600" dirty="0"/>
              <a:t> Pose de </a:t>
            </a:r>
            <a:r>
              <a:rPr lang="fr-FR" sz="1600" dirty="0" smtClean="0"/>
              <a:t>limites</a:t>
            </a:r>
          </a:p>
          <a:p>
            <a:pPr lvl="1">
              <a:spcBef>
                <a:spcPts val="1200"/>
              </a:spcBef>
              <a:buFont typeface="Wingdings" pitchFamily="-108" charset="2"/>
              <a:buChar char="q"/>
            </a:pPr>
            <a:r>
              <a:rPr lang="fr-FR" sz="1600" dirty="0"/>
              <a:t> Communication renforcée</a:t>
            </a:r>
          </a:p>
          <a:p>
            <a:pPr lvl="1">
              <a:buFont typeface="Wingdings" pitchFamily="-108" charset="2"/>
              <a:buChar char="q"/>
            </a:pPr>
            <a:r>
              <a:rPr lang="fr-FR" sz="1600" dirty="0"/>
              <a:t> Proposition d'une tâche (liée à la thérapie) à domicile</a:t>
            </a:r>
          </a:p>
          <a:p>
            <a:pPr lvl="1">
              <a:buFont typeface="Wingdings" pitchFamily="-108" charset="2"/>
              <a:buChar char="q"/>
            </a:pPr>
            <a:r>
              <a:rPr lang="fr-FR" sz="1600" dirty="0"/>
              <a:t> </a:t>
            </a:r>
            <a:r>
              <a:rPr lang="fr-FR" sz="1600" dirty="0" smtClean="0"/>
              <a:t>Psychoéducation</a:t>
            </a:r>
          </a:p>
          <a:p>
            <a:pPr lvl="1">
              <a:spcBef>
                <a:spcPts val="1200"/>
              </a:spcBef>
              <a:buFont typeface="Wingdings" pitchFamily="-108" charset="2"/>
              <a:buChar char="q"/>
            </a:pPr>
            <a:r>
              <a:rPr lang="fr-FR" sz="1600" dirty="0"/>
              <a:t> Abord des relations parent – enfant</a:t>
            </a:r>
          </a:p>
          <a:p>
            <a:pPr lvl="1">
              <a:buFont typeface="Wingdings" pitchFamily="-108" charset="2"/>
              <a:buChar char="q"/>
            </a:pPr>
            <a:r>
              <a:rPr lang="fr-FR" sz="1600" dirty="0"/>
              <a:t> Abord des rôles des membres de la famille</a:t>
            </a:r>
          </a:p>
          <a:p>
            <a:pPr lvl="1">
              <a:buFont typeface="Wingdings" pitchFamily="-108" charset="2"/>
              <a:buChar char="q"/>
            </a:pPr>
            <a:r>
              <a:rPr lang="fr-FR" sz="1600" dirty="0"/>
              <a:t> Abord des questions du parent / de la famille</a:t>
            </a:r>
          </a:p>
          <a:p>
            <a:pPr lvl="1">
              <a:buFont typeface="Wingdings" pitchFamily="-108" charset="2"/>
              <a:buChar char="q"/>
            </a:pPr>
            <a:r>
              <a:rPr lang="fr-FR" sz="1600" dirty="0"/>
              <a:t> Aide et conseil parental</a:t>
            </a:r>
          </a:p>
          <a:p>
            <a:endParaRPr lang="fr-FR" dirty="0"/>
          </a:p>
          <a:p>
            <a:endParaRPr lang="fr-FR" dirty="0"/>
          </a:p>
        </p:txBody>
      </p:sp>
      <p:sp>
        <p:nvSpPr>
          <p:cNvPr id="3" name="Titre 1"/>
          <p:cNvSpPr txBox="1">
            <a:spLocks/>
          </p:cNvSpPr>
          <p:nvPr/>
        </p:nvSpPr>
        <p:spPr bwMode="auto">
          <a:xfrm>
            <a:off x="381000" y="274638"/>
            <a:ext cx="8458200" cy="1143000"/>
          </a:xfrm>
          <a:prstGeom prst="rect">
            <a:avLst/>
          </a:prstGeom>
          <a:noFill/>
          <a:ln w="9525">
            <a:noFill/>
            <a:miter lim="800000"/>
            <a:headEnd/>
            <a:tailEnd/>
          </a:ln>
          <a:effectLst/>
        </p:spPr>
        <p:txBody>
          <a:bodyPr anchor="ctr">
            <a:prstTxWarp prst="textNoShape">
              <a:avLst/>
            </a:prstTxWarp>
          </a:bodyPr>
          <a:lstStyle/>
          <a:p>
            <a:pPr algn="ctr">
              <a:defRPr/>
            </a:pPr>
            <a:r>
              <a:rPr lang="fr-FR" sz="4400" kern="0" dirty="0" smtClean="0">
                <a:solidFill>
                  <a:schemeClr val="tx2"/>
                </a:solidFill>
                <a:latin typeface="+mj-lt"/>
                <a:ea typeface="+mj-ea"/>
                <a:cs typeface="+mj-cs"/>
              </a:rPr>
              <a:t>Comment décrire le processus ?</a:t>
            </a:r>
            <a:endParaRPr lang="fr-FR" sz="4400" kern="0" dirty="0">
              <a:solidFill>
                <a:schemeClr val="tx2"/>
              </a:solidFill>
              <a:latin typeface="+mj-lt"/>
              <a:ea typeface="+mj-ea"/>
              <a:cs typeface="+mj-cs"/>
            </a:endParaRPr>
          </a:p>
        </p:txBody>
      </p:sp>
      <p:sp>
        <p:nvSpPr>
          <p:cNvPr id="53252" name="Rectangle 3"/>
          <p:cNvSpPr>
            <a:spLocks noChangeArrowheads="1"/>
          </p:cNvSpPr>
          <p:nvPr/>
        </p:nvSpPr>
        <p:spPr bwMode="auto">
          <a:xfrm>
            <a:off x="76200" y="6477000"/>
            <a:ext cx="9067800" cy="33813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r>
              <a:rPr lang="fr-FR" sz="1600" dirty="0">
                <a:solidFill>
                  <a:srgbClr val="000090"/>
                </a:solidFill>
              </a:rPr>
              <a:t>Repérage et classement des items par importance de leur utilisation (haute, modérée, basse, rare)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Titre 1"/>
          <p:cNvSpPr>
            <a:spLocks noGrp="1"/>
          </p:cNvSpPr>
          <p:nvPr>
            <p:ph type="title"/>
          </p:nvPr>
        </p:nvSpPr>
        <p:spPr/>
        <p:txBody>
          <a:bodyPr/>
          <a:lstStyle/>
          <a:p>
            <a:r>
              <a:rPr lang="fr-FR" dirty="0" smtClean="0">
                <a:ea typeface="ＭＳ Ｐゴシック" pitchFamily="-108" charset="-128"/>
                <a:cs typeface="ＭＳ Ｐゴシック" pitchFamily="-108" charset="-128"/>
              </a:rPr>
              <a:t>Comment décrire </a:t>
            </a:r>
            <a:r>
              <a:rPr lang="fr-FR" dirty="0" smtClean="0">
                <a:ea typeface="ＭＳ Ｐゴシック" pitchFamily="-108" charset="-128"/>
                <a:cs typeface="ＭＳ Ｐゴシック" pitchFamily="-108" charset="-128"/>
              </a:rPr>
              <a:t>le </a:t>
            </a:r>
            <a:r>
              <a:rPr lang="fr-FR" dirty="0" smtClean="0">
                <a:ea typeface="ＭＳ Ｐゴシック" pitchFamily="-108" charset="-128"/>
                <a:cs typeface="ＭＳ Ｐゴシック" pitchFamily="-108" charset="-128"/>
              </a:rPr>
              <a:t>processus ?</a:t>
            </a:r>
            <a:endParaRPr lang="fr-FR" dirty="0" smtClean="0">
              <a:ea typeface="ＭＳ Ｐゴシック" pitchFamily="-108" charset="-128"/>
              <a:cs typeface="ＭＳ Ｐゴシック" pitchFamily="-108" charset="-128"/>
            </a:endParaRPr>
          </a:p>
        </p:txBody>
      </p:sp>
      <p:sp>
        <p:nvSpPr>
          <p:cNvPr id="51203" name="Espace réservé du contenu 2"/>
          <p:cNvSpPr>
            <a:spLocks noGrp="1"/>
          </p:cNvSpPr>
          <p:nvPr>
            <p:ph idx="1"/>
          </p:nvPr>
        </p:nvSpPr>
        <p:spPr>
          <a:xfrm>
            <a:off x="304800" y="1600200"/>
            <a:ext cx="8458200" cy="4525963"/>
          </a:xfrm>
        </p:spPr>
        <p:txBody>
          <a:bodyPr/>
          <a:lstStyle/>
          <a:p>
            <a:pPr>
              <a:lnSpc>
                <a:spcPct val="90000"/>
              </a:lnSpc>
            </a:pPr>
            <a:r>
              <a:rPr lang="fr-FR" sz="2400" dirty="0" smtClean="0"/>
              <a:t>Définir les spécificités techniques, </a:t>
            </a:r>
            <a:r>
              <a:rPr lang="fr-FR" sz="2400" i="1" dirty="0" smtClean="0"/>
              <a:t>mais aussi </a:t>
            </a:r>
            <a:r>
              <a:rPr lang="fr-FR" sz="2400" dirty="0" smtClean="0"/>
              <a:t>le patient, le thérapeute et leurs interactions dans la sé</a:t>
            </a:r>
            <a:r>
              <a:rPr lang="fr-FR" sz="2400" dirty="0" smtClean="0"/>
              <a:t>ance</a:t>
            </a:r>
            <a:r>
              <a:rPr lang="fr-FR" sz="2400" dirty="0" smtClean="0"/>
              <a:t> </a:t>
            </a:r>
            <a:endParaRPr lang="fr-FR" sz="2400" dirty="0" smtClean="0">
              <a:ea typeface="ＭＳ Ｐゴシック" pitchFamily="-108" charset="-128"/>
              <a:cs typeface="ＭＳ Ｐゴシック" pitchFamily="-108" charset="-128"/>
            </a:endParaRPr>
          </a:p>
          <a:p>
            <a:pPr lvl="1">
              <a:lnSpc>
                <a:spcPct val="90000"/>
              </a:lnSpc>
            </a:pPr>
            <a:r>
              <a:rPr lang="fr-FR" sz="2000" dirty="0" smtClean="0">
                <a:ea typeface="ＭＳ Ｐゴシック" pitchFamily="-108" charset="-128"/>
                <a:cs typeface="ＭＳ Ｐゴシック" pitchFamily="-108" charset="-128"/>
              </a:rPr>
              <a:t>Le processus représente une </a:t>
            </a:r>
            <a:r>
              <a:rPr lang="fr-FR" sz="2000" dirty="0" smtClean="0">
                <a:ea typeface="ＭＳ Ｐゴシック" pitchFamily="-108" charset="-128"/>
                <a:cs typeface="ＭＳ Ｐゴシック" pitchFamily="-108" charset="-128"/>
              </a:rPr>
              <a:t>dynamique complexe d’états, d’attitudes, d’actions et d’interactions</a:t>
            </a:r>
          </a:p>
          <a:p>
            <a:pPr lvl="1">
              <a:lnSpc>
                <a:spcPct val="90000"/>
              </a:lnSpc>
            </a:pPr>
            <a:r>
              <a:rPr lang="fr-FR" sz="2000" dirty="0" smtClean="0">
                <a:ea typeface="ＭＳ Ｐゴシック" pitchFamily="-108" charset="-128"/>
                <a:cs typeface="ＭＳ Ｐゴシック" pitchFamily="-108" charset="-128"/>
              </a:rPr>
              <a:t>Le PQS est un instrument pan théorique qui permet d’</a:t>
            </a:r>
            <a:r>
              <a:rPr lang="fr-FR" sz="2000" i="1" dirty="0" smtClean="0">
                <a:ea typeface="ＭＳ Ｐゴシック" pitchFamily="-108" charset="-128"/>
                <a:cs typeface="ＭＳ Ｐゴシック" pitchFamily="-108" charset="-128"/>
              </a:rPr>
              <a:t>extraire</a:t>
            </a:r>
            <a:r>
              <a:rPr lang="fr-FR" sz="2000" dirty="0" smtClean="0">
                <a:ea typeface="ＭＳ Ｐゴシック" pitchFamily="-108" charset="-128"/>
                <a:cs typeface="ＭＳ Ｐゴシック" pitchFamily="-108" charset="-128"/>
              </a:rPr>
              <a:t> du corpus d’une séance et de </a:t>
            </a:r>
            <a:r>
              <a:rPr lang="fr-FR" sz="2000" i="1" dirty="0" smtClean="0">
                <a:ea typeface="ＭＳ Ｐゴシック" pitchFamily="-108" charset="-128"/>
                <a:cs typeface="ＭＳ Ｐゴシック" pitchFamily="-108" charset="-128"/>
              </a:rPr>
              <a:t>mettre en relation </a:t>
            </a:r>
          </a:p>
          <a:p>
            <a:pPr lvl="2">
              <a:lnSpc>
                <a:spcPct val="90000"/>
              </a:lnSpc>
            </a:pPr>
            <a:r>
              <a:rPr lang="fr-FR" sz="1800" dirty="0" smtClean="0">
                <a:ea typeface="ＭＳ Ｐゴシック" pitchFamily="-108" charset="-128"/>
              </a:rPr>
              <a:t>éléments décrivant </a:t>
            </a:r>
            <a:r>
              <a:rPr lang="fr-FR" sz="1800" i="1" dirty="0" smtClean="0">
                <a:ea typeface="ＭＳ Ｐゴシック" pitchFamily="-108" charset="-128"/>
              </a:rPr>
              <a:t>attitude </a:t>
            </a:r>
            <a:r>
              <a:rPr lang="fr-FR" sz="1800" dirty="0" smtClean="0">
                <a:ea typeface="ＭＳ Ｐゴシック" pitchFamily="-108" charset="-128"/>
              </a:rPr>
              <a:t>et </a:t>
            </a:r>
            <a:r>
              <a:rPr lang="fr-FR" sz="1800" i="1" dirty="0" smtClean="0">
                <a:ea typeface="ＭＳ Ｐゴシック" pitchFamily="-108" charset="-128"/>
              </a:rPr>
              <a:t>comportement </a:t>
            </a:r>
            <a:r>
              <a:rPr lang="fr-FR" sz="1800" dirty="0" smtClean="0">
                <a:ea typeface="ＭＳ Ｐゴシック" pitchFamily="-108" charset="-128"/>
              </a:rPr>
              <a:t>ou </a:t>
            </a:r>
            <a:r>
              <a:rPr lang="fr-FR" sz="1800" i="1" dirty="0" smtClean="0">
                <a:ea typeface="ＭＳ Ｐゴシック" pitchFamily="-108" charset="-128"/>
              </a:rPr>
              <a:t>expérience </a:t>
            </a:r>
            <a:r>
              <a:rPr lang="fr-FR" sz="1800" dirty="0" smtClean="0">
                <a:ea typeface="ＭＳ Ｐゴシック" pitchFamily="-108" charset="-128"/>
              </a:rPr>
              <a:t>du patient</a:t>
            </a:r>
          </a:p>
          <a:p>
            <a:pPr lvl="2">
              <a:lnSpc>
                <a:spcPct val="90000"/>
              </a:lnSpc>
            </a:pPr>
            <a:r>
              <a:rPr lang="fr-FR" sz="1800" dirty="0" smtClean="0">
                <a:ea typeface="ＭＳ Ｐゴシック" pitchFamily="-108" charset="-128"/>
              </a:rPr>
              <a:t>éléments reflétant </a:t>
            </a:r>
            <a:r>
              <a:rPr lang="fr-FR" sz="1800" i="1" dirty="0" smtClean="0">
                <a:ea typeface="ＭＳ Ｐゴシック" pitchFamily="-108" charset="-128"/>
              </a:rPr>
              <a:t>actions </a:t>
            </a:r>
            <a:r>
              <a:rPr lang="fr-FR" sz="1800" dirty="0" smtClean="0">
                <a:ea typeface="ＭＳ Ｐゴシック" pitchFamily="-108" charset="-128"/>
              </a:rPr>
              <a:t>et </a:t>
            </a:r>
            <a:r>
              <a:rPr lang="fr-FR" sz="1800" i="1" dirty="0" smtClean="0">
                <a:ea typeface="ＭＳ Ｐゴシック" pitchFamily="-108" charset="-128"/>
              </a:rPr>
              <a:t>attitudes </a:t>
            </a:r>
            <a:r>
              <a:rPr lang="fr-FR" sz="1800" dirty="0" smtClean="0">
                <a:ea typeface="ＭＳ Ｐゴシック" pitchFamily="-108" charset="-128"/>
              </a:rPr>
              <a:t>du thérapeute</a:t>
            </a:r>
          </a:p>
          <a:p>
            <a:pPr lvl="2">
              <a:lnSpc>
                <a:spcPct val="90000"/>
              </a:lnSpc>
            </a:pPr>
            <a:r>
              <a:rPr lang="fr-FR" sz="1800" dirty="0" smtClean="0">
                <a:ea typeface="ＭＳ Ｐゴシック" pitchFamily="-108" charset="-128"/>
              </a:rPr>
              <a:t>éléments concernant </a:t>
            </a:r>
            <a:r>
              <a:rPr lang="fr-FR" sz="1800" i="1" dirty="0" smtClean="0">
                <a:ea typeface="ＭＳ Ｐゴシック" pitchFamily="-108" charset="-128"/>
              </a:rPr>
              <a:t>nature de l'interaction </a:t>
            </a:r>
            <a:r>
              <a:rPr lang="fr-FR" sz="1800" dirty="0" smtClean="0">
                <a:ea typeface="ＭＳ Ｐゴシック" pitchFamily="-108" charset="-128"/>
              </a:rPr>
              <a:t>de la dyade, le </a:t>
            </a:r>
            <a:r>
              <a:rPr lang="fr-FR" sz="1800" i="1" dirty="0" smtClean="0">
                <a:ea typeface="ＭＳ Ｐゴシック" pitchFamily="-108" charset="-128"/>
              </a:rPr>
              <a:t>climat </a:t>
            </a:r>
            <a:r>
              <a:rPr lang="fr-FR" sz="1800" dirty="0" smtClean="0">
                <a:ea typeface="ＭＳ Ｐゴシック" pitchFamily="-108" charset="-128"/>
              </a:rPr>
              <a:t>ou </a:t>
            </a:r>
            <a:r>
              <a:rPr lang="fr-FR" sz="1800" i="1" dirty="0" smtClean="0">
                <a:ea typeface="ＭＳ Ｐゴシック" pitchFamily="-108" charset="-128"/>
              </a:rPr>
              <a:t>l'atmosphère </a:t>
            </a:r>
            <a:r>
              <a:rPr lang="fr-FR" sz="1800" dirty="0" smtClean="0">
                <a:ea typeface="ＭＳ Ｐゴシック" pitchFamily="-108" charset="-128"/>
              </a:rPr>
              <a:t>de la séance</a:t>
            </a:r>
          </a:p>
          <a:p>
            <a:pPr lvl="1">
              <a:lnSpc>
                <a:spcPct val="90000"/>
              </a:lnSpc>
            </a:pPr>
            <a:r>
              <a:rPr lang="fr-FR" sz="2000" dirty="0" smtClean="0">
                <a:ea typeface="ＭＳ Ｐゴシック" pitchFamily="-108" charset="-128"/>
                <a:cs typeface="ＭＳ Ｐゴシック" pitchFamily="-108" charset="-128"/>
              </a:rPr>
              <a:t>100 formulations en langage simple qui appréhendent ces éléments et permettent de leur donner un ordre d’importance à différents moments de la psychothérapie</a:t>
            </a:r>
          </a:p>
          <a:p>
            <a:pPr lvl="1">
              <a:lnSpc>
                <a:spcPct val="90000"/>
              </a:lnSpc>
            </a:pPr>
            <a:r>
              <a:rPr lang="fr-FR" sz="2000" dirty="0" smtClean="0">
                <a:ea typeface="ＭＳ Ｐゴシック" pitchFamily="-108" charset="-128"/>
                <a:cs typeface="ＭＳ Ｐゴシック" pitchFamily="-108" charset="-128"/>
              </a:rPr>
              <a:t>Trois versions du PQS : adulte, adolescents, enfant.</a:t>
            </a:r>
          </a:p>
          <a:p>
            <a:pPr>
              <a:buFontTx/>
              <a:buNone/>
            </a:pPr>
            <a:endParaRPr lang="fr-FR" sz="2400" dirty="0" smtClean="0">
              <a:ea typeface="ＭＳ Ｐゴシック" pitchFamily="-108" charset="-128"/>
              <a:cs typeface="ＭＳ Ｐゴシック" pitchFamily="-108"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274638"/>
            <a:ext cx="8763000" cy="1143000"/>
          </a:xfrm>
        </p:spPr>
        <p:txBody>
          <a:bodyPr/>
          <a:lstStyle/>
          <a:p>
            <a:pPr eaLnBrk="1" hangingPunct="1">
              <a:defRPr/>
            </a:pPr>
            <a:r>
              <a:rPr lang="fr-FR" sz="2300" dirty="0" smtClean="0">
                <a:ea typeface="+mj-ea"/>
                <a:cs typeface="+mj-cs"/>
              </a:rPr>
              <a:t>Décrire un processus développemental</a:t>
            </a:r>
            <a:r>
              <a:rPr lang="fr-FR" sz="3000" dirty="0" smtClean="0">
                <a:ea typeface="+mj-ea"/>
                <a:cs typeface="+mj-cs"/>
              </a:rPr>
              <a:t/>
            </a:r>
            <a:br>
              <a:rPr lang="fr-FR" sz="3000" dirty="0" smtClean="0">
                <a:ea typeface="+mj-ea"/>
                <a:cs typeface="+mj-cs"/>
              </a:rPr>
            </a:br>
            <a:r>
              <a:rPr lang="fr-FR" sz="1700" dirty="0" smtClean="0">
                <a:solidFill>
                  <a:schemeClr val="accent2">
                    <a:lumMod val="75000"/>
                  </a:schemeClr>
                </a:solidFill>
                <a:ea typeface="+mj-ea"/>
                <a:cs typeface="+mj-cs"/>
              </a:rPr>
              <a:t>Effets des thérapies de la communication et psychothérapies psychodynamiques</a:t>
            </a:r>
            <a:r>
              <a:rPr lang="fr-FR" sz="3200" dirty="0" smtClean="0">
                <a:solidFill>
                  <a:schemeClr val="accent2">
                    <a:lumMod val="75000"/>
                  </a:schemeClr>
                </a:solidFill>
                <a:ea typeface="+mj-ea"/>
                <a:cs typeface="+mj-cs"/>
              </a:rPr>
              <a:t/>
            </a:r>
            <a:br>
              <a:rPr lang="fr-FR" sz="3200" dirty="0" smtClean="0">
                <a:solidFill>
                  <a:schemeClr val="accent2">
                    <a:lumMod val="75000"/>
                  </a:schemeClr>
                </a:solidFill>
                <a:ea typeface="+mj-ea"/>
                <a:cs typeface="+mj-cs"/>
              </a:rPr>
            </a:br>
            <a:endParaRPr lang="fr-FR" sz="3000" dirty="0" smtClean="0">
              <a:ea typeface="+mj-ea"/>
              <a:cs typeface="+mj-cs"/>
            </a:endParaRPr>
          </a:p>
        </p:txBody>
      </p:sp>
      <p:graphicFrame>
        <p:nvGraphicFramePr>
          <p:cNvPr id="4" name="Espace réservé du contenu 3"/>
          <p:cNvGraphicFramePr>
            <a:graphicFrameLocks noGrp="1"/>
          </p:cNvGraphicFramePr>
          <p:nvPr>
            <p:ph idx="1"/>
          </p:nvPr>
        </p:nvGraphicFramePr>
        <p:xfrm>
          <a:off x="457200" y="1600200"/>
          <a:ext cx="8229600" cy="4525963"/>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54276" name="Rectangle 4"/>
          <p:cNvSpPr>
            <a:spLocks noChangeArrowheads="1"/>
          </p:cNvSpPr>
          <p:nvPr/>
        </p:nvSpPr>
        <p:spPr bwMode="auto">
          <a:xfrm>
            <a:off x="76200" y="6324600"/>
            <a:ext cx="9067800" cy="523875"/>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prstTxWarp prst="textNoShape">
              <a:avLst/>
            </a:prstTxWarp>
            <a:spAutoFit/>
          </a:bodyPr>
          <a:lstStyle/>
          <a:p>
            <a:r>
              <a:rPr lang="fr-FR" sz="1400" dirty="0">
                <a:solidFill>
                  <a:srgbClr val="000090"/>
                </a:solidFill>
              </a:rPr>
              <a:t>Indicateurs de changement : comportement, développement,</a:t>
            </a:r>
            <a:r>
              <a:rPr lang="fr-FR" sz="1400" dirty="0" smtClean="0">
                <a:solidFill>
                  <a:srgbClr val="000090"/>
                </a:solidFill>
              </a:rPr>
              <a:t> var. psychophysiologiques</a:t>
            </a:r>
            <a:r>
              <a:rPr lang="fr-FR" sz="1400" dirty="0">
                <a:solidFill>
                  <a:srgbClr val="000090"/>
                </a:solidFill>
              </a:rPr>
              <a:t>, personnalité, langage</a:t>
            </a:r>
            <a:br>
              <a:rPr lang="fr-FR" sz="1400" dirty="0">
                <a:solidFill>
                  <a:srgbClr val="000090"/>
                </a:solidFill>
              </a:rPr>
            </a:br>
            <a:r>
              <a:rPr lang="fr-FR" sz="1400" dirty="0">
                <a:solidFill>
                  <a:srgbClr val="000090"/>
                </a:solidFill>
              </a:rPr>
              <a:t>Modérateurs : Événements contexte ? Résonnance et réponses familiales ? Articulation intervenants ?</a:t>
            </a:r>
          </a:p>
        </p:txBody>
      </p:sp>
      <p:sp>
        <p:nvSpPr>
          <p:cNvPr id="54277" name="Rectangle 5"/>
          <p:cNvSpPr>
            <a:spLocks noChangeArrowheads="1"/>
          </p:cNvSpPr>
          <p:nvPr/>
        </p:nvSpPr>
        <p:spPr bwMode="auto">
          <a:xfrm>
            <a:off x="4306888" y="2819400"/>
            <a:ext cx="454025" cy="369888"/>
          </a:xfrm>
          <a:prstGeom prst="rect">
            <a:avLst/>
          </a:prstGeom>
          <a:noFill/>
          <a:ln w="9525">
            <a:noFill/>
            <a:miter lim="800000"/>
            <a:headEnd/>
            <a:tailEnd/>
          </a:ln>
        </p:spPr>
        <p:txBody>
          <a:bodyPr wrap="none">
            <a:prstTxWarp prst="textNoShape">
              <a:avLst/>
            </a:prstTxWarp>
            <a:spAutoFit/>
          </a:bodyPr>
          <a:lstStyle/>
          <a:p>
            <a:r>
              <a:rPr lang="fr-FR"/>
              <a:t>T2</a:t>
            </a:r>
          </a:p>
        </p:txBody>
      </p:sp>
      <p:sp>
        <p:nvSpPr>
          <p:cNvPr id="54278" name="Rectangle 6"/>
          <p:cNvSpPr>
            <a:spLocks noChangeArrowheads="1"/>
          </p:cNvSpPr>
          <p:nvPr/>
        </p:nvSpPr>
        <p:spPr bwMode="auto">
          <a:xfrm>
            <a:off x="4306888" y="1295400"/>
            <a:ext cx="454025" cy="369888"/>
          </a:xfrm>
          <a:prstGeom prst="rect">
            <a:avLst/>
          </a:prstGeom>
          <a:noFill/>
          <a:ln w="9525">
            <a:noFill/>
            <a:miter lim="800000"/>
            <a:headEnd/>
            <a:tailEnd/>
          </a:ln>
        </p:spPr>
        <p:txBody>
          <a:bodyPr wrap="none">
            <a:prstTxWarp prst="textNoShape">
              <a:avLst/>
            </a:prstTxWarp>
            <a:spAutoFit/>
          </a:bodyPr>
          <a:lstStyle/>
          <a:p>
            <a:r>
              <a:rPr lang="fr-FR"/>
              <a:t>T1</a:t>
            </a:r>
          </a:p>
        </p:txBody>
      </p:sp>
      <p:sp>
        <p:nvSpPr>
          <p:cNvPr id="54279" name="Rectangle 7"/>
          <p:cNvSpPr>
            <a:spLocks noChangeArrowheads="1"/>
          </p:cNvSpPr>
          <p:nvPr/>
        </p:nvSpPr>
        <p:spPr bwMode="auto">
          <a:xfrm>
            <a:off x="4306888" y="4506913"/>
            <a:ext cx="454025" cy="369887"/>
          </a:xfrm>
          <a:prstGeom prst="rect">
            <a:avLst/>
          </a:prstGeom>
          <a:noFill/>
          <a:ln w="9525">
            <a:noFill/>
            <a:miter lim="800000"/>
            <a:headEnd/>
            <a:tailEnd/>
          </a:ln>
        </p:spPr>
        <p:txBody>
          <a:bodyPr wrap="none">
            <a:prstTxWarp prst="textNoShape">
              <a:avLst/>
            </a:prstTxWarp>
            <a:spAutoFit/>
          </a:bodyPr>
          <a:lstStyle/>
          <a:p>
            <a:r>
              <a:rPr lang="fr-FR"/>
              <a:t>T6</a:t>
            </a:r>
          </a:p>
        </p:txBody>
      </p:sp>
      <p:sp>
        <p:nvSpPr>
          <p:cNvPr id="9" name="Bulle ronde 8"/>
          <p:cNvSpPr/>
          <p:nvPr/>
        </p:nvSpPr>
        <p:spPr>
          <a:xfrm>
            <a:off x="381000" y="1295400"/>
            <a:ext cx="1981200" cy="381000"/>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200" dirty="0" smtClean="0">
                <a:solidFill>
                  <a:srgbClr val="000090"/>
                </a:solidFill>
              </a:rPr>
              <a:t>1. Symptômes et comportements</a:t>
            </a:r>
            <a:endParaRPr lang="fr-FR" sz="1200" dirty="0">
              <a:solidFill>
                <a:srgbClr val="000090"/>
              </a:solidFill>
            </a:endParaRPr>
          </a:p>
        </p:txBody>
      </p:sp>
      <p:sp>
        <p:nvSpPr>
          <p:cNvPr id="10" name="Bulle ronde 9"/>
          <p:cNvSpPr/>
          <p:nvPr/>
        </p:nvSpPr>
        <p:spPr>
          <a:xfrm>
            <a:off x="1371600" y="2743200"/>
            <a:ext cx="1676400" cy="685800"/>
          </a:xfrm>
          <a:prstGeom prst="wedgeEllipseCallout">
            <a:avLst>
              <a:gd name="adj1" fmla="val 68326"/>
              <a:gd name="adj2" fmla="val -821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000090"/>
                </a:solidFill>
              </a:rPr>
              <a:t>2. Analyse fonctionnelle</a:t>
            </a:r>
            <a:br>
              <a:rPr lang="fr-FR" sz="1100" dirty="0" smtClean="0">
                <a:solidFill>
                  <a:srgbClr val="000090"/>
                </a:solidFill>
              </a:rPr>
            </a:br>
            <a:r>
              <a:rPr lang="fr-FR" sz="1100" dirty="0" smtClean="0">
                <a:solidFill>
                  <a:srgbClr val="000090"/>
                </a:solidFill>
              </a:rPr>
              <a:t>et objectifs</a:t>
            </a:r>
            <a:endParaRPr lang="fr-FR" sz="1100" dirty="0">
              <a:solidFill>
                <a:srgbClr val="000090"/>
              </a:solidFill>
            </a:endParaRPr>
          </a:p>
        </p:txBody>
      </p:sp>
      <p:sp>
        <p:nvSpPr>
          <p:cNvPr id="11" name="Bulle ronde 10"/>
          <p:cNvSpPr/>
          <p:nvPr/>
        </p:nvSpPr>
        <p:spPr>
          <a:xfrm>
            <a:off x="6781800" y="2819400"/>
            <a:ext cx="1676400" cy="533400"/>
          </a:xfrm>
          <a:prstGeom prst="wedgeEllipseCallout">
            <a:avLst>
              <a:gd name="adj1" fmla="val 26238"/>
              <a:gd name="adj2" fmla="val -6634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100" dirty="0" smtClean="0">
                <a:solidFill>
                  <a:srgbClr val="000090"/>
                </a:solidFill>
              </a:rPr>
              <a:t>3. Interventions et attitudes</a:t>
            </a:r>
            <a:endParaRPr lang="fr-FR" sz="1100" dirty="0">
              <a:solidFill>
                <a:srgbClr val="00009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Espace réservé du numéro de diapositive 3"/>
          <p:cNvSpPr>
            <a:spLocks noGrp="1"/>
          </p:cNvSpPr>
          <p:nvPr>
            <p:ph type="sldNum" sz="quarter" idx="12"/>
          </p:nvPr>
        </p:nvSpPr>
        <p:spPr>
          <a:xfrm>
            <a:off x="6553200" y="6457950"/>
            <a:ext cx="2133600" cy="476250"/>
          </a:xfrm>
          <a:noFill/>
        </p:spPr>
        <p:txBody>
          <a:bodyPr/>
          <a:lstStyle/>
          <a:p>
            <a:fld id="{11A71885-CE44-554D-9005-204C4F7E00F3}" type="slidenum">
              <a:rPr lang="fr-FR" smtClean="0">
                <a:latin typeface="Arial" pitchFamily="-108" charset="0"/>
              </a:rPr>
              <a:pPr/>
              <a:t>17</a:t>
            </a:fld>
            <a:endParaRPr lang="fr-FR" smtClean="0">
              <a:latin typeface="Arial" pitchFamily="-108" charset="0"/>
            </a:endParaRPr>
          </a:p>
        </p:txBody>
      </p:sp>
      <p:sp>
        <p:nvSpPr>
          <p:cNvPr id="31749" name="Text Box 6"/>
          <p:cNvSpPr txBox="1">
            <a:spLocks noChangeArrowheads="1"/>
          </p:cNvSpPr>
          <p:nvPr/>
        </p:nvSpPr>
        <p:spPr bwMode="auto">
          <a:xfrm>
            <a:off x="3200400" y="319869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31751" name="Titre 1"/>
          <p:cNvSpPr txBox="1">
            <a:spLocks/>
          </p:cNvSpPr>
          <p:nvPr/>
        </p:nvSpPr>
        <p:spPr bwMode="auto">
          <a:xfrm>
            <a:off x="0" y="0"/>
            <a:ext cx="9144000" cy="8382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Récapitulatif</a:t>
            </a:r>
            <a:endParaRPr lang="fr-FR" sz="3200" dirty="0">
              <a:solidFill>
                <a:schemeClr val="tx2"/>
              </a:solidFill>
            </a:endParaRPr>
          </a:p>
        </p:txBody>
      </p:sp>
      <p:sp>
        <p:nvSpPr>
          <p:cNvPr id="31752" name="Text Box 4"/>
          <p:cNvSpPr txBox="1">
            <a:spLocks noChangeArrowheads="1"/>
          </p:cNvSpPr>
          <p:nvPr/>
        </p:nvSpPr>
        <p:spPr bwMode="auto">
          <a:xfrm>
            <a:off x="571500" y="1219527"/>
            <a:ext cx="1524000" cy="523220"/>
          </a:xfrm>
          <a:prstGeom prst="rect">
            <a:avLst/>
          </a:prstGeom>
          <a:noFill/>
          <a:ln w="9525">
            <a:noFill/>
            <a:miter lim="800000"/>
            <a:headEnd/>
            <a:tailEnd/>
          </a:ln>
        </p:spPr>
        <p:txBody>
          <a:bodyPr wrap="square">
            <a:prstTxWarp prst="textNoShape">
              <a:avLst/>
            </a:prstTxWarp>
            <a:spAutoFit/>
          </a:bodyPr>
          <a:lstStyle/>
          <a:p>
            <a:pPr algn="ctr"/>
            <a:r>
              <a:rPr lang="fr-FR" sz="1400" b="1" dirty="0" smtClean="0">
                <a:solidFill>
                  <a:schemeClr val="hlink"/>
                </a:solidFill>
              </a:rPr>
              <a:t>Initiation psychothérapie</a:t>
            </a:r>
            <a:endParaRPr lang="fr-FR" sz="1400" b="1" dirty="0">
              <a:solidFill>
                <a:schemeClr val="hlink"/>
              </a:solidFill>
            </a:endParaRPr>
          </a:p>
        </p:txBody>
      </p:sp>
      <p:sp>
        <p:nvSpPr>
          <p:cNvPr id="31757" name="Line 2"/>
          <p:cNvSpPr>
            <a:spLocks noChangeShapeType="1"/>
          </p:cNvSpPr>
          <p:nvPr/>
        </p:nvSpPr>
        <p:spPr bwMode="auto">
          <a:xfrm>
            <a:off x="2270125"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1758" name="Text Box 3"/>
          <p:cNvSpPr txBox="1">
            <a:spLocks noChangeArrowheads="1"/>
          </p:cNvSpPr>
          <p:nvPr/>
        </p:nvSpPr>
        <p:spPr bwMode="auto">
          <a:xfrm>
            <a:off x="17526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31759" name="Text Box 4"/>
          <p:cNvSpPr txBox="1">
            <a:spLocks noChangeArrowheads="1"/>
          </p:cNvSpPr>
          <p:nvPr/>
        </p:nvSpPr>
        <p:spPr bwMode="auto">
          <a:xfrm>
            <a:off x="3775306" y="1219200"/>
            <a:ext cx="1373188" cy="523875"/>
          </a:xfrm>
          <a:prstGeom prst="rect">
            <a:avLst/>
          </a:prstGeom>
          <a:noFill/>
          <a:ln w="9525">
            <a:noFill/>
            <a:miter lim="800000"/>
            <a:headEnd/>
            <a:tailEnd/>
          </a:ln>
        </p:spPr>
        <p:txBody>
          <a:bodyPr>
            <a:prstTxWarp prst="textNoShape">
              <a:avLst/>
            </a:prstTxWarp>
            <a:spAutoFit/>
          </a:bodyPr>
          <a:lstStyle/>
          <a:p>
            <a:pPr algn="ctr"/>
            <a:r>
              <a:rPr lang="fr-FR" sz="1400" dirty="0">
                <a:solidFill>
                  <a:schemeClr val="hlink"/>
                </a:solidFill>
              </a:rPr>
              <a:t>Évaluations</a:t>
            </a:r>
            <a:br>
              <a:rPr lang="fr-FR" sz="1400" dirty="0">
                <a:solidFill>
                  <a:schemeClr val="hlink"/>
                </a:solidFill>
              </a:rPr>
            </a:br>
            <a:r>
              <a:rPr lang="fr-FR" sz="1400" dirty="0">
                <a:solidFill>
                  <a:schemeClr val="hlink"/>
                </a:solidFill>
              </a:rPr>
              <a:t>intermédiaires</a:t>
            </a:r>
          </a:p>
        </p:txBody>
      </p:sp>
      <p:sp>
        <p:nvSpPr>
          <p:cNvPr id="31760" name="Line 2"/>
          <p:cNvSpPr>
            <a:spLocks noChangeShapeType="1"/>
          </p:cNvSpPr>
          <p:nvPr/>
        </p:nvSpPr>
        <p:spPr bwMode="auto">
          <a:xfrm>
            <a:off x="5334000"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1761" name="Text Box 3"/>
          <p:cNvSpPr txBox="1">
            <a:spLocks noChangeArrowheads="1"/>
          </p:cNvSpPr>
          <p:nvPr/>
        </p:nvSpPr>
        <p:spPr bwMode="auto">
          <a:xfrm>
            <a:off x="53340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dirty="0">
                <a:solidFill>
                  <a:srgbClr val="3A6525"/>
                </a:solidFill>
              </a:rPr>
              <a:t>Processus </a:t>
            </a:r>
            <a:br>
              <a:rPr lang="fr-FR" sz="1400" i="1" dirty="0">
                <a:solidFill>
                  <a:srgbClr val="3A6525"/>
                </a:solidFill>
              </a:rPr>
            </a:br>
            <a:r>
              <a:rPr lang="fr-FR" sz="1400" i="1" dirty="0">
                <a:solidFill>
                  <a:srgbClr val="3A6525"/>
                </a:solidFill>
              </a:rPr>
              <a:t>psychothérapie</a:t>
            </a:r>
            <a:endParaRPr lang="fr-FR" sz="1400" dirty="0"/>
          </a:p>
        </p:txBody>
      </p:sp>
      <p:sp>
        <p:nvSpPr>
          <p:cNvPr id="28" name="ZoneTexte 27"/>
          <p:cNvSpPr txBox="1"/>
          <p:nvPr/>
        </p:nvSpPr>
        <p:spPr>
          <a:xfrm>
            <a:off x="1182677" y="2249370"/>
            <a:ext cx="454046" cy="369332"/>
          </a:xfrm>
          <a:prstGeom prst="rect">
            <a:avLst/>
          </a:prstGeom>
          <a:noFill/>
        </p:spPr>
        <p:txBody>
          <a:bodyPr wrap="none">
            <a:spAutoFit/>
          </a:bodyPr>
          <a:lstStyle/>
          <a:p>
            <a:pPr>
              <a:defRPr/>
            </a:pPr>
            <a:r>
              <a:rPr lang="fr-FR" dirty="0" smtClean="0">
                <a:effectLst>
                  <a:glow rad="228600">
                    <a:schemeClr val="accent2">
                      <a:alpha val="75000"/>
                    </a:schemeClr>
                  </a:glow>
                </a:effectLst>
                <a:latin typeface="Arial" pitchFamily="-106" charset="0"/>
              </a:rPr>
              <a:t>T1</a:t>
            </a:r>
            <a:endParaRPr lang="fr-FR" dirty="0">
              <a:effectLst>
                <a:glow rad="228600">
                  <a:schemeClr val="accent2">
                    <a:alpha val="75000"/>
                  </a:schemeClr>
                </a:glow>
              </a:effectLst>
              <a:latin typeface="Arial" pitchFamily="-106" charset="0"/>
            </a:endParaRPr>
          </a:p>
        </p:txBody>
      </p:sp>
      <p:sp>
        <p:nvSpPr>
          <p:cNvPr id="21" name="Text Box 6"/>
          <p:cNvSpPr txBox="1">
            <a:spLocks noChangeArrowheads="1"/>
          </p:cNvSpPr>
          <p:nvPr/>
        </p:nvSpPr>
        <p:spPr bwMode="auto">
          <a:xfrm>
            <a:off x="228600" y="2822138"/>
            <a:ext cx="2362200" cy="129266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prstTxWarp prst="textNoShape">
              <a:avLst/>
            </a:prstTxWarp>
            <a:spAutoFit/>
          </a:bodyPr>
          <a:lstStyle/>
          <a:p>
            <a:pPr algn="ctr">
              <a:spcBef>
                <a:spcPct val="50000"/>
              </a:spcBef>
              <a:defRPr/>
            </a:pPr>
            <a:r>
              <a:rPr lang="fr-FR" sz="1200" b="1" dirty="0" smtClean="0">
                <a:solidFill>
                  <a:srgbClr val="CC332E"/>
                </a:solidFill>
              </a:rPr>
              <a:t>T1</a:t>
            </a:r>
            <a:r>
              <a:rPr lang="fr-FR" sz="1200" b="1" dirty="0">
                <a:solidFill>
                  <a:srgbClr val="CC332E"/>
                </a:solidFill>
              </a:rPr>
              <a:t>. Diagnostic précis et </a:t>
            </a:r>
            <a:r>
              <a:rPr lang="fr-FR" sz="1200" b="1" dirty="0" smtClean="0">
                <a:solidFill>
                  <a:srgbClr val="CC332E"/>
                </a:solidFill>
              </a:rPr>
              <a:t>fiable</a:t>
            </a:r>
            <a:r>
              <a:rPr lang="fr-FR" sz="1200" b="1" dirty="0">
                <a:solidFill>
                  <a:srgbClr val="CC332E"/>
                </a:solidFill>
              </a:rPr>
              <a:t/>
            </a:r>
            <a:br>
              <a:rPr lang="fr-FR" sz="1200" b="1" dirty="0">
                <a:solidFill>
                  <a:srgbClr val="CC332E"/>
                </a:solidFill>
              </a:rPr>
            </a:br>
            <a:r>
              <a:rPr lang="fr-FR" sz="1200" dirty="0" smtClean="0">
                <a:solidFill>
                  <a:srgbClr val="CC332E"/>
                </a:solidFill>
              </a:rPr>
              <a:t>Formulation psychopathologique</a:t>
            </a:r>
            <a:r>
              <a:rPr lang="fr-FR" sz="1200" dirty="0">
                <a:solidFill>
                  <a:srgbClr val="000000"/>
                </a:solidFill>
              </a:rPr>
              <a:t/>
            </a:r>
            <a:br>
              <a:rPr lang="fr-FR" sz="1200" dirty="0">
                <a:solidFill>
                  <a:srgbClr val="000000"/>
                </a:solidFill>
              </a:rPr>
            </a:br>
            <a:r>
              <a:rPr lang="fr-FR" sz="1200" dirty="0" smtClean="0">
                <a:solidFill>
                  <a:srgbClr val="CC332E"/>
                </a:solidFill>
              </a:rPr>
              <a:t>Modérateurs</a:t>
            </a:r>
            <a:r>
              <a:rPr lang="fr-FR" sz="1200" dirty="0">
                <a:solidFill>
                  <a:srgbClr val="CC332E"/>
                </a:solidFill>
              </a:rPr>
              <a:t>,</a:t>
            </a:r>
            <a:r>
              <a:rPr lang="fr-FR" sz="1200" dirty="0" smtClean="0">
                <a:solidFill>
                  <a:srgbClr val="CC332E"/>
                </a:solidFill>
              </a:rPr>
              <a:t> Mesures fonctionnement</a:t>
            </a:r>
          </a:p>
          <a:p>
            <a:pPr algn="ctr">
              <a:spcBef>
                <a:spcPct val="50000"/>
              </a:spcBef>
              <a:defRPr/>
            </a:pPr>
            <a:r>
              <a:rPr lang="fr-FR" sz="1200" dirty="0">
                <a:solidFill>
                  <a:srgbClr val="CC332E"/>
                </a:solidFill>
              </a:rPr>
              <a:t>[DSM-IV]</a:t>
            </a:r>
          </a:p>
        </p:txBody>
      </p:sp>
      <p:sp>
        <p:nvSpPr>
          <p:cNvPr id="22" name="Text Box 7"/>
          <p:cNvSpPr txBox="1">
            <a:spLocks noChangeArrowheads="1"/>
          </p:cNvSpPr>
          <p:nvPr/>
        </p:nvSpPr>
        <p:spPr bwMode="auto">
          <a:xfrm>
            <a:off x="3352800" y="2824472"/>
            <a:ext cx="2370600" cy="128799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prstTxWarp prst="textNoShape">
              <a:avLst/>
            </a:prstTxWarp>
            <a:spAutoFit/>
          </a:bodyPr>
          <a:lstStyle/>
          <a:p>
            <a:pPr algn="ctr">
              <a:spcBef>
                <a:spcPct val="50000"/>
              </a:spcBef>
            </a:pPr>
            <a:r>
              <a:rPr lang="fr-FR" sz="1200" b="1" dirty="0" smtClean="0">
                <a:solidFill>
                  <a:srgbClr val="9E3900"/>
                </a:solidFill>
              </a:rPr>
              <a:t>Caractérisation quantifiée des variables de processus</a:t>
            </a:r>
          </a:p>
          <a:p>
            <a:pPr algn="ctr">
              <a:spcBef>
                <a:spcPct val="50000"/>
              </a:spcBef>
            </a:pPr>
            <a:r>
              <a:rPr lang="fr-FR" sz="1200" b="1" dirty="0" smtClean="0">
                <a:solidFill>
                  <a:srgbClr val="9E3900"/>
                </a:solidFill>
              </a:rPr>
              <a:t>Mesures de fonctionnement</a:t>
            </a:r>
            <a:br>
              <a:rPr lang="fr-FR" sz="1200" b="1" dirty="0" smtClean="0">
                <a:solidFill>
                  <a:srgbClr val="9E3900"/>
                </a:solidFill>
              </a:rPr>
            </a:br>
            <a:r>
              <a:rPr lang="fr-FR" sz="1200" b="1" dirty="0" smtClean="0">
                <a:solidFill>
                  <a:srgbClr val="9E3900"/>
                </a:solidFill>
              </a:rPr>
              <a:t/>
            </a:r>
            <a:br>
              <a:rPr lang="fr-FR" sz="1200" b="1" dirty="0" smtClean="0">
                <a:solidFill>
                  <a:srgbClr val="9E3900"/>
                </a:solidFill>
              </a:rPr>
            </a:br>
            <a:r>
              <a:rPr lang="fr-FR" sz="1200" dirty="0" smtClean="0">
                <a:solidFill>
                  <a:srgbClr val="9E3900"/>
                </a:solidFill>
              </a:rPr>
              <a:t>à ≠ </a:t>
            </a:r>
            <a:r>
              <a:rPr lang="fr-FR" sz="1200" b="1" dirty="0">
                <a:solidFill>
                  <a:srgbClr val="9E3900"/>
                </a:solidFill>
              </a:rPr>
              <a:t>phases</a:t>
            </a:r>
            <a:r>
              <a:rPr lang="fr-FR" sz="1200" dirty="0">
                <a:solidFill>
                  <a:srgbClr val="9E3900"/>
                </a:solidFill>
              </a:rPr>
              <a:t> de psychothérapie </a:t>
            </a:r>
          </a:p>
        </p:txBody>
      </p:sp>
      <p:sp>
        <p:nvSpPr>
          <p:cNvPr id="24" name="Text Box 8"/>
          <p:cNvSpPr txBox="1">
            <a:spLocks noChangeArrowheads="1"/>
          </p:cNvSpPr>
          <p:nvPr/>
        </p:nvSpPr>
        <p:spPr bwMode="auto">
          <a:xfrm>
            <a:off x="6576907" y="2868305"/>
            <a:ext cx="2376593" cy="12003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prstTxWarp prst="textNoShape">
              <a:avLst/>
            </a:prstTxWarp>
            <a:spAutoFit/>
          </a:bodyPr>
          <a:lstStyle/>
          <a:p>
            <a:pPr algn="ctr">
              <a:spcBef>
                <a:spcPct val="50000"/>
              </a:spcBef>
              <a:defRPr/>
            </a:pPr>
            <a:r>
              <a:rPr lang="fr-FR" sz="1200" b="1" dirty="0">
                <a:solidFill>
                  <a:srgbClr val="CC332E"/>
                </a:solidFill>
              </a:rPr>
              <a:t>4</a:t>
            </a:r>
            <a:r>
              <a:rPr lang="fr-FR" sz="1200" b="1" dirty="0" smtClean="0">
                <a:solidFill>
                  <a:srgbClr val="CC332E"/>
                </a:solidFill>
              </a:rPr>
              <a:t>. Comparaison formulations initiale et finale</a:t>
            </a:r>
          </a:p>
          <a:p>
            <a:pPr algn="ctr">
              <a:spcBef>
                <a:spcPct val="50000"/>
              </a:spcBef>
              <a:defRPr/>
            </a:pPr>
            <a:r>
              <a:rPr lang="fr-FR" sz="1200" b="1" dirty="0" smtClean="0">
                <a:solidFill>
                  <a:srgbClr val="CC332E"/>
                </a:solidFill>
              </a:rPr>
              <a:t>Évolution mesures de fonctionnement </a:t>
            </a:r>
            <a:endParaRPr lang="fr-FR" sz="1200" b="1" dirty="0">
              <a:solidFill>
                <a:srgbClr val="CC332E"/>
              </a:solidFill>
            </a:endParaRPr>
          </a:p>
          <a:p>
            <a:pPr algn="ctr">
              <a:spcBef>
                <a:spcPct val="50000"/>
              </a:spcBef>
              <a:defRPr/>
            </a:pPr>
            <a:r>
              <a:rPr lang="fr-FR" sz="1200" b="1" dirty="0" err="1" smtClean="0">
                <a:solidFill>
                  <a:srgbClr val="CC332E"/>
                </a:solidFill>
              </a:rPr>
              <a:t>Δ</a:t>
            </a:r>
            <a:r>
              <a:rPr lang="fr-FR" sz="1200" b="1" dirty="0" smtClean="0">
                <a:solidFill>
                  <a:srgbClr val="CC332E"/>
                </a:solidFill>
              </a:rPr>
              <a:t/>
            </a:r>
            <a:br>
              <a:rPr lang="fr-FR" sz="1200" b="1" dirty="0" smtClean="0">
                <a:solidFill>
                  <a:srgbClr val="CC332E"/>
                </a:solidFill>
              </a:rPr>
            </a:br>
            <a:endParaRPr lang="fr-FR" sz="1200" dirty="0">
              <a:solidFill>
                <a:srgbClr val="CC332E"/>
              </a:solidFill>
            </a:endParaRPr>
          </a:p>
        </p:txBody>
      </p:sp>
      <p:sp>
        <p:nvSpPr>
          <p:cNvPr id="25" name="ZoneTexte 24"/>
          <p:cNvSpPr txBox="1"/>
          <p:nvPr/>
        </p:nvSpPr>
        <p:spPr>
          <a:xfrm>
            <a:off x="3917603" y="2249370"/>
            <a:ext cx="1240995" cy="369332"/>
          </a:xfrm>
          <a:prstGeom prst="rect">
            <a:avLst/>
          </a:prstGeom>
          <a:noFill/>
        </p:spPr>
        <p:txBody>
          <a:bodyPr wrap="none">
            <a:spAutoFit/>
          </a:bodyPr>
          <a:lstStyle/>
          <a:p>
            <a:pPr>
              <a:defRPr/>
            </a:pPr>
            <a:r>
              <a:rPr lang="fr-FR" dirty="0" smtClean="0">
                <a:effectLst>
                  <a:glow rad="228600">
                    <a:schemeClr val="accent2">
                      <a:alpha val="75000"/>
                    </a:schemeClr>
                  </a:glow>
                </a:effectLst>
                <a:latin typeface="Arial" pitchFamily="-106" charset="0"/>
              </a:rPr>
              <a:t>T2; T3, T4</a:t>
            </a:r>
            <a:endParaRPr lang="fr-FR" dirty="0">
              <a:effectLst>
                <a:glow rad="228600">
                  <a:schemeClr val="accent2">
                    <a:alpha val="75000"/>
                  </a:schemeClr>
                </a:glow>
              </a:effectLst>
              <a:latin typeface="Arial" pitchFamily="-106" charset="0"/>
            </a:endParaRPr>
          </a:p>
        </p:txBody>
      </p:sp>
      <p:sp>
        <p:nvSpPr>
          <p:cNvPr id="26" name="ZoneTexte 25"/>
          <p:cNvSpPr txBox="1"/>
          <p:nvPr/>
        </p:nvSpPr>
        <p:spPr>
          <a:xfrm>
            <a:off x="7500080" y="2249370"/>
            <a:ext cx="454046" cy="369332"/>
          </a:xfrm>
          <a:prstGeom prst="rect">
            <a:avLst/>
          </a:prstGeom>
          <a:noFill/>
        </p:spPr>
        <p:txBody>
          <a:bodyPr wrap="none">
            <a:spAutoFit/>
          </a:bodyPr>
          <a:lstStyle/>
          <a:p>
            <a:pPr>
              <a:defRPr/>
            </a:pPr>
            <a:r>
              <a:rPr lang="fr-FR" dirty="0" smtClean="0">
                <a:effectLst>
                  <a:glow rad="228600">
                    <a:schemeClr val="accent2">
                      <a:alpha val="75000"/>
                    </a:schemeClr>
                  </a:glow>
                </a:effectLst>
                <a:latin typeface="Arial" pitchFamily="-106" charset="0"/>
              </a:rPr>
              <a:t>T5</a:t>
            </a:r>
            <a:endParaRPr lang="fr-FR" dirty="0">
              <a:effectLst>
                <a:glow rad="228600">
                  <a:schemeClr val="accent2">
                    <a:alpha val="75000"/>
                  </a:schemeClr>
                </a:glow>
              </a:effectLst>
              <a:latin typeface="Arial" pitchFamily="-106" charset="0"/>
            </a:endParaRPr>
          </a:p>
        </p:txBody>
      </p:sp>
      <p:sp>
        <p:nvSpPr>
          <p:cNvPr id="29" name="Text Box 4"/>
          <p:cNvSpPr txBox="1">
            <a:spLocks noChangeArrowheads="1"/>
          </p:cNvSpPr>
          <p:nvPr/>
        </p:nvSpPr>
        <p:spPr bwMode="auto">
          <a:xfrm>
            <a:off x="6965103" y="1219527"/>
            <a:ext cx="1524000" cy="523220"/>
          </a:xfrm>
          <a:prstGeom prst="rect">
            <a:avLst/>
          </a:prstGeom>
          <a:noFill/>
          <a:ln w="9525">
            <a:noFill/>
            <a:miter lim="800000"/>
            <a:headEnd/>
            <a:tailEnd/>
          </a:ln>
        </p:spPr>
        <p:txBody>
          <a:bodyPr wrap="square">
            <a:prstTxWarp prst="textNoShape">
              <a:avLst/>
            </a:prstTxWarp>
            <a:spAutoFit/>
          </a:bodyPr>
          <a:lstStyle/>
          <a:p>
            <a:pPr algn="ctr"/>
            <a:r>
              <a:rPr lang="fr-FR" sz="1400" b="1" dirty="0" smtClean="0">
                <a:solidFill>
                  <a:schemeClr val="hlink"/>
                </a:solidFill>
              </a:rPr>
              <a:t>Terminaison</a:t>
            </a:r>
            <a:br>
              <a:rPr lang="fr-FR" sz="1400" b="1" dirty="0" smtClean="0">
                <a:solidFill>
                  <a:schemeClr val="hlink"/>
                </a:solidFill>
              </a:rPr>
            </a:br>
            <a:r>
              <a:rPr lang="fr-FR" sz="1400" b="1" dirty="0" smtClean="0">
                <a:solidFill>
                  <a:schemeClr val="hlink"/>
                </a:solidFill>
              </a:rPr>
              <a:t>psychothérapie</a:t>
            </a:r>
            <a:endParaRPr lang="fr-FR" sz="1400" b="1" dirty="0">
              <a:solidFill>
                <a:schemeClr val="hlink"/>
              </a:solidFill>
            </a:endParaRPr>
          </a:p>
        </p:txBody>
      </p:sp>
      <p:sp>
        <p:nvSpPr>
          <p:cNvPr id="30" name="Text Box 8"/>
          <p:cNvSpPr txBox="1">
            <a:spLocks noChangeArrowheads="1"/>
          </p:cNvSpPr>
          <p:nvPr/>
        </p:nvSpPr>
        <p:spPr bwMode="auto">
          <a:xfrm>
            <a:off x="6774603" y="5340350"/>
            <a:ext cx="1981200" cy="52705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sp>
        <p:nvSpPr>
          <p:cNvPr id="31" name="Rectangle 30"/>
          <p:cNvSpPr/>
          <p:nvPr/>
        </p:nvSpPr>
        <p:spPr bwMode="auto">
          <a:xfrm>
            <a:off x="6622203"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2" name="Rectangle 31"/>
          <p:cNvSpPr/>
          <p:nvPr/>
        </p:nvSpPr>
        <p:spPr bwMode="auto">
          <a:xfrm>
            <a:off x="2057400" y="47244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5" name="Rectangle 34"/>
          <p:cNvSpPr/>
          <p:nvPr/>
        </p:nvSpPr>
        <p:spPr bwMode="auto">
          <a:xfrm>
            <a:off x="2209800" y="48768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6" name="Rectangle 35"/>
          <p:cNvSpPr/>
          <p:nvPr/>
        </p:nvSpPr>
        <p:spPr bwMode="auto">
          <a:xfrm>
            <a:off x="2362200" y="50292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7" name="Rectangle 36"/>
          <p:cNvSpPr/>
          <p:nvPr/>
        </p:nvSpPr>
        <p:spPr bwMode="auto">
          <a:xfrm>
            <a:off x="2514600"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8" name="Text Box 8"/>
          <p:cNvSpPr txBox="1">
            <a:spLocks noChangeArrowheads="1"/>
          </p:cNvSpPr>
          <p:nvPr/>
        </p:nvSpPr>
        <p:spPr bwMode="auto">
          <a:xfrm>
            <a:off x="2667000" y="5340350"/>
            <a:ext cx="1981200" cy="52322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smtClean="0">
                <a:solidFill>
                  <a:srgbClr val="000090"/>
                </a:solidFill>
              </a:rPr>
              <a:t>Comparaisons cas</a:t>
            </a:r>
            <a:br>
              <a:rPr lang="fr-FR" sz="1400" b="1" dirty="0" smtClean="0">
                <a:solidFill>
                  <a:srgbClr val="000090"/>
                </a:solidFill>
              </a:rPr>
            </a:br>
            <a:r>
              <a:rPr lang="fr-FR" sz="1400" b="1" dirty="0" smtClean="0">
                <a:solidFill>
                  <a:srgbClr val="000090"/>
                </a:solidFill>
              </a:rPr>
              <a:t>analogues</a:t>
            </a:r>
            <a:endParaRPr lang="fr-FR" dirty="0">
              <a:solidFill>
                <a:srgbClr val="000090"/>
              </a:solidFill>
            </a:endParaRPr>
          </a:p>
        </p:txBody>
      </p:sp>
      <p:sp>
        <p:nvSpPr>
          <p:cNvPr id="41" name="Flèche droite rayée 40"/>
          <p:cNvSpPr/>
          <p:nvPr/>
        </p:nvSpPr>
        <p:spPr>
          <a:xfrm>
            <a:off x="2743200" y="3316069"/>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Flèche droite rayée 42"/>
          <p:cNvSpPr/>
          <p:nvPr/>
        </p:nvSpPr>
        <p:spPr>
          <a:xfrm>
            <a:off x="5867400" y="3316069"/>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4" name="Flèche droite rayée 43"/>
          <p:cNvSpPr/>
          <p:nvPr/>
        </p:nvSpPr>
        <p:spPr>
          <a:xfrm rot="5400000">
            <a:off x="7398003" y="4482000"/>
            <a:ext cx="734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5" name="Flèche droite rayée 44"/>
          <p:cNvSpPr/>
          <p:nvPr/>
        </p:nvSpPr>
        <p:spPr>
          <a:xfrm rot="10800000">
            <a:off x="5181601" y="5451475"/>
            <a:ext cx="914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6" name="Text Box 11"/>
          <p:cNvSpPr txBox="1">
            <a:spLocks noChangeArrowheads="1"/>
          </p:cNvSpPr>
          <p:nvPr/>
        </p:nvSpPr>
        <p:spPr bwMode="auto">
          <a:xfrm>
            <a:off x="838200" y="6400800"/>
            <a:ext cx="8153400" cy="307777"/>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prstTxWarp prst="textNoShape">
              <a:avLst/>
            </a:prstTxWarp>
            <a:spAutoFit/>
          </a:bodyPr>
          <a:lstStyle/>
          <a:p>
            <a:pPr algn="ctr">
              <a:defRPr/>
            </a:pPr>
            <a:r>
              <a:rPr lang="fr-FR" sz="1400" b="1" dirty="0">
                <a:solidFill>
                  <a:srgbClr val="000090"/>
                </a:solidFill>
              </a:rPr>
              <a:t>Retour sur les </a:t>
            </a:r>
            <a:r>
              <a:rPr lang="fr-FR" sz="1400" b="1" dirty="0" smtClean="0">
                <a:solidFill>
                  <a:srgbClr val="000090"/>
                </a:solidFill>
              </a:rPr>
              <a:t>pratiques - Explorations </a:t>
            </a:r>
            <a:r>
              <a:rPr lang="fr-FR" sz="1400" b="1" dirty="0">
                <a:solidFill>
                  <a:srgbClr val="000090"/>
                </a:solidFill>
              </a:rPr>
              <a:t>secondaires des facteurs de changement</a:t>
            </a:r>
          </a:p>
        </p:txBody>
      </p:sp>
      <p:cxnSp>
        <p:nvCxnSpPr>
          <p:cNvPr id="48" name="Connecteur en angle 47"/>
          <p:cNvCxnSpPr>
            <a:stCxn id="32" idx="1"/>
            <a:endCxn id="46" idx="1"/>
          </p:cNvCxnSpPr>
          <p:nvPr/>
        </p:nvCxnSpPr>
        <p:spPr>
          <a:xfrm rot="10800000" flipV="1">
            <a:off x="838200" y="5143499"/>
            <a:ext cx="1219200" cy="1411189"/>
          </a:xfrm>
          <a:prstGeom prst="bentConnector3">
            <a:avLst>
              <a:gd name="adj1" fmla="val 118750"/>
            </a:avLst>
          </a:prstGeom>
          <a:ln>
            <a:tailEnd type="arrow"/>
          </a:ln>
        </p:spPr>
        <p:style>
          <a:lnRef idx="2">
            <a:schemeClr val="accent1"/>
          </a:lnRef>
          <a:fillRef idx="0">
            <a:schemeClr val="accent1"/>
          </a:fillRef>
          <a:effectRef idx="1">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Titre 1"/>
          <p:cNvSpPr>
            <a:spLocks noGrp="1"/>
          </p:cNvSpPr>
          <p:nvPr>
            <p:ph type="title"/>
          </p:nvPr>
        </p:nvSpPr>
        <p:spPr/>
        <p:txBody>
          <a:bodyPr/>
          <a:lstStyle/>
          <a:p>
            <a:r>
              <a:rPr lang="fr-FR" smtClean="0">
                <a:ea typeface="ＭＳ Ｐゴシック" pitchFamily="-108" charset="-128"/>
                <a:cs typeface="ＭＳ Ｐゴシック" pitchFamily="-108" charset="-128"/>
              </a:rPr>
              <a:t>Généralisation des résultats</a:t>
            </a:r>
          </a:p>
        </p:txBody>
      </p:sp>
      <p:sp>
        <p:nvSpPr>
          <p:cNvPr id="56323" name="Espace réservé du contenu 2"/>
          <p:cNvSpPr>
            <a:spLocks noGrp="1"/>
          </p:cNvSpPr>
          <p:nvPr>
            <p:ph idx="1"/>
          </p:nvPr>
        </p:nvSpPr>
        <p:spPr>
          <a:xfrm>
            <a:off x="457200" y="1600200"/>
            <a:ext cx="8229600" cy="4876800"/>
          </a:xfrm>
        </p:spPr>
        <p:txBody>
          <a:bodyPr/>
          <a:lstStyle/>
          <a:p>
            <a:r>
              <a:rPr lang="fr-FR" sz="2800" smtClean="0">
                <a:ea typeface="ＭＳ Ｐゴシック" pitchFamily="-108" charset="-128"/>
                <a:cs typeface="ＭＳ Ｐゴシック" pitchFamily="-108" charset="-128"/>
              </a:rPr>
              <a:t>La généralisation des résultats peut s’appuyer</a:t>
            </a:r>
          </a:p>
          <a:p>
            <a:pPr lvl="1"/>
            <a:r>
              <a:rPr lang="fr-FR" sz="2400" smtClean="0"/>
              <a:t> sur la </a:t>
            </a:r>
            <a:r>
              <a:rPr lang="fr-FR" sz="2400" i="1" smtClean="0"/>
              <a:t>réplication</a:t>
            </a:r>
            <a:r>
              <a:rPr lang="fr-FR" sz="2400" smtClean="0"/>
              <a:t> </a:t>
            </a:r>
            <a:r>
              <a:rPr lang="fr-FR" sz="2400" i="1" smtClean="0"/>
              <a:t>au cas-par-cas</a:t>
            </a:r>
            <a:r>
              <a:rPr lang="fr-FR" sz="2400" smtClean="0"/>
              <a:t> (recherche de régularités à partir de fonctionnements, processus individuels) plutôt que sur </a:t>
            </a:r>
            <a:r>
              <a:rPr lang="fr-FR" sz="2400" i="1" smtClean="0"/>
              <a:t>l'agrégation</a:t>
            </a:r>
            <a:r>
              <a:rPr lang="fr-FR" sz="2400" smtClean="0"/>
              <a:t> des cas (recherche de régularité de l’effet d’un déterminant dans un ensemble de cas mélangés avec le risque d’annuler des différences individuelles actives** )</a:t>
            </a:r>
          </a:p>
          <a:p>
            <a:pPr lvl="1"/>
            <a:r>
              <a:rPr lang="fr-FR" sz="2400" smtClean="0"/>
              <a:t>sur un ensemble de cas reconstitué (voir Fishman, diapo suivante) </a:t>
            </a:r>
          </a:p>
          <a:p>
            <a:endParaRPr lang="fr-FR" smtClean="0">
              <a:ea typeface="ＭＳ Ｐゴシック" pitchFamily="-108" charset="-128"/>
              <a:cs typeface="ＭＳ Ｐゴシック" pitchFamily="-108" charset="-128"/>
            </a:endParaRPr>
          </a:p>
        </p:txBody>
      </p:sp>
      <p:sp>
        <p:nvSpPr>
          <p:cNvPr id="56324" name="Rectangle 3"/>
          <p:cNvSpPr>
            <a:spLocks noChangeArrowheads="1"/>
          </p:cNvSpPr>
          <p:nvPr/>
        </p:nvSpPr>
        <p:spPr bwMode="auto">
          <a:xfrm>
            <a:off x="838200" y="5754688"/>
            <a:ext cx="7391400" cy="369887"/>
          </a:xfrm>
          <a:prstGeom prst="rect">
            <a:avLst/>
          </a:prstGeom>
          <a:noFill/>
          <a:ln w="9525">
            <a:noFill/>
            <a:miter lim="800000"/>
            <a:headEnd/>
            <a:tailEnd/>
          </a:ln>
        </p:spPr>
        <p:txBody>
          <a:bodyPr>
            <a:prstTxWarp prst="textNoShape">
              <a:avLst/>
            </a:prstTxWarp>
            <a:spAutoFit/>
          </a:bodyPr>
          <a:lstStyle/>
          <a:p>
            <a:r>
              <a:rPr lang="fr-FR" dirty="0">
                <a:solidFill>
                  <a:schemeClr val="tx2"/>
                </a:solidFill>
              </a:rPr>
              <a:t> ** </a:t>
            </a:r>
            <a:r>
              <a:rPr lang="fr-FR" dirty="0"/>
              <a:t>Hilliard (1993), </a:t>
            </a:r>
            <a:r>
              <a:rPr lang="fr-FR" dirty="0" err="1"/>
              <a:t>Kazdin</a:t>
            </a:r>
            <a:r>
              <a:rPr lang="fr-FR" dirty="0"/>
              <a:t> (1998), </a:t>
            </a:r>
            <a:r>
              <a:rPr lang="fr-FR" dirty="0" err="1"/>
              <a:t>Stiles</a:t>
            </a:r>
            <a:r>
              <a:rPr lang="fr-FR" dirty="0"/>
              <a:t> (2003), Edwards (2004)</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7346" name="Image 1" descr="PICT0051.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5943600" y="6019800"/>
            <a:ext cx="2362200" cy="304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solidFill>
                  <a:srgbClr val="000090"/>
                </a:solidFill>
              </a:rPr>
              <a:t>Madison - Juin 2007</a:t>
            </a:r>
            <a:endParaRPr lang="fr-FR" dirty="0">
              <a:solidFill>
                <a:srgbClr val="00009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re 5"/>
          <p:cNvSpPr>
            <a:spLocks noGrp="1"/>
          </p:cNvSpPr>
          <p:nvPr>
            <p:ph type="title"/>
          </p:nvPr>
        </p:nvSpPr>
        <p:spPr>
          <a:xfrm>
            <a:off x="152400" y="152400"/>
            <a:ext cx="8229600" cy="1143000"/>
          </a:xfrm>
        </p:spPr>
        <p:txBody>
          <a:bodyPr/>
          <a:lstStyle/>
          <a:p>
            <a:pPr algn="l"/>
            <a:r>
              <a:rPr lang="fr-FR" sz="4000" i="1" dirty="0" smtClean="0"/>
              <a:t>Quelques références biblio</a:t>
            </a:r>
            <a:endParaRPr lang="fr-FR" sz="4000" i="1" dirty="0"/>
          </a:p>
        </p:txBody>
      </p:sp>
      <p:sp>
        <p:nvSpPr>
          <p:cNvPr id="7" name="Espace réservé du contenu 6"/>
          <p:cNvSpPr>
            <a:spLocks noGrp="1"/>
          </p:cNvSpPr>
          <p:nvPr>
            <p:ph idx="1"/>
          </p:nvPr>
        </p:nvSpPr>
        <p:spPr>
          <a:xfrm>
            <a:off x="457200" y="1219200"/>
            <a:ext cx="8229600" cy="4906963"/>
          </a:xfrm>
        </p:spPr>
        <p:txBody>
          <a:bodyPr/>
          <a:lstStyle/>
          <a:p>
            <a:r>
              <a:rPr lang="fr-FR" sz="1400" cap="small" dirty="0" smtClean="0"/>
              <a:t>Thurin</a:t>
            </a:r>
            <a:r>
              <a:rPr lang="fr-FR" sz="1400" dirty="0" smtClean="0"/>
              <a:t> JM et </a:t>
            </a:r>
            <a:r>
              <a:rPr lang="fr-FR" sz="1400" cap="small" dirty="0" smtClean="0"/>
              <a:t>Thurin</a:t>
            </a:r>
            <a:r>
              <a:rPr lang="fr-FR" sz="1400" dirty="0" smtClean="0"/>
              <a:t> M. </a:t>
            </a:r>
            <a:r>
              <a:rPr lang="fr-FR" sz="1400" i="1" dirty="0" smtClean="0"/>
              <a:t>Évaluer les psychothérapies : méthodes et pratiques</a:t>
            </a:r>
            <a:r>
              <a:rPr lang="fr-FR" sz="1400" dirty="0" smtClean="0"/>
              <a:t>. Paris, </a:t>
            </a:r>
            <a:r>
              <a:rPr lang="fr-FR" sz="1400" dirty="0" err="1" smtClean="0"/>
              <a:t>Dunod</a:t>
            </a:r>
            <a:r>
              <a:rPr lang="fr-FR" sz="1400" dirty="0" smtClean="0"/>
              <a:t>, 2007</a:t>
            </a:r>
            <a:r>
              <a:rPr lang="fr-FR" sz="1400" dirty="0" smtClean="0"/>
              <a:t>.</a:t>
            </a:r>
          </a:p>
          <a:p>
            <a:r>
              <a:rPr lang="fr-FR" sz="1400" cap="small" dirty="0" smtClean="0"/>
              <a:t>Edwards </a:t>
            </a:r>
            <a:r>
              <a:rPr lang="fr-FR" sz="1400" cap="small" dirty="0" smtClean="0"/>
              <a:t>D, </a:t>
            </a:r>
            <a:r>
              <a:rPr lang="fr-FR" sz="1400" cap="small" dirty="0" err="1" smtClean="0"/>
              <a:t>Dattilio</a:t>
            </a:r>
            <a:r>
              <a:rPr lang="fr-FR" sz="1400" cap="small" dirty="0" smtClean="0"/>
              <a:t> </a:t>
            </a:r>
            <a:r>
              <a:rPr lang="fr-FR" sz="1400" cap="small" dirty="0" smtClean="0"/>
              <a:t>F, </a:t>
            </a:r>
            <a:r>
              <a:rPr lang="fr-FR" sz="1400" cap="small" dirty="0" err="1" smtClean="0"/>
              <a:t>Bromley</a:t>
            </a:r>
            <a:r>
              <a:rPr lang="fr-FR" sz="1400" dirty="0" smtClean="0"/>
              <a:t> </a:t>
            </a:r>
            <a:r>
              <a:rPr lang="fr-FR" sz="1400" dirty="0" smtClean="0"/>
              <a:t>D.  </a:t>
            </a:r>
            <a:r>
              <a:rPr lang="fr-FR" sz="1400" dirty="0" err="1" smtClean="0"/>
              <a:t>Developing</a:t>
            </a:r>
            <a:r>
              <a:rPr lang="fr-FR" sz="1400" dirty="0" smtClean="0"/>
              <a:t> </a:t>
            </a:r>
            <a:r>
              <a:rPr lang="fr-FR" sz="1400" dirty="0" err="1" smtClean="0"/>
              <a:t>Evidence-Based</a:t>
            </a:r>
            <a:r>
              <a:rPr lang="fr-FR" sz="1400" dirty="0" smtClean="0"/>
              <a:t> Practice : The </a:t>
            </a:r>
            <a:r>
              <a:rPr lang="fr-FR" sz="1400" dirty="0" err="1" smtClean="0"/>
              <a:t>Role</a:t>
            </a:r>
            <a:r>
              <a:rPr lang="fr-FR" sz="1400" dirty="0" smtClean="0"/>
              <a:t> of </a:t>
            </a:r>
            <a:r>
              <a:rPr lang="fr-FR" sz="1400" dirty="0" err="1" smtClean="0"/>
              <a:t>Case-Based</a:t>
            </a:r>
            <a:r>
              <a:rPr lang="fr-FR" sz="1400" dirty="0" smtClean="0"/>
              <a:t> </a:t>
            </a:r>
            <a:r>
              <a:rPr lang="fr-FR" sz="1400" dirty="0" err="1" smtClean="0"/>
              <a:t>Research</a:t>
            </a:r>
            <a:r>
              <a:rPr lang="fr-FR" sz="1400" dirty="0" smtClean="0"/>
              <a:t> », </a:t>
            </a:r>
            <a:r>
              <a:rPr lang="fr-FR" sz="1400" i="1" dirty="0" smtClean="0"/>
              <a:t>Professional </a:t>
            </a:r>
            <a:r>
              <a:rPr lang="fr-FR" sz="1400" i="1" dirty="0" err="1" smtClean="0"/>
              <a:t>Psychology</a:t>
            </a:r>
            <a:r>
              <a:rPr lang="fr-FR" sz="1400" i="1" dirty="0" smtClean="0"/>
              <a:t> : </a:t>
            </a:r>
            <a:r>
              <a:rPr lang="fr-FR" sz="1400" i="1" dirty="0" err="1" smtClean="0"/>
              <a:t>Research</a:t>
            </a:r>
            <a:r>
              <a:rPr lang="fr-FR" sz="1400" i="1" dirty="0" smtClean="0"/>
              <a:t> and </a:t>
            </a:r>
            <a:r>
              <a:rPr lang="fr-FR" sz="1400" i="1" dirty="0" smtClean="0"/>
              <a:t>Practice </a:t>
            </a:r>
            <a:r>
              <a:rPr lang="fr-FR" sz="1400" dirty="0" smtClean="0"/>
              <a:t>2004 ;</a:t>
            </a:r>
            <a:r>
              <a:rPr lang="fr-FR" sz="1400" dirty="0" smtClean="0"/>
              <a:t> </a:t>
            </a:r>
            <a:r>
              <a:rPr lang="fr-FR" sz="1400" dirty="0" smtClean="0"/>
              <a:t>35(6), 589-597</a:t>
            </a:r>
            <a:r>
              <a:rPr lang="fr-FR" sz="1400" dirty="0" smtClean="0"/>
              <a:t>.</a:t>
            </a:r>
          </a:p>
          <a:p>
            <a:r>
              <a:rPr lang="fr-FR" sz="1400" cap="small" dirty="0" err="1" smtClean="0"/>
              <a:t>Fishman</a:t>
            </a:r>
            <a:r>
              <a:rPr lang="fr-FR" sz="1400" dirty="0" smtClean="0"/>
              <a:t> D.B. Intervention au congrès de la SPR. Madison Juin 2007.</a:t>
            </a:r>
            <a:endParaRPr lang="fr-FR" sz="1400" dirty="0" smtClean="0"/>
          </a:p>
          <a:p>
            <a:r>
              <a:rPr lang="fr-FR" sz="1400" cap="small" dirty="0" smtClean="0"/>
              <a:t>Hilliard</a:t>
            </a:r>
            <a:r>
              <a:rPr lang="fr-FR" sz="1400" dirty="0" smtClean="0"/>
              <a:t> R.B. (1993). « </a:t>
            </a:r>
            <a:r>
              <a:rPr lang="fr-FR" sz="1400" dirty="0" err="1" smtClean="0"/>
              <a:t>Single-Case</a:t>
            </a:r>
            <a:r>
              <a:rPr lang="fr-FR" sz="1400" dirty="0" smtClean="0"/>
              <a:t> </a:t>
            </a:r>
            <a:r>
              <a:rPr lang="fr-FR" sz="1400" dirty="0" err="1" smtClean="0"/>
              <a:t>Methodology</a:t>
            </a:r>
            <a:r>
              <a:rPr lang="fr-FR" sz="1400" dirty="0" smtClean="0"/>
              <a:t> in </a:t>
            </a:r>
            <a:r>
              <a:rPr lang="fr-FR" sz="1400" dirty="0" err="1" smtClean="0"/>
              <a:t>psychotherapy</a:t>
            </a:r>
            <a:r>
              <a:rPr lang="fr-FR" sz="1400" dirty="0" smtClean="0"/>
              <a:t> </a:t>
            </a:r>
            <a:r>
              <a:rPr lang="fr-FR" sz="1400" dirty="0" err="1" smtClean="0"/>
              <a:t>process</a:t>
            </a:r>
            <a:r>
              <a:rPr lang="fr-FR" sz="1400" dirty="0" smtClean="0"/>
              <a:t> and </a:t>
            </a:r>
            <a:r>
              <a:rPr lang="fr-FR" sz="1400" dirty="0" err="1" smtClean="0"/>
              <a:t>outcome</a:t>
            </a:r>
            <a:r>
              <a:rPr lang="fr-FR" sz="1400" dirty="0" smtClean="0"/>
              <a:t> </a:t>
            </a:r>
            <a:r>
              <a:rPr lang="fr-FR" sz="1400" dirty="0" err="1" smtClean="0"/>
              <a:t>research</a:t>
            </a:r>
            <a:r>
              <a:rPr lang="fr-FR" sz="1400" dirty="0" smtClean="0"/>
              <a:t> », </a:t>
            </a:r>
            <a:r>
              <a:rPr lang="fr-FR" sz="1400" i="1" dirty="0" smtClean="0"/>
              <a:t>Journal of Consulting and </a:t>
            </a:r>
            <a:r>
              <a:rPr lang="fr-FR" sz="1400" i="1" dirty="0" err="1" smtClean="0"/>
              <a:t>Clinical</a:t>
            </a:r>
            <a:r>
              <a:rPr lang="fr-FR" sz="1400" i="1" dirty="0" smtClean="0"/>
              <a:t> </a:t>
            </a:r>
            <a:r>
              <a:rPr lang="fr-FR" sz="1400" i="1" dirty="0" err="1" smtClean="0"/>
              <a:t>Psychology</a:t>
            </a:r>
            <a:r>
              <a:rPr lang="fr-FR" sz="1400" dirty="0" smtClean="0"/>
              <a:t>, 61(3), 373-380. </a:t>
            </a:r>
            <a:endParaRPr lang="fr-FR" sz="1400" dirty="0" smtClean="0"/>
          </a:p>
          <a:p>
            <a:r>
              <a:rPr lang="fr-FR" sz="1400" cap="small" dirty="0" err="1" smtClean="0"/>
              <a:t>Kazdin</a:t>
            </a:r>
            <a:r>
              <a:rPr lang="fr-FR" sz="1400" dirty="0" smtClean="0"/>
              <a:t> AE, </a:t>
            </a:r>
            <a:r>
              <a:rPr lang="fr-FR" sz="1400" cap="small" dirty="0" smtClean="0"/>
              <a:t>Kendall PC</a:t>
            </a:r>
            <a:r>
              <a:rPr lang="fr-FR" sz="1400" dirty="0" smtClean="0"/>
              <a:t>. </a:t>
            </a:r>
            <a:r>
              <a:rPr lang="fr-FR" sz="1400" dirty="0" err="1" smtClean="0"/>
              <a:t>Current</a:t>
            </a:r>
            <a:r>
              <a:rPr lang="fr-FR" sz="1400" dirty="0" smtClean="0"/>
              <a:t> </a:t>
            </a:r>
            <a:r>
              <a:rPr lang="fr-FR" sz="1400" dirty="0" err="1" smtClean="0"/>
              <a:t>progress</a:t>
            </a:r>
            <a:r>
              <a:rPr lang="fr-FR" sz="1400" dirty="0" smtClean="0"/>
              <a:t> and future plans for </a:t>
            </a:r>
            <a:r>
              <a:rPr lang="fr-FR" sz="1400" dirty="0" err="1" smtClean="0"/>
              <a:t>developping</a:t>
            </a:r>
            <a:r>
              <a:rPr lang="fr-FR" sz="1400" dirty="0" smtClean="0"/>
              <a:t> effective </a:t>
            </a:r>
            <a:r>
              <a:rPr lang="fr-FR" sz="1400" dirty="0" err="1" smtClean="0"/>
              <a:t>tratments</a:t>
            </a:r>
            <a:r>
              <a:rPr lang="fr-FR" sz="1400" dirty="0" smtClean="0"/>
              <a:t> : </a:t>
            </a:r>
            <a:r>
              <a:rPr lang="fr-FR" sz="1400" dirty="0" err="1" smtClean="0"/>
              <a:t>comments</a:t>
            </a:r>
            <a:r>
              <a:rPr lang="fr-FR" sz="1400" dirty="0" smtClean="0"/>
              <a:t> and perspectives. </a:t>
            </a:r>
            <a:r>
              <a:rPr lang="fr-FR" sz="1400" i="1" dirty="0" smtClean="0"/>
              <a:t>Journal of </a:t>
            </a:r>
            <a:r>
              <a:rPr lang="fr-FR" sz="1400" i="1" dirty="0" err="1" smtClean="0"/>
              <a:t>Clinical</a:t>
            </a:r>
            <a:r>
              <a:rPr lang="fr-FR" sz="1400" i="1" dirty="0" smtClean="0"/>
              <a:t> </a:t>
            </a:r>
            <a:r>
              <a:rPr lang="fr-FR" sz="1400" i="1" dirty="0" err="1" smtClean="0"/>
              <a:t>Psychology</a:t>
            </a:r>
            <a:r>
              <a:rPr lang="fr-FR" sz="1400" dirty="0" smtClean="0"/>
              <a:t>, 1998 ; 27 (2), 217-226.</a:t>
            </a:r>
          </a:p>
          <a:p>
            <a:r>
              <a:rPr lang="fr-FR" sz="1400" cap="small" dirty="0" err="1" smtClean="0"/>
              <a:t>Kazdin</a:t>
            </a:r>
            <a:r>
              <a:rPr lang="fr-FR" sz="1400" cap="small" dirty="0" smtClean="0"/>
              <a:t> </a:t>
            </a:r>
            <a:r>
              <a:rPr lang="fr-FR" sz="1400" cap="all" dirty="0" err="1" smtClean="0"/>
              <a:t>ae</a:t>
            </a:r>
            <a:r>
              <a:rPr lang="fr-FR" sz="1400" cap="all" dirty="0" smtClean="0"/>
              <a:t>, </a:t>
            </a:r>
            <a:r>
              <a:rPr lang="fr-FR" sz="1400" cap="small" dirty="0" err="1" smtClean="0"/>
              <a:t>nock</a:t>
            </a:r>
            <a:r>
              <a:rPr lang="fr-FR" sz="1400" cap="small" dirty="0" smtClean="0"/>
              <a:t> </a:t>
            </a:r>
            <a:r>
              <a:rPr lang="fr-FR" sz="1400" dirty="0" smtClean="0"/>
              <a:t>MK</a:t>
            </a:r>
            <a:r>
              <a:rPr lang="fr-FR" sz="1400" dirty="0" smtClean="0"/>
              <a:t>.  </a:t>
            </a:r>
            <a:r>
              <a:rPr lang="fr-FR" sz="1400" dirty="0" err="1" smtClean="0"/>
              <a:t>Delineating</a:t>
            </a:r>
            <a:r>
              <a:rPr lang="fr-FR" sz="1400" dirty="0" smtClean="0"/>
              <a:t> </a:t>
            </a:r>
            <a:r>
              <a:rPr lang="fr-FR" sz="1400" dirty="0" err="1" smtClean="0"/>
              <a:t>mechanisms</a:t>
            </a:r>
            <a:r>
              <a:rPr lang="fr-FR" sz="1400" dirty="0" smtClean="0"/>
              <a:t> of change </a:t>
            </a:r>
            <a:r>
              <a:rPr lang="fr-FR" sz="1400" dirty="0" err="1" smtClean="0"/>
              <a:t>child</a:t>
            </a:r>
            <a:r>
              <a:rPr lang="fr-FR" sz="1400" dirty="0" smtClean="0"/>
              <a:t> adolescent </a:t>
            </a:r>
            <a:r>
              <a:rPr lang="fr-FR" sz="1400" dirty="0" err="1" smtClean="0"/>
              <a:t>therapy</a:t>
            </a:r>
            <a:r>
              <a:rPr lang="fr-FR" sz="1400" dirty="0" smtClean="0"/>
              <a:t> : </a:t>
            </a:r>
            <a:r>
              <a:rPr lang="fr-FR" sz="1400" dirty="0" err="1" smtClean="0"/>
              <a:t>methodological</a:t>
            </a:r>
            <a:r>
              <a:rPr lang="fr-FR" sz="1400" dirty="0" smtClean="0"/>
              <a:t> issues and </a:t>
            </a:r>
            <a:r>
              <a:rPr lang="fr-FR" sz="1400" dirty="0" err="1" smtClean="0"/>
              <a:t>research</a:t>
            </a:r>
            <a:r>
              <a:rPr lang="fr-FR" sz="1400" dirty="0" smtClean="0"/>
              <a:t> </a:t>
            </a:r>
            <a:r>
              <a:rPr lang="fr-FR" sz="1400" dirty="0" err="1" smtClean="0"/>
              <a:t>recommendations</a:t>
            </a:r>
            <a:r>
              <a:rPr lang="fr-FR" sz="1400" dirty="0" smtClean="0"/>
              <a:t>. </a:t>
            </a:r>
            <a:r>
              <a:rPr lang="fr-FR" sz="1400" i="1" dirty="0" smtClean="0"/>
              <a:t>Journal of Child </a:t>
            </a:r>
            <a:r>
              <a:rPr lang="fr-FR" sz="1400" i="1" dirty="0" err="1" smtClean="0"/>
              <a:t>Psychology</a:t>
            </a:r>
            <a:r>
              <a:rPr lang="fr-FR" sz="1400" i="1" dirty="0" smtClean="0"/>
              <a:t> and </a:t>
            </a:r>
            <a:r>
              <a:rPr lang="fr-FR" sz="1400" i="1" dirty="0" err="1" smtClean="0"/>
              <a:t>Psychiatry</a:t>
            </a:r>
            <a:r>
              <a:rPr lang="fr-FR" sz="1400" i="1" dirty="0" smtClean="0"/>
              <a:t>   </a:t>
            </a:r>
            <a:r>
              <a:rPr lang="fr-FR" sz="1400" dirty="0" smtClean="0"/>
              <a:t>2003 ; 44 : 1116-</a:t>
            </a:r>
            <a:r>
              <a:rPr lang="fr-FR" sz="1400" dirty="0" smtClean="0"/>
              <a:t>1129</a:t>
            </a:r>
          </a:p>
          <a:p>
            <a:r>
              <a:rPr lang="fr-FR" sz="1400" cap="small" dirty="0" err="1" smtClean="0"/>
              <a:t>Kazdin</a:t>
            </a:r>
            <a:r>
              <a:rPr lang="fr-FR" sz="1400" cap="small" dirty="0" smtClean="0"/>
              <a:t> </a:t>
            </a:r>
            <a:r>
              <a:rPr lang="fr-FR" sz="1400" cap="small" dirty="0" err="1" smtClean="0"/>
              <a:t>ae</a:t>
            </a:r>
            <a:r>
              <a:rPr lang="fr-FR" sz="1400" dirty="0" smtClean="0"/>
              <a:t>.</a:t>
            </a:r>
            <a:r>
              <a:rPr lang="fr-FR" sz="1400" dirty="0" smtClean="0"/>
              <a:t>. </a:t>
            </a:r>
            <a:r>
              <a:rPr lang="fr-FR" sz="1400" dirty="0" err="1" smtClean="0"/>
              <a:t>Mediators</a:t>
            </a:r>
            <a:r>
              <a:rPr lang="fr-FR" sz="1400" dirty="0" smtClean="0"/>
              <a:t> and </a:t>
            </a:r>
            <a:r>
              <a:rPr lang="fr-FR" sz="1400" dirty="0" err="1" smtClean="0"/>
              <a:t>Mechanisms</a:t>
            </a:r>
            <a:r>
              <a:rPr lang="fr-FR" sz="1400" dirty="0" smtClean="0"/>
              <a:t> of Change in </a:t>
            </a:r>
            <a:r>
              <a:rPr lang="fr-FR" sz="1400" dirty="0" err="1" smtClean="0"/>
              <a:t>Psychotherapy</a:t>
            </a:r>
            <a:r>
              <a:rPr lang="fr-FR" sz="1400" dirty="0" smtClean="0"/>
              <a:t> </a:t>
            </a:r>
            <a:r>
              <a:rPr lang="fr-FR" sz="1400" dirty="0" err="1" smtClean="0"/>
              <a:t>Research</a:t>
            </a:r>
            <a:r>
              <a:rPr lang="fr-FR" sz="1400" dirty="0" smtClean="0"/>
              <a:t>. </a:t>
            </a:r>
            <a:r>
              <a:rPr lang="fr-FR" sz="1400" i="1" dirty="0" err="1" smtClean="0"/>
              <a:t>Annu</a:t>
            </a:r>
            <a:r>
              <a:rPr lang="fr-FR" sz="1400" i="1" dirty="0" smtClean="0"/>
              <a:t>. </a:t>
            </a:r>
            <a:r>
              <a:rPr lang="fr-FR" sz="1400" i="1" dirty="0" err="1" smtClean="0"/>
              <a:t>Rev</a:t>
            </a:r>
            <a:r>
              <a:rPr lang="fr-FR" sz="1400" i="1" dirty="0" smtClean="0"/>
              <a:t>. Clin. </a:t>
            </a:r>
            <a:r>
              <a:rPr lang="fr-FR" sz="1400" i="1" dirty="0" err="1" smtClean="0"/>
              <a:t>Psychol</a:t>
            </a:r>
            <a:r>
              <a:rPr lang="fr-FR" sz="1400" i="1" dirty="0" smtClean="0"/>
              <a:t>   </a:t>
            </a:r>
            <a:r>
              <a:rPr lang="fr-FR" sz="1400" dirty="0" smtClean="0"/>
              <a:t>2007 ; 3 : 1-</a:t>
            </a:r>
            <a:r>
              <a:rPr lang="fr-FR" sz="1400" dirty="0" smtClean="0"/>
              <a:t>27</a:t>
            </a:r>
          </a:p>
          <a:p>
            <a:r>
              <a:rPr lang="fr-FR" sz="1400" cap="small" dirty="0" err="1" smtClean="0"/>
              <a:t>Laurenceau</a:t>
            </a:r>
            <a:r>
              <a:rPr lang="fr-FR" sz="1400" dirty="0" smtClean="0"/>
              <a:t> J-P, </a:t>
            </a:r>
            <a:r>
              <a:rPr lang="fr-FR" sz="1400" cap="small" dirty="0" smtClean="0"/>
              <a:t>Hayes </a:t>
            </a:r>
            <a:r>
              <a:rPr lang="fr-FR" sz="1400" dirty="0" smtClean="0"/>
              <a:t>AM &amp; </a:t>
            </a:r>
            <a:r>
              <a:rPr lang="fr-FR" sz="1400" cap="small" dirty="0" err="1" smtClean="0"/>
              <a:t>Feldman</a:t>
            </a:r>
            <a:r>
              <a:rPr lang="fr-FR" sz="1400" cap="small" dirty="0" smtClean="0"/>
              <a:t> </a:t>
            </a:r>
            <a:r>
              <a:rPr lang="fr-FR" sz="1400" dirty="0" smtClean="0"/>
              <a:t>GC. . </a:t>
            </a:r>
            <a:r>
              <a:rPr lang="fr-FR" sz="1400" dirty="0" err="1" smtClean="0"/>
              <a:t>Some</a:t>
            </a:r>
            <a:r>
              <a:rPr lang="fr-FR" sz="1400" dirty="0" smtClean="0"/>
              <a:t> </a:t>
            </a:r>
            <a:r>
              <a:rPr lang="fr-FR" sz="1400" dirty="0" err="1" smtClean="0"/>
              <a:t>methodological</a:t>
            </a:r>
            <a:r>
              <a:rPr lang="fr-FR" sz="1400" dirty="0" smtClean="0"/>
              <a:t> and </a:t>
            </a:r>
            <a:r>
              <a:rPr lang="fr-FR" sz="1400" dirty="0" err="1" smtClean="0"/>
              <a:t>statistical</a:t>
            </a:r>
            <a:r>
              <a:rPr lang="fr-FR" sz="1400" dirty="0" smtClean="0"/>
              <a:t> issues in the </a:t>
            </a:r>
            <a:r>
              <a:rPr lang="fr-FR" sz="1400" dirty="0" err="1" smtClean="0"/>
              <a:t>study</a:t>
            </a:r>
            <a:r>
              <a:rPr lang="fr-FR" sz="1400" dirty="0" smtClean="0"/>
              <a:t> of change </a:t>
            </a:r>
            <a:r>
              <a:rPr lang="fr-FR" sz="1400" dirty="0" err="1" smtClean="0"/>
              <a:t>processes</a:t>
            </a:r>
            <a:r>
              <a:rPr lang="fr-FR" sz="1400" dirty="0" smtClean="0"/>
              <a:t> in </a:t>
            </a:r>
            <a:r>
              <a:rPr lang="fr-FR" sz="1400" dirty="0" err="1" smtClean="0"/>
              <a:t>psychotherapy</a:t>
            </a:r>
            <a:r>
              <a:rPr lang="fr-FR" sz="1400" dirty="0" smtClean="0"/>
              <a:t>. </a:t>
            </a:r>
            <a:r>
              <a:rPr lang="fr-FR" sz="1400" i="1" dirty="0" err="1" smtClean="0"/>
              <a:t>Clinical</a:t>
            </a:r>
            <a:r>
              <a:rPr lang="fr-FR" sz="1400" i="1" dirty="0" smtClean="0"/>
              <a:t> </a:t>
            </a:r>
            <a:r>
              <a:rPr lang="fr-FR" sz="1400" i="1" dirty="0" err="1" smtClean="0"/>
              <a:t>Psychology</a:t>
            </a:r>
            <a:r>
              <a:rPr lang="fr-FR" sz="1400" i="1" dirty="0" smtClean="0"/>
              <a:t> </a:t>
            </a:r>
            <a:r>
              <a:rPr lang="fr-FR" sz="1400" i="1" dirty="0" err="1" smtClean="0"/>
              <a:t>Review</a:t>
            </a:r>
            <a:r>
              <a:rPr lang="fr-FR" sz="1400" i="1" dirty="0" smtClean="0"/>
              <a:t> </a:t>
            </a:r>
            <a:r>
              <a:rPr lang="fr-FR" sz="1400" dirty="0" smtClean="0"/>
              <a:t>2007 ; 27:682−695</a:t>
            </a:r>
            <a:r>
              <a:rPr lang="fr-FR" sz="1400" i="1" dirty="0" smtClean="0"/>
              <a:t>.</a:t>
            </a:r>
            <a:endParaRPr lang="fr-FR" sz="1400" dirty="0" smtClean="0"/>
          </a:p>
          <a:p>
            <a:r>
              <a:rPr lang="fr-FR" sz="1400" cap="all" dirty="0" err="1" smtClean="0"/>
              <a:t>nimh</a:t>
            </a:r>
            <a:r>
              <a:rPr lang="fr-FR" sz="1400" dirty="0" smtClean="0"/>
              <a:t>. </a:t>
            </a:r>
            <a:r>
              <a:rPr lang="fr-FR" sz="1400" dirty="0" err="1" smtClean="0"/>
              <a:t>Psychotherapeutic</a:t>
            </a:r>
            <a:r>
              <a:rPr lang="fr-FR" sz="1400" dirty="0" smtClean="0"/>
              <a:t> </a:t>
            </a:r>
            <a:r>
              <a:rPr lang="fr-FR" sz="1400" dirty="0" smtClean="0"/>
              <a:t>Interventions: How and </a:t>
            </a:r>
            <a:r>
              <a:rPr lang="fr-FR" sz="1400" dirty="0" err="1" smtClean="0"/>
              <a:t>Why</a:t>
            </a:r>
            <a:r>
              <a:rPr lang="fr-FR" sz="1400" dirty="0" smtClean="0"/>
              <a:t> </a:t>
            </a:r>
            <a:r>
              <a:rPr lang="fr-FR" sz="1400" dirty="0" err="1" smtClean="0"/>
              <a:t>They</a:t>
            </a:r>
            <a:r>
              <a:rPr lang="fr-FR" sz="1400" dirty="0" smtClean="0"/>
              <a:t> </a:t>
            </a:r>
            <a:r>
              <a:rPr lang="fr-FR" sz="1400" dirty="0" err="1" smtClean="0"/>
              <a:t>Work</a:t>
            </a:r>
            <a:r>
              <a:rPr lang="fr-FR" sz="1400" dirty="0" smtClean="0"/>
              <a:t>. </a:t>
            </a:r>
            <a:r>
              <a:rPr lang="fr-FR" sz="1400" dirty="0" err="1" smtClean="0"/>
              <a:t>December</a:t>
            </a:r>
            <a:r>
              <a:rPr lang="fr-FR" sz="1400" dirty="0" smtClean="0"/>
              <a:t> 9-10, </a:t>
            </a:r>
            <a:r>
              <a:rPr lang="fr-FR" sz="1400" dirty="0" smtClean="0"/>
              <a:t>2002 National </a:t>
            </a:r>
            <a:r>
              <a:rPr lang="fr-FR" sz="1400" dirty="0" smtClean="0"/>
              <a:t>Institute of Mental </a:t>
            </a:r>
            <a:r>
              <a:rPr lang="fr-FR" sz="1400" dirty="0" err="1" smtClean="0"/>
              <a:t>Health</a:t>
            </a:r>
            <a:r>
              <a:rPr lang="fr-FR" sz="1400" dirty="0" smtClean="0"/>
              <a:t> Rockville</a:t>
            </a:r>
            <a:r>
              <a:rPr lang="fr-FR" sz="1400" dirty="0" smtClean="0"/>
              <a:t>, </a:t>
            </a:r>
            <a:r>
              <a:rPr lang="fr-FR" sz="1400" dirty="0" smtClean="0"/>
              <a:t>Maryland. </a:t>
            </a:r>
            <a:r>
              <a:rPr lang="fr-FR" sz="1400" dirty="0" smtClean="0">
                <a:hlinkClick r:id="rId2"/>
              </a:rPr>
              <a:t>Traduction</a:t>
            </a:r>
            <a:endParaRPr lang="fr-FR" sz="1400" dirty="0" smtClean="0"/>
          </a:p>
          <a:p>
            <a:r>
              <a:rPr lang="fr-FR" sz="1400" cap="small" dirty="0" err="1" smtClean="0"/>
              <a:t>Pachankis</a:t>
            </a:r>
            <a:r>
              <a:rPr lang="fr-FR" sz="1400" cap="small" dirty="0" smtClean="0"/>
              <a:t> </a:t>
            </a:r>
            <a:r>
              <a:rPr lang="fr-FR" sz="1400" dirty="0" smtClean="0"/>
              <a:t>JE, </a:t>
            </a:r>
            <a:r>
              <a:rPr lang="fr-FR" sz="1400" cap="small" dirty="0" err="1" smtClean="0"/>
              <a:t>Goldfried</a:t>
            </a:r>
            <a:r>
              <a:rPr lang="fr-FR" sz="1400" cap="small" dirty="0" smtClean="0"/>
              <a:t> </a:t>
            </a:r>
            <a:r>
              <a:rPr lang="fr-FR" sz="1400" dirty="0" smtClean="0"/>
              <a:t>MR. On the </a:t>
            </a:r>
            <a:r>
              <a:rPr lang="fr-FR" sz="1400" dirty="0" err="1" smtClean="0"/>
              <a:t>next</a:t>
            </a:r>
            <a:r>
              <a:rPr lang="fr-FR" sz="1400" dirty="0" smtClean="0"/>
              <a:t> </a:t>
            </a:r>
            <a:r>
              <a:rPr lang="fr-FR" sz="1400" dirty="0" err="1" smtClean="0"/>
              <a:t>generation</a:t>
            </a:r>
            <a:r>
              <a:rPr lang="fr-FR" sz="1400" dirty="0" smtClean="0"/>
              <a:t> of </a:t>
            </a:r>
            <a:r>
              <a:rPr lang="fr-FR" sz="1400" dirty="0" err="1" smtClean="0"/>
              <a:t>process</a:t>
            </a:r>
            <a:r>
              <a:rPr lang="fr-FR" sz="1400" dirty="0" smtClean="0"/>
              <a:t> </a:t>
            </a:r>
            <a:r>
              <a:rPr lang="fr-FR" sz="1400" dirty="0" err="1" smtClean="0"/>
              <a:t>research</a:t>
            </a:r>
            <a:r>
              <a:rPr lang="fr-FR" sz="1400" dirty="0" smtClean="0"/>
              <a:t>. </a:t>
            </a:r>
            <a:r>
              <a:rPr lang="fr-FR" sz="1400" i="1" dirty="0" err="1" smtClean="0"/>
              <a:t>Clinical</a:t>
            </a:r>
            <a:r>
              <a:rPr lang="fr-FR" sz="1400" i="1" dirty="0" smtClean="0"/>
              <a:t> </a:t>
            </a:r>
            <a:r>
              <a:rPr lang="fr-FR" sz="1400" i="1" dirty="0" err="1" smtClean="0"/>
              <a:t>Psychology</a:t>
            </a:r>
            <a:r>
              <a:rPr lang="fr-FR" sz="1400" i="1" dirty="0" smtClean="0"/>
              <a:t> </a:t>
            </a:r>
            <a:r>
              <a:rPr lang="fr-FR" sz="1400" i="1" dirty="0" err="1" smtClean="0"/>
              <a:t>Review</a:t>
            </a:r>
            <a:r>
              <a:rPr lang="fr-FR" sz="1400" i="1" dirty="0" smtClean="0"/>
              <a:t> </a:t>
            </a:r>
            <a:r>
              <a:rPr lang="fr-FR" sz="1400" dirty="0" smtClean="0"/>
              <a:t>2007 ; 27 :760-768  </a:t>
            </a:r>
            <a:endParaRPr lang="fr-FR" sz="1400" dirty="0" smtClean="0"/>
          </a:p>
          <a:p>
            <a:r>
              <a:rPr lang="fr-FR" sz="1400" cap="small" dirty="0" err="1" smtClean="0"/>
              <a:t>Stiles</a:t>
            </a:r>
            <a:r>
              <a:rPr lang="fr-FR" sz="1400" dirty="0" smtClean="0"/>
              <a:t> </a:t>
            </a:r>
            <a:r>
              <a:rPr lang="fr-FR" sz="1400" dirty="0" smtClean="0"/>
              <a:t>W.B. (2003). « </a:t>
            </a:r>
            <a:r>
              <a:rPr lang="fr-FR" sz="1400" dirty="0" err="1" smtClean="0"/>
              <a:t>When</a:t>
            </a:r>
            <a:r>
              <a:rPr lang="fr-FR" sz="1400" dirty="0" smtClean="0"/>
              <a:t> </a:t>
            </a:r>
            <a:r>
              <a:rPr lang="fr-FR" sz="1400" dirty="0" err="1" smtClean="0"/>
              <a:t>is</a:t>
            </a:r>
            <a:r>
              <a:rPr lang="fr-FR" sz="1400" dirty="0" smtClean="0"/>
              <a:t> a case </a:t>
            </a:r>
            <a:r>
              <a:rPr lang="fr-FR" sz="1400" dirty="0" err="1" smtClean="0"/>
              <a:t>study</a:t>
            </a:r>
            <a:r>
              <a:rPr lang="fr-FR" sz="1400" dirty="0" smtClean="0"/>
              <a:t> </a:t>
            </a:r>
            <a:r>
              <a:rPr lang="fr-FR" sz="1400" dirty="0" err="1" smtClean="0"/>
              <a:t>scientific</a:t>
            </a:r>
            <a:r>
              <a:rPr lang="fr-FR" sz="1400" dirty="0" smtClean="0"/>
              <a:t> </a:t>
            </a:r>
            <a:r>
              <a:rPr lang="fr-FR" sz="1400" dirty="0" err="1" smtClean="0"/>
              <a:t>research</a:t>
            </a:r>
            <a:r>
              <a:rPr lang="fr-FR" sz="1400" dirty="0" smtClean="0"/>
              <a:t> ? », </a:t>
            </a:r>
            <a:r>
              <a:rPr lang="fr-FR" sz="1400" i="1" dirty="0" err="1" smtClean="0"/>
              <a:t>Psychotherapy</a:t>
            </a:r>
            <a:r>
              <a:rPr lang="fr-FR" sz="1400" i="1" dirty="0" smtClean="0"/>
              <a:t> Bulletin</a:t>
            </a:r>
            <a:r>
              <a:rPr lang="fr-FR" sz="1400" dirty="0" smtClean="0"/>
              <a:t>, 38(1), 6-11. </a:t>
            </a:r>
            <a:r>
              <a:rPr lang="fr-FR" sz="1400" dirty="0" smtClean="0">
                <a:hlinkClick r:id="rId3"/>
              </a:rPr>
              <a:t>http://www.divisionofpsychotherapy.org/ bulletins/V2003_381.</a:t>
            </a:r>
            <a:r>
              <a:rPr lang="fr-FR" sz="1400" dirty="0" smtClean="0">
                <a:hlinkClick r:id="rId3"/>
              </a:rPr>
              <a:t>pdf</a:t>
            </a:r>
            <a:r>
              <a:rPr lang="fr-FR" sz="1400" b="1" dirty="0" smtClean="0">
                <a:hlinkClick r:id="rId3"/>
              </a:rPr>
              <a:t> </a:t>
            </a:r>
            <a:endParaRPr lang="fr-FR" sz="1400" dirty="0" smtClean="0"/>
          </a:p>
        </p:txBody>
      </p:sp>
    </p:spTree>
  </p:cSld>
  <p:clrMapOvr>
    <a:masterClrMapping/>
  </p:clrMapOvr>
</p:sld>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odèle par défaut">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RFPPMethodo2504_2">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RRFPPMethodo2504_2.thmx</Template>
  <TotalTime>6909</TotalTime>
  <Words>2680</Words>
  <Application>Microsoft Office PowerPoint</Application>
  <PresentationFormat>Présentation à l'écran (4:3)</PresentationFormat>
  <Paragraphs>321</Paragraphs>
  <Slides>20</Slides>
  <Notes>12</Notes>
  <HiddenSlides>0</HiddenSlides>
  <MMClips>0</MMClips>
  <ScaleCrop>false</ScaleCrop>
  <HeadingPairs>
    <vt:vector size="6" baseType="variant">
      <vt:variant>
        <vt:lpstr>Polices utilisées</vt:lpstr>
      </vt:variant>
      <vt:variant>
        <vt:i4>5</vt:i4>
      </vt:variant>
      <vt:variant>
        <vt:lpstr>Modèle de conception</vt:lpstr>
      </vt:variant>
      <vt:variant>
        <vt:i4>2</vt:i4>
      </vt:variant>
      <vt:variant>
        <vt:lpstr>Titres des diapositives</vt:lpstr>
      </vt:variant>
      <vt:variant>
        <vt:i4>20</vt:i4>
      </vt:variant>
    </vt:vector>
  </HeadingPairs>
  <TitlesOfParts>
    <vt:vector size="27" baseType="lpstr">
      <vt:lpstr>Arial</vt:lpstr>
      <vt:lpstr>ＭＳ Ｐゴシック</vt:lpstr>
      <vt:lpstr>Calibri</vt:lpstr>
      <vt:lpstr>Wingdings</vt:lpstr>
      <vt:lpstr>Helvetica-Bold</vt:lpstr>
      <vt:lpstr>Modèle par défaut</vt:lpstr>
      <vt:lpstr>RRFPPMethodo2504_2</vt:lpstr>
      <vt:lpstr>Réseau de recherches fondées sur les pratiques psychothérapeutiques </vt:lpstr>
      <vt:lpstr>Projet scientifique</vt:lpstr>
      <vt:lpstr>Projet scientifique : méthode</vt:lpstr>
      <vt:lpstr>Diapositive 4</vt:lpstr>
      <vt:lpstr>Diagnostic et formulation de cas</vt:lpstr>
      <vt:lpstr>Diapositive 6</vt:lpstr>
      <vt:lpstr>Diapositive 7</vt:lpstr>
      <vt:lpstr>Diapositive 8</vt:lpstr>
      <vt:lpstr>Diapositive 9</vt:lpstr>
      <vt:lpstr>Diapositive 10</vt:lpstr>
      <vt:lpstr>Diapositive 11</vt:lpstr>
      <vt:lpstr>Diapositive 12</vt:lpstr>
      <vt:lpstr>Diapositive 13</vt:lpstr>
      <vt:lpstr>Diapositive 14</vt:lpstr>
      <vt:lpstr>Comment décrire le processus ?</vt:lpstr>
      <vt:lpstr>Décrire un processus développemental Effets des thérapies de la communication et psychothérapies psychodynamiques </vt:lpstr>
      <vt:lpstr>Diapositive 17</vt:lpstr>
      <vt:lpstr>Généralisation des résultats</vt:lpstr>
      <vt:lpstr>Diapositive 19</vt:lpstr>
      <vt:lpstr>Quelques références biblio</vt:lpstr>
    </vt:vector>
  </TitlesOfParts>
  <Company>PSIGIAM</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Méthodologie des études systématiques de cas (RRFPP°</dc:title>
  <dc:creator>Bruno Falissard</dc:creator>
  <cp:keywords>reseau de recherches fondées sur les pratiques psychothérapiques, médiateur, modérateur, pragmatic case stydy, moderator, mediator, case formulation, formulation de cas</cp:keywords>
  <cp:lastModifiedBy>Jean-Michel THURIN</cp:lastModifiedBy>
  <cp:revision>477</cp:revision>
  <cp:lastPrinted>2008-04-20T10:50:51Z</cp:lastPrinted>
  <dcterms:created xsi:type="dcterms:W3CDTF">2008-05-18T06:40:31Z</dcterms:created>
  <dcterms:modified xsi:type="dcterms:W3CDTF">2008-05-18T14:09:08Z</dcterms:modified>
</cp:coreProperties>
</file>