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charts/chart2.xml" ContentType="application/vnd.openxmlformats-officedocument.drawingml.chart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72" r:id="rId8"/>
    <p:sldId id="263" r:id="rId9"/>
    <p:sldId id="264" r:id="rId10"/>
    <p:sldId id="265" r:id="rId11"/>
    <p:sldId id="266" r:id="rId12"/>
    <p:sldId id="273" r:id="rId13"/>
    <p:sldId id="261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0" r:id="rId31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1" d="100"/>
          <a:sy n="61" d="100"/>
        </p:scale>
        <p:origin x="-1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Library:WebServer:Documents:Techniques-psychotherapiques:Reseau:AnalyseDonnees:Autisme:CPQ_INS-EAD-RE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Library:WebServer:Documents:Techniques-psychotherapiques:Reseau:AnalyseDonnees:Autisme:CPQ_INS-EAD-RE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Library:WebServer:Documents:Techniques-psychotherapiques:Reseau:AnalyseDonnees:_XLSTATresultats:_FacteursXLSTAT-reca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'INS-EAD-REE'!$A$46</c:f>
              <c:strCache>
                <c:ptCount val="1"/>
              </c:strCache>
            </c:strRef>
          </c:tx>
          <c:invertIfNegative val="0"/>
          <c:cat>
            <c:numRef>
              <c:f>'INS-EAD-REE'!$B$45:$D$45</c:f>
              <c:numCache>
                <c:formatCode>General</c:formatCode>
                <c:ptCount val="3"/>
              </c:numCache>
            </c:numRef>
          </c:cat>
          <c:val>
            <c:numRef>
              <c:f>'INS-EAD-REE'!$B$46:$D$46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'INS-EAD-REE'!$A$47</c:f>
              <c:strCache>
                <c:ptCount val="1"/>
              </c:strCache>
            </c:strRef>
          </c:tx>
          <c:invertIfNegative val="0"/>
          <c:cat>
            <c:numRef>
              <c:f>'INS-EAD-REE'!$B$45:$D$45</c:f>
              <c:numCache>
                <c:formatCode>General</c:formatCode>
                <c:ptCount val="3"/>
              </c:numCache>
            </c:numRef>
          </c:cat>
          <c:val>
            <c:numRef>
              <c:f>'INS-EAD-REE'!$B$47:$D$47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'INS-EAD-REE'!$A$48</c:f>
              <c:strCache>
                <c:ptCount val="1"/>
              </c:strCache>
            </c:strRef>
          </c:tx>
          <c:invertIfNegative val="0"/>
          <c:cat>
            <c:numRef>
              <c:f>'INS-EAD-REE'!$B$45:$D$45</c:f>
              <c:numCache>
                <c:formatCode>General</c:formatCode>
                <c:ptCount val="3"/>
              </c:numCache>
            </c:numRef>
          </c:cat>
          <c:val>
            <c:numRef>
              <c:f>'INS-EAD-REE'!$B$48:$D$48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5567720"/>
        <c:axId val="1829405752"/>
      </c:barChart>
      <c:catAx>
        <c:axId val="2105567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29405752"/>
        <c:crosses val="autoZero"/>
        <c:auto val="1"/>
        <c:lblAlgn val="ctr"/>
        <c:lblOffset val="100"/>
        <c:noMultiLvlLbl val="0"/>
      </c:catAx>
      <c:valAx>
        <c:axId val="1829405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55677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'Y001 Med'!$A$12</c:f>
              <c:strCache>
                <c:ptCount val="1"/>
                <c:pt idx="0">
                  <c:v>2M</c:v>
                </c:pt>
              </c:strCache>
            </c:strRef>
          </c:tx>
          <c:invertIfNegative val="0"/>
          <c:cat>
            <c:strRef>
              <c:f>'Y001 Med'!$B$11:$E$11</c:f>
              <c:strCache>
                <c:ptCount val="4"/>
                <c:pt idx="0">
                  <c:v>ECA</c:v>
                </c:pt>
                <c:pt idx="1">
                  <c:v>CVL</c:v>
                </c:pt>
                <c:pt idx="2">
                  <c:v>IS</c:v>
                </c:pt>
                <c:pt idx="3">
                  <c:v>CC</c:v>
                </c:pt>
              </c:strCache>
            </c:strRef>
          </c:cat>
          <c:val>
            <c:numRef>
              <c:f>'Y001 Med'!$B$12:$E$12</c:f>
              <c:numCache>
                <c:formatCode>0.0_ ;[Red]\-0.0\ </c:formatCode>
                <c:ptCount val="4"/>
                <c:pt idx="0">
                  <c:v>12.5</c:v>
                </c:pt>
                <c:pt idx="1">
                  <c:v>28.6</c:v>
                </c:pt>
                <c:pt idx="2">
                  <c:v>10.0</c:v>
                </c:pt>
                <c:pt idx="3">
                  <c:v>-42.5</c:v>
                </c:pt>
              </c:numCache>
            </c:numRef>
          </c:val>
        </c:ser>
        <c:ser>
          <c:idx val="1"/>
          <c:order val="1"/>
          <c:tx>
            <c:strRef>
              <c:f>'Y001 Med'!$A$13</c:f>
              <c:strCache>
                <c:ptCount val="1"/>
                <c:pt idx="0">
                  <c:v>6M</c:v>
                </c:pt>
              </c:strCache>
            </c:strRef>
          </c:tx>
          <c:invertIfNegative val="0"/>
          <c:cat>
            <c:strRef>
              <c:f>'Y001 Med'!$B$11:$E$11</c:f>
              <c:strCache>
                <c:ptCount val="4"/>
                <c:pt idx="0">
                  <c:v>ECA</c:v>
                </c:pt>
                <c:pt idx="1">
                  <c:v>CVL</c:v>
                </c:pt>
                <c:pt idx="2">
                  <c:v>IS</c:v>
                </c:pt>
                <c:pt idx="3">
                  <c:v>CC</c:v>
                </c:pt>
              </c:strCache>
            </c:strRef>
          </c:cat>
          <c:val>
            <c:numRef>
              <c:f>'Y001 Med'!$B$13:$E$13</c:f>
              <c:numCache>
                <c:formatCode>0.0_ ;[Red]\-0.0\ </c:formatCode>
                <c:ptCount val="4"/>
                <c:pt idx="0">
                  <c:v>25.0</c:v>
                </c:pt>
                <c:pt idx="1">
                  <c:v>7.1</c:v>
                </c:pt>
                <c:pt idx="2">
                  <c:v>30.0</c:v>
                </c:pt>
                <c:pt idx="3">
                  <c:v>-7.5</c:v>
                </c:pt>
              </c:numCache>
            </c:numRef>
          </c:val>
        </c:ser>
        <c:ser>
          <c:idx val="2"/>
          <c:order val="2"/>
          <c:tx>
            <c:strRef>
              <c:f>'Y001 Med'!$A$14</c:f>
              <c:strCache>
                <c:ptCount val="1"/>
                <c:pt idx="0">
                  <c:v>12M</c:v>
                </c:pt>
              </c:strCache>
            </c:strRef>
          </c:tx>
          <c:invertIfNegative val="0"/>
          <c:cat>
            <c:strRef>
              <c:f>'Y001 Med'!$B$11:$E$11</c:f>
              <c:strCache>
                <c:ptCount val="4"/>
                <c:pt idx="0">
                  <c:v>ECA</c:v>
                </c:pt>
                <c:pt idx="1">
                  <c:v>CVL</c:v>
                </c:pt>
                <c:pt idx="2">
                  <c:v>IS</c:v>
                </c:pt>
                <c:pt idx="3">
                  <c:v>CC</c:v>
                </c:pt>
              </c:strCache>
            </c:strRef>
          </c:cat>
          <c:val>
            <c:numRef>
              <c:f>'Y001 Med'!$B$14:$E$14</c:f>
              <c:numCache>
                <c:formatCode>0.0_ ;[Red]\-0.0\ </c:formatCode>
                <c:ptCount val="4"/>
                <c:pt idx="0">
                  <c:v>33.3</c:v>
                </c:pt>
                <c:pt idx="1">
                  <c:v>3.6</c:v>
                </c:pt>
                <c:pt idx="2">
                  <c:v>40.0</c:v>
                </c:pt>
                <c:pt idx="3">
                  <c:v>-25.0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4921272"/>
        <c:axId val="1834925560"/>
      </c:barChart>
      <c:catAx>
        <c:axId val="1834921272"/>
        <c:scaling>
          <c:orientation val="minMax"/>
        </c:scaling>
        <c:delete val="0"/>
        <c:axPos val="b"/>
        <c:majorTickMark val="out"/>
        <c:minorTickMark val="none"/>
        <c:tickLblPos val="nextTo"/>
        <c:crossAx val="1834925560"/>
        <c:crosses val="autoZero"/>
        <c:auto val="1"/>
        <c:lblAlgn val="ctr"/>
        <c:lblOffset val="100"/>
        <c:noMultiLvlLbl val="0"/>
      </c:catAx>
      <c:valAx>
        <c:axId val="1834925560"/>
        <c:scaling>
          <c:orientation val="minMax"/>
        </c:scaling>
        <c:delete val="0"/>
        <c:axPos val="l"/>
        <c:majorGridlines/>
        <c:numFmt formatCode="0.0_ ;[Red]\-0.0\ " sourceLinked="1"/>
        <c:majorTickMark val="out"/>
        <c:minorTickMark val="none"/>
        <c:tickLblPos val="nextTo"/>
        <c:crossAx val="18349212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900" b="1"/>
            </a:pPr>
            <a:r>
              <a:rPr lang="fr-FR"/>
              <a:t>Dendrogramme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78"/>
              </a:solidFill>
              <a:prstDash val="solid"/>
            </a:ln>
            <a:effectLst/>
          </c:spPr>
          <c:marker>
            <c:symbol val="none"/>
          </c:marker>
          <c:dPt>
            <c:idx val="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1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2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3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4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5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6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7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8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79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0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1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2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3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4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5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86"/>
            <c:bubble3D val="0"/>
            <c:spPr>
              <a:ln w="12700">
                <a:solidFill>
                  <a:srgbClr val="00B400"/>
                </a:solidFill>
                <a:prstDash val="solid"/>
              </a:ln>
              <a:effectLst/>
            </c:spPr>
          </c:dPt>
          <c:dPt>
            <c:idx val="91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2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3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4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5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6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7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8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99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100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101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102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103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104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105"/>
            <c:bubble3D val="0"/>
            <c:spPr>
              <a:ln w="12700">
                <a:solidFill>
                  <a:srgbClr val="C82896"/>
                </a:solidFill>
                <a:prstDash val="solid"/>
              </a:ln>
              <a:effectLst/>
            </c:spPr>
          </c:dPt>
          <c:dPt>
            <c:idx val="10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09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0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1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2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3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4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5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6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7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19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0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1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2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3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4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5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6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7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29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0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1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2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3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4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5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6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7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39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0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1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2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3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4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5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6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7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49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0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1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2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3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4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5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6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7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59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0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1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2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3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4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5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6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7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69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0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1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2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3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4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5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6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7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dPt>
            <c:idx val="178"/>
            <c:bubble3D val="0"/>
            <c:spPr>
              <a:ln w="12700">
                <a:solidFill>
                  <a:srgbClr val="780000"/>
                </a:solidFill>
                <a:prstDash val="solid"/>
              </a:ln>
              <a:effectLst/>
            </c:spPr>
          </c:dPt>
          <c:xVal>
            <c:numRef>
              <c:f>CAH2_HID!$A$1:$A$183</c:f>
              <c:numCache>
                <c:formatCode>0</c:formatCode>
                <c:ptCount val="183"/>
                <c:pt idx="0">
                  <c:v>11.71875</c:v>
                </c:pt>
                <c:pt idx="1">
                  <c:v>5.562499999999996</c:v>
                </c:pt>
                <c:pt idx="2">
                  <c:v>5.562499999999996</c:v>
                </c:pt>
                <c:pt idx="3">
                  <c:v>2.25</c:v>
                </c:pt>
                <c:pt idx="4">
                  <c:v>2.25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3.5</c:v>
                </c:pt>
                <c:pt idx="9">
                  <c:v>3.5</c:v>
                </c:pt>
                <c:pt idx="10">
                  <c:v>2.5</c:v>
                </c:pt>
                <c:pt idx="11">
                  <c:v>2.5</c:v>
                </c:pt>
                <c:pt idx="12">
                  <c:v>2.0</c:v>
                </c:pt>
                <c:pt idx="13">
                  <c:v>2.0</c:v>
                </c:pt>
                <c:pt idx="14">
                  <c:v>2.0</c:v>
                </c:pt>
                <c:pt idx="15">
                  <c:v>3.0</c:v>
                </c:pt>
                <c:pt idx="16">
                  <c:v>3.0</c:v>
                </c:pt>
                <c:pt idx="17">
                  <c:v>3.0</c:v>
                </c:pt>
                <c:pt idx="18">
                  <c:v>2.5</c:v>
                </c:pt>
                <c:pt idx="19">
                  <c:v>2.5</c:v>
                </c:pt>
                <c:pt idx="20">
                  <c:v>4.5</c:v>
                </c:pt>
                <c:pt idx="21">
                  <c:v>4.5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5.0</c:v>
                </c:pt>
                <c:pt idx="26">
                  <c:v>5.0</c:v>
                </c:pt>
                <c:pt idx="27">
                  <c:v>5.0</c:v>
                </c:pt>
                <c:pt idx="28">
                  <c:v>4.5</c:v>
                </c:pt>
                <c:pt idx="29">
                  <c:v>4.5</c:v>
                </c:pt>
                <c:pt idx="30">
                  <c:v>3.5</c:v>
                </c:pt>
                <c:pt idx="31">
                  <c:v>3.5</c:v>
                </c:pt>
                <c:pt idx="32">
                  <c:v>2.25</c:v>
                </c:pt>
                <c:pt idx="33">
                  <c:v>2.25</c:v>
                </c:pt>
                <c:pt idx="34">
                  <c:v>8.875</c:v>
                </c:pt>
                <c:pt idx="35">
                  <c:v>8.875</c:v>
                </c:pt>
                <c:pt idx="36">
                  <c:v>6.875</c:v>
                </c:pt>
                <c:pt idx="37">
                  <c:v>6.875</c:v>
                </c:pt>
                <c:pt idx="38">
                  <c:v>6.0</c:v>
                </c:pt>
                <c:pt idx="39">
                  <c:v>6.0</c:v>
                </c:pt>
                <c:pt idx="40">
                  <c:v>6.0</c:v>
                </c:pt>
                <c:pt idx="41">
                  <c:v>7.75</c:v>
                </c:pt>
                <c:pt idx="42">
                  <c:v>7.75</c:v>
                </c:pt>
                <c:pt idx="43">
                  <c:v>7.0</c:v>
                </c:pt>
                <c:pt idx="44">
                  <c:v>7.0</c:v>
                </c:pt>
                <c:pt idx="45">
                  <c:v>7.0</c:v>
                </c:pt>
                <c:pt idx="46">
                  <c:v>8.5</c:v>
                </c:pt>
                <c:pt idx="47">
                  <c:v>8.5</c:v>
                </c:pt>
                <c:pt idx="48">
                  <c:v>8.0</c:v>
                </c:pt>
                <c:pt idx="49">
                  <c:v>8.0</c:v>
                </c:pt>
                <c:pt idx="50">
                  <c:v>8.0</c:v>
                </c:pt>
                <c:pt idx="51">
                  <c:v>9.0</c:v>
                </c:pt>
                <c:pt idx="52">
                  <c:v>9.0</c:v>
                </c:pt>
                <c:pt idx="53">
                  <c:v>9.0</c:v>
                </c:pt>
                <c:pt idx="54">
                  <c:v>8.5</c:v>
                </c:pt>
                <c:pt idx="55">
                  <c:v>8.5</c:v>
                </c:pt>
                <c:pt idx="56">
                  <c:v>7.75</c:v>
                </c:pt>
                <c:pt idx="57">
                  <c:v>7.75</c:v>
                </c:pt>
                <c:pt idx="58">
                  <c:v>6.875</c:v>
                </c:pt>
                <c:pt idx="59">
                  <c:v>6.875</c:v>
                </c:pt>
                <c:pt idx="60">
                  <c:v>10.875</c:v>
                </c:pt>
                <c:pt idx="61">
                  <c:v>10.875</c:v>
                </c:pt>
                <c:pt idx="62">
                  <c:v>10.0</c:v>
                </c:pt>
                <c:pt idx="63">
                  <c:v>10.0</c:v>
                </c:pt>
                <c:pt idx="64">
                  <c:v>10.0</c:v>
                </c:pt>
                <c:pt idx="65">
                  <c:v>11.75</c:v>
                </c:pt>
                <c:pt idx="66">
                  <c:v>11.75</c:v>
                </c:pt>
                <c:pt idx="67">
                  <c:v>11.0</c:v>
                </c:pt>
                <c:pt idx="68">
                  <c:v>11.0</c:v>
                </c:pt>
                <c:pt idx="69">
                  <c:v>11.0</c:v>
                </c:pt>
                <c:pt idx="70">
                  <c:v>12.5</c:v>
                </c:pt>
                <c:pt idx="71">
                  <c:v>12.5</c:v>
                </c:pt>
                <c:pt idx="72">
                  <c:v>12.0</c:v>
                </c:pt>
                <c:pt idx="73">
                  <c:v>12.0</c:v>
                </c:pt>
                <c:pt idx="74">
                  <c:v>12.0</c:v>
                </c:pt>
                <c:pt idx="75">
                  <c:v>13.0</c:v>
                </c:pt>
                <c:pt idx="76">
                  <c:v>13.0</c:v>
                </c:pt>
                <c:pt idx="77">
                  <c:v>13.0</c:v>
                </c:pt>
                <c:pt idx="78">
                  <c:v>12.5</c:v>
                </c:pt>
                <c:pt idx="79">
                  <c:v>12.5</c:v>
                </c:pt>
                <c:pt idx="80">
                  <c:v>11.75</c:v>
                </c:pt>
                <c:pt idx="81">
                  <c:v>11.75</c:v>
                </c:pt>
                <c:pt idx="82">
                  <c:v>10.875</c:v>
                </c:pt>
                <c:pt idx="83">
                  <c:v>10.875</c:v>
                </c:pt>
                <c:pt idx="84">
                  <c:v>8.875</c:v>
                </c:pt>
                <c:pt idx="85">
                  <c:v>8.875</c:v>
                </c:pt>
                <c:pt idx="86">
                  <c:v>5.562499999999996</c:v>
                </c:pt>
                <c:pt idx="87">
                  <c:v>5.562499999999996</c:v>
                </c:pt>
                <c:pt idx="88">
                  <c:v>17.875</c:v>
                </c:pt>
                <c:pt idx="89">
                  <c:v>17.875</c:v>
                </c:pt>
                <c:pt idx="90">
                  <c:v>14.75</c:v>
                </c:pt>
                <c:pt idx="91">
                  <c:v>14.75</c:v>
                </c:pt>
                <c:pt idx="92">
                  <c:v>14.0</c:v>
                </c:pt>
                <c:pt idx="93">
                  <c:v>14.0</c:v>
                </c:pt>
                <c:pt idx="94">
                  <c:v>14.0</c:v>
                </c:pt>
                <c:pt idx="95">
                  <c:v>15.5</c:v>
                </c:pt>
                <c:pt idx="96">
                  <c:v>15.5</c:v>
                </c:pt>
                <c:pt idx="97">
                  <c:v>15.0</c:v>
                </c:pt>
                <c:pt idx="98">
                  <c:v>15.0</c:v>
                </c:pt>
                <c:pt idx="99">
                  <c:v>15.0</c:v>
                </c:pt>
                <c:pt idx="100">
                  <c:v>16.0</c:v>
                </c:pt>
                <c:pt idx="101">
                  <c:v>16.0</c:v>
                </c:pt>
                <c:pt idx="102">
                  <c:v>16.0</c:v>
                </c:pt>
                <c:pt idx="103">
                  <c:v>15.5</c:v>
                </c:pt>
                <c:pt idx="104">
                  <c:v>15.5</c:v>
                </c:pt>
                <c:pt idx="105">
                  <c:v>14.75</c:v>
                </c:pt>
                <c:pt idx="106">
                  <c:v>14.75</c:v>
                </c:pt>
                <c:pt idx="107">
                  <c:v>21.0</c:v>
                </c:pt>
                <c:pt idx="108">
                  <c:v>21.0</c:v>
                </c:pt>
                <c:pt idx="109">
                  <c:v>17.875</c:v>
                </c:pt>
                <c:pt idx="110">
                  <c:v>17.875</c:v>
                </c:pt>
                <c:pt idx="111">
                  <c:v>17.0</c:v>
                </c:pt>
                <c:pt idx="112">
                  <c:v>17.0</c:v>
                </c:pt>
                <c:pt idx="113">
                  <c:v>17.0</c:v>
                </c:pt>
                <c:pt idx="114">
                  <c:v>18.75</c:v>
                </c:pt>
                <c:pt idx="115">
                  <c:v>18.75</c:v>
                </c:pt>
                <c:pt idx="116">
                  <c:v>18.0</c:v>
                </c:pt>
                <c:pt idx="117">
                  <c:v>18.0</c:v>
                </c:pt>
                <c:pt idx="118">
                  <c:v>18.0</c:v>
                </c:pt>
                <c:pt idx="119">
                  <c:v>19.5</c:v>
                </c:pt>
                <c:pt idx="120">
                  <c:v>19.5</c:v>
                </c:pt>
                <c:pt idx="121">
                  <c:v>19.0</c:v>
                </c:pt>
                <c:pt idx="122">
                  <c:v>19.0</c:v>
                </c:pt>
                <c:pt idx="123">
                  <c:v>19.0</c:v>
                </c:pt>
                <c:pt idx="124">
                  <c:v>20.0</c:v>
                </c:pt>
                <c:pt idx="125">
                  <c:v>20.0</c:v>
                </c:pt>
                <c:pt idx="126">
                  <c:v>20.0</c:v>
                </c:pt>
                <c:pt idx="127">
                  <c:v>19.5</c:v>
                </c:pt>
                <c:pt idx="128">
                  <c:v>19.5</c:v>
                </c:pt>
                <c:pt idx="129">
                  <c:v>18.75</c:v>
                </c:pt>
                <c:pt idx="130">
                  <c:v>18.75</c:v>
                </c:pt>
                <c:pt idx="131">
                  <c:v>17.875</c:v>
                </c:pt>
                <c:pt idx="132">
                  <c:v>17.875</c:v>
                </c:pt>
                <c:pt idx="133">
                  <c:v>24.125</c:v>
                </c:pt>
                <c:pt idx="134">
                  <c:v>24.125</c:v>
                </c:pt>
                <c:pt idx="135">
                  <c:v>22.5</c:v>
                </c:pt>
                <c:pt idx="136">
                  <c:v>22.5</c:v>
                </c:pt>
                <c:pt idx="137">
                  <c:v>21.5</c:v>
                </c:pt>
                <c:pt idx="138">
                  <c:v>21.5</c:v>
                </c:pt>
                <c:pt idx="139">
                  <c:v>21.0</c:v>
                </c:pt>
                <c:pt idx="140">
                  <c:v>21.0</c:v>
                </c:pt>
                <c:pt idx="141">
                  <c:v>21.0</c:v>
                </c:pt>
                <c:pt idx="142">
                  <c:v>22.0</c:v>
                </c:pt>
                <c:pt idx="143">
                  <c:v>22.0</c:v>
                </c:pt>
                <c:pt idx="144">
                  <c:v>22.0</c:v>
                </c:pt>
                <c:pt idx="145">
                  <c:v>21.5</c:v>
                </c:pt>
                <c:pt idx="146">
                  <c:v>21.5</c:v>
                </c:pt>
                <c:pt idx="147">
                  <c:v>23.5</c:v>
                </c:pt>
                <c:pt idx="148">
                  <c:v>23.5</c:v>
                </c:pt>
                <c:pt idx="149">
                  <c:v>23.0</c:v>
                </c:pt>
                <c:pt idx="150">
                  <c:v>23.0</c:v>
                </c:pt>
                <c:pt idx="151">
                  <c:v>23.0</c:v>
                </c:pt>
                <c:pt idx="152">
                  <c:v>24.0</c:v>
                </c:pt>
                <c:pt idx="153">
                  <c:v>24.0</c:v>
                </c:pt>
                <c:pt idx="154">
                  <c:v>24.0</c:v>
                </c:pt>
                <c:pt idx="155">
                  <c:v>23.5</c:v>
                </c:pt>
                <c:pt idx="156">
                  <c:v>23.5</c:v>
                </c:pt>
                <c:pt idx="157">
                  <c:v>22.5</c:v>
                </c:pt>
                <c:pt idx="158">
                  <c:v>22.5</c:v>
                </c:pt>
                <c:pt idx="159">
                  <c:v>25.75</c:v>
                </c:pt>
                <c:pt idx="160">
                  <c:v>25.75</c:v>
                </c:pt>
                <c:pt idx="161">
                  <c:v>25.0</c:v>
                </c:pt>
                <c:pt idx="162">
                  <c:v>25.0</c:v>
                </c:pt>
                <c:pt idx="163">
                  <c:v>25.0</c:v>
                </c:pt>
                <c:pt idx="164">
                  <c:v>26.5</c:v>
                </c:pt>
                <c:pt idx="165">
                  <c:v>26.5</c:v>
                </c:pt>
                <c:pt idx="166">
                  <c:v>26.0</c:v>
                </c:pt>
                <c:pt idx="167">
                  <c:v>26.0</c:v>
                </c:pt>
                <c:pt idx="168">
                  <c:v>26.0</c:v>
                </c:pt>
                <c:pt idx="169">
                  <c:v>27.0</c:v>
                </c:pt>
                <c:pt idx="170">
                  <c:v>27.0</c:v>
                </c:pt>
                <c:pt idx="171">
                  <c:v>27.0</c:v>
                </c:pt>
                <c:pt idx="172">
                  <c:v>26.5</c:v>
                </c:pt>
                <c:pt idx="173">
                  <c:v>26.5</c:v>
                </c:pt>
                <c:pt idx="174">
                  <c:v>25.75</c:v>
                </c:pt>
                <c:pt idx="175">
                  <c:v>25.75</c:v>
                </c:pt>
                <c:pt idx="176">
                  <c:v>24.125</c:v>
                </c:pt>
                <c:pt idx="177">
                  <c:v>24.125</c:v>
                </c:pt>
                <c:pt idx="178">
                  <c:v>21.0</c:v>
                </c:pt>
                <c:pt idx="179">
                  <c:v>21.0</c:v>
                </c:pt>
                <c:pt idx="180">
                  <c:v>17.875</c:v>
                </c:pt>
                <c:pt idx="181">
                  <c:v>17.875</c:v>
                </c:pt>
                <c:pt idx="182">
                  <c:v>11.71875</c:v>
                </c:pt>
              </c:numCache>
            </c:numRef>
          </c:xVal>
          <c:yVal>
            <c:numRef>
              <c:f>CAH2_HID!$B$1:$B$183</c:f>
              <c:numCache>
                <c:formatCode>0</c:formatCode>
                <c:ptCount val="183"/>
                <c:pt idx="0">
                  <c:v>11696.69619461401</c:v>
                </c:pt>
                <c:pt idx="1">
                  <c:v>11696.69619461401</c:v>
                </c:pt>
                <c:pt idx="2">
                  <c:v>2301.399389897143</c:v>
                </c:pt>
                <c:pt idx="3">
                  <c:v>2301.399389897143</c:v>
                </c:pt>
                <c:pt idx="4">
                  <c:v>125.3466721926553</c:v>
                </c:pt>
                <c:pt idx="5">
                  <c:v>125.3466721926553</c:v>
                </c:pt>
                <c:pt idx="6">
                  <c:v>0.0</c:v>
                </c:pt>
                <c:pt idx="7">
                  <c:v>125.3466721926553</c:v>
                </c:pt>
                <c:pt idx="8">
                  <c:v>125.3466721926553</c:v>
                </c:pt>
                <c:pt idx="9">
                  <c:v>17.56809218061905</c:v>
                </c:pt>
                <c:pt idx="10">
                  <c:v>17.56809218061905</c:v>
                </c:pt>
                <c:pt idx="11">
                  <c:v>0.147620910610085</c:v>
                </c:pt>
                <c:pt idx="12">
                  <c:v>0.147620910610085</c:v>
                </c:pt>
                <c:pt idx="13">
                  <c:v>0.0</c:v>
                </c:pt>
                <c:pt idx="14">
                  <c:v>0.147620910610085</c:v>
                </c:pt>
                <c:pt idx="15">
                  <c:v>0.147620910610085</c:v>
                </c:pt>
                <c:pt idx="16">
                  <c:v>0.0</c:v>
                </c:pt>
                <c:pt idx="17">
                  <c:v>0.147620910610085</c:v>
                </c:pt>
                <c:pt idx="18">
                  <c:v>0.147620910610085</c:v>
                </c:pt>
                <c:pt idx="19">
                  <c:v>17.56809218061905</c:v>
                </c:pt>
                <c:pt idx="20">
                  <c:v>17.56809218061905</c:v>
                </c:pt>
                <c:pt idx="21">
                  <c:v>1.760391755140626</c:v>
                </c:pt>
                <c:pt idx="22">
                  <c:v>1.760391755140626</c:v>
                </c:pt>
                <c:pt idx="23">
                  <c:v>0.0</c:v>
                </c:pt>
                <c:pt idx="24">
                  <c:v>1.760391755140626</c:v>
                </c:pt>
                <c:pt idx="25">
                  <c:v>1.760391755140626</c:v>
                </c:pt>
                <c:pt idx="26">
                  <c:v>0.0</c:v>
                </c:pt>
                <c:pt idx="27">
                  <c:v>1.760391755140626</c:v>
                </c:pt>
                <c:pt idx="28">
                  <c:v>1.760391755140626</c:v>
                </c:pt>
                <c:pt idx="29">
                  <c:v>17.56809218061905</c:v>
                </c:pt>
                <c:pt idx="30">
                  <c:v>17.56809218061905</c:v>
                </c:pt>
                <c:pt idx="31">
                  <c:v>125.3466721926553</c:v>
                </c:pt>
                <c:pt idx="32">
                  <c:v>125.3466721926553</c:v>
                </c:pt>
                <c:pt idx="33">
                  <c:v>2301.399389897143</c:v>
                </c:pt>
                <c:pt idx="34">
                  <c:v>2301.399389897143</c:v>
                </c:pt>
                <c:pt idx="35">
                  <c:v>301.9164229101798</c:v>
                </c:pt>
                <c:pt idx="36">
                  <c:v>301.9164229101798</c:v>
                </c:pt>
                <c:pt idx="37">
                  <c:v>1.251948421292932</c:v>
                </c:pt>
                <c:pt idx="38">
                  <c:v>1.251948421292932</c:v>
                </c:pt>
                <c:pt idx="39">
                  <c:v>0.0</c:v>
                </c:pt>
                <c:pt idx="40">
                  <c:v>1.251948421292932</c:v>
                </c:pt>
                <c:pt idx="41">
                  <c:v>1.251948421292932</c:v>
                </c:pt>
                <c:pt idx="42">
                  <c:v>0.110536915817146</c:v>
                </c:pt>
                <c:pt idx="43">
                  <c:v>0.110536915817146</c:v>
                </c:pt>
                <c:pt idx="44">
                  <c:v>0.0</c:v>
                </c:pt>
                <c:pt idx="45">
                  <c:v>0.110536915817146</c:v>
                </c:pt>
                <c:pt idx="46">
                  <c:v>0.110536915817146</c:v>
                </c:pt>
                <c:pt idx="47">
                  <c:v>0.00380121581696235</c:v>
                </c:pt>
                <c:pt idx="48">
                  <c:v>0.00380121581696235</c:v>
                </c:pt>
                <c:pt idx="49">
                  <c:v>0.0</c:v>
                </c:pt>
                <c:pt idx="50">
                  <c:v>0.00380121581696235</c:v>
                </c:pt>
                <c:pt idx="51">
                  <c:v>0.00380121581696235</c:v>
                </c:pt>
                <c:pt idx="52">
                  <c:v>0.0</c:v>
                </c:pt>
                <c:pt idx="53">
                  <c:v>0.00380121581696235</c:v>
                </c:pt>
                <c:pt idx="54">
                  <c:v>0.00380121581696235</c:v>
                </c:pt>
                <c:pt idx="55">
                  <c:v>0.110536915817146</c:v>
                </c:pt>
                <c:pt idx="56">
                  <c:v>0.110536915817146</c:v>
                </c:pt>
                <c:pt idx="57">
                  <c:v>1.251948421292932</c:v>
                </c:pt>
                <c:pt idx="58">
                  <c:v>1.251948421292932</c:v>
                </c:pt>
                <c:pt idx="59">
                  <c:v>301.9164229101798</c:v>
                </c:pt>
                <c:pt idx="60">
                  <c:v>301.9164229101798</c:v>
                </c:pt>
                <c:pt idx="61">
                  <c:v>22.65426498608132</c:v>
                </c:pt>
                <c:pt idx="62">
                  <c:v>22.65426498608132</c:v>
                </c:pt>
                <c:pt idx="63">
                  <c:v>0.0</c:v>
                </c:pt>
                <c:pt idx="64">
                  <c:v>22.65426498608132</c:v>
                </c:pt>
                <c:pt idx="65">
                  <c:v>22.65426498608132</c:v>
                </c:pt>
                <c:pt idx="66">
                  <c:v>1.159951108649638</c:v>
                </c:pt>
                <c:pt idx="67">
                  <c:v>1.159951108649638</c:v>
                </c:pt>
                <c:pt idx="68">
                  <c:v>0.0</c:v>
                </c:pt>
                <c:pt idx="69">
                  <c:v>1.159951108649638</c:v>
                </c:pt>
                <c:pt idx="70">
                  <c:v>1.159951108649638</c:v>
                </c:pt>
                <c:pt idx="71">
                  <c:v>0.258530928779326</c:v>
                </c:pt>
                <c:pt idx="72">
                  <c:v>0.258530928779326</c:v>
                </c:pt>
                <c:pt idx="73">
                  <c:v>0.0</c:v>
                </c:pt>
                <c:pt idx="74">
                  <c:v>0.258530928779326</c:v>
                </c:pt>
                <c:pt idx="75">
                  <c:v>0.258530928779326</c:v>
                </c:pt>
                <c:pt idx="76">
                  <c:v>0.0</c:v>
                </c:pt>
                <c:pt idx="77">
                  <c:v>0.258530928779326</c:v>
                </c:pt>
                <c:pt idx="78">
                  <c:v>0.258530928779326</c:v>
                </c:pt>
                <c:pt idx="79">
                  <c:v>1.159951108649638</c:v>
                </c:pt>
                <c:pt idx="80">
                  <c:v>1.159951108649638</c:v>
                </c:pt>
                <c:pt idx="81">
                  <c:v>22.65426498608132</c:v>
                </c:pt>
                <c:pt idx="82">
                  <c:v>22.65426498608132</c:v>
                </c:pt>
                <c:pt idx="83">
                  <c:v>301.9164229101798</c:v>
                </c:pt>
                <c:pt idx="84">
                  <c:v>301.9164229101798</c:v>
                </c:pt>
                <c:pt idx="85">
                  <c:v>2301.399389897143</c:v>
                </c:pt>
                <c:pt idx="86">
                  <c:v>2301.399389897143</c:v>
                </c:pt>
                <c:pt idx="87">
                  <c:v>11696.69619461401</c:v>
                </c:pt>
                <c:pt idx="88">
                  <c:v>11696.69619461401</c:v>
                </c:pt>
                <c:pt idx="89">
                  <c:v>2578.75303477828</c:v>
                </c:pt>
                <c:pt idx="90">
                  <c:v>2578.75303477828</c:v>
                </c:pt>
                <c:pt idx="91">
                  <c:v>104.6751228198031</c:v>
                </c:pt>
                <c:pt idx="92">
                  <c:v>104.6751228198031</c:v>
                </c:pt>
                <c:pt idx="93">
                  <c:v>0.0</c:v>
                </c:pt>
                <c:pt idx="94">
                  <c:v>104.6751228198031</c:v>
                </c:pt>
                <c:pt idx="95">
                  <c:v>104.6751228198031</c:v>
                </c:pt>
                <c:pt idx="96">
                  <c:v>19.33262912681275</c:v>
                </c:pt>
                <c:pt idx="97">
                  <c:v>19.33262912681275</c:v>
                </c:pt>
                <c:pt idx="98">
                  <c:v>0.0</c:v>
                </c:pt>
                <c:pt idx="99">
                  <c:v>19.33262912681275</c:v>
                </c:pt>
                <c:pt idx="100">
                  <c:v>19.33262912681275</c:v>
                </c:pt>
                <c:pt idx="101">
                  <c:v>0.0</c:v>
                </c:pt>
                <c:pt idx="102">
                  <c:v>19.33262912681275</c:v>
                </c:pt>
                <c:pt idx="103">
                  <c:v>19.33262912681275</c:v>
                </c:pt>
                <c:pt idx="104">
                  <c:v>104.6751228198031</c:v>
                </c:pt>
                <c:pt idx="105">
                  <c:v>104.6751228198031</c:v>
                </c:pt>
                <c:pt idx="106">
                  <c:v>2578.75303477828</c:v>
                </c:pt>
                <c:pt idx="107">
                  <c:v>2578.75303477828</c:v>
                </c:pt>
                <c:pt idx="108">
                  <c:v>426.1803443295358</c:v>
                </c:pt>
                <c:pt idx="109">
                  <c:v>426.1803443295358</c:v>
                </c:pt>
                <c:pt idx="110">
                  <c:v>33.73292598311518</c:v>
                </c:pt>
                <c:pt idx="111">
                  <c:v>33.73292598311518</c:v>
                </c:pt>
                <c:pt idx="112">
                  <c:v>0.0</c:v>
                </c:pt>
                <c:pt idx="113">
                  <c:v>33.73292598311518</c:v>
                </c:pt>
                <c:pt idx="114">
                  <c:v>33.73292598311518</c:v>
                </c:pt>
                <c:pt idx="115">
                  <c:v>8.505760044733257</c:v>
                </c:pt>
                <c:pt idx="116">
                  <c:v>8.505760044733257</c:v>
                </c:pt>
                <c:pt idx="117">
                  <c:v>0.0</c:v>
                </c:pt>
                <c:pt idx="118">
                  <c:v>8.505760044733257</c:v>
                </c:pt>
                <c:pt idx="119">
                  <c:v>8.505760044733257</c:v>
                </c:pt>
                <c:pt idx="120">
                  <c:v>0.193718915313469</c:v>
                </c:pt>
                <c:pt idx="121">
                  <c:v>0.193718915313469</c:v>
                </c:pt>
                <c:pt idx="122">
                  <c:v>0.0</c:v>
                </c:pt>
                <c:pt idx="123">
                  <c:v>0.193718915313469</c:v>
                </c:pt>
                <c:pt idx="124">
                  <c:v>0.193718915313469</c:v>
                </c:pt>
                <c:pt idx="125">
                  <c:v>0.0</c:v>
                </c:pt>
                <c:pt idx="126">
                  <c:v>0.193718915313469</c:v>
                </c:pt>
                <c:pt idx="127">
                  <c:v>0.193718915313469</c:v>
                </c:pt>
                <c:pt idx="128">
                  <c:v>8.505760044733257</c:v>
                </c:pt>
                <c:pt idx="129">
                  <c:v>8.505760044733257</c:v>
                </c:pt>
                <c:pt idx="130">
                  <c:v>33.73292598311518</c:v>
                </c:pt>
                <c:pt idx="131">
                  <c:v>33.73292598311518</c:v>
                </c:pt>
                <c:pt idx="132">
                  <c:v>426.1803443295358</c:v>
                </c:pt>
                <c:pt idx="133">
                  <c:v>426.1803443295358</c:v>
                </c:pt>
                <c:pt idx="134">
                  <c:v>60.99500519555862</c:v>
                </c:pt>
                <c:pt idx="135">
                  <c:v>60.99500519555862</c:v>
                </c:pt>
                <c:pt idx="136">
                  <c:v>3.518251438018305</c:v>
                </c:pt>
                <c:pt idx="137">
                  <c:v>3.518251438018305</c:v>
                </c:pt>
                <c:pt idx="138">
                  <c:v>0.0684704112928719</c:v>
                </c:pt>
                <c:pt idx="139">
                  <c:v>0.0684704112928719</c:v>
                </c:pt>
                <c:pt idx="140">
                  <c:v>0.0</c:v>
                </c:pt>
                <c:pt idx="141">
                  <c:v>0.0684704112928719</c:v>
                </c:pt>
                <c:pt idx="142">
                  <c:v>0.0684704112928719</c:v>
                </c:pt>
                <c:pt idx="143">
                  <c:v>0.0</c:v>
                </c:pt>
                <c:pt idx="144">
                  <c:v>0.0684704112928719</c:v>
                </c:pt>
                <c:pt idx="145">
                  <c:v>0.0684704112928719</c:v>
                </c:pt>
                <c:pt idx="146">
                  <c:v>3.518251438018305</c:v>
                </c:pt>
                <c:pt idx="147">
                  <c:v>3.518251438018305</c:v>
                </c:pt>
                <c:pt idx="148">
                  <c:v>0.652299488743944</c:v>
                </c:pt>
                <c:pt idx="149">
                  <c:v>0.652299488743944</c:v>
                </c:pt>
                <c:pt idx="150">
                  <c:v>0.0</c:v>
                </c:pt>
                <c:pt idx="151">
                  <c:v>0.652299488743944</c:v>
                </c:pt>
                <c:pt idx="152">
                  <c:v>0.652299488743944</c:v>
                </c:pt>
                <c:pt idx="153">
                  <c:v>0.0</c:v>
                </c:pt>
                <c:pt idx="154">
                  <c:v>0.652299488743944</c:v>
                </c:pt>
                <c:pt idx="155">
                  <c:v>0.652299488743944</c:v>
                </c:pt>
                <c:pt idx="156">
                  <c:v>3.518251438018305</c:v>
                </c:pt>
                <c:pt idx="157">
                  <c:v>3.518251438018305</c:v>
                </c:pt>
                <c:pt idx="158">
                  <c:v>60.99500519555862</c:v>
                </c:pt>
                <c:pt idx="159">
                  <c:v>60.99500519555862</c:v>
                </c:pt>
                <c:pt idx="160">
                  <c:v>4.992287026489366</c:v>
                </c:pt>
                <c:pt idx="161">
                  <c:v>4.992287026489366</c:v>
                </c:pt>
                <c:pt idx="162">
                  <c:v>0.0</c:v>
                </c:pt>
                <c:pt idx="163">
                  <c:v>4.992287026489366</c:v>
                </c:pt>
                <c:pt idx="164">
                  <c:v>4.992287026489366</c:v>
                </c:pt>
                <c:pt idx="165">
                  <c:v>0.32127405712383</c:v>
                </c:pt>
                <c:pt idx="166">
                  <c:v>0.32127405712383</c:v>
                </c:pt>
                <c:pt idx="167">
                  <c:v>0.0</c:v>
                </c:pt>
                <c:pt idx="168">
                  <c:v>0.32127405712383</c:v>
                </c:pt>
                <c:pt idx="169">
                  <c:v>0.32127405712383</c:v>
                </c:pt>
                <c:pt idx="170">
                  <c:v>0.0</c:v>
                </c:pt>
                <c:pt idx="171">
                  <c:v>0.32127405712383</c:v>
                </c:pt>
                <c:pt idx="172">
                  <c:v>0.32127405712383</c:v>
                </c:pt>
                <c:pt idx="173">
                  <c:v>4.992287026489366</c:v>
                </c:pt>
                <c:pt idx="174">
                  <c:v>4.992287026489366</c:v>
                </c:pt>
                <c:pt idx="175">
                  <c:v>60.99500519555862</c:v>
                </c:pt>
                <c:pt idx="176">
                  <c:v>60.99500519555862</c:v>
                </c:pt>
                <c:pt idx="177">
                  <c:v>426.1803443295358</c:v>
                </c:pt>
                <c:pt idx="178">
                  <c:v>426.1803443295358</c:v>
                </c:pt>
                <c:pt idx="179">
                  <c:v>2578.75303477828</c:v>
                </c:pt>
                <c:pt idx="180">
                  <c:v>2578.75303477828</c:v>
                </c:pt>
                <c:pt idx="181">
                  <c:v>11696.69619461401</c:v>
                </c:pt>
                <c:pt idx="182">
                  <c:v>11696.69619461401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rgbClr val="BE4B48"/>
              </a:solidFill>
              <a:prstDash val="sysDash"/>
            </a:ln>
          </c:spPr>
          <c:marker>
            <c:symbol val="none"/>
          </c:marker>
          <c:xVal>
            <c:numLit>
              <c:formatCode>General</c:formatCode>
              <c:ptCount val="2"/>
              <c:pt idx="0">
                <c:v>0.0</c:v>
              </c:pt>
              <c:pt idx="1">
                <c:v>28.0</c:v>
              </c:pt>
            </c:numLit>
          </c:xVal>
          <c:yVal>
            <c:numLit>
              <c:formatCode>General</c:formatCode>
              <c:ptCount val="2"/>
              <c:pt idx="0">
                <c:v>2440.076212337712</c:v>
              </c:pt>
              <c:pt idx="1">
                <c:v>2440.076212337712</c:v>
              </c:pt>
            </c:numLit>
          </c:yVal>
          <c:smooth val="0"/>
        </c:ser>
        <c:ser>
          <c:idx val="2"/>
          <c:order val="2"/>
          <c:spPr>
            <a:ln w="47625">
              <a:noFill/>
            </a:ln>
            <a:effectLst/>
          </c:spPr>
          <c:marker>
            <c:symbol val="none"/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fr-FR"/>
                      <a:t>Y030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fr-FR"/>
                      <a:t>Y001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fr-FR"/>
                      <a:t>Y018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fr-FR"/>
                      <a:t>X007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fr-FR"/>
                      <a:t>Y037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fr-FR"/>
                      <a:t>Yi06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fr-FR"/>
                      <a:t>Yi20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fr-FR"/>
                      <a:t>Y012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fr-FR"/>
                      <a:t>Y022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fr-FR"/>
                      <a:t>Y033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fr-FR"/>
                      <a:t>Y015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fr-FR"/>
                      <a:t>Y041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fr-FR"/>
                      <a:t>Yi14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fr-FR"/>
                      <a:t>Y020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fr-FR"/>
                      <a:t>X005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fr-FR"/>
                      <a:t>Y032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/>
              <c:tx>
                <c:rich>
                  <a:bodyPr/>
                  <a:lstStyle/>
                  <a:p>
                    <a:r>
                      <a:rPr lang="fr-FR"/>
                      <a:t>Yi05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tx>
                <c:rich>
                  <a:bodyPr/>
                  <a:lstStyle/>
                  <a:p>
                    <a:r>
                      <a:rPr lang="fr-FR"/>
                      <a:t>Yi16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rich>
                  <a:bodyPr/>
                  <a:lstStyle/>
                  <a:p>
                    <a:r>
                      <a:rPr lang="fr-FR"/>
                      <a:t>Y013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/>
              <c:tx>
                <c:rich>
                  <a:bodyPr/>
                  <a:lstStyle/>
                  <a:p>
                    <a:r>
                      <a:rPr lang="fr-FR"/>
                      <a:t>Y031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tx>
                <c:rich>
                  <a:bodyPr/>
                  <a:lstStyle/>
                  <a:p>
                    <a:r>
                      <a:rPr lang="fr-FR"/>
                      <a:t>Y019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/>
              <c:tx>
                <c:rich>
                  <a:bodyPr/>
                  <a:lstStyle/>
                  <a:p>
                    <a:r>
                      <a:rPr lang="fr-FR"/>
                      <a:t>Y021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/>
              <c:tx>
                <c:rich>
                  <a:bodyPr/>
                  <a:lstStyle/>
                  <a:p>
                    <a:r>
                      <a:rPr lang="fr-FR"/>
                      <a:t>Y003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/>
              <c:tx>
                <c:rich>
                  <a:bodyPr/>
                  <a:lstStyle/>
                  <a:p>
                    <a:r>
                      <a:rPr lang="fr-FR"/>
                      <a:t>Y034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/>
              <c:tx>
                <c:rich>
                  <a:bodyPr/>
                  <a:lstStyle/>
                  <a:p>
                    <a:r>
                      <a:rPr lang="fr-FR"/>
                      <a:t>X030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/>
              <c:tx>
                <c:rich>
                  <a:bodyPr/>
                  <a:lstStyle/>
                  <a:p>
                    <a:r>
                      <a:rPr lang="fr-FR"/>
                      <a:t>Y009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/>
              <c:tx>
                <c:rich>
                  <a:bodyPr/>
                  <a:lstStyle/>
                  <a:p>
                    <a:r>
                      <a:rPr lang="fr-FR"/>
                      <a:t>Y036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700"/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CAH2_HID!$C$1:$C$27</c:f>
              <c:numCache>
                <c:formatCode>0</c:formatCode>
                <c:ptCount val="2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</c:numCache>
            </c:numRef>
          </c:xVal>
          <c:yVal>
            <c:numRef>
              <c:f>CAH2_HID!$D$1:$D$27</c:f>
              <c:numCache>
                <c:formatCode>0</c:formatCode>
                <c:ptCount val="27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4569096"/>
        <c:axId val="1854577352"/>
      </c:scatterChart>
      <c:valAx>
        <c:axId val="1854569096"/>
        <c:scaling>
          <c:orientation val="minMax"/>
          <c:max val="28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800" b="1"/>
                </a:pPr>
                <a:r>
                  <a:rPr lang="fr-FR"/>
                  <a:t> 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one"/>
        <c:txPr>
          <a:bodyPr/>
          <a:lstStyle/>
          <a:p>
            <a:pPr>
              <a:defRPr sz="700"/>
            </a:pPr>
            <a:endParaRPr lang="fr-FR"/>
          </a:p>
        </c:txPr>
        <c:crossAx val="1854577352"/>
        <c:crosses val="autoZero"/>
        <c:crossBetween val="midCat"/>
      </c:valAx>
      <c:valAx>
        <c:axId val="1854577352"/>
        <c:scaling>
          <c:orientation val="minMax"/>
          <c:min val="0.0"/>
        </c:scaling>
        <c:delete val="0"/>
        <c:axPos val="l"/>
        <c:title>
          <c:tx>
            <c:rich>
              <a:bodyPr/>
              <a:lstStyle/>
              <a:p>
                <a:pPr>
                  <a:defRPr sz="800" b="1"/>
                </a:pPr>
                <a:r>
                  <a:rPr lang="fr-FR"/>
                  <a:t>Dissimilarité</a:t>
                </a:r>
              </a:p>
            </c:rich>
          </c:tx>
          <c:layout/>
          <c:overlay val="0"/>
        </c:title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700"/>
            </a:pPr>
            <a:endParaRPr lang="fr-FR"/>
          </a:p>
        </c:txPr>
        <c:crossAx val="1854569096"/>
        <c:crosses val="autoZero"/>
        <c:crossBetween val="midCat"/>
      </c:valAx>
      <c:spPr>
        <a:ln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image" Target="../media/image17.png"/><Relationship Id="rId2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18AC-4159-F544-A968-85EAC5D7E792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142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8FF9-9FB0-DC46-961F-0EEE9CF200C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55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5F-5DA8-5E4D-8B00-EAF3C23EF2F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17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6D8E2-7CE2-0740-8D03-0D609F2473D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37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E0AC3-F3CA-F24D-A311-05B4DCEF3AC2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70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9C8F5-E45A-9D4B-A5BA-23646BFA8AE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588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88245-9888-2D4E-9900-1C88BEC12354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57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3538-158A-1E4F-8497-7DC1EDF270D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5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9DE7-29CC-DD40-B517-54E4611105C3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25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CE8D1-99B3-5849-AEC1-7F3F123F9A9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27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AB4A9-C168-BF4D-8F42-C7092CA856A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573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87152-AACD-2340-90D9-06BEF1F3DB59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29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oleObject" Target="../embeddings/oleObject1.bin"/><Relationship Id="rId5" Type="http://schemas.openxmlformats.org/officeDocument/2006/relationships/package" Target="../embeddings/Document_Microsoft_Word1.docx"/><Relationship Id="rId6" Type="http://schemas.openxmlformats.org/officeDocument/2006/relationships/image" Target="../media/image10.png"/><Relationship Id="rId7" Type="http://schemas.openxmlformats.org/officeDocument/2006/relationships/oleObject" Target="../embeddings/oleObject2.bin"/><Relationship Id="rId8" Type="http://schemas.openxmlformats.org/officeDocument/2006/relationships/package" Target="../embeddings/Document_Microsoft_Word2.docx"/><Relationship Id="rId9" Type="http://schemas.openxmlformats.org/officeDocument/2006/relationships/image" Target="../media/image11.png"/><Relationship Id="rId10" Type="http://schemas.openxmlformats.org/officeDocument/2006/relationships/image" Target="../media/image1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package" Target="../embeddings/Document_Microsoft_Word3.docx"/><Relationship Id="rId5" Type="http://schemas.openxmlformats.org/officeDocument/2006/relationships/image" Target="../media/image14.png"/><Relationship Id="rId6" Type="http://schemas.openxmlformats.org/officeDocument/2006/relationships/oleObject" Target="../embeddings/oleObject4.bin"/><Relationship Id="rId7" Type="http://schemas.openxmlformats.org/officeDocument/2006/relationships/package" Target="../embeddings/Document_Microsoft_Word4.docx"/><Relationship Id="rId8" Type="http://schemas.openxmlformats.org/officeDocument/2006/relationships/image" Target="../media/image15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package" Target="../embeddings/Document_Microsoft_Word5.docx"/><Relationship Id="rId5" Type="http://schemas.openxmlformats.org/officeDocument/2006/relationships/image" Target="../media/image16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oleObject" Target="../embeddings/oleObject9.bin"/><Relationship Id="rId13" Type="http://schemas.openxmlformats.org/officeDocument/2006/relationships/package" Target="../embeddings/Document_Microsoft_Word9.docx"/><Relationship Id="rId14" Type="http://schemas.openxmlformats.org/officeDocument/2006/relationships/image" Target="../media/image20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6.bin"/><Relationship Id="rId4" Type="http://schemas.openxmlformats.org/officeDocument/2006/relationships/package" Target="../embeddings/Document_Microsoft_Word6.docx"/><Relationship Id="rId5" Type="http://schemas.openxmlformats.org/officeDocument/2006/relationships/image" Target="../media/image17.png"/><Relationship Id="rId6" Type="http://schemas.openxmlformats.org/officeDocument/2006/relationships/oleObject" Target="../embeddings/oleObject7.bin"/><Relationship Id="rId7" Type="http://schemas.openxmlformats.org/officeDocument/2006/relationships/package" Target="../embeddings/Document_Microsoft_Word7.docx"/><Relationship Id="rId8" Type="http://schemas.openxmlformats.org/officeDocument/2006/relationships/image" Target="../media/image18.png"/><Relationship Id="rId9" Type="http://schemas.openxmlformats.org/officeDocument/2006/relationships/oleObject" Target="../embeddings/oleObject8.bin"/><Relationship Id="rId10" Type="http://schemas.openxmlformats.org/officeDocument/2006/relationships/package" Target="../embeddings/Document_Microsoft_Word8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package" Target="../embeddings/Document_Microsoft_Word10.docx"/><Relationship Id="rId5" Type="http://schemas.openxmlformats.org/officeDocument/2006/relationships/image" Target="../media/image21.png"/><Relationship Id="rId6" Type="http://schemas.openxmlformats.org/officeDocument/2006/relationships/chart" Target="../charts/chart3.xml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r&#233;seau2008-11\JReseau300911\Macintosh%20HD:re&#769;seau2008-11:JReseau300911:Analysing%20the%20process%20of%20change%20of%20complex%20psychotherapies,%20three%20complementary%20levels.docx!OLE_LINK3" TargetMode="External"/><Relationship Id="rId4" Type="http://schemas.openxmlformats.org/officeDocument/2006/relationships/image" Target="../media/image22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28800"/>
            <a:ext cx="7772400" cy="1800200"/>
          </a:xfrm>
        </p:spPr>
        <p:txBody>
          <a:bodyPr>
            <a:noAutofit/>
          </a:bodyPr>
          <a:lstStyle/>
          <a:p>
            <a:r>
              <a:rPr lang="fr-FR" sz="2800" dirty="0" smtClean="0"/>
              <a:t>Trois méthodologies complémentaires pour faire l’analyse des 35 premiers cas d’autisme terminés</a:t>
            </a:r>
            <a:endParaRPr lang="fr-FR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944816" cy="1752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fr-FR" sz="2600" dirty="0" smtClean="0"/>
              <a:t>Journée du Réseau de Recherches Fondées sur les pratiques Psychothérapiques – 30 septembre 2011</a:t>
            </a:r>
          </a:p>
          <a:p>
            <a:pPr algn="l"/>
            <a:endParaRPr lang="fr-FR" sz="2600" dirty="0" smtClean="0"/>
          </a:p>
          <a:p>
            <a:pPr algn="r"/>
            <a:r>
              <a:rPr lang="fr-FR" sz="2000" dirty="0" smtClean="0"/>
              <a:t>Jean-Michel Thurin</a:t>
            </a:r>
          </a:p>
          <a:p>
            <a:pPr algn="r"/>
            <a:r>
              <a:rPr lang="fr-FR" sz="1600" dirty="0" err="1" smtClean="0"/>
              <a:t>jmthurin@techniques-psychotherapiques.org</a:t>
            </a:r>
            <a:endParaRPr lang="fr-FR" sz="1600" dirty="0" smtClean="0"/>
          </a:p>
          <a:p>
            <a:endParaRPr lang="fr-FR" dirty="0"/>
          </a:p>
        </p:txBody>
      </p:sp>
      <p:pic>
        <p:nvPicPr>
          <p:cNvPr id="4" name="Image 3" descr="Logo3RRFPP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172200"/>
            <a:ext cx="51911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r 9"/>
          <p:cNvGrpSpPr>
            <a:grpSpLocks/>
          </p:cNvGrpSpPr>
          <p:nvPr/>
        </p:nvGrpSpPr>
        <p:grpSpPr bwMode="auto">
          <a:xfrm>
            <a:off x="914400" y="6180138"/>
            <a:ext cx="4419600" cy="503237"/>
            <a:chOff x="1295400" y="5722938"/>
            <a:chExt cx="4419600" cy="503237"/>
          </a:xfrm>
        </p:grpSpPr>
        <p:pic>
          <p:nvPicPr>
            <p:cNvPr id="6" name="Image 4" descr="MiniInserm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5795963"/>
              <a:ext cx="1354138" cy="35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 5" descr="logoFFP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00" y="5726113"/>
              <a:ext cx="806450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 6" descr="TechPsyTitre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6325" y="5791200"/>
              <a:ext cx="8286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 7" descr="Image 2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5722938"/>
              <a:ext cx="763588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Logo_EPP.gif                                                   000B0322Macintosh HD                   C0173FB0: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288" y="5778500"/>
              <a:ext cx="392112" cy="392113"/>
            </a:xfrm>
            <a:prstGeom prst="rect">
              <a:avLst/>
            </a:prstGeom>
            <a:noFill/>
            <a:ln w="3175">
              <a:solidFill>
                <a:srgbClr val="F7913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Image 3" descr="FF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6237288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</a:t>
            </a:r>
            <a:r>
              <a:rPr lang="fr-FR" dirty="0" smtClean="0"/>
              <a:t>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Un nouvel objectif : évaluer et comprendre les psychothérapies complexes</a:t>
            </a:r>
          </a:p>
          <a:p>
            <a:pPr lvl="1"/>
            <a:r>
              <a:rPr lang="fr-FR" dirty="0" smtClean="0"/>
              <a:t>Définir les médiateurs et conditions du changement</a:t>
            </a:r>
          </a:p>
          <a:p>
            <a:pPr lvl="1"/>
            <a:r>
              <a:rPr lang="fr-FR" dirty="0" smtClean="0"/>
              <a:t>Prendre en compte l’effet du changement sur le changement</a:t>
            </a:r>
          </a:p>
          <a:p>
            <a:r>
              <a:rPr lang="fr-FR" dirty="0" smtClean="0"/>
              <a:t>Trois obstacles méthodologiques en voie d’être dépassés</a:t>
            </a:r>
          </a:p>
          <a:p>
            <a:pPr lvl="1"/>
            <a:r>
              <a:rPr lang="fr-FR" dirty="0" smtClean="0"/>
              <a:t>Accord clinique et recueil des données</a:t>
            </a:r>
          </a:p>
          <a:p>
            <a:pPr lvl="1"/>
            <a:r>
              <a:rPr lang="fr-FR" dirty="0" smtClean="0"/>
              <a:t>Instrument de processus pertinent, ouvert et fin</a:t>
            </a:r>
          </a:p>
          <a:p>
            <a:pPr lvl="1"/>
            <a:r>
              <a:rPr lang="fr-FR" dirty="0" smtClean="0"/>
              <a:t>Convergence des intérêts cliniques et cognitifs de la recherche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3662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Intérêt et usage des études de cas</a:t>
            </a:r>
          </a:p>
          <a:p>
            <a:pPr lvl="1"/>
            <a:r>
              <a:rPr lang="fr-FR" dirty="0" smtClean="0"/>
              <a:t>Intérêt clinique et de recherche</a:t>
            </a:r>
          </a:p>
          <a:p>
            <a:pPr lvl="1"/>
            <a:r>
              <a:rPr lang="fr-FR" dirty="0" smtClean="0"/>
              <a:t>Dimension unique et potentiellement contributive du cas -&gt; fiabilité </a:t>
            </a:r>
            <a:r>
              <a:rPr lang="fr-FR" dirty="0"/>
              <a:t>et </a:t>
            </a:r>
            <a:r>
              <a:rPr lang="fr-FR" dirty="0" smtClean="0"/>
              <a:t>possible </a:t>
            </a:r>
            <a:r>
              <a:rPr lang="fr-FR" dirty="0"/>
              <a:t>mise en relation. </a:t>
            </a:r>
            <a:endParaRPr lang="fr-FR" dirty="0" smtClean="0"/>
          </a:p>
          <a:p>
            <a:pPr lvl="1"/>
            <a:r>
              <a:rPr lang="fr-FR" dirty="0" smtClean="0"/>
              <a:t>Articulation du qualitatif et du quantitatif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3 niveaux (et grains) d’analyse des cas</a:t>
            </a:r>
          </a:p>
          <a:p>
            <a:pPr lvl="2"/>
            <a:r>
              <a:rPr lang="fr-FR" dirty="0" smtClean="0"/>
              <a:t>Isolé : objectivation d’un fait clinique</a:t>
            </a:r>
          </a:p>
          <a:p>
            <a:pPr lvl="2"/>
            <a:r>
              <a:rPr lang="fr-FR" dirty="0" smtClean="0"/>
              <a:t>Regroupé : tendances générales ; examen et mise en perspective des facteurs explicatifs</a:t>
            </a:r>
          </a:p>
          <a:p>
            <a:pPr lvl="2"/>
            <a:r>
              <a:rPr lang="fr-FR" dirty="0" smtClean="0"/>
              <a:t>Cas à cas : comparaisons fines et recherche des </a:t>
            </a:r>
            <a:r>
              <a:rPr lang="fr-FR" smtClean="0"/>
              <a:t>variables explicatives</a:t>
            </a:r>
            <a:endParaRPr lang="fr-FR" dirty="0" smtClean="0"/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7391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L’évolution de Merlin sur un an</a:t>
            </a:r>
            <a:endParaRPr lang="fr-FR" sz="32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5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Vignette d’introduction de Merlin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5 ans au début de l’étude</a:t>
            </a:r>
          </a:p>
          <a:p>
            <a:r>
              <a:rPr lang="fr-FR" sz="2400" dirty="0" smtClean="0"/>
              <a:t>Psychothérapie depuis 2 ans</a:t>
            </a:r>
          </a:p>
          <a:p>
            <a:r>
              <a:rPr lang="fr-FR" sz="2400" dirty="0" smtClean="0"/>
              <a:t>Diagnostic autisme modéré</a:t>
            </a:r>
          </a:p>
          <a:p>
            <a:r>
              <a:rPr lang="fr-FR" sz="2400" dirty="0" smtClean="0"/>
              <a:t>Formulation de cas : ne possède pas le langage, absence d’autonomie, problèmes d’alimentation et de comportement (agressivité, agitation, stéréotypies), important retrait dans la relation</a:t>
            </a:r>
          </a:p>
        </p:txBody>
      </p:sp>
    </p:spTree>
    <p:extLst>
      <p:ext uri="{BB962C8B-B14F-4D97-AF65-F5344CB8AC3E}">
        <p14:creationId xmlns:p14="http://schemas.microsoft.com/office/powerpoint/2010/main" val="380724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Vignette d’introduction de Merlin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Diagnostic précoce</a:t>
            </a:r>
          </a:p>
          <a:p>
            <a:r>
              <a:rPr lang="fr-FR" sz="2400" dirty="0" smtClean="0"/>
              <a:t>Prise  en charge rapide</a:t>
            </a:r>
          </a:p>
          <a:p>
            <a:r>
              <a:rPr lang="fr-FR" sz="2400" dirty="0"/>
              <a:t>Psychothérapie psychodynamique 2 séances 45 mn / semaine</a:t>
            </a:r>
          </a:p>
          <a:p>
            <a:r>
              <a:rPr lang="fr-FR" sz="2400" dirty="0" smtClean="0"/>
              <a:t>Orthophonie 2 séances 30 mn /semaine</a:t>
            </a:r>
          </a:p>
          <a:p>
            <a:r>
              <a:rPr lang="fr-FR" sz="2400" dirty="0" smtClean="0"/>
              <a:t>Rencontres trimestrielles avec les parents</a:t>
            </a:r>
          </a:p>
          <a:p>
            <a:r>
              <a:rPr lang="fr-FR" sz="2400" dirty="0" smtClean="0"/>
              <a:t>Maladie somatique importante avec hospitalisations</a:t>
            </a:r>
          </a:p>
          <a:p>
            <a:r>
              <a:rPr lang="fr-FR" sz="2400" dirty="0" smtClean="0"/>
              <a:t>Mère hospitalisée quand il avait 15 jours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5595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772400" cy="1143000"/>
          </a:xfrm>
        </p:spPr>
        <p:txBody>
          <a:bodyPr>
            <a:norm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Changements manifestes : ECAR</a:t>
            </a:r>
            <a:endParaRPr lang="fr-FR" sz="3200" dirty="0">
              <a:latin typeface="Arial"/>
              <a:cs typeface="Arial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rcRect l="8130" r="8130"/>
          <a:stretch>
            <a:fillRect/>
          </a:stretch>
        </p:blipFill>
        <p:spPr>
          <a:xfrm>
            <a:off x="179512" y="1196752"/>
            <a:ext cx="4104456" cy="2172947"/>
          </a:xfrm>
        </p:spPr>
      </p:pic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0842618"/>
              </p:ext>
            </p:extLst>
          </p:nvPr>
        </p:nvGraphicFramePr>
        <p:xfrm>
          <a:off x="14725" y="4913784"/>
          <a:ext cx="2880320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23528" y="1196752"/>
            <a:ext cx="4155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/>
                <a:cs typeface="Arial"/>
              </a:rPr>
              <a:t>Scores ECAR : symptômes et comportements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987824" y="4509120"/>
            <a:ext cx="1385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Tableau 1</a:t>
            </a:r>
            <a:endParaRPr lang="fr-FR" dirty="0"/>
          </a:p>
        </p:txBody>
      </p:sp>
      <p:pic>
        <p:nvPicPr>
          <p:cNvPr id="7" name="Image 6" descr="Capture d’écran 2011-09-27 à 21.24.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8" y="3314824"/>
            <a:ext cx="4140200" cy="33020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323528" y="3861048"/>
            <a:ext cx="5033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latin typeface="Arial"/>
                <a:cs typeface="Arial"/>
              </a:rPr>
              <a:t>Scores ECAR : les scores de Merlin comparés au groupe </a:t>
            </a:r>
          </a:p>
        </p:txBody>
      </p:sp>
    </p:spTree>
    <p:extLst>
      <p:ext uri="{BB962C8B-B14F-4D97-AF65-F5344CB8AC3E}">
        <p14:creationId xmlns:p14="http://schemas.microsoft.com/office/powerpoint/2010/main" val="82274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772400" cy="1143000"/>
          </a:xfrm>
        </p:spPr>
        <p:txBody>
          <a:bodyPr>
            <a:normAutofit/>
          </a:bodyPr>
          <a:lstStyle/>
          <a:p>
            <a:r>
              <a:rPr lang="fr-FR" sz="3200" dirty="0" smtClean="0">
                <a:latin typeface="Arial"/>
                <a:cs typeface="Arial"/>
              </a:rPr>
              <a:t>Changements manifestes : EPCA</a:t>
            </a:r>
            <a:endParaRPr lang="fr-FR" sz="32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1" y="2030921"/>
            <a:ext cx="3814787" cy="1512168"/>
          </a:xfrm>
          <a:prstGeom prst="rect">
            <a:avLst/>
          </a:prstGeom>
        </p:spPr>
      </p:pic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45752"/>
              </p:ext>
            </p:extLst>
          </p:nvPr>
        </p:nvGraphicFramePr>
        <p:xfrm>
          <a:off x="3995936" y="1484784"/>
          <a:ext cx="5568256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" name="Document" r:id="rId5" imgW="5892800" imgH="1562100" progId="Word.Document.12">
                  <p:embed/>
                </p:oleObj>
              </mc:Choice>
              <mc:Fallback>
                <p:oleObj name="Document" r:id="rId5" imgW="5892800" imgH="1562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5936" y="1484784"/>
                        <a:ext cx="5568256" cy="156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912037"/>
              </p:ext>
            </p:extLst>
          </p:nvPr>
        </p:nvGraphicFramePr>
        <p:xfrm>
          <a:off x="3995936" y="3222268"/>
          <a:ext cx="5568256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4" name="Document" r:id="rId8" imgW="5892800" imgH="1714500" progId="Word.Document.12">
                  <p:embed/>
                </p:oleObj>
              </mc:Choice>
              <mc:Fallback>
                <p:oleObj name="Document" r:id="rId8" imgW="5892800" imgH="1714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95936" y="3222268"/>
                        <a:ext cx="5568256" cy="171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3923928" y="1196752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Arial"/>
                <a:cs typeface="Arial"/>
              </a:rPr>
              <a:t>Acquisitions (EPCA)</a:t>
            </a:r>
            <a:endParaRPr lang="fr-FR" sz="1200" b="1" dirty="0">
              <a:latin typeface="Arial"/>
              <a:cs typeface="Arial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995936" y="2934236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Arial"/>
                <a:cs typeface="Arial"/>
              </a:rPr>
              <a:t>Réductions (EPCA)</a:t>
            </a:r>
            <a:endParaRPr lang="fr-FR" sz="1200" b="1" dirty="0"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23528" y="1608475"/>
            <a:ext cx="3083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latin typeface="Arial"/>
                <a:cs typeface="Arial"/>
              </a:rPr>
              <a:t>Scores EPCA : Développement acquis,</a:t>
            </a:r>
          </a:p>
          <a:p>
            <a:r>
              <a:rPr lang="fr-FR" sz="1200" b="1" dirty="0" smtClean="0">
                <a:latin typeface="Arial"/>
                <a:cs typeface="Arial"/>
              </a:rPr>
              <a:t> Développement temporaire, Pathologie</a:t>
            </a:r>
            <a:endParaRPr lang="fr-FR" sz="1200" b="1" dirty="0">
              <a:latin typeface="Arial"/>
              <a:cs typeface="Arial"/>
            </a:endParaRPr>
          </a:p>
        </p:txBody>
      </p:sp>
      <p:pic>
        <p:nvPicPr>
          <p:cNvPr id="7" name="Image 6" descr="Capture d’écran 2011-09-27 à 21.24.23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3" y="3687105"/>
            <a:ext cx="3850844" cy="255243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323528" y="4797152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latin typeface="Arial"/>
                <a:cs typeface="Arial"/>
              </a:rPr>
              <a:t>Scores </a:t>
            </a:r>
            <a:r>
              <a:rPr lang="fr-FR" sz="1400" b="1" dirty="0" smtClean="0">
                <a:latin typeface="Arial"/>
                <a:cs typeface="Arial"/>
              </a:rPr>
              <a:t>EPCA </a:t>
            </a:r>
            <a:r>
              <a:rPr lang="fr-FR" sz="1400" b="1" dirty="0">
                <a:latin typeface="Arial"/>
                <a:cs typeface="Arial"/>
              </a:rPr>
              <a:t>: les scores de Merlin comparés au groupe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919111" y="5517232"/>
            <a:ext cx="1385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Tableau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2888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Changements manifestes : CPQ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556792"/>
            <a:ext cx="7772400" cy="4618856"/>
          </a:xfrm>
        </p:spPr>
        <p:txBody>
          <a:bodyPr/>
          <a:lstStyle/>
          <a:p>
            <a:r>
              <a:rPr lang="fr-FR" sz="2000" dirty="0" smtClean="0"/>
              <a:t>Processus (CPQ)</a:t>
            </a:r>
          </a:p>
          <a:p>
            <a:pPr lvl="1"/>
            <a:r>
              <a:rPr lang="fr-FR" sz="1800" dirty="0" smtClean="0"/>
              <a:t>Éléments très caractéristiques</a:t>
            </a:r>
          </a:p>
          <a:p>
            <a:pPr lvl="1"/>
            <a:endParaRPr lang="fr-FR" sz="1800" dirty="0"/>
          </a:p>
          <a:p>
            <a:pPr lvl="1"/>
            <a:endParaRPr lang="fr-FR" sz="1800" dirty="0" smtClean="0"/>
          </a:p>
          <a:p>
            <a:pPr lvl="1"/>
            <a:endParaRPr lang="fr-FR" sz="1800" dirty="0"/>
          </a:p>
          <a:p>
            <a:pPr lvl="1"/>
            <a:r>
              <a:rPr lang="fr-FR" sz="1800" dirty="0" smtClean="0"/>
              <a:t>Éléments stables</a:t>
            </a:r>
          </a:p>
          <a:p>
            <a:endParaRPr lang="fr-FR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943571"/>
              </p:ext>
            </p:extLst>
          </p:nvPr>
        </p:nvGraphicFramePr>
        <p:xfrm>
          <a:off x="1259632" y="2420888"/>
          <a:ext cx="60452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" name="Document" r:id="rId4" imgW="6045200" imgH="939800" progId="Word.Document.12">
                  <p:embed/>
                </p:oleObj>
              </mc:Choice>
              <mc:Fallback>
                <p:oleObj name="Document" r:id="rId4" imgW="6045200" imgH="939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2420888"/>
                        <a:ext cx="6045200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711311"/>
              </p:ext>
            </p:extLst>
          </p:nvPr>
        </p:nvGraphicFramePr>
        <p:xfrm>
          <a:off x="1263104" y="3717032"/>
          <a:ext cx="60452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Document" r:id="rId7" imgW="6045200" imgH="965200" progId="Word.Document.12">
                  <p:embed/>
                </p:oleObj>
              </mc:Choice>
              <mc:Fallback>
                <p:oleObj name="Document" r:id="rId7" imgW="6045200" imgH="965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63104" y="3717032"/>
                        <a:ext cx="6045200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326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 smtClean="0"/>
              <a:t>Les médiateurs et leur évolution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640293"/>
              </p:ext>
            </p:extLst>
          </p:nvPr>
        </p:nvGraphicFramePr>
        <p:xfrm>
          <a:off x="251520" y="1556792"/>
          <a:ext cx="7920880" cy="933374"/>
        </p:xfrm>
        <a:graphic>
          <a:graphicData uri="http://schemas.openxmlformats.org/drawingml/2006/table">
            <a:tbl>
              <a:tblPr/>
              <a:tblGrid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  <a:gridCol w="495055"/>
              </a:tblGrid>
              <a:tr h="360040">
                <a:tc>
                  <a:txBody>
                    <a:bodyPr/>
                    <a:lstStyle/>
                    <a:p>
                      <a:pPr algn="l" fontAlgn="t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EP02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EP06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EP12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66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Y001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66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 S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-8,7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-24,8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-14,3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726474"/>
              </p:ext>
            </p:extLst>
          </p:nvPr>
        </p:nvGraphicFramePr>
        <p:xfrm>
          <a:off x="179512" y="2996952"/>
          <a:ext cx="6048676" cy="936105"/>
        </p:xfrm>
        <a:graphic>
          <a:graphicData uri="http://schemas.openxmlformats.org/drawingml/2006/table">
            <a:tbl>
              <a:tblPr firstRow="1" firstCol="1" bandRow="1"/>
              <a:tblGrid>
                <a:gridCol w="542296"/>
                <a:gridCol w="458865"/>
                <a:gridCol w="458865"/>
                <a:gridCol w="458865"/>
                <a:gridCol w="458865"/>
                <a:gridCol w="458865"/>
                <a:gridCol w="458865"/>
                <a:gridCol w="458865"/>
                <a:gridCol w="458865"/>
                <a:gridCol w="458865"/>
                <a:gridCol w="458865"/>
                <a:gridCol w="458865"/>
                <a:gridCol w="458865"/>
              </a:tblGrid>
              <a:tr h="314993">
                <a:tc>
                  <a:txBody>
                    <a:bodyPr/>
                    <a:lstStyle/>
                    <a:p>
                      <a:pPr algn="l" fontAlgn="t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ECA02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ECA06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ECA12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CVL02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CVL06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CVL12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CC02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CC06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CC12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55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Y001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-42,5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-7,5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-25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55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 S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-4,4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-6,2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-11,4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23,8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-47,4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-10,9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-20,7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084803"/>
              </p:ext>
            </p:extLst>
          </p:nvPr>
        </p:nvGraphicFramePr>
        <p:xfrm>
          <a:off x="395536" y="5689221"/>
          <a:ext cx="5688632" cy="864096"/>
        </p:xfrm>
        <a:graphic>
          <a:graphicData uri="http://schemas.openxmlformats.org/drawingml/2006/table">
            <a:tbl>
              <a:tblPr/>
              <a:tblGrid>
                <a:gridCol w="732200"/>
                <a:gridCol w="619554"/>
                <a:gridCol w="619554"/>
                <a:gridCol w="619554"/>
                <a:gridCol w="619554"/>
                <a:gridCol w="619554"/>
                <a:gridCol w="619554"/>
                <a:gridCol w="619554"/>
                <a:gridCol w="619554"/>
              </a:tblGrid>
              <a:tr h="553908">
                <a:tc>
                  <a:txBody>
                    <a:bodyPr/>
                    <a:lstStyle/>
                    <a:p>
                      <a:pPr algn="l" fontAlgn="t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ppd_02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ppd_06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ppd_12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tcc_02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tcc_06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tcc_12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Moy_ppd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Moy_tcc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18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Y001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0,83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-0,29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-0,14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-0,24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0,69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-0,22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53567"/>
              </p:ext>
            </p:extLst>
          </p:nvPr>
        </p:nvGraphicFramePr>
        <p:xfrm>
          <a:off x="6335688" y="2780928"/>
          <a:ext cx="280831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710246" y="1124744"/>
            <a:ext cx="177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800" dirty="0" smtClean="0">
                <a:latin typeface="Arial"/>
                <a:cs typeface="Arial"/>
              </a:rPr>
              <a:t>- Alliance</a:t>
            </a:r>
            <a:endParaRPr lang="fr-FR" sz="1800" dirty="0">
              <a:latin typeface="Arial"/>
              <a:cs typeface="Arial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55576" y="2555612"/>
            <a:ext cx="262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800" dirty="0" smtClean="0">
                <a:latin typeface="Arial"/>
                <a:cs typeface="Arial"/>
              </a:rPr>
              <a:t>- Médiateurs techniques</a:t>
            </a:r>
            <a:endParaRPr lang="fr-FR" sz="1800" dirty="0">
              <a:latin typeface="Arial"/>
              <a:cs typeface="Arial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27584" y="3995772"/>
            <a:ext cx="3556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800" dirty="0" smtClean="0">
                <a:latin typeface="Arial"/>
                <a:cs typeface="Arial"/>
              </a:rPr>
              <a:t>- Indicateurs de changement</a:t>
            </a:r>
            <a:endParaRPr lang="fr-FR" sz="1800" dirty="0">
              <a:latin typeface="Arial"/>
              <a:cs typeface="Arial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43038" y="5517232"/>
            <a:ext cx="3556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1800" dirty="0" smtClean="0">
                <a:latin typeface="Arial"/>
                <a:cs typeface="Arial"/>
              </a:rPr>
              <a:t>- Approches générales</a:t>
            </a:r>
            <a:endParaRPr lang="fr-FR" sz="1800" dirty="0">
              <a:latin typeface="Arial"/>
              <a:cs typeface="Arial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382889" y="4653136"/>
            <a:ext cx="1385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Tableau 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8590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 smtClean="0"/>
              <a:t>Les modérateurs 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200" dirty="0" smtClean="0"/>
              <a:t> Ce sont les éléments de contexte, pré existant au début de la psychothérapie, susceptibles d’en influencer le cours et les résultats</a:t>
            </a:r>
            <a:endParaRPr lang="fr-FR" sz="2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Six éléments pris en compte et cotés 1 (présent) 0 (absent)</a:t>
            </a:r>
          </a:p>
          <a:p>
            <a:pPr lvl="1"/>
            <a:r>
              <a:rPr lang="fr-FR" sz="1900" dirty="0" smtClean="0">
                <a:latin typeface="Arial"/>
                <a:cs typeface="Arial"/>
              </a:rPr>
              <a:t>1. retard de prise en charge ; 2. comorbidité somatique ; 3. contexte développemental précoce difficile ; 4. antécédent de traumatisme ; 5. faiblesse du soutien familial ; 6. absence de relation avec des pairs.</a:t>
            </a:r>
          </a:p>
          <a:p>
            <a:pPr lvl="1"/>
            <a:r>
              <a:rPr lang="fr-FR" sz="1900" dirty="0" smtClean="0">
                <a:latin typeface="Arial"/>
                <a:cs typeface="Arial"/>
              </a:rPr>
              <a:t>Dans le cas de Merlin :</a:t>
            </a:r>
          </a:p>
          <a:p>
            <a:pPr lvl="2"/>
            <a:r>
              <a:rPr lang="fr-FR" sz="1500" dirty="0">
                <a:latin typeface="Arial"/>
                <a:cs typeface="Arial"/>
              </a:rPr>
              <a:t>L</a:t>
            </a:r>
            <a:r>
              <a:rPr lang="fr-FR" sz="1500" dirty="0" smtClean="0">
                <a:latin typeface="Arial"/>
                <a:cs typeface="Arial"/>
              </a:rPr>
              <a:t>e diagnostic et sa prise sa psychothérapie ont été précoces ;</a:t>
            </a:r>
          </a:p>
          <a:p>
            <a:pPr lvl="2"/>
            <a:r>
              <a:rPr lang="fr-FR" sz="1500" dirty="0" smtClean="0">
                <a:latin typeface="Arial"/>
                <a:cs typeface="Arial"/>
              </a:rPr>
              <a:t>Il bénéficie d’un fort soutien familial et d’un bon réseau psychosocial</a:t>
            </a:r>
          </a:p>
          <a:p>
            <a:pPr lvl="2"/>
            <a:r>
              <a:rPr lang="fr-FR" sz="1500" dirty="0" smtClean="0">
                <a:latin typeface="Arial"/>
                <a:cs typeface="Arial"/>
              </a:rPr>
              <a:t>En revanche : il a vécu un sevrage brutal (hospitalisation de sa mère quand il a 15 jours et a lui-même été hospitalisé plusieurs fois pour une maladie somatique grave. Le score retenu est 2.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198471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2600" dirty="0" smtClean="0"/>
              <a:t>L’évolution de Merlin est importante</a:t>
            </a:r>
          </a:p>
          <a:p>
            <a:pPr lvl="1"/>
            <a:r>
              <a:rPr lang="fr-FR" sz="2100" dirty="0" smtClean="0"/>
              <a:t>Au niveau de la réduction de sa pathologie</a:t>
            </a:r>
          </a:p>
          <a:p>
            <a:pPr lvl="1"/>
            <a:r>
              <a:rPr lang="fr-FR" sz="2100" dirty="0" smtClean="0"/>
              <a:t>Au niveau de son développement</a:t>
            </a:r>
          </a:p>
          <a:p>
            <a:pPr lvl="1"/>
            <a:r>
              <a:rPr lang="fr-FR" sz="2100" dirty="0" smtClean="0"/>
              <a:t>Les éléments saillants du processus sont :</a:t>
            </a:r>
          </a:p>
          <a:p>
            <a:pPr lvl="2"/>
            <a:r>
              <a:rPr lang="fr-FR" sz="2100" dirty="0" smtClean="0"/>
              <a:t>Son engagement, sa participation, sa très bonne interaction avec sa thérapeute</a:t>
            </a:r>
          </a:p>
          <a:p>
            <a:pPr marL="914400" lvl="2" indent="0">
              <a:buNone/>
            </a:pPr>
            <a:endParaRPr lang="fr-FR" sz="2100" dirty="0" smtClean="0"/>
          </a:p>
          <a:p>
            <a:pPr lvl="1"/>
            <a:r>
              <a:rPr lang="fr-FR" sz="2400" dirty="0"/>
              <a:t>L</a:t>
            </a:r>
            <a:r>
              <a:rPr lang="fr-FR" sz="2400" dirty="0" smtClean="0"/>
              <a:t>a psychothérapie est nettement </a:t>
            </a:r>
            <a:r>
              <a:rPr lang="fr-FR" sz="2400" dirty="0" err="1" smtClean="0"/>
              <a:t>psychodynamique</a:t>
            </a:r>
            <a:r>
              <a:rPr lang="fr-FR" sz="2400" dirty="0" smtClean="0"/>
              <a:t> (score initial 0,70 qui s’élève à 12 mois à 0,83 -&gt; il est déjà en psychothérapie depuis un an et demi)</a:t>
            </a:r>
          </a:p>
          <a:p>
            <a:pPr lvl="2"/>
            <a:r>
              <a:rPr lang="fr-FR" sz="2100" dirty="0" smtClean="0"/>
              <a:t>Score interprétation/signification élevé</a:t>
            </a:r>
          </a:p>
          <a:p>
            <a:pPr lvl="2"/>
            <a:r>
              <a:rPr lang="fr-FR" sz="2100" dirty="0" smtClean="0"/>
              <a:t>Technique spécifique s’est orienté vers l’expression et la contenance des affects.</a:t>
            </a:r>
          </a:p>
          <a:p>
            <a:pPr lvl="2"/>
            <a:endParaRPr lang="fr-FR" sz="2100" dirty="0" smtClean="0"/>
          </a:p>
          <a:p>
            <a:pPr lvl="1"/>
            <a:r>
              <a:rPr lang="fr-FR" sz="2400" dirty="0" smtClean="0"/>
              <a:t>Les modérateurs sont contrastés</a:t>
            </a:r>
          </a:p>
          <a:p>
            <a:pPr lvl="2"/>
            <a:r>
              <a:rPr lang="fr-FR" sz="2100" dirty="0" smtClean="0"/>
              <a:t>Problèmes médicaux précoces (pour lui et sa mère) mais :</a:t>
            </a:r>
          </a:p>
          <a:p>
            <a:pPr lvl="2"/>
            <a:r>
              <a:rPr lang="fr-FR" sz="2100" dirty="0" smtClean="0"/>
              <a:t>Dépistage et psychothérapie précoces</a:t>
            </a:r>
          </a:p>
          <a:p>
            <a:pPr lvl="2"/>
            <a:r>
              <a:rPr lang="fr-FR" sz="2100" dirty="0" smtClean="0"/>
              <a:t>Soutien familial</a:t>
            </a:r>
          </a:p>
          <a:p>
            <a:pPr lvl="2"/>
            <a:r>
              <a:rPr lang="fr-FR" sz="2100" dirty="0" smtClean="0"/>
              <a:t>Bonne insertion psychosociale</a:t>
            </a:r>
            <a:endParaRPr lang="fr-FR" sz="2100" dirty="0"/>
          </a:p>
        </p:txBody>
      </p:sp>
    </p:spTree>
    <p:extLst>
      <p:ext uri="{BB962C8B-B14F-4D97-AF65-F5344CB8AC3E}">
        <p14:creationId xmlns:p14="http://schemas.microsoft.com/office/powerpoint/2010/main" val="1372743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Méthode d’analyse du groupe des cas et de leur distinction en classes</a:t>
            </a:r>
            <a:endParaRPr lang="fr-FR" sz="2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329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Formulations de cas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Apports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228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Changements manifestes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ECAR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EPCA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CPQ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1792"/>
              </p:ext>
            </p:extLst>
          </p:nvPr>
        </p:nvGraphicFramePr>
        <p:xfrm>
          <a:off x="1115616" y="2708920"/>
          <a:ext cx="5448300" cy="711200"/>
        </p:xfrm>
        <a:graphic>
          <a:graphicData uri="http://schemas.openxmlformats.org/drawingml/2006/table">
            <a:tbl>
              <a:tblPr/>
              <a:tblGrid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</a:tblGrid>
              <a:tr h="177800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 00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 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 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 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 00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 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 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 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 00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 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 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 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41,3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28,0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24,5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20,5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33,6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27,8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25,6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22,5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18,8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18,6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17,7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47,0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705492"/>
              </p:ext>
            </p:extLst>
          </p:nvPr>
        </p:nvGraphicFramePr>
        <p:xfrm>
          <a:off x="1115616" y="4437112"/>
          <a:ext cx="5778500" cy="711200"/>
        </p:xfrm>
        <a:graphic>
          <a:graphicData uri="http://schemas.openxmlformats.org/drawingml/2006/table">
            <a:tbl>
              <a:tblPr/>
              <a:tblGrid>
                <a:gridCol w="444500"/>
                <a:gridCol w="444500"/>
                <a:gridCol w="444500"/>
                <a:gridCol w="444500"/>
                <a:gridCol w="444500"/>
                <a:gridCol w="444500"/>
                <a:gridCol w="444500"/>
                <a:gridCol w="444500"/>
                <a:gridCol w="444500"/>
                <a:gridCol w="444500"/>
                <a:gridCol w="444500"/>
                <a:gridCol w="444500"/>
                <a:gridCol w="444500"/>
              </a:tblGrid>
              <a:tr h="177800"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 00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 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 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 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EDT 00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EDT 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EDT 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EDT 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Dev00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Moy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36,2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39,7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44,9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38,8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47,7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109874"/>
              </p:ext>
            </p:extLst>
          </p:nvPr>
        </p:nvGraphicFramePr>
        <p:xfrm>
          <a:off x="971600" y="6021288"/>
          <a:ext cx="5626100" cy="673100"/>
        </p:xfrm>
        <a:graphic>
          <a:graphicData uri="http://schemas.openxmlformats.org/drawingml/2006/table">
            <a:tbl>
              <a:tblPr/>
              <a:tblGrid>
                <a:gridCol w="5969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  <a:gridCol w="419100"/>
              </a:tblGrid>
              <a:tr h="177800"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INS_02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INS_06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INS_12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INSvar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EAD_02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EAD_06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EAD_12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EADvar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REE_02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REE_06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REE_12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REEvar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Moy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-14,2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-13,5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7,1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9,7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sd</a:t>
                      </a:r>
                    </a:p>
                  </a:txBody>
                  <a:tcPr marL="12700" marR="12700" marT="1270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12,4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17,3 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16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Processus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Items saillants</a:t>
            </a:r>
            <a:endParaRPr lang="fr-FR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467348"/>
              </p:ext>
            </p:extLst>
          </p:nvPr>
        </p:nvGraphicFramePr>
        <p:xfrm>
          <a:off x="1547664" y="2708920"/>
          <a:ext cx="5867400" cy="229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Document" r:id="rId4" imgW="5867400" imgH="2298700" progId="Word.Document.12">
                  <p:embed/>
                </p:oleObj>
              </mc:Choice>
              <mc:Fallback>
                <p:oleObj name="Document" r:id="rId4" imgW="5867400" imgH="2298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47664" y="2708920"/>
                        <a:ext cx="5867400" cy="229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2188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/>
          <a:lstStyle/>
          <a:p>
            <a:r>
              <a:rPr lang="fr-FR" dirty="0" smtClean="0"/>
              <a:t>Processus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700808"/>
            <a:ext cx="8208912" cy="4114800"/>
          </a:xfrm>
        </p:spPr>
        <p:txBody>
          <a:bodyPr/>
          <a:lstStyle/>
          <a:p>
            <a:r>
              <a:rPr lang="fr-FR" dirty="0" smtClean="0"/>
              <a:t>Médiateurs</a:t>
            </a:r>
          </a:p>
          <a:p>
            <a:pPr lvl="1"/>
            <a:r>
              <a:rPr lang="fr-FR" dirty="0" smtClean="0"/>
              <a:t>Alliance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smtClean="0"/>
              <a:t>Médiateurs techniques et approche générale</a:t>
            </a:r>
          </a:p>
          <a:p>
            <a:pPr lvl="1"/>
            <a:endParaRPr lang="fr-FR" dirty="0"/>
          </a:p>
          <a:p>
            <a:pPr lvl="1"/>
            <a:endParaRPr lang="fr-FR" dirty="0" smtClean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195452"/>
              </p:ext>
            </p:extLst>
          </p:nvPr>
        </p:nvGraphicFramePr>
        <p:xfrm>
          <a:off x="1403648" y="2924944"/>
          <a:ext cx="58674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6" name="Document" r:id="rId4" imgW="5867400" imgH="698500" progId="Word.Document.12">
                  <p:embed/>
                </p:oleObj>
              </mc:Choice>
              <mc:Fallback>
                <p:oleObj name="Document" r:id="rId4" imgW="5867400" imgH="698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03648" y="2924944"/>
                        <a:ext cx="5867400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640769"/>
              </p:ext>
            </p:extLst>
          </p:nvPr>
        </p:nvGraphicFramePr>
        <p:xfrm>
          <a:off x="1115616" y="3717032"/>
          <a:ext cx="6604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7" name="Document" r:id="rId7" imgW="6604000" imgH="520700" progId="Word.Document.12">
                  <p:embed/>
                </p:oleObj>
              </mc:Choice>
              <mc:Fallback>
                <p:oleObj name="Document" r:id="rId7" imgW="6604000" imgH="520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5616" y="3717032"/>
                        <a:ext cx="660400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798721"/>
              </p:ext>
            </p:extLst>
          </p:nvPr>
        </p:nvGraphicFramePr>
        <p:xfrm>
          <a:off x="1259632" y="5013176"/>
          <a:ext cx="58674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" name="Document" r:id="rId10" imgW="5867400" imgH="698500" progId="Word.Document.12">
                  <p:embed/>
                </p:oleObj>
              </mc:Choice>
              <mc:Fallback>
                <p:oleObj name="Document" r:id="rId10" imgW="5867400" imgH="698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59632" y="5013176"/>
                        <a:ext cx="5867400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287382"/>
              </p:ext>
            </p:extLst>
          </p:nvPr>
        </p:nvGraphicFramePr>
        <p:xfrm>
          <a:off x="1403648" y="5949280"/>
          <a:ext cx="58674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9" name="Document" r:id="rId13" imgW="5867400" imgH="520700" progId="Word.Document.12">
                  <p:embed/>
                </p:oleObj>
              </mc:Choice>
              <mc:Fallback>
                <p:oleObj name="Document" r:id="rId13" imgW="5867400" imgH="520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03648" y="5949280"/>
                        <a:ext cx="586740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8078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Processus-résultats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916832"/>
            <a:ext cx="7918648" cy="4114800"/>
          </a:xfrm>
        </p:spPr>
        <p:txBody>
          <a:bodyPr/>
          <a:lstStyle/>
          <a:p>
            <a:r>
              <a:rPr lang="fr-FR" dirty="0" smtClean="0"/>
              <a:t>Variations à partir des scores normalisés</a:t>
            </a:r>
          </a:p>
          <a:p>
            <a:endParaRPr lang="fr-FR" dirty="0"/>
          </a:p>
          <a:p>
            <a:r>
              <a:rPr lang="fr-FR" dirty="0" smtClean="0"/>
              <a:t>Définition de classes</a:t>
            </a:r>
            <a:endParaRPr lang="fr-FR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816840"/>
              </p:ext>
            </p:extLst>
          </p:nvPr>
        </p:nvGraphicFramePr>
        <p:xfrm>
          <a:off x="1619672" y="2552576"/>
          <a:ext cx="59055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Document" r:id="rId4" imgW="5905500" imgH="660400" progId="Word.Document.12">
                  <p:embed/>
                </p:oleObj>
              </mc:Choice>
              <mc:Fallback>
                <p:oleObj name="Document" r:id="rId4" imgW="5905500" imgH="660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672" y="2552576"/>
                        <a:ext cx="5905500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2585998768"/>
              </p:ext>
            </p:extLst>
          </p:nvPr>
        </p:nvGraphicFramePr>
        <p:xfrm>
          <a:off x="2339752" y="3717032"/>
          <a:ext cx="367240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111089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902420"/>
          </a:xfrm>
        </p:spPr>
        <p:txBody>
          <a:bodyPr>
            <a:normAutofit fontScale="90000"/>
          </a:bodyPr>
          <a:lstStyle/>
          <a:p>
            <a:r>
              <a:rPr lang="fr-FR" sz="2800" dirty="0" smtClean="0"/>
              <a:t>Comparaison de l’évolution de merlin avec celle d’autres enfants partageant avec lui des éléments initiaux de similarité et dont l’évolution a été du même ordre ou différente</a:t>
            </a:r>
            <a:endParaRPr lang="fr-FR" sz="2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4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« </a:t>
            </a:r>
            <a:r>
              <a:rPr lang="fr-FR" dirty="0"/>
              <a:t>C</a:t>
            </a:r>
            <a:r>
              <a:rPr lang="fr-FR" dirty="0" smtClean="0"/>
              <a:t>as analogues »/comparaison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La notion de cas analogues pour la comparaison c’est</a:t>
            </a:r>
          </a:p>
          <a:p>
            <a:pPr lvl="1"/>
            <a:r>
              <a:rPr lang="fr-FR" dirty="0" smtClean="0"/>
              <a:t>Partir des situations rencontrées dans le monde réel en définissant une ou des caractéristiques communes à certains cas plutôt que de les éviter en partant de critères d’inclusion</a:t>
            </a:r>
          </a:p>
          <a:p>
            <a:pPr lvl="1"/>
            <a:r>
              <a:rPr lang="fr-FR" dirty="0" smtClean="0"/>
              <a:t>Dans notre population, les enfants partagent le même diagnostic et peuvent avoir des trajectoires différentes. Deux abords pour comprendre ce qui se passe :</a:t>
            </a:r>
          </a:p>
          <a:p>
            <a:pPr lvl="2"/>
            <a:r>
              <a:rPr lang="fr-FR" dirty="0" smtClean="0"/>
              <a:t>S’agit-il de la disparité des actions thérapeutiques ?</a:t>
            </a:r>
          </a:p>
          <a:p>
            <a:pPr lvl="2"/>
            <a:r>
              <a:rPr lang="fr-FR" dirty="0" smtClean="0"/>
              <a:t>S’agit-il de la disparité des situations initiales</a:t>
            </a:r>
          </a:p>
          <a:p>
            <a:pPr lvl="2"/>
            <a:endParaRPr lang="fr-FR" dirty="0" smtClean="0"/>
          </a:p>
          <a:p>
            <a:pPr marL="1371600" lvl="3" indent="0">
              <a:buNone/>
            </a:pPr>
            <a:r>
              <a:rPr lang="fr-FR" i="1" dirty="0" smtClean="0"/>
              <a:t>Sans mettre de côté bien sûr les spécificités propres à l’enfant</a:t>
            </a:r>
          </a:p>
          <a:p>
            <a:pPr lvl="1"/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87170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smtClean="0"/>
              <a:t>Méthode de comparaison cas par cas analogues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fr-FR" sz="2800" dirty="0" smtClean="0"/>
              <a:t>Similarités de départ avec Merlin (obs1) : </a:t>
            </a:r>
          </a:p>
          <a:p>
            <a:pPr lvl="1"/>
            <a:r>
              <a:rPr lang="fr-FR" sz="2000" dirty="0" smtClean="0"/>
              <a:t>3 cas ayant le même âge, 5 ans (obs2, obs3, obs4)</a:t>
            </a:r>
          </a:p>
          <a:p>
            <a:pPr lvl="1"/>
            <a:r>
              <a:rPr lang="fr-FR" sz="2000" dirty="0" smtClean="0"/>
              <a:t>Scores ECAR au départ (41-51)</a:t>
            </a:r>
          </a:p>
          <a:p>
            <a:pPr lvl="1"/>
            <a:r>
              <a:rPr lang="fr-FR" sz="2000" dirty="0" smtClean="0"/>
              <a:t>Scores de développement (30-51)</a:t>
            </a:r>
          </a:p>
          <a:p>
            <a:r>
              <a:rPr lang="fr-FR" sz="2800" dirty="0" smtClean="0"/>
              <a:t>Les quatre enfants ont beaucoup évolué à 1 an</a:t>
            </a:r>
          </a:p>
          <a:p>
            <a:pPr lvl="1"/>
            <a:r>
              <a:rPr lang="fr-FR" sz="2000" dirty="0" smtClean="0"/>
              <a:t>2 ont davantage évolué au score de variation global (SGV)</a:t>
            </a:r>
          </a:p>
          <a:p>
            <a:pPr lvl="2"/>
            <a:r>
              <a:rPr lang="fr-FR" sz="1800" dirty="0" smtClean="0"/>
              <a:t>Obs1 (Merlin) et Obs2 : le SGV est de 74 (classe 1 : var. forte)</a:t>
            </a:r>
          </a:p>
          <a:p>
            <a:pPr lvl="2"/>
            <a:r>
              <a:rPr lang="fr-FR" sz="1800" dirty="0" smtClean="0"/>
              <a:t>Obs3 et Obs4 : le SGV est respectivement de 31 et 37 (classe 2 : var. modérée)</a:t>
            </a:r>
          </a:p>
          <a:p>
            <a:pPr marL="914400" lvl="2" indent="0">
              <a:buNone/>
            </a:pPr>
            <a:endParaRPr lang="fr-FR" sz="1800" dirty="0" smtClean="0"/>
          </a:p>
          <a:p>
            <a:pPr marL="914400" lvl="2" indent="0">
              <a:buNone/>
            </a:pPr>
            <a:r>
              <a:rPr lang="fr-FR" sz="1800" i="1" dirty="0" smtClean="0"/>
              <a:t>Les variables explicatives du CPQ peuvent-elles apporter une compréhension à ces différences ?</a:t>
            </a:r>
            <a:endParaRPr lang="fr-FR" sz="1800" i="1" dirty="0"/>
          </a:p>
        </p:txBody>
      </p:sp>
    </p:spTree>
    <p:extLst>
      <p:ext uri="{BB962C8B-B14F-4D97-AF65-F5344CB8AC3E}">
        <p14:creationId xmlns:p14="http://schemas.microsoft.com/office/powerpoint/2010/main" val="1755962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pPr algn="l"/>
            <a:r>
              <a:rPr lang="fr-FR" sz="2800" dirty="0" smtClean="0"/>
              <a:t>Les variables explicatives du CPQ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fr-FR" sz="6400" b="1" dirty="0" smtClean="0"/>
              <a:t>Au niveau de l’alliance</a:t>
            </a:r>
          </a:p>
          <a:p>
            <a:pPr lvl="1"/>
            <a:r>
              <a:rPr lang="fr-FR" sz="6400" dirty="0" smtClean="0"/>
              <a:t>L’engagement </a:t>
            </a:r>
            <a:r>
              <a:rPr lang="fr-FR" sz="6400" dirty="0"/>
              <a:t>de Merlin est fort (30, </a:t>
            </a:r>
            <a:r>
              <a:rPr lang="fr-FR" sz="6400" dirty="0" err="1"/>
              <a:t>moy</a:t>
            </a:r>
            <a:r>
              <a:rPr lang="fr-FR" sz="6400" dirty="0"/>
              <a:t> 11) comme celui de obs4. En revanche les engagements des obs2 et 3 sont très négatifs (-22 et -18). (Non explicatif).</a:t>
            </a:r>
          </a:p>
          <a:p>
            <a:pPr lvl="1"/>
            <a:r>
              <a:rPr lang="fr-FR" sz="6400" dirty="0"/>
              <a:t>La participation de obs2, obs3 et obs4 est très négative. Seule celle de Merlin est nettement positive. (Non explicatif).</a:t>
            </a:r>
          </a:p>
          <a:p>
            <a:pPr lvl="1"/>
            <a:r>
              <a:rPr lang="fr-FR" sz="6400" dirty="0"/>
              <a:t>L’engagement du thérapeute est particulièrement important pour les </a:t>
            </a:r>
            <a:r>
              <a:rPr lang="fr-FR" sz="6400" dirty="0" err="1"/>
              <a:t>obs</a:t>
            </a:r>
            <a:r>
              <a:rPr lang="fr-FR" sz="6400" dirty="0"/>
              <a:t> 2 et 3 (62 et 79) (celles ou l’engagement et la participation de l’enfant sont particulièrement négatifs), moyen pour Merlin (39) et obs4 (28). Cela nous renseigne sur l’ajustement des thérapeutes à la situation de l’enfant, mais pas sur la différence globale des résultats. (Non explicatif).</a:t>
            </a:r>
          </a:p>
          <a:p>
            <a:pPr lvl="1"/>
            <a:r>
              <a:rPr lang="fr-FR" sz="6400" dirty="0"/>
              <a:t>L’ajustement du thérapeute est  particulièrement notable pour l’obs3 et autour de la moyenne pour les 3 autres. (Non explicatif).</a:t>
            </a:r>
          </a:p>
          <a:p>
            <a:pPr lvl="1"/>
            <a:r>
              <a:rPr lang="fr-FR" sz="6400" dirty="0"/>
              <a:t>L’interaction enfant/thérapeute se situe dans la moyenne pour obs3 et un peu plus élevée chez les autres, notamment Merlin. (Non explicatif)</a:t>
            </a:r>
            <a:r>
              <a:rPr lang="fr-FR" sz="6400" dirty="0" smtClean="0"/>
              <a:t>.</a:t>
            </a:r>
          </a:p>
          <a:p>
            <a:r>
              <a:rPr lang="fr-FR" sz="6400" b="1" dirty="0" smtClean="0"/>
              <a:t>Au niveau des médiateurs techniques</a:t>
            </a:r>
            <a:endParaRPr lang="fr-FR" sz="6400" b="1" dirty="0"/>
          </a:p>
          <a:p>
            <a:pPr lvl="1"/>
            <a:r>
              <a:rPr lang="fr-FR" sz="6400" dirty="0"/>
              <a:t>Les scores à l’ECA sont moyens dans les </a:t>
            </a:r>
            <a:r>
              <a:rPr lang="fr-FR" sz="6400" dirty="0" err="1"/>
              <a:t>obs</a:t>
            </a:r>
            <a:r>
              <a:rPr lang="fr-FR" sz="6400" dirty="0"/>
              <a:t> 1 et 3, alors qu’ils sont plus du double de la moyenne dans les </a:t>
            </a:r>
            <a:r>
              <a:rPr lang="fr-FR" sz="6400" dirty="0" err="1"/>
              <a:t>obs</a:t>
            </a:r>
            <a:r>
              <a:rPr lang="fr-FR" sz="6400" dirty="0"/>
              <a:t> 2 et 4.</a:t>
            </a:r>
          </a:p>
          <a:p>
            <a:pPr lvl="1"/>
            <a:r>
              <a:rPr lang="fr-FR" sz="6400" dirty="0"/>
              <a:t>Les scores de CVL, les scores des sont moyens ou double de la moyenne dans les observations 1 et 3 alors qu’ils sont très faibles dans les </a:t>
            </a:r>
            <a:r>
              <a:rPr lang="fr-FR" sz="6400" dirty="0" err="1"/>
              <a:t>obs</a:t>
            </a:r>
            <a:r>
              <a:rPr lang="fr-FR" sz="6400" dirty="0"/>
              <a:t> 2 et 4. (Non explicatif).</a:t>
            </a:r>
          </a:p>
          <a:p>
            <a:pPr lvl="1"/>
            <a:r>
              <a:rPr lang="fr-FR" sz="6400" dirty="0"/>
              <a:t>Le score IS (interprétation/signification) est très marqué (26,7 et 24,2) dans le premier groupe, alors que dans le second groupe, ce facteur n’est relativement important que pour l’observation 4 (19,2) et négatif pour l’obs3 (-4,2). </a:t>
            </a:r>
          </a:p>
          <a:p>
            <a:pPr lvl="1"/>
            <a:r>
              <a:rPr lang="fr-FR" sz="6400" dirty="0"/>
              <a:t>Le score CC est très négatif dans obs1 et négatif dans obs3. Il est positif  (4,2 et 12,5)  dans </a:t>
            </a:r>
            <a:r>
              <a:rPr lang="fr-FR" sz="6400" dirty="0" err="1"/>
              <a:t>obs</a:t>
            </a:r>
            <a:r>
              <a:rPr lang="fr-FR" sz="6400" dirty="0"/>
              <a:t> 2 et 4.</a:t>
            </a:r>
          </a:p>
          <a:p>
            <a:r>
              <a:rPr lang="fr-FR" sz="3400" dirty="0"/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7779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579296" cy="432048"/>
          </a:xfrm>
        </p:spPr>
        <p:txBody>
          <a:bodyPr>
            <a:noAutofit/>
          </a:bodyPr>
          <a:lstStyle/>
          <a:p>
            <a:pPr algn="l"/>
            <a:r>
              <a:rPr lang="fr-FR" sz="2400" dirty="0" smtClean="0"/>
              <a:t>Les variables explicatives du CPQ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fr-FR" sz="2400" dirty="0"/>
              <a:t>A ce stade, nous n’avons pas de réponse simple directe à notre question.</a:t>
            </a:r>
          </a:p>
          <a:p>
            <a:pPr lvl="1"/>
            <a:r>
              <a:rPr lang="fr-FR" sz="2000" dirty="0"/>
              <a:t>Si nous considérons maintenant les associations de variables, nous trouvons pour chacun des cas les variables suivantes qui sont au dessus de la moyenne </a:t>
            </a:r>
            <a:r>
              <a:rPr lang="fr-FR" sz="2000" dirty="0" smtClean="0"/>
              <a:t>:</a:t>
            </a:r>
            <a:endParaRPr lang="fr-FR" sz="1800" dirty="0"/>
          </a:p>
          <a:p>
            <a:pPr lvl="2"/>
            <a:r>
              <a:rPr lang="fr-FR" sz="1800" dirty="0" smtClean="0"/>
              <a:t>obs1</a:t>
            </a:r>
            <a:r>
              <a:rPr lang="fr-FR" sz="1800" dirty="0"/>
              <a:t> : EP, PP, AL, ----, AT, IT , ECA, -----, IS et </a:t>
            </a:r>
            <a:r>
              <a:rPr lang="fr-FR" sz="1800" dirty="0" err="1"/>
              <a:t>ppd</a:t>
            </a:r>
            <a:r>
              <a:rPr lang="fr-FR" sz="1800" dirty="0"/>
              <a:t>.</a:t>
            </a:r>
          </a:p>
          <a:p>
            <a:pPr lvl="2"/>
            <a:r>
              <a:rPr lang="fr-FR" sz="1800" dirty="0" smtClean="0"/>
              <a:t>obs2</a:t>
            </a:r>
            <a:r>
              <a:rPr lang="fr-FR" sz="1800" dirty="0"/>
              <a:t> :  --, -----, ----, ET, ----, IT , ECA, -----, IS, </a:t>
            </a:r>
          </a:p>
          <a:p>
            <a:pPr lvl="2"/>
            <a:r>
              <a:rPr lang="fr-FR" sz="1800" dirty="0" smtClean="0"/>
              <a:t>obs3</a:t>
            </a:r>
            <a:r>
              <a:rPr lang="fr-FR" sz="1800" dirty="0"/>
              <a:t> : ---, -----, AL, ET, AT , ---, ------, CVL, IS, </a:t>
            </a:r>
          </a:p>
          <a:p>
            <a:pPr lvl="2"/>
            <a:r>
              <a:rPr lang="fr-FR" sz="1800" dirty="0" smtClean="0"/>
              <a:t>obs4</a:t>
            </a:r>
            <a:r>
              <a:rPr lang="fr-FR" sz="1800" dirty="0"/>
              <a:t> : EP, ----, ----, ----,-----, IT , ECA, -----, IS, CC, </a:t>
            </a:r>
          </a:p>
          <a:p>
            <a:pPr marL="0" indent="0">
              <a:buNone/>
            </a:pPr>
            <a:r>
              <a:rPr lang="fr-FR" sz="3400" dirty="0"/>
              <a:t> </a:t>
            </a:r>
          </a:p>
          <a:p>
            <a:endParaRPr lang="fr-FR" dirty="0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441207"/>
              </p:ext>
            </p:extLst>
          </p:nvPr>
        </p:nvGraphicFramePr>
        <p:xfrm>
          <a:off x="179512" y="4509120"/>
          <a:ext cx="9769333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Document" r:id="rId3" imgW="5969000" imgH="1231900" progId="Word.Document.12">
                  <p:link updateAutomatic="1"/>
                </p:oleObj>
              </mc:Choice>
              <mc:Fallback>
                <p:oleObj name="Document" r:id="rId3" imgW="5969000" imgH="12319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4509120"/>
                        <a:ext cx="9769333" cy="2016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094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Les indicateurs du CPQ : l’insight (INS) et expression </a:t>
            </a:r>
            <a:r>
              <a:rPr lang="fr-FR" sz="2800" dirty="0"/>
              <a:t>affective et des mécanismes de défense</a:t>
            </a:r>
            <a:r>
              <a:rPr lang="fr-FR" sz="2800" dirty="0" smtClean="0">
                <a:effectLst/>
              </a:rPr>
              <a:t> (EAD)</a:t>
            </a:r>
            <a:endParaRPr lang="fr-FR" sz="28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417051"/>
              </p:ext>
            </p:extLst>
          </p:nvPr>
        </p:nvGraphicFramePr>
        <p:xfrm>
          <a:off x="457200" y="1600200"/>
          <a:ext cx="4474840" cy="397763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86408"/>
                <a:gridCol w="720080"/>
                <a:gridCol w="720080"/>
                <a:gridCol w="648072"/>
                <a:gridCol w="648072"/>
                <a:gridCol w="576064"/>
                <a:gridCol w="57606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INS02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INS06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INS12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EAD02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EAD06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EAD12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Obs1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25,0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25,0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36,1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33,3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36,1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EM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24,8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36,1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35,6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21,3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12,3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19,1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82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Obs2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5,0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-35,0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-10,0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5,6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13,9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27,8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EM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19,8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-23,9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0,6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-9,3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-7,1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10,8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102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Obs3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-25,0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-25,0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-40,0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8,3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8,3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EM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-10,2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-13,9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-29,4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-6,5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-21,0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-8,6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52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Obs4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-55,0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-15,0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-55,0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33,3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16,7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33,3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EM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-40,2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-3,9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-44,4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18,5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-4,3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16,4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" name="Espace réservé du contenu 3"/>
          <p:cNvSpPr txBox="1">
            <a:spLocks/>
          </p:cNvSpPr>
          <p:nvPr/>
        </p:nvSpPr>
        <p:spPr>
          <a:xfrm>
            <a:off x="5076056" y="1600200"/>
            <a:ext cx="3610744" cy="51411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2000" dirty="0"/>
              <a:t>les enfants sont très différents au niveau de l’insight</a:t>
            </a:r>
          </a:p>
          <a:p>
            <a:pPr lvl="0"/>
            <a:r>
              <a:rPr lang="fr-FR" sz="2000" dirty="0"/>
              <a:t>Il y a une évolution très marquée qui se produit chez obs2 au niveau de l’expression affective et des mécanismes de </a:t>
            </a:r>
            <a:r>
              <a:rPr lang="fr-FR" sz="2000" dirty="0" smtClean="0"/>
              <a:t>défense.</a:t>
            </a:r>
          </a:p>
          <a:p>
            <a:pPr lvl="1"/>
            <a:r>
              <a:rPr lang="fr-FR" sz="1800" dirty="0" smtClean="0"/>
              <a:t>Retour à l’EPCA : cet enfant a acquis le langage et le graphisme coté 0 au T1 et T2 de l’évaluation mais 3 à partir de 6 mois</a:t>
            </a:r>
            <a:endParaRPr lang="fr-FR" sz="1800" dirty="0"/>
          </a:p>
        </p:txBody>
      </p:sp>
      <p:sp>
        <p:nvSpPr>
          <p:cNvPr id="7" name="ZoneTexte 6"/>
          <p:cNvSpPr txBox="1"/>
          <p:nvPr/>
        </p:nvSpPr>
        <p:spPr>
          <a:xfrm>
            <a:off x="467544" y="5733256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i="1" dirty="0" smtClean="0">
                <a:latin typeface="Arial"/>
                <a:cs typeface="Arial"/>
              </a:rPr>
              <a:t>Une première conclusion : </a:t>
            </a:r>
            <a:r>
              <a:rPr lang="fr-FR" sz="1800" i="1" dirty="0">
                <a:latin typeface="Arial"/>
                <a:cs typeface="Arial"/>
              </a:rPr>
              <a:t>i</a:t>
            </a:r>
            <a:r>
              <a:rPr lang="fr-FR" sz="1800" i="1" dirty="0" smtClean="0">
                <a:latin typeface="Arial"/>
                <a:cs typeface="Arial"/>
              </a:rPr>
              <a:t>mportance </a:t>
            </a:r>
            <a:r>
              <a:rPr lang="fr-FR" sz="1800" i="1" dirty="0">
                <a:latin typeface="Arial"/>
                <a:cs typeface="Arial"/>
              </a:rPr>
              <a:t>du suivi qualitatif des évolutions en même temps que </a:t>
            </a:r>
            <a:r>
              <a:rPr lang="fr-FR" sz="1800" i="1" dirty="0" smtClean="0">
                <a:latin typeface="Arial"/>
                <a:cs typeface="Arial"/>
              </a:rPr>
              <a:t>leurs </a:t>
            </a:r>
            <a:r>
              <a:rPr lang="fr-FR" sz="1800" i="1" dirty="0">
                <a:latin typeface="Arial"/>
                <a:cs typeface="Arial"/>
              </a:rPr>
              <a:t>traductions quantitatives.</a:t>
            </a:r>
            <a:r>
              <a:rPr lang="fr-FR" sz="1800" i="1" dirty="0"/>
              <a:t> 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563182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Les indicateurs du CPQ : l’insight (INS) et expression </a:t>
            </a:r>
            <a:r>
              <a:rPr lang="fr-FR" sz="2800" dirty="0"/>
              <a:t>affective et des mécanismes de défense</a:t>
            </a:r>
            <a:r>
              <a:rPr lang="fr-FR" sz="2800" dirty="0" smtClean="0">
                <a:effectLst/>
              </a:rPr>
              <a:t> (EAD)</a:t>
            </a:r>
            <a:endParaRPr lang="fr-FR" sz="28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5392126"/>
              </p:ext>
            </p:extLst>
          </p:nvPr>
        </p:nvGraphicFramePr>
        <p:xfrm>
          <a:off x="457201" y="1600202"/>
          <a:ext cx="5050905" cy="442108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77490"/>
                <a:gridCol w="586335"/>
                <a:gridCol w="586335"/>
                <a:gridCol w="527700"/>
                <a:gridCol w="527700"/>
                <a:gridCol w="469069"/>
                <a:gridCol w="469069"/>
                <a:gridCol w="469069"/>
                <a:gridCol w="469069"/>
                <a:gridCol w="469069"/>
              </a:tblGrid>
              <a:tr h="449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INS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02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INS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06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INS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12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EAD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02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EAD06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EAD12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06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9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Obs1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25,0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25,0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36,1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33,3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36,1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29,2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47,9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37,5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9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EM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24,8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36,1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35,6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21,3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12,3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19,1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20,8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21,9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4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9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Obs2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5,0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-35,0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-10,0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5,6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13,9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27,8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-14,6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-6,3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9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EM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19,8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-23,9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0,6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-9,3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-7,1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10,8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-8,3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-26,2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-21,8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4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9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Obs3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-25,0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-25,0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-40,0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8,3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8,3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-14,6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-8,3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-10,4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9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EM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-10,2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-13,9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-29,4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-6,5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-21,0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-8,6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-22,9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-20,0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-26,0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4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9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Obs4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-55,0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-15,0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-55,0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33,3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16,7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33,3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20,8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8,3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99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EM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-40,2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-3,9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-44,4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18,5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FF0000"/>
                          </a:solidFill>
                          <a:effectLst/>
                        </a:rPr>
                        <a:t>-4,3 </a:t>
                      </a:r>
                      <a:endParaRPr lang="fr-FR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16,4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12,5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-5,4 </a:t>
                      </a:r>
                      <a:endParaRPr lang="fr-FR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DD0806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-7,3 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8" name="Espace réservé du contenu 2"/>
          <p:cNvSpPr txBox="1">
            <a:spLocks/>
          </p:cNvSpPr>
          <p:nvPr/>
        </p:nvSpPr>
        <p:spPr>
          <a:xfrm>
            <a:off x="5652120" y="1600200"/>
            <a:ext cx="33123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/>
              <a:t>les enfants sont très différents au niveau de l’insight</a:t>
            </a:r>
          </a:p>
          <a:p>
            <a:r>
              <a:rPr lang="fr-FR" sz="2000" dirty="0" smtClean="0"/>
              <a:t>Il y a une évolution très marquée qui se produit chez obs2 au niveau de l’expression affective et des mécanismes de défense.</a:t>
            </a:r>
          </a:p>
          <a:p>
            <a:pPr lvl="1"/>
            <a:r>
              <a:rPr lang="fr-FR" sz="1800" dirty="0" smtClean="0"/>
              <a:t>Retour à l’EPCA : cet enfant a acquis le langage et le graphisme coté 0 au T1 et T2 de l’évaluation mais 3 à partir de 6 mois</a:t>
            </a:r>
          </a:p>
          <a:p>
            <a:endParaRPr lang="fr-FR" sz="2200" dirty="0" smtClean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51520" y="6095037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i="1" dirty="0" smtClean="0">
                <a:latin typeface="Arial"/>
                <a:cs typeface="Arial"/>
              </a:rPr>
              <a:t>Une première conclusion : </a:t>
            </a:r>
            <a:r>
              <a:rPr lang="fr-FR" sz="1800" i="1" dirty="0">
                <a:latin typeface="Arial"/>
                <a:cs typeface="Arial"/>
              </a:rPr>
              <a:t>i</a:t>
            </a:r>
            <a:r>
              <a:rPr lang="fr-FR" sz="1800" i="1" dirty="0" smtClean="0">
                <a:latin typeface="Arial"/>
                <a:cs typeface="Arial"/>
              </a:rPr>
              <a:t>mportance </a:t>
            </a:r>
            <a:r>
              <a:rPr lang="fr-FR" sz="1800" i="1" dirty="0">
                <a:latin typeface="Arial"/>
                <a:cs typeface="Arial"/>
              </a:rPr>
              <a:t>du suivi qualitatif des évolutions en même temps que </a:t>
            </a:r>
            <a:r>
              <a:rPr lang="fr-FR" sz="1800" i="1" dirty="0" smtClean="0">
                <a:latin typeface="Arial"/>
                <a:cs typeface="Arial"/>
              </a:rPr>
              <a:t>leurs </a:t>
            </a:r>
            <a:r>
              <a:rPr lang="fr-FR" sz="1800" i="1" dirty="0">
                <a:latin typeface="Arial"/>
                <a:cs typeface="Arial"/>
              </a:rPr>
              <a:t>traductions quantitatives.</a:t>
            </a:r>
            <a:r>
              <a:rPr lang="fr-FR" sz="18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7077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609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28064"/>
          </a:xfrm>
        </p:spPr>
        <p:txBody>
          <a:bodyPr>
            <a:noAutofit/>
          </a:bodyPr>
          <a:lstStyle/>
          <a:p>
            <a:r>
              <a:rPr lang="fr-FR" sz="2000" dirty="0" smtClean="0"/>
              <a:t>Hypothèse : un niveau de développement fort à </a:t>
            </a:r>
            <a:r>
              <a:rPr lang="fr-FR" sz="2000" dirty="0" err="1" smtClean="0"/>
              <a:t>baseline</a:t>
            </a:r>
            <a:r>
              <a:rPr lang="fr-FR" sz="2000" dirty="0" smtClean="0"/>
              <a:t> (EPCA) entraine des variations faibles à un an de thérapie (score de variation)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4560" y="1228064"/>
            <a:ext cx="5442240" cy="5458060"/>
          </a:xfrm>
        </p:spPr>
        <p:txBody>
          <a:bodyPr>
            <a:normAutofit fontScale="32500" lnSpcReduction="20000"/>
          </a:bodyPr>
          <a:lstStyle/>
          <a:p>
            <a:r>
              <a:rPr lang="fr-FR" sz="3692" dirty="0">
                <a:latin typeface="Arial"/>
                <a:cs typeface="Arial"/>
              </a:rPr>
              <a:t>Si l’hypothèse se vérifie, il </a:t>
            </a:r>
            <a:r>
              <a:rPr lang="fr-FR" sz="3692" dirty="0" smtClean="0">
                <a:latin typeface="Arial"/>
                <a:cs typeface="Arial"/>
              </a:rPr>
              <a:t>faut </a:t>
            </a:r>
            <a:r>
              <a:rPr lang="fr-FR" sz="3692" dirty="0">
                <a:latin typeface="Arial"/>
                <a:cs typeface="Arial"/>
              </a:rPr>
              <a:t>que les patients étant dans la classe 1 de développement  (score de développement à Baseline élevé) se </a:t>
            </a:r>
            <a:r>
              <a:rPr lang="fr-FR" sz="3692" dirty="0" smtClean="0">
                <a:latin typeface="Arial"/>
                <a:cs typeface="Arial"/>
              </a:rPr>
              <a:t>trouvent </a:t>
            </a:r>
            <a:r>
              <a:rPr lang="fr-FR" sz="3692" dirty="0">
                <a:latin typeface="Arial"/>
                <a:cs typeface="Arial"/>
              </a:rPr>
              <a:t>dans la classe 5 du score de variation (variations faibles). Qu’en est-il ?</a:t>
            </a:r>
            <a:endParaRPr lang="fr-FR" sz="3692" dirty="0" smtClean="0">
              <a:latin typeface="Arial"/>
              <a:cs typeface="Arial"/>
            </a:endParaRPr>
          </a:p>
          <a:p>
            <a:endParaRPr lang="fr-FR" sz="3692" dirty="0" smtClean="0">
              <a:latin typeface="Arial"/>
              <a:cs typeface="Arial"/>
            </a:endParaRPr>
          </a:p>
          <a:p>
            <a:pPr lvl="1"/>
            <a:r>
              <a:rPr lang="fr-FR" sz="3692" dirty="0" smtClean="0">
                <a:latin typeface="Arial"/>
                <a:cs typeface="Arial"/>
              </a:rPr>
              <a:t>Nous </a:t>
            </a:r>
            <a:r>
              <a:rPr lang="fr-FR" sz="3692" dirty="0">
                <a:latin typeface="Arial"/>
                <a:cs typeface="Arial"/>
              </a:rPr>
              <a:t>voyons qu’un seul patient se trouve à vérifier l’hypothèse qui se trouve de ce fait invalidée pour le groupe de patients observés.</a:t>
            </a:r>
            <a:endParaRPr lang="fr-FR" sz="3692" dirty="0" smtClean="0">
              <a:latin typeface="Arial"/>
              <a:cs typeface="Arial"/>
            </a:endParaRPr>
          </a:p>
          <a:p>
            <a:pPr>
              <a:buNone/>
            </a:pPr>
            <a:endParaRPr lang="fr-FR" sz="3692" dirty="0" smtClean="0">
              <a:latin typeface="Arial"/>
              <a:cs typeface="Arial"/>
            </a:endParaRPr>
          </a:p>
          <a:p>
            <a:r>
              <a:rPr lang="fr-FR" sz="3692" i="1" dirty="0">
                <a:latin typeface="Arial"/>
                <a:cs typeface="Arial"/>
              </a:rPr>
              <a:t>Qu’observe t-on ? </a:t>
            </a:r>
          </a:p>
          <a:p>
            <a:pPr lvl="1"/>
            <a:r>
              <a:rPr lang="fr-FR" sz="3692" dirty="0">
                <a:latin typeface="Arial"/>
                <a:cs typeface="Arial"/>
              </a:rPr>
              <a:t>5 patients se trouvent dans la classe de développement élevé au départ (classe 1)</a:t>
            </a:r>
          </a:p>
          <a:p>
            <a:pPr lvl="2"/>
            <a:r>
              <a:rPr lang="fr-FR" sz="3692" dirty="0">
                <a:latin typeface="Arial"/>
                <a:cs typeface="Arial"/>
              </a:rPr>
              <a:t>4/5 contredisant l’hypothèse ont un score de variation assez élevé puisqu’il se situe dans la classe 2. La classe</a:t>
            </a:r>
            <a:r>
              <a:rPr lang="fr-FR" sz="3692" dirty="0" smtClean="0">
                <a:latin typeface="Arial"/>
                <a:cs typeface="Arial"/>
              </a:rPr>
              <a:t> de variation la plus élevée </a:t>
            </a:r>
            <a:r>
              <a:rPr lang="fr-FR" sz="3692" dirty="0">
                <a:latin typeface="Arial"/>
                <a:cs typeface="Arial"/>
              </a:rPr>
              <a:t>est la 1.</a:t>
            </a:r>
          </a:p>
          <a:p>
            <a:pPr>
              <a:buNone/>
            </a:pPr>
            <a:r>
              <a:rPr lang="fr-FR" sz="3692" dirty="0">
                <a:latin typeface="Arial"/>
                <a:cs typeface="Arial"/>
              </a:rPr>
              <a:t> </a:t>
            </a:r>
          </a:p>
          <a:p>
            <a:pPr lvl="1"/>
            <a:r>
              <a:rPr lang="fr-FR" sz="3692" dirty="0">
                <a:latin typeface="Arial"/>
                <a:cs typeface="Arial"/>
              </a:rPr>
              <a:t>10 patients se trouvent dans la classe de développement moyen + (classe 2)</a:t>
            </a:r>
          </a:p>
          <a:p>
            <a:pPr lvl="2"/>
            <a:r>
              <a:rPr lang="fr-FR" sz="3692" dirty="0">
                <a:latin typeface="Arial"/>
                <a:cs typeface="Arial"/>
              </a:rPr>
              <a:t>3 patients de cette classe ont beaucoup évolué. Ils contredisent également l’hypothèse puisque leur score de développement se situe dans la classe moyen +</a:t>
            </a:r>
            <a:endParaRPr lang="fr-FR" sz="3692" dirty="0" smtClean="0">
              <a:latin typeface="Arial"/>
              <a:cs typeface="Arial"/>
            </a:endParaRPr>
          </a:p>
          <a:p>
            <a:pPr>
              <a:buNone/>
            </a:pPr>
            <a:endParaRPr lang="fr-FR" sz="3692" dirty="0" smtClean="0">
              <a:latin typeface="Arial"/>
              <a:cs typeface="Arial"/>
            </a:endParaRPr>
          </a:p>
          <a:p>
            <a:pPr lvl="1"/>
            <a:r>
              <a:rPr lang="fr-FR" sz="3692" dirty="0">
                <a:latin typeface="Arial"/>
                <a:cs typeface="Arial"/>
              </a:rPr>
              <a:t>5 patients se trouvent dans la classe développement moyen (classe 3)</a:t>
            </a:r>
          </a:p>
          <a:p>
            <a:pPr lvl="1"/>
            <a:r>
              <a:rPr lang="fr-FR" sz="3692" dirty="0">
                <a:latin typeface="Arial"/>
                <a:cs typeface="Arial"/>
              </a:rPr>
              <a:t>3 patients se trouvent dans la classe de développement faible + (classe 4)</a:t>
            </a:r>
          </a:p>
          <a:p>
            <a:pPr lvl="2"/>
            <a:r>
              <a:rPr lang="fr-FR" sz="3692" dirty="0">
                <a:latin typeface="Arial"/>
                <a:cs typeface="Arial"/>
              </a:rPr>
              <a:t>Ces 8 patients partent de scores moyens à moyen faible et restent dans des variations relativement faible.</a:t>
            </a:r>
            <a:endParaRPr lang="fr-FR" sz="3692" dirty="0" smtClean="0">
              <a:latin typeface="Arial"/>
              <a:cs typeface="Arial"/>
            </a:endParaRPr>
          </a:p>
          <a:p>
            <a:pPr>
              <a:buNone/>
            </a:pPr>
            <a:endParaRPr lang="fr-FR" sz="3692" dirty="0" smtClean="0">
              <a:latin typeface="Arial"/>
              <a:cs typeface="Arial"/>
            </a:endParaRPr>
          </a:p>
          <a:p>
            <a:pPr lvl="1"/>
            <a:r>
              <a:rPr lang="fr-FR" sz="3692" dirty="0">
                <a:latin typeface="Arial"/>
                <a:cs typeface="Arial"/>
              </a:rPr>
              <a:t>4 patients se trouvent dans la classe de développement faible (classe 5)</a:t>
            </a:r>
            <a:endParaRPr lang="fr-FR" sz="3692" dirty="0" smtClean="0">
              <a:latin typeface="Arial"/>
              <a:cs typeface="Arial"/>
            </a:endParaRPr>
          </a:p>
          <a:p>
            <a:pPr>
              <a:buNone/>
            </a:pPr>
            <a:endParaRPr lang="fr-FR" sz="3692" dirty="0" smtClean="0">
              <a:latin typeface="Arial"/>
              <a:cs typeface="Arial"/>
            </a:endParaRPr>
          </a:p>
          <a:p>
            <a:pPr lvl="2"/>
            <a:r>
              <a:rPr lang="fr-FR" sz="3692" dirty="0">
                <a:latin typeface="Arial"/>
                <a:cs typeface="Arial"/>
              </a:rPr>
              <a:t>Ici deux patients ont un score de développement très faible au départ et ont un score de variations peu élevé.</a:t>
            </a:r>
          </a:p>
          <a:p>
            <a:endParaRPr lang="fr-FR" dirty="0"/>
          </a:p>
        </p:txBody>
      </p:sp>
      <p:pic>
        <p:nvPicPr>
          <p:cNvPr id="7" name="Image 6" descr="dev-sgv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415" y="274638"/>
            <a:ext cx="39116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31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515707"/>
              </p:ext>
            </p:extLst>
          </p:nvPr>
        </p:nvGraphicFramePr>
        <p:xfrm>
          <a:off x="457200" y="1417638"/>
          <a:ext cx="2847800" cy="5192101"/>
        </p:xfrm>
        <a:graphic>
          <a:graphicData uri="http://schemas.openxmlformats.org/drawingml/2006/table">
            <a:tbl>
              <a:tblPr/>
              <a:tblGrid>
                <a:gridCol w="355975"/>
                <a:gridCol w="355975"/>
                <a:gridCol w="355975"/>
                <a:gridCol w="355975"/>
                <a:gridCol w="355975"/>
                <a:gridCol w="355975"/>
                <a:gridCol w="355975"/>
                <a:gridCol w="355975"/>
              </a:tblGrid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CP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IG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EG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EAD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REE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X005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X007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-35,0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X030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-45,0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-10,4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Y001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Y003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Y009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Y012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-11,1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Y013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Y015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Y018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Y019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-30,0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-14,6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Y020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Y021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-40,0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Y022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Y030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-40,0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-6,3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Y031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-2,8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Y032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-30,0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Y033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-30,0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5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Y034</a:t>
                      </a:r>
                      <a:b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-14,6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Y036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-55,0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Y037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Y041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-75,0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-27,1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Yi05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Yi06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-15,0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Yi14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-14,6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Yi16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Yi20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moy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-14,8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39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sd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24,9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16,6 </a:t>
                      </a:r>
                    </a:p>
                  </a:txBody>
                  <a:tcPr marL="10171" marR="10171" marT="101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618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94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Mediators of change</a:t>
            </a:r>
            <a:endParaRPr lang="en-US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494386"/>
              </p:ext>
            </p:extLst>
          </p:nvPr>
        </p:nvGraphicFramePr>
        <p:xfrm>
          <a:off x="457200" y="1638728"/>
          <a:ext cx="8229600" cy="454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199"/>
                <a:gridCol w="6540938"/>
                <a:gridCol w="1012463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item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Item formulation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Mscores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R. Le thérapeute est impliqué affectivement.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3,20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 thérapeute est sensible aux sentiments de l’enfant.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2,96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77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L’interaction du thérapeute avec l’enfant est adaptée à son niveau du développement.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2,77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R. le thérapeute se retient de répondre personnellement à la provocation et au matériel perturbant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2,50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Quand l’interaction avec l’enfant est difficile, le thérapeute s’adapte à l’enfant.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2,36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 matériel de la séance est significatif et approprié aux conflits de l’enfant.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2,13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 thérapeute clarifie, redit ou reformule ce que dit l’enfant.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2,07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 thérapeute perçoit précisément le processus thérapeutique.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2,03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</a:t>
                      </a:r>
                      <a:endParaRPr lang="fr-FR" sz="160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Le thérapeute est confiant, assuré.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2,02</a:t>
                      </a: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fr-FR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Les remarques du thérapeute ont pour objectif de faciliter la parole de l’enfant</a:t>
                      </a:r>
                      <a:endParaRPr lang="fr-FR" sz="16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57200" y="1078710"/>
            <a:ext cx="3578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1. 10 Items les plus caractéristiques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648926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err="1" smtClean="0"/>
              <a:t>jjjj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538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Apothicaire.thmx</Template>
  <TotalTime>1303</TotalTime>
  <Words>2433</Words>
  <Application>Microsoft Macintosh PowerPoint</Application>
  <PresentationFormat>Présentation à l'écran (4:3)</PresentationFormat>
  <Paragraphs>890</Paragraphs>
  <Slides>30</Slides>
  <Notes>0</Notes>
  <HiddenSlides>0</HiddenSlides>
  <MMClips>0</MMClips>
  <ScaleCrop>false</ScaleCrop>
  <HeadingPairs>
    <vt:vector size="8" baseType="variant">
      <vt:variant>
        <vt:lpstr>Thème</vt:lpstr>
      </vt:variant>
      <vt:variant>
        <vt:i4>1</vt:i4>
      </vt:variant>
      <vt:variant>
        <vt:lpstr>Liaisons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3" baseType="lpstr">
      <vt:lpstr>Thème Office</vt:lpstr>
      <vt:lpstr>\\localhost\réseau2008-11\JReseau300911\Macintosh HD:réseau2008-11:JReseau300911:Analysing the process of change of complex psychotherapies, three complementary levels.docx!OLE_LINK3</vt:lpstr>
      <vt:lpstr>Document</vt:lpstr>
      <vt:lpstr>Trois méthodologies complémentaires pour faire l’analyse des 35 premiers cas d’autisme terminés</vt:lpstr>
      <vt:lpstr>Introduction</vt:lpstr>
      <vt:lpstr>Présentation PowerPoint</vt:lpstr>
      <vt:lpstr>L’évolution de Merlin sur un an</vt:lpstr>
      <vt:lpstr>Vignette d’introduction de Merlin (1)</vt:lpstr>
      <vt:lpstr>Vignette d’introduction de Merlin (2)</vt:lpstr>
      <vt:lpstr>Changements manifestes : ECAR</vt:lpstr>
      <vt:lpstr>Changements manifestes : EPCA</vt:lpstr>
      <vt:lpstr>Changements manifestes : CPQ</vt:lpstr>
      <vt:lpstr>Les médiateurs et leur évolution </vt:lpstr>
      <vt:lpstr>Les modérateurs   Ce sont les éléments de contexte, pré existant au début de la psychothérapie, susceptibles d’en influencer le cours et les résultats</vt:lpstr>
      <vt:lpstr>Discussion</vt:lpstr>
      <vt:lpstr>Méthode d’analyse du groupe des cas et de leur distinction en classes</vt:lpstr>
      <vt:lpstr>Formulations de cas</vt:lpstr>
      <vt:lpstr>Changements manifestes</vt:lpstr>
      <vt:lpstr>Processus</vt:lpstr>
      <vt:lpstr>Processus</vt:lpstr>
      <vt:lpstr>Processus-résultats</vt:lpstr>
      <vt:lpstr>Comparaison de l’évolution de merlin avec celle d’autres enfants partageant avec lui des éléments initiaux de similarité et dont l’évolution a été du même ordre ou différente</vt:lpstr>
      <vt:lpstr>« Cas analogues »/comparaison</vt:lpstr>
      <vt:lpstr>Méthode de comparaison cas par cas analogues</vt:lpstr>
      <vt:lpstr>Les variables explicatives du CPQ</vt:lpstr>
      <vt:lpstr>Les variables explicatives du CPQ</vt:lpstr>
      <vt:lpstr>Les indicateurs du CPQ : l’insight (INS) et expression affective et des mécanismes de défense (EAD)</vt:lpstr>
      <vt:lpstr>Les indicateurs du CPQ : l’insight (INS) et expression affective et des mécanismes de défense (EAD)</vt:lpstr>
      <vt:lpstr>Présentation PowerPoint</vt:lpstr>
      <vt:lpstr>Hypothèse : un niveau de développement fort à baseline (EPCA) entraine des variations faibles à un an de thérapie (score de variation)</vt:lpstr>
      <vt:lpstr>Présentation PowerPoint</vt:lpstr>
      <vt:lpstr>Mediators of change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JM THURIN</dc:creator>
  <cp:lastModifiedBy>JM THURIN</cp:lastModifiedBy>
  <cp:revision>73</cp:revision>
  <dcterms:created xsi:type="dcterms:W3CDTF">2005-10-17T13:54:49Z</dcterms:created>
  <dcterms:modified xsi:type="dcterms:W3CDTF">2011-12-31T16:40:35Z</dcterms:modified>
</cp:coreProperties>
</file>