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webPr allowPng="1" organizeInFolders="0" useLongFilenames="0" imgSz="1024x768" encoding="macintosh" clr="presentationAccent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106" d="100"/>
          <a:sy n="106" d="100"/>
        </p:scale>
        <p:origin x="-5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4" Type="http://schemas.openxmlformats.org/officeDocument/2006/relationships/slide" Target="slides/slide3.xml"/><Relationship Id="rId10" Type="http://schemas.openxmlformats.org/officeDocument/2006/relationships/theme" Target="theme/theme1.xml"/><Relationship Id="rId5" Type="http://schemas.openxmlformats.org/officeDocument/2006/relationships/slide" Target="slides/slide4.xml"/><Relationship Id="rId7" Type="http://schemas.openxmlformats.org/officeDocument/2006/relationships/printerSettings" Target="printerSettings/printerSettings1.bin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viewProps" Target="viewProps.xml"/><Relationship Id="rId3" Type="http://schemas.openxmlformats.org/officeDocument/2006/relationships/slide" Target="slides/slide2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41C0-B488-9243-A525-4CF218F1CF6F}" type="datetimeFigureOut">
              <a:rPr lang="fr-FR" smtClean="0"/>
              <a:pPr/>
              <a:t>6/09/08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A8B1-B954-0847-9960-E765CF90CF1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41C0-B488-9243-A525-4CF218F1CF6F}" type="datetimeFigureOut">
              <a:rPr lang="fr-FR" smtClean="0"/>
              <a:pPr/>
              <a:t>6/09/08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A8B1-B954-0847-9960-E765CF90CF1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41C0-B488-9243-A525-4CF218F1CF6F}" type="datetimeFigureOut">
              <a:rPr lang="fr-FR" smtClean="0"/>
              <a:pPr/>
              <a:t>6/09/08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A8B1-B954-0847-9960-E765CF90CF1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41C0-B488-9243-A525-4CF218F1CF6F}" type="datetimeFigureOut">
              <a:rPr lang="fr-FR" smtClean="0"/>
              <a:pPr/>
              <a:t>6/09/08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A8B1-B954-0847-9960-E765CF90CF1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41C0-B488-9243-A525-4CF218F1CF6F}" type="datetimeFigureOut">
              <a:rPr lang="fr-FR" smtClean="0"/>
              <a:pPr/>
              <a:t>6/09/08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A8B1-B954-0847-9960-E765CF90CF1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41C0-B488-9243-A525-4CF218F1CF6F}" type="datetimeFigureOut">
              <a:rPr lang="fr-FR" smtClean="0"/>
              <a:pPr/>
              <a:t>6/09/08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A8B1-B954-0847-9960-E765CF90CF1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41C0-B488-9243-A525-4CF218F1CF6F}" type="datetimeFigureOut">
              <a:rPr lang="fr-FR" smtClean="0"/>
              <a:pPr/>
              <a:t>6/09/08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A8B1-B954-0847-9960-E765CF90CF1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41C0-B488-9243-A525-4CF218F1CF6F}" type="datetimeFigureOut">
              <a:rPr lang="fr-FR" smtClean="0"/>
              <a:pPr/>
              <a:t>6/09/08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A8B1-B954-0847-9960-E765CF90CF1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41C0-B488-9243-A525-4CF218F1CF6F}" type="datetimeFigureOut">
              <a:rPr lang="fr-FR" smtClean="0"/>
              <a:pPr/>
              <a:t>6/09/08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A8B1-B954-0847-9960-E765CF90CF1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41C0-B488-9243-A525-4CF218F1CF6F}" type="datetimeFigureOut">
              <a:rPr lang="fr-FR" smtClean="0"/>
              <a:pPr/>
              <a:t>6/09/08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A8B1-B954-0847-9960-E765CF90CF1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941C0-B488-9243-A525-4CF218F1CF6F}" type="datetimeFigureOut">
              <a:rPr lang="fr-FR" smtClean="0"/>
              <a:pPr/>
              <a:t>6/09/08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FA8B1-B954-0847-9960-E765CF90CF1F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941C0-B488-9243-A525-4CF218F1CF6F}" type="datetimeFigureOut">
              <a:rPr lang="fr-FR" smtClean="0"/>
              <a:pPr/>
              <a:t>6/09/08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5FA8B1-B954-0847-9960-E765CF90CF1F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Instruments d’évaluation de l’autisme</a:t>
            </a:r>
            <a:br>
              <a:rPr lang="fr-FR" dirty="0" smtClean="0"/>
            </a:br>
            <a:r>
              <a:rPr lang="fr-FR" dirty="0" smtClean="0"/>
              <a:t>ADI-R, CARS-T, PEP-R, Vineland 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Laurence </a:t>
            </a:r>
            <a:r>
              <a:rPr lang="fr-FR" dirty="0" err="1" smtClean="0"/>
              <a:t>Robel</a:t>
            </a:r>
            <a:endParaRPr lang="fr-FR" dirty="0" smtClean="0"/>
          </a:p>
          <a:p>
            <a:r>
              <a:rPr lang="fr-FR" sz="2162" dirty="0" smtClean="0"/>
              <a:t>Hôpital Necker</a:t>
            </a:r>
          </a:p>
          <a:p>
            <a:r>
              <a:rPr lang="fr-FR" sz="2162" dirty="0" smtClean="0"/>
              <a:t>Service de Pédopsychiatrie</a:t>
            </a:r>
          </a:p>
          <a:p>
            <a:r>
              <a:rPr lang="fr-FR" sz="2162" dirty="0" smtClean="0"/>
              <a:t>PARIS</a:t>
            </a:r>
            <a:endParaRPr lang="fr-FR" sz="216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b="0"/>
              <a:t>INSTRUMENTS D’EVALUATION</a:t>
            </a:r>
          </a:p>
        </p:txBody>
      </p:sp>
      <p:sp>
        <p:nvSpPr>
          <p:cNvPr id="133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600200"/>
            <a:ext cx="8382000" cy="4525963"/>
          </a:xfrm>
        </p:spPr>
        <p:txBody>
          <a:bodyPr/>
          <a:lstStyle/>
          <a:p>
            <a:pPr marL="1371600" lvl="2" indent="-457200">
              <a:buFont typeface="+mj-lt"/>
              <a:buAutoNum type="arabicPeriod"/>
            </a:pPr>
            <a:r>
              <a:rPr lang="en-GB" b="1" dirty="0" smtClean="0"/>
              <a:t>Autism </a:t>
            </a:r>
            <a:r>
              <a:rPr lang="en-GB" b="1" dirty="0"/>
              <a:t>Diagnostic Interview-Revised (ADI-R)</a:t>
            </a:r>
            <a:r>
              <a:rPr lang="en-GB" dirty="0"/>
              <a:t> </a:t>
            </a:r>
            <a:r>
              <a:rPr lang="en-GB" sz="2000" dirty="0"/>
              <a:t>(C.LORD</a:t>
            </a:r>
            <a:r>
              <a:rPr lang="en-GB" sz="2000" dirty="0" smtClean="0"/>
              <a:t>)</a:t>
            </a:r>
            <a:endParaRPr lang="en-GB" dirty="0" smtClean="0"/>
          </a:p>
          <a:p>
            <a:pPr lvl="2"/>
            <a:endParaRPr lang="fr-FR" sz="2000" dirty="0" smtClean="0"/>
          </a:p>
          <a:p>
            <a:pPr lvl="2"/>
            <a:r>
              <a:rPr lang="fr-FR" sz="2000" dirty="0"/>
              <a:t>Entretien </a:t>
            </a:r>
            <a:r>
              <a:rPr lang="fr-FR" sz="2000" dirty="0" smtClean="0"/>
              <a:t>semi structuré </a:t>
            </a:r>
            <a:r>
              <a:rPr lang="fr-FR" sz="2000" dirty="0"/>
              <a:t>auprès des parents</a:t>
            </a:r>
          </a:p>
          <a:p>
            <a:pPr lvl="2"/>
            <a:r>
              <a:rPr lang="fr-FR" sz="2000" dirty="0"/>
              <a:t>Durée moyenne de l’entretien : 2 heures</a:t>
            </a:r>
          </a:p>
          <a:p>
            <a:pPr lvl="2"/>
            <a:r>
              <a:rPr lang="fr-FR" sz="2000" dirty="0"/>
              <a:t>Domaines explorés :</a:t>
            </a:r>
            <a:endParaRPr lang="fr-FR" sz="2000" dirty="0" smtClean="0"/>
          </a:p>
          <a:p>
            <a:pPr lvl="3"/>
            <a:r>
              <a:rPr lang="fr-FR" dirty="0" smtClean="0"/>
              <a:t>Anomalies </a:t>
            </a:r>
            <a:r>
              <a:rPr lang="fr-FR" dirty="0"/>
              <a:t>qualitatives de l’interaction sociale réciproque</a:t>
            </a:r>
            <a:endParaRPr lang="fr-FR" dirty="0" smtClean="0"/>
          </a:p>
          <a:p>
            <a:pPr lvl="3"/>
            <a:r>
              <a:rPr lang="fr-FR" dirty="0" smtClean="0"/>
              <a:t>Communication</a:t>
            </a:r>
          </a:p>
          <a:p>
            <a:pPr lvl="3"/>
            <a:r>
              <a:rPr lang="fr-FR" dirty="0" smtClean="0"/>
              <a:t>Comportements </a:t>
            </a:r>
            <a:r>
              <a:rPr lang="fr-FR" dirty="0"/>
              <a:t>répétitifs et patterns </a:t>
            </a:r>
            <a:r>
              <a:rPr lang="fr-FR" dirty="0" smtClean="0"/>
              <a:t>stéréotypés</a:t>
            </a:r>
          </a:p>
          <a:p>
            <a:pPr lvl="3"/>
            <a:endParaRPr lang="fr-FR" dirty="0" smtClean="0"/>
          </a:p>
          <a:p>
            <a:pPr lvl="2"/>
            <a:r>
              <a:rPr lang="fr-FR" sz="2000" dirty="0"/>
              <a:t>Etablissement de scores dans chaque domaine grâce à un algorithme.</a:t>
            </a:r>
            <a:endParaRPr lang="fr-FR" sz="2000" u="sng" dirty="0"/>
          </a:p>
          <a:p>
            <a:pPr lvl="2"/>
            <a:endParaRPr lang="fr-FR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b="0"/>
              <a:t>INSTRUMENTS D’EVALUATION</a:t>
            </a:r>
          </a:p>
        </p:txBody>
      </p:sp>
      <p:sp>
        <p:nvSpPr>
          <p:cNvPr id="143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28600" y="1447800"/>
            <a:ext cx="8686800" cy="4525963"/>
          </a:xfrm>
        </p:spPr>
        <p:txBody>
          <a:bodyPr>
            <a:noAutofit/>
          </a:bodyPr>
          <a:lstStyle/>
          <a:p>
            <a:pPr marL="457200" indent="-457200">
              <a:lnSpc>
                <a:spcPct val="80000"/>
              </a:lnSpc>
              <a:buFont typeface="+mj-lt"/>
              <a:buAutoNum type="arabicPeriod" startAt="2"/>
            </a:pPr>
            <a:r>
              <a:rPr lang="fr-FR" sz="2400" b="1" dirty="0" smtClean="0"/>
              <a:t>Echelle </a:t>
            </a:r>
            <a:r>
              <a:rPr lang="fr-FR" sz="2400" b="1" dirty="0"/>
              <a:t>d’évaluation de l’autisme infantile (CARS-T)</a:t>
            </a:r>
            <a:r>
              <a:rPr lang="fr-FR" sz="2400" dirty="0"/>
              <a:t> </a:t>
            </a:r>
            <a:r>
              <a:rPr lang="fr-FR" sz="1600" dirty="0"/>
              <a:t>(SCHOPLER)</a:t>
            </a:r>
            <a:endParaRPr lang="fr-FR" sz="2000" dirty="0" smtClean="0"/>
          </a:p>
          <a:p>
            <a:pPr lvl="1">
              <a:lnSpc>
                <a:spcPct val="80000"/>
              </a:lnSpc>
              <a:buNone/>
            </a:pPr>
            <a:endParaRPr lang="fr-FR" sz="1600" dirty="0" smtClean="0"/>
          </a:p>
          <a:p>
            <a:pPr lvl="1">
              <a:lnSpc>
                <a:spcPct val="80000"/>
              </a:lnSpc>
              <a:buNone/>
            </a:pPr>
            <a:r>
              <a:rPr lang="fr-FR" sz="1800" dirty="0" smtClean="0"/>
              <a:t>Grille </a:t>
            </a:r>
            <a:r>
              <a:rPr lang="fr-FR" sz="1800" dirty="0"/>
              <a:t>d’observation du comportement de l’enfant dans les domaines suivants : </a:t>
            </a:r>
            <a:endParaRPr lang="fr-FR" sz="18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relations </a:t>
            </a:r>
            <a:r>
              <a:rPr lang="fr-FR" sz="1600" dirty="0"/>
              <a:t>sociales,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imitation</a:t>
            </a:r>
            <a:r>
              <a:rPr lang="fr-FR" sz="1600" dirty="0"/>
              <a:t>, 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réponses </a:t>
            </a:r>
            <a:r>
              <a:rPr lang="fr-FR" sz="1600" dirty="0"/>
              <a:t>émotionnelles, 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utilisation </a:t>
            </a:r>
            <a:r>
              <a:rPr lang="fr-FR" sz="1600" dirty="0"/>
              <a:t>du corps, 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utilisation </a:t>
            </a:r>
            <a:r>
              <a:rPr lang="fr-FR" sz="1600" dirty="0"/>
              <a:t>des objets,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adaptation </a:t>
            </a:r>
            <a:r>
              <a:rPr lang="fr-FR" sz="1600" dirty="0"/>
              <a:t>aux changements, 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réponses </a:t>
            </a:r>
            <a:r>
              <a:rPr lang="fr-FR" sz="1600" dirty="0"/>
              <a:t>visuelles, 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réponses </a:t>
            </a:r>
            <a:r>
              <a:rPr lang="fr-FR" sz="1600" dirty="0"/>
              <a:t>auditives,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modes </a:t>
            </a:r>
            <a:r>
              <a:rPr lang="fr-FR" sz="1600" dirty="0"/>
              <a:t>d’exploration (goût, odorat, toucher), 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peur</a:t>
            </a:r>
            <a:r>
              <a:rPr lang="fr-FR" sz="1600" dirty="0"/>
              <a:t>, anxiété,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communication </a:t>
            </a:r>
            <a:r>
              <a:rPr lang="fr-FR" sz="1600" dirty="0"/>
              <a:t>verbale, 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communication </a:t>
            </a:r>
            <a:r>
              <a:rPr lang="fr-FR" sz="1600" dirty="0"/>
              <a:t>non verbale 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niveau </a:t>
            </a:r>
            <a:r>
              <a:rPr lang="fr-FR" sz="1600" dirty="0"/>
              <a:t>d’activité </a:t>
            </a:r>
            <a:endParaRPr lang="fr-FR" sz="1600" dirty="0" smtClean="0"/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r>
              <a:rPr lang="fr-FR" sz="1600" dirty="0" smtClean="0"/>
              <a:t>niveau </a:t>
            </a:r>
            <a:r>
              <a:rPr lang="fr-FR" sz="1600" dirty="0"/>
              <a:t>intellectuel et homogénéité du fonctionnement </a:t>
            </a:r>
            <a:r>
              <a:rPr lang="fr-FR" sz="1600" dirty="0" smtClean="0"/>
              <a:t>intellectuel</a:t>
            </a:r>
          </a:p>
          <a:p>
            <a:pPr marL="800100" lvl="1" indent="-342900">
              <a:lnSpc>
                <a:spcPct val="80000"/>
              </a:lnSpc>
              <a:buFont typeface="+mj-lt"/>
              <a:buAutoNum type="arabicPeriod"/>
            </a:pPr>
            <a:endParaRPr lang="fr-FR" sz="1600" dirty="0" smtClean="0"/>
          </a:p>
          <a:p>
            <a:pPr lvl="1">
              <a:lnSpc>
                <a:spcPct val="80000"/>
              </a:lnSpc>
              <a:buNone/>
            </a:pPr>
            <a:r>
              <a:rPr lang="fr-FR" sz="1600" dirty="0"/>
              <a:t>Cotation de chaque item de 1 à 4</a:t>
            </a:r>
          </a:p>
          <a:p>
            <a:pPr lvl="1">
              <a:lnSpc>
                <a:spcPct val="80000"/>
              </a:lnSpc>
              <a:buNone/>
            </a:pPr>
            <a:r>
              <a:rPr lang="fr-FR" sz="1600" dirty="0"/>
              <a:t>Scores totaux : Non autistes, légèrement à moyennement autistique, sévèrement autistique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b="0"/>
              <a:t>INSTRUMENTS D’EVALUATION</a:t>
            </a: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lnSpc>
                <a:spcPct val="90000"/>
              </a:lnSpc>
              <a:buFont typeface="+mj-lt"/>
              <a:buAutoNum type="arabicPeriod" startAt="3"/>
            </a:pPr>
            <a:r>
              <a:rPr lang="en-GB" sz="2400" b="1" dirty="0" smtClean="0"/>
              <a:t>Psycho</a:t>
            </a:r>
            <a:r>
              <a:rPr lang="en-GB" sz="2400" b="1" dirty="0"/>
              <a:t>-Educative Profile : PEP-R</a:t>
            </a:r>
            <a:r>
              <a:rPr lang="en-GB" sz="2400" dirty="0"/>
              <a:t> (SCHOPLER</a:t>
            </a:r>
            <a:r>
              <a:rPr lang="en-GB" sz="2400" dirty="0" smtClean="0"/>
              <a:t>)</a:t>
            </a:r>
          </a:p>
          <a:p>
            <a:pPr>
              <a:lnSpc>
                <a:spcPct val="90000"/>
              </a:lnSpc>
            </a:pPr>
            <a:endParaRPr lang="fr-FR" sz="2400" u="sng" dirty="0" smtClean="0"/>
          </a:p>
          <a:p>
            <a:pPr lvl="1">
              <a:lnSpc>
                <a:spcPct val="90000"/>
              </a:lnSpc>
            </a:pPr>
            <a:r>
              <a:rPr lang="fr-FR" sz="2400" u="sng" dirty="0" smtClean="0"/>
              <a:t>Echelle </a:t>
            </a:r>
            <a:r>
              <a:rPr lang="fr-FR" sz="2400" u="sng" dirty="0"/>
              <a:t>de développement</a:t>
            </a:r>
            <a:r>
              <a:rPr lang="fr-FR" sz="2400" dirty="0"/>
              <a:t> : âge de développement</a:t>
            </a:r>
          </a:p>
          <a:p>
            <a:pPr lvl="2">
              <a:lnSpc>
                <a:spcPct val="90000"/>
              </a:lnSpc>
            </a:pPr>
            <a:r>
              <a:rPr lang="fr-FR" sz="2000" dirty="0"/>
              <a:t>1)imitation 2)perception 3)motricité fine 4) motricité globale 5)performances cognitives 6)coordination oculo-manuelle 7) compétences verbales</a:t>
            </a:r>
          </a:p>
          <a:p>
            <a:pPr lvl="2">
              <a:lnSpc>
                <a:spcPct val="90000"/>
              </a:lnSpc>
            </a:pPr>
            <a:r>
              <a:rPr lang="fr-FR" sz="2000" dirty="0"/>
              <a:t>Cotation : réussite, émergence, </a:t>
            </a:r>
            <a:r>
              <a:rPr lang="fr-FR" sz="2000" dirty="0" smtClean="0"/>
              <a:t>échec</a:t>
            </a:r>
          </a:p>
          <a:p>
            <a:pPr lvl="2">
              <a:lnSpc>
                <a:spcPct val="90000"/>
              </a:lnSpc>
            </a:pPr>
            <a:endParaRPr lang="fr-FR" sz="2000" u="sng" dirty="0" smtClean="0"/>
          </a:p>
          <a:p>
            <a:pPr lvl="1">
              <a:lnSpc>
                <a:spcPct val="90000"/>
              </a:lnSpc>
            </a:pPr>
            <a:r>
              <a:rPr lang="fr-FR" sz="2400" u="sng" dirty="0" smtClean="0"/>
              <a:t>Echelle </a:t>
            </a:r>
            <a:r>
              <a:rPr lang="fr-FR" sz="2400" u="sng" dirty="0"/>
              <a:t>de comportement</a:t>
            </a:r>
            <a:r>
              <a:rPr lang="fr-FR" sz="2400" dirty="0"/>
              <a:t> :</a:t>
            </a:r>
          </a:p>
          <a:p>
            <a:pPr lvl="2">
              <a:lnSpc>
                <a:spcPct val="90000"/>
              </a:lnSpc>
            </a:pPr>
            <a:r>
              <a:rPr lang="fr-FR" sz="2000" dirty="0"/>
              <a:t>relations et affects 2) jeu et intérêt pour le matériel, 3) réponses sensorielles et langage</a:t>
            </a:r>
          </a:p>
          <a:p>
            <a:pPr lvl="2">
              <a:lnSpc>
                <a:spcPct val="90000"/>
              </a:lnSpc>
            </a:pPr>
            <a:r>
              <a:rPr lang="fr-FR" sz="2000" dirty="0"/>
              <a:t>Cotation : approprié, léger, sévère</a:t>
            </a:r>
            <a:endParaRPr lang="fr-FR" sz="2000" b="1" u="sng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b="0"/>
              <a:t>INSTRUMENTS D’EVALUATION</a:t>
            </a:r>
          </a:p>
        </p:txBody>
      </p:sp>
      <p:sp>
        <p:nvSpPr>
          <p:cNvPr id="2969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lnSpc>
                <a:spcPct val="80000"/>
              </a:lnSpc>
              <a:buFont typeface="+mj-lt"/>
              <a:buAutoNum type="arabicPeriod" startAt="4"/>
            </a:pPr>
            <a:r>
              <a:rPr lang="fr-FR" sz="2400" b="1" dirty="0" smtClean="0"/>
              <a:t>Echelle </a:t>
            </a:r>
            <a:r>
              <a:rPr lang="fr-FR" sz="2400" b="1" dirty="0"/>
              <a:t>de Vineland (S</a:t>
            </a:r>
            <a:r>
              <a:rPr lang="fr-FR" sz="2400" b="1" dirty="0" smtClean="0"/>
              <a:t>. </a:t>
            </a:r>
            <a:r>
              <a:rPr lang="fr-FR" sz="2400" b="1" dirty="0" err="1" smtClean="0"/>
              <a:t>Sparrow</a:t>
            </a:r>
            <a:r>
              <a:rPr lang="fr-FR" sz="2400" b="1" dirty="0"/>
              <a:t>)</a:t>
            </a:r>
            <a:endParaRPr lang="fr-FR" sz="2400" dirty="0"/>
          </a:p>
          <a:p>
            <a:pPr lvl="1">
              <a:lnSpc>
                <a:spcPct val="80000"/>
              </a:lnSpc>
            </a:pPr>
            <a:r>
              <a:rPr lang="fr-FR" sz="1600" dirty="0"/>
              <a:t>Entretien</a:t>
            </a:r>
            <a:r>
              <a:rPr lang="fr-FR" sz="1600" dirty="0" smtClean="0"/>
              <a:t> semi structuré </a:t>
            </a:r>
            <a:r>
              <a:rPr lang="fr-FR" sz="1600" dirty="0"/>
              <a:t>avec les parents</a:t>
            </a:r>
          </a:p>
          <a:p>
            <a:pPr lvl="1">
              <a:lnSpc>
                <a:spcPct val="80000"/>
              </a:lnSpc>
            </a:pPr>
            <a:r>
              <a:rPr lang="fr-FR" sz="1600" dirty="0"/>
              <a:t>Durée moyenne : 1 heure</a:t>
            </a:r>
          </a:p>
          <a:p>
            <a:pPr lvl="1">
              <a:lnSpc>
                <a:spcPct val="80000"/>
              </a:lnSpc>
            </a:pPr>
            <a:r>
              <a:rPr lang="fr-FR" sz="1600" dirty="0"/>
              <a:t>De 0 à 18 </a:t>
            </a:r>
            <a:r>
              <a:rPr lang="fr-FR" sz="1600" dirty="0" smtClean="0"/>
              <a:t>ans</a:t>
            </a:r>
          </a:p>
          <a:p>
            <a:pPr lvl="1">
              <a:lnSpc>
                <a:spcPct val="80000"/>
              </a:lnSpc>
            </a:pPr>
            <a:r>
              <a:rPr lang="fr-FR" sz="1600" dirty="0" smtClean="0"/>
              <a:t>Age équivalents</a:t>
            </a:r>
            <a:endParaRPr lang="fr-FR" sz="1200" dirty="0" smtClean="0"/>
          </a:p>
          <a:p>
            <a:pPr>
              <a:lnSpc>
                <a:spcPct val="80000"/>
              </a:lnSpc>
            </a:pPr>
            <a:endParaRPr lang="fr-FR" sz="1600" dirty="0" smtClean="0"/>
          </a:p>
          <a:p>
            <a:pPr>
              <a:lnSpc>
                <a:spcPct val="80000"/>
              </a:lnSpc>
            </a:pPr>
            <a:r>
              <a:rPr lang="fr-FR" sz="2000" dirty="0"/>
              <a:t>Domaines explorés </a:t>
            </a:r>
            <a:r>
              <a:rPr lang="fr-FR" sz="2000" dirty="0" smtClean="0"/>
              <a:t>: compétences </a:t>
            </a:r>
            <a:r>
              <a:rPr lang="fr-FR" sz="2000" dirty="0"/>
              <a:t>dans la vie quotidienne , compétences sociales, compétences motrices, communication</a:t>
            </a:r>
            <a:endParaRPr lang="fr-FR" sz="2000" dirty="0" smtClean="0"/>
          </a:p>
          <a:p>
            <a:pPr>
              <a:lnSpc>
                <a:spcPct val="80000"/>
              </a:lnSpc>
            </a:pPr>
            <a:endParaRPr lang="fr-FR" sz="1600" dirty="0" smtClean="0"/>
          </a:p>
          <a:p>
            <a:pPr lvl="1">
              <a:lnSpc>
                <a:spcPct val="80000"/>
              </a:lnSpc>
            </a:pPr>
            <a:r>
              <a:rPr lang="fr-FR" sz="1800" u="sng" dirty="0" smtClean="0"/>
              <a:t>compétences </a:t>
            </a:r>
            <a:r>
              <a:rPr lang="fr-FR" sz="1800" u="sng" dirty="0"/>
              <a:t>dans la vie quotidienne</a:t>
            </a:r>
            <a:r>
              <a:rPr lang="fr-FR" sz="1800" dirty="0"/>
              <a:t> : alimentation, habillage, autonomie sphinctérienne, prise en compte des dangers, rangement, perception du temps</a:t>
            </a:r>
            <a:endParaRPr lang="fr-FR" sz="1800" dirty="0" smtClean="0"/>
          </a:p>
          <a:p>
            <a:pPr lvl="1">
              <a:lnSpc>
                <a:spcPct val="80000"/>
              </a:lnSpc>
            </a:pPr>
            <a:r>
              <a:rPr lang="fr-FR" sz="1800" u="sng" dirty="0" smtClean="0"/>
              <a:t>compétences </a:t>
            </a:r>
            <a:r>
              <a:rPr lang="fr-FR" sz="1800" u="sng" dirty="0"/>
              <a:t>sociales</a:t>
            </a:r>
            <a:r>
              <a:rPr lang="fr-FR" sz="1800" dirty="0"/>
              <a:t> :interactions avec les parents, jeux d’imitation, accueil, réactions aux compliments, expression émotionnelle, identification des personnes, jeux, jeux sociaux</a:t>
            </a:r>
            <a:endParaRPr lang="fr-FR" sz="1800" dirty="0" smtClean="0"/>
          </a:p>
          <a:p>
            <a:pPr lvl="1">
              <a:lnSpc>
                <a:spcPct val="80000"/>
              </a:lnSpc>
            </a:pPr>
            <a:r>
              <a:rPr lang="fr-FR" sz="1800" u="sng" dirty="0" smtClean="0"/>
              <a:t>compétences </a:t>
            </a:r>
            <a:r>
              <a:rPr lang="fr-FR" sz="1800" u="sng" dirty="0"/>
              <a:t>motrices</a:t>
            </a:r>
            <a:r>
              <a:rPr lang="fr-FR" sz="1800" dirty="0"/>
              <a:t> </a:t>
            </a:r>
            <a:r>
              <a:rPr lang="fr-FR" sz="1800" dirty="0" smtClean="0"/>
              <a:t>: tonus</a:t>
            </a:r>
            <a:r>
              <a:rPr lang="fr-FR" sz="1800" dirty="0"/>
              <a:t>, </a:t>
            </a:r>
            <a:r>
              <a:rPr lang="fr-FR" sz="1800" dirty="0" smtClean="0"/>
              <a:t>mobilité escaliers</a:t>
            </a:r>
            <a:r>
              <a:rPr lang="fr-FR" sz="1800" dirty="0"/>
              <a:t>, courir, sauter, grimper, motricité fine (ouvrir les portes, déboucher une bouteille, tenir un crayon, dessiner), jeux de construction, puzzles</a:t>
            </a:r>
            <a:endParaRPr lang="fr-FR" sz="1800" dirty="0" smtClean="0"/>
          </a:p>
          <a:p>
            <a:pPr lvl="1">
              <a:lnSpc>
                <a:spcPct val="80000"/>
              </a:lnSpc>
            </a:pPr>
            <a:r>
              <a:rPr lang="fr-FR" sz="1800" u="sng" dirty="0" smtClean="0"/>
              <a:t>communication</a:t>
            </a:r>
            <a:r>
              <a:rPr lang="fr-FR" sz="1800" u="sng" dirty="0"/>
              <a:t> </a:t>
            </a:r>
            <a:r>
              <a:rPr lang="fr-FR" sz="1800" dirty="0"/>
              <a:t>: adresse, connaissance des lettres, écriture, attention</a:t>
            </a:r>
          </a:p>
          <a:p>
            <a:pPr>
              <a:lnSpc>
                <a:spcPct val="80000"/>
              </a:lnSpc>
            </a:pPr>
            <a:endParaRPr lang="fr-FR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429</Words>
  <Application>Microsoft Macintosh PowerPoint</Application>
  <PresentationFormat>Présentation à l'écran (4:3)</PresentationFormat>
  <Paragraphs>60</Paragraphs>
  <Slides>5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Instruments d’évaluation de l’autisme ADI-R, CARS-T, PEP-R, Vineland </vt:lpstr>
      <vt:lpstr>INSTRUMENTS D’EVALUATION</vt:lpstr>
      <vt:lpstr>INSTRUMENTS D’EVALUATION</vt:lpstr>
      <vt:lpstr>INSTRUMENTS D’EVALUATION</vt:lpstr>
      <vt:lpstr>INSTRUMENTS D’EVALUATION</vt:lpstr>
    </vt:vector>
  </TitlesOfParts>
  <Company/>
  <LinksUpToDate>false</LinksUpToDate>
  <SharedDoc>false</SharedDoc>
  <HyperlinksChanged>false</HyperlinksChanged>
  <AppVersion>12.0258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  -  Instruments d’évaluation de l’autisme (ADI,CARS,PEP) Laurence Robel</dc:title>
  <dc:creator>Jean-Michel THURIN</dc:creator>
  <cp:keywords/>
  <cp:lastModifiedBy>Jean-Michel THURIN</cp:lastModifiedBy>
  <cp:revision>9</cp:revision>
  <dcterms:created xsi:type="dcterms:W3CDTF">2008-09-06T12:25:35Z</dcterms:created>
  <dcterms:modified xsi:type="dcterms:W3CDTF">2008-09-06T12:26:59Z</dcterms:modified>
</cp:coreProperties>
</file>