
<file path=[Content_Types].xml><?xml version="1.0" encoding="utf-8"?>
<Types xmlns="http://schemas.openxmlformats.org/package/2006/content-types">
  <Default Extension="xml" ContentType="application/xml"/>
  <Default Extension="xlsb" ContentType="application/vnd.ms-excel.sheet.binary.macroEnabled.12"/>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3.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notesSlides/notesSlide4.xml" ContentType="application/vnd.openxmlformats-officedocument.presentationml.notesSlide+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5" r:id="rId1"/>
  </p:sldMasterIdLst>
  <p:notesMasterIdLst>
    <p:notesMasterId r:id="rId41"/>
  </p:notesMasterIdLst>
  <p:handoutMasterIdLst>
    <p:handoutMasterId r:id="rId42"/>
  </p:handoutMasterIdLst>
  <p:sldIdLst>
    <p:sldId id="256" r:id="rId2"/>
    <p:sldId id="282" r:id="rId3"/>
    <p:sldId id="283" r:id="rId4"/>
    <p:sldId id="284" r:id="rId5"/>
    <p:sldId id="259" r:id="rId6"/>
    <p:sldId id="262" r:id="rId7"/>
    <p:sldId id="260" r:id="rId8"/>
    <p:sldId id="272" r:id="rId9"/>
    <p:sldId id="263" r:id="rId10"/>
    <p:sldId id="287" r:id="rId11"/>
    <p:sldId id="264" r:id="rId12"/>
    <p:sldId id="265" r:id="rId13"/>
    <p:sldId id="301" r:id="rId14"/>
    <p:sldId id="299" r:id="rId15"/>
    <p:sldId id="300" r:id="rId16"/>
    <p:sldId id="266" r:id="rId17"/>
    <p:sldId id="273" r:id="rId18"/>
    <p:sldId id="261" r:id="rId19"/>
    <p:sldId id="267" r:id="rId20"/>
    <p:sldId id="269" r:id="rId21"/>
    <p:sldId id="271" r:id="rId22"/>
    <p:sldId id="298" r:id="rId23"/>
    <p:sldId id="288" r:id="rId24"/>
    <p:sldId id="289" r:id="rId25"/>
    <p:sldId id="290" r:id="rId26"/>
    <p:sldId id="296" r:id="rId27"/>
    <p:sldId id="297" r:id="rId28"/>
    <p:sldId id="274" r:id="rId29"/>
    <p:sldId id="275" r:id="rId30"/>
    <p:sldId id="276" r:id="rId31"/>
    <p:sldId id="277" r:id="rId32"/>
    <p:sldId id="292" r:id="rId33"/>
    <p:sldId id="291" r:id="rId34"/>
    <p:sldId id="278" r:id="rId35"/>
    <p:sldId id="295" r:id="rId36"/>
    <p:sldId id="280" r:id="rId37"/>
    <p:sldId id="293" r:id="rId38"/>
    <p:sldId id="294" r:id="rId39"/>
    <p:sldId id="281" r:id="rId40"/>
  </p:sldIdLst>
  <p:sldSz cx="9144000" cy="6858000" type="screen4x3"/>
  <p:notesSz cx="6858000" cy="9144000"/>
  <p:defaultTextStyle>
    <a:defPPr>
      <a:defRPr lang="fr-FR"/>
    </a:defPPr>
    <a:lvl1pPr algn="l" rtl="0" eaLnBrk="0" fontAlgn="base" hangingPunct="0">
      <a:spcBef>
        <a:spcPct val="0"/>
      </a:spcBef>
      <a:spcAft>
        <a:spcPct val="0"/>
      </a:spcAft>
      <a:defRPr sz="2400" kern="1200">
        <a:solidFill>
          <a:schemeClr val="tx1"/>
        </a:solidFill>
        <a:latin typeface="Times" charset="0"/>
        <a:ea typeface="ＭＳ Ｐゴシック" charset="0"/>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mn-cs"/>
      </a:defRPr>
    </a:lvl5pPr>
    <a:lvl6pPr marL="2286000" algn="l" defTabSz="457200" rtl="0" eaLnBrk="1" latinLnBrk="0" hangingPunct="1">
      <a:defRPr sz="2400" kern="1200">
        <a:solidFill>
          <a:schemeClr val="tx1"/>
        </a:solidFill>
        <a:latin typeface="Times" charset="0"/>
        <a:ea typeface="ＭＳ Ｐゴシック" charset="0"/>
        <a:cs typeface="+mn-cs"/>
      </a:defRPr>
    </a:lvl6pPr>
    <a:lvl7pPr marL="2743200" algn="l" defTabSz="457200" rtl="0" eaLnBrk="1" latinLnBrk="0" hangingPunct="1">
      <a:defRPr sz="2400" kern="1200">
        <a:solidFill>
          <a:schemeClr val="tx1"/>
        </a:solidFill>
        <a:latin typeface="Times" charset="0"/>
        <a:ea typeface="ＭＳ Ｐゴシック" charset="0"/>
        <a:cs typeface="+mn-cs"/>
      </a:defRPr>
    </a:lvl7pPr>
    <a:lvl8pPr marL="3200400" algn="l" defTabSz="457200" rtl="0" eaLnBrk="1" latinLnBrk="0" hangingPunct="1">
      <a:defRPr sz="2400" kern="1200">
        <a:solidFill>
          <a:schemeClr val="tx1"/>
        </a:solidFill>
        <a:latin typeface="Times" charset="0"/>
        <a:ea typeface="ＭＳ Ｐゴシック" charset="0"/>
        <a:cs typeface="+mn-cs"/>
      </a:defRPr>
    </a:lvl8pPr>
    <a:lvl9pPr marL="3657600" algn="l" defTabSz="457200" rtl="0" eaLnBrk="1" latinLnBrk="0" hangingPunct="1">
      <a:defRPr sz="2400" kern="1200">
        <a:solidFill>
          <a:schemeClr val="tx1"/>
        </a:solidFill>
        <a:latin typeface="Times" charset="0"/>
        <a:ea typeface="ＭＳ Ｐゴシック" charset="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clrMode="bw"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09" autoAdjust="0"/>
    <p:restoredTop sz="90929"/>
  </p:normalViewPr>
  <p:slideViewPr>
    <p:cSldViewPr>
      <p:cViewPr varScale="1">
        <p:scale>
          <a:sx n="89" d="100"/>
          <a:sy n="89" d="100"/>
        </p:scale>
        <p:origin x="-192"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56"/>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handoutMaster" Target="handoutMasters/handoutMaster1.xml"/><Relationship Id="rId43" Type="http://schemas.openxmlformats.org/officeDocument/2006/relationships/printerSettings" Target="printerSettings/printerSettings1.bin"/><Relationship Id="rId44" Type="http://schemas.openxmlformats.org/officeDocument/2006/relationships/presProps" Target="presProps.xml"/><Relationship Id="rId4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Library:WebServer:Documents:Techniques-psychotherapiques:Reseau:AnalyseDonnees:Autisme:41cas:Y001:_12.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Library:WebServer:Documents:Techniques-psychotherapiques:Reseau:AnalyseDonnees:Autisme:CPQ_INS-EAD-REE.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Macintosh%20HD:Library:WebServer:Documents:Techniques-psychotherapiques:Reseau:AnalyseDonnees:Autisme:CPQ_INS-EAD-REE.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Macintosh%20HD:Library:WebServer:Documents:Techniques-psychotherapiques:Reseau:AnalyseDonnees:Autisme:CPQ_INS-EAD-REE.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Library:WebServer:Documents:Techniques-psychotherapiques:Reseau:AnalyseDonnees:_XLSTATresultats:_FacteursXLSTAT-recap.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stacked"/>
        <c:varyColors val="0"/>
        <c:ser>
          <c:idx val="0"/>
          <c:order val="0"/>
          <c:invertIfNegative val="0"/>
          <c:dLbls>
            <c:dLblPos val="inEnd"/>
            <c:showLegendKey val="0"/>
            <c:showVal val="1"/>
            <c:showCatName val="0"/>
            <c:showSerName val="0"/>
            <c:showPercent val="0"/>
            <c:showBubbleSize val="0"/>
            <c:showLeaderLines val="0"/>
          </c:dLbls>
          <c:cat>
            <c:strRef>
              <c:f>Sheet1!$B$1:$J$1</c:f>
              <c:strCache>
                <c:ptCount val="9"/>
                <c:pt idx="0">
                  <c:v>EP_12</c:v>
                </c:pt>
                <c:pt idx="1">
                  <c:v>PP_12</c:v>
                </c:pt>
                <c:pt idx="2">
                  <c:v>ET_12</c:v>
                </c:pt>
                <c:pt idx="3">
                  <c:v>AT_12</c:v>
                </c:pt>
                <c:pt idx="4">
                  <c:v>IT2_12</c:v>
                </c:pt>
                <c:pt idx="5">
                  <c:v>ECA_12</c:v>
                </c:pt>
                <c:pt idx="6">
                  <c:v>CVL_12</c:v>
                </c:pt>
                <c:pt idx="7">
                  <c:v>IS_12</c:v>
                </c:pt>
                <c:pt idx="8">
                  <c:v>CC_12</c:v>
                </c:pt>
              </c:strCache>
            </c:strRef>
          </c:cat>
          <c:val>
            <c:numRef>
              <c:f>Sheet1!$B$2:$J$2</c:f>
              <c:numCache>
                <c:formatCode>###0.0_);[Red]\-###0.0</c:formatCode>
                <c:ptCount val="9"/>
                <c:pt idx="0">
                  <c:v>35.0</c:v>
                </c:pt>
                <c:pt idx="1">
                  <c:v>5.0</c:v>
                </c:pt>
                <c:pt idx="2">
                  <c:v>20.83333333333333</c:v>
                </c:pt>
                <c:pt idx="3">
                  <c:v>20.0</c:v>
                </c:pt>
                <c:pt idx="4">
                  <c:v>22.72727272727273</c:v>
                </c:pt>
                <c:pt idx="5">
                  <c:v>33.33333333333334</c:v>
                </c:pt>
                <c:pt idx="6">
                  <c:v>3.571428571428572</c:v>
                </c:pt>
                <c:pt idx="7">
                  <c:v>40.0</c:v>
                </c:pt>
                <c:pt idx="8">
                  <c:v>-25.0</c:v>
                </c:pt>
              </c:numCache>
            </c:numRef>
          </c:val>
        </c:ser>
        <c:dLbls>
          <c:showLegendKey val="0"/>
          <c:showVal val="0"/>
          <c:showCatName val="0"/>
          <c:showSerName val="0"/>
          <c:showPercent val="0"/>
          <c:showBubbleSize val="0"/>
        </c:dLbls>
        <c:gapWidth val="300"/>
        <c:axId val="2048710568"/>
        <c:axId val="2050527272"/>
      </c:barChart>
      <c:catAx>
        <c:axId val="2048710568"/>
        <c:scaling>
          <c:orientation val="minMax"/>
        </c:scaling>
        <c:delete val="0"/>
        <c:axPos val="b"/>
        <c:majorTickMark val="none"/>
        <c:minorTickMark val="none"/>
        <c:tickLblPos val="nextTo"/>
        <c:crossAx val="2050527272"/>
        <c:crosses val="autoZero"/>
        <c:auto val="1"/>
        <c:lblAlgn val="ctr"/>
        <c:lblOffset val="100"/>
        <c:noMultiLvlLbl val="0"/>
      </c:catAx>
      <c:valAx>
        <c:axId val="2050527272"/>
        <c:scaling>
          <c:orientation val="minMax"/>
        </c:scaling>
        <c:delete val="0"/>
        <c:axPos val="l"/>
        <c:majorGridlines/>
        <c:numFmt formatCode="###0.0_);[Red]\-###0.0" sourceLinked="1"/>
        <c:majorTickMark val="none"/>
        <c:minorTickMark val="none"/>
        <c:tickLblPos val="nextTo"/>
        <c:crossAx val="2048710568"/>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'Y001 Med'!$A$12</c:f>
              <c:strCache>
                <c:ptCount val="1"/>
                <c:pt idx="0">
                  <c:v>2M</c:v>
                </c:pt>
              </c:strCache>
            </c:strRef>
          </c:tx>
          <c:invertIfNegative val="0"/>
          <c:cat>
            <c:strRef>
              <c:f>'Y001 Med'!$B$11:$E$11</c:f>
              <c:strCache>
                <c:ptCount val="4"/>
                <c:pt idx="0">
                  <c:v>ECA</c:v>
                </c:pt>
                <c:pt idx="1">
                  <c:v>CVL</c:v>
                </c:pt>
                <c:pt idx="2">
                  <c:v>IS</c:v>
                </c:pt>
                <c:pt idx="3">
                  <c:v>CC</c:v>
                </c:pt>
              </c:strCache>
            </c:strRef>
          </c:cat>
          <c:val>
            <c:numRef>
              <c:f>'Y001 Med'!$B$12:$E$12</c:f>
              <c:numCache>
                <c:formatCode>0.0_ ;[Red]\-0.0\ </c:formatCode>
                <c:ptCount val="4"/>
                <c:pt idx="0">
                  <c:v>12.5</c:v>
                </c:pt>
                <c:pt idx="1">
                  <c:v>28.6</c:v>
                </c:pt>
                <c:pt idx="2">
                  <c:v>10.0</c:v>
                </c:pt>
                <c:pt idx="3">
                  <c:v>-42.5</c:v>
                </c:pt>
              </c:numCache>
            </c:numRef>
          </c:val>
        </c:ser>
        <c:ser>
          <c:idx val="1"/>
          <c:order val="1"/>
          <c:tx>
            <c:strRef>
              <c:f>'Y001 Med'!$A$13</c:f>
              <c:strCache>
                <c:ptCount val="1"/>
                <c:pt idx="0">
                  <c:v>6M</c:v>
                </c:pt>
              </c:strCache>
            </c:strRef>
          </c:tx>
          <c:invertIfNegative val="0"/>
          <c:cat>
            <c:strRef>
              <c:f>'Y001 Med'!$B$11:$E$11</c:f>
              <c:strCache>
                <c:ptCount val="4"/>
                <c:pt idx="0">
                  <c:v>ECA</c:v>
                </c:pt>
                <c:pt idx="1">
                  <c:v>CVL</c:v>
                </c:pt>
                <c:pt idx="2">
                  <c:v>IS</c:v>
                </c:pt>
                <c:pt idx="3">
                  <c:v>CC</c:v>
                </c:pt>
              </c:strCache>
            </c:strRef>
          </c:cat>
          <c:val>
            <c:numRef>
              <c:f>'Y001 Med'!$B$13:$E$13</c:f>
              <c:numCache>
                <c:formatCode>0.0_ ;[Red]\-0.0\ </c:formatCode>
                <c:ptCount val="4"/>
                <c:pt idx="0">
                  <c:v>25.0</c:v>
                </c:pt>
                <c:pt idx="1">
                  <c:v>7.1</c:v>
                </c:pt>
                <c:pt idx="2">
                  <c:v>30.0</c:v>
                </c:pt>
                <c:pt idx="3">
                  <c:v>-7.5</c:v>
                </c:pt>
              </c:numCache>
            </c:numRef>
          </c:val>
        </c:ser>
        <c:ser>
          <c:idx val="2"/>
          <c:order val="2"/>
          <c:tx>
            <c:strRef>
              <c:f>'Y001 Med'!$A$14</c:f>
              <c:strCache>
                <c:ptCount val="1"/>
                <c:pt idx="0">
                  <c:v>12M</c:v>
                </c:pt>
              </c:strCache>
            </c:strRef>
          </c:tx>
          <c:invertIfNegative val="0"/>
          <c:cat>
            <c:strRef>
              <c:f>'Y001 Med'!$B$11:$E$11</c:f>
              <c:strCache>
                <c:ptCount val="4"/>
                <c:pt idx="0">
                  <c:v>ECA</c:v>
                </c:pt>
                <c:pt idx="1">
                  <c:v>CVL</c:v>
                </c:pt>
                <c:pt idx="2">
                  <c:v>IS</c:v>
                </c:pt>
                <c:pt idx="3">
                  <c:v>CC</c:v>
                </c:pt>
              </c:strCache>
            </c:strRef>
          </c:cat>
          <c:val>
            <c:numRef>
              <c:f>'Y001 Med'!$B$14:$E$14</c:f>
              <c:numCache>
                <c:formatCode>0.0_ ;[Red]\-0.0\ </c:formatCode>
                <c:ptCount val="4"/>
                <c:pt idx="0">
                  <c:v>33.3</c:v>
                </c:pt>
                <c:pt idx="1">
                  <c:v>3.6</c:v>
                </c:pt>
                <c:pt idx="2">
                  <c:v>40.0</c:v>
                </c:pt>
                <c:pt idx="3">
                  <c:v>-25.0</c:v>
                </c:pt>
              </c:numCache>
            </c:numRef>
          </c:val>
        </c:ser>
        <c:dLbls>
          <c:showLegendKey val="0"/>
          <c:showVal val="0"/>
          <c:showCatName val="0"/>
          <c:showSerName val="0"/>
          <c:showPercent val="0"/>
          <c:showBubbleSize val="0"/>
        </c:dLbls>
        <c:gapWidth val="150"/>
        <c:axId val="2078021608"/>
        <c:axId val="2077961544"/>
      </c:barChart>
      <c:catAx>
        <c:axId val="2078021608"/>
        <c:scaling>
          <c:orientation val="minMax"/>
        </c:scaling>
        <c:delete val="0"/>
        <c:axPos val="b"/>
        <c:majorTickMark val="out"/>
        <c:minorTickMark val="none"/>
        <c:tickLblPos val="nextTo"/>
        <c:crossAx val="2077961544"/>
        <c:crosses val="autoZero"/>
        <c:auto val="1"/>
        <c:lblAlgn val="ctr"/>
        <c:lblOffset val="100"/>
        <c:noMultiLvlLbl val="0"/>
      </c:catAx>
      <c:valAx>
        <c:axId val="2077961544"/>
        <c:scaling>
          <c:orientation val="minMax"/>
        </c:scaling>
        <c:delete val="0"/>
        <c:axPos val="l"/>
        <c:majorGridlines/>
        <c:numFmt formatCode="0.0_ ;[Red]\-0.0\ " sourceLinked="1"/>
        <c:majorTickMark val="out"/>
        <c:minorTickMark val="none"/>
        <c:tickLblPos val="nextTo"/>
        <c:crossAx val="2078021608"/>
        <c:crosses val="autoZero"/>
        <c:crossBetween val="between"/>
      </c:valAx>
    </c:plotArea>
    <c:legend>
      <c:legendPos val="r"/>
      <c:layout/>
      <c:overlay val="0"/>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'Y001 Med'!$A$12</c:f>
              <c:strCache>
                <c:ptCount val="1"/>
                <c:pt idx="0">
                  <c:v>2M</c:v>
                </c:pt>
              </c:strCache>
            </c:strRef>
          </c:tx>
          <c:invertIfNegative val="0"/>
          <c:cat>
            <c:strRef>
              <c:f>'Y001 Med'!$B$11:$E$11</c:f>
              <c:strCache>
                <c:ptCount val="4"/>
                <c:pt idx="0">
                  <c:v>ECA</c:v>
                </c:pt>
                <c:pt idx="1">
                  <c:v>CVL</c:v>
                </c:pt>
                <c:pt idx="2">
                  <c:v>IS</c:v>
                </c:pt>
                <c:pt idx="3">
                  <c:v>CC</c:v>
                </c:pt>
              </c:strCache>
            </c:strRef>
          </c:cat>
          <c:val>
            <c:numRef>
              <c:f>'Y001 Med'!$B$12:$E$12</c:f>
              <c:numCache>
                <c:formatCode>0.0_ ;[Red]\-0.0\ </c:formatCode>
                <c:ptCount val="4"/>
                <c:pt idx="0">
                  <c:v>12.5</c:v>
                </c:pt>
                <c:pt idx="1">
                  <c:v>28.6</c:v>
                </c:pt>
                <c:pt idx="2">
                  <c:v>10.0</c:v>
                </c:pt>
                <c:pt idx="3">
                  <c:v>-42.5</c:v>
                </c:pt>
              </c:numCache>
            </c:numRef>
          </c:val>
        </c:ser>
        <c:ser>
          <c:idx val="1"/>
          <c:order val="1"/>
          <c:tx>
            <c:strRef>
              <c:f>'Y001 Med'!$A$13</c:f>
              <c:strCache>
                <c:ptCount val="1"/>
                <c:pt idx="0">
                  <c:v>6M</c:v>
                </c:pt>
              </c:strCache>
            </c:strRef>
          </c:tx>
          <c:invertIfNegative val="0"/>
          <c:cat>
            <c:strRef>
              <c:f>'Y001 Med'!$B$11:$E$11</c:f>
              <c:strCache>
                <c:ptCount val="4"/>
                <c:pt idx="0">
                  <c:v>ECA</c:v>
                </c:pt>
                <c:pt idx="1">
                  <c:v>CVL</c:v>
                </c:pt>
                <c:pt idx="2">
                  <c:v>IS</c:v>
                </c:pt>
                <c:pt idx="3">
                  <c:v>CC</c:v>
                </c:pt>
              </c:strCache>
            </c:strRef>
          </c:cat>
          <c:val>
            <c:numRef>
              <c:f>'Y001 Med'!$B$13:$E$13</c:f>
              <c:numCache>
                <c:formatCode>0.0_ ;[Red]\-0.0\ </c:formatCode>
                <c:ptCount val="4"/>
                <c:pt idx="0">
                  <c:v>25.0</c:v>
                </c:pt>
                <c:pt idx="1">
                  <c:v>7.1</c:v>
                </c:pt>
                <c:pt idx="2">
                  <c:v>30.0</c:v>
                </c:pt>
                <c:pt idx="3">
                  <c:v>-7.5</c:v>
                </c:pt>
              </c:numCache>
            </c:numRef>
          </c:val>
        </c:ser>
        <c:ser>
          <c:idx val="2"/>
          <c:order val="2"/>
          <c:tx>
            <c:strRef>
              <c:f>'Y001 Med'!$A$14</c:f>
              <c:strCache>
                <c:ptCount val="1"/>
                <c:pt idx="0">
                  <c:v>12M</c:v>
                </c:pt>
              </c:strCache>
            </c:strRef>
          </c:tx>
          <c:invertIfNegative val="0"/>
          <c:cat>
            <c:strRef>
              <c:f>'Y001 Med'!$B$11:$E$11</c:f>
              <c:strCache>
                <c:ptCount val="4"/>
                <c:pt idx="0">
                  <c:v>ECA</c:v>
                </c:pt>
                <c:pt idx="1">
                  <c:v>CVL</c:v>
                </c:pt>
                <c:pt idx="2">
                  <c:v>IS</c:v>
                </c:pt>
                <c:pt idx="3">
                  <c:v>CC</c:v>
                </c:pt>
              </c:strCache>
            </c:strRef>
          </c:cat>
          <c:val>
            <c:numRef>
              <c:f>'Y001 Med'!$B$14:$E$14</c:f>
              <c:numCache>
                <c:formatCode>0.0_ ;[Red]\-0.0\ </c:formatCode>
                <c:ptCount val="4"/>
                <c:pt idx="0">
                  <c:v>33.3</c:v>
                </c:pt>
                <c:pt idx="1">
                  <c:v>3.6</c:v>
                </c:pt>
                <c:pt idx="2">
                  <c:v>40.0</c:v>
                </c:pt>
                <c:pt idx="3">
                  <c:v>-25.0</c:v>
                </c:pt>
              </c:numCache>
            </c:numRef>
          </c:val>
        </c:ser>
        <c:dLbls>
          <c:showLegendKey val="0"/>
          <c:showVal val="0"/>
          <c:showCatName val="0"/>
          <c:showSerName val="0"/>
          <c:showPercent val="0"/>
          <c:showBubbleSize val="0"/>
        </c:dLbls>
        <c:gapWidth val="150"/>
        <c:axId val="2078817288"/>
        <c:axId val="2078820264"/>
      </c:barChart>
      <c:catAx>
        <c:axId val="2078817288"/>
        <c:scaling>
          <c:orientation val="minMax"/>
        </c:scaling>
        <c:delete val="0"/>
        <c:axPos val="b"/>
        <c:majorTickMark val="out"/>
        <c:minorTickMark val="none"/>
        <c:tickLblPos val="nextTo"/>
        <c:crossAx val="2078820264"/>
        <c:crosses val="autoZero"/>
        <c:auto val="1"/>
        <c:lblAlgn val="ctr"/>
        <c:lblOffset val="100"/>
        <c:noMultiLvlLbl val="0"/>
      </c:catAx>
      <c:valAx>
        <c:axId val="2078820264"/>
        <c:scaling>
          <c:orientation val="minMax"/>
        </c:scaling>
        <c:delete val="0"/>
        <c:axPos val="l"/>
        <c:majorGridlines/>
        <c:numFmt formatCode="0.0_ ;[Red]\-0.0\ " sourceLinked="1"/>
        <c:majorTickMark val="out"/>
        <c:minorTickMark val="none"/>
        <c:tickLblPos val="nextTo"/>
        <c:crossAx val="2078817288"/>
        <c:crosses val="autoZero"/>
        <c:crossBetween val="between"/>
      </c:valAx>
    </c:plotArea>
    <c:legend>
      <c:legendPos val="r"/>
      <c:layout/>
      <c:overlay val="0"/>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'Y001 Med'!$A$12</c:f>
              <c:strCache>
                <c:ptCount val="1"/>
                <c:pt idx="0">
                  <c:v>2M</c:v>
                </c:pt>
              </c:strCache>
            </c:strRef>
          </c:tx>
          <c:invertIfNegative val="0"/>
          <c:cat>
            <c:strRef>
              <c:f>'Y001 Med'!$B$11:$E$11</c:f>
              <c:strCache>
                <c:ptCount val="4"/>
                <c:pt idx="0">
                  <c:v>ECA</c:v>
                </c:pt>
                <c:pt idx="1">
                  <c:v>CVL</c:v>
                </c:pt>
                <c:pt idx="2">
                  <c:v>IS</c:v>
                </c:pt>
                <c:pt idx="3">
                  <c:v>CC</c:v>
                </c:pt>
              </c:strCache>
            </c:strRef>
          </c:cat>
          <c:val>
            <c:numRef>
              <c:f>'Y001 Med'!$B$12:$E$12</c:f>
              <c:numCache>
                <c:formatCode>0.0_ ;[Red]\-0.0\ </c:formatCode>
                <c:ptCount val="4"/>
                <c:pt idx="0">
                  <c:v>12.5</c:v>
                </c:pt>
                <c:pt idx="1">
                  <c:v>28.6</c:v>
                </c:pt>
                <c:pt idx="2">
                  <c:v>10.0</c:v>
                </c:pt>
                <c:pt idx="3">
                  <c:v>-42.5</c:v>
                </c:pt>
              </c:numCache>
            </c:numRef>
          </c:val>
        </c:ser>
        <c:ser>
          <c:idx val="1"/>
          <c:order val="1"/>
          <c:tx>
            <c:strRef>
              <c:f>'Y001 Med'!$A$13</c:f>
              <c:strCache>
                <c:ptCount val="1"/>
                <c:pt idx="0">
                  <c:v>6M</c:v>
                </c:pt>
              </c:strCache>
            </c:strRef>
          </c:tx>
          <c:invertIfNegative val="0"/>
          <c:cat>
            <c:strRef>
              <c:f>'Y001 Med'!$B$11:$E$11</c:f>
              <c:strCache>
                <c:ptCount val="4"/>
                <c:pt idx="0">
                  <c:v>ECA</c:v>
                </c:pt>
                <c:pt idx="1">
                  <c:v>CVL</c:v>
                </c:pt>
                <c:pt idx="2">
                  <c:v>IS</c:v>
                </c:pt>
                <c:pt idx="3">
                  <c:v>CC</c:v>
                </c:pt>
              </c:strCache>
            </c:strRef>
          </c:cat>
          <c:val>
            <c:numRef>
              <c:f>'Y001 Med'!$B$13:$E$13</c:f>
              <c:numCache>
                <c:formatCode>0.0_ ;[Red]\-0.0\ </c:formatCode>
                <c:ptCount val="4"/>
                <c:pt idx="0">
                  <c:v>25.0</c:v>
                </c:pt>
                <c:pt idx="1">
                  <c:v>7.1</c:v>
                </c:pt>
                <c:pt idx="2">
                  <c:v>30.0</c:v>
                </c:pt>
                <c:pt idx="3">
                  <c:v>-7.5</c:v>
                </c:pt>
              </c:numCache>
            </c:numRef>
          </c:val>
        </c:ser>
        <c:ser>
          <c:idx val="2"/>
          <c:order val="2"/>
          <c:tx>
            <c:strRef>
              <c:f>'Y001 Med'!$A$14</c:f>
              <c:strCache>
                <c:ptCount val="1"/>
                <c:pt idx="0">
                  <c:v>12M</c:v>
                </c:pt>
              </c:strCache>
            </c:strRef>
          </c:tx>
          <c:invertIfNegative val="0"/>
          <c:cat>
            <c:strRef>
              <c:f>'Y001 Med'!$B$11:$E$11</c:f>
              <c:strCache>
                <c:ptCount val="4"/>
                <c:pt idx="0">
                  <c:v>ECA</c:v>
                </c:pt>
                <c:pt idx="1">
                  <c:v>CVL</c:v>
                </c:pt>
                <c:pt idx="2">
                  <c:v>IS</c:v>
                </c:pt>
                <c:pt idx="3">
                  <c:v>CC</c:v>
                </c:pt>
              </c:strCache>
            </c:strRef>
          </c:cat>
          <c:val>
            <c:numRef>
              <c:f>'Y001 Med'!$B$14:$E$14</c:f>
              <c:numCache>
                <c:formatCode>0.0_ ;[Red]\-0.0\ </c:formatCode>
                <c:ptCount val="4"/>
                <c:pt idx="0">
                  <c:v>33.3</c:v>
                </c:pt>
                <c:pt idx="1">
                  <c:v>3.6</c:v>
                </c:pt>
                <c:pt idx="2">
                  <c:v>40.0</c:v>
                </c:pt>
                <c:pt idx="3">
                  <c:v>-25.0</c:v>
                </c:pt>
              </c:numCache>
            </c:numRef>
          </c:val>
        </c:ser>
        <c:dLbls>
          <c:showLegendKey val="0"/>
          <c:showVal val="0"/>
          <c:showCatName val="0"/>
          <c:showSerName val="0"/>
          <c:showPercent val="0"/>
          <c:showBubbleSize val="0"/>
        </c:dLbls>
        <c:gapWidth val="150"/>
        <c:axId val="2128358808"/>
        <c:axId val="2048027592"/>
      </c:barChart>
      <c:catAx>
        <c:axId val="2128358808"/>
        <c:scaling>
          <c:orientation val="minMax"/>
        </c:scaling>
        <c:delete val="0"/>
        <c:axPos val="b"/>
        <c:majorTickMark val="out"/>
        <c:minorTickMark val="none"/>
        <c:tickLblPos val="nextTo"/>
        <c:crossAx val="2048027592"/>
        <c:crosses val="autoZero"/>
        <c:auto val="1"/>
        <c:lblAlgn val="ctr"/>
        <c:lblOffset val="100"/>
        <c:noMultiLvlLbl val="0"/>
      </c:catAx>
      <c:valAx>
        <c:axId val="2048027592"/>
        <c:scaling>
          <c:orientation val="minMax"/>
        </c:scaling>
        <c:delete val="0"/>
        <c:axPos val="l"/>
        <c:majorGridlines/>
        <c:numFmt formatCode="0.0_ ;[Red]\-0.0\ " sourceLinked="1"/>
        <c:majorTickMark val="out"/>
        <c:minorTickMark val="none"/>
        <c:tickLblPos val="nextTo"/>
        <c:crossAx val="2128358808"/>
        <c:crosses val="autoZero"/>
        <c:crossBetween val="between"/>
      </c:valAx>
    </c:plotArea>
    <c:legend>
      <c:legendPos val="r"/>
      <c:layout/>
      <c:overlay val="0"/>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900" b="1"/>
            </a:pPr>
            <a:r>
              <a:rPr lang="fr-FR"/>
              <a:t>Dendrogramme</a:t>
            </a:r>
          </a:p>
        </c:rich>
      </c:tx>
      <c:layout/>
      <c:overlay val="0"/>
    </c:title>
    <c:autoTitleDeleted val="0"/>
    <c:plotArea>
      <c:layout/>
      <c:scatterChart>
        <c:scatterStyle val="lineMarker"/>
        <c:varyColors val="0"/>
        <c:ser>
          <c:idx val="0"/>
          <c:order val="0"/>
          <c:spPr>
            <a:ln w="12700">
              <a:solidFill>
                <a:srgbClr val="000078"/>
              </a:solidFill>
              <a:prstDash val="solid"/>
            </a:ln>
            <a:effectLst/>
          </c:spPr>
          <c:marker>
            <c:symbol val="none"/>
          </c:marker>
          <c:dPt>
            <c:idx val="2"/>
            <c:bubble3D val="0"/>
            <c:spPr>
              <a:ln w="12700">
                <a:solidFill>
                  <a:srgbClr val="00B400"/>
                </a:solidFill>
                <a:prstDash val="solid"/>
              </a:ln>
              <a:effectLst/>
            </c:spPr>
          </c:dPt>
          <c:dPt>
            <c:idx val="3"/>
            <c:bubble3D val="0"/>
            <c:spPr>
              <a:ln w="12700">
                <a:solidFill>
                  <a:srgbClr val="00B400"/>
                </a:solidFill>
                <a:prstDash val="solid"/>
              </a:ln>
              <a:effectLst/>
            </c:spPr>
          </c:dPt>
          <c:dPt>
            <c:idx val="4"/>
            <c:bubble3D val="0"/>
            <c:spPr>
              <a:ln w="12700">
                <a:solidFill>
                  <a:srgbClr val="00B400"/>
                </a:solidFill>
                <a:prstDash val="solid"/>
              </a:ln>
              <a:effectLst/>
            </c:spPr>
          </c:dPt>
          <c:dPt>
            <c:idx val="5"/>
            <c:bubble3D val="0"/>
            <c:spPr>
              <a:ln w="12700">
                <a:solidFill>
                  <a:srgbClr val="00B400"/>
                </a:solidFill>
                <a:prstDash val="solid"/>
              </a:ln>
              <a:effectLst/>
            </c:spPr>
          </c:dPt>
          <c:dPt>
            <c:idx val="6"/>
            <c:bubble3D val="0"/>
            <c:spPr>
              <a:ln w="12700">
                <a:solidFill>
                  <a:srgbClr val="00B400"/>
                </a:solidFill>
                <a:prstDash val="solid"/>
              </a:ln>
              <a:effectLst/>
            </c:spPr>
          </c:dPt>
          <c:dPt>
            <c:idx val="7"/>
            <c:bubble3D val="0"/>
            <c:spPr>
              <a:ln w="12700">
                <a:solidFill>
                  <a:srgbClr val="00B400"/>
                </a:solidFill>
                <a:prstDash val="solid"/>
              </a:ln>
              <a:effectLst/>
            </c:spPr>
          </c:dPt>
          <c:dPt>
            <c:idx val="8"/>
            <c:bubble3D val="0"/>
            <c:spPr>
              <a:ln w="12700">
                <a:solidFill>
                  <a:srgbClr val="00B400"/>
                </a:solidFill>
                <a:prstDash val="solid"/>
              </a:ln>
              <a:effectLst/>
            </c:spPr>
          </c:dPt>
          <c:dPt>
            <c:idx val="9"/>
            <c:bubble3D val="0"/>
            <c:spPr>
              <a:ln w="12700">
                <a:solidFill>
                  <a:srgbClr val="00B400"/>
                </a:solidFill>
                <a:prstDash val="solid"/>
              </a:ln>
              <a:effectLst/>
            </c:spPr>
          </c:dPt>
          <c:dPt>
            <c:idx val="10"/>
            <c:bubble3D val="0"/>
            <c:spPr>
              <a:ln w="12700">
                <a:solidFill>
                  <a:srgbClr val="00B400"/>
                </a:solidFill>
                <a:prstDash val="solid"/>
              </a:ln>
              <a:effectLst/>
            </c:spPr>
          </c:dPt>
          <c:dPt>
            <c:idx val="11"/>
            <c:bubble3D val="0"/>
            <c:spPr>
              <a:ln w="12700">
                <a:solidFill>
                  <a:srgbClr val="00B400"/>
                </a:solidFill>
                <a:prstDash val="solid"/>
              </a:ln>
              <a:effectLst/>
            </c:spPr>
          </c:dPt>
          <c:dPt>
            <c:idx val="12"/>
            <c:bubble3D val="0"/>
            <c:spPr>
              <a:ln w="12700">
                <a:solidFill>
                  <a:srgbClr val="00B400"/>
                </a:solidFill>
                <a:prstDash val="solid"/>
              </a:ln>
              <a:effectLst/>
            </c:spPr>
          </c:dPt>
          <c:dPt>
            <c:idx val="13"/>
            <c:bubble3D val="0"/>
            <c:spPr>
              <a:ln w="12700">
                <a:solidFill>
                  <a:srgbClr val="00B400"/>
                </a:solidFill>
                <a:prstDash val="solid"/>
              </a:ln>
              <a:effectLst/>
            </c:spPr>
          </c:dPt>
          <c:dPt>
            <c:idx val="14"/>
            <c:bubble3D val="0"/>
            <c:spPr>
              <a:ln w="12700">
                <a:solidFill>
                  <a:srgbClr val="00B400"/>
                </a:solidFill>
                <a:prstDash val="solid"/>
              </a:ln>
              <a:effectLst/>
            </c:spPr>
          </c:dPt>
          <c:dPt>
            <c:idx val="15"/>
            <c:bubble3D val="0"/>
            <c:spPr>
              <a:ln w="12700">
                <a:solidFill>
                  <a:srgbClr val="00B400"/>
                </a:solidFill>
                <a:prstDash val="solid"/>
              </a:ln>
              <a:effectLst/>
            </c:spPr>
          </c:dPt>
          <c:dPt>
            <c:idx val="16"/>
            <c:bubble3D val="0"/>
            <c:spPr>
              <a:ln w="12700">
                <a:solidFill>
                  <a:srgbClr val="00B400"/>
                </a:solidFill>
                <a:prstDash val="solid"/>
              </a:ln>
              <a:effectLst/>
            </c:spPr>
          </c:dPt>
          <c:dPt>
            <c:idx val="17"/>
            <c:bubble3D val="0"/>
            <c:spPr>
              <a:ln w="12700">
                <a:solidFill>
                  <a:srgbClr val="00B400"/>
                </a:solidFill>
                <a:prstDash val="solid"/>
              </a:ln>
              <a:effectLst/>
            </c:spPr>
          </c:dPt>
          <c:dPt>
            <c:idx val="18"/>
            <c:bubble3D val="0"/>
            <c:spPr>
              <a:ln w="12700">
                <a:solidFill>
                  <a:srgbClr val="00B400"/>
                </a:solidFill>
                <a:prstDash val="solid"/>
              </a:ln>
              <a:effectLst/>
            </c:spPr>
          </c:dPt>
          <c:dPt>
            <c:idx val="19"/>
            <c:bubble3D val="0"/>
            <c:spPr>
              <a:ln w="12700">
                <a:solidFill>
                  <a:srgbClr val="00B400"/>
                </a:solidFill>
                <a:prstDash val="solid"/>
              </a:ln>
              <a:effectLst/>
            </c:spPr>
          </c:dPt>
          <c:dPt>
            <c:idx val="20"/>
            <c:bubble3D val="0"/>
            <c:spPr>
              <a:ln w="12700">
                <a:solidFill>
                  <a:srgbClr val="00B400"/>
                </a:solidFill>
                <a:prstDash val="solid"/>
              </a:ln>
              <a:effectLst/>
            </c:spPr>
          </c:dPt>
          <c:dPt>
            <c:idx val="21"/>
            <c:bubble3D val="0"/>
            <c:spPr>
              <a:ln w="12700">
                <a:solidFill>
                  <a:srgbClr val="00B400"/>
                </a:solidFill>
                <a:prstDash val="solid"/>
              </a:ln>
              <a:effectLst/>
            </c:spPr>
          </c:dPt>
          <c:dPt>
            <c:idx val="22"/>
            <c:bubble3D val="0"/>
            <c:spPr>
              <a:ln w="12700">
                <a:solidFill>
                  <a:srgbClr val="00B400"/>
                </a:solidFill>
                <a:prstDash val="solid"/>
              </a:ln>
              <a:effectLst/>
            </c:spPr>
          </c:dPt>
          <c:dPt>
            <c:idx val="23"/>
            <c:bubble3D val="0"/>
            <c:spPr>
              <a:ln w="12700">
                <a:solidFill>
                  <a:srgbClr val="00B400"/>
                </a:solidFill>
                <a:prstDash val="solid"/>
              </a:ln>
              <a:effectLst/>
            </c:spPr>
          </c:dPt>
          <c:dPt>
            <c:idx val="24"/>
            <c:bubble3D val="0"/>
            <c:spPr>
              <a:ln w="12700">
                <a:solidFill>
                  <a:srgbClr val="00B400"/>
                </a:solidFill>
                <a:prstDash val="solid"/>
              </a:ln>
              <a:effectLst/>
            </c:spPr>
          </c:dPt>
          <c:dPt>
            <c:idx val="25"/>
            <c:bubble3D val="0"/>
            <c:spPr>
              <a:ln w="12700">
                <a:solidFill>
                  <a:srgbClr val="00B400"/>
                </a:solidFill>
                <a:prstDash val="solid"/>
              </a:ln>
              <a:effectLst/>
            </c:spPr>
          </c:dPt>
          <c:dPt>
            <c:idx val="26"/>
            <c:bubble3D val="0"/>
            <c:spPr>
              <a:ln w="12700">
                <a:solidFill>
                  <a:srgbClr val="00B400"/>
                </a:solidFill>
                <a:prstDash val="solid"/>
              </a:ln>
              <a:effectLst/>
            </c:spPr>
          </c:dPt>
          <c:dPt>
            <c:idx val="27"/>
            <c:bubble3D val="0"/>
            <c:spPr>
              <a:ln w="12700">
                <a:solidFill>
                  <a:srgbClr val="00B400"/>
                </a:solidFill>
                <a:prstDash val="solid"/>
              </a:ln>
              <a:effectLst/>
            </c:spPr>
          </c:dPt>
          <c:dPt>
            <c:idx val="28"/>
            <c:bubble3D val="0"/>
            <c:spPr>
              <a:ln w="12700">
                <a:solidFill>
                  <a:srgbClr val="00B400"/>
                </a:solidFill>
                <a:prstDash val="solid"/>
              </a:ln>
              <a:effectLst/>
            </c:spPr>
          </c:dPt>
          <c:dPt>
            <c:idx val="29"/>
            <c:bubble3D val="0"/>
            <c:spPr>
              <a:ln w="12700">
                <a:solidFill>
                  <a:srgbClr val="00B400"/>
                </a:solidFill>
                <a:prstDash val="solid"/>
              </a:ln>
              <a:effectLst/>
            </c:spPr>
          </c:dPt>
          <c:dPt>
            <c:idx val="30"/>
            <c:bubble3D val="0"/>
            <c:spPr>
              <a:ln w="12700">
                <a:solidFill>
                  <a:srgbClr val="00B400"/>
                </a:solidFill>
                <a:prstDash val="solid"/>
              </a:ln>
              <a:effectLst/>
            </c:spPr>
          </c:dPt>
          <c:dPt>
            <c:idx val="31"/>
            <c:bubble3D val="0"/>
            <c:spPr>
              <a:ln w="12700">
                <a:solidFill>
                  <a:srgbClr val="00B400"/>
                </a:solidFill>
                <a:prstDash val="solid"/>
              </a:ln>
              <a:effectLst/>
            </c:spPr>
          </c:dPt>
          <c:dPt>
            <c:idx val="32"/>
            <c:bubble3D val="0"/>
            <c:spPr>
              <a:ln w="12700">
                <a:solidFill>
                  <a:srgbClr val="00B400"/>
                </a:solidFill>
                <a:prstDash val="solid"/>
              </a:ln>
              <a:effectLst/>
            </c:spPr>
          </c:dPt>
          <c:dPt>
            <c:idx val="33"/>
            <c:bubble3D val="0"/>
            <c:spPr>
              <a:ln w="12700">
                <a:solidFill>
                  <a:srgbClr val="00B400"/>
                </a:solidFill>
                <a:prstDash val="solid"/>
              </a:ln>
              <a:effectLst/>
            </c:spPr>
          </c:dPt>
          <c:dPt>
            <c:idx val="34"/>
            <c:bubble3D val="0"/>
            <c:spPr>
              <a:ln w="12700">
                <a:solidFill>
                  <a:srgbClr val="00B400"/>
                </a:solidFill>
                <a:prstDash val="solid"/>
              </a:ln>
              <a:effectLst/>
            </c:spPr>
          </c:dPt>
          <c:dPt>
            <c:idx val="35"/>
            <c:bubble3D val="0"/>
            <c:spPr>
              <a:ln w="12700">
                <a:solidFill>
                  <a:srgbClr val="00B400"/>
                </a:solidFill>
                <a:prstDash val="solid"/>
              </a:ln>
              <a:effectLst/>
            </c:spPr>
          </c:dPt>
          <c:dPt>
            <c:idx val="36"/>
            <c:bubble3D val="0"/>
            <c:spPr>
              <a:ln w="12700">
                <a:solidFill>
                  <a:srgbClr val="00B400"/>
                </a:solidFill>
                <a:prstDash val="solid"/>
              </a:ln>
              <a:effectLst/>
            </c:spPr>
          </c:dPt>
          <c:dPt>
            <c:idx val="37"/>
            <c:bubble3D val="0"/>
            <c:spPr>
              <a:ln w="12700">
                <a:solidFill>
                  <a:srgbClr val="00B400"/>
                </a:solidFill>
                <a:prstDash val="solid"/>
              </a:ln>
              <a:effectLst/>
            </c:spPr>
          </c:dPt>
          <c:dPt>
            <c:idx val="38"/>
            <c:bubble3D val="0"/>
            <c:spPr>
              <a:ln w="12700">
                <a:solidFill>
                  <a:srgbClr val="00B400"/>
                </a:solidFill>
                <a:prstDash val="solid"/>
              </a:ln>
              <a:effectLst/>
            </c:spPr>
          </c:dPt>
          <c:dPt>
            <c:idx val="39"/>
            <c:bubble3D val="0"/>
            <c:spPr>
              <a:ln w="12700">
                <a:solidFill>
                  <a:srgbClr val="00B400"/>
                </a:solidFill>
                <a:prstDash val="solid"/>
              </a:ln>
              <a:effectLst/>
            </c:spPr>
          </c:dPt>
          <c:dPt>
            <c:idx val="40"/>
            <c:bubble3D val="0"/>
            <c:spPr>
              <a:ln w="12700">
                <a:solidFill>
                  <a:srgbClr val="00B400"/>
                </a:solidFill>
                <a:prstDash val="solid"/>
              </a:ln>
              <a:effectLst/>
            </c:spPr>
          </c:dPt>
          <c:dPt>
            <c:idx val="41"/>
            <c:bubble3D val="0"/>
            <c:spPr>
              <a:ln w="12700">
                <a:solidFill>
                  <a:srgbClr val="00B400"/>
                </a:solidFill>
                <a:prstDash val="solid"/>
              </a:ln>
              <a:effectLst/>
            </c:spPr>
          </c:dPt>
          <c:dPt>
            <c:idx val="42"/>
            <c:bubble3D val="0"/>
            <c:spPr>
              <a:ln w="12700">
                <a:solidFill>
                  <a:srgbClr val="00B400"/>
                </a:solidFill>
                <a:prstDash val="solid"/>
              </a:ln>
              <a:effectLst/>
            </c:spPr>
          </c:dPt>
          <c:dPt>
            <c:idx val="43"/>
            <c:bubble3D val="0"/>
            <c:spPr>
              <a:ln w="12700">
                <a:solidFill>
                  <a:srgbClr val="00B400"/>
                </a:solidFill>
                <a:prstDash val="solid"/>
              </a:ln>
              <a:effectLst/>
            </c:spPr>
          </c:dPt>
          <c:dPt>
            <c:idx val="44"/>
            <c:bubble3D val="0"/>
            <c:spPr>
              <a:ln w="12700">
                <a:solidFill>
                  <a:srgbClr val="00B400"/>
                </a:solidFill>
                <a:prstDash val="solid"/>
              </a:ln>
              <a:effectLst/>
            </c:spPr>
          </c:dPt>
          <c:dPt>
            <c:idx val="45"/>
            <c:bubble3D val="0"/>
            <c:spPr>
              <a:ln w="12700">
                <a:solidFill>
                  <a:srgbClr val="00B400"/>
                </a:solidFill>
                <a:prstDash val="solid"/>
              </a:ln>
              <a:effectLst/>
            </c:spPr>
          </c:dPt>
          <c:dPt>
            <c:idx val="46"/>
            <c:bubble3D val="0"/>
            <c:spPr>
              <a:ln w="12700">
                <a:solidFill>
                  <a:srgbClr val="00B400"/>
                </a:solidFill>
                <a:prstDash val="solid"/>
              </a:ln>
              <a:effectLst/>
            </c:spPr>
          </c:dPt>
          <c:dPt>
            <c:idx val="47"/>
            <c:bubble3D val="0"/>
            <c:spPr>
              <a:ln w="12700">
                <a:solidFill>
                  <a:srgbClr val="00B400"/>
                </a:solidFill>
                <a:prstDash val="solid"/>
              </a:ln>
              <a:effectLst/>
            </c:spPr>
          </c:dPt>
          <c:dPt>
            <c:idx val="48"/>
            <c:bubble3D val="0"/>
            <c:spPr>
              <a:ln w="12700">
                <a:solidFill>
                  <a:srgbClr val="00B400"/>
                </a:solidFill>
                <a:prstDash val="solid"/>
              </a:ln>
              <a:effectLst/>
            </c:spPr>
          </c:dPt>
          <c:dPt>
            <c:idx val="49"/>
            <c:bubble3D val="0"/>
            <c:spPr>
              <a:ln w="12700">
                <a:solidFill>
                  <a:srgbClr val="00B400"/>
                </a:solidFill>
                <a:prstDash val="solid"/>
              </a:ln>
              <a:effectLst/>
            </c:spPr>
          </c:dPt>
          <c:dPt>
            <c:idx val="50"/>
            <c:bubble3D val="0"/>
            <c:spPr>
              <a:ln w="12700">
                <a:solidFill>
                  <a:srgbClr val="00B400"/>
                </a:solidFill>
                <a:prstDash val="solid"/>
              </a:ln>
              <a:effectLst/>
            </c:spPr>
          </c:dPt>
          <c:dPt>
            <c:idx val="51"/>
            <c:bubble3D val="0"/>
            <c:spPr>
              <a:ln w="12700">
                <a:solidFill>
                  <a:srgbClr val="00B400"/>
                </a:solidFill>
                <a:prstDash val="solid"/>
              </a:ln>
              <a:effectLst/>
            </c:spPr>
          </c:dPt>
          <c:dPt>
            <c:idx val="52"/>
            <c:bubble3D val="0"/>
            <c:spPr>
              <a:ln w="12700">
                <a:solidFill>
                  <a:srgbClr val="00B400"/>
                </a:solidFill>
                <a:prstDash val="solid"/>
              </a:ln>
              <a:effectLst/>
            </c:spPr>
          </c:dPt>
          <c:dPt>
            <c:idx val="53"/>
            <c:bubble3D val="0"/>
            <c:spPr>
              <a:ln w="12700">
                <a:solidFill>
                  <a:srgbClr val="00B400"/>
                </a:solidFill>
                <a:prstDash val="solid"/>
              </a:ln>
              <a:effectLst/>
            </c:spPr>
          </c:dPt>
          <c:dPt>
            <c:idx val="54"/>
            <c:bubble3D val="0"/>
            <c:spPr>
              <a:ln w="12700">
                <a:solidFill>
                  <a:srgbClr val="00B400"/>
                </a:solidFill>
                <a:prstDash val="solid"/>
              </a:ln>
              <a:effectLst/>
            </c:spPr>
          </c:dPt>
          <c:dPt>
            <c:idx val="55"/>
            <c:bubble3D val="0"/>
            <c:spPr>
              <a:ln w="12700">
                <a:solidFill>
                  <a:srgbClr val="00B400"/>
                </a:solidFill>
                <a:prstDash val="solid"/>
              </a:ln>
              <a:effectLst/>
            </c:spPr>
          </c:dPt>
          <c:dPt>
            <c:idx val="56"/>
            <c:bubble3D val="0"/>
            <c:spPr>
              <a:ln w="12700">
                <a:solidFill>
                  <a:srgbClr val="00B400"/>
                </a:solidFill>
                <a:prstDash val="solid"/>
              </a:ln>
              <a:effectLst/>
            </c:spPr>
          </c:dPt>
          <c:dPt>
            <c:idx val="57"/>
            <c:bubble3D val="0"/>
            <c:spPr>
              <a:ln w="12700">
                <a:solidFill>
                  <a:srgbClr val="00B400"/>
                </a:solidFill>
                <a:prstDash val="solid"/>
              </a:ln>
              <a:effectLst/>
            </c:spPr>
          </c:dPt>
          <c:dPt>
            <c:idx val="58"/>
            <c:bubble3D val="0"/>
            <c:spPr>
              <a:ln w="12700">
                <a:solidFill>
                  <a:srgbClr val="00B400"/>
                </a:solidFill>
                <a:prstDash val="solid"/>
              </a:ln>
              <a:effectLst/>
            </c:spPr>
          </c:dPt>
          <c:dPt>
            <c:idx val="59"/>
            <c:bubble3D val="0"/>
            <c:spPr>
              <a:ln w="12700">
                <a:solidFill>
                  <a:srgbClr val="00B400"/>
                </a:solidFill>
                <a:prstDash val="solid"/>
              </a:ln>
              <a:effectLst/>
            </c:spPr>
          </c:dPt>
          <c:dPt>
            <c:idx val="60"/>
            <c:bubble3D val="0"/>
            <c:spPr>
              <a:ln w="12700">
                <a:solidFill>
                  <a:srgbClr val="00B400"/>
                </a:solidFill>
                <a:prstDash val="solid"/>
              </a:ln>
              <a:effectLst/>
            </c:spPr>
          </c:dPt>
          <c:dPt>
            <c:idx val="61"/>
            <c:bubble3D val="0"/>
            <c:spPr>
              <a:ln w="12700">
                <a:solidFill>
                  <a:srgbClr val="00B400"/>
                </a:solidFill>
                <a:prstDash val="solid"/>
              </a:ln>
              <a:effectLst/>
            </c:spPr>
          </c:dPt>
          <c:dPt>
            <c:idx val="62"/>
            <c:bubble3D val="0"/>
            <c:spPr>
              <a:ln w="12700">
                <a:solidFill>
                  <a:srgbClr val="00B400"/>
                </a:solidFill>
                <a:prstDash val="solid"/>
              </a:ln>
              <a:effectLst/>
            </c:spPr>
          </c:dPt>
          <c:dPt>
            <c:idx val="63"/>
            <c:bubble3D val="0"/>
            <c:spPr>
              <a:ln w="12700">
                <a:solidFill>
                  <a:srgbClr val="00B400"/>
                </a:solidFill>
                <a:prstDash val="solid"/>
              </a:ln>
              <a:effectLst/>
            </c:spPr>
          </c:dPt>
          <c:dPt>
            <c:idx val="64"/>
            <c:bubble3D val="0"/>
            <c:spPr>
              <a:ln w="12700">
                <a:solidFill>
                  <a:srgbClr val="00B400"/>
                </a:solidFill>
                <a:prstDash val="solid"/>
              </a:ln>
              <a:effectLst/>
            </c:spPr>
          </c:dPt>
          <c:dPt>
            <c:idx val="65"/>
            <c:bubble3D val="0"/>
            <c:spPr>
              <a:ln w="12700">
                <a:solidFill>
                  <a:srgbClr val="00B400"/>
                </a:solidFill>
                <a:prstDash val="solid"/>
              </a:ln>
              <a:effectLst/>
            </c:spPr>
          </c:dPt>
          <c:dPt>
            <c:idx val="66"/>
            <c:bubble3D val="0"/>
            <c:spPr>
              <a:ln w="12700">
                <a:solidFill>
                  <a:srgbClr val="00B400"/>
                </a:solidFill>
                <a:prstDash val="solid"/>
              </a:ln>
              <a:effectLst/>
            </c:spPr>
          </c:dPt>
          <c:dPt>
            <c:idx val="67"/>
            <c:bubble3D val="0"/>
            <c:spPr>
              <a:ln w="12700">
                <a:solidFill>
                  <a:srgbClr val="00B400"/>
                </a:solidFill>
                <a:prstDash val="solid"/>
              </a:ln>
              <a:effectLst/>
            </c:spPr>
          </c:dPt>
          <c:dPt>
            <c:idx val="68"/>
            <c:bubble3D val="0"/>
            <c:spPr>
              <a:ln w="12700">
                <a:solidFill>
                  <a:srgbClr val="00B400"/>
                </a:solidFill>
                <a:prstDash val="solid"/>
              </a:ln>
              <a:effectLst/>
            </c:spPr>
          </c:dPt>
          <c:dPt>
            <c:idx val="69"/>
            <c:bubble3D val="0"/>
            <c:spPr>
              <a:ln w="12700">
                <a:solidFill>
                  <a:srgbClr val="00B400"/>
                </a:solidFill>
                <a:prstDash val="solid"/>
              </a:ln>
              <a:effectLst/>
            </c:spPr>
          </c:dPt>
          <c:dPt>
            <c:idx val="70"/>
            <c:bubble3D val="0"/>
            <c:spPr>
              <a:ln w="12700">
                <a:solidFill>
                  <a:srgbClr val="00B400"/>
                </a:solidFill>
                <a:prstDash val="solid"/>
              </a:ln>
              <a:effectLst/>
            </c:spPr>
          </c:dPt>
          <c:dPt>
            <c:idx val="71"/>
            <c:bubble3D val="0"/>
            <c:spPr>
              <a:ln w="12700">
                <a:solidFill>
                  <a:srgbClr val="00B400"/>
                </a:solidFill>
                <a:prstDash val="solid"/>
              </a:ln>
              <a:effectLst/>
            </c:spPr>
          </c:dPt>
          <c:dPt>
            <c:idx val="72"/>
            <c:bubble3D val="0"/>
            <c:spPr>
              <a:ln w="12700">
                <a:solidFill>
                  <a:srgbClr val="00B400"/>
                </a:solidFill>
                <a:prstDash val="solid"/>
              </a:ln>
              <a:effectLst/>
            </c:spPr>
          </c:dPt>
          <c:dPt>
            <c:idx val="73"/>
            <c:bubble3D val="0"/>
            <c:spPr>
              <a:ln w="12700">
                <a:solidFill>
                  <a:srgbClr val="00B400"/>
                </a:solidFill>
                <a:prstDash val="solid"/>
              </a:ln>
              <a:effectLst/>
            </c:spPr>
          </c:dPt>
          <c:dPt>
            <c:idx val="74"/>
            <c:bubble3D val="0"/>
            <c:spPr>
              <a:ln w="12700">
                <a:solidFill>
                  <a:srgbClr val="00B400"/>
                </a:solidFill>
                <a:prstDash val="solid"/>
              </a:ln>
              <a:effectLst/>
            </c:spPr>
          </c:dPt>
          <c:dPt>
            <c:idx val="75"/>
            <c:bubble3D val="0"/>
            <c:spPr>
              <a:ln w="12700">
                <a:solidFill>
                  <a:srgbClr val="00B400"/>
                </a:solidFill>
                <a:prstDash val="solid"/>
              </a:ln>
              <a:effectLst/>
            </c:spPr>
          </c:dPt>
          <c:dPt>
            <c:idx val="76"/>
            <c:bubble3D val="0"/>
            <c:spPr>
              <a:ln w="12700">
                <a:solidFill>
                  <a:srgbClr val="00B400"/>
                </a:solidFill>
                <a:prstDash val="solid"/>
              </a:ln>
              <a:effectLst/>
            </c:spPr>
          </c:dPt>
          <c:dPt>
            <c:idx val="77"/>
            <c:bubble3D val="0"/>
            <c:spPr>
              <a:ln w="12700">
                <a:solidFill>
                  <a:srgbClr val="00B400"/>
                </a:solidFill>
                <a:prstDash val="solid"/>
              </a:ln>
              <a:effectLst/>
            </c:spPr>
          </c:dPt>
          <c:dPt>
            <c:idx val="78"/>
            <c:bubble3D val="0"/>
            <c:spPr>
              <a:ln w="12700">
                <a:solidFill>
                  <a:srgbClr val="00B400"/>
                </a:solidFill>
                <a:prstDash val="solid"/>
              </a:ln>
              <a:effectLst/>
            </c:spPr>
          </c:dPt>
          <c:dPt>
            <c:idx val="79"/>
            <c:bubble3D val="0"/>
            <c:spPr>
              <a:ln w="12700">
                <a:solidFill>
                  <a:srgbClr val="00B400"/>
                </a:solidFill>
                <a:prstDash val="solid"/>
              </a:ln>
              <a:effectLst/>
            </c:spPr>
          </c:dPt>
          <c:dPt>
            <c:idx val="80"/>
            <c:bubble3D val="0"/>
            <c:spPr>
              <a:ln w="12700">
                <a:solidFill>
                  <a:srgbClr val="00B400"/>
                </a:solidFill>
                <a:prstDash val="solid"/>
              </a:ln>
              <a:effectLst/>
            </c:spPr>
          </c:dPt>
          <c:dPt>
            <c:idx val="81"/>
            <c:bubble3D val="0"/>
            <c:spPr>
              <a:ln w="12700">
                <a:solidFill>
                  <a:srgbClr val="00B400"/>
                </a:solidFill>
                <a:prstDash val="solid"/>
              </a:ln>
              <a:effectLst/>
            </c:spPr>
          </c:dPt>
          <c:dPt>
            <c:idx val="82"/>
            <c:bubble3D val="0"/>
            <c:spPr>
              <a:ln w="12700">
                <a:solidFill>
                  <a:srgbClr val="00B400"/>
                </a:solidFill>
                <a:prstDash val="solid"/>
              </a:ln>
              <a:effectLst/>
            </c:spPr>
          </c:dPt>
          <c:dPt>
            <c:idx val="83"/>
            <c:bubble3D val="0"/>
            <c:spPr>
              <a:ln w="12700">
                <a:solidFill>
                  <a:srgbClr val="00B400"/>
                </a:solidFill>
                <a:prstDash val="solid"/>
              </a:ln>
              <a:effectLst/>
            </c:spPr>
          </c:dPt>
          <c:dPt>
            <c:idx val="84"/>
            <c:bubble3D val="0"/>
            <c:spPr>
              <a:ln w="12700">
                <a:solidFill>
                  <a:srgbClr val="00B400"/>
                </a:solidFill>
                <a:prstDash val="solid"/>
              </a:ln>
              <a:effectLst/>
            </c:spPr>
          </c:dPt>
          <c:dPt>
            <c:idx val="85"/>
            <c:bubble3D val="0"/>
            <c:spPr>
              <a:ln w="12700">
                <a:solidFill>
                  <a:srgbClr val="00B400"/>
                </a:solidFill>
                <a:prstDash val="solid"/>
              </a:ln>
              <a:effectLst/>
            </c:spPr>
          </c:dPt>
          <c:dPt>
            <c:idx val="86"/>
            <c:bubble3D val="0"/>
            <c:spPr>
              <a:ln w="12700">
                <a:solidFill>
                  <a:srgbClr val="00B400"/>
                </a:solidFill>
                <a:prstDash val="solid"/>
              </a:ln>
              <a:effectLst/>
            </c:spPr>
          </c:dPt>
          <c:dPt>
            <c:idx val="91"/>
            <c:bubble3D val="0"/>
            <c:spPr>
              <a:ln w="12700">
                <a:solidFill>
                  <a:srgbClr val="C82896"/>
                </a:solidFill>
                <a:prstDash val="solid"/>
              </a:ln>
              <a:effectLst/>
            </c:spPr>
          </c:dPt>
          <c:dPt>
            <c:idx val="92"/>
            <c:bubble3D val="0"/>
            <c:spPr>
              <a:ln w="12700">
                <a:solidFill>
                  <a:srgbClr val="C82896"/>
                </a:solidFill>
                <a:prstDash val="solid"/>
              </a:ln>
              <a:effectLst/>
            </c:spPr>
          </c:dPt>
          <c:dPt>
            <c:idx val="93"/>
            <c:bubble3D val="0"/>
            <c:spPr>
              <a:ln w="12700">
                <a:solidFill>
                  <a:srgbClr val="C82896"/>
                </a:solidFill>
                <a:prstDash val="solid"/>
              </a:ln>
              <a:effectLst/>
            </c:spPr>
          </c:dPt>
          <c:dPt>
            <c:idx val="94"/>
            <c:bubble3D val="0"/>
            <c:spPr>
              <a:ln w="12700">
                <a:solidFill>
                  <a:srgbClr val="C82896"/>
                </a:solidFill>
                <a:prstDash val="solid"/>
              </a:ln>
              <a:effectLst/>
            </c:spPr>
          </c:dPt>
          <c:dPt>
            <c:idx val="95"/>
            <c:bubble3D val="0"/>
            <c:spPr>
              <a:ln w="12700">
                <a:solidFill>
                  <a:srgbClr val="C82896"/>
                </a:solidFill>
                <a:prstDash val="solid"/>
              </a:ln>
              <a:effectLst/>
            </c:spPr>
          </c:dPt>
          <c:dPt>
            <c:idx val="96"/>
            <c:bubble3D val="0"/>
            <c:spPr>
              <a:ln w="12700">
                <a:solidFill>
                  <a:srgbClr val="C82896"/>
                </a:solidFill>
                <a:prstDash val="solid"/>
              </a:ln>
              <a:effectLst/>
            </c:spPr>
          </c:dPt>
          <c:dPt>
            <c:idx val="97"/>
            <c:bubble3D val="0"/>
            <c:spPr>
              <a:ln w="12700">
                <a:solidFill>
                  <a:srgbClr val="C82896"/>
                </a:solidFill>
                <a:prstDash val="solid"/>
              </a:ln>
              <a:effectLst/>
            </c:spPr>
          </c:dPt>
          <c:dPt>
            <c:idx val="98"/>
            <c:bubble3D val="0"/>
            <c:spPr>
              <a:ln w="12700">
                <a:solidFill>
                  <a:srgbClr val="C82896"/>
                </a:solidFill>
                <a:prstDash val="solid"/>
              </a:ln>
              <a:effectLst/>
            </c:spPr>
          </c:dPt>
          <c:dPt>
            <c:idx val="99"/>
            <c:bubble3D val="0"/>
            <c:spPr>
              <a:ln w="12700">
                <a:solidFill>
                  <a:srgbClr val="C82896"/>
                </a:solidFill>
                <a:prstDash val="solid"/>
              </a:ln>
              <a:effectLst/>
            </c:spPr>
          </c:dPt>
          <c:dPt>
            <c:idx val="100"/>
            <c:bubble3D val="0"/>
            <c:spPr>
              <a:ln w="12700">
                <a:solidFill>
                  <a:srgbClr val="C82896"/>
                </a:solidFill>
                <a:prstDash val="solid"/>
              </a:ln>
              <a:effectLst/>
            </c:spPr>
          </c:dPt>
          <c:dPt>
            <c:idx val="101"/>
            <c:bubble3D val="0"/>
            <c:spPr>
              <a:ln w="12700">
                <a:solidFill>
                  <a:srgbClr val="C82896"/>
                </a:solidFill>
                <a:prstDash val="solid"/>
              </a:ln>
              <a:effectLst/>
            </c:spPr>
          </c:dPt>
          <c:dPt>
            <c:idx val="102"/>
            <c:bubble3D val="0"/>
            <c:spPr>
              <a:ln w="12700">
                <a:solidFill>
                  <a:srgbClr val="C82896"/>
                </a:solidFill>
                <a:prstDash val="solid"/>
              </a:ln>
              <a:effectLst/>
            </c:spPr>
          </c:dPt>
          <c:dPt>
            <c:idx val="103"/>
            <c:bubble3D val="0"/>
            <c:spPr>
              <a:ln w="12700">
                <a:solidFill>
                  <a:srgbClr val="C82896"/>
                </a:solidFill>
                <a:prstDash val="solid"/>
              </a:ln>
              <a:effectLst/>
            </c:spPr>
          </c:dPt>
          <c:dPt>
            <c:idx val="104"/>
            <c:bubble3D val="0"/>
            <c:spPr>
              <a:ln w="12700">
                <a:solidFill>
                  <a:srgbClr val="C82896"/>
                </a:solidFill>
                <a:prstDash val="solid"/>
              </a:ln>
              <a:effectLst/>
            </c:spPr>
          </c:dPt>
          <c:dPt>
            <c:idx val="105"/>
            <c:bubble3D val="0"/>
            <c:spPr>
              <a:ln w="12700">
                <a:solidFill>
                  <a:srgbClr val="C82896"/>
                </a:solidFill>
                <a:prstDash val="solid"/>
              </a:ln>
              <a:effectLst/>
            </c:spPr>
          </c:dPt>
          <c:dPt>
            <c:idx val="108"/>
            <c:bubble3D val="0"/>
            <c:spPr>
              <a:ln w="12700">
                <a:solidFill>
                  <a:srgbClr val="780000"/>
                </a:solidFill>
                <a:prstDash val="solid"/>
              </a:ln>
              <a:effectLst/>
            </c:spPr>
          </c:dPt>
          <c:dPt>
            <c:idx val="109"/>
            <c:bubble3D val="0"/>
            <c:spPr>
              <a:ln w="12700">
                <a:solidFill>
                  <a:srgbClr val="780000"/>
                </a:solidFill>
                <a:prstDash val="solid"/>
              </a:ln>
              <a:effectLst/>
            </c:spPr>
          </c:dPt>
          <c:dPt>
            <c:idx val="110"/>
            <c:bubble3D val="0"/>
            <c:spPr>
              <a:ln w="12700">
                <a:solidFill>
                  <a:srgbClr val="780000"/>
                </a:solidFill>
                <a:prstDash val="solid"/>
              </a:ln>
              <a:effectLst/>
            </c:spPr>
          </c:dPt>
          <c:dPt>
            <c:idx val="111"/>
            <c:bubble3D val="0"/>
            <c:spPr>
              <a:ln w="12700">
                <a:solidFill>
                  <a:srgbClr val="780000"/>
                </a:solidFill>
                <a:prstDash val="solid"/>
              </a:ln>
              <a:effectLst/>
            </c:spPr>
          </c:dPt>
          <c:dPt>
            <c:idx val="112"/>
            <c:bubble3D val="0"/>
            <c:spPr>
              <a:ln w="12700">
                <a:solidFill>
                  <a:srgbClr val="780000"/>
                </a:solidFill>
                <a:prstDash val="solid"/>
              </a:ln>
              <a:effectLst/>
            </c:spPr>
          </c:dPt>
          <c:dPt>
            <c:idx val="113"/>
            <c:bubble3D val="0"/>
            <c:spPr>
              <a:ln w="12700">
                <a:solidFill>
                  <a:srgbClr val="780000"/>
                </a:solidFill>
                <a:prstDash val="solid"/>
              </a:ln>
              <a:effectLst/>
            </c:spPr>
          </c:dPt>
          <c:dPt>
            <c:idx val="114"/>
            <c:bubble3D val="0"/>
            <c:spPr>
              <a:ln w="12700">
                <a:solidFill>
                  <a:srgbClr val="780000"/>
                </a:solidFill>
                <a:prstDash val="solid"/>
              </a:ln>
              <a:effectLst/>
            </c:spPr>
          </c:dPt>
          <c:dPt>
            <c:idx val="115"/>
            <c:bubble3D val="0"/>
            <c:spPr>
              <a:ln w="12700">
                <a:solidFill>
                  <a:srgbClr val="780000"/>
                </a:solidFill>
                <a:prstDash val="solid"/>
              </a:ln>
              <a:effectLst/>
            </c:spPr>
          </c:dPt>
          <c:dPt>
            <c:idx val="116"/>
            <c:bubble3D val="0"/>
            <c:spPr>
              <a:ln w="12700">
                <a:solidFill>
                  <a:srgbClr val="780000"/>
                </a:solidFill>
                <a:prstDash val="solid"/>
              </a:ln>
              <a:effectLst/>
            </c:spPr>
          </c:dPt>
          <c:dPt>
            <c:idx val="117"/>
            <c:bubble3D val="0"/>
            <c:spPr>
              <a:ln w="12700">
                <a:solidFill>
                  <a:srgbClr val="780000"/>
                </a:solidFill>
                <a:prstDash val="solid"/>
              </a:ln>
              <a:effectLst/>
            </c:spPr>
          </c:dPt>
          <c:dPt>
            <c:idx val="118"/>
            <c:bubble3D val="0"/>
            <c:spPr>
              <a:ln w="12700">
                <a:solidFill>
                  <a:srgbClr val="780000"/>
                </a:solidFill>
                <a:prstDash val="solid"/>
              </a:ln>
              <a:effectLst/>
            </c:spPr>
          </c:dPt>
          <c:dPt>
            <c:idx val="119"/>
            <c:bubble3D val="0"/>
            <c:spPr>
              <a:ln w="12700">
                <a:solidFill>
                  <a:srgbClr val="780000"/>
                </a:solidFill>
                <a:prstDash val="solid"/>
              </a:ln>
              <a:effectLst/>
            </c:spPr>
          </c:dPt>
          <c:dPt>
            <c:idx val="120"/>
            <c:bubble3D val="0"/>
            <c:spPr>
              <a:ln w="12700">
                <a:solidFill>
                  <a:srgbClr val="780000"/>
                </a:solidFill>
                <a:prstDash val="solid"/>
              </a:ln>
              <a:effectLst/>
            </c:spPr>
          </c:dPt>
          <c:dPt>
            <c:idx val="121"/>
            <c:bubble3D val="0"/>
            <c:spPr>
              <a:ln w="12700">
                <a:solidFill>
                  <a:srgbClr val="780000"/>
                </a:solidFill>
                <a:prstDash val="solid"/>
              </a:ln>
              <a:effectLst/>
            </c:spPr>
          </c:dPt>
          <c:dPt>
            <c:idx val="122"/>
            <c:bubble3D val="0"/>
            <c:spPr>
              <a:ln w="12700">
                <a:solidFill>
                  <a:srgbClr val="780000"/>
                </a:solidFill>
                <a:prstDash val="solid"/>
              </a:ln>
              <a:effectLst/>
            </c:spPr>
          </c:dPt>
          <c:dPt>
            <c:idx val="123"/>
            <c:bubble3D val="0"/>
            <c:spPr>
              <a:ln w="12700">
                <a:solidFill>
                  <a:srgbClr val="780000"/>
                </a:solidFill>
                <a:prstDash val="solid"/>
              </a:ln>
              <a:effectLst/>
            </c:spPr>
          </c:dPt>
          <c:dPt>
            <c:idx val="124"/>
            <c:bubble3D val="0"/>
            <c:spPr>
              <a:ln w="12700">
                <a:solidFill>
                  <a:srgbClr val="780000"/>
                </a:solidFill>
                <a:prstDash val="solid"/>
              </a:ln>
              <a:effectLst/>
            </c:spPr>
          </c:dPt>
          <c:dPt>
            <c:idx val="125"/>
            <c:bubble3D val="0"/>
            <c:spPr>
              <a:ln w="12700">
                <a:solidFill>
                  <a:srgbClr val="780000"/>
                </a:solidFill>
                <a:prstDash val="solid"/>
              </a:ln>
              <a:effectLst/>
            </c:spPr>
          </c:dPt>
          <c:dPt>
            <c:idx val="126"/>
            <c:bubble3D val="0"/>
            <c:spPr>
              <a:ln w="12700">
                <a:solidFill>
                  <a:srgbClr val="780000"/>
                </a:solidFill>
                <a:prstDash val="solid"/>
              </a:ln>
              <a:effectLst/>
            </c:spPr>
          </c:dPt>
          <c:dPt>
            <c:idx val="127"/>
            <c:bubble3D val="0"/>
            <c:spPr>
              <a:ln w="12700">
                <a:solidFill>
                  <a:srgbClr val="780000"/>
                </a:solidFill>
                <a:prstDash val="solid"/>
              </a:ln>
              <a:effectLst/>
            </c:spPr>
          </c:dPt>
          <c:dPt>
            <c:idx val="128"/>
            <c:bubble3D val="0"/>
            <c:spPr>
              <a:ln w="12700">
                <a:solidFill>
                  <a:srgbClr val="780000"/>
                </a:solidFill>
                <a:prstDash val="solid"/>
              </a:ln>
              <a:effectLst/>
            </c:spPr>
          </c:dPt>
          <c:dPt>
            <c:idx val="129"/>
            <c:bubble3D val="0"/>
            <c:spPr>
              <a:ln w="12700">
                <a:solidFill>
                  <a:srgbClr val="780000"/>
                </a:solidFill>
                <a:prstDash val="solid"/>
              </a:ln>
              <a:effectLst/>
            </c:spPr>
          </c:dPt>
          <c:dPt>
            <c:idx val="130"/>
            <c:bubble3D val="0"/>
            <c:spPr>
              <a:ln w="12700">
                <a:solidFill>
                  <a:srgbClr val="780000"/>
                </a:solidFill>
                <a:prstDash val="solid"/>
              </a:ln>
              <a:effectLst/>
            </c:spPr>
          </c:dPt>
          <c:dPt>
            <c:idx val="131"/>
            <c:bubble3D val="0"/>
            <c:spPr>
              <a:ln w="12700">
                <a:solidFill>
                  <a:srgbClr val="780000"/>
                </a:solidFill>
                <a:prstDash val="solid"/>
              </a:ln>
              <a:effectLst/>
            </c:spPr>
          </c:dPt>
          <c:dPt>
            <c:idx val="132"/>
            <c:bubble3D val="0"/>
            <c:spPr>
              <a:ln w="12700">
                <a:solidFill>
                  <a:srgbClr val="780000"/>
                </a:solidFill>
                <a:prstDash val="solid"/>
              </a:ln>
              <a:effectLst/>
            </c:spPr>
          </c:dPt>
          <c:dPt>
            <c:idx val="133"/>
            <c:bubble3D val="0"/>
            <c:spPr>
              <a:ln w="12700">
                <a:solidFill>
                  <a:srgbClr val="780000"/>
                </a:solidFill>
                <a:prstDash val="solid"/>
              </a:ln>
              <a:effectLst/>
            </c:spPr>
          </c:dPt>
          <c:dPt>
            <c:idx val="134"/>
            <c:bubble3D val="0"/>
            <c:spPr>
              <a:ln w="12700">
                <a:solidFill>
                  <a:srgbClr val="780000"/>
                </a:solidFill>
                <a:prstDash val="solid"/>
              </a:ln>
              <a:effectLst/>
            </c:spPr>
          </c:dPt>
          <c:dPt>
            <c:idx val="135"/>
            <c:bubble3D val="0"/>
            <c:spPr>
              <a:ln w="12700">
                <a:solidFill>
                  <a:srgbClr val="780000"/>
                </a:solidFill>
                <a:prstDash val="solid"/>
              </a:ln>
              <a:effectLst/>
            </c:spPr>
          </c:dPt>
          <c:dPt>
            <c:idx val="136"/>
            <c:bubble3D val="0"/>
            <c:spPr>
              <a:ln w="12700">
                <a:solidFill>
                  <a:srgbClr val="780000"/>
                </a:solidFill>
                <a:prstDash val="solid"/>
              </a:ln>
              <a:effectLst/>
            </c:spPr>
          </c:dPt>
          <c:dPt>
            <c:idx val="137"/>
            <c:bubble3D val="0"/>
            <c:spPr>
              <a:ln w="12700">
                <a:solidFill>
                  <a:srgbClr val="780000"/>
                </a:solidFill>
                <a:prstDash val="solid"/>
              </a:ln>
              <a:effectLst/>
            </c:spPr>
          </c:dPt>
          <c:dPt>
            <c:idx val="138"/>
            <c:bubble3D val="0"/>
            <c:spPr>
              <a:ln w="12700">
                <a:solidFill>
                  <a:srgbClr val="780000"/>
                </a:solidFill>
                <a:prstDash val="solid"/>
              </a:ln>
              <a:effectLst/>
            </c:spPr>
          </c:dPt>
          <c:dPt>
            <c:idx val="139"/>
            <c:bubble3D val="0"/>
            <c:spPr>
              <a:ln w="12700">
                <a:solidFill>
                  <a:srgbClr val="780000"/>
                </a:solidFill>
                <a:prstDash val="solid"/>
              </a:ln>
              <a:effectLst/>
            </c:spPr>
          </c:dPt>
          <c:dPt>
            <c:idx val="140"/>
            <c:bubble3D val="0"/>
            <c:spPr>
              <a:ln w="12700">
                <a:solidFill>
                  <a:srgbClr val="780000"/>
                </a:solidFill>
                <a:prstDash val="solid"/>
              </a:ln>
              <a:effectLst/>
            </c:spPr>
          </c:dPt>
          <c:dPt>
            <c:idx val="141"/>
            <c:bubble3D val="0"/>
            <c:spPr>
              <a:ln w="12700">
                <a:solidFill>
                  <a:srgbClr val="780000"/>
                </a:solidFill>
                <a:prstDash val="solid"/>
              </a:ln>
              <a:effectLst/>
            </c:spPr>
          </c:dPt>
          <c:dPt>
            <c:idx val="142"/>
            <c:bubble3D val="0"/>
            <c:spPr>
              <a:ln w="12700">
                <a:solidFill>
                  <a:srgbClr val="780000"/>
                </a:solidFill>
                <a:prstDash val="solid"/>
              </a:ln>
              <a:effectLst/>
            </c:spPr>
          </c:dPt>
          <c:dPt>
            <c:idx val="143"/>
            <c:bubble3D val="0"/>
            <c:spPr>
              <a:ln w="12700">
                <a:solidFill>
                  <a:srgbClr val="780000"/>
                </a:solidFill>
                <a:prstDash val="solid"/>
              </a:ln>
              <a:effectLst/>
            </c:spPr>
          </c:dPt>
          <c:dPt>
            <c:idx val="144"/>
            <c:bubble3D val="0"/>
            <c:spPr>
              <a:ln w="12700">
                <a:solidFill>
                  <a:srgbClr val="780000"/>
                </a:solidFill>
                <a:prstDash val="solid"/>
              </a:ln>
              <a:effectLst/>
            </c:spPr>
          </c:dPt>
          <c:dPt>
            <c:idx val="145"/>
            <c:bubble3D val="0"/>
            <c:spPr>
              <a:ln w="12700">
                <a:solidFill>
                  <a:srgbClr val="780000"/>
                </a:solidFill>
                <a:prstDash val="solid"/>
              </a:ln>
              <a:effectLst/>
            </c:spPr>
          </c:dPt>
          <c:dPt>
            <c:idx val="146"/>
            <c:bubble3D val="0"/>
            <c:spPr>
              <a:ln w="12700">
                <a:solidFill>
                  <a:srgbClr val="780000"/>
                </a:solidFill>
                <a:prstDash val="solid"/>
              </a:ln>
              <a:effectLst/>
            </c:spPr>
          </c:dPt>
          <c:dPt>
            <c:idx val="147"/>
            <c:bubble3D val="0"/>
            <c:spPr>
              <a:ln w="12700">
                <a:solidFill>
                  <a:srgbClr val="780000"/>
                </a:solidFill>
                <a:prstDash val="solid"/>
              </a:ln>
              <a:effectLst/>
            </c:spPr>
          </c:dPt>
          <c:dPt>
            <c:idx val="148"/>
            <c:bubble3D val="0"/>
            <c:spPr>
              <a:ln w="12700">
                <a:solidFill>
                  <a:srgbClr val="780000"/>
                </a:solidFill>
                <a:prstDash val="solid"/>
              </a:ln>
              <a:effectLst/>
            </c:spPr>
          </c:dPt>
          <c:dPt>
            <c:idx val="149"/>
            <c:bubble3D val="0"/>
            <c:spPr>
              <a:ln w="12700">
                <a:solidFill>
                  <a:srgbClr val="780000"/>
                </a:solidFill>
                <a:prstDash val="solid"/>
              </a:ln>
              <a:effectLst/>
            </c:spPr>
          </c:dPt>
          <c:dPt>
            <c:idx val="150"/>
            <c:bubble3D val="0"/>
            <c:spPr>
              <a:ln w="12700">
                <a:solidFill>
                  <a:srgbClr val="780000"/>
                </a:solidFill>
                <a:prstDash val="solid"/>
              </a:ln>
              <a:effectLst/>
            </c:spPr>
          </c:dPt>
          <c:dPt>
            <c:idx val="151"/>
            <c:bubble3D val="0"/>
            <c:spPr>
              <a:ln w="12700">
                <a:solidFill>
                  <a:srgbClr val="780000"/>
                </a:solidFill>
                <a:prstDash val="solid"/>
              </a:ln>
              <a:effectLst/>
            </c:spPr>
          </c:dPt>
          <c:dPt>
            <c:idx val="152"/>
            <c:bubble3D val="0"/>
            <c:spPr>
              <a:ln w="12700">
                <a:solidFill>
                  <a:srgbClr val="780000"/>
                </a:solidFill>
                <a:prstDash val="solid"/>
              </a:ln>
              <a:effectLst/>
            </c:spPr>
          </c:dPt>
          <c:dPt>
            <c:idx val="153"/>
            <c:bubble3D val="0"/>
            <c:spPr>
              <a:ln w="12700">
                <a:solidFill>
                  <a:srgbClr val="780000"/>
                </a:solidFill>
                <a:prstDash val="solid"/>
              </a:ln>
              <a:effectLst/>
            </c:spPr>
          </c:dPt>
          <c:dPt>
            <c:idx val="154"/>
            <c:bubble3D val="0"/>
            <c:spPr>
              <a:ln w="12700">
                <a:solidFill>
                  <a:srgbClr val="780000"/>
                </a:solidFill>
                <a:prstDash val="solid"/>
              </a:ln>
              <a:effectLst/>
            </c:spPr>
          </c:dPt>
          <c:dPt>
            <c:idx val="155"/>
            <c:bubble3D val="0"/>
            <c:spPr>
              <a:ln w="12700">
                <a:solidFill>
                  <a:srgbClr val="780000"/>
                </a:solidFill>
                <a:prstDash val="solid"/>
              </a:ln>
              <a:effectLst/>
            </c:spPr>
          </c:dPt>
          <c:dPt>
            <c:idx val="156"/>
            <c:bubble3D val="0"/>
            <c:spPr>
              <a:ln w="12700">
                <a:solidFill>
                  <a:srgbClr val="780000"/>
                </a:solidFill>
                <a:prstDash val="solid"/>
              </a:ln>
              <a:effectLst/>
            </c:spPr>
          </c:dPt>
          <c:dPt>
            <c:idx val="157"/>
            <c:bubble3D val="0"/>
            <c:spPr>
              <a:ln w="12700">
                <a:solidFill>
                  <a:srgbClr val="780000"/>
                </a:solidFill>
                <a:prstDash val="solid"/>
              </a:ln>
              <a:effectLst/>
            </c:spPr>
          </c:dPt>
          <c:dPt>
            <c:idx val="158"/>
            <c:bubble3D val="0"/>
            <c:spPr>
              <a:ln w="12700">
                <a:solidFill>
                  <a:srgbClr val="780000"/>
                </a:solidFill>
                <a:prstDash val="solid"/>
              </a:ln>
              <a:effectLst/>
            </c:spPr>
          </c:dPt>
          <c:dPt>
            <c:idx val="159"/>
            <c:bubble3D val="0"/>
            <c:spPr>
              <a:ln w="12700">
                <a:solidFill>
                  <a:srgbClr val="780000"/>
                </a:solidFill>
                <a:prstDash val="solid"/>
              </a:ln>
              <a:effectLst/>
            </c:spPr>
          </c:dPt>
          <c:dPt>
            <c:idx val="160"/>
            <c:bubble3D val="0"/>
            <c:spPr>
              <a:ln w="12700">
                <a:solidFill>
                  <a:srgbClr val="780000"/>
                </a:solidFill>
                <a:prstDash val="solid"/>
              </a:ln>
              <a:effectLst/>
            </c:spPr>
          </c:dPt>
          <c:dPt>
            <c:idx val="161"/>
            <c:bubble3D val="0"/>
            <c:spPr>
              <a:ln w="12700">
                <a:solidFill>
                  <a:srgbClr val="780000"/>
                </a:solidFill>
                <a:prstDash val="solid"/>
              </a:ln>
              <a:effectLst/>
            </c:spPr>
          </c:dPt>
          <c:dPt>
            <c:idx val="162"/>
            <c:bubble3D val="0"/>
            <c:spPr>
              <a:ln w="12700">
                <a:solidFill>
                  <a:srgbClr val="780000"/>
                </a:solidFill>
                <a:prstDash val="solid"/>
              </a:ln>
              <a:effectLst/>
            </c:spPr>
          </c:dPt>
          <c:dPt>
            <c:idx val="163"/>
            <c:bubble3D val="0"/>
            <c:spPr>
              <a:ln w="12700">
                <a:solidFill>
                  <a:srgbClr val="780000"/>
                </a:solidFill>
                <a:prstDash val="solid"/>
              </a:ln>
              <a:effectLst/>
            </c:spPr>
          </c:dPt>
          <c:dPt>
            <c:idx val="164"/>
            <c:bubble3D val="0"/>
            <c:spPr>
              <a:ln w="12700">
                <a:solidFill>
                  <a:srgbClr val="780000"/>
                </a:solidFill>
                <a:prstDash val="solid"/>
              </a:ln>
              <a:effectLst/>
            </c:spPr>
          </c:dPt>
          <c:dPt>
            <c:idx val="165"/>
            <c:bubble3D val="0"/>
            <c:spPr>
              <a:ln w="12700">
                <a:solidFill>
                  <a:srgbClr val="780000"/>
                </a:solidFill>
                <a:prstDash val="solid"/>
              </a:ln>
              <a:effectLst/>
            </c:spPr>
          </c:dPt>
          <c:dPt>
            <c:idx val="166"/>
            <c:bubble3D val="0"/>
            <c:spPr>
              <a:ln w="12700">
                <a:solidFill>
                  <a:srgbClr val="780000"/>
                </a:solidFill>
                <a:prstDash val="solid"/>
              </a:ln>
              <a:effectLst/>
            </c:spPr>
          </c:dPt>
          <c:dPt>
            <c:idx val="167"/>
            <c:bubble3D val="0"/>
            <c:spPr>
              <a:ln w="12700">
                <a:solidFill>
                  <a:srgbClr val="780000"/>
                </a:solidFill>
                <a:prstDash val="solid"/>
              </a:ln>
              <a:effectLst/>
            </c:spPr>
          </c:dPt>
          <c:dPt>
            <c:idx val="168"/>
            <c:bubble3D val="0"/>
            <c:spPr>
              <a:ln w="12700">
                <a:solidFill>
                  <a:srgbClr val="780000"/>
                </a:solidFill>
                <a:prstDash val="solid"/>
              </a:ln>
              <a:effectLst/>
            </c:spPr>
          </c:dPt>
          <c:dPt>
            <c:idx val="169"/>
            <c:bubble3D val="0"/>
            <c:spPr>
              <a:ln w="12700">
                <a:solidFill>
                  <a:srgbClr val="780000"/>
                </a:solidFill>
                <a:prstDash val="solid"/>
              </a:ln>
              <a:effectLst/>
            </c:spPr>
          </c:dPt>
          <c:dPt>
            <c:idx val="170"/>
            <c:bubble3D val="0"/>
            <c:spPr>
              <a:ln w="12700">
                <a:solidFill>
                  <a:srgbClr val="780000"/>
                </a:solidFill>
                <a:prstDash val="solid"/>
              </a:ln>
              <a:effectLst/>
            </c:spPr>
          </c:dPt>
          <c:dPt>
            <c:idx val="171"/>
            <c:bubble3D val="0"/>
            <c:spPr>
              <a:ln w="12700">
                <a:solidFill>
                  <a:srgbClr val="780000"/>
                </a:solidFill>
                <a:prstDash val="solid"/>
              </a:ln>
              <a:effectLst/>
            </c:spPr>
          </c:dPt>
          <c:dPt>
            <c:idx val="172"/>
            <c:bubble3D val="0"/>
            <c:spPr>
              <a:ln w="12700">
                <a:solidFill>
                  <a:srgbClr val="780000"/>
                </a:solidFill>
                <a:prstDash val="solid"/>
              </a:ln>
              <a:effectLst/>
            </c:spPr>
          </c:dPt>
          <c:dPt>
            <c:idx val="173"/>
            <c:bubble3D val="0"/>
            <c:spPr>
              <a:ln w="12700">
                <a:solidFill>
                  <a:srgbClr val="780000"/>
                </a:solidFill>
                <a:prstDash val="solid"/>
              </a:ln>
              <a:effectLst/>
            </c:spPr>
          </c:dPt>
          <c:dPt>
            <c:idx val="174"/>
            <c:bubble3D val="0"/>
            <c:spPr>
              <a:ln w="12700">
                <a:solidFill>
                  <a:srgbClr val="780000"/>
                </a:solidFill>
                <a:prstDash val="solid"/>
              </a:ln>
              <a:effectLst/>
            </c:spPr>
          </c:dPt>
          <c:dPt>
            <c:idx val="175"/>
            <c:bubble3D val="0"/>
            <c:spPr>
              <a:ln w="12700">
                <a:solidFill>
                  <a:srgbClr val="780000"/>
                </a:solidFill>
                <a:prstDash val="solid"/>
              </a:ln>
              <a:effectLst/>
            </c:spPr>
          </c:dPt>
          <c:dPt>
            <c:idx val="176"/>
            <c:bubble3D val="0"/>
            <c:spPr>
              <a:ln w="12700">
                <a:solidFill>
                  <a:srgbClr val="780000"/>
                </a:solidFill>
                <a:prstDash val="solid"/>
              </a:ln>
              <a:effectLst/>
            </c:spPr>
          </c:dPt>
          <c:dPt>
            <c:idx val="177"/>
            <c:bubble3D val="0"/>
            <c:spPr>
              <a:ln w="12700">
                <a:solidFill>
                  <a:srgbClr val="780000"/>
                </a:solidFill>
                <a:prstDash val="solid"/>
              </a:ln>
              <a:effectLst/>
            </c:spPr>
          </c:dPt>
          <c:dPt>
            <c:idx val="178"/>
            <c:bubble3D val="0"/>
            <c:spPr>
              <a:ln w="12700">
                <a:solidFill>
                  <a:srgbClr val="780000"/>
                </a:solidFill>
                <a:prstDash val="solid"/>
              </a:ln>
              <a:effectLst/>
            </c:spPr>
          </c:dPt>
          <c:xVal>
            <c:numRef>
              <c:f>CAH2_HID!$A$1:$A$183</c:f>
              <c:numCache>
                <c:formatCode>0</c:formatCode>
                <c:ptCount val="183"/>
                <c:pt idx="0">
                  <c:v>11.71875</c:v>
                </c:pt>
                <c:pt idx="1">
                  <c:v>5.562499999999996</c:v>
                </c:pt>
                <c:pt idx="2">
                  <c:v>5.562499999999996</c:v>
                </c:pt>
                <c:pt idx="3">
                  <c:v>2.25</c:v>
                </c:pt>
                <c:pt idx="4">
                  <c:v>2.25</c:v>
                </c:pt>
                <c:pt idx="5">
                  <c:v>1.0</c:v>
                </c:pt>
                <c:pt idx="6">
                  <c:v>1.0</c:v>
                </c:pt>
                <c:pt idx="7">
                  <c:v>1.0</c:v>
                </c:pt>
                <c:pt idx="8">
                  <c:v>3.5</c:v>
                </c:pt>
                <c:pt idx="9">
                  <c:v>3.5</c:v>
                </c:pt>
                <c:pt idx="10">
                  <c:v>2.5</c:v>
                </c:pt>
                <c:pt idx="11">
                  <c:v>2.5</c:v>
                </c:pt>
                <c:pt idx="12">
                  <c:v>2.0</c:v>
                </c:pt>
                <c:pt idx="13">
                  <c:v>2.0</c:v>
                </c:pt>
                <c:pt idx="14">
                  <c:v>2.0</c:v>
                </c:pt>
                <c:pt idx="15">
                  <c:v>3.0</c:v>
                </c:pt>
                <c:pt idx="16">
                  <c:v>3.0</c:v>
                </c:pt>
                <c:pt idx="17">
                  <c:v>3.0</c:v>
                </c:pt>
                <c:pt idx="18">
                  <c:v>2.5</c:v>
                </c:pt>
                <c:pt idx="19">
                  <c:v>2.5</c:v>
                </c:pt>
                <c:pt idx="20">
                  <c:v>4.5</c:v>
                </c:pt>
                <c:pt idx="21">
                  <c:v>4.5</c:v>
                </c:pt>
                <c:pt idx="22">
                  <c:v>4.0</c:v>
                </c:pt>
                <c:pt idx="23">
                  <c:v>4.0</c:v>
                </c:pt>
                <c:pt idx="24">
                  <c:v>4.0</c:v>
                </c:pt>
                <c:pt idx="25">
                  <c:v>5.0</c:v>
                </c:pt>
                <c:pt idx="26">
                  <c:v>5.0</c:v>
                </c:pt>
                <c:pt idx="27">
                  <c:v>5.0</c:v>
                </c:pt>
                <c:pt idx="28">
                  <c:v>4.5</c:v>
                </c:pt>
                <c:pt idx="29">
                  <c:v>4.5</c:v>
                </c:pt>
                <c:pt idx="30">
                  <c:v>3.5</c:v>
                </c:pt>
                <c:pt idx="31">
                  <c:v>3.5</c:v>
                </c:pt>
                <c:pt idx="32">
                  <c:v>2.25</c:v>
                </c:pt>
                <c:pt idx="33">
                  <c:v>2.25</c:v>
                </c:pt>
                <c:pt idx="34">
                  <c:v>8.875</c:v>
                </c:pt>
                <c:pt idx="35">
                  <c:v>8.875</c:v>
                </c:pt>
                <c:pt idx="36">
                  <c:v>6.875</c:v>
                </c:pt>
                <c:pt idx="37">
                  <c:v>6.875</c:v>
                </c:pt>
                <c:pt idx="38">
                  <c:v>6.0</c:v>
                </c:pt>
                <c:pt idx="39">
                  <c:v>6.0</c:v>
                </c:pt>
                <c:pt idx="40">
                  <c:v>6.0</c:v>
                </c:pt>
                <c:pt idx="41">
                  <c:v>7.75</c:v>
                </c:pt>
                <c:pt idx="42">
                  <c:v>7.75</c:v>
                </c:pt>
                <c:pt idx="43">
                  <c:v>7.0</c:v>
                </c:pt>
                <c:pt idx="44">
                  <c:v>7.0</c:v>
                </c:pt>
                <c:pt idx="45">
                  <c:v>7.0</c:v>
                </c:pt>
                <c:pt idx="46">
                  <c:v>8.5</c:v>
                </c:pt>
                <c:pt idx="47">
                  <c:v>8.5</c:v>
                </c:pt>
                <c:pt idx="48">
                  <c:v>8.0</c:v>
                </c:pt>
                <c:pt idx="49">
                  <c:v>8.0</c:v>
                </c:pt>
                <c:pt idx="50">
                  <c:v>8.0</c:v>
                </c:pt>
                <c:pt idx="51">
                  <c:v>9.0</c:v>
                </c:pt>
                <c:pt idx="52">
                  <c:v>9.0</c:v>
                </c:pt>
                <c:pt idx="53">
                  <c:v>9.0</c:v>
                </c:pt>
                <c:pt idx="54">
                  <c:v>8.5</c:v>
                </c:pt>
                <c:pt idx="55">
                  <c:v>8.5</c:v>
                </c:pt>
                <c:pt idx="56">
                  <c:v>7.75</c:v>
                </c:pt>
                <c:pt idx="57">
                  <c:v>7.75</c:v>
                </c:pt>
                <c:pt idx="58">
                  <c:v>6.875</c:v>
                </c:pt>
                <c:pt idx="59">
                  <c:v>6.875</c:v>
                </c:pt>
                <c:pt idx="60">
                  <c:v>10.875</c:v>
                </c:pt>
                <c:pt idx="61">
                  <c:v>10.875</c:v>
                </c:pt>
                <c:pt idx="62">
                  <c:v>10.0</c:v>
                </c:pt>
                <c:pt idx="63">
                  <c:v>10.0</c:v>
                </c:pt>
                <c:pt idx="64">
                  <c:v>10.0</c:v>
                </c:pt>
                <c:pt idx="65">
                  <c:v>11.75</c:v>
                </c:pt>
                <c:pt idx="66">
                  <c:v>11.75</c:v>
                </c:pt>
                <c:pt idx="67">
                  <c:v>11.0</c:v>
                </c:pt>
                <c:pt idx="68">
                  <c:v>11.0</c:v>
                </c:pt>
                <c:pt idx="69">
                  <c:v>11.0</c:v>
                </c:pt>
                <c:pt idx="70">
                  <c:v>12.5</c:v>
                </c:pt>
                <c:pt idx="71">
                  <c:v>12.5</c:v>
                </c:pt>
                <c:pt idx="72">
                  <c:v>12.0</c:v>
                </c:pt>
                <c:pt idx="73">
                  <c:v>12.0</c:v>
                </c:pt>
                <c:pt idx="74">
                  <c:v>12.0</c:v>
                </c:pt>
                <c:pt idx="75">
                  <c:v>13.0</c:v>
                </c:pt>
                <c:pt idx="76">
                  <c:v>13.0</c:v>
                </c:pt>
                <c:pt idx="77">
                  <c:v>13.0</c:v>
                </c:pt>
                <c:pt idx="78">
                  <c:v>12.5</c:v>
                </c:pt>
                <c:pt idx="79">
                  <c:v>12.5</c:v>
                </c:pt>
                <c:pt idx="80">
                  <c:v>11.75</c:v>
                </c:pt>
                <c:pt idx="81">
                  <c:v>11.75</c:v>
                </c:pt>
                <c:pt idx="82">
                  <c:v>10.875</c:v>
                </c:pt>
                <c:pt idx="83">
                  <c:v>10.875</c:v>
                </c:pt>
                <c:pt idx="84">
                  <c:v>8.875</c:v>
                </c:pt>
                <c:pt idx="85">
                  <c:v>8.875</c:v>
                </c:pt>
                <c:pt idx="86">
                  <c:v>5.562499999999996</c:v>
                </c:pt>
                <c:pt idx="87">
                  <c:v>5.562499999999996</c:v>
                </c:pt>
                <c:pt idx="88">
                  <c:v>17.875</c:v>
                </c:pt>
                <c:pt idx="89">
                  <c:v>17.875</c:v>
                </c:pt>
                <c:pt idx="90">
                  <c:v>14.75</c:v>
                </c:pt>
                <c:pt idx="91">
                  <c:v>14.75</c:v>
                </c:pt>
                <c:pt idx="92">
                  <c:v>14.0</c:v>
                </c:pt>
                <c:pt idx="93">
                  <c:v>14.0</c:v>
                </c:pt>
                <c:pt idx="94">
                  <c:v>14.0</c:v>
                </c:pt>
                <c:pt idx="95">
                  <c:v>15.5</c:v>
                </c:pt>
                <c:pt idx="96">
                  <c:v>15.5</c:v>
                </c:pt>
                <c:pt idx="97">
                  <c:v>15.0</c:v>
                </c:pt>
                <c:pt idx="98">
                  <c:v>15.0</c:v>
                </c:pt>
                <c:pt idx="99">
                  <c:v>15.0</c:v>
                </c:pt>
                <c:pt idx="100">
                  <c:v>16.0</c:v>
                </c:pt>
                <c:pt idx="101">
                  <c:v>16.0</c:v>
                </c:pt>
                <c:pt idx="102">
                  <c:v>16.0</c:v>
                </c:pt>
                <c:pt idx="103">
                  <c:v>15.5</c:v>
                </c:pt>
                <c:pt idx="104">
                  <c:v>15.5</c:v>
                </c:pt>
                <c:pt idx="105">
                  <c:v>14.75</c:v>
                </c:pt>
                <c:pt idx="106">
                  <c:v>14.75</c:v>
                </c:pt>
                <c:pt idx="107">
                  <c:v>21.0</c:v>
                </c:pt>
                <c:pt idx="108">
                  <c:v>21.0</c:v>
                </c:pt>
                <c:pt idx="109">
                  <c:v>17.875</c:v>
                </c:pt>
                <c:pt idx="110">
                  <c:v>17.875</c:v>
                </c:pt>
                <c:pt idx="111">
                  <c:v>17.0</c:v>
                </c:pt>
                <c:pt idx="112">
                  <c:v>17.0</c:v>
                </c:pt>
                <c:pt idx="113">
                  <c:v>17.0</c:v>
                </c:pt>
                <c:pt idx="114">
                  <c:v>18.75</c:v>
                </c:pt>
                <c:pt idx="115">
                  <c:v>18.75</c:v>
                </c:pt>
                <c:pt idx="116">
                  <c:v>18.0</c:v>
                </c:pt>
                <c:pt idx="117">
                  <c:v>18.0</c:v>
                </c:pt>
                <c:pt idx="118">
                  <c:v>18.0</c:v>
                </c:pt>
                <c:pt idx="119">
                  <c:v>19.5</c:v>
                </c:pt>
                <c:pt idx="120">
                  <c:v>19.5</c:v>
                </c:pt>
                <c:pt idx="121">
                  <c:v>19.0</c:v>
                </c:pt>
                <c:pt idx="122">
                  <c:v>19.0</c:v>
                </c:pt>
                <c:pt idx="123">
                  <c:v>19.0</c:v>
                </c:pt>
                <c:pt idx="124">
                  <c:v>20.0</c:v>
                </c:pt>
                <c:pt idx="125">
                  <c:v>20.0</c:v>
                </c:pt>
                <c:pt idx="126">
                  <c:v>20.0</c:v>
                </c:pt>
                <c:pt idx="127">
                  <c:v>19.5</c:v>
                </c:pt>
                <c:pt idx="128">
                  <c:v>19.5</c:v>
                </c:pt>
                <c:pt idx="129">
                  <c:v>18.75</c:v>
                </c:pt>
                <c:pt idx="130">
                  <c:v>18.75</c:v>
                </c:pt>
                <c:pt idx="131">
                  <c:v>17.875</c:v>
                </c:pt>
                <c:pt idx="132">
                  <c:v>17.875</c:v>
                </c:pt>
                <c:pt idx="133">
                  <c:v>24.125</c:v>
                </c:pt>
                <c:pt idx="134">
                  <c:v>24.125</c:v>
                </c:pt>
                <c:pt idx="135">
                  <c:v>22.5</c:v>
                </c:pt>
                <c:pt idx="136">
                  <c:v>22.5</c:v>
                </c:pt>
                <c:pt idx="137">
                  <c:v>21.5</c:v>
                </c:pt>
                <c:pt idx="138">
                  <c:v>21.5</c:v>
                </c:pt>
                <c:pt idx="139">
                  <c:v>21.0</c:v>
                </c:pt>
                <c:pt idx="140">
                  <c:v>21.0</c:v>
                </c:pt>
                <c:pt idx="141">
                  <c:v>21.0</c:v>
                </c:pt>
                <c:pt idx="142">
                  <c:v>22.0</c:v>
                </c:pt>
                <c:pt idx="143">
                  <c:v>22.0</c:v>
                </c:pt>
                <c:pt idx="144">
                  <c:v>22.0</c:v>
                </c:pt>
                <c:pt idx="145">
                  <c:v>21.5</c:v>
                </c:pt>
                <c:pt idx="146">
                  <c:v>21.5</c:v>
                </c:pt>
                <c:pt idx="147">
                  <c:v>23.5</c:v>
                </c:pt>
                <c:pt idx="148">
                  <c:v>23.5</c:v>
                </c:pt>
                <c:pt idx="149">
                  <c:v>23.0</c:v>
                </c:pt>
                <c:pt idx="150">
                  <c:v>23.0</c:v>
                </c:pt>
                <c:pt idx="151">
                  <c:v>23.0</c:v>
                </c:pt>
                <c:pt idx="152">
                  <c:v>24.0</c:v>
                </c:pt>
                <c:pt idx="153">
                  <c:v>24.0</c:v>
                </c:pt>
                <c:pt idx="154">
                  <c:v>24.0</c:v>
                </c:pt>
                <c:pt idx="155">
                  <c:v>23.5</c:v>
                </c:pt>
                <c:pt idx="156">
                  <c:v>23.5</c:v>
                </c:pt>
                <c:pt idx="157">
                  <c:v>22.5</c:v>
                </c:pt>
                <c:pt idx="158">
                  <c:v>22.5</c:v>
                </c:pt>
                <c:pt idx="159">
                  <c:v>25.75</c:v>
                </c:pt>
                <c:pt idx="160">
                  <c:v>25.75</c:v>
                </c:pt>
                <c:pt idx="161">
                  <c:v>25.0</c:v>
                </c:pt>
                <c:pt idx="162">
                  <c:v>25.0</c:v>
                </c:pt>
                <c:pt idx="163">
                  <c:v>25.0</c:v>
                </c:pt>
                <c:pt idx="164">
                  <c:v>26.5</c:v>
                </c:pt>
                <c:pt idx="165">
                  <c:v>26.5</c:v>
                </c:pt>
                <c:pt idx="166">
                  <c:v>26.0</c:v>
                </c:pt>
                <c:pt idx="167">
                  <c:v>26.0</c:v>
                </c:pt>
                <c:pt idx="168">
                  <c:v>26.0</c:v>
                </c:pt>
                <c:pt idx="169">
                  <c:v>27.0</c:v>
                </c:pt>
                <c:pt idx="170">
                  <c:v>27.0</c:v>
                </c:pt>
                <c:pt idx="171">
                  <c:v>27.0</c:v>
                </c:pt>
                <c:pt idx="172">
                  <c:v>26.5</c:v>
                </c:pt>
                <c:pt idx="173">
                  <c:v>26.5</c:v>
                </c:pt>
                <c:pt idx="174">
                  <c:v>25.75</c:v>
                </c:pt>
                <c:pt idx="175">
                  <c:v>25.75</c:v>
                </c:pt>
                <c:pt idx="176">
                  <c:v>24.125</c:v>
                </c:pt>
                <c:pt idx="177">
                  <c:v>24.125</c:v>
                </c:pt>
                <c:pt idx="178">
                  <c:v>21.0</c:v>
                </c:pt>
                <c:pt idx="179">
                  <c:v>21.0</c:v>
                </c:pt>
                <c:pt idx="180">
                  <c:v>17.875</c:v>
                </c:pt>
                <c:pt idx="181">
                  <c:v>17.875</c:v>
                </c:pt>
                <c:pt idx="182">
                  <c:v>11.71875</c:v>
                </c:pt>
              </c:numCache>
            </c:numRef>
          </c:xVal>
          <c:yVal>
            <c:numRef>
              <c:f>CAH2_HID!$B$1:$B$183</c:f>
              <c:numCache>
                <c:formatCode>0</c:formatCode>
                <c:ptCount val="183"/>
                <c:pt idx="0">
                  <c:v>11696.69619461401</c:v>
                </c:pt>
                <c:pt idx="1">
                  <c:v>11696.69619461401</c:v>
                </c:pt>
                <c:pt idx="2">
                  <c:v>2301.399389897143</c:v>
                </c:pt>
                <c:pt idx="3">
                  <c:v>2301.399389897143</c:v>
                </c:pt>
                <c:pt idx="4">
                  <c:v>125.3466721926553</c:v>
                </c:pt>
                <c:pt idx="5">
                  <c:v>125.3466721926553</c:v>
                </c:pt>
                <c:pt idx="6">
                  <c:v>0.0</c:v>
                </c:pt>
                <c:pt idx="7">
                  <c:v>125.3466721926553</c:v>
                </c:pt>
                <c:pt idx="8">
                  <c:v>125.3466721926553</c:v>
                </c:pt>
                <c:pt idx="9">
                  <c:v>17.56809218061905</c:v>
                </c:pt>
                <c:pt idx="10">
                  <c:v>17.56809218061905</c:v>
                </c:pt>
                <c:pt idx="11">
                  <c:v>0.147620910610085</c:v>
                </c:pt>
                <c:pt idx="12">
                  <c:v>0.147620910610085</c:v>
                </c:pt>
                <c:pt idx="13">
                  <c:v>0.0</c:v>
                </c:pt>
                <c:pt idx="14">
                  <c:v>0.147620910610085</c:v>
                </c:pt>
                <c:pt idx="15">
                  <c:v>0.147620910610085</c:v>
                </c:pt>
                <c:pt idx="16">
                  <c:v>0.0</c:v>
                </c:pt>
                <c:pt idx="17">
                  <c:v>0.147620910610085</c:v>
                </c:pt>
                <c:pt idx="18">
                  <c:v>0.147620910610085</c:v>
                </c:pt>
                <c:pt idx="19">
                  <c:v>17.56809218061905</c:v>
                </c:pt>
                <c:pt idx="20">
                  <c:v>17.56809218061905</c:v>
                </c:pt>
                <c:pt idx="21">
                  <c:v>1.760391755140626</c:v>
                </c:pt>
                <c:pt idx="22">
                  <c:v>1.760391755140626</c:v>
                </c:pt>
                <c:pt idx="23">
                  <c:v>0.0</c:v>
                </c:pt>
                <c:pt idx="24">
                  <c:v>1.760391755140626</c:v>
                </c:pt>
                <c:pt idx="25">
                  <c:v>1.760391755140626</c:v>
                </c:pt>
                <c:pt idx="26">
                  <c:v>0.0</c:v>
                </c:pt>
                <c:pt idx="27">
                  <c:v>1.760391755140626</c:v>
                </c:pt>
                <c:pt idx="28">
                  <c:v>1.760391755140626</c:v>
                </c:pt>
                <c:pt idx="29">
                  <c:v>17.56809218061905</c:v>
                </c:pt>
                <c:pt idx="30">
                  <c:v>17.56809218061905</c:v>
                </c:pt>
                <c:pt idx="31">
                  <c:v>125.3466721926553</c:v>
                </c:pt>
                <c:pt idx="32">
                  <c:v>125.3466721926553</c:v>
                </c:pt>
                <c:pt idx="33">
                  <c:v>2301.399389897143</c:v>
                </c:pt>
                <c:pt idx="34">
                  <c:v>2301.399389897143</c:v>
                </c:pt>
                <c:pt idx="35">
                  <c:v>301.9164229101789</c:v>
                </c:pt>
                <c:pt idx="36">
                  <c:v>301.9164229101789</c:v>
                </c:pt>
                <c:pt idx="37">
                  <c:v>1.251948421292932</c:v>
                </c:pt>
                <c:pt idx="38">
                  <c:v>1.251948421292932</c:v>
                </c:pt>
                <c:pt idx="39">
                  <c:v>0.0</c:v>
                </c:pt>
                <c:pt idx="40">
                  <c:v>1.251948421292932</c:v>
                </c:pt>
                <c:pt idx="41">
                  <c:v>1.251948421292932</c:v>
                </c:pt>
                <c:pt idx="42">
                  <c:v>0.110536915817146</c:v>
                </c:pt>
                <c:pt idx="43">
                  <c:v>0.110536915817146</c:v>
                </c:pt>
                <c:pt idx="44">
                  <c:v>0.0</c:v>
                </c:pt>
                <c:pt idx="45">
                  <c:v>0.110536915817146</c:v>
                </c:pt>
                <c:pt idx="46">
                  <c:v>0.110536915817146</c:v>
                </c:pt>
                <c:pt idx="47">
                  <c:v>0.00380121581696235</c:v>
                </c:pt>
                <c:pt idx="48">
                  <c:v>0.00380121581696235</c:v>
                </c:pt>
                <c:pt idx="49">
                  <c:v>0.0</c:v>
                </c:pt>
                <c:pt idx="50">
                  <c:v>0.00380121581696235</c:v>
                </c:pt>
                <c:pt idx="51">
                  <c:v>0.00380121581696235</c:v>
                </c:pt>
                <c:pt idx="52">
                  <c:v>0.0</c:v>
                </c:pt>
                <c:pt idx="53">
                  <c:v>0.00380121581696235</c:v>
                </c:pt>
                <c:pt idx="54">
                  <c:v>0.00380121581696235</c:v>
                </c:pt>
                <c:pt idx="55">
                  <c:v>0.110536915817146</c:v>
                </c:pt>
                <c:pt idx="56">
                  <c:v>0.110536915817146</c:v>
                </c:pt>
                <c:pt idx="57">
                  <c:v>1.251948421292932</c:v>
                </c:pt>
                <c:pt idx="58">
                  <c:v>1.251948421292932</c:v>
                </c:pt>
                <c:pt idx="59">
                  <c:v>301.9164229101789</c:v>
                </c:pt>
                <c:pt idx="60">
                  <c:v>301.9164229101789</c:v>
                </c:pt>
                <c:pt idx="61">
                  <c:v>22.65426498608132</c:v>
                </c:pt>
                <c:pt idx="62">
                  <c:v>22.65426498608132</c:v>
                </c:pt>
                <c:pt idx="63">
                  <c:v>0.0</c:v>
                </c:pt>
                <c:pt idx="64">
                  <c:v>22.65426498608132</c:v>
                </c:pt>
                <c:pt idx="65">
                  <c:v>22.65426498608132</c:v>
                </c:pt>
                <c:pt idx="66">
                  <c:v>1.159951108649638</c:v>
                </c:pt>
                <c:pt idx="67">
                  <c:v>1.159951108649638</c:v>
                </c:pt>
                <c:pt idx="68">
                  <c:v>0.0</c:v>
                </c:pt>
                <c:pt idx="69">
                  <c:v>1.159951108649638</c:v>
                </c:pt>
                <c:pt idx="70">
                  <c:v>1.159951108649638</c:v>
                </c:pt>
                <c:pt idx="71">
                  <c:v>0.258530928779326</c:v>
                </c:pt>
                <c:pt idx="72">
                  <c:v>0.258530928779326</c:v>
                </c:pt>
                <c:pt idx="73">
                  <c:v>0.0</c:v>
                </c:pt>
                <c:pt idx="74">
                  <c:v>0.258530928779326</c:v>
                </c:pt>
                <c:pt idx="75">
                  <c:v>0.258530928779326</c:v>
                </c:pt>
                <c:pt idx="76">
                  <c:v>0.0</c:v>
                </c:pt>
                <c:pt idx="77">
                  <c:v>0.258530928779326</c:v>
                </c:pt>
                <c:pt idx="78">
                  <c:v>0.258530928779326</c:v>
                </c:pt>
                <c:pt idx="79">
                  <c:v>1.159951108649638</c:v>
                </c:pt>
                <c:pt idx="80">
                  <c:v>1.159951108649638</c:v>
                </c:pt>
                <c:pt idx="81">
                  <c:v>22.65426498608132</c:v>
                </c:pt>
                <c:pt idx="82">
                  <c:v>22.65426498608132</c:v>
                </c:pt>
                <c:pt idx="83">
                  <c:v>301.9164229101789</c:v>
                </c:pt>
                <c:pt idx="84">
                  <c:v>301.9164229101789</c:v>
                </c:pt>
                <c:pt idx="85">
                  <c:v>2301.399389897143</c:v>
                </c:pt>
                <c:pt idx="86">
                  <c:v>2301.399389897143</c:v>
                </c:pt>
                <c:pt idx="87">
                  <c:v>11696.69619461401</c:v>
                </c:pt>
                <c:pt idx="88">
                  <c:v>11696.69619461401</c:v>
                </c:pt>
                <c:pt idx="89">
                  <c:v>2578.75303477828</c:v>
                </c:pt>
                <c:pt idx="90">
                  <c:v>2578.75303477828</c:v>
                </c:pt>
                <c:pt idx="91">
                  <c:v>104.6751228198031</c:v>
                </c:pt>
                <c:pt idx="92">
                  <c:v>104.6751228198031</c:v>
                </c:pt>
                <c:pt idx="93">
                  <c:v>0.0</c:v>
                </c:pt>
                <c:pt idx="94">
                  <c:v>104.6751228198031</c:v>
                </c:pt>
                <c:pt idx="95">
                  <c:v>104.6751228198031</c:v>
                </c:pt>
                <c:pt idx="96">
                  <c:v>19.33262912681275</c:v>
                </c:pt>
                <c:pt idx="97">
                  <c:v>19.33262912681275</c:v>
                </c:pt>
                <c:pt idx="98">
                  <c:v>0.0</c:v>
                </c:pt>
                <c:pt idx="99">
                  <c:v>19.33262912681275</c:v>
                </c:pt>
                <c:pt idx="100">
                  <c:v>19.33262912681275</c:v>
                </c:pt>
                <c:pt idx="101">
                  <c:v>0.0</c:v>
                </c:pt>
                <c:pt idx="102">
                  <c:v>19.33262912681275</c:v>
                </c:pt>
                <c:pt idx="103">
                  <c:v>19.33262912681275</c:v>
                </c:pt>
                <c:pt idx="104">
                  <c:v>104.6751228198031</c:v>
                </c:pt>
                <c:pt idx="105">
                  <c:v>104.6751228198031</c:v>
                </c:pt>
                <c:pt idx="106">
                  <c:v>2578.75303477828</c:v>
                </c:pt>
                <c:pt idx="107">
                  <c:v>2578.75303477828</c:v>
                </c:pt>
                <c:pt idx="108">
                  <c:v>426.1803443295358</c:v>
                </c:pt>
                <c:pt idx="109">
                  <c:v>426.1803443295358</c:v>
                </c:pt>
                <c:pt idx="110">
                  <c:v>33.73292598311518</c:v>
                </c:pt>
                <c:pt idx="111">
                  <c:v>33.73292598311518</c:v>
                </c:pt>
                <c:pt idx="112">
                  <c:v>0.0</c:v>
                </c:pt>
                <c:pt idx="113">
                  <c:v>33.73292598311518</c:v>
                </c:pt>
                <c:pt idx="114">
                  <c:v>33.73292598311518</c:v>
                </c:pt>
                <c:pt idx="115">
                  <c:v>8.505760044733257</c:v>
                </c:pt>
                <c:pt idx="116">
                  <c:v>8.505760044733257</c:v>
                </c:pt>
                <c:pt idx="117">
                  <c:v>0.0</c:v>
                </c:pt>
                <c:pt idx="118">
                  <c:v>8.505760044733257</c:v>
                </c:pt>
                <c:pt idx="119">
                  <c:v>8.505760044733257</c:v>
                </c:pt>
                <c:pt idx="120">
                  <c:v>0.193718915313469</c:v>
                </c:pt>
                <c:pt idx="121">
                  <c:v>0.193718915313469</c:v>
                </c:pt>
                <c:pt idx="122">
                  <c:v>0.0</c:v>
                </c:pt>
                <c:pt idx="123">
                  <c:v>0.193718915313469</c:v>
                </c:pt>
                <c:pt idx="124">
                  <c:v>0.193718915313469</c:v>
                </c:pt>
                <c:pt idx="125">
                  <c:v>0.0</c:v>
                </c:pt>
                <c:pt idx="126">
                  <c:v>0.193718915313469</c:v>
                </c:pt>
                <c:pt idx="127">
                  <c:v>0.193718915313469</c:v>
                </c:pt>
                <c:pt idx="128">
                  <c:v>8.505760044733257</c:v>
                </c:pt>
                <c:pt idx="129">
                  <c:v>8.505760044733257</c:v>
                </c:pt>
                <c:pt idx="130">
                  <c:v>33.73292598311518</c:v>
                </c:pt>
                <c:pt idx="131">
                  <c:v>33.73292598311518</c:v>
                </c:pt>
                <c:pt idx="132">
                  <c:v>426.1803443295358</c:v>
                </c:pt>
                <c:pt idx="133">
                  <c:v>426.1803443295358</c:v>
                </c:pt>
                <c:pt idx="134">
                  <c:v>60.99500519555862</c:v>
                </c:pt>
                <c:pt idx="135">
                  <c:v>60.99500519555862</c:v>
                </c:pt>
                <c:pt idx="136">
                  <c:v>3.518251438018305</c:v>
                </c:pt>
                <c:pt idx="137">
                  <c:v>3.518251438018305</c:v>
                </c:pt>
                <c:pt idx="138">
                  <c:v>0.0684704112928719</c:v>
                </c:pt>
                <c:pt idx="139">
                  <c:v>0.0684704112928719</c:v>
                </c:pt>
                <c:pt idx="140">
                  <c:v>0.0</c:v>
                </c:pt>
                <c:pt idx="141">
                  <c:v>0.0684704112928719</c:v>
                </c:pt>
                <c:pt idx="142">
                  <c:v>0.0684704112928719</c:v>
                </c:pt>
                <c:pt idx="143">
                  <c:v>0.0</c:v>
                </c:pt>
                <c:pt idx="144">
                  <c:v>0.0684704112928719</c:v>
                </c:pt>
                <c:pt idx="145">
                  <c:v>0.0684704112928719</c:v>
                </c:pt>
                <c:pt idx="146">
                  <c:v>3.518251438018305</c:v>
                </c:pt>
                <c:pt idx="147">
                  <c:v>3.518251438018305</c:v>
                </c:pt>
                <c:pt idx="148">
                  <c:v>0.652299488743944</c:v>
                </c:pt>
                <c:pt idx="149">
                  <c:v>0.652299488743944</c:v>
                </c:pt>
                <c:pt idx="150">
                  <c:v>0.0</c:v>
                </c:pt>
                <c:pt idx="151">
                  <c:v>0.652299488743944</c:v>
                </c:pt>
                <c:pt idx="152">
                  <c:v>0.652299488743944</c:v>
                </c:pt>
                <c:pt idx="153">
                  <c:v>0.0</c:v>
                </c:pt>
                <c:pt idx="154">
                  <c:v>0.652299488743944</c:v>
                </c:pt>
                <c:pt idx="155">
                  <c:v>0.652299488743944</c:v>
                </c:pt>
                <c:pt idx="156">
                  <c:v>3.518251438018305</c:v>
                </c:pt>
                <c:pt idx="157">
                  <c:v>3.518251438018305</c:v>
                </c:pt>
                <c:pt idx="158">
                  <c:v>60.99500519555862</c:v>
                </c:pt>
                <c:pt idx="159">
                  <c:v>60.99500519555862</c:v>
                </c:pt>
                <c:pt idx="160">
                  <c:v>4.992287026489366</c:v>
                </c:pt>
                <c:pt idx="161">
                  <c:v>4.992287026489366</c:v>
                </c:pt>
                <c:pt idx="162">
                  <c:v>0.0</c:v>
                </c:pt>
                <c:pt idx="163">
                  <c:v>4.992287026489366</c:v>
                </c:pt>
                <c:pt idx="164">
                  <c:v>4.992287026489366</c:v>
                </c:pt>
                <c:pt idx="165">
                  <c:v>0.32127405712383</c:v>
                </c:pt>
                <c:pt idx="166">
                  <c:v>0.32127405712383</c:v>
                </c:pt>
                <c:pt idx="167">
                  <c:v>0.0</c:v>
                </c:pt>
                <c:pt idx="168">
                  <c:v>0.32127405712383</c:v>
                </c:pt>
                <c:pt idx="169">
                  <c:v>0.32127405712383</c:v>
                </c:pt>
                <c:pt idx="170">
                  <c:v>0.0</c:v>
                </c:pt>
                <c:pt idx="171">
                  <c:v>0.32127405712383</c:v>
                </c:pt>
                <c:pt idx="172">
                  <c:v>0.32127405712383</c:v>
                </c:pt>
                <c:pt idx="173">
                  <c:v>4.992287026489366</c:v>
                </c:pt>
                <c:pt idx="174">
                  <c:v>4.992287026489366</c:v>
                </c:pt>
                <c:pt idx="175">
                  <c:v>60.99500519555862</c:v>
                </c:pt>
                <c:pt idx="176">
                  <c:v>60.99500519555862</c:v>
                </c:pt>
                <c:pt idx="177">
                  <c:v>426.1803443295358</c:v>
                </c:pt>
                <c:pt idx="178">
                  <c:v>426.1803443295358</c:v>
                </c:pt>
                <c:pt idx="179">
                  <c:v>2578.75303477828</c:v>
                </c:pt>
                <c:pt idx="180">
                  <c:v>2578.75303477828</c:v>
                </c:pt>
                <c:pt idx="181">
                  <c:v>11696.69619461401</c:v>
                </c:pt>
                <c:pt idx="182">
                  <c:v>11696.69619461401</c:v>
                </c:pt>
              </c:numCache>
            </c:numRef>
          </c:yVal>
          <c:smooth val="0"/>
        </c:ser>
        <c:ser>
          <c:idx val="1"/>
          <c:order val="1"/>
          <c:spPr>
            <a:ln w="12700">
              <a:solidFill>
                <a:srgbClr val="BE4B48"/>
              </a:solidFill>
              <a:prstDash val="sysDash"/>
            </a:ln>
          </c:spPr>
          <c:marker>
            <c:symbol val="none"/>
          </c:marker>
          <c:xVal>
            <c:numLit>
              <c:formatCode>General</c:formatCode>
              <c:ptCount val="2"/>
              <c:pt idx="0">
                <c:v>0.0</c:v>
              </c:pt>
              <c:pt idx="1">
                <c:v>28.0</c:v>
              </c:pt>
            </c:numLit>
          </c:xVal>
          <c:yVal>
            <c:numLit>
              <c:formatCode>General</c:formatCode>
              <c:ptCount val="2"/>
              <c:pt idx="0">
                <c:v>2440.076212337712</c:v>
              </c:pt>
              <c:pt idx="1">
                <c:v>2440.076212337712</c:v>
              </c:pt>
            </c:numLit>
          </c:yVal>
          <c:smooth val="0"/>
        </c:ser>
        <c:ser>
          <c:idx val="2"/>
          <c:order val="2"/>
          <c:spPr>
            <a:ln w="47625">
              <a:noFill/>
            </a:ln>
            <a:effectLst/>
          </c:spPr>
          <c:marker>
            <c:symbol val="none"/>
          </c:marker>
          <c:dLbls>
            <c:dLbl>
              <c:idx val="0"/>
              <c:layout/>
              <c:tx>
                <c:rich>
                  <a:bodyPr/>
                  <a:lstStyle/>
                  <a:p>
                    <a:r>
                      <a:rPr lang="fr-FR"/>
                      <a:t>Y030</a:t>
                    </a:r>
                  </a:p>
                </c:rich>
              </c:tx>
              <c:dLblPos val="b"/>
              <c:showLegendKey val="0"/>
              <c:showVal val="1"/>
              <c:showCatName val="0"/>
              <c:showSerName val="0"/>
              <c:showPercent val="0"/>
              <c:showBubbleSize val="0"/>
            </c:dLbl>
            <c:dLbl>
              <c:idx val="1"/>
              <c:layout/>
              <c:tx>
                <c:rich>
                  <a:bodyPr/>
                  <a:lstStyle/>
                  <a:p>
                    <a:r>
                      <a:rPr lang="fr-FR"/>
                      <a:t>Y001</a:t>
                    </a:r>
                  </a:p>
                </c:rich>
              </c:tx>
              <c:dLblPos val="b"/>
              <c:showLegendKey val="0"/>
              <c:showVal val="1"/>
              <c:showCatName val="0"/>
              <c:showSerName val="0"/>
              <c:showPercent val="0"/>
              <c:showBubbleSize val="0"/>
            </c:dLbl>
            <c:dLbl>
              <c:idx val="2"/>
              <c:layout/>
              <c:tx>
                <c:rich>
                  <a:bodyPr/>
                  <a:lstStyle/>
                  <a:p>
                    <a:r>
                      <a:rPr lang="fr-FR"/>
                      <a:t>Y018</a:t>
                    </a:r>
                  </a:p>
                </c:rich>
              </c:tx>
              <c:dLblPos val="b"/>
              <c:showLegendKey val="0"/>
              <c:showVal val="1"/>
              <c:showCatName val="0"/>
              <c:showSerName val="0"/>
              <c:showPercent val="0"/>
              <c:showBubbleSize val="0"/>
            </c:dLbl>
            <c:dLbl>
              <c:idx val="3"/>
              <c:layout/>
              <c:tx>
                <c:rich>
                  <a:bodyPr/>
                  <a:lstStyle/>
                  <a:p>
                    <a:r>
                      <a:rPr lang="fr-FR"/>
                      <a:t>X007</a:t>
                    </a:r>
                  </a:p>
                </c:rich>
              </c:tx>
              <c:dLblPos val="b"/>
              <c:showLegendKey val="0"/>
              <c:showVal val="1"/>
              <c:showCatName val="0"/>
              <c:showSerName val="0"/>
              <c:showPercent val="0"/>
              <c:showBubbleSize val="0"/>
            </c:dLbl>
            <c:dLbl>
              <c:idx val="4"/>
              <c:layout/>
              <c:tx>
                <c:rich>
                  <a:bodyPr/>
                  <a:lstStyle/>
                  <a:p>
                    <a:r>
                      <a:rPr lang="fr-FR"/>
                      <a:t>Y037</a:t>
                    </a:r>
                  </a:p>
                </c:rich>
              </c:tx>
              <c:dLblPos val="b"/>
              <c:showLegendKey val="0"/>
              <c:showVal val="1"/>
              <c:showCatName val="0"/>
              <c:showSerName val="0"/>
              <c:showPercent val="0"/>
              <c:showBubbleSize val="0"/>
            </c:dLbl>
            <c:dLbl>
              <c:idx val="5"/>
              <c:layout/>
              <c:tx>
                <c:rich>
                  <a:bodyPr/>
                  <a:lstStyle/>
                  <a:p>
                    <a:r>
                      <a:rPr lang="fr-FR"/>
                      <a:t>Yi06</a:t>
                    </a:r>
                  </a:p>
                </c:rich>
              </c:tx>
              <c:dLblPos val="b"/>
              <c:showLegendKey val="0"/>
              <c:showVal val="1"/>
              <c:showCatName val="0"/>
              <c:showSerName val="0"/>
              <c:showPercent val="0"/>
              <c:showBubbleSize val="0"/>
            </c:dLbl>
            <c:dLbl>
              <c:idx val="6"/>
              <c:layout/>
              <c:tx>
                <c:rich>
                  <a:bodyPr/>
                  <a:lstStyle/>
                  <a:p>
                    <a:r>
                      <a:rPr lang="fr-FR"/>
                      <a:t>Yi20</a:t>
                    </a:r>
                  </a:p>
                </c:rich>
              </c:tx>
              <c:dLblPos val="b"/>
              <c:showLegendKey val="0"/>
              <c:showVal val="1"/>
              <c:showCatName val="0"/>
              <c:showSerName val="0"/>
              <c:showPercent val="0"/>
              <c:showBubbleSize val="0"/>
            </c:dLbl>
            <c:dLbl>
              <c:idx val="7"/>
              <c:layout/>
              <c:tx>
                <c:rich>
                  <a:bodyPr/>
                  <a:lstStyle/>
                  <a:p>
                    <a:r>
                      <a:rPr lang="fr-FR"/>
                      <a:t>Y012</a:t>
                    </a:r>
                  </a:p>
                </c:rich>
              </c:tx>
              <c:dLblPos val="b"/>
              <c:showLegendKey val="0"/>
              <c:showVal val="1"/>
              <c:showCatName val="0"/>
              <c:showSerName val="0"/>
              <c:showPercent val="0"/>
              <c:showBubbleSize val="0"/>
            </c:dLbl>
            <c:dLbl>
              <c:idx val="8"/>
              <c:layout/>
              <c:tx>
                <c:rich>
                  <a:bodyPr/>
                  <a:lstStyle/>
                  <a:p>
                    <a:r>
                      <a:rPr lang="fr-FR"/>
                      <a:t>Y022</a:t>
                    </a:r>
                  </a:p>
                </c:rich>
              </c:tx>
              <c:dLblPos val="b"/>
              <c:showLegendKey val="0"/>
              <c:showVal val="1"/>
              <c:showCatName val="0"/>
              <c:showSerName val="0"/>
              <c:showPercent val="0"/>
              <c:showBubbleSize val="0"/>
            </c:dLbl>
            <c:dLbl>
              <c:idx val="9"/>
              <c:layout/>
              <c:tx>
                <c:rich>
                  <a:bodyPr/>
                  <a:lstStyle/>
                  <a:p>
                    <a:r>
                      <a:rPr lang="fr-FR"/>
                      <a:t>Y033</a:t>
                    </a:r>
                  </a:p>
                </c:rich>
              </c:tx>
              <c:dLblPos val="b"/>
              <c:showLegendKey val="0"/>
              <c:showVal val="1"/>
              <c:showCatName val="0"/>
              <c:showSerName val="0"/>
              <c:showPercent val="0"/>
              <c:showBubbleSize val="0"/>
            </c:dLbl>
            <c:dLbl>
              <c:idx val="10"/>
              <c:layout/>
              <c:tx>
                <c:rich>
                  <a:bodyPr/>
                  <a:lstStyle/>
                  <a:p>
                    <a:r>
                      <a:rPr lang="fr-FR"/>
                      <a:t>Y015</a:t>
                    </a:r>
                  </a:p>
                </c:rich>
              </c:tx>
              <c:dLblPos val="b"/>
              <c:showLegendKey val="0"/>
              <c:showVal val="1"/>
              <c:showCatName val="0"/>
              <c:showSerName val="0"/>
              <c:showPercent val="0"/>
              <c:showBubbleSize val="0"/>
            </c:dLbl>
            <c:dLbl>
              <c:idx val="11"/>
              <c:layout/>
              <c:tx>
                <c:rich>
                  <a:bodyPr/>
                  <a:lstStyle/>
                  <a:p>
                    <a:r>
                      <a:rPr lang="fr-FR"/>
                      <a:t>Y041</a:t>
                    </a:r>
                  </a:p>
                </c:rich>
              </c:tx>
              <c:dLblPos val="b"/>
              <c:showLegendKey val="0"/>
              <c:showVal val="1"/>
              <c:showCatName val="0"/>
              <c:showSerName val="0"/>
              <c:showPercent val="0"/>
              <c:showBubbleSize val="0"/>
            </c:dLbl>
            <c:dLbl>
              <c:idx val="12"/>
              <c:layout/>
              <c:tx>
                <c:rich>
                  <a:bodyPr/>
                  <a:lstStyle/>
                  <a:p>
                    <a:r>
                      <a:rPr lang="fr-FR"/>
                      <a:t>Yi14</a:t>
                    </a:r>
                  </a:p>
                </c:rich>
              </c:tx>
              <c:dLblPos val="b"/>
              <c:showLegendKey val="0"/>
              <c:showVal val="1"/>
              <c:showCatName val="0"/>
              <c:showSerName val="0"/>
              <c:showPercent val="0"/>
              <c:showBubbleSize val="0"/>
            </c:dLbl>
            <c:dLbl>
              <c:idx val="13"/>
              <c:layout/>
              <c:tx>
                <c:rich>
                  <a:bodyPr/>
                  <a:lstStyle/>
                  <a:p>
                    <a:r>
                      <a:rPr lang="fr-FR"/>
                      <a:t>Y020</a:t>
                    </a:r>
                  </a:p>
                </c:rich>
              </c:tx>
              <c:dLblPos val="b"/>
              <c:showLegendKey val="0"/>
              <c:showVal val="1"/>
              <c:showCatName val="0"/>
              <c:showSerName val="0"/>
              <c:showPercent val="0"/>
              <c:showBubbleSize val="0"/>
            </c:dLbl>
            <c:dLbl>
              <c:idx val="14"/>
              <c:layout/>
              <c:tx>
                <c:rich>
                  <a:bodyPr/>
                  <a:lstStyle/>
                  <a:p>
                    <a:r>
                      <a:rPr lang="fr-FR"/>
                      <a:t>X005</a:t>
                    </a:r>
                  </a:p>
                </c:rich>
              </c:tx>
              <c:dLblPos val="b"/>
              <c:showLegendKey val="0"/>
              <c:showVal val="1"/>
              <c:showCatName val="0"/>
              <c:showSerName val="0"/>
              <c:showPercent val="0"/>
              <c:showBubbleSize val="0"/>
            </c:dLbl>
            <c:dLbl>
              <c:idx val="15"/>
              <c:layout/>
              <c:tx>
                <c:rich>
                  <a:bodyPr/>
                  <a:lstStyle/>
                  <a:p>
                    <a:r>
                      <a:rPr lang="fr-FR"/>
                      <a:t>Y032</a:t>
                    </a:r>
                  </a:p>
                </c:rich>
              </c:tx>
              <c:dLblPos val="b"/>
              <c:showLegendKey val="0"/>
              <c:showVal val="1"/>
              <c:showCatName val="0"/>
              <c:showSerName val="0"/>
              <c:showPercent val="0"/>
              <c:showBubbleSize val="0"/>
            </c:dLbl>
            <c:dLbl>
              <c:idx val="16"/>
              <c:layout/>
              <c:tx>
                <c:rich>
                  <a:bodyPr/>
                  <a:lstStyle/>
                  <a:p>
                    <a:r>
                      <a:rPr lang="fr-FR"/>
                      <a:t>Yi05</a:t>
                    </a:r>
                  </a:p>
                </c:rich>
              </c:tx>
              <c:dLblPos val="b"/>
              <c:showLegendKey val="0"/>
              <c:showVal val="1"/>
              <c:showCatName val="0"/>
              <c:showSerName val="0"/>
              <c:showPercent val="0"/>
              <c:showBubbleSize val="0"/>
            </c:dLbl>
            <c:dLbl>
              <c:idx val="17"/>
              <c:layout/>
              <c:tx>
                <c:rich>
                  <a:bodyPr/>
                  <a:lstStyle/>
                  <a:p>
                    <a:r>
                      <a:rPr lang="fr-FR"/>
                      <a:t>Yi16</a:t>
                    </a:r>
                  </a:p>
                </c:rich>
              </c:tx>
              <c:dLblPos val="b"/>
              <c:showLegendKey val="0"/>
              <c:showVal val="1"/>
              <c:showCatName val="0"/>
              <c:showSerName val="0"/>
              <c:showPercent val="0"/>
              <c:showBubbleSize val="0"/>
            </c:dLbl>
            <c:dLbl>
              <c:idx val="18"/>
              <c:layout/>
              <c:tx>
                <c:rich>
                  <a:bodyPr/>
                  <a:lstStyle/>
                  <a:p>
                    <a:r>
                      <a:rPr lang="fr-FR"/>
                      <a:t>Y013</a:t>
                    </a:r>
                  </a:p>
                </c:rich>
              </c:tx>
              <c:dLblPos val="b"/>
              <c:showLegendKey val="0"/>
              <c:showVal val="1"/>
              <c:showCatName val="0"/>
              <c:showSerName val="0"/>
              <c:showPercent val="0"/>
              <c:showBubbleSize val="0"/>
            </c:dLbl>
            <c:dLbl>
              <c:idx val="19"/>
              <c:layout/>
              <c:tx>
                <c:rich>
                  <a:bodyPr/>
                  <a:lstStyle/>
                  <a:p>
                    <a:r>
                      <a:rPr lang="fr-FR"/>
                      <a:t>Y031</a:t>
                    </a:r>
                  </a:p>
                </c:rich>
              </c:tx>
              <c:dLblPos val="b"/>
              <c:showLegendKey val="0"/>
              <c:showVal val="1"/>
              <c:showCatName val="0"/>
              <c:showSerName val="0"/>
              <c:showPercent val="0"/>
              <c:showBubbleSize val="0"/>
            </c:dLbl>
            <c:dLbl>
              <c:idx val="20"/>
              <c:layout/>
              <c:tx>
                <c:rich>
                  <a:bodyPr/>
                  <a:lstStyle/>
                  <a:p>
                    <a:r>
                      <a:rPr lang="fr-FR"/>
                      <a:t>Y019</a:t>
                    </a:r>
                  </a:p>
                </c:rich>
              </c:tx>
              <c:dLblPos val="b"/>
              <c:showLegendKey val="0"/>
              <c:showVal val="1"/>
              <c:showCatName val="0"/>
              <c:showSerName val="0"/>
              <c:showPercent val="0"/>
              <c:showBubbleSize val="0"/>
            </c:dLbl>
            <c:dLbl>
              <c:idx val="21"/>
              <c:layout/>
              <c:tx>
                <c:rich>
                  <a:bodyPr/>
                  <a:lstStyle/>
                  <a:p>
                    <a:r>
                      <a:rPr lang="fr-FR"/>
                      <a:t>Y021</a:t>
                    </a:r>
                  </a:p>
                </c:rich>
              </c:tx>
              <c:dLblPos val="b"/>
              <c:showLegendKey val="0"/>
              <c:showVal val="1"/>
              <c:showCatName val="0"/>
              <c:showSerName val="0"/>
              <c:showPercent val="0"/>
              <c:showBubbleSize val="0"/>
            </c:dLbl>
            <c:dLbl>
              <c:idx val="22"/>
              <c:layout/>
              <c:tx>
                <c:rich>
                  <a:bodyPr/>
                  <a:lstStyle/>
                  <a:p>
                    <a:r>
                      <a:rPr lang="fr-FR"/>
                      <a:t>Y003</a:t>
                    </a:r>
                  </a:p>
                </c:rich>
              </c:tx>
              <c:dLblPos val="b"/>
              <c:showLegendKey val="0"/>
              <c:showVal val="1"/>
              <c:showCatName val="0"/>
              <c:showSerName val="0"/>
              <c:showPercent val="0"/>
              <c:showBubbleSize val="0"/>
            </c:dLbl>
            <c:dLbl>
              <c:idx val="23"/>
              <c:layout/>
              <c:tx>
                <c:rich>
                  <a:bodyPr/>
                  <a:lstStyle/>
                  <a:p>
                    <a:r>
                      <a:rPr lang="fr-FR"/>
                      <a:t>Y034</a:t>
                    </a:r>
                  </a:p>
                </c:rich>
              </c:tx>
              <c:dLblPos val="b"/>
              <c:showLegendKey val="0"/>
              <c:showVal val="1"/>
              <c:showCatName val="0"/>
              <c:showSerName val="0"/>
              <c:showPercent val="0"/>
              <c:showBubbleSize val="0"/>
            </c:dLbl>
            <c:dLbl>
              <c:idx val="24"/>
              <c:layout/>
              <c:tx>
                <c:rich>
                  <a:bodyPr/>
                  <a:lstStyle/>
                  <a:p>
                    <a:r>
                      <a:rPr lang="fr-FR"/>
                      <a:t>X030</a:t>
                    </a:r>
                  </a:p>
                </c:rich>
              </c:tx>
              <c:dLblPos val="b"/>
              <c:showLegendKey val="0"/>
              <c:showVal val="1"/>
              <c:showCatName val="0"/>
              <c:showSerName val="0"/>
              <c:showPercent val="0"/>
              <c:showBubbleSize val="0"/>
            </c:dLbl>
            <c:dLbl>
              <c:idx val="25"/>
              <c:layout/>
              <c:tx>
                <c:rich>
                  <a:bodyPr/>
                  <a:lstStyle/>
                  <a:p>
                    <a:r>
                      <a:rPr lang="fr-FR"/>
                      <a:t>Y009</a:t>
                    </a:r>
                  </a:p>
                </c:rich>
              </c:tx>
              <c:dLblPos val="b"/>
              <c:showLegendKey val="0"/>
              <c:showVal val="1"/>
              <c:showCatName val="0"/>
              <c:showSerName val="0"/>
              <c:showPercent val="0"/>
              <c:showBubbleSize val="0"/>
            </c:dLbl>
            <c:dLbl>
              <c:idx val="26"/>
              <c:layout/>
              <c:tx>
                <c:rich>
                  <a:bodyPr/>
                  <a:lstStyle/>
                  <a:p>
                    <a:r>
                      <a:rPr lang="fr-FR"/>
                      <a:t>Y036</a:t>
                    </a:r>
                  </a:p>
                </c:rich>
              </c:tx>
              <c:dLblPos val="b"/>
              <c:showLegendKey val="0"/>
              <c:showVal val="1"/>
              <c:showCatName val="0"/>
              <c:showSerName val="0"/>
              <c:showPercent val="0"/>
              <c:showBubbleSize val="0"/>
            </c:dLbl>
            <c:txPr>
              <a:bodyPr rot="-5400000" vert="horz"/>
              <a:lstStyle/>
              <a:p>
                <a:pPr>
                  <a:defRPr sz="700"/>
                </a:pPr>
                <a:endParaRPr lang="fr-FR"/>
              </a:p>
            </c:txPr>
            <c:dLblPos val="b"/>
            <c:showLegendKey val="0"/>
            <c:showVal val="1"/>
            <c:showCatName val="0"/>
            <c:showSerName val="0"/>
            <c:showPercent val="0"/>
            <c:showBubbleSize val="0"/>
            <c:showLeaderLines val="0"/>
          </c:dLbls>
          <c:xVal>
            <c:numRef>
              <c:f>CAH2_HID!$C$1:$C$27</c:f>
              <c:numCache>
                <c:formatCode>0</c:formatCode>
                <c:ptCount val="27"/>
                <c:pt idx="0">
                  <c:v>1.0</c:v>
                </c:pt>
                <c:pt idx="1">
                  <c:v>2.0</c:v>
                </c:pt>
                <c:pt idx="2">
                  <c:v>3.0</c:v>
                </c:pt>
                <c:pt idx="3">
                  <c:v>4.0</c:v>
                </c:pt>
                <c:pt idx="4">
                  <c:v>5.0</c:v>
                </c:pt>
                <c:pt idx="5">
                  <c:v>6.0</c:v>
                </c:pt>
                <c:pt idx="6">
                  <c:v>7.0</c:v>
                </c:pt>
                <c:pt idx="7">
                  <c:v>8.0</c:v>
                </c:pt>
                <c:pt idx="8">
                  <c:v>9.0</c:v>
                </c:pt>
                <c:pt idx="9">
                  <c:v>10.0</c:v>
                </c:pt>
                <c:pt idx="10">
                  <c:v>11.0</c:v>
                </c:pt>
                <c:pt idx="11">
                  <c:v>12.0</c:v>
                </c:pt>
                <c:pt idx="12">
                  <c:v>13.0</c:v>
                </c:pt>
                <c:pt idx="13">
                  <c:v>14.0</c:v>
                </c:pt>
                <c:pt idx="14">
                  <c:v>15.0</c:v>
                </c:pt>
                <c:pt idx="15">
                  <c:v>16.0</c:v>
                </c:pt>
                <c:pt idx="16">
                  <c:v>17.0</c:v>
                </c:pt>
                <c:pt idx="17">
                  <c:v>18.0</c:v>
                </c:pt>
                <c:pt idx="18">
                  <c:v>19.0</c:v>
                </c:pt>
                <c:pt idx="19">
                  <c:v>20.0</c:v>
                </c:pt>
                <c:pt idx="20">
                  <c:v>21.0</c:v>
                </c:pt>
                <c:pt idx="21">
                  <c:v>22.0</c:v>
                </c:pt>
                <c:pt idx="22">
                  <c:v>23.0</c:v>
                </c:pt>
                <c:pt idx="23">
                  <c:v>24.0</c:v>
                </c:pt>
                <c:pt idx="24">
                  <c:v>25.0</c:v>
                </c:pt>
                <c:pt idx="25">
                  <c:v>26.0</c:v>
                </c:pt>
                <c:pt idx="26">
                  <c:v>27.0</c:v>
                </c:pt>
              </c:numCache>
            </c:numRef>
          </c:xVal>
          <c:yVal>
            <c:numRef>
              <c:f>CAH2_HID!$D$1:$D$27</c:f>
              <c:numCache>
                <c:formatCode>0</c:formatCode>
                <c:ptCount val="27"/>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numCache>
            </c:numRef>
          </c:yVal>
          <c:smooth val="0"/>
        </c:ser>
        <c:dLbls>
          <c:showLegendKey val="0"/>
          <c:showVal val="0"/>
          <c:showCatName val="0"/>
          <c:showSerName val="0"/>
          <c:showPercent val="0"/>
          <c:showBubbleSize val="0"/>
        </c:dLbls>
        <c:axId val="2095228776"/>
        <c:axId val="2095223528"/>
      </c:scatterChart>
      <c:valAx>
        <c:axId val="2095228776"/>
        <c:scaling>
          <c:orientation val="minMax"/>
          <c:max val="28.0"/>
          <c:min val="0.0"/>
        </c:scaling>
        <c:delete val="0"/>
        <c:axPos val="b"/>
        <c:title>
          <c:tx>
            <c:rich>
              <a:bodyPr/>
              <a:lstStyle/>
              <a:p>
                <a:pPr>
                  <a:defRPr sz="800" b="1"/>
                </a:pPr>
                <a:r>
                  <a:rPr lang="fr-FR"/>
                  <a:t> </a:t>
                </a:r>
              </a:p>
            </c:rich>
          </c:tx>
          <c:layout/>
          <c:overlay val="0"/>
        </c:title>
        <c:numFmt formatCode="General" sourceLinked="0"/>
        <c:majorTickMark val="none"/>
        <c:minorTickMark val="none"/>
        <c:tickLblPos val="none"/>
        <c:txPr>
          <a:bodyPr/>
          <a:lstStyle/>
          <a:p>
            <a:pPr>
              <a:defRPr sz="700"/>
            </a:pPr>
            <a:endParaRPr lang="fr-FR"/>
          </a:p>
        </c:txPr>
        <c:crossAx val="2095223528"/>
        <c:crosses val="autoZero"/>
        <c:crossBetween val="midCat"/>
      </c:valAx>
      <c:valAx>
        <c:axId val="2095223528"/>
        <c:scaling>
          <c:orientation val="minMax"/>
          <c:min val="0.0"/>
        </c:scaling>
        <c:delete val="0"/>
        <c:axPos val="l"/>
        <c:title>
          <c:tx>
            <c:rich>
              <a:bodyPr/>
              <a:lstStyle/>
              <a:p>
                <a:pPr>
                  <a:defRPr sz="800" b="1"/>
                </a:pPr>
                <a:r>
                  <a:rPr lang="fr-FR"/>
                  <a:t>Dissimilarité</a:t>
                </a:r>
              </a:p>
            </c:rich>
          </c:tx>
          <c:layout/>
          <c:overlay val="0"/>
        </c:title>
        <c:numFmt formatCode="General" sourceLinked="0"/>
        <c:majorTickMark val="cross"/>
        <c:minorTickMark val="none"/>
        <c:tickLblPos val="nextTo"/>
        <c:txPr>
          <a:bodyPr/>
          <a:lstStyle/>
          <a:p>
            <a:pPr>
              <a:defRPr sz="700"/>
            </a:pPr>
            <a:endParaRPr lang="fr-FR"/>
          </a:p>
        </c:txPr>
        <c:crossAx val="2095228776"/>
        <c:crosses val="autoZero"/>
        <c:crossBetween val="midCat"/>
      </c:valAx>
      <c:spPr>
        <a:ln>
          <a:solidFill>
            <a:srgbClr val="808080"/>
          </a:solidFill>
          <a:prstDash val="solid"/>
        </a:ln>
      </c:spPr>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 Id="rId2" Type="http://schemas.openxmlformats.org/officeDocument/2006/relationships/image" Target="../media/image12.emf"/><Relationship Id="rId3" Type="http://schemas.openxmlformats.org/officeDocument/2006/relationships/image" Target="../media/image1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2.emf"/><Relationship Id="rId2" Type="http://schemas.openxmlformats.org/officeDocument/2006/relationships/image" Target="../media/image2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F1F2F9-734C-BD47-A7B0-7255150A0A5F}" type="datetimeFigureOut">
              <a:rPr lang="fr-FR" smtClean="0"/>
              <a:t>01/03/12</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4EDE40E-08F6-1E45-BE72-903619034FFE}" type="slidenum">
              <a:rPr lang="fr-FR" smtClean="0"/>
              <a:t>‹#›</a:t>
            </a:fld>
            <a:endParaRPr lang="fr-FR"/>
          </a:p>
        </p:txBody>
      </p:sp>
    </p:spTree>
    <p:extLst>
      <p:ext uri="{BB962C8B-B14F-4D97-AF65-F5344CB8AC3E}">
        <p14:creationId xmlns:p14="http://schemas.microsoft.com/office/powerpoint/2010/main" val="25521003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4BF202-5548-AA4F-9FA4-E64C1B06FFBC}" type="datetimeFigureOut">
              <a:rPr lang="fr-FR" smtClean="0"/>
              <a:t>01/03/12</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3FB437-3E39-354F-9E53-92EA96E1F77E}" type="slidenum">
              <a:rPr lang="fr-FR" smtClean="0"/>
              <a:t>‹#›</a:t>
            </a:fld>
            <a:endParaRPr lang="fr-FR"/>
          </a:p>
        </p:txBody>
      </p:sp>
    </p:spTree>
    <p:extLst>
      <p:ext uri="{BB962C8B-B14F-4D97-AF65-F5344CB8AC3E}">
        <p14:creationId xmlns:p14="http://schemas.microsoft.com/office/powerpoint/2010/main" val="322487660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commentaire</a:t>
            </a:r>
            <a:endParaRPr lang="fr-FR" dirty="0"/>
          </a:p>
        </p:txBody>
      </p:sp>
      <p:sp>
        <p:nvSpPr>
          <p:cNvPr id="4" name="Espace réservé du numéro de diapositive 3"/>
          <p:cNvSpPr>
            <a:spLocks noGrp="1"/>
          </p:cNvSpPr>
          <p:nvPr>
            <p:ph type="sldNum" sz="quarter" idx="10"/>
          </p:nvPr>
        </p:nvSpPr>
        <p:spPr/>
        <p:txBody>
          <a:bodyPr/>
          <a:lstStyle/>
          <a:p>
            <a:fld id="{9F3FB437-3E39-354F-9E53-92EA96E1F77E}" type="slidenum">
              <a:rPr lang="fr-FR" smtClean="0"/>
              <a:t>12</a:t>
            </a:fld>
            <a:endParaRPr lang="fr-FR"/>
          </a:p>
        </p:txBody>
      </p:sp>
    </p:spTree>
    <p:extLst>
      <p:ext uri="{BB962C8B-B14F-4D97-AF65-F5344CB8AC3E}">
        <p14:creationId xmlns:p14="http://schemas.microsoft.com/office/powerpoint/2010/main" val="2487377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commentaire</a:t>
            </a:r>
            <a:endParaRPr lang="fr-FR" dirty="0"/>
          </a:p>
        </p:txBody>
      </p:sp>
      <p:sp>
        <p:nvSpPr>
          <p:cNvPr id="4" name="Espace réservé du numéro de diapositive 3"/>
          <p:cNvSpPr>
            <a:spLocks noGrp="1"/>
          </p:cNvSpPr>
          <p:nvPr>
            <p:ph type="sldNum" sz="quarter" idx="10"/>
          </p:nvPr>
        </p:nvSpPr>
        <p:spPr/>
        <p:txBody>
          <a:bodyPr/>
          <a:lstStyle/>
          <a:p>
            <a:fld id="{9F3FB437-3E39-354F-9E53-92EA96E1F77E}" type="slidenum">
              <a:rPr lang="fr-FR" smtClean="0"/>
              <a:t>13</a:t>
            </a:fld>
            <a:endParaRPr lang="fr-FR"/>
          </a:p>
        </p:txBody>
      </p:sp>
    </p:spTree>
    <p:extLst>
      <p:ext uri="{BB962C8B-B14F-4D97-AF65-F5344CB8AC3E}">
        <p14:creationId xmlns:p14="http://schemas.microsoft.com/office/powerpoint/2010/main" val="2487377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commentaire</a:t>
            </a:r>
            <a:endParaRPr lang="fr-FR" dirty="0"/>
          </a:p>
        </p:txBody>
      </p:sp>
      <p:sp>
        <p:nvSpPr>
          <p:cNvPr id="4" name="Espace réservé du numéro de diapositive 3"/>
          <p:cNvSpPr>
            <a:spLocks noGrp="1"/>
          </p:cNvSpPr>
          <p:nvPr>
            <p:ph type="sldNum" sz="quarter" idx="10"/>
          </p:nvPr>
        </p:nvSpPr>
        <p:spPr/>
        <p:txBody>
          <a:bodyPr/>
          <a:lstStyle/>
          <a:p>
            <a:fld id="{9F3FB437-3E39-354F-9E53-92EA96E1F77E}" type="slidenum">
              <a:rPr lang="fr-FR" smtClean="0"/>
              <a:t>14</a:t>
            </a:fld>
            <a:endParaRPr lang="fr-FR"/>
          </a:p>
        </p:txBody>
      </p:sp>
    </p:spTree>
    <p:extLst>
      <p:ext uri="{BB962C8B-B14F-4D97-AF65-F5344CB8AC3E}">
        <p14:creationId xmlns:p14="http://schemas.microsoft.com/office/powerpoint/2010/main" val="2487377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commentaire</a:t>
            </a:r>
            <a:endParaRPr lang="fr-FR" dirty="0"/>
          </a:p>
        </p:txBody>
      </p:sp>
      <p:sp>
        <p:nvSpPr>
          <p:cNvPr id="4" name="Espace réservé du numéro de diapositive 3"/>
          <p:cNvSpPr>
            <a:spLocks noGrp="1"/>
          </p:cNvSpPr>
          <p:nvPr>
            <p:ph type="sldNum" sz="quarter" idx="10"/>
          </p:nvPr>
        </p:nvSpPr>
        <p:spPr/>
        <p:txBody>
          <a:bodyPr/>
          <a:lstStyle/>
          <a:p>
            <a:fld id="{9F3FB437-3E39-354F-9E53-92EA96E1F77E}" type="slidenum">
              <a:rPr lang="fr-FR" smtClean="0"/>
              <a:t>15</a:t>
            </a:fld>
            <a:endParaRPr lang="fr-FR"/>
          </a:p>
        </p:txBody>
      </p:sp>
    </p:spTree>
    <p:extLst>
      <p:ext uri="{BB962C8B-B14F-4D97-AF65-F5344CB8AC3E}">
        <p14:creationId xmlns:p14="http://schemas.microsoft.com/office/powerpoint/2010/main" val="2487377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b="1" kern="1200" dirty="0" smtClean="0">
                <a:solidFill>
                  <a:schemeClr val="tx1"/>
                </a:solidFill>
                <a:effectLst/>
                <a:latin typeface="+mn-lt"/>
                <a:ea typeface="+mn-ea"/>
                <a:cs typeface="+mn-cs"/>
              </a:rPr>
              <a:t>Au total, les facteurs déterminants semblent être l’engagement de Obs5 (22), alors que le score de Obs6 est négatif ; l’engagement et l’ajustement plus important du thérapeute pour Obs5 que pour Obs6, et l’interaction 11,74/1,14. Quels facteurs l’ont-ils facilité / Obs6 ?</a:t>
            </a:r>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9F3FB437-3E39-354F-9E53-92EA96E1F77E}" type="slidenum">
              <a:rPr lang="fr-FR" smtClean="0"/>
              <a:t>26</a:t>
            </a:fld>
            <a:endParaRPr lang="fr-FR"/>
          </a:p>
        </p:txBody>
      </p:sp>
    </p:spTree>
    <p:extLst>
      <p:ext uri="{BB962C8B-B14F-4D97-AF65-F5344CB8AC3E}">
        <p14:creationId xmlns:p14="http://schemas.microsoft.com/office/powerpoint/2010/main" val="1591494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67918AC-4159-F544-A968-85EAC5D7E792}" type="slidenum">
              <a:rPr lang="fr-FR" smtClean="0"/>
              <a:pPr/>
              <a:t>‹#›</a:t>
            </a:fld>
            <a:endParaRPr lang="fr-FR"/>
          </a:p>
        </p:txBody>
      </p:sp>
    </p:spTree>
    <p:extLst>
      <p:ext uri="{BB962C8B-B14F-4D97-AF65-F5344CB8AC3E}">
        <p14:creationId xmlns:p14="http://schemas.microsoft.com/office/powerpoint/2010/main" val="2555142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92C8FF9-9FB0-DC46-961F-0EEE9CF200C0}" type="slidenum">
              <a:rPr lang="fr-FR" smtClean="0"/>
              <a:pPr/>
              <a:t>‹#›</a:t>
            </a:fld>
            <a:endParaRPr lang="fr-FR"/>
          </a:p>
        </p:txBody>
      </p:sp>
    </p:spTree>
    <p:extLst>
      <p:ext uri="{BB962C8B-B14F-4D97-AF65-F5344CB8AC3E}">
        <p14:creationId xmlns:p14="http://schemas.microsoft.com/office/powerpoint/2010/main" val="755552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DCF255F-5DA8-5E4D-8B00-EAF3C23EF2FF}" type="slidenum">
              <a:rPr lang="fr-FR" smtClean="0"/>
              <a:pPr/>
              <a:t>‹#›</a:t>
            </a:fld>
            <a:endParaRPr lang="fr-FR"/>
          </a:p>
        </p:txBody>
      </p:sp>
    </p:spTree>
    <p:extLst>
      <p:ext uri="{BB962C8B-B14F-4D97-AF65-F5344CB8AC3E}">
        <p14:creationId xmlns:p14="http://schemas.microsoft.com/office/powerpoint/2010/main" val="3030179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4D6D8E2-7CE2-0740-8D03-0D609F2473DC}" type="slidenum">
              <a:rPr lang="fr-FR" smtClean="0"/>
              <a:pPr/>
              <a:t>‹#›</a:t>
            </a:fld>
            <a:endParaRPr lang="fr-FR"/>
          </a:p>
        </p:txBody>
      </p:sp>
    </p:spTree>
    <p:extLst>
      <p:ext uri="{BB962C8B-B14F-4D97-AF65-F5344CB8AC3E}">
        <p14:creationId xmlns:p14="http://schemas.microsoft.com/office/powerpoint/2010/main" val="3092372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DAE0AC3-F3CA-F24D-A311-05B4DCEF3AC2}" type="slidenum">
              <a:rPr lang="fr-FR" smtClean="0"/>
              <a:pPr/>
              <a:t>‹#›</a:t>
            </a:fld>
            <a:endParaRPr lang="fr-FR"/>
          </a:p>
        </p:txBody>
      </p:sp>
    </p:spTree>
    <p:extLst>
      <p:ext uri="{BB962C8B-B14F-4D97-AF65-F5344CB8AC3E}">
        <p14:creationId xmlns:p14="http://schemas.microsoft.com/office/powerpoint/2010/main" val="1300709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D79C8F5-E45A-9D4B-A5BA-23646BFA8AEE}" type="slidenum">
              <a:rPr lang="fr-FR" smtClean="0"/>
              <a:pPr/>
              <a:t>‹#›</a:t>
            </a:fld>
            <a:endParaRPr lang="fr-FR"/>
          </a:p>
        </p:txBody>
      </p:sp>
    </p:spTree>
    <p:extLst>
      <p:ext uri="{BB962C8B-B14F-4D97-AF65-F5344CB8AC3E}">
        <p14:creationId xmlns:p14="http://schemas.microsoft.com/office/powerpoint/2010/main" val="1006588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8D88245-9888-2D4E-9900-1C88BEC12354}" type="slidenum">
              <a:rPr lang="fr-FR" smtClean="0"/>
              <a:pPr/>
              <a:t>‹#›</a:t>
            </a:fld>
            <a:endParaRPr lang="fr-FR"/>
          </a:p>
        </p:txBody>
      </p:sp>
    </p:spTree>
    <p:extLst>
      <p:ext uri="{BB962C8B-B14F-4D97-AF65-F5344CB8AC3E}">
        <p14:creationId xmlns:p14="http://schemas.microsoft.com/office/powerpoint/2010/main" val="3462579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83E3538-158A-1E4F-8497-7DC1EDF270D8}" type="slidenum">
              <a:rPr lang="fr-FR" smtClean="0"/>
              <a:pPr/>
              <a:t>‹#›</a:t>
            </a:fld>
            <a:endParaRPr lang="fr-FR"/>
          </a:p>
        </p:txBody>
      </p:sp>
    </p:spTree>
    <p:extLst>
      <p:ext uri="{BB962C8B-B14F-4D97-AF65-F5344CB8AC3E}">
        <p14:creationId xmlns:p14="http://schemas.microsoft.com/office/powerpoint/2010/main" val="127756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5419DE7-29CC-DD40-B517-54E4611105C3}" type="slidenum">
              <a:rPr lang="fr-FR" smtClean="0"/>
              <a:pPr/>
              <a:t>‹#›</a:t>
            </a:fld>
            <a:endParaRPr lang="fr-FR"/>
          </a:p>
        </p:txBody>
      </p:sp>
    </p:spTree>
    <p:extLst>
      <p:ext uri="{BB962C8B-B14F-4D97-AF65-F5344CB8AC3E}">
        <p14:creationId xmlns:p14="http://schemas.microsoft.com/office/powerpoint/2010/main" val="875254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1DCE8D1-99B3-5849-AEC1-7F3F123F9A9F}" type="slidenum">
              <a:rPr lang="fr-FR" smtClean="0"/>
              <a:pPr/>
              <a:t>‹#›</a:t>
            </a:fld>
            <a:endParaRPr lang="fr-FR"/>
          </a:p>
        </p:txBody>
      </p:sp>
    </p:spTree>
    <p:extLst>
      <p:ext uri="{BB962C8B-B14F-4D97-AF65-F5344CB8AC3E}">
        <p14:creationId xmlns:p14="http://schemas.microsoft.com/office/powerpoint/2010/main" val="3705275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ECAB4A9-C168-BF4D-8F42-C7092CA856AE}" type="slidenum">
              <a:rPr lang="fr-FR" smtClean="0"/>
              <a:pPr/>
              <a:t>‹#›</a:t>
            </a:fld>
            <a:endParaRPr lang="fr-FR"/>
          </a:p>
        </p:txBody>
      </p:sp>
    </p:spTree>
    <p:extLst>
      <p:ext uri="{BB962C8B-B14F-4D97-AF65-F5344CB8AC3E}">
        <p14:creationId xmlns:p14="http://schemas.microsoft.com/office/powerpoint/2010/main" val="312357375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587152-AACD-2340-90D9-06BEF1F3DB59}" type="slidenum">
              <a:rPr lang="fr-FR" smtClean="0"/>
              <a:pPr/>
              <a:t>‹#›</a:t>
            </a:fld>
            <a:endParaRPr lang="fr-FR"/>
          </a:p>
        </p:txBody>
      </p:sp>
    </p:spTree>
    <p:extLst>
      <p:ext uri="{BB962C8B-B14F-4D97-AF65-F5344CB8AC3E}">
        <p14:creationId xmlns:p14="http://schemas.microsoft.com/office/powerpoint/2010/main" val="227429452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4.jpe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0.png"/><Relationship Id="rId5" Type="http://schemas.openxmlformats.org/officeDocument/2006/relationships/package" Target="../embeddings/Document_Microsoft_Word1.docx"/><Relationship Id="rId6" Type="http://schemas.openxmlformats.org/officeDocument/2006/relationships/image" Target="../media/image8.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4" Type="http://schemas.openxmlformats.org/officeDocument/2006/relationships/package" Target="../embeddings/Document_Microsoft_Word2.docx"/><Relationship Id="rId5" Type="http://schemas.openxmlformats.org/officeDocument/2006/relationships/image" Target="../media/image11.emf"/><Relationship Id="rId6" Type="http://schemas.openxmlformats.org/officeDocument/2006/relationships/package" Target="../embeddings/Document_Microsoft_Word3.docx"/><Relationship Id="rId7" Type="http://schemas.openxmlformats.org/officeDocument/2006/relationships/image" Target="../media/image12.emf"/><Relationship Id="rId8" Type="http://schemas.openxmlformats.org/officeDocument/2006/relationships/image" Target="../media/image15.png"/><Relationship Id="rId9" Type="http://schemas.openxmlformats.org/officeDocument/2006/relationships/package" Target="../embeddings/Document_Microsoft_Word4.docx"/><Relationship Id="rId10" Type="http://schemas.openxmlformats.org/officeDocument/2006/relationships/image" Target="../media/image13.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package" Target="../embeddings/Document_Microsoft_Word5.docx"/><Relationship Id="rId4" Type="http://schemas.openxmlformats.org/officeDocument/2006/relationships/image" Target="../media/image16.png"/><Relationship Id="rId5" Type="http://schemas.openxmlformats.org/officeDocument/2006/relationships/package" Target="../embeddings/Document_Microsoft_Word6.docx"/><Relationship Id="rId6" Type="http://schemas.openxmlformats.org/officeDocument/2006/relationships/image" Target="../media/image17.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chart" Target="../charts/char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chart" Target="../charts/char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chart" Target="../charts/char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hart" Target="../charts/char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package" Target="../embeddings/Document_Microsoft_Word7.docx"/><Relationship Id="rId4" Type="http://schemas.openxmlformats.org/officeDocument/2006/relationships/image" Target="../media/image18.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package" Target="../embeddings/Document_Microsoft_Word8.docx"/><Relationship Id="rId4" Type="http://schemas.openxmlformats.org/officeDocument/2006/relationships/image" Target="../media/image19.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package" Target="../embeddings/Document_Microsoft_Word9.docx"/><Relationship Id="rId4" Type="http://schemas.openxmlformats.org/officeDocument/2006/relationships/image" Target="../media/image20.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package" Target="../embeddings/Document_Microsoft_Word10.docx"/><Relationship Id="rId4" Type="http://schemas.openxmlformats.org/officeDocument/2006/relationships/image" Target="../media/image21.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package" Target="../embeddings/Document_Microsoft_Word11.docx"/><Relationship Id="rId5" Type="http://schemas.openxmlformats.org/officeDocument/2006/relationships/image" Target="../media/image22.emf"/><Relationship Id="rId6" Type="http://schemas.openxmlformats.org/officeDocument/2006/relationships/package" Target="../embeddings/Document_Microsoft_Word12.docx"/><Relationship Id="rId7" Type="http://schemas.openxmlformats.org/officeDocument/2006/relationships/image" Target="../media/image23.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package" Target="../embeddings/Document_Microsoft_Word13.docx"/><Relationship Id="rId4" Type="http://schemas.openxmlformats.org/officeDocument/2006/relationships/image" Target="../media/image24.png"/><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package" Target="../embeddings/Feuille_binaire_Microsoft_Excel14.xlsb"/><Relationship Id="rId4" Type="http://schemas.openxmlformats.org/officeDocument/2006/relationships/image" Target="../media/image25.e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package" Target="../embeddings/Feuille_binaire_Microsoft_Excel15.xlsb"/><Relationship Id="rId4" Type="http://schemas.openxmlformats.org/officeDocument/2006/relationships/image" Target="../media/image26.emf"/><Relationship Id="rId1" Type="http://schemas.openxmlformats.org/officeDocument/2006/relationships/vmlDrawing" Target="../drawings/vmlDrawing11.vml"/><Relationship Id="rId2"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oleObject" Target="file:///\\localhost\r&#233;seau2008-11\JReseau300911\Macintosh%20HD:re&#769;seau2008-11:JReseau300911:Analysing%20the%20process%20of%20change%20of%20complex%20psychotherapies,%20three%20complementary%20levels.docx!OLE_LINK3" TargetMode="External"/><Relationship Id="rId4" Type="http://schemas.openxmlformats.org/officeDocument/2006/relationships/image" Target="../media/image27.png"/><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628800"/>
            <a:ext cx="7772400" cy="1800200"/>
          </a:xfrm>
        </p:spPr>
        <p:txBody>
          <a:bodyPr>
            <a:noAutofit/>
          </a:bodyPr>
          <a:lstStyle/>
          <a:p>
            <a:r>
              <a:rPr lang="fr-FR" sz="2800" dirty="0" smtClean="0"/>
              <a:t>Trois méthodologies complémentaires pour faire l’analyse des 41 premiers cas d’autisme terminés</a:t>
            </a:r>
            <a:endParaRPr lang="fr-FR" sz="2800" dirty="0"/>
          </a:p>
        </p:txBody>
      </p:sp>
      <p:sp>
        <p:nvSpPr>
          <p:cNvPr id="2051" name="Rectangle 3"/>
          <p:cNvSpPr>
            <a:spLocks noGrp="1" noChangeArrowheads="1"/>
          </p:cNvSpPr>
          <p:nvPr>
            <p:ph type="subTitle" idx="1"/>
          </p:nvPr>
        </p:nvSpPr>
        <p:spPr>
          <a:xfrm>
            <a:off x="1371600" y="3886200"/>
            <a:ext cx="6944816" cy="1752600"/>
          </a:xfrm>
        </p:spPr>
        <p:txBody>
          <a:bodyPr>
            <a:normAutofit fontScale="92500" lnSpcReduction="10000"/>
          </a:bodyPr>
          <a:lstStyle/>
          <a:p>
            <a:pPr algn="l"/>
            <a:r>
              <a:rPr lang="fr-FR" sz="2600" dirty="0" smtClean="0"/>
              <a:t>Journée du Réseau de Recherches Fondées sur les pratiques Psychothérapiques – 30 septembre 2011</a:t>
            </a:r>
          </a:p>
          <a:p>
            <a:pPr algn="l"/>
            <a:endParaRPr lang="fr-FR" sz="2600" dirty="0" smtClean="0"/>
          </a:p>
          <a:p>
            <a:pPr algn="r"/>
            <a:r>
              <a:rPr lang="fr-FR" sz="2000" dirty="0" smtClean="0"/>
              <a:t>Jean-Michel Thurin</a:t>
            </a:r>
          </a:p>
          <a:p>
            <a:pPr algn="r"/>
            <a:r>
              <a:rPr lang="fr-FR" sz="1600" dirty="0" err="1" smtClean="0"/>
              <a:t>jmthurin@techniques-psychotherapiques.org</a:t>
            </a:r>
            <a:endParaRPr lang="fr-FR" sz="1600" dirty="0" smtClean="0"/>
          </a:p>
          <a:p>
            <a:endParaRPr lang="fr-FR" dirty="0"/>
          </a:p>
        </p:txBody>
      </p:sp>
      <p:pic>
        <p:nvPicPr>
          <p:cNvPr id="4" name="Image 3" descr="Logo3RRFPP.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172200"/>
            <a:ext cx="519113"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pic>
      <p:grpSp>
        <p:nvGrpSpPr>
          <p:cNvPr id="5" name="Grouper 9"/>
          <p:cNvGrpSpPr>
            <a:grpSpLocks/>
          </p:cNvGrpSpPr>
          <p:nvPr/>
        </p:nvGrpSpPr>
        <p:grpSpPr bwMode="auto">
          <a:xfrm>
            <a:off x="914400" y="6180138"/>
            <a:ext cx="4419600" cy="503237"/>
            <a:chOff x="1295400" y="5722938"/>
            <a:chExt cx="4419600" cy="503237"/>
          </a:xfrm>
        </p:grpSpPr>
        <p:pic>
          <p:nvPicPr>
            <p:cNvPr id="6" name="Image 4" descr="MiniInser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5795963"/>
              <a:ext cx="1354138"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5" descr="logoFFP.tif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5726113"/>
              <a:ext cx="80645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6" descr="TechPsyTitre.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86325" y="5791200"/>
              <a:ext cx="8286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7" descr="Image 2.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05200" y="5722938"/>
              <a:ext cx="763588"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Logo_EPP.gif                                                   000B0322Macintosh HD                   C0173FB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32288" y="5778500"/>
              <a:ext cx="392112" cy="392113"/>
            </a:xfrm>
            <a:prstGeom prst="rect">
              <a:avLst/>
            </a:prstGeom>
            <a:noFill/>
            <a:ln w="3175">
              <a:solidFill>
                <a:srgbClr val="F79135"/>
              </a:solidFill>
              <a:miter lim="800000"/>
              <a:headEnd/>
              <a:tailEnd/>
            </a:ln>
            <a:extLst>
              <a:ext uri="{909E8E84-426E-40dd-AFC4-6F175D3DCCD1}">
                <a14:hiddenFill xmlns:a14="http://schemas.microsoft.com/office/drawing/2010/main">
                  <a:solidFill>
                    <a:srgbClr val="FFFFFF"/>
                  </a:solidFill>
                </a14:hiddenFill>
              </a:ext>
            </a:extLst>
          </p:spPr>
        </p:pic>
      </p:grpSp>
      <p:pic>
        <p:nvPicPr>
          <p:cNvPr id="11" name="Image 3" descr="FF2.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364163" y="6237288"/>
            <a:ext cx="360362"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a:t>
            </a:r>
            <a:r>
              <a:rPr lang="fr-FR" dirty="0" smtClean="0"/>
              <a:t>ntroduction</a:t>
            </a: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Un nouvel objectif : évaluer et comprendre les psychothérapies complexes</a:t>
            </a:r>
          </a:p>
          <a:p>
            <a:pPr lvl="1"/>
            <a:r>
              <a:rPr lang="fr-FR" dirty="0" smtClean="0"/>
              <a:t>Définir les médiateurs et conditions du changement</a:t>
            </a:r>
          </a:p>
          <a:p>
            <a:pPr lvl="1"/>
            <a:r>
              <a:rPr lang="fr-FR" dirty="0" smtClean="0"/>
              <a:t>Prendre en compte l’effet du changement sur le changement</a:t>
            </a:r>
          </a:p>
          <a:p>
            <a:r>
              <a:rPr lang="fr-FR" dirty="0" smtClean="0"/>
              <a:t>Trois obstacles méthodologiques en voie d’être dépassés</a:t>
            </a:r>
          </a:p>
          <a:p>
            <a:pPr lvl="1"/>
            <a:r>
              <a:rPr lang="fr-FR" dirty="0" smtClean="0"/>
              <a:t>Engagement des cliniciens et recueil des données</a:t>
            </a:r>
          </a:p>
          <a:p>
            <a:pPr lvl="1"/>
            <a:r>
              <a:rPr lang="fr-FR" dirty="0" smtClean="0"/>
              <a:t>Instrument de processus pertinent, ouvert et fin</a:t>
            </a:r>
          </a:p>
          <a:p>
            <a:pPr lvl="1"/>
            <a:r>
              <a:rPr lang="fr-FR" dirty="0" smtClean="0"/>
              <a:t>Convergence des intérêts cliniques et cognitifs de la recherche</a:t>
            </a:r>
            <a:endParaRPr lang="fr-FR" dirty="0"/>
          </a:p>
        </p:txBody>
      </p:sp>
    </p:spTree>
    <p:extLst>
      <p:ext uri="{BB962C8B-B14F-4D97-AF65-F5344CB8AC3E}">
        <p14:creationId xmlns:p14="http://schemas.microsoft.com/office/powerpoint/2010/main" val="421655498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92500" lnSpcReduction="20000"/>
          </a:bodyPr>
          <a:lstStyle/>
          <a:p>
            <a:r>
              <a:rPr lang="fr-FR" dirty="0" smtClean="0"/>
              <a:t>Intérêt et usage des études de cas</a:t>
            </a:r>
          </a:p>
          <a:p>
            <a:pPr lvl="1"/>
            <a:r>
              <a:rPr lang="fr-FR" dirty="0" smtClean="0"/>
              <a:t>Intérêt clinique </a:t>
            </a:r>
            <a:r>
              <a:rPr lang="fr-FR" i="1" dirty="0" smtClean="0"/>
              <a:t>et</a:t>
            </a:r>
            <a:r>
              <a:rPr lang="fr-FR" dirty="0" smtClean="0"/>
              <a:t> de recherche</a:t>
            </a:r>
          </a:p>
          <a:p>
            <a:pPr lvl="1"/>
            <a:r>
              <a:rPr lang="fr-FR" dirty="0" smtClean="0"/>
              <a:t>Dimension unique </a:t>
            </a:r>
            <a:r>
              <a:rPr lang="fr-FR" i="1" dirty="0" smtClean="0"/>
              <a:t>et potentiellement contributive </a:t>
            </a:r>
            <a:r>
              <a:rPr lang="fr-FR" dirty="0" smtClean="0"/>
              <a:t>du cas -&gt; fiabilité </a:t>
            </a:r>
            <a:r>
              <a:rPr lang="fr-FR" dirty="0"/>
              <a:t>et </a:t>
            </a:r>
            <a:r>
              <a:rPr lang="fr-FR" dirty="0" smtClean="0"/>
              <a:t>possible </a:t>
            </a:r>
            <a:r>
              <a:rPr lang="fr-FR" dirty="0"/>
              <a:t>mise en relation. </a:t>
            </a:r>
            <a:endParaRPr lang="fr-FR" dirty="0" smtClean="0"/>
          </a:p>
          <a:p>
            <a:pPr lvl="1"/>
            <a:r>
              <a:rPr lang="fr-FR" dirty="0" smtClean="0"/>
              <a:t>Articulation du qualitatif et du quantitatif</a:t>
            </a:r>
          </a:p>
          <a:p>
            <a:pPr lvl="1"/>
            <a:endParaRPr lang="fr-FR" dirty="0"/>
          </a:p>
          <a:p>
            <a:pPr lvl="1"/>
            <a:r>
              <a:rPr lang="fr-FR" dirty="0" smtClean="0"/>
              <a:t>3 niveaux (et grains) d’analyse des cas</a:t>
            </a:r>
          </a:p>
          <a:p>
            <a:pPr lvl="2"/>
            <a:r>
              <a:rPr lang="fr-FR" dirty="0" smtClean="0"/>
              <a:t>Isolé : objectivation d’un fait clinique</a:t>
            </a:r>
          </a:p>
          <a:p>
            <a:pPr lvl="2"/>
            <a:r>
              <a:rPr lang="fr-FR" dirty="0" smtClean="0"/>
              <a:t>Regroupé : tendances générales ; examen et mise en perspective des facteurs explicatifs</a:t>
            </a:r>
          </a:p>
          <a:p>
            <a:pPr lvl="2"/>
            <a:r>
              <a:rPr lang="fr-FR" dirty="0" smtClean="0"/>
              <a:t>Cas à cas : comparaisons fines et recherche des variables explicatives</a:t>
            </a:r>
          </a:p>
          <a:p>
            <a:pPr lvl="2"/>
            <a:endParaRPr lang="fr-FR" dirty="0" smtClean="0"/>
          </a:p>
          <a:p>
            <a:pPr lvl="2"/>
            <a:endParaRPr lang="fr-FR" dirty="0" smtClean="0"/>
          </a:p>
          <a:p>
            <a:pPr lvl="2"/>
            <a:endParaRPr lang="fr-FR" dirty="0" smtClean="0"/>
          </a:p>
          <a:p>
            <a:pPr lvl="1"/>
            <a:endParaRPr lang="fr-FR" dirty="0"/>
          </a:p>
          <a:p>
            <a:pPr lvl="1"/>
            <a:endParaRPr lang="fr-FR" dirty="0"/>
          </a:p>
        </p:txBody>
      </p:sp>
    </p:spTree>
    <p:extLst>
      <p:ext uri="{BB962C8B-B14F-4D97-AF65-F5344CB8AC3E}">
        <p14:creationId xmlns:p14="http://schemas.microsoft.com/office/powerpoint/2010/main" val="400719810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a:t>
            </a:r>
            <a:r>
              <a:rPr lang="fr-FR" dirty="0" smtClean="0"/>
              <a:t>lan</a:t>
            </a: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Le principe général</a:t>
            </a:r>
          </a:p>
          <a:p>
            <a:pPr lvl="1"/>
            <a:r>
              <a:rPr lang="fr-FR" dirty="0" smtClean="0"/>
              <a:t>Réunir les éléments qui constituent une psychothérapie et dont on infère qu’ils participent à son effet</a:t>
            </a:r>
          </a:p>
          <a:p>
            <a:pPr lvl="1"/>
            <a:r>
              <a:rPr lang="fr-FR" dirty="0" smtClean="0"/>
              <a:t>Décrire les changements (résultats) </a:t>
            </a:r>
            <a:r>
              <a:rPr lang="fr-FR" smtClean="0"/>
              <a:t>et « Pourquoi et Comment » </a:t>
            </a:r>
            <a:r>
              <a:rPr lang="fr-FR" dirty="0" smtClean="0"/>
              <a:t>ils se produisent.</a:t>
            </a:r>
          </a:p>
          <a:p>
            <a:pPr lvl="1"/>
            <a:endParaRPr lang="fr-FR" dirty="0" smtClean="0"/>
          </a:p>
          <a:p>
            <a:r>
              <a:rPr lang="fr-FR" dirty="0" smtClean="0"/>
              <a:t>Essayer de préciser ce qu’apportent</a:t>
            </a:r>
            <a:endParaRPr lang="fr-FR" dirty="0"/>
          </a:p>
          <a:p>
            <a:pPr lvl="1"/>
            <a:r>
              <a:rPr lang="fr-FR" dirty="0" smtClean="0"/>
              <a:t>Un cas : l’évolution de Merlin sur 1 an</a:t>
            </a:r>
          </a:p>
          <a:p>
            <a:pPr lvl="1"/>
            <a:r>
              <a:rPr lang="fr-FR" dirty="0" smtClean="0"/>
              <a:t>Un certain nombre de cas : 27 / 36 </a:t>
            </a:r>
          </a:p>
          <a:p>
            <a:pPr lvl="1"/>
            <a:r>
              <a:rPr lang="fr-FR" dirty="0" smtClean="0"/>
              <a:t>Quelques cas </a:t>
            </a:r>
            <a:r>
              <a:rPr lang="fr-FR" dirty="0"/>
              <a:t>« analogues </a:t>
            </a:r>
            <a:r>
              <a:rPr lang="fr-FR" dirty="0" smtClean="0"/>
              <a:t>»</a:t>
            </a:r>
            <a:endParaRPr lang="fr-FR" dirty="0"/>
          </a:p>
        </p:txBody>
      </p:sp>
    </p:spTree>
    <p:extLst>
      <p:ext uri="{BB962C8B-B14F-4D97-AF65-F5344CB8AC3E}">
        <p14:creationId xmlns:p14="http://schemas.microsoft.com/office/powerpoint/2010/main" val="146010048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dirty="0" smtClean="0"/>
              <a:t>I. Analyse de cas isolés  </a:t>
            </a:r>
            <a:br>
              <a:rPr lang="fr-FR" sz="3200" dirty="0" smtClean="0"/>
            </a:br>
            <a:r>
              <a:rPr lang="fr-FR" sz="3200" dirty="0" smtClean="0"/>
              <a:t>- L’évolution de Merlin sur un an</a:t>
            </a:r>
            <a:endParaRPr lang="fr-FR" sz="3200" dirty="0"/>
          </a:p>
        </p:txBody>
      </p:sp>
      <p:sp>
        <p:nvSpPr>
          <p:cNvPr id="3" name="Espace réservé du texte 2"/>
          <p:cNvSpPr>
            <a:spLocks noGrp="1"/>
          </p:cNvSpPr>
          <p:nvPr>
            <p:ph type="body" idx="1"/>
          </p:nvPr>
        </p:nvSpPr>
        <p:spPr/>
        <p:txBody>
          <a:bodyPr/>
          <a:lstStyle/>
          <a:p>
            <a:r>
              <a:rPr lang="fr-FR" dirty="0" smtClean="0"/>
              <a:t>Vignette d’introduction</a:t>
            </a:r>
          </a:p>
          <a:p>
            <a:endParaRPr lang="fr-FR" dirty="0"/>
          </a:p>
        </p:txBody>
      </p:sp>
    </p:spTree>
    <p:extLst>
      <p:ext uri="{BB962C8B-B14F-4D97-AF65-F5344CB8AC3E}">
        <p14:creationId xmlns:p14="http://schemas.microsoft.com/office/powerpoint/2010/main" val="2495536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Vignette d’introduction de Merlin (1)</a:t>
            </a:r>
            <a:endParaRPr lang="fr-FR" dirty="0"/>
          </a:p>
        </p:txBody>
      </p:sp>
      <p:sp>
        <p:nvSpPr>
          <p:cNvPr id="3" name="Espace réservé du contenu 2"/>
          <p:cNvSpPr>
            <a:spLocks noGrp="1"/>
          </p:cNvSpPr>
          <p:nvPr>
            <p:ph idx="1"/>
          </p:nvPr>
        </p:nvSpPr>
        <p:spPr/>
        <p:txBody>
          <a:bodyPr>
            <a:normAutofit/>
          </a:bodyPr>
          <a:lstStyle/>
          <a:p>
            <a:r>
              <a:rPr lang="fr-FR" sz="2400" dirty="0" smtClean="0"/>
              <a:t>5 ans au début de l’étude</a:t>
            </a:r>
          </a:p>
          <a:p>
            <a:r>
              <a:rPr lang="fr-FR" sz="2400" dirty="0" smtClean="0"/>
              <a:t>Psychothérapie depuis 2 ans</a:t>
            </a:r>
          </a:p>
          <a:p>
            <a:r>
              <a:rPr lang="fr-FR" sz="2400" dirty="0" smtClean="0"/>
              <a:t>Diagnostic autisme modéré</a:t>
            </a:r>
          </a:p>
          <a:p>
            <a:r>
              <a:rPr lang="fr-FR" sz="2400" dirty="0" smtClean="0"/>
              <a:t>Formulation de cas : ne possède pas le langage, absence d’autonomie, problèmes d’alimentation et de comportement (agressivité, agitation, stéréotypies), important retrait dans la relation</a:t>
            </a:r>
          </a:p>
        </p:txBody>
      </p:sp>
    </p:spTree>
    <p:extLst>
      <p:ext uri="{BB962C8B-B14F-4D97-AF65-F5344CB8AC3E}">
        <p14:creationId xmlns:p14="http://schemas.microsoft.com/office/powerpoint/2010/main" val="380724256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Vignette d’introduction de Merlin (2)</a:t>
            </a:r>
            <a:endParaRPr lang="fr-FR" dirty="0"/>
          </a:p>
        </p:txBody>
      </p:sp>
      <p:sp>
        <p:nvSpPr>
          <p:cNvPr id="3" name="Espace réservé du contenu 2"/>
          <p:cNvSpPr>
            <a:spLocks noGrp="1"/>
          </p:cNvSpPr>
          <p:nvPr>
            <p:ph idx="1"/>
          </p:nvPr>
        </p:nvSpPr>
        <p:spPr/>
        <p:txBody>
          <a:bodyPr>
            <a:normAutofit/>
          </a:bodyPr>
          <a:lstStyle/>
          <a:p>
            <a:r>
              <a:rPr lang="fr-FR" sz="2400" dirty="0" smtClean="0"/>
              <a:t>Diagnostic précoce</a:t>
            </a:r>
          </a:p>
          <a:p>
            <a:r>
              <a:rPr lang="fr-FR" sz="2400" dirty="0" smtClean="0"/>
              <a:t>Prise  en charge rapide</a:t>
            </a:r>
          </a:p>
          <a:p>
            <a:r>
              <a:rPr lang="fr-FR" sz="2400" dirty="0"/>
              <a:t>Psychothérapie psychodynamique 2 séances 45 mn / semaine</a:t>
            </a:r>
          </a:p>
          <a:p>
            <a:r>
              <a:rPr lang="fr-FR" sz="2400" dirty="0" smtClean="0"/>
              <a:t>Orthophonie 2 séances 30 mn /semaine</a:t>
            </a:r>
          </a:p>
          <a:p>
            <a:r>
              <a:rPr lang="fr-FR" sz="2400" dirty="0" smtClean="0"/>
              <a:t>Rencontres trimestrielles avec les parents</a:t>
            </a:r>
          </a:p>
          <a:p>
            <a:r>
              <a:rPr lang="fr-FR" sz="2400" dirty="0" smtClean="0"/>
              <a:t>Maladie somatique importante avec hospitalisations</a:t>
            </a:r>
          </a:p>
          <a:p>
            <a:r>
              <a:rPr lang="fr-FR" sz="2400" dirty="0" smtClean="0"/>
              <a:t>Mère hospitalisée quand il avait 15 jours</a:t>
            </a:r>
            <a:endParaRPr lang="fr-FR" sz="2400" dirty="0"/>
          </a:p>
        </p:txBody>
      </p:sp>
    </p:spTree>
    <p:extLst>
      <p:ext uri="{BB962C8B-B14F-4D97-AF65-F5344CB8AC3E}">
        <p14:creationId xmlns:p14="http://schemas.microsoft.com/office/powerpoint/2010/main" val="385595547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16632"/>
            <a:ext cx="7772400" cy="1143000"/>
          </a:xfrm>
        </p:spPr>
        <p:txBody>
          <a:bodyPr>
            <a:normAutofit/>
          </a:bodyPr>
          <a:lstStyle/>
          <a:p>
            <a:r>
              <a:rPr lang="fr-FR" sz="3200" dirty="0" smtClean="0">
                <a:latin typeface="Arial"/>
                <a:cs typeface="Arial"/>
              </a:rPr>
              <a:t>Changements manifestes : ECAR</a:t>
            </a:r>
            <a:endParaRPr lang="fr-FR" sz="3200" dirty="0">
              <a:latin typeface="Arial"/>
              <a:cs typeface="Arial"/>
            </a:endParaRPr>
          </a:p>
        </p:txBody>
      </p:sp>
      <p:pic>
        <p:nvPicPr>
          <p:cNvPr id="6" name="Espace réservé du contenu 5"/>
          <p:cNvPicPr>
            <a:picLocks noGrp="1" noChangeAspect="1"/>
          </p:cNvPicPr>
          <p:nvPr>
            <p:ph idx="1"/>
          </p:nvPr>
        </p:nvPicPr>
        <p:blipFill>
          <a:blip r:embed="rId3"/>
          <a:srcRect l="8130" r="8130"/>
          <a:stretch>
            <a:fillRect/>
          </a:stretch>
        </p:blipFill>
        <p:spPr>
          <a:xfrm>
            <a:off x="179512" y="1196752"/>
            <a:ext cx="4104456" cy="2172947"/>
          </a:xfrm>
        </p:spPr>
      </p:pic>
      <p:sp>
        <p:nvSpPr>
          <p:cNvPr id="12" name="ZoneTexte 11"/>
          <p:cNvSpPr txBox="1"/>
          <p:nvPr/>
        </p:nvSpPr>
        <p:spPr>
          <a:xfrm>
            <a:off x="323528" y="1196752"/>
            <a:ext cx="4155505" cy="307777"/>
          </a:xfrm>
          <a:prstGeom prst="rect">
            <a:avLst/>
          </a:prstGeom>
          <a:noFill/>
        </p:spPr>
        <p:txBody>
          <a:bodyPr wrap="none" rtlCol="0">
            <a:spAutoFit/>
          </a:bodyPr>
          <a:lstStyle/>
          <a:p>
            <a:r>
              <a:rPr lang="fr-FR" sz="1400" b="1" dirty="0" smtClean="0">
                <a:latin typeface="Arial"/>
                <a:cs typeface="Arial"/>
              </a:rPr>
              <a:t>Scores ECAR : symptômes et comportements</a:t>
            </a:r>
          </a:p>
        </p:txBody>
      </p:sp>
      <p:pic>
        <p:nvPicPr>
          <p:cNvPr id="7" name="Image 6" descr="Capture d’écran 2011-09-27 à 21.24.14.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768" y="3314824"/>
            <a:ext cx="4140200" cy="330200"/>
          </a:xfrm>
          <a:prstGeom prst="rect">
            <a:avLst/>
          </a:prstGeom>
        </p:spPr>
      </p:pic>
      <p:sp>
        <p:nvSpPr>
          <p:cNvPr id="15" name="ZoneTexte 14"/>
          <p:cNvSpPr txBox="1"/>
          <p:nvPr/>
        </p:nvSpPr>
        <p:spPr>
          <a:xfrm>
            <a:off x="251520" y="4509120"/>
            <a:ext cx="5033812" cy="307777"/>
          </a:xfrm>
          <a:prstGeom prst="rect">
            <a:avLst/>
          </a:prstGeom>
          <a:noFill/>
        </p:spPr>
        <p:txBody>
          <a:bodyPr wrap="none" rtlCol="0">
            <a:spAutoFit/>
          </a:bodyPr>
          <a:lstStyle/>
          <a:p>
            <a:r>
              <a:rPr lang="fr-FR" sz="1400" b="1" dirty="0" smtClean="0">
                <a:latin typeface="Arial"/>
                <a:cs typeface="Arial"/>
              </a:rPr>
              <a:t>Scores ECAR : les scores de Merlin comparés au groupe </a:t>
            </a:r>
          </a:p>
        </p:txBody>
      </p:sp>
      <p:graphicFrame>
        <p:nvGraphicFramePr>
          <p:cNvPr id="14" name="Objet 13"/>
          <p:cNvGraphicFramePr>
            <a:graphicFrameLocks noChangeAspect="1"/>
          </p:cNvGraphicFramePr>
          <p:nvPr>
            <p:extLst>
              <p:ext uri="{D42A27DB-BD31-4B8C-83A1-F6EECF244321}">
                <p14:modId xmlns:p14="http://schemas.microsoft.com/office/powerpoint/2010/main" val="3496270048"/>
              </p:ext>
            </p:extLst>
          </p:nvPr>
        </p:nvGraphicFramePr>
        <p:xfrm>
          <a:off x="95236" y="4941168"/>
          <a:ext cx="9053369" cy="1080120"/>
        </p:xfrm>
        <a:graphic>
          <a:graphicData uri="http://schemas.openxmlformats.org/presentationml/2006/ole">
            <mc:AlternateContent xmlns:mc="http://schemas.openxmlformats.org/markup-compatibility/2006">
              <mc:Choice xmlns:v="urn:schemas-microsoft-com:vml" Requires="v">
                <p:oleObj spid="_x0000_s10356" name="Document" r:id="rId5" imgW="5854700" imgH="698500" progId="Word.Document.12">
                  <p:embed/>
                </p:oleObj>
              </mc:Choice>
              <mc:Fallback>
                <p:oleObj name="Document" r:id="rId5" imgW="5854700" imgH="698500" progId="Word.Document.12">
                  <p:embed/>
                  <p:pic>
                    <p:nvPicPr>
                      <p:cNvPr id="0" name=""/>
                      <p:cNvPicPr/>
                      <p:nvPr/>
                    </p:nvPicPr>
                    <p:blipFill>
                      <a:blip r:embed="rId6"/>
                      <a:stretch>
                        <a:fillRect/>
                      </a:stretch>
                    </p:blipFill>
                    <p:spPr>
                      <a:xfrm>
                        <a:off x="95236" y="4941168"/>
                        <a:ext cx="9053369" cy="1080120"/>
                      </a:xfrm>
                      <a:prstGeom prst="rect">
                        <a:avLst/>
                      </a:prstGeom>
                    </p:spPr>
                  </p:pic>
                </p:oleObj>
              </mc:Fallback>
            </mc:AlternateContent>
          </a:graphicData>
        </a:graphic>
      </p:graphicFrame>
    </p:spTree>
    <p:extLst>
      <p:ext uri="{BB962C8B-B14F-4D97-AF65-F5344CB8AC3E}">
        <p14:creationId xmlns:p14="http://schemas.microsoft.com/office/powerpoint/2010/main" val="8227469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16632"/>
            <a:ext cx="7772400" cy="1143000"/>
          </a:xfrm>
        </p:spPr>
        <p:txBody>
          <a:bodyPr>
            <a:normAutofit/>
          </a:bodyPr>
          <a:lstStyle/>
          <a:p>
            <a:r>
              <a:rPr lang="fr-FR" sz="3200" dirty="0" smtClean="0">
                <a:latin typeface="Arial"/>
                <a:cs typeface="Arial"/>
              </a:rPr>
              <a:t>Changements manifestes : EPCA</a:t>
            </a:r>
            <a:endParaRPr lang="fr-FR" sz="3200" dirty="0"/>
          </a:p>
        </p:txBody>
      </p:sp>
      <p:pic>
        <p:nvPicPr>
          <p:cNvPr id="8" name="Image 7"/>
          <p:cNvPicPr>
            <a:picLocks noChangeAspect="1"/>
          </p:cNvPicPr>
          <p:nvPr/>
        </p:nvPicPr>
        <p:blipFill>
          <a:blip r:embed="rId3"/>
          <a:stretch>
            <a:fillRect/>
          </a:stretch>
        </p:blipFill>
        <p:spPr>
          <a:xfrm>
            <a:off x="109141" y="2030921"/>
            <a:ext cx="3814787" cy="1512168"/>
          </a:xfrm>
          <a:prstGeom prst="rect">
            <a:avLst/>
          </a:prstGeom>
        </p:spPr>
      </p:pic>
      <p:graphicFrame>
        <p:nvGraphicFramePr>
          <p:cNvPr id="9" name="Objet 8"/>
          <p:cNvGraphicFramePr>
            <a:graphicFrameLocks noChangeAspect="1"/>
          </p:cNvGraphicFramePr>
          <p:nvPr>
            <p:extLst>
              <p:ext uri="{D42A27DB-BD31-4B8C-83A1-F6EECF244321}">
                <p14:modId xmlns:p14="http://schemas.microsoft.com/office/powerpoint/2010/main" val="3022864460"/>
              </p:ext>
            </p:extLst>
          </p:nvPr>
        </p:nvGraphicFramePr>
        <p:xfrm>
          <a:off x="3995936" y="1484784"/>
          <a:ext cx="5568256" cy="1562100"/>
        </p:xfrm>
        <a:graphic>
          <a:graphicData uri="http://schemas.openxmlformats.org/presentationml/2006/ole">
            <mc:AlternateContent xmlns:mc="http://schemas.openxmlformats.org/markup-compatibility/2006">
              <mc:Choice xmlns:v="urn:schemas-microsoft-com:vml" Requires="v">
                <p:oleObj spid="_x0000_s1535" name="Document" r:id="rId4" imgW="5892800" imgH="1562100" progId="Word.Document.12">
                  <p:embed/>
                </p:oleObj>
              </mc:Choice>
              <mc:Fallback>
                <p:oleObj name="Document" r:id="rId4" imgW="5892800" imgH="1562100" progId="Word.Document.12">
                  <p:embed/>
                  <p:pic>
                    <p:nvPicPr>
                      <p:cNvPr id="0" name=""/>
                      <p:cNvPicPr/>
                      <p:nvPr/>
                    </p:nvPicPr>
                    <p:blipFill>
                      <a:blip r:embed="rId5"/>
                      <a:stretch>
                        <a:fillRect/>
                      </a:stretch>
                    </p:blipFill>
                    <p:spPr>
                      <a:xfrm>
                        <a:off x="3995936" y="1484784"/>
                        <a:ext cx="5568256" cy="1562100"/>
                      </a:xfrm>
                      <a:prstGeom prst="rect">
                        <a:avLst/>
                      </a:prstGeom>
                    </p:spPr>
                  </p:pic>
                </p:oleObj>
              </mc:Fallback>
            </mc:AlternateContent>
          </a:graphicData>
        </a:graphic>
      </p:graphicFrame>
      <p:graphicFrame>
        <p:nvGraphicFramePr>
          <p:cNvPr id="10" name="Objet 9"/>
          <p:cNvGraphicFramePr>
            <a:graphicFrameLocks noChangeAspect="1"/>
          </p:cNvGraphicFramePr>
          <p:nvPr>
            <p:extLst>
              <p:ext uri="{D42A27DB-BD31-4B8C-83A1-F6EECF244321}">
                <p14:modId xmlns:p14="http://schemas.microsoft.com/office/powerpoint/2010/main" val="3487459253"/>
              </p:ext>
            </p:extLst>
          </p:nvPr>
        </p:nvGraphicFramePr>
        <p:xfrm>
          <a:off x="3995936" y="3222268"/>
          <a:ext cx="5568256" cy="1714500"/>
        </p:xfrm>
        <a:graphic>
          <a:graphicData uri="http://schemas.openxmlformats.org/presentationml/2006/ole">
            <mc:AlternateContent xmlns:mc="http://schemas.openxmlformats.org/markup-compatibility/2006">
              <mc:Choice xmlns:v="urn:schemas-microsoft-com:vml" Requires="v">
                <p:oleObj spid="_x0000_s1536" name="Document" r:id="rId6" imgW="5892800" imgH="1714500" progId="Word.Document.12">
                  <p:embed/>
                </p:oleObj>
              </mc:Choice>
              <mc:Fallback>
                <p:oleObj name="Document" r:id="rId6" imgW="5892800" imgH="1714500" progId="Word.Document.12">
                  <p:embed/>
                  <p:pic>
                    <p:nvPicPr>
                      <p:cNvPr id="0" name=""/>
                      <p:cNvPicPr/>
                      <p:nvPr/>
                    </p:nvPicPr>
                    <p:blipFill>
                      <a:blip r:embed="rId7"/>
                      <a:stretch>
                        <a:fillRect/>
                      </a:stretch>
                    </p:blipFill>
                    <p:spPr>
                      <a:xfrm>
                        <a:off x="3995936" y="3222268"/>
                        <a:ext cx="5568256" cy="1714500"/>
                      </a:xfrm>
                      <a:prstGeom prst="rect">
                        <a:avLst/>
                      </a:prstGeom>
                    </p:spPr>
                  </p:pic>
                </p:oleObj>
              </mc:Fallback>
            </mc:AlternateContent>
          </a:graphicData>
        </a:graphic>
      </p:graphicFrame>
      <p:sp>
        <p:nvSpPr>
          <p:cNvPr id="3" name="ZoneTexte 2"/>
          <p:cNvSpPr txBox="1"/>
          <p:nvPr/>
        </p:nvSpPr>
        <p:spPr>
          <a:xfrm>
            <a:off x="3923928" y="1196752"/>
            <a:ext cx="3168352" cy="276999"/>
          </a:xfrm>
          <a:prstGeom prst="rect">
            <a:avLst/>
          </a:prstGeom>
          <a:noFill/>
        </p:spPr>
        <p:txBody>
          <a:bodyPr wrap="square" rtlCol="0">
            <a:spAutoFit/>
          </a:bodyPr>
          <a:lstStyle/>
          <a:p>
            <a:r>
              <a:rPr lang="fr-FR" sz="1200" b="1" dirty="0" smtClean="0">
                <a:latin typeface="Arial"/>
                <a:cs typeface="Arial"/>
              </a:rPr>
              <a:t>Acquisitions (EPCA)</a:t>
            </a:r>
            <a:endParaRPr lang="fr-FR" sz="1200" b="1" dirty="0">
              <a:latin typeface="Arial"/>
              <a:cs typeface="Arial"/>
            </a:endParaRPr>
          </a:p>
        </p:txBody>
      </p:sp>
      <p:sp>
        <p:nvSpPr>
          <p:cNvPr id="11" name="ZoneTexte 10"/>
          <p:cNvSpPr txBox="1"/>
          <p:nvPr/>
        </p:nvSpPr>
        <p:spPr>
          <a:xfrm>
            <a:off x="3995936" y="2934236"/>
            <a:ext cx="3168352" cy="276999"/>
          </a:xfrm>
          <a:prstGeom prst="rect">
            <a:avLst/>
          </a:prstGeom>
          <a:noFill/>
        </p:spPr>
        <p:txBody>
          <a:bodyPr wrap="square" rtlCol="0">
            <a:spAutoFit/>
          </a:bodyPr>
          <a:lstStyle/>
          <a:p>
            <a:r>
              <a:rPr lang="fr-FR" sz="1200" b="1" dirty="0" smtClean="0">
                <a:latin typeface="Arial"/>
                <a:cs typeface="Arial"/>
              </a:rPr>
              <a:t>Réductions (EPCA)</a:t>
            </a:r>
            <a:endParaRPr lang="fr-FR" sz="1200" b="1" dirty="0">
              <a:latin typeface="Arial"/>
              <a:cs typeface="Arial"/>
            </a:endParaRPr>
          </a:p>
        </p:txBody>
      </p:sp>
      <p:sp>
        <p:nvSpPr>
          <p:cNvPr id="4" name="ZoneTexte 3"/>
          <p:cNvSpPr txBox="1"/>
          <p:nvPr/>
        </p:nvSpPr>
        <p:spPr>
          <a:xfrm>
            <a:off x="323528" y="1608475"/>
            <a:ext cx="3083521" cy="461665"/>
          </a:xfrm>
          <a:prstGeom prst="rect">
            <a:avLst/>
          </a:prstGeom>
          <a:noFill/>
        </p:spPr>
        <p:txBody>
          <a:bodyPr wrap="none" rtlCol="0">
            <a:spAutoFit/>
          </a:bodyPr>
          <a:lstStyle/>
          <a:p>
            <a:r>
              <a:rPr lang="fr-FR" sz="1200" b="1" dirty="0" smtClean="0">
                <a:latin typeface="Arial"/>
                <a:cs typeface="Arial"/>
              </a:rPr>
              <a:t>Scores EPCA : Développement acquis,</a:t>
            </a:r>
          </a:p>
          <a:p>
            <a:r>
              <a:rPr lang="fr-FR" sz="1200" b="1" dirty="0" smtClean="0">
                <a:latin typeface="Arial"/>
                <a:cs typeface="Arial"/>
              </a:rPr>
              <a:t> Développement temporaire, Pathologie</a:t>
            </a:r>
            <a:endParaRPr lang="fr-FR" sz="1200" b="1" dirty="0">
              <a:latin typeface="Arial"/>
              <a:cs typeface="Arial"/>
            </a:endParaRPr>
          </a:p>
        </p:txBody>
      </p:sp>
      <p:pic>
        <p:nvPicPr>
          <p:cNvPr id="7" name="Image 6" descr="Capture d’écran 2011-09-27 à 21.24.23.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133" y="3687105"/>
            <a:ext cx="3850844" cy="255243"/>
          </a:xfrm>
          <a:prstGeom prst="rect">
            <a:avLst/>
          </a:prstGeom>
        </p:spPr>
      </p:pic>
      <p:sp>
        <p:nvSpPr>
          <p:cNvPr id="15" name="ZoneTexte 14"/>
          <p:cNvSpPr txBox="1"/>
          <p:nvPr/>
        </p:nvSpPr>
        <p:spPr>
          <a:xfrm>
            <a:off x="251520" y="5085184"/>
            <a:ext cx="5019323" cy="307777"/>
          </a:xfrm>
          <a:prstGeom prst="rect">
            <a:avLst/>
          </a:prstGeom>
          <a:noFill/>
        </p:spPr>
        <p:txBody>
          <a:bodyPr wrap="none" rtlCol="0">
            <a:spAutoFit/>
          </a:bodyPr>
          <a:lstStyle/>
          <a:p>
            <a:r>
              <a:rPr lang="fr-FR" sz="1400" b="1" dirty="0">
                <a:latin typeface="Arial"/>
                <a:cs typeface="Arial"/>
              </a:rPr>
              <a:t>Scores </a:t>
            </a:r>
            <a:r>
              <a:rPr lang="fr-FR" sz="1400" b="1" dirty="0" smtClean="0">
                <a:latin typeface="Arial"/>
                <a:cs typeface="Arial"/>
              </a:rPr>
              <a:t>EPCA </a:t>
            </a:r>
            <a:r>
              <a:rPr lang="fr-FR" sz="1400" b="1" dirty="0">
                <a:latin typeface="Arial"/>
                <a:cs typeface="Arial"/>
              </a:rPr>
              <a:t>: les scores de Merlin comparés au groupe </a:t>
            </a:r>
          </a:p>
        </p:txBody>
      </p:sp>
      <p:graphicFrame>
        <p:nvGraphicFramePr>
          <p:cNvPr id="5" name="Objet 4"/>
          <p:cNvGraphicFramePr>
            <a:graphicFrameLocks noChangeAspect="1"/>
          </p:cNvGraphicFramePr>
          <p:nvPr>
            <p:extLst>
              <p:ext uri="{D42A27DB-BD31-4B8C-83A1-F6EECF244321}">
                <p14:modId xmlns:p14="http://schemas.microsoft.com/office/powerpoint/2010/main" val="2236428502"/>
              </p:ext>
            </p:extLst>
          </p:nvPr>
        </p:nvGraphicFramePr>
        <p:xfrm>
          <a:off x="35496" y="5517232"/>
          <a:ext cx="9073008" cy="1080120"/>
        </p:xfrm>
        <a:graphic>
          <a:graphicData uri="http://schemas.openxmlformats.org/presentationml/2006/ole">
            <mc:AlternateContent xmlns:mc="http://schemas.openxmlformats.org/markup-compatibility/2006">
              <mc:Choice xmlns:v="urn:schemas-microsoft-com:vml" Requires="v">
                <p:oleObj spid="_x0000_s1537" name="Document" r:id="rId9" imgW="5867400" imgH="698500" progId="Word.Document.12">
                  <p:embed/>
                </p:oleObj>
              </mc:Choice>
              <mc:Fallback>
                <p:oleObj name="Document" r:id="rId9" imgW="5867400" imgH="698500" progId="Word.Document.12">
                  <p:embed/>
                  <p:pic>
                    <p:nvPicPr>
                      <p:cNvPr id="0" name=""/>
                      <p:cNvPicPr/>
                      <p:nvPr/>
                    </p:nvPicPr>
                    <p:blipFill>
                      <a:blip r:embed="rId10"/>
                      <a:stretch>
                        <a:fillRect/>
                      </a:stretch>
                    </p:blipFill>
                    <p:spPr>
                      <a:xfrm>
                        <a:off x="35496" y="5517232"/>
                        <a:ext cx="9073008" cy="1080120"/>
                      </a:xfrm>
                      <a:prstGeom prst="rect">
                        <a:avLst/>
                      </a:prstGeom>
                    </p:spPr>
                  </p:pic>
                </p:oleObj>
              </mc:Fallback>
            </mc:AlternateContent>
          </a:graphicData>
        </a:graphic>
      </p:graphicFrame>
    </p:spTree>
    <p:extLst>
      <p:ext uri="{BB962C8B-B14F-4D97-AF65-F5344CB8AC3E}">
        <p14:creationId xmlns:p14="http://schemas.microsoft.com/office/powerpoint/2010/main" val="235288862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Changements manifestes : CPQ</a:t>
            </a:r>
            <a:endParaRPr lang="fr-FR" dirty="0"/>
          </a:p>
        </p:txBody>
      </p:sp>
      <p:sp>
        <p:nvSpPr>
          <p:cNvPr id="4" name="Espace réservé du contenu 3"/>
          <p:cNvSpPr>
            <a:spLocks noGrp="1"/>
          </p:cNvSpPr>
          <p:nvPr>
            <p:ph sz="half" idx="2"/>
          </p:nvPr>
        </p:nvSpPr>
        <p:spPr>
          <a:xfrm>
            <a:off x="323528" y="3140968"/>
            <a:ext cx="8424936" cy="936104"/>
          </a:xfrm>
        </p:spPr>
        <p:txBody>
          <a:bodyPr>
            <a:noAutofit/>
          </a:bodyPr>
          <a:lstStyle/>
          <a:p>
            <a:pPr marL="0" indent="0">
              <a:buNone/>
            </a:pPr>
            <a:r>
              <a:rPr lang="fr-FR" sz="1600" b="1" dirty="0" smtClean="0"/>
              <a:t>Insight : </a:t>
            </a:r>
            <a:r>
              <a:rPr lang="fr-FR" sz="1600" dirty="0" smtClean="0"/>
              <a:t>ce facteur </a:t>
            </a:r>
            <a:r>
              <a:rPr lang="fr-FR" sz="1600" dirty="0"/>
              <a:t>témoigne des capacités de l’enfant à comprendre ce qui est abordé dans la séance en relation à un travail psychique. Il peut également (en négatif) s’agir d’une obstruction à la compréhension par un discours plus ou moins confus </a:t>
            </a:r>
          </a:p>
        </p:txBody>
      </p:sp>
      <p:graphicFrame>
        <p:nvGraphicFramePr>
          <p:cNvPr id="7" name="Espace réservé du contenu 5"/>
          <p:cNvGraphicFramePr>
            <a:graphicFrameLocks/>
          </p:cNvGraphicFramePr>
          <p:nvPr>
            <p:extLst>
              <p:ext uri="{D42A27DB-BD31-4B8C-83A1-F6EECF244321}">
                <p14:modId xmlns:p14="http://schemas.microsoft.com/office/powerpoint/2010/main" val="3052146611"/>
              </p:ext>
            </p:extLst>
          </p:nvPr>
        </p:nvGraphicFramePr>
        <p:xfrm>
          <a:off x="467544" y="1340768"/>
          <a:ext cx="7920880" cy="1494166"/>
        </p:xfrm>
        <a:graphic>
          <a:graphicData uri="http://schemas.openxmlformats.org/drawingml/2006/table">
            <a:tbl>
              <a:tblPr/>
              <a:tblGrid>
                <a:gridCol w="792088"/>
                <a:gridCol w="792088"/>
                <a:gridCol w="792088"/>
                <a:gridCol w="792088"/>
                <a:gridCol w="792088"/>
                <a:gridCol w="792088"/>
                <a:gridCol w="792088"/>
                <a:gridCol w="792088"/>
                <a:gridCol w="792088"/>
                <a:gridCol w="792088"/>
              </a:tblGrid>
              <a:tr h="414046">
                <a:tc>
                  <a:txBody>
                    <a:bodyPr/>
                    <a:lstStyle/>
                    <a:p>
                      <a:pPr algn="ctr" fontAlgn="t"/>
                      <a:r>
                        <a:rPr lang="fr-FR" sz="1400" b="1" i="0" u="none" strike="noStrike" dirty="0">
                          <a:solidFill>
                            <a:srgbClr val="000000"/>
                          </a:solidFill>
                          <a:effectLst/>
                          <a:latin typeface="Calibri"/>
                        </a:rPr>
                        <a:t>CP</a:t>
                      </a:r>
                    </a:p>
                  </a:txBody>
                  <a:tcPr marL="12700" marR="12700" marT="12700" marB="0" anchor="ctr">
                    <a:lnL>
                      <a:noFill/>
                    </a:lnL>
                    <a:lnR>
                      <a:noFill/>
                    </a:lnR>
                    <a:lnT>
                      <a:noFill/>
                    </a:lnT>
                    <a:lnB>
                      <a:noFill/>
                    </a:lnB>
                    <a:solidFill>
                      <a:srgbClr val="C4D79B"/>
                    </a:solidFill>
                  </a:tcPr>
                </a:tc>
                <a:tc>
                  <a:txBody>
                    <a:bodyPr/>
                    <a:lstStyle/>
                    <a:p>
                      <a:pPr algn="ctr" fontAlgn="t"/>
                      <a:r>
                        <a:rPr lang="fr-FR" sz="1400" b="1" i="0" u="none" strike="noStrike" dirty="0">
                          <a:solidFill>
                            <a:srgbClr val="000000"/>
                          </a:solidFill>
                          <a:effectLst/>
                          <a:latin typeface="Calibri"/>
                        </a:rPr>
                        <a:t>INS02</a:t>
                      </a:r>
                    </a:p>
                  </a:txBody>
                  <a:tcPr marL="12700" marR="12700" marT="12700" marB="0" anchor="ctr">
                    <a:lnL>
                      <a:noFill/>
                    </a:lnL>
                    <a:lnR>
                      <a:noFill/>
                    </a:lnR>
                    <a:lnT>
                      <a:noFill/>
                    </a:lnT>
                    <a:lnB>
                      <a:noFill/>
                    </a:lnB>
                    <a:solidFill>
                      <a:srgbClr val="C4D79B"/>
                    </a:solidFill>
                  </a:tcPr>
                </a:tc>
                <a:tc>
                  <a:txBody>
                    <a:bodyPr/>
                    <a:lstStyle/>
                    <a:p>
                      <a:pPr algn="ctr" fontAlgn="t"/>
                      <a:r>
                        <a:rPr lang="fr-FR" sz="1400" b="1" i="0" u="none" strike="noStrike" dirty="0">
                          <a:solidFill>
                            <a:srgbClr val="000000"/>
                          </a:solidFill>
                          <a:effectLst/>
                          <a:latin typeface="Calibri"/>
                        </a:rPr>
                        <a:t>INS06</a:t>
                      </a:r>
                    </a:p>
                  </a:txBody>
                  <a:tcPr marL="12700" marR="12700" marT="12700" marB="0" anchor="ctr">
                    <a:lnL>
                      <a:noFill/>
                    </a:lnL>
                    <a:lnR>
                      <a:noFill/>
                    </a:lnR>
                    <a:lnT>
                      <a:noFill/>
                    </a:lnT>
                    <a:lnB>
                      <a:noFill/>
                    </a:lnB>
                    <a:solidFill>
                      <a:srgbClr val="C4D79B"/>
                    </a:solidFill>
                  </a:tcPr>
                </a:tc>
                <a:tc>
                  <a:txBody>
                    <a:bodyPr/>
                    <a:lstStyle/>
                    <a:p>
                      <a:pPr algn="ctr" fontAlgn="t"/>
                      <a:r>
                        <a:rPr lang="fr-FR" sz="1400" b="1" i="0" u="none" strike="noStrike" dirty="0">
                          <a:solidFill>
                            <a:srgbClr val="000000"/>
                          </a:solidFill>
                          <a:effectLst/>
                          <a:latin typeface="Calibri"/>
                        </a:rPr>
                        <a:t>INS12</a:t>
                      </a:r>
                    </a:p>
                  </a:txBody>
                  <a:tcPr marL="12700" marR="12700" marT="12700" marB="0" anchor="ctr">
                    <a:lnL>
                      <a:noFill/>
                    </a:lnL>
                    <a:lnR>
                      <a:noFill/>
                    </a:lnR>
                    <a:lnT>
                      <a:noFill/>
                    </a:lnT>
                    <a:lnB>
                      <a:noFill/>
                    </a:lnB>
                    <a:solidFill>
                      <a:srgbClr val="C4D79B"/>
                    </a:solidFill>
                  </a:tcPr>
                </a:tc>
                <a:tc>
                  <a:txBody>
                    <a:bodyPr/>
                    <a:lstStyle/>
                    <a:p>
                      <a:pPr algn="ctr" fontAlgn="t"/>
                      <a:r>
                        <a:rPr lang="fr-FR" sz="1400" b="1" i="0" u="none" strike="noStrike" dirty="0">
                          <a:solidFill>
                            <a:srgbClr val="000000"/>
                          </a:solidFill>
                          <a:effectLst/>
                          <a:latin typeface="Calibri"/>
                        </a:rPr>
                        <a:t>EAD02</a:t>
                      </a:r>
                    </a:p>
                  </a:txBody>
                  <a:tcPr marL="12700" marR="12700" marT="12700" marB="0" anchor="ctr">
                    <a:lnL>
                      <a:noFill/>
                    </a:lnL>
                    <a:lnR>
                      <a:noFill/>
                    </a:lnR>
                    <a:lnT>
                      <a:noFill/>
                    </a:lnT>
                    <a:lnB>
                      <a:noFill/>
                    </a:lnB>
                    <a:solidFill>
                      <a:srgbClr val="C4D79B"/>
                    </a:solidFill>
                  </a:tcPr>
                </a:tc>
                <a:tc>
                  <a:txBody>
                    <a:bodyPr/>
                    <a:lstStyle/>
                    <a:p>
                      <a:pPr algn="ctr" fontAlgn="t"/>
                      <a:r>
                        <a:rPr lang="fr-FR" sz="1400" b="1" i="0" u="none" strike="noStrike" dirty="0">
                          <a:solidFill>
                            <a:srgbClr val="000000"/>
                          </a:solidFill>
                          <a:effectLst/>
                          <a:latin typeface="Calibri"/>
                        </a:rPr>
                        <a:t>EAD06</a:t>
                      </a:r>
                    </a:p>
                  </a:txBody>
                  <a:tcPr marL="12700" marR="12700" marT="12700" marB="0" anchor="ctr">
                    <a:lnL>
                      <a:noFill/>
                    </a:lnL>
                    <a:lnR>
                      <a:noFill/>
                    </a:lnR>
                    <a:lnT>
                      <a:noFill/>
                    </a:lnT>
                    <a:lnB>
                      <a:noFill/>
                    </a:lnB>
                    <a:solidFill>
                      <a:srgbClr val="C4D79B"/>
                    </a:solidFill>
                  </a:tcPr>
                </a:tc>
                <a:tc>
                  <a:txBody>
                    <a:bodyPr/>
                    <a:lstStyle/>
                    <a:p>
                      <a:pPr algn="ctr" fontAlgn="t"/>
                      <a:r>
                        <a:rPr lang="fr-FR" sz="1400" b="1" i="0" u="none" strike="noStrike" dirty="0">
                          <a:solidFill>
                            <a:srgbClr val="000000"/>
                          </a:solidFill>
                          <a:effectLst/>
                          <a:latin typeface="Calibri"/>
                        </a:rPr>
                        <a:t>EAD12</a:t>
                      </a:r>
                    </a:p>
                  </a:txBody>
                  <a:tcPr marL="12700" marR="12700" marT="12700" marB="0" anchor="ctr">
                    <a:lnL>
                      <a:noFill/>
                    </a:lnL>
                    <a:lnR>
                      <a:noFill/>
                    </a:lnR>
                    <a:lnT>
                      <a:noFill/>
                    </a:lnT>
                    <a:lnB>
                      <a:noFill/>
                    </a:lnB>
                    <a:solidFill>
                      <a:srgbClr val="C4D79B"/>
                    </a:solidFill>
                  </a:tcPr>
                </a:tc>
                <a:tc>
                  <a:txBody>
                    <a:bodyPr/>
                    <a:lstStyle/>
                    <a:p>
                      <a:pPr algn="ctr" fontAlgn="t"/>
                      <a:r>
                        <a:rPr lang="fr-FR" sz="1400" b="1" i="0" u="none" strike="noStrike" dirty="0">
                          <a:solidFill>
                            <a:srgbClr val="000000"/>
                          </a:solidFill>
                          <a:effectLst/>
                          <a:latin typeface="Calibri"/>
                        </a:rPr>
                        <a:t>REE02</a:t>
                      </a:r>
                    </a:p>
                  </a:txBody>
                  <a:tcPr marL="12700" marR="12700" marT="12700" marB="0" anchor="ctr">
                    <a:lnL>
                      <a:noFill/>
                    </a:lnL>
                    <a:lnR>
                      <a:noFill/>
                    </a:lnR>
                    <a:lnT>
                      <a:noFill/>
                    </a:lnT>
                    <a:lnB>
                      <a:noFill/>
                    </a:lnB>
                    <a:solidFill>
                      <a:srgbClr val="C4D79B"/>
                    </a:solidFill>
                  </a:tcPr>
                </a:tc>
                <a:tc>
                  <a:txBody>
                    <a:bodyPr/>
                    <a:lstStyle/>
                    <a:p>
                      <a:pPr algn="ctr" fontAlgn="t"/>
                      <a:r>
                        <a:rPr lang="fr-FR" sz="1400" b="1" i="0" u="none" strike="noStrike" dirty="0">
                          <a:solidFill>
                            <a:srgbClr val="000000"/>
                          </a:solidFill>
                          <a:effectLst/>
                          <a:latin typeface="Calibri"/>
                        </a:rPr>
                        <a:t>REE06</a:t>
                      </a:r>
                    </a:p>
                  </a:txBody>
                  <a:tcPr marL="12700" marR="12700" marT="12700" marB="0" anchor="ctr">
                    <a:lnL>
                      <a:noFill/>
                    </a:lnL>
                    <a:lnR>
                      <a:noFill/>
                    </a:lnR>
                    <a:lnT>
                      <a:noFill/>
                    </a:lnT>
                    <a:lnB>
                      <a:noFill/>
                    </a:lnB>
                    <a:solidFill>
                      <a:srgbClr val="C4D79B"/>
                    </a:solidFill>
                  </a:tcPr>
                </a:tc>
                <a:tc>
                  <a:txBody>
                    <a:bodyPr/>
                    <a:lstStyle/>
                    <a:p>
                      <a:pPr algn="ctr" fontAlgn="t"/>
                      <a:r>
                        <a:rPr lang="fr-FR" sz="1400" b="1" i="0" u="none" strike="noStrike" dirty="0">
                          <a:solidFill>
                            <a:srgbClr val="000000"/>
                          </a:solidFill>
                          <a:effectLst/>
                          <a:latin typeface="Calibri"/>
                        </a:rPr>
                        <a:t>REE12</a:t>
                      </a:r>
                    </a:p>
                  </a:txBody>
                  <a:tcPr marL="12700" marR="12700" marT="12700" marB="0" anchor="ctr">
                    <a:lnL>
                      <a:noFill/>
                    </a:lnL>
                    <a:lnR>
                      <a:noFill/>
                    </a:lnR>
                    <a:lnT>
                      <a:noFill/>
                    </a:lnT>
                    <a:lnB>
                      <a:noFill/>
                    </a:lnB>
                    <a:solidFill>
                      <a:srgbClr val="C4D79B"/>
                    </a:solidFill>
                  </a:tcPr>
                </a:tc>
              </a:tr>
              <a:tr h="306034">
                <a:tc>
                  <a:txBody>
                    <a:bodyPr/>
                    <a:lstStyle/>
                    <a:p>
                      <a:pPr algn="ctr" fontAlgn="t"/>
                      <a:r>
                        <a:rPr lang="fr-FR" sz="1400" b="1" i="0" u="none" strike="noStrike" dirty="0">
                          <a:solidFill>
                            <a:srgbClr val="000000"/>
                          </a:solidFill>
                          <a:effectLst/>
                          <a:latin typeface="Calibri"/>
                        </a:rPr>
                        <a:t>Y001</a:t>
                      </a:r>
                    </a:p>
                  </a:txBody>
                  <a:tcPr marL="12700" marR="12700" marT="12700" marB="0" anchor="ctr">
                    <a:lnL>
                      <a:noFill/>
                    </a:lnL>
                    <a:lnR>
                      <a:noFill/>
                    </a:lnR>
                    <a:lnT>
                      <a:noFill/>
                    </a:lnT>
                    <a:lnB>
                      <a:noFill/>
                    </a:lnB>
                    <a:solidFill>
                      <a:srgbClr val="C4D79B"/>
                    </a:solidFill>
                  </a:tcPr>
                </a:tc>
                <a:tc>
                  <a:txBody>
                    <a:bodyPr/>
                    <a:lstStyle/>
                    <a:p>
                      <a:pPr algn="ctr" fontAlgn="t"/>
                      <a:r>
                        <a:rPr lang="fr-FR" sz="1400" b="1" i="0" u="none" strike="noStrike">
                          <a:solidFill>
                            <a:srgbClr val="000000"/>
                          </a:solidFill>
                          <a:effectLst/>
                          <a:latin typeface="Calibri"/>
                        </a:rPr>
                        <a:t>10,0 </a:t>
                      </a:r>
                    </a:p>
                  </a:txBody>
                  <a:tcPr marL="12700" marR="12700" marT="12700" marB="0" anchor="ctr">
                    <a:lnL>
                      <a:noFill/>
                    </a:lnL>
                    <a:lnR>
                      <a:noFill/>
                    </a:lnR>
                    <a:lnT>
                      <a:noFill/>
                    </a:lnT>
                    <a:lnB>
                      <a:noFill/>
                    </a:lnB>
                  </a:tcPr>
                </a:tc>
                <a:tc>
                  <a:txBody>
                    <a:bodyPr/>
                    <a:lstStyle/>
                    <a:p>
                      <a:pPr algn="ctr" fontAlgn="t"/>
                      <a:r>
                        <a:rPr lang="fr-FR" sz="1400" b="1" i="0" u="none" strike="noStrike">
                          <a:solidFill>
                            <a:srgbClr val="000000"/>
                          </a:solidFill>
                          <a:effectLst/>
                          <a:latin typeface="Calibri"/>
                        </a:rPr>
                        <a:t>25,0 </a:t>
                      </a:r>
                    </a:p>
                  </a:txBody>
                  <a:tcPr marL="12700" marR="12700" marT="12700" marB="0" anchor="ctr">
                    <a:lnL>
                      <a:noFill/>
                    </a:lnL>
                    <a:lnR>
                      <a:noFill/>
                    </a:lnR>
                    <a:lnT>
                      <a:noFill/>
                    </a:lnT>
                    <a:lnB>
                      <a:noFill/>
                    </a:lnB>
                  </a:tcPr>
                </a:tc>
                <a:tc>
                  <a:txBody>
                    <a:bodyPr/>
                    <a:lstStyle/>
                    <a:p>
                      <a:pPr algn="ctr" fontAlgn="t"/>
                      <a:r>
                        <a:rPr lang="fr-FR" sz="1400" b="1" i="0" u="none" strike="noStrike">
                          <a:solidFill>
                            <a:srgbClr val="000000"/>
                          </a:solidFill>
                          <a:effectLst/>
                          <a:latin typeface="Calibri"/>
                        </a:rPr>
                        <a:t>25,0 </a:t>
                      </a:r>
                    </a:p>
                  </a:txBody>
                  <a:tcPr marL="12700" marR="12700" marT="12700" marB="0" anchor="ctr">
                    <a:lnL>
                      <a:noFill/>
                    </a:lnL>
                    <a:lnR>
                      <a:noFill/>
                    </a:lnR>
                    <a:lnT>
                      <a:noFill/>
                    </a:lnT>
                    <a:lnB>
                      <a:noFill/>
                    </a:lnB>
                  </a:tcPr>
                </a:tc>
                <a:tc>
                  <a:txBody>
                    <a:bodyPr/>
                    <a:lstStyle/>
                    <a:p>
                      <a:pPr algn="ctr" fontAlgn="t"/>
                      <a:r>
                        <a:rPr lang="fr-FR" sz="1400" b="1" i="0" u="none" strike="noStrike">
                          <a:solidFill>
                            <a:srgbClr val="000000"/>
                          </a:solidFill>
                          <a:effectLst/>
                          <a:latin typeface="Calibri"/>
                        </a:rPr>
                        <a:t>36,1 </a:t>
                      </a:r>
                    </a:p>
                  </a:txBody>
                  <a:tcPr marL="12700" marR="12700" marT="12700" marB="0" anchor="ctr">
                    <a:lnL>
                      <a:noFill/>
                    </a:lnL>
                    <a:lnR>
                      <a:noFill/>
                    </a:lnR>
                    <a:lnT>
                      <a:noFill/>
                    </a:lnT>
                    <a:lnB>
                      <a:noFill/>
                    </a:lnB>
                  </a:tcPr>
                </a:tc>
                <a:tc>
                  <a:txBody>
                    <a:bodyPr/>
                    <a:lstStyle/>
                    <a:p>
                      <a:pPr algn="ctr" fontAlgn="t"/>
                      <a:r>
                        <a:rPr lang="fr-FR" sz="1400" b="1" i="0" u="none" strike="noStrike">
                          <a:solidFill>
                            <a:srgbClr val="000000"/>
                          </a:solidFill>
                          <a:effectLst/>
                          <a:latin typeface="Calibri"/>
                        </a:rPr>
                        <a:t>33,3 </a:t>
                      </a:r>
                    </a:p>
                  </a:txBody>
                  <a:tcPr marL="12700" marR="12700" marT="12700" marB="0" anchor="ctr">
                    <a:lnL>
                      <a:noFill/>
                    </a:lnL>
                    <a:lnR>
                      <a:noFill/>
                    </a:lnR>
                    <a:lnT>
                      <a:noFill/>
                    </a:lnT>
                    <a:lnB>
                      <a:noFill/>
                    </a:lnB>
                  </a:tcPr>
                </a:tc>
                <a:tc>
                  <a:txBody>
                    <a:bodyPr/>
                    <a:lstStyle/>
                    <a:p>
                      <a:pPr algn="ctr" fontAlgn="t"/>
                      <a:r>
                        <a:rPr lang="fr-FR" sz="1400" b="1" i="0" u="none" strike="noStrike">
                          <a:solidFill>
                            <a:srgbClr val="000000"/>
                          </a:solidFill>
                          <a:effectLst/>
                          <a:latin typeface="Calibri"/>
                        </a:rPr>
                        <a:t>36,1 </a:t>
                      </a:r>
                    </a:p>
                  </a:txBody>
                  <a:tcPr marL="12700" marR="12700" marT="12700" marB="0" anchor="ctr">
                    <a:lnL>
                      <a:noFill/>
                    </a:lnL>
                    <a:lnR>
                      <a:noFill/>
                    </a:lnR>
                    <a:lnT>
                      <a:noFill/>
                    </a:lnT>
                    <a:lnB>
                      <a:noFill/>
                    </a:lnB>
                  </a:tcPr>
                </a:tc>
                <a:tc>
                  <a:txBody>
                    <a:bodyPr/>
                    <a:lstStyle/>
                    <a:p>
                      <a:pPr algn="ctr" fontAlgn="t"/>
                      <a:r>
                        <a:rPr lang="fr-FR" sz="1400" b="1" i="0" u="none" strike="noStrike">
                          <a:solidFill>
                            <a:srgbClr val="000000"/>
                          </a:solidFill>
                          <a:effectLst/>
                          <a:latin typeface="Calibri"/>
                        </a:rPr>
                        <a:t>29,2 </a:t>
                      </a:r>
                    </a:p>
                  </a:txBody>
                  <a:tcPr marL="12700" marR="12700" marT="12700" marB="0" anchor="ctr">
                    <a:lnL>
                      <a:noFill/>
                    </a:lnL>
                    <a:lnR>
                      <a:noFill/>
                    </a:lnR>
                    <a:lnT>
                      <a:noFill/>
                    </a:lnT>
                    <a:lnB>
                      <a:noFill/>
                    </a:lnB>
                  </a:tcPr>
                </a:tc>
                <a:tc>
                  <a:txBody>
                    <a:bodyPr/>
                    <a:lstStyle/>
                    <a:p>
                      <a:pPr algn="ctr" fontAlgn="t"/>
                      <a:r>
                        <a:rPr lang="fr-FR" sz="1400" b="1" i="0" u="none" strike="noStrike">
                          <a:solidFill>
                            <a:srgbClr val="000000"/>
                          </a:solidFill>
                          <a:effectLst/>
                          <a:latin typeface="Calibri"/>
                        </a:rPr>
                        <a:t>47,9 </a:t>
                      </a:r>
                    </a:p>
                  </a:txBody>
                  <a:tcPr marL="12700" marR="12700" marT="12700" marB="0" anchor="ctr">
                    <a:lnL>
                      <a:noFill/>
                    </a:lnL>
                    <a:lnR>
                      <a:noFill/>
                    </a:lnR>
                    <a:lnT>
                      <a:noFill/>
                    </a:lnT>
                    <a:lnB>
                      <a:noFill/>
                    </a:lnB>
                  </a:tcPr>
                </a:tc>
                <a:tc>
                  <a:txBody>
                    <a:bodyPr/>
                    <a:lstStyle/>
                    <a:p>
                      <a:pPr algn="ctr" fontAlgn="t"/>
                      <a:r>
                        <a:rPr lang="fr-FR" sz="1400" b="1" i="0" u="none" strike="noStrike" dirty="0">
                          <a:solidFill>
                            <a:srgbClr val="000000"/>
                          </a:solidFill>
                          <a:effectLst/>
                          <a:latin typeface="Calibri"/>
                        </a:rPr>
                        <a:t>37,5 </a:t>
                      </a:r>
                    </a:p>
                  </a:txBody>
                  <a:tcPr marL="12700" marR="12700" marT="12700" marB="0" anchor="ctr">
                    <a:lnL>
                      <a:noFill/>
                    </a:lnL>
                    <a:lnR>
                      <a:noFill/>
                    </a:lnR>
                    <a:lnT>
                      <a:noFill/>
                    </a:lnT>
                    <a:lnB>
                      <a:noFill/>
                    </a:lnB>
                  </a:tcPr>
                </a:tc>
              </a:tr>
              <a:tr h="360040">
                <a:tc>
                  <a:txBody>
                    <a:bodyPr/>
                    <a:lstStyle/>
                    <a:p>
                      <a:pPr algn="ctr" fontAlgn="t"/>
                      <a:r>
                        <a:rPr lang="fr-FR" sz="1400" b="1" i="0" u="none" strike="noStrike">
                          <a:solidFill>
                            <a:srgbClr val="000000"/>
                          </a:solidFill>
                          <a:effectLst/>
                          <a:latin typeface="Calibri"/>
                        </a:rPr>
                        <a:t>moy</a:t>
                      </a:r>
                    </a:p>
                  </a:txBody>
                  <a:tcPr marL="12700" marR="12700" marT="12700" marB="0" anchor="ctr">
                    <a:lnL>
                      <a:noFill/>
                    </a:lnL>
                    <a:lnR>
                      <a:noFill/>
                    </a:lnR>
                    <a:lnT>
                      <a:noFill/>
                    </a:lnT>
                    <a:lnB>
                      <a:noFill/>
                    </a:lnB>
                    <a:solidFill>
                      <a:srgbClr val="C4D79B"/>
                    </a:solidFill>
                  </a:tcPr>
                </a:tc>
                <a:tc>
                  <a:txBody>
                    <a:bodyPr/>
                    <a:lstStyle/>
                    <a:p>
                      <a:pPr algn="ctr" fontAlgn="t"/>
                      <a:r>
                        <a:rPr lang="fr-FR" sz="1400" b="1" i="0" u="none" strike="noStrike">
                          <a:solidFill>
                            <a:srgbClr val="000000"/>
                          </a:solidFill>
                          <a:effectLst/>
                          <a:latin typeface="Calibri"/>
                        </a:rPr>
                        <a:t>-14,8 </a:t>
                      </a:r>
                    </a:p>
                  </a:txBody>
                  <a:tcPr marL="12700" marR="12700" marT="12700" marB="0" anchor="ctr">
                    <a:lnL>
                      <a:noFill/>
                    </a:lnL>
                    <a:lnR>
                      <a:noFill/>
                    </a:lnR>
                    <a:lnT>
                      <a:noFill/>
                    </a:lnT>
                    <a:lnB>
                      <a:noFill/>
                    </a:lnB>
                    <a:solidFill>
                      <a:srgbClr val="EBF1DE"/>
                    </a:solidFill>
                  </a:tcPr>
                </a:tc>
                <a:tc>
                  <a:txBody>
                    <a:bodyPr/>
                    <a:lstStyle/>
                    <a:p>
                      <a:pPr algn="ctr" fontAlgn="t"/>
                      <a:r>
                        <a:rPr lang="fr-FR" sz="1400" b="1" i="0" u="none" strike="noStrike">
                          <a:solidFill>
                            <a:srgbClr val="000000"/>
                          </a:solidFill>
                          <a:effectLst/>
                          <a:latin typeface="Calibri"/>
                        </a:rPr>
                        <a:t>-11,1 </a:t>
                      </a:r>
                    </a:p>
                  </a:txBody>
                  <a:tcPr marL="12700" marR="12700" marT="12700" marB="0" anchor="ctr">
                    <a:lnL>
                      <a:noFill/>
                    </a:lnL>
                    <a:lnR>
                      <a:noFill/>
                    </a:lnR>
                    <a:lnT>
                      <a:noFill/>
                    </a:lnT>
                    <a:lnB>
                      <a:noFill/>
                    </a:lnB>
                    <a:solidFill>
                      <a:srgbClr val="EBF1DE"/>
                    </a:solidFill>
                  </a:tcPr>
                </a:tc>
                <a:tc>
                  <a:txBody>
                    <a:bodyPr/>
                    <a:lstStyle/>
                    <a:p>
                      <a:pPr algn="ctr" fontAlgn="t"/>
                      <a:r>
                        <a:rPr lang="fr-FR" sz="1400" b="1" i="0" u="none" strike="noStrike">
                          <a:solidFill>
                            <a:srgbClr val="000000"/>
                          </a:solidFill>
                          <a:effectLst/>
                          <a:latin typeface="Calibri"/>
                        </a:rPr>
                        <a:t>-10,6 </a:t>
                      </a:r>
                    </a:p>
                  </a:txBody>
                  <a:tcPr marL="12700" marR="12700" marT="12700" marB="0" anchor="ctr">
                    <a:lnL>
                      <a:noFill/>
                    </a:lnL>
                    <a:lnR>
                      <a:noFill/>
                    </a:lnR>
                    <a:lnT>
                      <a:noFill/>
                    </a:lnT>
                    <a:lnB>
                      <a:noFill/>
                    </a:lnB>
                    <a:solidFill>
                      <a:srgbClr val="EBF1DE"/>
                    </a:solidFill>
                  </a:tcPr>
                </a:tc>
                <a:tc>
                  <a:txBody>
                    <a:bodyPr/>
                    <a:lstStyle/>
                    <a:p>
                      <a:pPr algn="ctr" fontAlgn="t"/>
                      <a:r>
                        <a:rPr lang="fr-FR" sz="1400" b="1" i="0" u="none" strike="noStrike">
                          <a:solidFill>
                            <a:srgbClr val="000000"/>
                          </a:solidFill>
                          <a:effectLst/>
                          <a:latin typeface="Calibri"/>
                        </a:rPr>
                        <a:t>14,8 </a:t>
                      </a:r>
                    </a:p>
                  </a:txBody>
                  <a:tcPr marL="12700" marR="12700" marT="12700" marB="0" anchor="ctr">
                    <a:lnL>
                      <a:noFill/>
                    </a:lnL>
                    <a:lnR>
                      <a:noFill/>
                    </a:lnR>
                    <a:lnT>
                      <a:noFill/>
                    </a:lnT>
                    <a:lnB>
                      <a:noFill/>
                    </a:lnB>
                    <a:solidFill>
                      <a:srgbClr val="EBF1DE"/>
                    </a:solidFill>
                  </a:tcPr>
                </a:tc>
                <a:tc>
                  <a:txBody>
                    <a:bodyPr/>
                    <a:lstStyle/>
                    <a:p>
                      <a:pPr algn="ctr" fontAlgn="t"/>
                      <a:r>
                        <a:rPr lang="fr-FR" sz="1400" b="1" i="0" u="none" strike="noStrike">
                          <a:solidFill>
                            <a:srgbClr val="000000"/>
                          </a:solidFill>
                          <a:effectLst/>
                          <a:latin typeface="Calibri"/>
                        </a:rPr>
                        <a:t>21,0 </a:t>
                      </a:r>
                    </a:p>
                  </a:txBody>
                  <a:tcPr marL="12700" marR="12700" marT="12700" marB="0" anchor="ctr">
                    <a:lnL>
                      <a:noFill/>
                    </a:lnL>
                    <a:lnR>
                      <a:noFill/>
                    </a:lnR>
                    <a:lnT>
                      <a:noFill/>
                    </a:lnT>
                    <a:lnB>
                      <a:noFill/>
                    </a:lnB>
                    <a:solidFill>
                      <a:srgbClr val="EBF1DE"/>
                    </a:solidFill>
                  </a:tcPr>
                </a:tc>
                <a:tc>
                  <a:txBody>
                    <a:bodyPr/>
                    <a:lstStyle/>
                    <a:p>
                      <a:pPr algn="ctr" fontAlgn="t"/>
                      <a:r>
                        <a:rPr lang="fr-FR" sz="1400" b="1" i="0" u="none" strike="noStrike">
                          <a:solidFill>
                            <a:srgbClr val="000000"/>
                          </a:solidFill>
                          <a:effectLst/>
                          <a:latin typeface="Calibri"/>
                        </a:rPr>
                        <a:t>17,0 </a:t>
                      </a:r>
                    </a:p>
                  </a:txBody>
                  <a:tcPr marL="12700" marR="12700" marT="12700" marB="0" anchor="ctr">
                    <a:lnL>
                      <a:noFill/>
                    </a:lnL>
                    <a:lnR>
                      <a:noFill/>
                    </a:lnR>
                    <a:lnT>
                      <a:noFill/>
                    </a:lnT>
                    <a:lnB>
                      <a:noFill/>
                    </a:lnB>
                    <a:solidFill>
                      <a:srgbClr val="EBF1DE"/>
                    </a:solidFill>
                  </a:tcPr>
                </a:tc>
                <a:tc>
                  <a:txBody>
                    <a:bodyPr/>
                    <a:lstStyle/>
                    <a:p>
                      <a:pPr algn="ctr" fontAlgn="t"/>
                      <a:r>
                        <a:rPr lang="fr-FR" sz="1400" b="1" i="0" u="none" strike="noStrike">
                          <a:solidFill>
                            <a:srgbClr val="000000"/>
                          </a:solidFill>
                          <a:effectLst/>
                          <a:latin typeface="Calibri"/>
                        </a:rPr>
                        <a:t>8,3 </a:t>
                      </a:r>
                    </a:p>
                  </a:txBody>
                  <a:tcPr marL="12700" marR="12700" marT="12700" marB="0" anchor="ctr">
                    <a:lnL>
                      <a:noFill/>
                    </a:lnL>
                    <a:lnR>
                      <a:noFill/>
                    </a:lnR>
                    <a:lnT>
                      <a:noFill/>
                    </a:lnT>
                    <a:lnB>
                      <a:noFill/>
                    </a:lnB>
                    <a:solidFill>
                      <a:srgbClr val="EBF1DE"/>
                    </a:solidFill>
                  </a:tcPr>
                </a:tc>
                <a:tc>
                  <a:txBody>
                    <a:bodyPr/>
                    <a:lstStyle/>
                    <a:p>
                      <a:pPr algn="ctr" fontAlgn="t"/>
                      <a:r>
                        <a:rPr lang="fr-FR" sz="1400" b="1" i="0" u="none" strike="noStrike">
                          <a:solidFill>
                            <a:srgbClr val="000000"/>
                          </a:solidFill>
                          <a:effectLst/>
                          <a:latin typeface="Calibri"/>
                        </a:rPr>
                        <a:t>11,7 </a:t>
                      </a:r>
                    </a:p>
                  </a:txBody>
                  <a:tcPr marL="12700" marR="12700" marT="12700" marB="0" anchor="ctr">
                    <a:lnL>
                      <a:noFill/>
                    </a:lnL>
                    <a:lnR>
                      <a:noFill/>
                    </a:lnR>
                    <a:lnT>
                      <a:noFill/>
                    </a:lnT>
                    <a:lnB>
                      <a:noFill/>
                    </a:lnB>
                    <a:solidFill>
                      <a:srgbClr val="EBF1DE"/>
                    </a:solidFill>
                  </a:tcPr>
                </a:tc>
                <a:tc>
                  <a:txBody>
                    <a:bodyPr/>
                    <a:lstStyle/>
                    <a:p>
                      <a:pPr algn="ctr" fontAlgn="t"/>
                      <a:r>
                        <a:rPr lang="fr-FR" sz="1400" b="1" i="0" u="none" strike="noStrike" dirty="0">
                          <a:solidFill>
                            <a:srgbClr val="000000"/>
                          </a:solidFill>
                          <a:effectLst/>
                          <a:latin typeface="Calibri"/>
                        </a:rPr>
                        <a:t>15,6 </a:t>
                      </a:r>
                    </a:p>
                  </a:txBody>
                  <a:tcPr marL="12700" marR="12700" marT="12700" marB="0" anchor="ctr">
                    <a:lnL>
                      <a:noFill/>
                    </a:lnL>
                    <a:lnR>
                      <a:noFill/>
                    </a:lnR>
                    <a:lnT>
                      <a:noFill/>
                    </a:lnT>
                    <a:lnB>
                      <a:noFill/>
                    </a:lnB>
                    <a:solidFill>
                      <a:srgbClr val="EBF1DE"/>
                    </a:solidFill>
                  </a:tcPr>
                </a:tc>
              </a:tr>
              <a:tr h="414046">
                <a:tc>
                  <a:txBody>
                    <a:bodyPr/>
                    <a:lstStyle/>
                    <a:p>
                      <a:pPr algn="ctr" fontAlgn="b"/>
                      <a:r>
                        <a:rPr lang="fr-FR" sz="1400" b="1" i="0" u="none" strike="noStrike" dirty="0">
                          <a:solidFill>
                            <a:srgbClr val="000000"/>
                          </a:solidFill>
                          <a:effectLst/>
                          <a:latin typeface="Calibri"/>
                        </a:rPr>
                        <a:t>EM</a:t>
                      </a:r>
                    </a:p>
                  </a:txBody>
                  <a:tcPr marL="12700" marR="12700" marT="12700" marB="0" anchor="ctr">
                    <a:lnL>
                      <a:noFill/>
                    </a:lnL>
                    <a:lnR>
                      <a:noFill/>
                    </a:lnR>
                    <a:lnT>
                      <a:noFill/>
                    </a:lnT>
                    <a:lnB>
                      <a:noFill/>
                    </a:lnB>
                    <a:solidFill>
                      <a:srgbClr val="C4D79B"/>
                    </a:solidFill>
                  </a:tcPr>
                </a:tc>
                <a:tc>
                  <a:txBody>
                    <a:bodyPr/>
                    <a:lstStyle/>
                    <a:p>
                      <a:pPr algn="ctr" fontAlgn="b"/>
                      <a:r>
                        <a:rPr lang="fr-FR" sz="1400" b="1" i="0" u="none" strike="noStrike">
                          <a:solidFill>
                            <a:srgbClr val="000000"/>
                          </a:solidFill>
                          <a:effectLst/>
                          <a:latin typeface="Calibri"/>
                        </a:rPr>
                        <a:t>24,8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36,1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35,6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21,3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12,3 </a:t>
                      </a:r>
                    </a:p>
                  </a:txBody>
                  <a:tcPr marL="12700" marR="12700" marT="12700" marB="0" anchor="ctr">
                    <a:lnL>
                      <a:noFill/>
                    </a:lnL>
                    <a:lnR>
                      <a:noFill/>
                    </a:lnR>
                    <a:lnT>
                      <a:noFill/>
                    </a:lnT>
                    <a:lnB>
                      <a:noFill/>
                    </a:lnB>
                  </a:tcPr>
                </a:tc>
                <a:tc>
                  <a:txBody>
                    <a:bodyPr/>
                    <a:lstStyle/>
                    <a:p>
                      <a:pPr algn="ctr" fontAlgn="b"/>
                      <a:r>
                        <a:rPr lang="fr-FR" sz="1400" b="1" i="0" u="none" strike="noStrike" dirty="0">
                          <a:solidFill>
                            <a:srgbClr val="000000"/>
                          </a:solidFill>
                          <a:effectLst/>
                          <a:latin typeface="Calibri"/>
                        </a:rPr>
                        <a:t>19,1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20,8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36,3 </a:t>
                      </a:r>
                    </a:p>
                  </a:txBody>
                  <a:tcPr marL="12700" marR="12700" marT="12700" marB="0" anchor="ctr">
                    <a:lnL>
                      <a:noFill/>
                    </a:lnL>
                    <a:lnR>
                      <a:noFill/>
                    </a:lnR>
                    <a:lnT>
                      <a:noFill/>
                    </a:lnT>
                    <a:lnB>
                      <a:noFill/>
                    </a:lnB>
                  </a:tcPr>
                </a:tc>
                <a:tc>
                  <a:txBody>
                    <a:bodyPr/>
                    <a:lstStyle/>
                    <a:p>
                      <a:pPr algn="ctr" fontAlgn="b"/>
                      <a:r>
                        <a:rPr lang="fr-FR" sz="1400" b="1" i="0" u="none" strike="noStrike" dirty="0">
                          <a:solidFill>
                            <a:srgbClr val="000000"/>
                          </a:solidFill>
                          <a:effectLst/>
                          <a:latin typeface="Calibri"/>
                        </a:rPr>
                        <a:t>21,9 </a:t>
                      </a:r>
                    </a:p>
                  </a:txBody>
                  <a:tcPr marL="12700" marR="12700" marT="12700" marB="0" anchor="ctr">
                    <a:lnL>
                      <a:noFill/>
                    </a:lnL>
                    <a:lnR>
                      <a:noFill/>
                    </a:lnR>
                    <a:lnT>
                      <a:noFill/>
                    </a:lnT>
                    <a:lnB>
                      <a:noFill/>
                    </a:lnB>
                  </a:tcPr>
                </a:tc>
              </a:tr>
            </a:tbl>
          </a:graphicData>
        </a:graphic>
      </p:graphicFrame>
      <p:sp>
        <p:nvSpPr>
          <p:cNvPr id="9" name="Espace réservé du contenu 3"/>
          <p:cNvSpPr>
            <a:spLocks noGrp="1"/>
          </p:cNvSpPr>
          <p:nvPr>
            <p:ph sz="half" idx="2"/>
          </p:nvPr>
        </p:nvSpPr>
        <p:spPr>
          <a:xfrm>
            <a:off x="395536" y="4149080"/>
            <a:ext cx="8280920" cy="1224136"/>
          </a:xfrm>
        </p:spPr>
        <p:txBody>
          <a:bodyPr>
            <a:noAutofit/>
          </a:bodyPr>
          <a:lstStyle/>
          <a:p>
            <a:pPr marL="0" indent="0">
              <a:buNone/>
            </a:pPr>
            <a:r>
              <a:rPr lang="fr-FR" sz="1600" b="1" dirty="0" smtClean="0"/>
              <a:t>EAD</a:t>
            </a:r>
            <a:r>
              <a:rPr lang="fr-FR" sz="1600" dirty="0" smtClean="0"/>
              <a:t> : Ce facteur  concerne </a:t>
            </a:r>
            <a:r>
              <a:rPr lang="fr-FR" sz="1600" dirty="0"/>
              <a:t>l’état émotionnel de l’enfant (angoisse, besoin de proximité), et </a:t>
            </a:r>
            <a:r>
              <a:rPr lang="fr-FR" sz="1600" dirty="0" smtClean="0"/>
              <a:t>les modalités possibles de son </a:t>
            </a:r>
            <a:r>
              <a:rPr lang="fr-FR" sz="1600" dirty="0"/>
              <a:t>expression par le patient (difficulté d’expression, expression sous la forme de colère ou d’auto agression) </a:t>
            </a:r>
            <a:r>
              <a:rPr lang="fr-FR" sz="1600" dirty="0" smtClean="0"/>
              <a:t>ou mécanismes </a:t>
            </a:r>
            <a:r>
              <a:rPr lang="fr-FR" sz="1600" dirty="0"/>
              <a:t>de défense (contrôle, distance, projection, alexithymie). Plus le score est fort, mieux va l’enfant. </a:t>
            </a:r>
          </a:p>
        </p:txBody>
      </p:sp>
      <p:sp>
        <p:nvSpPr>
          <p:cNvPr id="11" name="Espace réservé du contenu 3"/>
          <p:cNvSpPr>
            <a:spLocks noGrp="1"/>
          </p:cNvSpPr>
          <p:nvPr>
            <p:ph sz="half" idx="2"/>
          </p:nvPr>
        </p:nvSpPr>
        <p:spPr>
          <a:xfrm>
            <a:off x="395536" y="5373216"/>
            <a:ext cx="8280920" cy="1296144"/>
          </a:xfrm>
        </p:spPr>
        <p:txBody>
          <a:bodyPr>
            <a:normAutofit lnSpcReduction="10000"/>
          </a:bodyPr>
          <a:lstStyle/>
          <a:p>
            <a:pPr marL="0" indent="0">
              <a:buNone/>
            </a:pPr>
            <a:r>
              <a:rPr lang="fr-FR" sz="1600" b="1" dirty="0" smtClean="0"/>
              <a:t>REE : </a:t>
            </a:r>
            <a:r>
              <a:rPr lang="fr-FR" sz="1600" dirty="0" smtClean="0"/>
              <a:t>Ce </a:t>
            </a:r>
            <a:r>
              <a:rPr lang="fr-FR" sz="1600" dirty="0"/>
              <a:t>facteur  concerne </a:t>
            </a:r>
            <a:r>
              <a:rPr lang="fr-FR" sz="1600" dirty="0" smtClean="0"/>
              <a:t> </a:t>
            </a:r>
            <a:r>
              <a:rPr lang="fr-FR" sz="1600" dirty="0"/>
              <a:t>la relation à la réalité de </a:t>
            </a:r>
            <a:r>
              <a:rPr lang="fr-FR" sz="1600" dirty="0" smtClean="0"/>
              <a:t>l’enfant. Un </a:t>
            </a:r>
            <a:r>
              <a:rPr lang="fr-FR" sz="1600" dirty="0"/>
              <a:t>score négatif traduit une relation difficile qui se manifeste chez l’enfant par son degré d’anxiété et de tension, de décalage, de méfiance, d’infériorité, de timidité, de crainte, de tristesse, de manque de spontanéité. </a:t>
            </a:r>
            <a:r>
              <a:rPr lang="fr-FR" sz="1600" dirty="0" smtClean="0"/>
              <a:t>Un </a:t>
            </a:r>
            <a:r>
              <a:rPr lang="fr-FR" sz="1600" dirty="0"/>
              <a:t>score positif traduit une relation marquée par la détente, la confiance, l’imagination, la curiosité et l’exploration des relations avec les autres. </a:t>
            </a:r>
          </a:p>
        </p:txBody>
      </p:sp>
    </p:spTree>
    <p:extLst>
      <p:ext uri="{BB962C8B-B14F-4D97-AF65-F5344CB8AC3E}">
        <p14:creationId xmlns:p14="http://schemas.microsoft.com/office/powerpoint/2010/main" val="201050915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dirty="0" smtClean="0"/>
              <a:t>Le processus : CPQ</a:t>
            </a:r>
            <a:endParaRPr lang="fr-FR" sz="3200" dirty="0"/>
          </a:p>
        </p:txBody>
      </p:sp>
      <p:sp>
        <p:nvSpPr>
          <p:cNvPr id="3" name="Espace réservé du contenu 2"/>
          <p:cNvSpPr>
            <a:spLocks noGrp="1"/>
          </p:cNvSpPr>
          <p:nvPr>
            <p:ph idx="1"/>
          </p:nvPr>
        </p:nvSpPr>
        <p:spPr>
          <a:xfrm>
            <a:off x="755576" y="1556792"/>
            <a:ext cx="7772400" cy="4618856"/>
          </a:xfrm>
        </p:spPr>
        <p:txBody>
          <a:bodyPr/>
          <a:lstStyle/>
          <a:p>
            <a:pPr lvl="1"/>
            <a:r>
              <a:rPr lang="fr-FR" sz="1800" dirty="0" smtClean="0"/>
              <a:t>Éléments toujours très caractéristiques</a:t>
            </a:r>
          </a:p>
          <a:p>
            <a:pPr lvl="1"/>
            <a:endParaRPr lang="fr-FR" sz="1800" dirty="0"/>
          </a:p>
          <a:p>
            <a:pPr lvl="1"/>
            <a:endParaRPr lang="fr-FR" sz="1800" dirty="0" smtClean="0"/>
          </a:p>
          <a:p>
            <a:pPr lvl="1"/>
            <a:endParaRPr lang="fr-FR" sz="1800" dirty="0"/>
          </a:p>
          <a:p>
            <a:pPr lvl="1"/>
            <a:endParaRPr lang="fr-FR" sz="1800" dirty="0" smtClean="0"/>
          </a:p>
          <a:p>
            <a:pPr lvl="1"/>
            <a:r>
              <a:rPr lang="fr-FR" sz="1800" dirty="0" smtClean="0"/>
              <a:t>Éléments caractéristiques toujours stables</a:t>
            </a:r>
          </a:p>
          <a:p>
            <a:endParaRPr lang="fr-FR" dirty="0"/>
          </a:p>
        </p:txBody>
      </p:sp>
      <p:graphicFrame>
        <p:nvGraphicFramePr>
          <p:cNvPr id="4" name="Objet 3"/>
          <p:cNvGraphicFramePr>
            <a:graphicFrameLocks noChangeAspect="1"/>
          </p:cNvGraphicFramePr>
          <p:nvPr>
            <p:extLst>
              <p:ext uri="{D42A27DB-BD31-4B8C-83A1-F6EECF244321}">
                <p14:modId xmlns:p14="http://schemas.microsoft.com/office/powerpoint/2010/main" val="2120805587"/>
              </p:ext>
            </p:extLst>
          </p:nvPr>
        </p:nvGraphicFramePr>
        <p:xfrm>
          <a:off x="1259632" y="2132856"/>
          <a:ext cx="6045200" cy="939800"/>
        </p:xfrm>
        <a:graphic>
          <a:graphicData uri="http://schemas.openxmlformats.org/presentationml/2006/ole">
            <mc:AlternateContent xmlns:mc="http://schemas.openxmlformats.org/markup-compatibility/2006">
              <mc:Choice xmlns:v="urn:schemas-microsoft-com:vml" Requires="v">
                <p:oleObj spid="_x0000_s2438" name="Document" r:id="rId3" imgW="6045200" imgH="939800" progId="Word.Document.12">
                  <p:embed/>
                </p:oleObj>
              </mc:Choice>
              <mc:Fallback>
                <p:oleObj name="Document" r:id="rId3" imgW="6045200" imgH="939800" progId="Word.Document.12">
                  <p:embed/>
                  <p:pic>
                    <p:nvPicPr>
                      <p:cNvPr id="0" name=""/>
                      <p:cNvPicPr/>
                      <p:nvPr/>
                    </p:nvPicPr>
                    <p:blipFill>
                      <a:blip r:embed="rId4"/>
                      <a:stretch>
                        <a:fillRect/>
                      </a:stretch>
                    </p:blipFill>
                    <p:spPr>
                      <a:xfrm>
                        <a:off x="1259632" y="2132856"/>
                        <a:ext cx="6045200" cy="939800"/>
                      </a:xfrm>
                      <a:prstGeom prst="rect">
                        <a:avLst/>
                      </a:prstGeom>
                    </p:spPr>
                  </p:pic>
                </p:oleObj>
              </mc:Fallback>
            </mc:AlternateContent>
          </a:graphicData>
        </a:graphic>
      </p:graphicFrame>
      <p:graphicFrame>
        <p:nvGraphicFramePr>
          <p:cNvPr id="5" name="Objet 4"/>
          <p:cNvGraphicFramePr>
            <a:graphicFrameLocks noChangeAspect="1"/>
          </p:cNvGraphicFramePr>
          <p:nvPr>
            <p:extLst>
              <p:ext uri="{D42A27DB-BD31-4B8C-83A1-F6EECF244321}">
                <p14:modId xmlns:p14="http://schemas.microsoft.com/office/powerpoint/2010/main" val="1234711311"/>
              </p:ext>
            </p:extLst>
          </p:nvPr>
        </p:nvGraphicFramePr>
        <p:xfrm>
          <a:off x="1263104" y="3717032"/>
          <a:ext cx="6045200" cy="965200"/>
        </p:xfrm>
        <a:graphic>
          <a:graphicData uri="http://schemas.openxmlformats.org/presentationml/2006/ole">
            <mc:AlternateContent xmlns:mc="http://schemas.openxmlformats.org/markup-compatibility/2006">
              <mc:Choice xmlns:v="urn:schemas-microsoft-com:vml" Requires="v">
                <p:oleObj spid="_x0000_s2439" name="Document" r:id="rId5" imgW="6045200" imgH="965200" progId="Word.Document.12">
                  <p:embed/>
                </p:oleObj>
              </mc:Choice>
              <mc:Fallback>
                <p:oleObj name="Document" r:id="rId5" imgW="6045200" imgH="965200" progId="Word.Document.12">
                  <p:embed/>
                  <p:pic>
                    <p:nvPicPr>
                      <p:cNvPr id="0" name=""/>
                      <p:cNvPicPr/>
                      <p:nvPr/>
                    </p:nvPicPr>
                    <p:blipFill>
                      <a:blip r:embed="rId6"/>
                      <a:stretch>
                        <a:fillRect/>
                      </a:stretch>
                    </p:blipFill>
                    <p:spPr>
                      <a:xfrm>
                        <a:off x="1263104" y="3717032"/>
                        <a:ext cx="6045200" cy="965200"/>
                      </a:xfrm>
                      <a:prstGeom prst="rect">
                        <a:avLst/>
                      </a:prstGeom>
                    </p:spPr>
                  </p:pic>
                </p:oleObj>
              </mc:Fallback>
            </mc:AlternateContent>
          </a:graphicData>
        </a:graphic>
      </p:graphicFrame>
    </p:spTree>
    <p:extLst>
      <p:ext uri="{BB962C8B-B14F-4D97-AF65-F5344CB8AC3E}">
        <p14:creationId xmlns:p14="http://schemas.microsoft.com/office/powerpoint/2010/main" val="87326389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dirty="0" smtClean="0"/>
              <a:t>Les médiateurs et leur évolution</a:t>
            </a:r>
            <a:r>
              <a:rPr lang="fr-FR" dirty="0" smtClean="0"/>
              <a:t/>
            </a:r>
            <a:br>
              <a:rPr lang="fr-FR" dirty="0" smtClean="0"/>
            </a:br>
            <a:endParaRPr lang="fr-FR" dirty="0"/>
          </a:p>
        </p:txBody>
      </p:sp>
      <p:sp>
        <p:nvSpPr>
          <p:cNvPr id="8" name="ZoneTexte 7"/>
          <p:cNvSpPr txBox="1"/>
          <p:nvPr/>
        </p:nvSpPr>
        <p:spPr>
          <a:xfrm>
            <a:off x="395536" y="3212976"/>
            <a:ext cx="1773522" cy="369332"/>
          </a:xfrm>
          <a:prstGeom prst="rect">
            <a:avLst/>
          </a:prstGeom>
          <a:noFill/>
        </p:spPr>
        <p:txBody>
          <a:bodyPr wrap="square" rtlCol="0">
            <a:spAutoFit/>
          </a:bodyPr>
          <a:lstStyle/>
          <a:p>
            <a:pPr marL="0" lvl="1"/>
            <a:r>
              <a:rPr lang="fr-FR" sz="1800" dirty="0" smtClean="0">
                <a:latin typeface="Arial"/>
                <a:cs typeface="Arial"/>
              </a:rPr>
              <a:t>- Alliance</a:t>
            </a:r>
            <a:endParaRPr lang="fr-FR" sz="1800" dirty="0">
              <a:latin typeface="Arial"/>
              <a:cs typeface="Arial"/>
            </a:endParaRPr>
          </a:p>
        </p:txBody>
      </p:sp>
      <p:sp>
        <p:nvSpPr>
          <p:cNvPr id="10" name="ZoneTexte 9"/>
          <p:cNvSpPr txBox="1"/>
          <p:nvPr/>
        </p:nvSpPr>
        <p:spPr>
          <a:xfrm>
            <a:off x="179512" y="6002704"/>
            <a:ext cx="8712968" cy="738664"/>
          </a:xfrm>
          <a:prstGeom prst="rect">
            <a:avLst/>
          </a:prstGeom>
          <a:noFill/>
        </p:spPr>
        <p:txBody>
          <a:bodyPr wrap="square" rtlCol="0">
            <a:spAutoFit/>
          </a:bodyPr>
          <a:lstStyle/>
          <a:p>
            <a:r>
              <a:rPr lang="fr-FR" sz="1400" dirty="0">
                <a:latin typeface="+mj-lt"/>
              </a:rPr>
              <a:t>EP : engagement patient ; PP : participation patient ; ALM : alliance ; ET : engagement thérapeute ; AT : ajustement thérapeute ; IT : interaction ; ECA : expression et contenance affective ; CVL : communication, verbalisation, langage ; IS : interprétation signification ; CC : attitudes </a:t>
            </a:r>
            <a:r>
              <a:rPr lang="fr-FR" sz="1400" dirty="0" err="1">
                <a:latin typeface="+mj-lt"/>
              </a:rPr>
              <a:t>T</a:t>
            </a:r>
            <a:r>
              <a:rPr lang="fr-FR" sz="1400" dirty="0">
                <a:latin typeface="+mj-lt"/>
              </a:rPr>
              <a:t> comportements. </a:t>
            </a:r>
          </a:p>
        </p:txBody>
      </p:sp>
      <p:sp>
        <p:nvSpPr>
          <p:cNvPr id="12" name="ZoneTexte 11"/>
          <p:cNvSpPr txBox="1"/>
          <p:nvPr/>
        </p:nvSpPr>
        <p:spPr>
          <a:xfrm>
            <a:off x="323528" y="1268760"/>
            <a:ext cx="7992888" cy="1384995"/>
          </a:xfrm>
          <a:prstGeom prst="rect">
            <a:avLst/>
          </a:prstGeom>
          <a:noFill/>
        </p:spPr>
        <p:txBody>
          <a:bodyPr wrap="square" rtlCol="0">
            <a:spAutoFit/>
          </a:bodyPr>
          <a:lstStyle/>
          <a:p>
            <a:pPr marL="0" lvl="1"/>
            <a:r>
              <a:rPr lang="fr-FR" sz="1400" u="sng" dirty="0" smtClean="0">
                <a:latin typeface="Arial"/>
                <a:cs typeface="Arial"/>
              </a:rPr>
              <a:t>Avertissement</a:t>
            </a:r>
            <a:r>
              <a:rPr lang="fr-FR" sz="1400" dirty="0" smtClean="0">
                <a:latin typeface="Arial"/>
                <a:cs typeface="Arial"/>
              </a:rPr>
              <a:t>: les médiateurs sont constitués à partir d’un regroupement d’items décrivant une dimension particulière du processus (p. e., l’engagement du patient). Les scores traduisent leur importance relative à un moment donné dans l’ensemble des médiateurs </a:t>
            </a:r>
            <a:r>
              <a:rPr lang="fr-FR" sz="1400" u="sng" dirty="0" smtClean="0">
                <a:latin typeface="Arial"/>
                <a:cs typeface="Arial"/>
              </a:rPr>
              <a:t>en respectant un tri forcé</a:t>
            </a:r>
            <a:r>
              <a:rPr lang="fr-FR" sz="1400" dirty="0" smtClean="0">
                <a:latin typeface="Arial"/>
                <a:cs typeface="Arial"/>
              </a:rPr>
              <a:t>. De ce fait, ils ne sont pas à rendre comme des valeurs absolues dont la réduction </a:t>
            </a:r>
            <a:r>
              <a:rPr lang="fr-FR" sz="1400" dirty="0" smtClean="0">
                <a:latin typeface="Arial"/>
                <a:cs typeface="Arial"/>
              </a:rPr>
              <a:t>prendrait la valeur d’un abandon (ou l’inverse). L</a:t>
            </a:r>
            <a:r>
              <a:rPr lang="fr-FR" sz="1400" dirty="0" smtClean="0">
                <a:latin typeface="Arial"/>
                <a:cs typeface="Arial"/>
              </a:rPr>
              <a:t>eur mise en relation graphique constitue un instantané, un profil, et les graphiques aux différents temps en dessinent </a:t>
            </a:r>
            <a:r>
              <a:rPr lang="fr-FR" sz="1400" dirty="0" err="1" smtClean="0">
                <a:latin typeface="Arial"/>
                <a:cs typeface="Arial"/>
              </a:rPr>
              <a:t>lemouvement</a:t>
            </a:r>
            <a:r>
              <a:rPr lang="fr-FR" sz="1400" dirty="0" smtClean="0">
                <a:latin typeface="Arial"/>
                <a:cs typeface="Arial"/>
              </a:rPr>
              <a:t> . </a:t>
            </a:r>
            <a:endParaRPr lang="fr-FR" sz="1400" dirty="0">
              <a:latin typeface="Arial"/>
              <a:cs typeface="Arial"/>
            </a:endParaRPr>
          </a:p>
        </p:txBody>
      </p:sp>
      <p:graphicFrame>
        <p:nvGraphicFramePr>
          <p:cNvPr id="13" name="Graphique 12"/>
          <p:cNvGraphicFramePr>
            <a:graphicFrameLocks/>
          </p:cNvGraphicFramePr>
          <p:nvPr>
            <p:extLst>
              <p:ext uri="{D42A27DB-BD31-4B8C-83A1-F6EECF244321}">
                <p14:modId xmlns:p14="http://schemas.microsoft.com/office/powerpoint/2010/main" val="3633032204"/>
              </p:ext>
            </p:extLst>
          </p:nvPr>
        </p:nvGraphicFramePr>
        <p:xfrm>
          <a:off x="251520" y="3573016"/>
          <a:ext cx="3098800" cy="2311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9859048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dirty="0" smtClean="0"/>
              <a:t>Les médiateurs et leur évolution</a:t>
            </a:r>
            <a:r>
              <a:rPr lang="fr-FR" dirty="0" smtClean="0"/>
              <a:t/>
            </a:r>
            <a:br>
              <a:rPr lang="fr-FR" dirty="0" smtClean="0"/>
            </a:b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1111237409"/>
              </p:ext>
            </p:extLst>
          </p:nvPr>
        </p:nvGraphicFramePr>
        <p:xfrm>
          <a:off x="467544" y="1556792"/>
          <a:ext cx="7920880" cy="933374"/>
        </p:xfrm>
        <a:graphic>
          <a:graphicData uri="http://schemas.openxmlformats.org/drawingml/2006/table">
            <a:tbl>
              <a:tblPr/>
              <a:tblGrid>
                <a:gridCol w="495055"/>
                <a:gridCol w="495055"/>
                <a:gridCol w="495055"/>
                <a:gridCol w="495055"/>
                <a:gridCol w="495055"/>
                <a:gridCol w="495055"/>
                <a:gridCol w="495055"/>
                <a:gridCol w="495055"/>
                <a:gridCol w="495055"/>
                <a:gridCol w="495055"/>
                <a:gridCol w="495055"/>
                <a:gridCol w="495055"/>
                <a:gridCol w="495055"/>
                <a:gridCol w="495055"/>
                <a:gridCol w="495055"/>
                <a:gridCol w="495055"/>
              </a:tblGrid>
              <a:tr h="360040">
                <a:tc>
                  <a:txBody>
                    <a:bodyPr/>
                    <a:lstStyle/>
                    <a:p>
                      <a:pPr algn="ctr" fontAlgn="t"/>
                      <a:endParaRPr lang="fr-FR" sz="1400" b="0" i="0" u="none" strike="noStrike">
                        <a:solidFill>
                          <a:srgbClr val="000000"/>
                        </a:solidFill>
                        <a:effectLst/>
                        <a:latin typeface="Helvetica"/>
                      </a:endParaRPr>
                    </a:p>
                  </a:txBody>
                  <a:tcPr marL="12700" marR="12700" marT="12700" marB="0" anchor="ctr">
                    <a:lnL>
                      <a:noFill/>
                    </a:lnL>
                    <a:lnR>
                      <a:noFill/>
                    </a:lnR>
                    <a:lnT>
                      <a:noFill/>
                    </a:lnT>
                    <a:lnB>
                      <a:noFill/>
                    </a:lnB>
                    <a:solidFill>
                      <a:srgbClr val="C3D69B"/>
                    </a:solidFill>
                  </a:tcPr>
                </a:tc>
                <a:tc>
                  <a:txBody>
                    <a:bodyPr/>
                    <a:lstStyle/>
                    <a:p>
                      <a:pPr algn="ctr" fontAlgn="ctr"/>
                      <a:r>
                        <a:rPr lang="fr-FR" sz="1400" b="1" i="0" u="none" strike="noStrike" dirty="0">
                          <a:solidFill>
                            <a:srgbClr val="000000"/>
                          </a:solidFill>
                          <a:effectLst/>
                          <a:latin typeface="Calibri"/>
                        </a:rPr>
                        <a:t>EP02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Calibri"/>
                        </a:rPr>
                        <a:t>EP06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Calibri"/>
                        </a:rPr>
                        <a:t>EP12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Calibri"/>
                        </a:rPr>
                        <a:t>PP02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PP06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PP12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ET02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ET06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ET12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AT02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AT06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AT12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IT02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IT06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Calibri"/>
                        </a:rPr>
                        <a:t>IT12</a:t>
                      </a:r>
                    </a:p>
                  </a:txBody>
                  <a:tcPr marL="12700" marR="12700" marT="12700" marB="0" anchor="ctr">
                    <a:lnL>
                      <a:noFill/>
                    </a:lnL>
                    <a:lnR>
                      <a:noFill/>
                    </a:lnR>
                    <a:lnT>
                      <a:noFill/>
                    </a:lnT>
                    <a:lnB>
                      <a:noFill/>
                    </a:lnB>
                    <a:solidFill>
                      <a:schemeClr val="accent3">
                        <a:lumMod val="60000"/>
                        <a:lumOff val="40000"/>
                      </a:schemeClr>
                    </a:solidFill>
                  </a:tcPr>
                </a:tc>
              </a:tr>
              <a:tr h="286667">
                <a:tc>
                  <a:txBody>
                    <a:bodyPr/>
                    <a:lstStyle/>
                    <a:p>
                      <a:pPr algn="ctr" fontAlgn="ctr"/>
                      <a:r>
                        <a:rPr lang="fr-FR" sz="1400" b="1" i="0" u="none" strike="noStrike">
                          <a:solidFill>
                            <a:srgbClr val="000000"/>
                          </a:solidFill>
                          <a:effectLst/>
                          <a:latin typeface="Calibri"/>
                        </a:rPr>
                        <a:t>Y001</a:t>
                      </a:r>
                    </a:p>
                  </a:txBody>
                  <a:tcPr marL="12700" marR="12700" marT="12700" marB="0" anchor="ctr">
                    <a:lnL>
                      <a:noFill/>
                    </a:lnL>
                    <a:lnR>
                      <a:noFill/>
                    </a:lnR>
                    <a:lnT>
                      <a:noFill/>
                    </a:lnT>
                    <a:lnB>
                      <a:noFill/>
                    </a:lnB>
                    <a:solidFill>
                      <a:srgbClr val="C3D69B"/>
                    </a:solidFill>
                  </a:tcPr>
                </a:tc>
                <a:tc>
                  <a:txBody>
                    <a:bodyPr/>
                    <a:lstStyle/>
                    <a:p>
                      <a:pPr algn="ctr" fontAlgn="ctr"/>
                      <a:r>
                        <a:rPr lang="fr-FR" sz="1400" b="1" i="0" u="none" strike="noStrike">
                          <a:solidFill>
                            <a:srgbClr val="000000"/>
                          </a:solidFill>
                          <a:effectLst/>
                          <a:latin typeface="Calibri"/>
                        </a:rPr>
                        <a:t>30</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25</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35</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35</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20</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5</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41,7</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54,2</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20,8</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40</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50</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20</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39,6</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54,2</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41,7</a:t>
                      </a:r>
                    </a:p>
                  </a:txBody>
                  <a:tcPr marL="12700" marR="12700" marT="12700" marB="0" anchor="ctr">
                    <a:lnL>
                      <a:noFill/>
                    </a:lnL>
                    <a:lnR>
                      <a:noFill/>
                    </a:lnR>
                    <a:lnT>
                      <a:noFill/>
                    </a:lnT>
                    <a:lnB>
                      <a:noFill/>
                    </a:lnB>
                  </a:tcPr>
                </a:tc>
              </a:tr>
              <a:tr h="286667">
                <a:tc>
                  <a:txBody>
                    <a:bodyPr/>
                    <a:lstStyle/>
                    <a:p>
                      <a:pPr algn="ctr" fontAlgn="ctr"/>
                      <a:r>
                        <a:rPr lang="fr-FR" sz="1400" b="1" i="0" u="none" strike="noStrike" dirty="0">
                          <a:solidFill>
                            <a:srgbClr val="000000"/>
                          </a:solidFill>
                          <a:effectLst/>
                          <a:latin typeface="Calibri"/>
                        </a:rPr>
                        <a:t>EM </a:t>
                      </a:r>
                    </a:p>
                  </a:txBody>
                  <a:tcPr marL="12700" marR="12700" marT="12700" marB="0" anchor="ctr">
                    <a:lnL>
                      <a:noFill/>
                    </a:lnL>
                    <a:lnR>
                      <a:noFill/>
                    </a:lnR>
                    <a:lnT>
                      <a:noFill/>
                    </a:lnT>
                    <a:lnB>
                      <a:noFill/>
                    </a:lnB>
                    <a:solidFill>
                      <a:srgbClr val="C3D69B"/>
                    </a:solidFill>
                  </a:tcPr>
                </a:tc>
                <a:tc>
                  <a:txBody>
                    <a:bodyPr/>
                    <a:lstStyle/>
                    <a:p>
                      <a:pPr algn="ctr" fontAlgn="ctr"/>
                      <a:r>
                        <a:rPr lang="fr-FR" sz="1400" b="1" i="0" u="none" strike="noStrike">
                          <a:solidFill>
                            <a:srgbClr val="000000"/>
                          </a:solidFill>
                          <a:effectLst/>
                          <a:latin typeface="Calibri"/>
                        </a:rPr>
                        <a:t>20,9</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13,6</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23</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41,4</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20,2</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1,4</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DD0806"/>
                          </a:solidFill>
                          <a:effectLst/>
                          <a:latin typeface="Calibri"/>
                        </a:rPr>
                        <a:t>-8,7</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4,2</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DD0806"/>
                          </a:solidFill>
                          <a:effectLst/>
                          <a:latin typeface="Calibri"/>
                        </a:rPr>
                        <a:t>-24,8</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9,5</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21,1</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DD0806"/>
                          </a:solidFill>
                          <a:effectLst/>
                          <a:latin typeface="Calibri"/>
                        </a:rPr>
                        <a:t>-14,3</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11,1</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18,5</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12,7</a:t>
                      </a:r>
                    </a:p>
                  </a:txBody>
                  <a:tcPr marL="12700" marR="12700" marT="12700" marB="0" anchor="ctr">
                    <a:lnL>
                      <a:noFill/>
                    </a:lnL>
                    <a:lnR>
                      <a:noFill/>
                    </a:lnR>
                    <a:lnT>
                      <a:noFill/>
                    </a:lnT>
                    <a:lnB>
                      <a:noFill/>
                    </a:lnB>
                  </a:tcPr>
                </a:tc>
              </a:tr>
            </a:tbl>
          </a:graphicData>
        </a:graphic>
      </p:graphicFrame>
      <p:graphicFrame>
        <p:nvGraphicFramePr>
          <p:cNvPr id="5" name="Tableau 4"/>
          <p:cNvGraphicFramePr>
            <a:graphicFrameLocks noGrp="1"/>
          </p:cNvGraphicFramePr>
          <p:nvPr>
            <p:extLst>
              <p:ext uri="{D42A27DB-BD31-4B8C-83A1-F6EECF244321}">
                <p14:modId xmlns:p14="http://schemas.microsoft.com/office/powerpoint/2010/main" val="188288337"/>
              </p:ext>
            </p:extLst>
          </p:nvPr>
        </p:nvGraphicFramePr>
        <p:xfrm>
          <a:off x="179512" y="3212975"/>
          <a:ext cx="6048676" cy="936105"/>
        </p:xfrm>
        <a:graphic>
          <a:graphicData uri="http://schemas.openxmlformats.org/drawingml/2006/table">
            <a:tbl>
              <a:tblPr firstRow="1" firstCol="1" bandRow="1"/>
              <a:tblGrid>
                <a:gridCol w="542296"/>
                <a:gridCol w="458865"/>
                <a:gridCol w="458865"/>
                <a:gridCol w="458865"/>
                <a:gridCol w="458865"/>
                <a:gridCol w="458865"/>
                <a:gridCol w="458865"/>
                <a:gridCol w="458865"/>
                <a:gridCol w="458865"/>
                <a:gridCol w="458865"/>
                <a:gridCol w="458865"/>
                <a:gridCol w="458865"/>
                <a:gridCol w="458865"/>
              </a:tblGrid>
              <a:tr h="314993">
                <a:tc>
                  <a:txBody>
                    <a:bodyPr/>
                    <a:lstStyle/>
                    <a:p>
                      <a:pPr algn="l" fontAlgn="t"/>
                      <a:endParaRPr lang="fr-FR" sz="1200" b="0" i="0" u="none" strike="noStrike" dirty="0">
                        <a:solidFill>
                          <a:srgbClr val="000000"/>
                        </a:solidFill>
                        <a:effectLst/>
                        <a:latin typeface="Helvetica"/>
                      </a:endParaRPr>
                    </a:p>
                  </a:txBody>
                  <a:tcPr marL="12700" marR="12700" marT="12700" marB="0">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ECA02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dirty="0">
                          <a:solidFill>
                            <a:srgbClr val="000000"/>
                          </a:solidFill>
                          <a:effectLst/>
                          <a:latin typeface="Calibri"/>
                        </a:rPr>
                        <a:t>ECA06</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ECA12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CVL02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CVL06</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dirty="0">
                          <a:solidFill>
                            <a:srgbClr val="000000"/>
                          </a:solidFill>
                          <a:effectLst/>
                          <a:latin typeface="Calibri"/>
                        </a:rPr>
                        <a:t>CVL12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IS02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IS06</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IS12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CC02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CC06</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dirty="0">
                          <a:solidFill>
                            <a:srgbClr val="000000"/>
                          </a:solidFill>
                          <a:effectLst/>
                          <a:latin typeface="Calibri"/>
                        </a:rPr>
                        <a:t>CC12</a:t>
                      </a:r>
                    </a:p>
                  </a:txBody>
                  <a:tcPr marL="12700" marR="12700" marT="12700" marB="0" anchor="ctr">
                    <a:lnL>
                      <a:noFill/>
                    </a:lnL>
                    <a:lnR>
                      <a:noFill/>
                    </a:lnR>
                    <a:lnT>
                      <a:noFill/>
                    </a:lnT>
                    <a:lnB>
                      <a:noFill/>
                    </a:lnB>
                    <a:solidFill>
                      <a:srgbClr val="C3D69B"/>
                    </a:solidFill>
                  </a:tcPr>
                </a:tc>
              </a:tr>
              <a:tr h="310556">
                <a:tc>
                  <a:txBody>
                    <a:bodyPr/>
                    <a:lstStyle/>
                    <a:p>
                      <a:pPr algn="ctr" fontAlgn="ctr"/>
                      <a:r>
                        <a:rPr lang="fr-FR" sz="1200" b="1" i="0" u="none" strike="noStrike">
                          <a:solidFill>
                            <a:srgbClr val="000000"/>
                          </a:solidFill>
                          <a:effectLst/>
                          <a:latin typeface="Calibri"/>
                        </a:rPr>
                        <a:t>Y001</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12,5</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25</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33,3</a:t>
                      </a:r>
                    </a:p>
                  </a:txBody>
                  <a:tcPr marL="12700" marR="12700" marT="12700" marB="0" anchor="ctr">
                    <a:lnL>
                      <a:noFill/>
                    </a:lnL>
                    <a:lnR>
                      <a:noFill/>
                    </a:lnR>
                    <a:lnT>
                      <a:noFill/>
                    </a:lnT>
                    <a:lnB>
                      <a:noFill/>
                    </a:lnB>
                  </a:tcPr>
                </a:tc>
                <a:tc>
                  <a:txBody>
                    <a:bodyPr/>
                    <a:lstStyle/>
                    <a:p>
                      <a:pPr algn="ctr" fontAlgn="ctr"/>
                      <a:r>
                        <a:rPr lang="fr-FR" sz="1200" b="1" i="0" u="none" strike="noStrike" dirty="0">
                          <a:solidFill>
                            <a:srgbClr val="000000"/>
                          </a:solidFill>
                          <a:effectLst/>
                          <a:latin typeface="Calibri"/>
                        </a:rPr>
                        <a:t>28,6</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7,1</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3,6</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10</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30</a:t>
                      </a:r>
                    </a:p>
                  </a:txBody>
                  <a:tcPr marL="12700" marR="12700" marT="12700" marB="0" anchor="ctr">
                    <a:lnL>
                      <a:noFill/>
                    </a:lnL>
                    <a:lnR>
                      <a:noFill/>
                    </a:lnR>
                    <a:lnT>
                      <a:noFill/>
                    </a:lnT>
                    <a:lnB>
                      <a:noFill/>
                    </a:lnB>
                  </a:tcPr>
                </a:tc>
                <a:tc>
                  <a:txBody>
                    <a:bodyPr/>
                    <a:lstStyle/>
                    <a:p>
                      <a:pPr algn="ctr" fontAlgn="ctr"/>
                      <a:r>
                        <a:rPr lang="fr-FR" sz="1200" b="1" i="0" u="none" strike="noStrike" dirty="0">
                          <a:solidFill>
                            <a:srgbClr val="000000"/>
                          </a:solidFill>
                          <a:effectLst/>
                          <a:latin typeface="Calibri"/>
                        </a:rPr>
                        <a:t>40</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-42,5</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-7,5</a:t>
                      </a:r>
                    </a:p>
                  </a:txBody>
                  <a:tcPr marL="12700" marR="12700" marT="12700" marB="0" anchor="ctr">
                    <a:lnL>
                      <a:noFill/>
                    </a:lnL>
                    <a:lnR>
                      <a:noFill/>
                    </a:lnR>
                    <a:lnT>
                      <a:noFill/>
                    </a:lnT>
                    <a:lnB>
                      <a:noFill/>
                    </a:lnB>
                  </a:tcPr>
                </a:tc>
                <a:tc>
                  <a:txBody>
                    <a:bodyPr/>
                    <a:lstStyle/>
                    <a:p>
                      <a:pPr algn="ctr" fontAlgn="ctr"/>
                      <a:r>
                        <a:rPr lang="fr-FR" sz="1200" b="1" i="0" u="none" strike="noStrike" dirty="0">
                          <a:solidFill>
                            <a:srgbClr val="DD0806"/>
                          </a:solidFill>
                          <a:effectLst/>
                          <a:latin typeface="Calibri"/>
                        </a:rPr>
                        <a:t>-25</a:t>
                      </a:r>
                    </a:p>
                  </a:txBody>
                  <a:tcPr marL="12700" marR="12700" marT="12700" marB="0" anchor="ctr">
                    <a:lnL>
                      <a:noFill/>
                    </a:lnL>
                    <a:lnR>
                      <a:noFill/>
                    </a:lnR>
                    <a:lnT>
                      <a:noFill/>
                    </a:lnT>
                    <a:lnB>
                      <a:noFill/>
                    </a:lnB>
                  </a:tcPr>
                </a:tc>
              </a:tr>
              <a:tr h="310556">
                <a:tc>
                  <a:txBody>
                    <a:bodyPr/>
                    <a:lstStyle/>
                    <a:p>
                      <a:pPr algn="ctr" fontAlgn="ctr"/>
                      <a:r>
                        <a:rPr lang="fr-FR" sz="1200" b="1" i="0" u="none" strike="noStrike" dirty="0">
                          <a:solidFill>
                            <a:srgbClr val="000000"/>
                          </a:solidFill>
                          <a:effectLst/>
                          <a:latin typeface="Calibri"/>
                        </a:rPr>
                        <a:t>EM S</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DD0806"/>
                          </a:solidFill>
                          <a:effectLst/>
                          <a:latin typeface="Calibri"/>
                        </a:rPr>
                        <a:t>-4,4</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0,9</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11,2</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15,7</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-6,2</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-11,4</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3,8</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23,8</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32,7</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-47,4</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-10,9</a:t>
                      </a:r>
                    </a:p>
                  </a:txBody>
                  <a:tcPr marL="12700" marR="12700" marT="12700" marB="0" anchor="ctr">
                    <a:lnL>
                      <a:noFill/>
                    </a:lnL>
                    <a:lnR>
                      <a:noFill/>
                    </a:lnR>
                    <a:lnT>
                      <a:noFill/>
                    </a:lnT>
                    <a:lnB>
                      <a:noFill/>
                    </a:lnB>
                  </a:tcPr>
                </a:tc>
                <a:tc>
                  <a:txBody>
                    <a:bodyPr/>
                    <a:lstStyle/>
                    <a:p>
                      <a:pPr algn="ctr" fontAlgn="ctr"/>
                      <a:r>
                        <a:rPr lang="fr-FR" sz="1200" b="1" i="0" u="none" strike="noStrike" dirty="0">
                          <a:solidFill>
                            <a:srgbClr val="DD0806"/>
                          </a:solidFill>
                          <a:effectLst/>
                          <a:latin typeface="Calibri"/>
                        </a:rPr>
                        <a:t>-20,7</a:t>
                      </a:r>
                    </a:p>
                  </a:txBody>
                  <a:tcPr marL="12700" marR="12700" marT="12700" marB="0" anchor="ctr">
                    <a:lnL>
                      <a:noFill/>
                    </a:lnL>
                    <a:lnR>
                      <a:noFill/>
                    </a:lnR>
                    <a:lnT>
                      <a:noFill/>
                    </a:lnT>
                    <a:lnB>
                      <a:noFill/>
                    </a:lnB>
                  </a:tcPr>
                </a:tc>
              </a:tr>
            </a:tbl>
          </a:graphicData>
        </a:graphic>
      </p:graphicFrame>
      <p:graphicFrame>
        <p:nvGraphicFramePr>
          <p:cNvPr id="6" name="Tableau 5"/>
          <p:cNvGraphicFramePr>
            <a:graphicFrameLocks noGrp="1"/>
          </p:cNvGraphicFramePr>
          <p:nvPr>
            <p:extLst>
              <p:ext uri="{D42A27DB-BD31-4B8C-83A1-F6EECF244321}">
                <p14:modId xmlns:p14="http://schemas.microsoft.com/office/powerpoint/2010/main" val="45871641"/>
              </p:ext>
            </p:extLst>
          </p:nvPr>
        </p:nvGraphicFramePr>
        <p:xfrm>
          <a:off x="467544" y="4941168"/>
          <a:ext cx="7488829" cy="742236"/>
        </p:xfrm>
        <a:graphic>
          <a:graphicData uri="http://schemas.openxmlformats.org/drawingml/2006/table">
            <a:tbl>
              <a:tblPr/>
              <a:tblGrid>
                <a:gridCol w="963909"/>
                <a:gridCol w="815615"/>
                <a:gridCol w="815615"/>
                <a:gridCol w="815615"/>
                <a:gridCol w="815615"/>
                <a:gridCol w="815615"/>
                <a:gridCol w="815615"/>
                <a:gridCol w="815615"/>
                <a:gridCol w="815615"/>
              </a:tblGrid>
              <a:tr h="432048">
                <a:tc>
                  <a:txBody>
                    <a:bodyPr/>
                    <a:lstStyle/>
                    <a:p>
                      <a:pPr algn="l" fontAlgn="t"/>
                      <a:endParaRPr lang="fr-FR" sz="1400" b="0" i="0" u="none" strike="noStrike">
                        <a:solidFill>
                          <a:srgbClr val="000000"/>
                        </a:solidFill>
                        <a:effectLst/>
                        <a:latin typeface="+mj-lt"/>
                      </a:endParaRPr>
                    </a:p>
                  </a:txBody>
                  <a:tcPr marL="12700" marR="12700" marT="12700" marB="0">
                    <a:lnL>
                      <a:noFill/>
                    </a:lnL>
                    <a:lnR>
                      <a:noFill/>
                    </a:lnR>
                    <a:lnT>
                      <a:noFill/>
                    </a:lnT>
                    <a:lnB>
                      <a:noFill/>
                    </a:lnB>
                    <a:solidFill>
                      <a:srgbClr val="C3D69B"/>
                    </a:solidFill>
                  </a:tcPr>
                </a:tc>
                <a:tc>
                  <a:txBody>
                    <a:bodyPr/>
                    <a:lstStyle/>
                    <a:p>
                      <a:pPr algn="ctr" fontAlgn="ctr"/>
                      <a:r>
                        <a:rPr lang="fr-FR" sz="1400" b="1" i="0" u="none" strike="noStrike" dirty="0">
                          <a:solidFill>
                            <a:srgbClr val="000000"/>
                          </a:solidFill>
                          <a:effectLst/>
                          <a:latin typeface="+mj-lt"/>
                        </a:rPr>
                        <a:t>ppd_02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mj-lt"/>
                        </a:rPr>
                        <a:t>ppd_06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mj-lt"/>
                        </a:rPr>
                        <a:t>ppd_12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mj-lt"/>
                        </a:rPr>
                        <a:t>tcc_02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mj-lt"/>
                        </a:rPr>
                        <a:t>tcc_06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mj-lt"/>
                        </a:rPr>
                        <a:t>tcc_12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mj-lt"/>
                        </a:rPr>
                        <a:t>Moy_ppd</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err="1">
                          <a:solidFill>
                            <a:srgbClr val="000000"/>
                          </a:solidFill>
                          <a:effectLst/>
                          <a:latin typeface="+mj-lt"/>
                        </a:rPr>
                        <a:t>Moy_tcc</a:t>
                      </a:r>
                      <a:endParaRPr lang="fr-FR" sz="1400" b="1" i="0" u="none" strike="noStrike" dirty="0">
                        <a:solidFill>
                          <a:srgbClr val="000000"/>
                        </a:solidFill>
                        <a:effectLst/>
                        <a:latin typeface="+mj-lt"/>
                      </a:endParaRPr>
                    </a:p>
                  </a:txBody>
                  <a:tcPr marL="12700" marR="12700" marT="12700" marB="0" anchor="ctr">
                    <a:lnL>
                      <a:noFill/>
                    </a:lnL>
                    <a:lnR>
                      <a:noFill/>
                    </a:lnR>
                    <a:lnT>
                      <a:noFill/>
                    </a:lnT>
                    <a:lnB>
                      <a:noFill/>
                    </a:lnB>
                    <a:solidFill>
                      <a:schemeClr val="accent3">
                        <a:lumMod val="60000"/>
                        <a:lumOff val="40000"/>
                      </a:schemeClr>
                    </a:solidFill>
                  </a:tcPr>
                </a:tc>
              </a:tr>
              <a:tr h="310188">
                <a:tc>
                  <a:txBody>
                    <a:bodyPr/>
                    <a:lstStyle/>
                    <a:p>
                      <a:pPr algn="l" fontAlgn="ctr"/>
                      <a:r>
                        <a:rPr lang="fr-FR" sz="1400" b="1" i="0" u="none" strike="noStrike" dirty="0">
                          <a:solidFill>
                            <a:srgbClr val="000000"/>
                          </a:solidFill>
                          <a:effectLst/>
                          <a:latin typeface="+mj-lt"/>
                        </a:rPr>
                        <a:t>Y001</a:t>
                      </a:r>
                    </a:p>
                  </a:txBody>
                  <a:tcPr marL="12700" marR="12700" marT="12700" marB="0" anchor="ctr">
                    <a:lnL>
                      <a:noFill/>
                    </a:lnL>
                    <a:lnR>
                      <a:noFill/>
                    </a:lnR>
                    <a:lnT>
                      <a:noFill/>
                    </a:lnT>
                    <a:lnB>
                      <a:noFill/>
                    </a:lnB>
                    <a:solidFill>
                      <a:srgbClr val="C3D69B"/>
                    </a:solidFill>
                  </a:tcPr>
                </a:tc>
                <a:tc>
                  <a:txBody>
                    <a:bodyPr/>
                    <a:lstStyle/>
                    <a:p>
                      <a:pPr algn="ctr" fontAlgn="ctr"/>
                      <a:r>
                        <a:rPr lang="fr-FR" sz="1400" b="1" i="0" u="none" strike="noStrike">
                          <a:solidFill>
                            <a:srgbClr val="000000"/>
                          </a:solidFill>
                          <a:effectLst/>
                          <a:latin typeface="+mj-lt"/>
                        </a:rPr>
                        <a:t>0,7</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mj-lt"/>
                        </a:rPr>
                        <a:t>0,53</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mj-lt"/>
                        </a:rPr>
                        <a:t>0,83</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DD0806"/>
                          </a:solidFill>
                          <a:effectLst/>
                          <a:latin typeface="+mj-lt"/>
                        </a:rPr>
                        <a:t>-0,29</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DD0806"/>
                          </a:solidFill>
                          <a:effectLst/>
                          <a:latin typeface="+mj-lt"/>
                        </a:rPr>
                        <a:t>-0,14</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DD0806"/>
                          </a:solidFill>
                          <a:effectLst/>
                          <a:latin typeface="+mj-lt"/>
                        </a:rPr>
                        <a:t>-0,24</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mj-lt"/>
                        </a:rPr>
                        <a:t>0,69</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DD0806"/>
                          </a:solidFill>
                          <a:effectLst/>
                          <a:latin typeface="+mj-lt"/>
                        </a:rPr>
                        <a:t>-0,22</a:t>
                      </a:r>
                    </a:p>
                  </a:txBody>
                  <a:tcPr marL="12700" marR="12700" marT="12700" marB="0" anchor="ctr">
                    <a:lnL>
                      <a:noFill/>
                    </a:lnL>
                    <a:lnR>
                      <a:noFill/>
                    </a:lnR>
                    <a:lnT>
                      <a:noFill/>
                    </a:lnT>
                    <a:lnB>
                      <a:noFill/>
                    </a:lnB>
                  </a:tcPr>
                </a:tc>
              </a:tr>
            </a:tbl>
          </a:graphicData>
        </a:graphic>
      </p:graphicFrame>
      <p:graphicFrame>
        <p:nvGraphicFramePr>
          <p:cNvPr id="7" name="Graphique 6"/>
          <p:cNvGraphicFramePr>
            <a:graphicFrameLocks/>
          </p:cNvGraphicFramePr>
          <p:nvPr>
            <p:extLst>
              <p:ext uri="{D42A27DB-BD31-4B8C-83A1-F6EECF244321}">
                <p14:modId xmlns:p14="http://schemas.microsoft.com/office/powerpoint/2010/main" val="1999863299"/>
              </p:ext>
            </p:extLst>
          </p:nvPr>
        </p:nvGraphicFramePr>
        <p:xfrm>
          <a:off x="6335688" y="2780928"/>
          <a:ext cx="2808312" cy="1944216"/>
        </p:xfrm>
        <a:graphic>
          <a:graphicData uri="http://schemas.openxmlformats.org/drawingml/2006/chart">
            <c:chart xmlns:c="http://schemas.openxmlformats.org/drawingml/2006/chart" xmlns:r="http://schemas.openxmlformats.org/officeDocument/2006/relationships" r:id="rId3"/>
          </a:graphicData>
        </a:graphic>
      </p:graphicFrame>
      <p:sp>
        <p:nvSpPr>
          <p:cNvPr id="8" name="ZoneTexte 7"/>
          <p:cNvSpPr txBox="1"/>
          <p:nvPr/>
        </p:nvSpPr>
        <p:spPr>
          <a:xfrm>
            <a:off x="827584" y="1124744"/>
            <a:ext cx="1773522" cy="369332"/>
          </a:xfrm>
          <a:prstGeom prst="rect">
            <a:avLst/>
          </a:prstGeom>
          <a:noFill/>
        </p:spPr>
        <p:txBody>
          <a:bodyPr wrap="square" rtlCol="0">
            <a:spAutoFit/>
          </a:bodyPr>
          <a:lstStyle/>
          <a:p>
            <a:pPr marL="0" lvl="1"/>
            <a:r>
              <a:rPr lang="fr-FR" sz="1800" dirty="0" smtClean="0">
                <a:latin typeface="Arial"/>
                <a:cs typeface="Arial"/>
              </a:rPr>
              <a:t>- Alliance</a:t>
            </a:r>
            <a:endParaRPr lang="fr-FR" sz="1800" dirty="0">
              <a:latin typeface="Arial"/>
              <a:cs typeface="Arial"/>
            </a:endParaRPr>
          </a:p>
        </p:txBody>
      </p:sp>
      <p:sp>
        <p:nvSpPr>
          <p:cNvPr id="9" name="ZoneTexte 8"/>
          <p:cNvSpPr txBox="1"/>
          <p:nvPr/>
        </p:nvSpPr>
        <p:spPr>
          <a:xfrm>
            <a:off x="755576" y="2627620"/>
            <a:ext cx="2629234" cy="369332"/>
          </a:xfrm>
          <a:prstGeom prst="rect">
            <a:avLst/>
          </a:prstGeom>
          <a:noFill/>
        </p:spPr>
        <p:txBody>
          <a:bodyPr wrap="square" rtlCol="0">
            <a:spAutoFit/>
          </a:bodyPr>
          <a:lstStyle/>
          <a:p>
            <a:pPr marL="0" lvl="1"/>
            <a:r>
              <a:rPr lang="fr-FR" sz="1800" dirty="0" smtClean="0">
                <a:latin typeface="Arial"/>
                <a:cs typeface="Arial"/>
              </a:rPr>
              <a:t>- Médiateurs techniques</a:t>
            </a:r>
            <a:endParaRPr lang="fr-FR" sz="1800" dirty="0">
              <a:latin typeface="Arial"/>
              <a:cs typeface="Arial"/>
            </a:endParaRPr>
          </a:p>
        </p:txBody>
      </p:sp>
      <p:sp>
        <p:nvSpPr>
          <p:cNvPr id="11" name="ZoneTexte 10"/>
          <p:cNvSpPr txBox="1"/>
          <p:nvPr/>
        </p:nvSpPr>
        <p:spPr>
          <a:xfrm>
            <a:off x="683568" y="4365104"/>
            <a:ext cx="3556954" cy="369332"/>
          </a:xfrm>
          <a:prstGeom prst="rect">
            <a:avLst/>
          </a:prstGeom>
          <a:noFill/>
        </p:spPr>
        <p:txBody>
          <a:bodyPr wrap="square" rtlCol="0">
            <a:spAutoFit/>
          </a:bodyPr>
          <a:lstStyle/>
          <a:p>
            <a:pPr marL="0" lvl="1"/>
            <a:r>
              <a:rPr lang="fr-FR" sz="1800" dirty="0" smtClean="0">
                <a:latin typeface="Arial"/>
                <a:cs typeface="Arial"/>
              </a:rPr>
              <a:t>- Approches générales</a:t>
            </a:r>
            <a:endParaRPr lang="fr-FR" sz="1800" dirty="0">
              <a:latin typeface="Arial"/>
              <a:cs typeface="Arial"/>
            </a:endParaRPr>
          </a:p>
        </p:txBody>
      </p:sp>
      <p:sp>
        <p:nvSpPr>
          <p:cNvPr id="10" name="ZoneTexte 9"/>
          <p:cNvSpPr txBox="1"/>
          <p:nvPr/>
        </p:nvSpPr>
        <p:spPr>
          <a:xfrm>
            <a:off x="179512" y="6002704"/>
            <a:ext cx="8712968" cy="738664"/>
          </a:xfrm>
          <a:prstGeom prst="rect">
            <a:avLst/>
          </a:prstGeom>
          <a:noFill/>
        </p:spPr>
        <p:txBody>
          <a:bodyPr wrap="square" rtlCol="0">
            <a:spAutoFit/>
          </a:bodyPr>
          <a:lstStyle/>
          <a:p>
            <a:r>
              <a:rPr lang="fr-FR" sz="1400" dirty="0">
                <a:latin typeface="+mj-lt"/>
              </a:rPr>
              <a:t>EP : engagement patient ; PP : participation patient ; ALM : alliance ; ET : engagement thérapeute ; AT : ajustement thérapeute ; IT : interaction ; ECA : expression et contenance affective ; CVL : communication, verbalisation, langage ; IS : interprétation signification ; CC : attitudes </a:t>
            </a:r>
            <a:r>
              <a:rPr lang="fr-FR" sz="1400" dirty="0" err="1">
                <a:latin typeface="+mj-lt"/>
              </a:rPr>
              <a:t>T</a:t>
            </a:r>
            <a:r>
              <a:rPr lang="fr-FR" sz="1400" dirty="0">
                <a:latin typeface="+mj-lt"/>
              </a:rPr>
              <a:t> comportements. </a:t>
            </a:r>
          </a:p>
        </p:txBody>
      </p:sp>
    </p:spTree>
    <p:extLst>
      <p:ext uri="{BB962C8B-B14F-4D97-AF65-F5344CB8AC3E}">
        <p14:creationId xmlns:p14="http://schemas.microsoft.com/office/powerpoint/2010/main" val="17535902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dirty="0" smtClean="0"/>
              <a:t>Les médiateurs et leur évolution</a:t>
            </a:r>
            <a:r>
              <a:rPr lang="fr-FR" dirty="0" smtClean="0"/>
              <a:t/>
            </a:r>
            <a:br>
              <a:rPr lang="fr-FR" dirty="0" smtClean="0"/>
            </a:b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2294452720"/>
              </p:ext>
            </p:extLst>
          </p:nvPr>
        </p:nvGraphicFramePr>
        <p:xfrm>
          <a:off x="467544" y="1556792"/>
          <a:ext cx="7920880" cy="933374"/>
        </p:xfrm>
        <a:graphic>
          <a:graphicData uri="http://schemas.openxmlformats.org/drawingml/2006/table">
            <a:tbl>
              <a:tblPr/>
              <a:tblGrid>
                <a:gridCol w="495055"/>
                <a:gridCol w="495055"/>
                <a:gridCol w="495055"/>
                <a:gridCol w="495055"/>
                <a:gridCol w="495055"/>
                <a:gridCol w="495055"/>
                <a:gridCol w="495055"/>
                <a:gridCol w="495055"/>
                <a:gridCol w="495055"/>
                <a:gridCol w="495055"/>
                <a:gridCol w="495055"/>
                <a:gridCol w="495055"/>
                <a:gridCol w="495055"/>
                <a:gridCol w="495055"/>
                <a:gridCol w="495055"/>
                <a:gridCol w="495055"/>
              </a:tblGrid>
              <a:tr h="360040">
                <a:tc>
                  <a:txBody>
                    <a:bodyPr/>
                    <a:lstStyle/>
                    <a:p>
                      <a:pPr algn="ctr" fontAlgn="t"/>
                      <a:endParaRPr lang="fr-FR" sz="1400" b="0" i="0" u="none" strike="noStrike">
                        <a:solidFill>
                          <a:srgbClr val="000000"/>
                        </a:solidFill>
                        <a:effectLst/>
                        <a:latin typeface="Helvetica"/>
                      </a:endParaRPr>
                    </a:p>
                  </a:txBody>
                  <a:tcPr marL="12700" marR="12700" marT="12700" marB="0" anchor="ctr">
                    <a:lnL>
                      <a:noFill/>
                    </a:lnL>
                    <a:lnR>
                      <a:noFill/>
                    </a:lnR>
                    <a:lnT>
                      <a:noFill/>
                    </a:lnT>
                    <a:lnB>
                      <a:noFill/>
                    </a:lnB>
                    <a:solidFill>
                      <a:srgbClr val="C3D69B"/>
                    </a:solidFill>
                  </a:tcPr>
                </a:tc>
                <a:tc>
                  <a:txBody>
                    <a:bodyPr/>
                    <a:lstStyle/>
                    <a:p>
                      <a:pPr algn="ctr" fontAlgn="ctr"/>
                      <a:r>
                        <a:rPr lang="fr-FR" sz="1400" b="1" i="0" u="none" strike="noStrike" dirty="0">
                          <a:solidFill>
                            <a:srgbClr val="000000"/>
                          </a:solidFill>
                          <a:effectLst/>
                          <a:latin typeface="Calibri"/>
                        </a:rPr>
                        <a:t>EP02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Calibri"/>
                        </a:rPr>
                        <a:t>EP06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Calibri"/>
                        </a:rPr>
                        <a:t>EP12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Calibri"/>
                        </a:rPr>
                        <a:t>PP02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PP06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PP12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ET02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ET06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ET12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AT02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AT06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AT12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IT02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IT06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Calibri"/>
                        </a:rPr>
                        <a:t>IT12</a:t>
                      </a:r>
                    </a:p>
                  </a:txBody>
                  <a:tcPr marL="12700" marR="12700" marT="12700" marB="0" anchor="ctr">
                    <a:lnL>
                      <a:noFill/>
                    </a:lnL>
                    <a:lnR>
                      <a:noFill/>
                    </a:lnR>
                    <a:lnT>
                      <a:noFill/>
                    </a:lnT>
                    <a:lnB>
                      <a:noFill/>
                    </a:lnB>
                    <a:solidFill>
                      <a:schemeClr val="accent3">
                        <a:lumMod val="60000"/>
                        <a:lumOff val="40000"/>
                      </a:schemeClr>
                    </a:solidFill>
                  </a:tcPr>
                </a:tc>
              </a:tr>
              <a:tr h="286667">
                <a:tc>
                  <a:txBody>
                    <a:bodyPr/>
                    <a:lstStyle/>
                    <a:p>
                      <a:pPr algn="ctr" fontAlgn="ctr"/>
                      <a:r>
                        <a:rPr lang="fr-FR" sz="1400" b="1" i="0" u="none" strike="noStrike">
                          <a:solidFill>
                            <a:srgbClr val="000000"/>
                          </a:solidFill>
                          <a:effectLst/>
                          <a:latin typeface="Calibri"/>
                        </a:rPr>
                        <a:t>Y001</a:t>
                      </a:r>
                    </a:p>
                  </a:txBody>
                  <a:tcPr marL="12700" marR="12700" marT="12700" marB="0" anchor="ctr">
                    <a:lnL>
                      <a:noFill/>
                    </a:lnL>
                    <a:lnR>
                      <a:noFill/>
                    </a:lnR>
                    <a:lnT>
                      <a:noFill/>
                    </a:lnT>
                    <a:lnB>
                      <a:noFill/>
                    </a:lnB>
                    <a:solidFill>
                      <a:srgbClr val="C3D69B"/>
                    </a:solidFill>
                  </a:tcPr>
                </a:tc>
                <a:tc>
                  <a:txBody>
                    <a:bodyPr/>
                    <a:lstStyle/>
                    <a:p>
                      <a:pPr algn="ctr" fontAlgn="ctr"/>
                      <a:r>
                        <a:rPr lang="fr-FR" sz="1400" b="1" i="0" u="none" strike="noStrike">
                          <a:solidFill>
                            <a:srgbClr val="000000"/>
                          </a:solidFill>
                          <a:effectLst/>
                          <a:latin typeface="Calibri"/>
                        </a:rPr>
                        <a:t>30</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25</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35</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35</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20</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5</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41,7</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54,2</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20,8</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40</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50</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20</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39,6</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54,2</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41,7</a:t>
                      </a:r>
                    </a:p>
                  </a:txBody>
                  <a:tcPr marL="12700" marR="12700" marT="12700" marB="0" anchor="ctr">
                    <a:lnL>
                      <a:noFill/>
                    </a:lnL>
                    <a:lnR>
                      <a:noFill/>
                    </a:lnR>
                    <a:lnT>
                      <a:noFill/>
                    </a:lnT>
                    <a:lnB>
                      <a:noFill/>
                    </a:lnB>
                  </a:tcPr>
                </a:tc>
              </a:tr>
              <a:tr h="286667">
                <a:tc>
                  <a:txBody>
                    <a:bodyPr/>
                    <a:lstStyle/>
                    <a:p>
                      <a:pPr algn="ctr" fontAlgn="ctr"/>
                      <a:r>
                        <a:rPr lang="fr-FR" sz="1400" b="1" i="0" u="none" strike="noStrike" dirty="0">
                          <a:solidFill>
                            <a:srgbClr val="000000"/>
                          </a:solidFill>
                          <a:effectLst/>
                          <a:latin typeface="Calibri"/>
                        </a:rPr>
                        <a:t>EM </a:t>
                      </a:r>
                    </a:p>
                  </a:txBody>
                  <a:tcPr marL="12700" marR="12700" marT="12700" marB="0" anchor="ctr">
                    <a:lnL>
                      <a:noFill/>
                    </a:lnL>
                    <a:lnR>
                      <a:noFill/>
                    </a:lnR>
                    <a:lnT>
                      <a:noFill/>
                    </a:lnT>
                    <a:lnB>
                      <a:noFill/>
                    </a:lnB>
                    <a:solidFill>
                      <a:srgbClr val="C3D69B"/>
                    </a:solidFill>
                  </a:tcPr>
                </a:tc>
                <a:tc>
                  <a:txBody>
                    <a:bodyPr/>
                    <a:lstStyle/>
                    <a:p>
                      <a:pPr algn="ctr" fontAlgn="ctr"/>
                      <a:r>
                        <a:rPr lang="fr-FR" sz="1400" b="1" i="0" u="none" strike="noStrike">
                          <a:solidFill>
                            <a:srgbClr val="000000"/>
                          </a:solidFill>
                          <a:effectLst/>
                          <a:latin typeface="Calibri"/>
                        </a:rPr>
                        <a:t>20,9</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13,6</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23</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41,4</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20,2</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1,4</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DD0806"/>
                          </a:solidFill>
                          <a:effectLst/>
                          <a:latin typeface="Calibri"/>
                        </a:rPr>
                        <a:t>-8,7</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4,2</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DD0806"/>
                          </a:solidFill>
                          <a:effectLst/>
                          <a:latin typeface="Calibri"/>
                        </a:rPr>
                        <a:t>-24,8</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9,5</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21,1</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DD0806"/>
                          </a:solidFill>
                          <a:effectLst/>
                          <a:latin typeface="Calibri"/>
                        </a:rPr>
                        <a:t>-14,3</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11,1</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18,5</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12,7</a:t>
                      </a:r>
                    </a:p>
                  </a:txBody>
                  <a:tcPr marL="12700" marR="12700" marT="12700" marB="0" anchor="ctr">
                    <a:lnL>
                      <a:noFill/>
                    </a:lnL>
                    <a:lnR>
                      <a:noFill/>
                    </a:lnR>
                    <a:lnT>
                      <a:noFill/>
                    </a:lnT>
                    <a:lnB>
                      <a:noFill/>
                    </a:lnB>
                  </a:tcPr>
                </a:tc>
              </a:tr>
            </a:tbl>
          </a:graphicData>
        </a:graphic>
      </p:graphicFrame>
      <p:graphicFrame>
        <p:nvGraphicFramePr>
          <p:cNvPr id="5" name="Tableau 4"/>
          <p:cNvGraphicFramePr>
            <a:graphicFrameLocks noGrp="1"/>
          </p:cNvGraphicFramePr>
          <p:nvPr>
            <p:extLst>
              <p:ext uri="{D42A27DB-BD31-4B8C-83A1-F6EECF244321}">
                <p14:modId xmlns:p14="http://schemas.microsoft.com/office/powerpoint/2010/main" val="3704182845"/>
              </p:ext>
            </p:extLst>
          </p:nvPr>
        </p:nvGraphicFramePr>
        <p:xfrm>
          <a:off x="179512" y="3212975"/>
          <a:ext cx="6048676" cy="936105"/>
        </p:xfrm>
        <a:graphic>
          <a:graphicData uri="http://schemas.openxmlformats.org/drawingml/2006/table">
            <a:tbl>
              <a:tblPr firstRow="1" firstCol="1" bandRow="1"/>
              <a:tblGrid>
                <a:gridCol w="542296"/>
                <a:gridCol w="458865"/>
                <a:gridCol w="458865"/>
                <a:gridCol w="458865"/>
                <a:gridCol w="458865"/>
                <a:gridCol w="458865"/>
                <a:gridCol w="458865"/>
                <a:gridCol w="458865"/>
                <a:gridCol w="458865"/>
                <a:gridCol w="458865"/>
                <a:gridCol w="458865"/>
                <a:gridCol w="458865"/>
                <a:gridCol w="458865"/>
              </a:tblGrid>
              <a:tr h="314993">
                <a:tc>
                  <a:txBody>
                    <a:bodyPr/>
                    <a:lstStyle/>
                    <a:p>
                      <a:pPr algn="l" fontAlgn="t"/>
                      <a:endParaRPr lang="fr-FR" sz="1200" b="0" i="0" u="none" strike="noStrike" dirty="0">
                        <a:solidFill>
                          <a:srgbClr val="000000"/>
                        </a:solidFill>
                        <a:effectLst/>
                        <a:latin typeface="Helvetica"/>
                      </a:endParaRPr>
                    </a:p>
                  </a:txBody>
                  <a:tcPr marL="12700" marR="12700" marT="12700" marB="0">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ECA02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dirty="0">
                          <a:solidFill>
                            <a:srgbClr val="000000"/>
                          </a:solidFill>
                          <a:effectLst/>
                          <a:latin typeface="Calibri"/>
                        </a:rPr>
                        <a:t>ECA06</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ECA12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CVL02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CVL06</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dirty="0">
                          <a:solidFill>
                            <a:srgbClr val="000000"/>
                          </a:solidFill>
                          <a:effectLst/>
                          <a:latin typeface="Calibri"/>
                        </a:rPr>
                        <a:t>CVL12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IS02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IS06</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IS12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CC02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CC06</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dirty="0">
                          <a:solidFill>
                            <a:srgbClr val="000000"/>
                          </a:solidFill>
                          <a:effectLst/>
                          <a:latin typeface="Calibri"/>
                        </a:rPr>
                        <a:t>CC12</a:t>
                      </a:r>
                    </a:p>
                  </a:txBody>
                  <a:tcPr marL="12700" marR="12700" marT="12700" marB="0" anchor="ctr">
                    <a:lnL>
                      <a:noFill/>
                    </a:lnL>
                    <a:lnR>
                      <a:noFill/>
                    </a:lnR>
                    <a:lnT>
                      <a:noFill/>
                    </a:lnT>
                    <a:lnB>
                      <a:noFill/>
                    </a:lnB>
                    <a:solidFill>
                      <a:srgbClr val="C3D69B"/>
                    </a:solidFill>
                  </a:tcPr>
                </a:tc>
              </a:tr>
              <a:tr h="310556">
                <a:tc>
                  <a:txBody>
                    <a:bodyPr/>
                    <a:lstStyle/>
                    <a:p>
                      <a:pPr algn="ctr" fontAlgn="ctr"/>
                      <a:r>
                        <a:rPr lang="fr-FR" sz="1200" b="1" i="0" u="none" strike="noStrike">
                          <a:solidFill>
                            <a:srgbClr val="000000"/>
                          </a:solidFill>
                          <a:effectLst/>
                          <a:latin typeface="Calibri"/>
                        </a:rPr>
                        <a:t>Y001</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12,5</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25</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33,3</a:t>
                      </a:r>
                    </a:p>
                  </a:txBody>
                  <a:tcPr marL="12700" marR="12700" marT="12700" marB="0" anchor="ctr">
                    <a:lnL>
                      <a:noFill/>
                    </a:lnL>
                    <a:lnR>
                      <a:noFill/>
                    </a:lnR>
                    <a:lnT>
                      <a:noFill/>
                    </a:lnT>
                    <a:lnB>
                      <a:noFill/>
                    </a:lnB>
                  </a:tcPr>
                </a:tc>
                <a:tc>
                  <a:txBody>
                    <a:bodyPr/>
                    <a:lstStyle/>
                    <a:p>
                      <a:pPr algn="ctr" fontAlgn="ctr"/>
                      <a:r>
                        <a:rPr lang="fr-FR" sz="1200" b="1" i="0" u="none" strike="noStrike" dirty="0">
                          <a:solidFill>
                            <a:srgbClr val="000000"/>
                          </a:solidFill>
                          <a:effectLst/>
                          <a:latin typeface="Calibri"/>
                        </a:rPr>
                        <a:t>28,6</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7,1</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3,6</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10</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30</a:t>
                      </a:r>
                    </a:p>
                  </a:txBody>
                  <a:tcPr marL="12700" marR="12700" marT="12700" marB="0" anchor="ctr">
                    <a:lnL>
                      <a:noFill/>
                    </a:lnL>
                    <a:lnR>
                      <a:noFill/>
                    </a:lnR>
                    <a:lnT>
                      <a:noFill/>
                    </a:lnT>
                    <a:lnB>
                      <a:noFill/>
                    </a:lnB>
                  </a:tcPr>
                </a:tc>
                <a:tc>
                  <a:txBody>
                    <a:bodyPr/>
                    <a:lstStyle/>
                    <a:p>
                      <a:pPr algn="ctr" fontAlgn="ctr"/>
                      <a:r>
                        <a:rPr lang="fr-FR" sz="1200" b="1" i="0" u="none" strike="noStrike" dirty="0">
                          <a:solidFill>
                            <a:srgbClr val="000000"/>
                          </a:solidFill>
                          <a:effectLst/>
                          <a:latin typeface="Calibri"/>
                        </a:rPr>
                        <a:t>40</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-42,5</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-7,5</a:t>
                      </a:r>
                    </a:p>
                  </a:txBody>
                  <a:tcPr marL="12700" marR="12700" marT="12700" marB="0" anchor="ctr">
                    <a:lnL>
                      <a:noFill/>
                    </a:lnL>
                    <a:lnR>
                      <a:noFill/>
                    </a:lnR>
                    <a:lnT>
                      <a:noFill/>
                    </a:lnT>
                    <a:lnB>
                      <a:noFill/>
                    </a:lnB>
                  </a:tcPr>
                </a:tc>
                <a:tc>
                  <a:txBody>
                    <a:bodyPr/>
                    <a:lstStyle/>
                    <a:p>
                      <a:pPr algn="ctr" fontAlgn="ctr"/>
                      <a:r>
                        <a:rPr lang="fr-FR" sz="1200" b="1" i="0" u="none" strike="noStrike" dirty="0">
                          <a:solidFill>
                            <a:srgbClr val="DD0806"/>
                          </a:solidFill>
                          <a:effectLst/>
                          <a:latin typeface="Calibri"/>
                        </a:rPr>
                        <a:t>-25</a:t>
                      </a:r>
                    </a:p>
                  </a:txBody>
                  <a:tcPr marL="12700" marR="12700" marT="12700" marB="0" anchor="ctr">
                    <a:lnL>
                      <a:noFill/>
                    </a:lnL>
                    <a:lnR>
                      <a:noFill/>
                    </a:lnR>
                    <a:lnT>
                      <a:noFill/>
                    </a:lnT>
                    <a:lnB>
                      <a:noFill/>
                    </a:lnB>
                  </a:tcPr>
                </a:tc>
              </a:tr>
              <a:tr h="310556">
                <a:tc>
                  <a:txBody>
                    <a:bodyPr/>
                    <a:lstStyle/>
                    <a:p>
                      <a:pPr algn="ctr" fontAlgn="ctr"/>
                      <a:r>
                        <a:rPr lang="fr-FR" sz="1200" b="1" i="0" u="none" strike="noStrike" dirty="0">
                          <a:solidFill>
                            <a:srgbClr val="000000"/>
                          </a:solidFill>
                          <a:effectLst/>
                          <a:latin typeface="Calibri"/>
                        </a:rPr>
                        <a:t>EM S</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DD0806"/>
                          </a:solidFill>
                          <a:effectLst/>
                          <a:latin typeface="Calibri"/>
                        </a:rPr>
                        <a:t>-4,4</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0,9</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11,2</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15,7</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-6,2</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-11,4</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3,8</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23,8</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32,7</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-47,4</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-10,9</a:t>
                      </a:r>
                    </a:p>
                  </a:txBody>
                  <a:tcPr marL="12700" marR="12700" marT="12700" marB="0" anchor="ctr">
                    <a:lnL>
                      <a:noFill/>
                    </a:lnL>
                    <a:lnR>
                      <a:noFill/>
                    </a:lnR>
                    <a:lnT>
                      <a:noFill/>
                    </a:lnT>
                    <a:lnB>
                      <a:noFill/>
                    </a:lnB>
                  </a:tcPr>
                </a:tc>
                <a:tc>
                  <a:txBody>
                    <a:bodyPr/>
                    <a:lstStyle/>
                    <a:p>
                      <a:pPr algn="ctr" fontAlgn="ctr"/>
                      <a:r>
                        <a:rPr lang="fr-FR" sz="1200" b="1" i="0" u="none" strike="noStrike" dirty="0">
                          <a:solidFill>
                            <a:srgbClr val="DD0806"/>
                          </a:solidFill>
                          <a:effectLst/>
                          <a:latin typeface="Calibri"/>
                        </a:rPr>
                        <a:t>-20,7</a:t>
                      </a:r>
                    </a:p>
                  </a:txBody>
                  <a:tcPr marL="12700" marR="12700" marT="12700" marB="0" anchor="ctr">
                    <a:lnL>
                      <a:noFill/>
                    </a:lnL>
                    <a:lnR>
                      <a:noFill/>
                    </a:lnR>
                    <a:lnT>
                      <a:noFill/>
                    </a:lnT>
                    <a:lnB>
                      <a:noFill/>
                    </a:lnB>
                  </a:tcPr>
                </a:tc>
              </a:tr>
            </a:tbl>
          </a:graphicData>
        </a:graphic>
      </p:graphicFrame>
      <p:graphicFrame>
        <p:nvGraphicFramePr>
          <p:cNvPr id="6" name="Tableau 5"/>
          <p:cNvGraphicFramePr>
            <a:graphicFrameLocks noGrp="1"/>
          </p:cNvGraphicFramePr>
          <p:nvPr>
            <p:extLst>
              <p:ext uri="{D42A27DB-BD31-4B8C-83A1-F6EECF244321}">
                <p14:modId xmlns:p14="http://schemas.microsoft.com/office/powerpoint/2010/main" val="2439612271"/>
              </p:ext>
            </p:extLst>
          </p:nvPr>
        </p:nvGraphicFramePr>
        <p:xfrm>
          <a:off x="467544" y="4941168"/>
          <a:ext cx="7488829" cy="742236"/>
        </p:xfrm>
        <a:graphic>
          <a:graphicData uri="http://schemas.openxmlformats.org/drawingml/2006/table">
            <a:tbl>
              <a:tblPr/>
              <a:tblGrid>
                <a:gridCol w="963909"/>
                <a:gridCol w="815615"/>
                <a:gridCol w="815615"/>
                <a:gridCol w="815615"/>
                <a:gridCol w="815615"/>
                <a:gridCol w="815615"/>
                <a:gridCol w="815615"/>
                <a:gridCol w="815615"/>
                <a:gridCol w="815615"/>
              </a:tblGrid>
              <a:tr h="432048">
                <a:tc>
                  <a:txBody>
                    <a:bodyPr/>
                    <a:lstStyle/>
                    <a:p>
                      <a:pPr algn="l" fontAlgn="t"/>
                      <a:endParaRPr lang="fr-FR" sz="1400" b="0" i="0" u="none" strike="noStrike">
                        <a:solidFill>
                          <a:srgbClr val="000000"/>
                        </a:solidFill>
                        <a:effectLst/>
                        <a:latin typeface="+mj-lt"/>
                      </a:endParaRPr>
                    </a:p>
                  </a:txBody>
                  <a:tcPr marL="12700" marR="12700" marT="12700" marB="0">
                    <a:lnL>
                      <a:noFill/>
                    </a:lnL>
                    <a:lnR>
                      <a:noFill/>
                    </a:lnR>
                    <a:lnT>
                      <a:noFill/>
                    </a:lnT>
                    <a:lnB>
                      <a:noFill/>
                    </a:lnB>
                    <a:solidFill>
                      <a:srgbClr val="C3D69B"/>
                    </a:solidFill>
                  </a:tcPr>
                </a:tc>
                <a:tc>
                  <a:txBody>
                    <a:bodyPr/>
                    <a:lstStyle/>
                    <a:p>
                      <a:pPr algn="ctr" fontAlgn="ctr"/>
                      <a:r>
                        <a:rPr lang="fr-FR" sz="1400" b="1" i="0" u="none" strike="noStrike" dirty="0">
                          <a:solidFill>
                            <a:srgbClr val="000000"/>
                          </a:solidFill>
                          <a:effectLst/>
                          <a:latin typeface="+mj-lt"/>
                        </a:rPr>
                        <a:t>ppd_02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mj-lt"/>
                        </a:rPr>
                        <a:t>ppd_06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mj-lt"/>
                        </a:rPr>
                        <a:t>ppd_12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mj-lt"/>
                        </a:rPr>
                        <a:t>tcc_02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mj-lt"/>
                        </a:rPr>
                        <a:t>tcc_06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mj-lt"/>
                        </a:rPr>
                        <a:t>tcc_12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mj-lt"/>
                        </a:rPr>
                        <a:t>Moy_ppd</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err="1">
                          <a:solidFill>
                            <a:srgbClr val="000000"/>
                          </a:solidFill>
                          <a:effectLst/>
                          <a:latin typeface="+mj-lt"/>
                        </a:rPr>
                        <a:t>Moy_tcc</a:t>
                      </a:r>
                      <a:endParaRPr lang="fr-FR" sz="1400" b="1" i="0" u="none" strike="noStrike" dirty="0">
                        <a:solidFill>
                          <a:srgbClr val="000000"/>
                        </a:solidFill>
                        <a:effectLst/>
                        <a:latin typeface="+mj-lt"/>
                      </a:endParaRPr>
                    </a:p>
                  </a:txBody>
                  <a:tcPr marL="12700" marR="12700" marT="12700" marB="0" anchor="ctr">
                    <a:lnL>
                      <a:noFill/>
                    </a:lnL>
                    <a:lnR>
                      <a:noFill/>
                    </a:lnR>
                    <a:lnT>
                      <a:noFill/>
                    </a:lnT>
                    <a:lnB>
                      <a:noFill/>
                    </a:lnB>
                    <a:solidFill>
                      <a:schemeClr val="accent3">
                        <a:lumMod val="60000"/>
                        <a:lumOff val="40000"/>
                      </a:schemeClr>
                    </a:solidFill>
                  </a:tcPr>
                </a:tc>
              </a:tr>
              <a:tr h="310188">
                <a:tc>
                  <a:txBody>
                    <a:bodyPr/>
                    <a:lstStyle/>
                    <a:p>
                      <a:pPr algn="l" fontAlgn="ctr"/>
                      <a:r>
                        <a:rPr lang="fr-FR" sz="1400" b="1" i="0" u="none" strike="noStrike" dirty="0">
                          <a:solidFill>
                            <a:srgbClr val="000000"/>
                          </a:solidFill>
                          <a:effectLst/>
                          <a:latin typeface="+mj-lt"/>
                        </a:rPr>
                        <a:t>Y001</a:t>
                      </a:r>
                    </a:p>
                  </a:txBody>
                  <a:tcPr marL="12700" marR="12700" marT="12700" marB="0" anchor="ctr">
                    <a:lnL>
                      <a:noFill/>
                    </a:lnL>
                    <a:lnR>
                      <a:noFill/>
                    </a:lnR>
                    <a:lnT>
                      <a:noFill/>
                    </a:lnT>
                    <a:lnB>
                      <a:noFill/>
                    </a:lnB>
                    <a:solidFill>
                      <a:srgbClr val="C3D69B"/>
                    </a:solidFill>
                  </a:tcPr>
                </a:tc>
                <a:tc>
                  <a:txBody>
                    <a:bodyPr/>
                    <a:lstStyle/>
                    <a:p>
                      <a:pPr algn="ctr" fontAlgn="ctr"/>
                      <a:r>
                        <a:rPr lang="fr-FR" sz="1400" b="1" i="0" u="none" strike="noStrike">
                          <a:solidFill>
                            <a:srgbClr val="000000"/>
                          </a:solidFill>
                          <a:effectLst/>
                          <a:latin typeface="+mj-lt"/>
                        </a:rPr>
                        <a:t>0,7</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mj-lt"/>
                        </a:rPr>
                        <a:t>0,53</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mj-lt"/>
                        </a:rPr>
                        <a:t>0,83</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DD0806"/>
                          </a:solidFill>
                          <a:effectLst/>
                          <a:latin typeface="+mj-lt"/>
                        </a:rPr>
                        <a:t>-0,29</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DD0806"/>
                          </a:solidFill>
                          <a:effectLst/>
                          <a:latin typeface="+mj-lt"/>
                        </a:rPr>
                        <a:t>-0,14</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DD0806"/>
                          </a:solidFill>
                          <a:effectLst/>
                          <a:latin typeface="+mj-lt"/>
                        </a:rPr>
                        <a:t>-0,24</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mj-lt"/>
                        </a:rPr>
                        <a:t>0,69</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DD0806"/>
                          </a:solidFill>
                          <a:effectLst/>
                          <a:latin typeface="+mj-lt"/>
                        </a:rPr>
                        <a:t>-0,22</a:t>
                      </a:r>
                    </a:p>
                  </a:txBody>
                  <a:tcPr marL="12700" marR="12700" marT="12700" marB="0" anchor="ctr">
                    <a:lnL>
                      <a:noFill/>
                    </a:lnL>
                    <a:lnR>
                      <a:noFill/>
                    </a:lnR>
                    <a:lnT>
                      <a:noFill/>
                    </a:lnT>
                    <a:lnB>
                      <a:noFill/>
                    </a:lnB>
                  </a:tcPr>
                </a:tc>
              </a:tr>
            </a:tbl>
          </a:graphicData>
        </a:graphic>
      </p:graphicFrame>
      <p:graphicFrame>
        <p:nvGraphicFramePr>
          <p:cNvPr id="7" name="Graphique 6"/>
          <p:cNvGraphicFramePr>
            <a:graphicFrameLocks/>
          </p:cNvGraphicFramePr>
          <p:nvPr>
            <p:extLst>
              <p:ext uri="{D42A27DB-BD31-4B8C-83A1-F6EECF244321}">
                <p14:modId xmlns:p14="http://schemas.microsoft.com/office/powerpoint/2010/main" val="924669712"/>
              </p:ext>
            </p:extLst>
          </p:nvPr>
        </p:nvGraphicFramePr>
        <p:xfrm>
          <a:off x="6335688" y="2780928"/>
          <a:ext cx="2808312" cy="1944216"/>
        </p:xfrm>
        <a:graphic>
          <a:graphicData uri="http://schemas.openxmlformats.org/drawingml/2006/chart">
            <c:chart xmlns:c="http://schemas.openxmlformats.org/drawingml/2006/chart" xmlns:r="http://schemas.openxmlformats.org/officeDocument/2006/relationships" r:id="rId3"/>
          </a:graphicData>
        </a:graphic>
      </p:graphicFrame>
      <p:sp>
        <p:nvSpPr>
          <p:cNvPr id="8" name="ZoneTexte 7"/>
          <p:cNvSpPr txBox="1"/>
          <p:nvPr/>
        </p:nvSpPr>
        <p:spPr>
          <a:xfrm>
            <a:off x="827584" y="1124744"/>
            <a:ext cx="1773522" cy="369332"/>
          </a:xfrm>
          <a:prstGeom prst="rect">
            <a:avLst/>
          </a:prstGeom>
          <a:noFill/>
        </p:spPr>
        <p:txBody>
          <a:bodyPr wrap="square" rtlCol="0">
            <a:spAutoFit/>
          </a:bodyPr>
          <a:lstStyle/>
          <a:p>
            <a:pPr marL="0" lvl="1"/>
            <a:r>
              <a:rPr lang="fr-FR" sz="1800" dirty="0" smtClean="0">
                <a:latin typeface="Arial"/>
                <a:cs typeface="Arial"/>
              </a:rPr>
              <a:t>- Alliance</a:t>
            </a:r>
            <a:endParaRPr lang="fr-FR" sz="1800" dirty="0">
              <a:latin typeface="Arial"/>
              <a:cs typeface="Arial"/>
            </a:endParaRPr>
          </a:p>
        </p:txBody>
      </p:sp>
      <p:sp>
        <p:nvSpPr>
          <p:cNvPr id="9" name="ZoneTexte 8"/>
          <p:cNvSpPr txBox="1"/>
          <p:nvPr/>
        </p:nvSpPr>
        <p:spPr>
          <a:xfrm>
            <a:off x="755576" y="2627620"/>
            <a:ext cx="2629234" cy="369332"/>
          </a:xfrm>
          <a:prstGeom prst="rect">
            <a:avLst/>
          </a:prstGeom>
          <a:noFill/>
        </p:spPr>
        <p:txBody>
          <a:bodyPr wrap="square" rtlCol="0">
            <a:spAutoFit/>
          </a:bodyPr>
          <a:lstStyle/>
          <a:p>
            <a:pPr marL="0" lvl="1"/>
            <a:r>
              <a:rPr lang="fr-FR" sz="1800" dirty="0" smtClean="0">
                <a:latin typeface="Arial"/>
                <a:cs typeface="Arial"/>
              </a:rPr>
              <a:t>- Médiateurs techniques</a:t>
            </a:r>
            <a:endParaRPr lang="fr-FR" sz="1800" dirty="0">
              <a:latin typeface="Arial"/>
              <a:cs typeface="Arial"/>
            </a:endParaRPr>
          </a:p>
        </p:txBody>
      </p:sp>
      <p:sp>
        <p:nvSpPr>
          <p:cNvPr id="11" name="ZoneTexte 10"/>
          <p:cNvSpPr txBox="1"/>
          <p:nvPr/>
        </p:nvSpPr>
        <p:spPr>
          <a:xfrm>
            <a:off x="683568" y="4365104"/>
            <a:ext cx="3556954" cy="369332"/>
          </a:xfrm>
          <a:prstGeom prst="rect">
            <a:avLst/>
          </a:prstGeom>
          <a:noFill/>
        </p:spPr>
        <p:txBody>
          <a:bodyPr wrap="square" rtlCol="0">
            <a:spAutoFit/>
          </a:bodyPr>
          <a:lstStyle/>
          <a:p>
            <a:pPr marL="0" lvl="1"/>
            <a:r>
              <a:rPr lang="fr-FR" sz="1800" dirty="0" smtClean="0">
                <a:latin typeface="Arial"/>
                <a:cs typeface="Arial"/>
              </a:rPr>
              <a:t>- Approches générales</a:t>
            </a:r>
            <a:endParaRPr lang="fr-FR" sz="1800" dirty="0">
              <a:latin typeface="Arial"/>
              <a:cs typeface="Arial"/>
            </a:endParaRPr>
          </a:p>
        </p:txBody>
      </p:sp>
      <p:sp>
        <p:nvSpPr>
          <p:cNvPr id="10" name="ZoneTexte 9"/>
          <p:cNvSpPr txBox="1"/>
          <p:nvPr/>
        </p:nvSpPr>
        <p:spPr>
          <a:xfrm>
            <a:off x="179512" y="6002704"/>
            <a:ext cx="8712968" cy="738664"/>
          </a:xfrm>
          <a:prstGeom prst="rect">
            <a:avLst/>
          </a:prstGeom>
          <a:noFill/>
        </p:spPr>
        <p:txBody>
          <a:bodyPr wrap="square" rtlCol="0">
            <a:spAutoFit/>
          </a:bodyPr>
          <a:lstStyle/>
          <a:p>
            <a:r>
              <a:rPr lang="fr-FR" sz="1400" dirty="0">
                <a:latin typeface="+mj-lt"/>
              </a:rPr>
              <a:t>EP : engagement patient ; PP : participation patient ; ALM : alliance ; ET : engagement thérapeute ; AT : ajustement thérapeute ; IT : interaction ; ECA : expression et contenance affective ; CVL : communication, verbalisation, langage ; IS : interprétation signification ; CC : attitudes </a:t>
            </a:r>
            <a:r>
              <a:rPr lang="fr-FR" sz="1400" dirty="0" err="1">
                <a:latin typeface="+mj-lt"/>
              </a:rPr>
              <a:t>T</a:t>
            </a:r>
            <a:r>
              <a:rPr lang="fr-FR" sz="1400" dirty="0">
                <a:latin typeface="+mj-lt"/>
              </a:rPr>
              <a:t> comportements. </a:t>
            </a:r>
          </a:p>
        </p:txBody>
      </p:sp>
    </p:spTree>
    <p:extLst>
      <p:ext uri="{BB962C8B-B14F-4D97-AF65-F5344CB8AC3E}">
        <p14:creationId xmlns:p14="http://schemas.microsoft.com/office/powerpoint/2010/main" val="73454939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dirty="0" smtClean="0"/>
              <a:t>Les médiateurs et leur évolution</a:t>
            </a:r>
            <a:r>
              <a:rPr lang="fr-FR" dirty="0" smtClean="0"/>
              <a:t/>
            </a:r>
            <a:br>
              <a:rPr lang="fr-FR" dirty="0" smtClean="0"/>
            </a:b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1990598614"/>
              </p:ext>
            </p:extLst>
          </p:nvPr>
        </p:nvGraphicFramePr>
        <p:xfrm>
          <a:off x="467544" y="1556792"/>
          <a:ext cx="7920880" cy="933374"/>
        </p:xfrm>
        <a:graphic>
          <a:graphicData uri="http://schemas.openxmlformats.org/drawingml/2006/table">
            <a:tbl>
              <a:tblPr/>
              <a:tblGrid>
                <a:gridCol w="495055"/>
                <a:gridCol w="495055"/>
                <a:gridCol w="495055"/>
                <a:gridCol w="495055"/>
                <a:gridCol w="495055"/>
                <a:gridCol w="495055"/>
                <a:gridCol w="495055"/>
                <a:gridCol w="495055"/>
                <a:gridCol w="495055"/>
                <a:gridCol w="495055"/>
                <a:gridCol w="495055"/>
                <a:gridCol w="495055"/>
                <a:gridCol w="495055"/>
                <a:gridCol w="495055"/>
                <a:gridCol w="495055"/>
                <a:gridCol w="495055"/>
              </a:tblGrid>
              <a:tr h="360040">
                <a:tc>
                  <a:txBody>
                    <a:bodyPr/>
                    <a:lstStyle/>
                    <a:p>
                      <a:pPr algn="ctr" fontAlgn="t"/>
                      <a:endParaRPr lang="fr-FR" sz="1400" b="0" i="0" u="none" strike="noStrike">
                        <a:solidFill>
                          <a:srgbClr val="000000"/>
                        </a:solidFill>
                        <a:effectLst/>
                        <a:latin typeface="Helvetica"/>
                      </a:endParaRPr>
                    </a:p>
                  </a:txBody>
                  <a:tcPr marL="12700" marR="12700" marT="12700" marB="0" anchor="ctr">
                    <a:lnL>
                      <a:noFill/>
                    </a:lnL>
                    <a:lnR>
                      <a:noFill/>
                    </a:lnR>
                    <a:lnT>
                      <a:noFill/>
                    </a:lnT>
                    <a:lnB>
                      <a:noFill/>
                    </a:lnB>
                    <a:solidFill>
                      <a:srgbClr val="C3D69B"/>
                    </a:solidFill>
                  </a:tcPr>
                </a:tc>
                <a:tc>
                  <a:txBody>
                    <a:bodyPr/>
                    <a:lstStyle/>
                    <a:p>
                      <a:pPr algn="ctr" fontAlgn="ctr"/>
                      <a:r>
                        <a:rPr lang="fr-FR" sz="1400" b="1" i="0" u="none" strike="noStrike" dirty="0">
                          <a:solidFill>
                            <a:srgbClr val="000000"/>
                          </a:solidFill>
                          <a:effectLst/>
                          <a:latin typeface="Calibri"/>
                        </a:rPr>
                        <a:t>EP02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Calibri"/>
                        </a:rPr>
                        <a:t>EP06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Calibri"/>
                        </a:rPr>
                        <a:t>EP12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Calibri"/>
                        </a:rPr>
                        <a:t>PP02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PP06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PP12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ET02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ET06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ET12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AT02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AT06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AT12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IT02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IT06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Calibri"/>
                        </a:rPr>
                        <a:t>IT12</a:t>
                      </a:r>
                    </a:p>
                  </a:txBody>
                  <a:tcPr marL="12700" marR="12700" marT="12700" marB="0" anchor="ctr">
                    <a:lnL>
                      <a:noFill/>
                    </a:lnL>
                    <a:lnR>
                      <a:noFill/>
                    </a:lnR>
                    <a:lnT>
                      <a:noFill/>
                    </a:lnT>
                    <a:lnB>
                      <a:noFill/>
                    </a:lnB>
                    <a:solidFill>
                      <a:schemeClr val="accent3">
                        <a:lumMod val="60000"/>
                        <a:lumOff val="40000"/>
                      </a:schemeClr>
                    </a:solidFill>
                  </a:tcPr>
                </a:tc>
              </a:tr>
              <a:tr h="286667">
                <a:tc>
                  <a:txBody>
                    <a:bodyPr/>
                    <a:lstStyle/>
                    <a:p>
                      <a:pPr algn="ctr" fontAlgn="ctr"/>
                      <a:r>
                        <a:rPr lang="fr-FR" sz="1400" b="1" i="0" u="none" strike="noStrike">
                          <a:solidFill>
                            <a:srgbClr val="000000"/>
                          </a:solidFill>
                          <a:effectLst/>
                          <a:latin typeface="Calibri"/>
                        </a:rPr>
                        <a:t>Y001</a:t>
                      </a:r>
                    </a:p>
                  </a:txBody>
                  <a:tcPr marL="12700" marR="12700" marT="12700" marB="0" anchor="ctr">
                    <a:lnL>
                      <a:noFill/>
                    </a:lnL>
                    <a:lnR>
                      <a:noFill/>
                    </a:lnR>
                    <a:lnT>
                      <a:noFill/>
                    </a:lnT>
                    <a:lnB>
                      <a:noFill/>
                    </a:lnB>
                    <a:solidFill>
                      <a:srgbClr val="C3D69B"/>
                    </a:solidFill>
                  </a:tcPr>
                </a:tc>
                <a:tc>
                  <a:txBody>
                    <a:bodyPr/>
                    <a:lstStyle/>
                    <a:p>
                      <a:pPr algn="ctr" fontAlgn="ctr"/>
                      <a:r>
                        <a:rPr lang="fr-FR" sz="1400" b="1" i="0" u="none" strike="noStrike">
                          <a:solidFill>
                            <a:srgbClr val="000000"/>
                          </a:solidFill>
                          <a:effectLst/>
                          <a:latin typeface="Calibri"/>
                        </a:rPr>
                        <a:t>30</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25</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35</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35</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20</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5</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41,7</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54,2</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20,8</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40</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50</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20</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39,6</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54,2</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41,7</a:t>
                      </a:r>
                    </a:p>
                  </a:txBody>
                  <a:tcPr marL="12700" marR="12700" marT="12700" marB="0" anchor="ctr">
                    <a:lnL>
                      <a:noFill/>
                    </a:lnL>
                    <a:lnR>
                      <a:noFill/>
                    </a:lnR>
                    <a:lnT>
                      <a:noFill/>
                    </a:lnT>
                    <a:lnB>
                      <a:noFill/>
                    </a:lnB>
                  </a:tcPr>
                </a:tc>
              </a:tr>
              <a:tr h="286667">
                <a:tc>
                  <a:txBody>
                    <a:bodyPr/>
                    <a:lstStyle/>
                    <a:p>
                      <a:pPr algn="ctr" fontAlgn="ctr"/>
                      <a:r>
                        <a:rPr lang="fr-FR" sz="1400" b="1" i="0" u="none" strike="noStrike" dirty="0">
                          <a:solidFill>
                            <a:srgbClr val="000000"/>
                          </a:solidFill>
                          <a:effectLst/>
                          <a:latin typeface="Calibri"/>
                        </a:rPr>
                        <a:t>EM </a:t>
                      </a:r>
                    </a:p>
                  </a:txBody>
                  <a:tcPr marL="12700" marR="12700" marT="12700" marB="0" anchor="ctr">
                    <a:lnL>
                      <a:noFill/>
                    </a:lnL>
                    <a:lnR>
                      <a:noFill/>
                    </a:lnR>
                    <a:lnT>
                      <a:noFill/>
                    </a:lnT>
                    <a:lnB>
                      <a:noFill/>
                    </a:lnB>
                    <a:solidFill>
                      <a:srgbClr val="C3D69B"/>
                    </a:solidFill>
                  </a:tcPr>
                </a:tc>
                <a:tc>
                  <a:txBody>
                    <a:bodyPr/>
                    <a:lstStyle/>
                    <a:p>
                      <a:pPr algn="ctr" fontAlgn="ctr"/>
                      <a:r>
                        <a:rPr lang="fr-FR" sz="1400" b="1" i="0" u="none" strike="noStrike">
                          <a:solidFill>
                            <a:srgbClr val="000000"/>
                          </a:solidFill>
                          <a:effectLst/>
                          <a:latin typeface="Calibri"/>
                        </a:rPr>
                        <a:t>20,9</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13,6</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23</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41,4</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20,2</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1,4</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DD0806"/>
                          </a:solidFill>
                          <a:effectLst/>
                          <a:latin typeface="Calibri"/>
                        </a:rPr>
                        <a:t>-8,7</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4,2</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DD0806"/>
                          </a:solidFill>
                          <a:effectLst/>
                          <a:latin typeface="Calibri"/>
                        </a:rPr>
                        <a:t>-24,8</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9,5</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21,1</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DD0806"/>
                          </a:solidFill>
                          <a:effectLst/>
                          <a:latin typeface="Calibri"/>
                        </a:rPr>
                        <a:t>-14,3</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11,1</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18,5</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12,7</a:t>
                      </a:r>
                    </a:p>
                  </a:txBody>
                  <a:tcPr marL="12700" marR="12700" marT="12700" marB="0" anchor="ctr">
                    <a:lnL>
                      <a:noFill/>
                    </a:lnL>
                    <a:lnR>
                      <a:noFill/>
                    </a:lnR>
                    <a:lnT>
                      <a:noFill/>
                    </a:lnT>
                    <a:lnB>
                      <a:noFill/>
                    </a:lnB>
                  </a:tcPr>
                </a:tc>
              </a:tr>
            </a:tbl>
          </a:graphicData>
        </a:graphic>
      </p:graphicFrame>
      <p:graphicFrame>
        <p:nvGraphicFramePr>
          <p:cNvPr id="5" name="Tableau 4"/>
          <p:cNvGraphicFramePr>
            <a:graphicFrameLocks noGrp="1"/>
          </p:cNvGraphicFramePr>
          <p:nvPr>
            <p:extLst>
              <p:ext uri="{D42A27DB-BD31-4B8C-83A1-F6EECF244321}">
                <p14:modId xmlns:p14="http://schemas.microsoft.com/office/powerpoint/2010/main" val="476799977"/>
              </p:ext>
            </p:extLst>
          </p:nvPr>
        </p:nvGraphicFramePr>
        <p:xfrm>
          <a:off x="179512" y="3212975"/>
          <a:ext cx="6048676" cy="936105"/>
        </p:xfrm>
        <a:graphic>
          <a:graphicData uri="http://schemas.openxmlformats.org/drawingml/2006/table">
            <a:tbl>
              <a:tblPr firstRow="1" firstCol="1" bandRow="1"/>
              <a:tblGrid>
                <a:gridCol w="542296"/>
                <a:gridCol w="458865"/>
                <a:gridCol w="458865"/>
                <a:gridCol w="458865"/>
                <a:gridCol w="458865"/>
                <a:gridCol w="458865"/>
                <a:gridCol w="458865"/>
                <a:gridCol w="458865"/>
                <a:gridCol w="458865"/>
                <a:gridCol w="458865"/>
                <a:gridCol w="458865"/>
                <a:gridCol w="458865"/>
                <a:gridCol w="458865"/>
              </a:tblGrid>
              <a:tr h="314993">
                <a:tc>
                  <a:txBody>
                    <a:bodyPr/>
                    <a:lstStyle/>
                    <a:p>
                      <a:pPr algn="l" fontAlgn="t"/>
                      <a:endParaRPr lang="fr-FR" sz="1200" b="0" i="0" u="none" strike="noStrike" dirty="0">
                        <a:solidFill>
                          <a:srgbClr val="000000"/>
                        </a:solidFill>
                        <a:effectLst/>
                        <a:latin typeface="Helvetica"/>
                      </a:endParaRPr>
                    </a:p>
                  </a:txBody>
                  <a:tcPr marL="12700" marR="12700" marT="12700" marB="0">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ECA02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dirty="0">
                          <a:solidFill>
                            <a:srgbClr val="000000"/>
                          </a:solidFill>
                          <a:effectLst/>
                          <a:latin typeface="Calibri"/>
                        </a:rPr>
                        <a:t>ECA06</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ECA12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CVL02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CVL06</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dirty="0">
                          <a:solidFill>
                            <a:srgbClr val="000000"/>
                          </a:solidFill>
                          <a:effectLst/>
                          <a:latin typeface="Calibri"/>
                        </a:rPr>
                        <a:t>CVL12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IS02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IS06</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IS12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CC02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CC06</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dirty="0">
                          <a:solidFill>
                            <a:srgbClr val="000000"/>
                          </a:solidFill>
                          <a:effectLst/>
                          <a:latin typeface="Calibri"/>
                        </a:rPr>
                        <a:t>CC12</a:t>
                      </a:r>
                    </a:p>
                  </a:txBody>
                  <a:tcPr marL="12700" marR="12700" marT="12700" marB="0" anchor="ctr">
                    <a:lnL>
                      <a:noFill/>
                    </a:lnL>
                    <a:lnR>
                      <a:noFill/>
                    </a:lnR>
                    <a:lnT>
                      <a:noFill/>
                    </a:lnT>
                    <a:lnB>
                      <a:noFill/>
                    </a:lnB>
                    <a:solidFill>
                      <a:srgbClr val="C3D69B"/>
                    </a:solidFill>
                  </a:tcPr>
                </a:tc>
              </a:tr>
              <a:tr h="310556">
                <a:tc>
                  <a:txBody>
                    <a:bodyPr/>
                    <a:lstStyle/>
                    <a:p>
                      <a:pPr algn="ctr" fontAlgn="ctr"/>
                      <a:r>
                        <a:rPr lang="fr-FR" sz="1200" b="1" i="0" u="none" strike="noStrike">
                          <a:solidFill>
                            <a:srgbClr val="000000"/>
                          </a:solidFill>
                          <a:effectLst/>
                          <a:latin typeface="Calibri"/>
                        </a:rPr>
                        <a:t>Y001</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12,5</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25</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33,3</a:t>
                      </a:r>
                    </a:p>
                  </a:txBody>
                  <a:tcPr marL="12700" marR="12700" marT="12700" marB="0" anchor="ctr">
                    <a:lnL>
                      <a:noFill/>
                    </a:lnL>
                    <a:lnR>
                      <a:noFill/>
                    </a:lnR>
                    <a:lnT>
                      <a:noFill/>
                    </a:lnT>
                    <a:lnB>
                      <a:noFill/>
                    </a:lnB>
                  </a:tcPr>
                </a:tc>
                <a:tc>
                  <a:txBody>
                    <a:bodyPr/>
                    <a:lstStyle/>
                    <a:p>
                      <a:pPr algn="ctr" fontAlgn="ctr"/>
                      <a:r>
                        <a:rPr lang="fr-FR" sz="1200" b="1" i="0" u="none" strike="noStrike" dirty="0">
                          <a:solidFill>
                            <a:srgbClr val="000000"/>
                          </a:solidFill>
                          <a:effectLst/>
                          <a:latin typeface="Calibri"/>
                        </a:rPr>
                        <a:t>28,6</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7,1</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3,6</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10</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30</a:t>
                      </a:r>
                    </a:p>
                  </a:txBody>
                  <a:tcPr marL="12700" marR="12700" marT="12700" marB="0" anchor="ctr">
                    <a:lnL>
                      <a:noFill/>
                    </a:lnL>
                    <a:lnR>
                      <a:noFill/>
                    </a:lnR>
                    <a:lnT>
                      <a:noFill/>
                    </a:lnT>
                    <a:lnB>
                      <a:noFill/>
                    </a:lnB>
                  </a:tcPr>
                </a:tc>
                <a:tc>
                  <a:txBody>
                    <a:bodyPr/>
                    <a:lstStyle/>
                    <a:p>
                      <a:pPr algn="ctr" fontAlgn="ctr"/>
                      <a:r>
                        <a:rPr lang="fr-FR" sz="1200" b="1" i="0" u="none" strike="noStrike" dirty="0">
                          <a:solidFill>
                            <a:srgbClr val="000000"/>
                          </a:solidFill>
                          <a:effectLst/>
                          <a:latin typeface="Calibri"/>
                        </a:rPr>
                        <a:t>40</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-42,5</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-7,5</a:t>
                      </a:r>
                    </a:p>
                  </a:txBody>
                  <a:tcPr marL="12700" marR="12700" marT="12700" marB="0" anchor="ctr">
                    <a:lnL>
                      <a:noFill/>
                    </a:lnL>
                    <a:lnR>
                      <a:noFill/>
                    </a:lnR>
                    <a:lnT>
                      <a:noFill/>
                    </a:lnT>
                    <a:lnB>
                      <a:noFill/>
                    </a:lnB>
                  </a:tcPr>
                </a:tc>
                <a:tc>
                  <a:txBody>
                    <a:bodyPr/>
                    <a:lstStyle/>
                    <a:p>
                      <a:pPr algn="ctr" fontAlgn="ctr"/>
                      <a:r>
                        <a:rPr lang="fr-FR" sz="1200" b="1" i="0" u="none" strike="noStrike" dirty="0">
                          <a:solidFill>
                            <a:srgbClr val="DD0806"/>
                          </a:solidFill>
                          <a:effectLst/>
                          <a:latin typeface="Calibri"/>
                        </a:rPr>
                        <a:t>-25</a:t>
                      </a:r>
                    </a:p>
                  </a:txBody>
                  <a:tcPr marL="12700" marR="12700" marT="12700" marB="0" anchor="ctr">
                    <a:lnL>
                      <a:noFill/>
                    </a:lnL>
                    <a:lnR>
                      <a:noFill/>
                    </a:lnR>
                    <a:lnT>
                      <a:noFill/>
                    </a:lnT>
                    <a:lnB>
                      <a:noFill/>
                    </a:lnB>
                  </a:tcPr>
                </a:tc>
              </a:tr>
              <a:tr h="310556">
                <a:tc>
                  <a:txBody>
                    <a:bodyPr/>
                    <a:lstStyle/>
                    <a:p>
                      <a:pPr algn="ctr" fontAlgn="ctr"/>
                      <a:r>
                        <a:rPr lang="fr-FR" sz="1200" b="1" i="0" u="none" strike="noStrike" dirty="0">
                          <a:solidFill>
                            <a:srgbClr val="000000"/>
                          </a:solidFill>
                          <a:effectLst/>
                          <a:latin typeface="Calibri"/>
                        </a:rPr>
                        <a:t>EM S</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DD0806"/>
                          </a:solidFill>
                          <a:effectLst/>
                          <a:latin typeface="Calibri"/>
                        </a:rPr>
                        <a:t>-4,4</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0,9</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11,2</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15,7</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-6,2</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-11,4</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3,8</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23,8</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32,7</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-47,4</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-10,9</a:t>
                      </a:r>
                    </a:p>
                  </a:txBody>
                  <a:tcPr marL="12700" marR="12700" marT="12700" marB="0" anchor="ctr">
                    <a:lnL>
                      <a:noFill/>
                    </a:lnL>
                    <a:lnR>
                      <a:noFill/>
                    </a:lnR>
                    <a:lnT>
                      <a:noFill/>
                    </a:lnT>
                    <a:lnB>
                      <a:noFill/>
                    </a:lnB>
                  </a:tcPr>
                </a:tc>
                <a:tc>
                  <a:txBody>
                    <a:bodyPr/>
                    <a:lstStyle/>
                    <a:p>
                      <a:pPr algn="ctr" fontAlgn="ctr"/>
                      <a:r>
                        <a:rPr lang="fr-FR" sz="1200" b="1" i="0" u="none" strike="noStrike" dirty="0">
                          <a:solidFill>
                            <a:srgbClr val="DD0806"/>
                          </a:solidFill>
                          <a:effectLst/>
                          <a:latin typeface="Calibri"/>
                        </a:rPr>
                        <a:t>-20,7</a:t>
                      </a:r>
                    </a:p>
                  </a:txBody>
                  <a:tcPr marL="12700" marR="12700" marT="12700" marB="0" anchor="ctr">
                    <a:lnL>
                      <a:noFill/>
                    </a:lnL>
                    <a:lnR>
                      <a:noFill/>
                    </a:lnR>
                    <a:lnT>
                      <a:noFill/>
                    </a:lnT>
                    <a:lnB>
                      <a:noFill/>
                    </a:lnB>
                  </a:tcPr>
                </a:tc>
              </a:tr>
            </a:tbl>
          </a:graphicData>
        </a:graphic>
      </p:graphicFrame>
      <p:graphicFrame>
        <p:nvGraphicFramePr>
          <p:cNvPr id="6" name="Tableau 5"/>
          <p:cNvGraphicFramePr>
            <a:graphicFrameLocks noGrp="1"/>
          </p:cNvGraphicFramePr>
          <p:nvPr>
            <p:extLst>
              <p:ext uri="{D42A27DB-BD31-4B8C-83A1-F6EECF244321}">
                <p14:modId xmlns:p14="http://schemas.microsoft.com/office/powerpoint/2010/main" val="4089194336"/>
              </p:ext>
            </p:extLst>
          </p:nvPr>
        </p:nvGraphicFramePr>
        <p:xfrm>
          <a:off x="467544" y="4941168"/>
          <a:ext cx="7488829" cy="742236"/>
        </p:xfrm>
        <a:graphic>
          <a:graphicData uri="http://schemas.openxmlformats.org/drawingml/2006/table">
            <a:tbl>
              <a:tblPr/>
              <a:tblGrid>
                <a:gridCol w="963909"/>
                <a:gridCol w="815615"/>
                <a:gridCol w="815615"/>
                <a:gridCol w="815615"/>
                <a:gridCol w="815615"/>
                <a:gridCol w="815615"/>
                <a:gridCol w="815615"/>
                <a:gridCol w="815615"/>
                <a:gridCol w="815615"/>
              </a:tblGrid>
              <a:tr h="432048">
                <a:tc>
                  <a:txBody>
                    <a:bodyPr/>
                    <a:lstStyle/>
                    <a:p>
                      <a:pPr algn="l" fontAlgn="t"/>
                      <a:endParaRPr lang="fr-FR" sz="1400" b="0" i="0" u="none" strike="noStrike">
                        <a:solidFill>
                          <a:srgbClr val="000000"/>
                        </a:solidFill>
                        <a:effectLst/>
                        <a:latin typeface="+mj-lt"/>
                      </a:endParaRPr>
                    </a:p>
                  </a:txBody>
                  <a:tcPr marL="12700" marR="12700" marT="12700" marB="0">
                    <a:lnL>
                      <a:noFill/>
                    </a:lnL>
                    <a:lnR>
                      <a:noFill/>
                    </a:lnR>
                    <a:lnT>
                      <a:noFill/>
                    </a:lnT>
                    <a:lnB>
                      <a:noFill/>
                    </a:lnB>
                    <a:solidFill>
                      <a:srgbClr val="C3D69B"/>
                    </a:solidFill>
                  </a:tcPr>
                </a:tc>
                <a:tc>
                  <a:txBody>
                    <a:bodyPr/>
                    <a:lstStyle/>
                    <a:p>
                      <a:pPr algn="ctr" fontAlgn="ctr"/>
                      <a:r>
                        <a:rPr lang="fr-FR" sz="1400" b="1" i="0" u="none" strike="noStrike" dirty="0">
                          <a:solidFill>
                            <a:srgbClr val="000000"/>
                          </a:solidFill>
                          <a:effectLst/>
                          <a:latin typeface="+mj-lt"/>
                        </a:rPr>
                        <a:t>ppd_02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mj-lt"/>
                        </a:rPr>
                        <a:t>ppd_06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mj-lt"/>
                        </a:rPr>
                        <a:t>ppd_12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mj-lt"/>
                        </a:rPr>
                        <a:t>tcc_02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mj-lt"/>
                        </a:rPr>
                        <a:t>tcc_06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mj-lt"/>
                        </a:rPr>
                        <a:t>tcc_12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mj-lt"/>
                        </a:rPr>
                        <a:t>Moy_ppd</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err="1">
                          <a:solidFill>
                            <a:srgbClr val="000000"/>
                          </a:solidFill>
                          <a:effectLst/>
                          <a:latin typeface="+mj-lt"/>
                        </a:rPr>
                        <a:t>Moy_tcc</a:t>
                      </a:r>
                      <a:endParaRPr lang="fr-FR" sz="1400" b="1" i="0" u="none" strike="noStrike" dirty="0">
                        <a:solidFill>
                          <a:srgbClr val="000000"/>
                        </a:solidFill>
                        <a:effectLst/>
                        <a:latin typeface="+mj-lt"/>
                      </a:endParaRPr>
                    </a:p>
                  </a:txBody>
                  <a:tcPr marL="12700" marR="12700" marT="12700" marB="0" anchor="ctr">
                    <a:lnL>
                      <a:noFill/>
                    </a:lnL>
                    <a:lnR>
                      <a:noFill/>
                    </a:lnR>
                    <a:lnT>
                      <a:noFill/>
                    </a:lnT>
                    <a:lnB>
                      <a:noFill/>
                    </a:lnB>
                    <a:solidFill>
                      <a:schemeClr val="accent3">
                        <a:lumMod val="60000"/>
                        <a:lumOff val="40000"/>
                      </a:schemeClr>
                    </a:solidFill>
                  </a:tcPr>
                </a:tc>
              </a:tr>
              <a:tr h="310188">
                <a:tc>
                  <a:txBody>
                    <a:bodyPr/>
                    <a:lstStyle/>
                    <a:p>
                      <a:pPr algn="l" fontAlgn="ctr"/>
                      <a:r>
                        <a:rPr lang="fr-FR" sz="1400" b="1" i="0" u="none" strike="noStrike" dirty="0">
                          <a:solidFill>
                            <a:srgbClr val="000000"/>
                          </a:solidFill>
                          <a:effectLst/>
                          <a:latin typeface="+mj-lt"/>
                        </a:rPr>
                        <a:t>Y001</a:t>
                      </a:r>
                    </a:p>
                  </a:txBody>
                  <a:tcPr marL="12700" marR="12700" marT="12700" marB="0" anchor="ctr">
                    <a:lnL>
                      <a:noFill/>
                    </a:lnL>
                    <a:lnR>
                      <a:noFill/>
                    </a:lnR>
                    <a:lnT>
                      <a:noFill/>
                    </a:lnT>
                    <a:lnB>
                      <a:noFill/>
                    </a:lnB>
                    <a:solidFill>
                      <a:srgbClr val="C3D69B"/>
                    </a:solidFill>
                  </a:tcPr>
                </a:tc>
                <a:tc>
                  <a:txBody>
                    <a:bodyPr/>
                    <a:lstStyle/>
                    <a:p>
                      <a:pPr algn="ctr" fontAlgn="ctr"/>
                      <a:r>
                        <a:rPr lang="fr-FR" sz="1400" b="1" i="0" u="none" strike="noStrike">
                          <a:solidFill>
                            <a:srgbClr val="000000"/>
                          </a:solidFill>
                          <a:effectLst/>
                          <a:latin typeface="+mj-lt"/>
                        </a:rPr>
                        <a:t>0,7</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mj-lt"/>
                        </a:rPr>
                        <a:t>0,53</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mj-lt"/>
                        </a:rPr>
                        <a:t>0,83</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DD0806"/>
                          </a:solidFill>
                          <a:effectLst/>
                          <a:latin typeface="+mj-lt"/>
                        </a:rPr>
                        <a:t>-0,29</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DD0806"/>
                          </a:solidFill>
                          <a:effectLst/>
                          <a:latin typeface="+mj-lt"/>
                        </a:rPr>
                        <a:t>-0,14</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DD0806"/>
                          </a:solidFill>
                          <a:effectLst/>
                          <a:latin typeface="+mj-lt"/>
                        </a:rPr>
                        <a:t>-0,24</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mj-lt"/>
                        </a:rPr>
                        <a:t>0,69</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DD0806"/>
                          </a:solidFill>
                          <a:effectLst/>
                          <a:latin typeface="+mj-lt"/>
                        </a:rPr>
                        <a:t>-0,22</a:t>
                      </a:r>
                    </a:p>
                  </a:txBody>
                  <a:tcPr marL="12700" marR="12700" marT="12700" marB="0" anchor="ctr">
                    <a:lnL>
                      <a:noFill/>
                    </a:lnL>
                    <a:lnR>
                      <a:noFill/>
                    </a:lnR>
                    <a:lnT>
                      <a:noFill/>
                    </a:lnT>
                    <a:lnB>
                      <a:noFill/>
                    </a:lnB>
                  </a:tcPr>
                </a:tc>
              </a:tr>
            </a:tbl>
          </a:graphicData>
        </a:graphic>
      </p:graphicFrame>
      <p:graphicFrame>
        <p:nvGraphicFramePr>
          <p:cNvPr id="7" name="Graphique 6"/>
          <p:cNvGraphicFramePr>
            <a:graphicFrameLocks/>
          </p:cNvGraphicFramePr>
          <p:nvPr>
            <p:extLst>
              <p:ext uri="{D42A27DB-BD31-4B8C-83A1-F6EECF244321}">
                <p14:modId xmlns:p14="http://schemas.microsoft.com/office/powerpoint/2010/main" val="2367630897"/>
              </p:ext>
            </p:extLst>
          </p:nvPr>
        </p:nvGraphicFramePr>
        <p:xfrm>
          <a:off x="6335688" y="2780928"/>
          <a:ext cx="2808312" cy="1944216"/>
        </p:xfrm>
        <a:graphic>
          <a:graphicData uri="http://schemas.openxmlformats.org/drawingml/2006/chart">
            <c:chart xmlns:c="http://schemas.openxmlformats.org/drawingml/2006/chart" xmlns:r="http://schemas.openxmlformats.org/officeDocument/2006/relationships" r:id="rId3"/>
          </a:graphicData>
        </a:graphic>
      </p:graphicFrame>
      <p:sp>
        <p:nvSpPr>
          <p:cNvPr id="8" name="ZoneTexte 7"/>
          <p:cNvSpPr txBox="1"/>
          <p:nvPr/>
        </p:nvSpPr>
        <p:spPr>
          <a:xfrm>
            <a:off x="827584" y="1124744"/>
            <a:ext cx="1773522" cy="369332"/>
          </a:xfrm>
          <a:prstGeom prst="rect">
            <a:avLst/>
          </a:prstGeom>
          <a:noFill/>
        </p:spPr>
        <p:txBody>
          <a:bodyPr wrap="square" rtlCol="0">
            <a:spAutoFit/>
          </a:bodyPr>
          <a:lstStyle/>
          <a:p>
            <a:pPr marL="0" lvl="1"/>
            <a:r>
              <a:rPr lang="fr-FR" sz="1800" dirty="0" smtClean="0">
                <a:latin typeface="Arial"/>
                <a:cs typeface="Arial"/>
              </a:rPr>
              <a:t>- Alliance</a:t>
            </a:r>
            <a:endParaRPr lang="fr-FR" sz="1800" dirty="0">
              <a:latin typeface="Arial"/>
              <a:cs typeface="Arial"/>
            </a:endParaRPr>
          </a:p>
        </p:txBody>
      </p:sp>
      <p:sp>
        <p:nvSpPr>
          <p:cNvPr id="9" name="ZoneTexte 8"/>
          <p:cNvSpPr txBox="1"/>
          <p:nvPr/>
        </p:nvSpPr>
        <p:spPr>
          <a:xfrm>
            <a:off x="755576" y="2627620"/>
            <a:ext cx="2629234" cy="369332"/>
          </a:xfrm>
          <a:prstGeom prst="rect">
            <a:avLst/>
          </a:prstGeom>
          <a:noFill/>
        </p:spPr>
        <p:txBody>
          <a:bodyPr wrap="square" rtlCol="0">
            <a:spAutoFit/>
          </a:bodyPr>
          <a:lstStyle/>
          <a:p>
            <a:pPr marL="0" lvl="1"/>
            <a:r>
              <a:rPr lang="fr-FR" sz="1800" dirty="0" smtClean="0">
                <a:latin typeface="Arial"/>
                <a:cs typeface="Arial"/>
              </a:rPr>
              <a:t>- Médiateurs techniques</a:t>
            </a:r>
            <a:endParaRPr lang="fr-FR" sz="1800" dirty="0">
              <a:latin typeface="Arial"/>
              <a:cs typeface="Arial"/>
            </a:endParaRPr>
          </a:p>
        </p:txBody>
      </p:sp>
      <p:sp>
        <p:nvSpPr>
          <p:cNvPr id="11" name="ZoneTexte 10"/>
          <p:cNvSpPr txBox="1"/>
          <p:nvPr/>
        </p:nvSpPr>
        <p:spPr>
          <a:xfrm>
            <a:off x="683568" y="4365104"/>
            <a:ext cx="3556954" cy="369332"/>
          </a:xfrm>
          <a:prstGeom prst="rect">
            <a:avLst/>
          </a:prstGeom>
          <a:noFill/>
        </p:spPr>
        <p:txBody>
          <a:bodyPr wrap="square" rtlCol="0">
            <a:spAutoFit/>
          </a:bodyPr>
          <a:lstStyle/>
          <a:p>
            <a:pPr marL="0" lvl="1"/>
            <a:r>
              <a:rPr lang="fr-FR" sz="1800" dirty="0" smtClean="0">
                <a:latin typeface="Arial"/>
                <a:cs typeface="Arial"/>
              </a:rPr>
              <a:t>- Approches générales</a:t>
            </a:r>
            <a:endParaRPr lang="fr-FR" sz="1800" dirty="0">
              <a:latin typeface="Arial"/>
              <a:cs typeface="Arial"/>
            </a:endParaRPr>
          </a:p>
        </p:txBody>
      </p:sp>
      <p:sp>
        <p:nvSpPr>
          <p:cNvPr id="10" name="ZoneTexte 9"/>
          <p:cNvSpPr txBox="1"/>
          <p:nvPr/>
        </p:nvSpPr>
        <p:spPr>
          <a:xfrm>
            <a:off x="179512" y="6002704"/>
            <a:ext cx="8712968" cy="738664"/>
          </a:xfrm>
          <a:prstGeom prst="rect">
            <a:avLst/>
          </a:prstGeom>
          <a:noFill/>
        </p:spPr>
        <p:txBody>
          <a:bodyPr wrap="square" rtlCol="0">
            <a:spAutoFit/>
          </a:bodyPr>
          <a:lstStyle/>
          <a:p>
            <a:r>
              <a:rPr lang="fr-FR" sz="1400" dirty="0">
                <a:latin typeface="+mj-lt"/>
              </a:rPr>
              <a:t>EP : engagement patient ; PP : participation patient ; ALM : alliance ; ET : engagement thérapeute ; AT : ajustement thérapeute ; IT : interaction ; ECA : expression et contenance affective ; CVL : communication, verbalisation, langage ; IS : interprétation signification ; CC : attitudes </a:t>
            </a:r>
            <a:r>
              <a:rPr lang="fr-FR" sz="1400" dirty="0" err="1">
                <a:latin typeface="+mj-lt"/>
              </a:rPr>
              <a:t>T</a:t>
            </a:r>
            <a:r>
              <a:rPr lang="fr-FR" sz="1400" dirty="0">
                <a:latin typeface="+mj-lt"/>
              </a:rPr>
              <a:t> comportements. </a:t>
            </a:r>
          </a:p>
        </p:txBody>
      </p:sp>
    </p:spTree>
    <p:extLst>
      <p:ext uri="{BB962C8B-B14F-4D97-AF65-F5344CB8AC3E}">
        <p14:creationId xmlns:p14="http://schemas.microsoft.com/office/powerpoint/2010/main" val="241716882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t>Les modérateurs </a:t>
            </a:r>
            <a:r>
              <a:rPr lang="fr-FR" sz="2800" dirty="0" smtClean="0"/>
              <a:t/>
            </a:r>
            <a:br>
              <a:rPr lang="fr-FR" sz="2800" dirty="0" smtClean="0"/>
            </a:br>
            <a:endParaRPr lang="fr-FR" sz="2200" dirty="0"/>
          </a:p>
        </p:txBody>
      </p:sp>
      <p:sp>
        <p:nvSpPr>
          <p:cNvPr id="3" name="Espace réservé du contenu 2"/>
          <p:cNvSpPr>
            <a:spLocks noGrp="1"/>
          </p:cNvSpPr>
          <p:nvPr>
            <p:ph idx="1"/>
          </p:nvPr>
        </p:nvSpPr>
        <p:spPr/>
        <p:txBody>
          <a:bodyPr>
            <a:normAutofit lnSpcReduction="10000"/>
          </a:bodyPr>
          <a:lstStyle/>
          <a:p>
            <a:r>
              <a:rPr lang="fr-FR" sz="2000" dirty="0"/>
              <a:t> Ce sont les éléments de contexte, pré existant au début de la psychothérapie, susceptibles d’en influencer le cours et les </a:t>
            </a:r>
            <a:r>
              <a:rPr lang="fr-FR" sz="2000" dirty="0" smtClean="0"/>
              <a:t>résultats</a:t>
            </a:r>
          </a:p>
          <a:p>
            <a:r>
              <a:rPr lang="fr-FR" sz="2000" dirty="0"/>
              <a:t>D</a:t>
            </a:r>
            <a:r>
              <a:rPr lang="fr-FR" sz="2000" dirty="0" smtClean="0"/>
              <a:t>ix éléments pris en compte et cotés 1 (présent) 0 (absent)</a:t>
            </a:r>
          </a:p>
          <a:p>
            <a:pPr lvl="1"/>
            <a:r>
              <a:rPr lang="fr-FR" sz="1900" dirty="0" smtClean="0">
                <a:latin typeface="Arial"/>
                <a:cs typeface="Arial"/>
              </a:rPr>
              <a:t>1. retard de prise en charge ; 2. comorbidité somatique ; 3. contexte développemental précoce difficile ; 4. antécédent de traumatisme ; 5. faiblesse du soutien familial ; 6. absence de relation avec des pairs ; </a:t>
            </a:r>
            <a:r>
              <a:rPr lang="fr-FR" sz="1900" dirty="0">
                <a:latin typeface="Arial"/>
                <a:cs typeface="Arial"/>
              </a:rPr>
              <a:t>7. peu de soutien parental psychothérapie ; 8. Plateau technique réduit ; 9. absence scolarisation ; 10. contexte comorbidité psychique.</a:t>
            </a:r>
          </a:p>
          <a:p>
            <a:pPr marL="457200" lvl="1" indent="0">
              <a:buNone/>
            </a:pPr>
            <a:endParaRPr lang="fr-FR" sz="1900" dirty="0" smtClean="0">
              <a:latin typeface="Arial"/>
              <a:cs typeface="Arial"/>
            </a:endParaRPr>
          </a:p>
          <a:p>
            <a:pPr lvl="1"/>
            <a:r>
              <a:rPr lang="fr-FR" sz="1900" dirty="0" smtClean="0">
                <a:latin typeface="Arial"/>
                <a:cs typeface="Arial"/>
              </a:rPr>
              <a:t>Dans le cas de Merlin :</a:t>
            </a:r>
          </a:p>
          <a:p>
            <a:pPr lvl="2"/>
            <a:r>
              <a:rPr lang="fr-FR" sz="1600" dirty="0">
                <a:latin typeface="Arial"/>
                <a:cs typeface="Arial"/>
              </a:rPr>
              <a:t>L</a:t>
            </a:r>
            <a:r>
              <a:rPr lang="fr-FR" sz="1600" dirty="0" smtClean="0">
                <a:latin typeface="Arial"/>
                <a:cs typeface="Arial"/>
              </a:rPr>
              <a:t>e diagnostic et sa prise sa psychothérapie ont été précoces ;</a:t>
            </a:r>
          </a:p>
          <a:p>
            <a:pPr lvl="2"/>
            <a:r>
              <a:rPr lang="fr-FR" sz="1600" dirty="0" smtClean="0">
                <a:latin typeface="Arial"/>
                <a:cs typeface="Arial"/>
              </a:rPr>
              <a:t>Il bénéficie d’un fort soutien familial et d’un bon réseau psychosocial</a:t>
            </a:r>
          </a:p>
          <a:p>
            <a:pPr lvl="2"/>
            <a:r>
              <a:rPr lang="fr-FR" sz="1600" dirty="0" smtClean="0">
                <a:latin typeface="Arial"/>
                <a:cs typeface="Arial"/>
              </a:rPr>
              <a:t>En revanche : il a vécu un sevrage brutal (hospitalisation de sa mère quand il a 15 jours et a lui-même été hospitalisé plusieurs fois pour une maladie somatique grave. Le score retenu est 2.</a:t>
            </a:r>
            <a:endParaRPr lang="fr-FR" sz="1600" dirty="0" smtClean="0"/>
          </a:p>
        </p:txBody>
      </p:sp>
    </p:spTree>
    <p:extLst>
      <p:ext uri="{BB962C8B-B14F-4D97-AF65-F5344CB8AC3E}">
        <p14:creationId xmlns:p14="http://schemas.microsoft.com/office/powerpoint/2010/main" val="219847138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Discussion</a:t>
            </a:r>
            <a:endParaRPr lang="fr-FR" dirty="0"/>
          </a:p>
        </p:txBody>
      </p:sp>
      <p:sp>
        <p:nvSpPr>
          <p:cNvPr id="3" name="Espace réservé du contenu 2"/>
          <p:cNvSpPr>
            <a:spLocks noGrp="1"/>
          </p:cNvSpPr>
          <p:nvPr>
            <p:ph idx="1"/>
          </p:nvPr>
        </p:nvSpPr>
        <p:spPr/>
        <p:txBody>
          <a:bodyPr>
            <a:normAutofit fontScale="77500" lnSpcReduction="20000"/>
          </a:bodyPr>
          <a:lstStyle/>
          <a:p>
            <a:r>
              <a:rPr lang="fr-FR" sz="2600" dirty="0" smtClean="0"/>
              <a:t>L’évolution de Merlin est importante</a:t>
            </a:r>
          </a:p>
          <a:p>
            <a:pPr lvl="1"/>
            <a:r>
              <a:rPr lang="fr-FR" sz="2100" dirty="0" smtClean="0"/>
              <a:t>Au niveau de la réduction de sa pathologie</a:t>
            </a:r>
          </a:p>
          <a:p>
            <a:pPr lvl="1"/>
            <a:r>
              <a:rPr lang="fr-FR" sz="2100" dirty="0" smtClean="0"/>
              <a:t>Au niveau de son développement</a:t>
            </a:r>
          </a:p>
          <a:p>
            <a:pPr lvl="1"/>
            <a:r>
              <a:rPr lang="fr-FR" sz="2100" dirty="0" smtClean="0"/>
              <a:t>Les éléments saillants du processus sont :</a:t>
            </a:r>
          </a:p>
          <a:p>
            <a:pPr lvl="2"/>
            <a:r>
              <a:rPr lang="fr-FR" sz="2100" dirty="0" smtClean="0"/>
              <a:t>Son engagement, sa participation, sa très bonne interaction avec sa thérapeute</a:t>
            </a:r>
          </a:p>
          <a:p>
            <a:pPr marL="914400" lvl="2" indent="0">
              <a:buNone/>
            </a:pPr>
            <a:endParaRPr lang="fr-FR" sz="2100" dirty="0" smtClean="0"/>
          </a:p>
          <a:p>
            <a:pPr lvl="1"/>
            <a:r>
              <a:rPr lang="fr-FR" sz="2400" dirty="0"/>
              <a:t>L</a:t>
            </a:r>
            <a:r>
              <a:rPr lang="fr-FR" sz="2400" dirty="0" smtClean="0"/>
              <a:t>a psychothérapie est nettement psychodynamique (score initial 0,70 qui s’élève à 12 mois à 0,83 -&gt; il est déjà en psychothérapie depuis un an et demi)</a:t>
            </a:r>
          </a:p>
          <a:p>
            <a:pPr lvl="2"/>
            <a:r>
              <a:rPr lang="fr-FR" sz="2100" dirty="0" smtClean="0"/>
              <a:t>Score interprétation/signification élevé</a:t>
            </a:r>
          </a:p>
          <a:p>
            <a:pPr lvl="2"/>
            <a:r>
              <a:rPr lang="fr-FR" sz="2100" dirty="0" smtClean="0"/>
              <a:t>Technique spécifique s’est orienté vers l’expression et la contenance des affects.</a:t>
            </a:r>
          </a:p>
          <a:p>
            <a:pPr lvl="2"/>
            <a:endParaRPr lang="fr-FR" sz="2100" dirty="0" smtClean="0"/>
          </a:p>
          <a:p>
            <a:pPr lvl="1"/>
            <a:r>
              <a:rPr lang="fr-FR" sz="2400" dirty="0" smtClean="0"/>
              <a:t>Les modérateurs sont contrastés</a:t>
            </a:r>
          </a:p>
          <a:p>
            <a:pPr lvl="2"/>
            <a:r>
              <a:rPr lang="fr-FR" sz="2100" dirty="0" smtClean="0"/>
              <a:t>Problèmes médicaux précoces (pour lui et sa mère) mais :</a:t>
            </a:r>
          </a:p>
          <a:p>
            <a:pPr lvl="2"/>
            <a:r>
              <a:rPr lang="fr-FR" sz="2100" dirty="0" smtClean="0"/>
              <a:t>Dépistage et psychothérapie précoces</a:t>
            </a:r>
          </a:p>
          <a:p>
            <a:pPr lvl="2"/>
            <a:r>
              <a:rPr lang="fr-FR" sz="2100" dirty="0" smtClean="0"/>
              <a:t>Soutien familial</a:t>
            </a:r>
          </a:p>
          <a:p>
            <a:pPr lvl="2"/>
            <a:r>
              <a:rPr lang="fr-FR" sz="2100" dirty="0" smtClean="0"/>
              <a:t>Bonne insertion psychosociale</a:t>
            </a:r>
            <a:endParaRPr lang="fr-FR" sz="2100" dirty="0"/>
          </a:p>
        </p:txBody>
      </p:sp>
    </p:spTree>
    <p:extLst>
      <p:ext uri="{BB962C8B-B14F-4D97-AF65-F5344CB8AC3E}">
        <p14:creationId xmlns:p14="http://schemas.microsoft.com/office/powerpoint/2010/main" val="137274328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800" dirty="0" smtClean="0"/>
              <a:t>2.Méthode d’analyse du groupe des cas et de leur distinction en classes</a:t>
            </a:r>
            <a:endParaRPr lang="fr-FR" sz="2800" dirty="0"/>
          </a:p>
        </p:txBody>
      </p:sp>
      <p:sp>
        <p:nvSpPr>
          <p:cNvPr id="3" name="Espace réservé du texte 2"/>
          <p:cNvSpPr>
            <a:spLocks noGrp="1"/>
          </p:cNvSpPr>
          <p:nvPr>
            <p:ph type="body" idx="1"/>
          </p:nvPr>
        </p:nvSpPr>
        <p:spPr/>
        <p:txBody>
          <a:bodyPr/>
          <a:lstStyle/>
          <a:p>
            <a:endParaRPr lang="fr-FR"/>
          </a:p>
        </p:txBody>
      </p:sp>
    </p:spTree>
    <p:extLst>
      <p:ext uri="{BB962C8B-B14F-4D97-AF65-F5344CB8AC3E}">
        <p14:creationId xmlns:p14="http://schemas.microsoft.com/office/powerpoint/2010/main" val="79832915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Formulations de cas</a:t>
            </a:r>
            <a:endParaRPr lang="fr-FR" dirty="0"/>
          </a:p>
        </p:txBody>
      </p:sp>
      <p:sp>
        <p:nvSpPr>
          <p:cNvPr id="3" name="Espace réservé du contenu 2"/>
          <p:cNvSpPr>
            <a:spLocks noGrp="1"/>
          </p:cNvSpPr>
          <p:nvPr>
            <p:ph idx="1"/>
          </p:nvPr>
        </p:nvSpPr>
        <p:spPr>
          <a:xfrm>
            <a:off x="457200" y="1600200"/>
            <a:ext cx="8229600" cy="4853136"/>
          </a:xfrm>
        </p:spPr>
        <p:txBody>
          <a:bodyPr>
            <a:normAutofit fontScale="92500" lnSpcReduction="20000"/>
          </a:bodyPr>
          <a:lstStyle/>
          <a:p>
            <a:r>
              <a:rPr lang="fr-FR" dirty="0" smtClean="0"/>
              <a:t>Apports des FC</a:t>
            </a:r>
          </a:p>
          <a:p>
            <a:pPr lvl="1"/>
            <a:r>
              <a:rPr lang="fr-FR" dirty="0" smtClean="0"/>
              <a:t>Qualité du rendu de la pensée clinique</a:t>
            </a:r>
          </a:p>
          <a:p>
            <a:pPr lvl="1"/>
            <a:r>
              <a:rPr lang="fr-FR" dirty="0" smtClean="0"/>
              <a:t>Méta langage structuré permettant de communiquer et de comparer (cf. M Thurin)</a:t>
            </a:r>
          </a:p>
          <a:p>
            <a:pPr lvl="1"/>
            <a:r>
              <a:rPr lang="fr-FR" dirty="0" smtClean="0"/>
              <a:t>Informations apportant des clés de compréhension de la situation initiale, l’histoire, les vulnérabilités de l’enfant, son organisation, mais aussi les points d’appui de la psychothérapie</a:t>
            </a:r>
          </a:p>
          <a:p>
            <a:pPr lvl="1"/>
            <a:r>
              <a:rPr lang="fr-FR" dirty="0" smtClean="0"/>
              <a:t>Présentation des objectifs et stratégies qui donnent une ouverture sur l’action thérapeutique, les modèles qui la sous-tendent et apportent éléments prédictifs.</a:t>
            </a:r>
          </a:p>
          <a:p>
            <a:pPr lvl="1"/>
            <a:r>
              <a:rPr lang="fr-FR" dirty="0" smtClean="0"/>
              <a:t>Participation à la compréhension des mécanismes de changement.</a:t>
            </a:r>
            <a:endParaRPr lang="fr-FR" dirty="0"/>
          </a:p>
        </p:txBody>
      </p:sp>
    </p:spTree>
    <p:extLst>
      <p:ext uri="{BB962C8B-B14F-4D97-AF65-F5344CB8AC3E}">
        <p14:creationId xmlns:p14="http://schemas.microsoft.com/office/powerpoint/2010/main" val="354228397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Processus</a:t>
            </a:r>
            <a:endParaRPr lang="fr-FR" dirty="0"/>
          </a:p>
        </p:txBody>
      </p:sp>
      <p:sp>
        <p:nvSpPr>
          <p:cNvPr id="3" name="Espace réservé du contenu 2"/>
          <p:cNvSpPr>
            <a:spLocks noGrp="1"/>
          </p:cNvSpPr>
          <p:nvPr>
            <p:ph idx="1"/>
          </p:nvPr>
        </p:nvSpPr>
        <p:spPr>
          <a:xfrm>
            <a:off x="457200" y="1639341"/>
            <a:ext cx="8229600" cy="4525963"/>
          </a:xfrm>
        </p:spPr>
        <p:txBody>
          <a:bodyPr>
            <a:normAutofit fontScale="92500" lnSpcReduction="10000"/>
          </a:bodyPr>
          <a:lstStyle/>
          <a:p>
            <a:r>
              <a:rPr lang="fr-FR" dirty="0" smtClean="0"/>
              <a:t>10 Items les plus saillants </a:t>
            </a:r>
            <a:r>
              <a:rPr lang="fr-FR" sz="2400" i="1" dirty="0" smtClean="0"/>
              <a:t>(41 cas)</a:t>
            </a:r>
          </a:p>
          <a:p>
            <a:endParaRPr lang="fr-FR" sz="2400" i="1" dirty="0" smtClean="0"/>
          </a:p>
          <a:p>
            <a:endParaRPr lang="fr-FR" sz="2400" i="1" dirty="0"/>
          </a:p>
          <a:p>
            <a:endParaRPr lang="fr-FR" sz="2400" i="1" dirty="0" smtClean="0"/>
          </a:p>
          <a:p>
            <a:endParaRPr lang="fr-FR" sz="2400" i="1" dirty="0"/>
          </a:p>
          <a:p>
            <a:endParaRPr lang="fr-FR" sz="2400" i="1" dirty="0" smtClean="0"/>
          </a:p>
          <a:p>
            <a:endParaRPr lang="fr-FR" sz="2400" i="1" dirty="0"/>
          </a:p>
          <a:p>
            <a:endParaRPr lang="fr-FR" sz="2400" i="1" dirty="0" smtClean="0"/>
          </a:p>
          <a:p>
            <a:endParaRPr lang="fr-FR" sz="2400" i="1" dirty="0"/>
          </a:p>
          <a:p>
            <a:endParaRPr lang="fr-FR" sz="2400" i="1" dirty="0" smtClean="0"/>
          </a:p>
          <a:p>
            <a:pPr marL="457200" lvl="1" indent="0">
              <a:buNone/>
            </a:pPr>
            <a:r>
              <a:rPr lang="fr-FR" i="1" dirty="0" smtClean="0"/>
              <a:t>: définition d’une approche partagée efficace ?</a:t>
            </a:r>
            <a:endParaRPr lang="fr-FR" i="1" dirty="0"/>
          </a:p>
        </p:txBody>
      </p:sp>
      <p:graphicFrame>
        <p:nvGraphicFramePr>
          <p:cNvPr id="4" name="Objet 3"/>
          <p:cNvGraphicFramePr>
            <a:graphicFrameLocks noChangeAspect="1"/>
          </p:cNvGraphicFramePr>
          <p:nvPr>
            <p:extLst>
              <p:ext uri="{D42A27DB-BD31-4B8C-83A1-F6EECF244321}">
                <p14:modId xmlns:p14="http://schemas.microsoft.com/office/powerpoint/2010/main" val="3954408254"/>
              </p:ext>
            </p:extLst>
          </p:nvPr>
        </p:nvGraphicFramePr>
        <p:xfrm>
          <a:off x="611188" y="2230438"/>
          <a:ext cx="7904162" cy="3335337"/>
        </p:xfrm>
        <a:graphic>
          <a:graphicData uri="http://schemas.openxmlformats.org/presentationml/2006/ole">
            <mc:AlternateContent xmlns:mc="http://schemas.openxmlformats.org/markup-compatibility/2006">
              <mc:Choice xmlns:v="urn:schemas-microsoft-com:vml" Requires="v">
                <p:oleObj spid="_x0000_s3264" name="Document" r:id="rId3" imgW="5867400" imgH="2476500" progId="Word.Document.12">
                  <p:embed/>
                </p:oleObj>
              </mc:Choice>
              <mc:Fallback>
                <p:oleObj name="Document" r:id="rId3" imgW="5867400" imgH="2476500" progId="Word.Document.12">
                  <p:embed/>
                  <p:pic>
                    <p:nvPicPr>
                      <p:cNvPr id="0" name=""/>
                      <p:cNvPicPr/>
                      <p:nvPr/>
                    </p:nvPicPr>
                    <p:blipFill>
                      <a:blip r:embed="rId4"/>
                      <a:stretch>
                        <a:fillRect/>
                      </a:stretch>
                    </p:blipFill>
                    <p:spPr>
                      <a:xfrm>
                        <a:off x="611188" y="2230438"/>
                        <a:ext cx="7904162" cy="3335337"/>
                      </a:xfrm>
                      <a:prstGeom prst="rect">
                        <a:avLst/>
                      </a:prstGeom>
                    </p:spPr>
                  </p:pic>
                </p:oleObj>
              </mc:Fallback>
            </mc:AlternateContent>
          </a:graphicData>
        </a:graphic>
      </p:graphicFrame>
    </p:spTree>
    <p:extLst>
      <p:ext uri="{BB962C8B-B14F-4D97-AF65-F5344CB8AC3E}">
        <p14:creationId xmlns:p14="http://schemas.microsoft.com/office/powerpoint/2010/main" val="279218880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rmAutofit/>
          </a:bodyPr>
          <a:lstStyle/>
          <a:p>
            <a:r>
              <a:rPr lang="fr-FR" dirty="0" smtClean="0"/>
              <a:t>Résultats</a:t>
            </a:r>
            <a:endParaRPr lang="fr-FR" dirty="0"/>
          </a:p>
        </p:txBody>
      </p:sp>
      <p:sp>
        <p:nvSpPr>
          <p:cNvPr id="3" name="Espace réservé du contenu 2"/>
          <p:cNvSpPr>
            <a:spLocks noGrp="1"/>
          </p:cNvSpPr>
          <p:nvPr>
            <p:ph idx="1"/>
          </p:nvPr>
        </p:nvSpPr>
        <p:spPr>
          <a:xfrm>
            <a:off x="539552" y="1412776"/>
            <a:ext cx="7918648" cy="4618856"/>
          </a:xfrm>
        </p:spPr>
        <p:txBody>
          <a:bodyPr/>
          <a:lstStyle/>
          <a:p>
            <a:r>
              <a:rPr lang="fr-FR" dirty="0" smtClean="0"/>
              <a:t>Variations à partir des scores normalisés</a:t>
            </a:r>
          </a:p>
          <a:p>
            <a:endParaRPr lang="fr-FR" dirty="0"/>
          </a:p>
          <a:p>
            <a:r>
              <a:rPr lang="fr-FR" smtClean="0"/>
              <a:t>Gains d’aptitudes</a:t>
            </a:r>
            <a:endParaRPr lang="fr-FR" dirty="0" smtClean="0"/>
          </a:p>
        </p:txBody>
      </p:sp>
      <p:graphicFrame>
        <p:nvGraphicFramePr>
          <p:cNvPr id="4" name="Objet 3"/>
          <p:cNvGraphicFramePr>
            <a:graphicFrameLocks noChangeAspect="1"/>
          </p:cNvGraphicFramePr>
          <p:nvPr>
            <p:extLst>
              <p:ext uri="{D42A27DB-BD31-4B8C-83A1-F6EECF244321}">
                <p14:modId xmlns:p14="http://schemas.microsoft.com/office/powerpoint/2010/main" val="3856408580"/>
              </p:ext>
            </p:extLst>
          </p:nvPr>
        </p:nvGraphicFramePr>
        <p:xfrm>
          <a:off x="1043608" y="2060848"/>
          <a:ext cx="5918200" cy="673100"/>
        </p:xfrm>
        <a:graphic>
          <a:graphicData uri="http://schemas.openxmlformats.org/presentationml/2006/ole">
            <mc:AlternateContent xmlns:mc="http://schemas.openxmlformats.org/markup-compatibility/2006">
              <mc:Choice xmlns:v="urn:schemas-microsoft-com:vml" Requires="v">
                <p:oleObj spid="_x0000_s5307" name="Document" r:id="rId3" imgW="5918200" imgH="673100" progId="Word.Document.12">
                  <p:embed/>
                </p:oleObj>
              </mc:Choice>
              <mc:Fallback>
                <p:oleObj name="Document" r:id="rId3" imgW="5918200" imgH="673100" progId="Word.Document.12">
                  <p:embed/>
                  <p:pic>
                    <p:nvPicPr>
                      <p:cNvPr id="0" name=""/>
                      <p:cNvPicPr/>
                      <p:nvPr/>
                    </p:nvPicPr>
                    <p:blipFill>
                      <a:blip r:embed="rId4"/>
                      <a:stretch>
                        <a:fillRect/>
                      </a:stretch>
                    </p:blipFill>
                    <p:spPr>
                      <a:xfrm>
                        <a:off x="1043608" y="2060848"/>
                        <a:ext cx="5918200" cy="673100"/>
                      </a:xfrm>
                      <a:prstGeom prst="rect">
                        <a:avLst/>
                      </a:prstGeom>
                    </p:spPr>
                  </p:pic>
                </p:oleObj>
              </mc:Fallback>
            </mc:AlternateContent>
          </a:graphicData>
        </a:graphic>
      </p:graphicFrame>
    </p:spTree>
    <p:extLst>
      <p:ext uri="{BB962C8B-B14F-4D97-AF65-F5344CB8AC3E}">
        <p14:creationId xmlns:p14="http://schemas.microsoft.com/office/powerpoint/2010/main" val="411108952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sz="2400" dirty="0"/>
              <a:t>Ces changements sont-ils de même importance chez tous les patients ? </a:t>
            </a:r>
          </a:p>
          <a:p>
            <a:pPr lvl="1"/>
            <a:r>
              <a:rPr lang="fr-FR" sz="2000" dirty="0"/>
              <a:t>Non, évolutions très variables. Trois classes de variations : forte (13), moyenne (11), faible (3)</a:t>
            </a:r>
          </a:p>
          <a:p>
            <a:endParaRPr lang="fr-FR" dirty="0"/>
          </a:p>
        </p:txBody>
      </p:sp>
      <p:graphicFrame>
        <p:nvGraphicFramePr>
          <p:cNvPr id="4" name="Graphique 3"/>
          <p:cNvGraphicFramePr/>
          <p:nvPr>
            <p:extLst>
              <p:ext uri="{D42A27DB-BD31-4B8C-83A1-F6EECF244321}">
                <p14:modId xmlns:p14="http://schemas.microsoft.com/office/powerpoint/2010/main" val="126483070"/>
              </p:ext>
            </p:extLst>
          </p:nvPr>
        </p:nvGraphicFramePr>
        <p:xfrm>
          <a:off x="2339752" y="3717032"/>
          <a:ext cx="3672408" cy="29523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4273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850106"/>
          </a:xfrm>
        </p:spPr>
        <p:txBody>
          <a:bodyPr>
            <a:normAutofit fontScale="90000"/>
          </a:bodyPr>
          <a:lstStyle/>
          <a:p>
            <a:r>
              <a:rPr lang="fr-FR" dirty="0" smtClean="0"/>
              <a:t>2) Début </a:t>
            </a:r>
            <a:r>
              <a:rPr lang="fr-FR" dirty="0"/>
              <a:t>de réponses à quelques questions</a:t>
            </a:r>
            <a:br>
              <a:rPr lang="fr-FR" dirty="0"/>
            </a:br>
            <a:endParaRPr lang="fr-FR" dirty="0"/>
          </a:p>
        </p:txBody>
      </p:sp>
      <p:sp>
        <p:nvSpPr>
          <p:cNvPr id="3" name="Espace réservé du contenu 2"/>
          <p:cNvSpPr>
            <a:spLocks noGrp="1"/>
          </p:cNvSpPr>
          <p:nvPr>
            <p:ph idx="1"/>
          </p:nvPr>
        </p:nvSpPr>
        <p:spPr>
          <a:xfrm>
            <a:off x="107504" y="980728"/>
            <a:ext cx="8712968" cy="5145435"/>
          </a:xfrm>
        </p:spPr>
        <p:txBody>
          <a:bodyPr/>
          <a:lstStyle/>
          <a:p>
            <a:pPr marL="571500" indent="-514350">
              <a:buFont typeface="+mj-lt"/>
              <a:buAutoNum type="arabicPeriod"/>
            </a:pPr>
            <a:r>
              <a:rPr lang="fr-FR" sz="2400" dirty="0" smtClean="0"/>
              <a:t>Observe-t-on réellement des changements et </a:t>
            </a:r>
            <a:r>
              <a:rPr lang="fr-FR" sz="2400" dirty="0"/>
              <a:t>de quelle </a:t>
            </a:r>
            <a:r>
              <a:rPr lang="fr-FR" sz="2400" dirty="0" smtClean="0"/>
              <a:t>nature?</a:t>
            </a:r>
          </a:p>
          <a:p>
            <a:pPr marL="457200" lvl="1" indent="0">
              <a:buNone/>
            </a:pPr>
            <a:r>
              <a:rPr lang="fr-FR" sz="2000" dirty="0" smtClean="0"/>
              <a:t>ECAR</a:t>
            </a:r>
          </a:p>
          <a:p>
            <a:pPr marL="457200" lvl="1" indent="0">
              <a:buNone/>
            </a:pPr>
            <a:endParaRPr lang="fr-FR" sz="2000" dirty="0"/>
          </a:p>
          <a:p>
            <a:pPr marL="457200" lvl="1" indent="0">
              <a:buNone/>
            </a:pPr>
            <a:endParaRPr lang="fr-FR" sz="2000" dirty="0" smtClean="0"/>
          </a:p>
          <a:p>
            <a:pPr marL="457200" lvl="1" indent="0">
              <a:buNone/>
            </a:pPr>
            <a:endParaRPr lang="fr-FR" sz="2000" dirty="0"/>
          </a:p>
          <a:p>
            <a:pPr marL="457200" lvl="1" indent="0">
              <a:buNone/>
            </a:pPr>
            <a:r>
              <a:rPr lang="fr-FR" sz="2000" dirty="0" smtClean="0"/>
              <a:t>EPCA</a:t>
            </a:r>
          </a:p>
          <a:p>
            <a:pPr marL="457200" lvl="1" indent="0">
              <a:buNone/>
            </a:pPr>
            <a:endParaRPr lang="fr-FR" sz="2000" dirty="0"/>
          </a:p>
          <a:p>
            <a:pPr marL="457200" lvl="1" indent="0">
              <a:buNone/>
            </a:pPr>
            <a:endParaRPr lang="fr-FR" sz="2000" dirty="0" smtClean="0"/>
          </a:p>
          <a:p>
            <a:pPr marL="457200" lvl="1" indent="0">
              <a:buNone/>
            </a:pPr>
            <a:endParaRPr lang="fr-FR" sz="2000" dirty="0"/>
          </a:p>
          <a:p>
            <a:pPr marL="457200" lvl="1" indent="0">
              <a:buNone/>
            </a:pPr>
            <a:endParaRPr lang="fr-FR" sz="2000" dirty="0" smtClean="0"/>
          </a:p>
          <a:p>
            <a:pPr marL="457200" lvl="1" indent="0">
              <a:buNone/>
            </a:pPr>
            <a:r>
              <a:rPr lang="fr-FR" sz="2000" dirty="0" smtClean="0"/>
              <a:t>CPQ</a:t>
            </a:r>
          </a:p>
          <a:p>
            <a:pPr marL="457200" lvl="1" indent="0">
              <a:buNone/>
            </a:pPr>
            <a:endParaRPr lang="fr-FR" sz="2400" dirty="0"/>
          </a:p>
        </p:txBody>
      </p:sp>
      <p:graphicFrame>
        <p:nvGraphicFramePr>
          <p:cNvPr id="8" name="Tableau 7"/>
          <p:cNvGraphicFramePr>
            <a:graphicFrameLocks noGrp="1"/>
          </p:cNvGraphicFramePr>
          <p:nvPr>
            <p:extLst>
              <p:ext uri="{D42A27DB-BD31-4B8C-83A1-F6EECF244321}">
                <p14:modId xmlns:p14="http://schemas.microsoft.com/office/powerpoint/2010/main" val="588175723"/>
              </p:ext>
            </p:extLst>
          </p:nvPr>
        </p:nvGraphicFramePr>
        <p:xfrm>
          <a:off x="467544" y="1844824"/>
          <a:ext cx="8064901" cy="990186"/>
        </p:xfrm>
        <a:graphic>
          <a:graphicData uri="http://schemas.openxmlformats.org/drawingml/2006/table">
            <a:tbl>
              <a:tblPr/>
              <a:tblGrid>
                <a:gridCol w="620377"/>
                <a:gridCol w="620377"/>
                <a:gridCol w="620377"/>
                <a:gridCol w="620377"/>
                <a:gridCol w="620377"/>
                <a:gridCol w="620377"/>
                <a:gridCol w="620377"/>
                <a:gridCol w="620377"/>
                <a:gridCol w="620377"/>
                <a:gridCol w="620377"/>
                <a:gridCol w="620377"/>
                <a:gridCol w="620377"/>
                <a:gridCol w="620377"/>
              </a:tblGrid>
              <a:tr h="288031">
                <a:tc>
                  <a:txBody>
                    <a:bodyPr/>
                    <a:lstStyle/>
                    <a:p>
                      <a:pPr algn="ctr" fontAlgn="b"/>
                      <a:endParaRPr lang="fr-FR" sz="1400" b="0" i="0" u="none" strike="noStrike">
                        <a:solidFill>
                          <a:srgbClr val="000000"/>
                        </a:solidFill>
                        <a:effectLst/>
                        <a:latin typeface="Calibri"/>
                      </a:endParaRP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G 00</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G 02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G 06</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G 12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DR 00</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DR 02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DR 06</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DR 12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IM 00</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IM 02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IM 06</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dirty="0">
                          <a:solidFill>
                            <a:srgbClr val="000000"/>
                          </a:solidFill>
                          <a:effectLst/>
                          <a:latin typeface="Calibri"/>
                        </a:rPr>
                        <a:t>IM 12</a:t>
                      </a:r>
                    </a:p>
                  </a:txBody>
                  <a:tcPr marL="12700" marR="12700" marT="12700" marB="0" anchor="ctr">
                    <a:lnL>
                      <a:noFill/>
                    </a:lnL>
                    <a:lnR>
                      <a:noFill/>
                    </a:lnR>
                    <a:lnT>
                      <a:noFill/>
                    </a:lnT>
                    <a:lnB>
                      <a:noFill/>
                    </a:lnB>
                    <a:solidFill>
                      <a:srgbClr val="C3D69B"/>
                    </a:solidFill>
                  </a:tcPr>
                </a:tc>
              </a:tr>
              <a:tr h="238048">
                <a:tc>
                  <a:txBody>
                    <a:bodyPr/>
                    <a:lstStyle/>
                    <a:p>
                      <a:pPr algn="ctr" fontAlgn="b"/>
                      <a:r>
                        <a:rPr lang="fr-FR" sz="1400" b="1" i="0" u="none" strike="noStrike">
                          <a:solidFill>
                            <a:srgbClr val="000000"/>
                          </a:solidFill>
                          <a:effectLst/>
                          <a:latin typeface="Calibri"/>
                        </a:rPr>
                        <a:t>Moy</a:t>
                      </a:r>
                    </a:p>
                  </a:txBody>
                  <a:tcPr marL="12700" marR="12700" marT="12700" marB="0" anchor="ctr">
                    <a:lnL>
                      <a:noFill/>
                    </a:lnL>
                    <a:lnR>
                      <a:noFill/>
                    </a:lnR>
                    <a:lnT>
                      <a:noFill/>
                    </a:lnT>
                    <a:lnB>
                      <a:noFill/>
                    </a:lnB>
                    <a:solidFill>
                      <a:srgbClr val="C3D69B"/>
                    </a:solidFill>
                  </a:tcPr>
                </a:tc>
                <a:tc>
                  <a:txBody>
                    <a:bodyPr/>
                    <a:lstStyle/>
                    <a:p>
                      <a:pPr algn="ctr" fontAlgn="b"/>
                      <a:r>
                        <a:rPr lang="fr-FR" sz="1400" b="1" i="0" u="none" strike="noStrike">
                          <a:solidFill>
                            <a:srgbClr val="000000"/>
                          </a:solidFill>
                          <a:effectLst/>
                          <a:latin typeface="Calibri"/>
                        </a:rPr>
                        <a:t>41,3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28,0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24,5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20,5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48,4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33,6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27,8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25,6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36,1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24,1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22,5 </a:t>
                      </a:r>
                    </a:p>
                  </a:txBody>
                  <a:tcPr marL="12700" marR="12700" marT="12700" marB="0" anchor="ctr">
                    <a:lnL>
                      <a:noFill/>
                    </a:lnL>
                    <a:lnR>
                      <a:noFill/>
                    </a:lnR>
                    <a:lnT>
                      <a:noFill/>
                    </a:lnT>
                    <a:lnB>
                      <a:noFill/>
                    </a:lnB>
                  </a:tcPr>
                </a:tc>
                <a:tc>
                  <a:txBody>
                    <a:bodyPr/>
                    <a:lstStyle/>
                    <a:p>
                      <a:pPr algn="ctr" fontAlgn="b"/>
                      <a:r>
                        <a:rPr lang="fr-FR" sz="1400" b="1" i="0" u="none" strike="noStrike" dirty="0">
                          <a:solidFill>
                            <a:srgbClr val="000000"/>
                          </a:solidFill>
                          <a:effectLst/>
                          <a:latin typeface="Calibri"/>
                        </a:rPr>
                        <a:t>18,8 </a:t>
                      </a:r>
                    </a:p>
                  </a:txBody>
                  <a:tcPr marL="12700" marR="12700" marT="12700" marB="0" anchor="ctr">
                    <a:lnL>
                      <a:noFill/>
                    </a:lnL>
                    <a:lnR>
                      <a:noFill/>
                    </a:lnR>
                    <a:lnT>
                      <a:noFill/>
                    </a:lnT>
                    <a:lnB>
                      <a:noFill/>
                    </a:lnB>
                  </a:tcPr>
                </a:tc>
              </a:tr>
              <a:tr h="238048">
                <a:tc>
                  <a:txBody>
                    <a:bodyPr/>
                    <a:lstStyle/>
                    <a:p>
                      <a:pPr algn="ctr" fontAlgn="b"/>
                      <a:r>
                        <a:rPr lang="fr-FR" sz="1400" b="1" i="0" u="none" strike="noStrike" dirty="0" err="1">
                          <a:solidFill>
                            <a:srgbClr val="000000"/>
                          </a:solidFill>
                          <a:effectLst/>
                          <a:latin typeface="Calibri"/>
                        </a:rPr>
                        <a:t>sd</a:t>
                      </a:r>
                      <a:endParaRPr lang="fr-FR" sz="14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C3D69B"/>
                    </a:solidFill>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13,5 </a:t>
                      </a: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18,6 </a:t>
                      </a: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dirty="0">
                          <a:solidFill>
                            <a:srgbClr val="000000"/>
                          </a:solidFill>
                          <a:effectLst/>
                          <a:latin typeface="Calibri"/>
                        </a:rPr>
                        <a:t>17,7 </a:t>
                      </a:r>
                    </a:p>
                  </a:txBody>
                  <a:tcPr marL="12700" marR="12700" marT="12700" marB="0" anchor="ctr">
                    <a:lnL>
                      <a:noFill/>
                    </a:lnL>
                    <a:lnR>
                      <a:noFill/>
                    </a:lnR>
                    <a:lnT>
                      <a:noFill/>
                    </a:lnT>
                    <a:lnB>
                      <a:noFill/>
                    </a:lnB>
                  </a:tcPr>
                </a:tc>
              </a:tr>
              <a:tr h="171977">
                <a:tc>
                  <a:txBody>
                    <a:bodyPr/>
                    <a:lstStyle/>
                    <a:p>
                      <a:pPr algn="ctr" fontAlgn="b"/>
                      <a:r>
                        <a:rPr lang="fr-FR" sz="1400" b="1" i="0" u="none" strike="noStrike" dirty="0">
                          <a:solidFill>
                            <a:srgbClr val="000000"/>
                          </a:solidFill>
                          <a:effectLst/>
                          <a:latin typeface="Calibri"/>
                        </a:rPr>
                        <a:t>%</a:t>
                      </a:r>
                    </a:p>
                  </a:txBody>
                  <a:tcPr marL="12700" marR="12700" marT="12700" marB="0" anchor="ctr">
                    <a:lnL>
                      <a:noFill/>
                    </a:lnL>
                    <a:lnR>
                      <a:noFill/>
                    </a:lnR>
                    <a:lnT>
                      <a:noFill/>
                    </a:lnT>
                    <a:lnB>
                      <a:noFill/>
                    </a:lnB>
                    <a:solidFill>
                      <a:srgbClr val="C3D69B"/>
                    </a:solidFill>
                  </a:tcPr>
                </a:tc>
                <a:tc>
                  <a:txBody>
                    <a:bodyPr/>
                    <a:lstStyle/>
                    <a:p>
                      <a:pPr algn="ctr" fontAlgn="b"/>
                      <a:endParaRPr lang="fr-FR" sz="1400" b="1"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dirty="0" smtClean="0">
                          <a:solidFill>
                            <a:srgbClr val="000000"/>
                          </a:solidFill>
                          <a:effectLst/>
                          <a:latin typeface="Calibri"/>
                        </a:rPr>
                        <a:t>50,2% </a:t>
                      </a:r>
                      <a:endParaRPr lang="fr-FR" sz="14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FFFF00"/>
                    </a:solidFill>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dirty="0" smtClean="0">
                          <a:solidFill>
                            <a:srgbClr val="000000"/>
                          </a:solidFill>
                          <a:effectLst/>
                          <a:latin typeface="Calibri"/>
                        </a:rPr>
                        <a:t>47,0% </a:t>
                      </a:r>
                      <a:endParaRPr lang="fr-FR" sz="14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FFFF00"/>
                    </a:solidFill>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dirty="0" smtClean="0">
                          <a:solidFill>
                            <a:srgbClr val="000000"/>
                          </a:solidFill>
                          <a:effectLst/>
                          <a:latin typeface="Calibri"/>
                        </a:rPr>
                        <a:t>47,9%</a:t>
                      </a:r>
                      <a:endParaRPr lang="fr-FR" sz="14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FFFF00"/>
                    </a:solidFill>
                  </a:tcPr>
                </a:tc>
              </a:tr>
            </a:tbl>
          </a:graphicData>
        </a:graphic>
      </p:graphicFrame>
      <p:graphicFrame>
        <p:nvGraphicFramePr>
          <p:cNvPr id="9" name="Tableau 8"/>
          <p:cNvGraphicFramePr>
            <a:graphicFrameLocks noGrp="1"/>
          </p:cNvGraphicFramePr>
          <p:nvPr>
            <p:extLst>
              <p:ext uri="{D42A27DB-BD31-4B8C-83A1-F6EECF244321}">
                <p14:modId xmlns:p14="http://schemas.microsoft.com/office/powerpoint/2010/main" val="246572155"/>
              </p:ext>
            </p:extLst>
          </p:nvPr>
        </p:nvGraphicFramePr>
        <p:xfrm>
          <a:off x="467544" y="3501008"/>
          <a:ext cx="8208915" cy="1008112"/>
        </p:xfrm>
        <a:graphic>
          <a:graphicData uri="http://schemas.openxmlformats.org/drawingml/2006/table">
            <a:tbl>
              <a:tblPr/>
              <a:tblGrid>
                <a:gridCol w="631455"/>
                <a:gridCol w="631455"/>
                <a:gridCol w="631455"/>
                <a:gridCol w="631455"/>
                <a:gridCol w="631455"/>
                <a:gridCol w="631455"/>
                <a:gridCol w="631455"/>
                <a:gridCol w="631455"/>
                <a:gridCol w="631455"/>
                <a:gridCol w="631455"/>
                <a:gridCol w="631455"/>
                <a:gridCol w="631455"/>
                <a:gridCol w="631455"/>
              </a:tblGrid>
              <a:tr h="252028">
                <a:tc>
                  <a:txBody>
                    <a:bodyPr/>
                    <a:lstStyle/>
                    <a:p>
                      <a:pPr algn="ctr" fontAlgn="t"/>
                      <a:r>
                        <a:rPr lang="fr-FR" sz="1400" b="1" i="0" u="none" strike="noStrike" dirty="0">
                          <a:solidFill>
                            <a:srgbClr val="000000"/>
                          </a:solidFill>
                          <a:effectLst/>
                          <a:latin typeface="Calibri"/>
                        </a:rPr>
                        <a:t> </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dirty="0">
                          <a:solidFill>
                            <a:srgbClr val="000000"/>
                          </a:solidFill>
                          <a:effectLst/>
                          <a:latin typeface="Calibri"/>
                        </a:rPr>
                        <a:t>P 00</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P 02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P 06</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P 12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EDT 00</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EDT 02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EDT 06</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EDT 12</a:t>
                      </a:r>
                    </a:p>
                  </a:txBody>
                  <a:tcPr marL="12700" marR="12700" marT="12700" marB="0" anchor="ctr">
                    <a:lnL>
                      <a:noFill/>
                    </a:lnL>
                    <a:lnR>
                      <a:noFill/>
                    </a:lnR>
                    <a:lnT>
                      <a:noFill/>
                    </a:lnT>
                    <a:lnB>
                      <a:noFill/>
                    </a:lnB>
                    <a:solidFill>
                      <a:srgbClr val="C3D69B"/>
                    </a:solidFill>
                  </a:tcPr>
                </a:tc>
                <a:tc>
                  <a:txBody>
                    <a:bodyPr/>
                    <a:lstStyle/>
                    <a:p>
                      <a:pPr algn="ctr" fontAlgn="t"/>
                      <a:r>
                        <a:rPr lang="tr-TR" sz="1400" b="1" i="0" u="none" strike="noStrike">
                          <a:solidFill>
                            <a:srgbClr val="000000"/>
                          </a:solidFill>
                          <a:effectLst/>
                          <a:latin typeface="Calibri"/>
                        </a:rPr>
                        <a:t>Dev00</a:t>
                      </a:r>
                    </a:p>
                  </a:txBody>
                  <a:tcPr marL="12700" marR="12700" marT="12700" marB="0" anchor="ctr">
                    <a:lnL>
                      <a:noFill/>
                    </a:lnL>
                    <a:lnR>
                      <a:noFill/>
                    </a:lnR>
                    <a:lnT>
                      <a:noFill/>
                    </a:lnT>
                    <a:lnB>
                      <a:noFill/>
                    </a:lnB>
                    <a:solidFill>
                      <a:srgbClr val="C3D69B"/>
                    </a:solidFill>
                  </a:tcPr>
                </a:tc>
                <a:tc>
                  <a:txBody>
                    <a:bodyPr/>
                    <a:lstStyle/>
                    <a:p>
                      <a:pPr algn="ctr" fontAlgn="t"/>
                      <a:r>
                        <a:rPr lang="tr-TR" sz="1400" b="1" i="0" u="none" strike="noStrike">
                          <a:solidFill>
                            <a:srgbClr val="000000"/>
                          </a:solidFill>
                          <a:effectLst/>
                          <a:latin typeface="Calibri"/>
                        </a:rPr>
                        <a:t>Dev02</a:t>
                      </a:r>
                    </a:p>
                  </a:txBody>
                  <a:tcPr marL="12700" marR="12700" marT="12700" marB="0" anchor="ctr">
                    <a:lnL>
                      <a:noFill/>
                    </a:lnL>
                    <a:lnR>
                      <a:noFill/>
                    </a:lnR>
                    <a:lnT>
                      <a:noFill/>
                    </a:lnT>
                    <a:lnB>
                      <a:noFill/>
                    </a:lnB>
                    <a:solidFill>
                      <a:srgbClr val="C3D69B"/>
                    </a:solidFill>
                  </a:tcPr>
                </a:tc>
                <a:tc>
                  <a:txBody>
                    <a:bodyPr/>
                    <a:lstStyle/>
                    <a:p>
                      <a:pPr algn="ctr" fontAlgn="t"/>
                      <a:r>
                        <a:rPr lang="tr-TR" sz="1400" b="1" i="0" u="none" strike="noStrike">
                          <a:solidFill>
                            <a:srgbClr val="000000"/>
                          </a:solidFill>
                          <a:effectLst/>
                          <a:latin typeface="Calibri"/>
                        </a:rPr>
                        <a:t>Dev06</a:t>
                      </a:r>
                    </a:p>
                  </a:txBody>
                  <a:tcPr marL="12700" marR="12700" marT="12700" marB="0" anchor="ctr">
                    <a:lnL>
                      <a:noFill/>
                    </a:lnL>
                    <a:lnR>
                      <a:noFill/>
                    </a:lnR>
                    <a:lnT>
                      <a:noFill/>
                    </a:lnT>
                    <a:lnB>
                      <a:noFill/>
                    </a:lnB>
                    <a:solidFill>
                      <a:srgbClr val="C3D69B"/>
                    </a:solidFill>
                  </a:tcPr>
                </a:tc>
                <a:tc>
                  <a:txBody>
                    <a:bodyPr/>
                    <a:lstStyle/>
                    <a:p>
                      <a:pPr algn="ctr" fontAlgn="t"/>
                      <a:r>
                        <a:rPr lang="tr-TR" sz="1400" b="1" i="0" u="none" strike="noStrike" dirty="0">
                          <a:solidFill>
                            <a:srgbClr val="000000"/>
                          </a:solidFill>
                          <a:effectLst/>
                          <a:latin typeface="Calibri"/>
                        </a:rPr>
                        <a:t>Dev12</a:t>
                      </a:r>
                    </a:p>
                  </a:txBody>
                  <a:tcPr marL="12700" marR="12700" marT="12700" marB="0" anchor="ctr">
                    <a:lnL>
                      <a:noFill/>
                    </a:lnL>
                    <a:lnR>
                      <a:noFill/>
                    </a:lnR>
                    <a:lnT>
                      <a:noFill/>
                    </a:lnT>
                    <a:lnB>
                      <a:noFill/>
                    </a:lnB>
                    <a:solidFill>
                      <a:srgbClr val="C3D69B"/>
                    </a:solidFill>
                  </a:tcPr>
                </a:tc>
              </a:tr>
              <a:tr h="252028">
                <a:tc>
                  <a:txBody>
                    <a:bodyPr/>
                    <a:lstStyle/>
                    <a:p>
                      <a:pPr algn="ctr" fontAlgn="t"/>
                      <a:r>
                        <a:rPr lang="fr-FR" sz="1400" b="1" i="0" u="none" strike="noStrike">
                          <a:solidFill>
                            <a:srgbClr val="000000"/>
                          </a:solidFill>
                          <a:effectLst/>
                          <a:latin typeface="Calibri"/>
                        </a:rPr>
                        <a:t>Moy</a:t>
                      </a:r>
                    </a:p>
                  </a:txBody>
                  <a:tcPr marL="12700" marR="12700" marT="12700" marB="0" anchor="ctr">
                    <a:lnL>
                      <a:noFill/>
                    </a:lnL>
                    <a:lnR>
                      <a:noFill/>
                    </a:lnR>
                    <a:lnT>
                      <a:noFill/>
                    </a:lnT>
                    <a:lnB>
                      <a:noFill/>
                    </a:lnB>
                    <a:solidFill>
                      <a:srgbClr val="C3D69B"/>
                    </a:solidFill>
                  </a:tcPr>
                </a:tc>
                <a:tc>
                  <a:txBody>
                    <a:bodyPr/>
                    <a:lstStyle/>
                    <a:p>
                      <a:pPr algn="ctr" fontAlgn="b"/>
                      <a:r>
                        <a:rPr lang="fr-FR" sz="1400" b="1" i="0" u="none" strike="noStrike">
                          <a:solidFill>
                            <a:srgbClr val="000000"/>
                          </a:solidFill>
                          <a:effectLst/>
                          <a:latin typeface="Calibri"/>
                        </a:rPr>
                        <a:t>20,9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15,8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14,4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12,8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15,4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15,1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15,8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16,4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30,4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36,2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39,7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44,9 </a:t>
                      </a:r>
                    </a:p>
                  </a:txBody>
                  <a:tcPr marL="12700" marR="12700" marT="12700" marB="0" anchor="ctr">
                    <a:lnL>
                      <a:noFill/>
                    </a:lnL>
                    <a:lnR>
                      <a:noFill/>
                    </a:lnR>
                    <a:lnT>
                      <a:noFill/>
                    </a:lnT>
                    <a:lnB>
                      <a:noFill/>
                    </a:lnB>
                  </a:tcPr>
                </a:tc>
              </a:tr>
              <a:tr h="252028">
                <a:tc>
                  <a:txBody>
                    <a:bodyPr/>
                    <a:lstStyle/>
                    <a:p>
                      <a:pPr algn="ctr" fontAlgn="b"/>
                      <a:r>
                        <a:rPr lang="fr-FR" sz="1400" b="1" i="0" u="none" strike="noStrike">
                          <a:solidFill>
                            <a:srgbClr val="000000"/>
                          </a:solidFill>
                          <a:effectLst/>
                          <a:latin typeface="Calibri"/>
                        </a:rPr>
                        <a:t>sd</a:t>
                      </a:r>
                    </a:p>
                  </a:txBody>
                  <a:tcPr marL="12700" marR="12700" marT="12700" marB="0" anchor="ctr">
                    <a:lnL>
                      <a:noFill/>
                    </a:lnL>
                    <a:lnR>
                      <a:noFill/>
                    </a:lnR>
                    <a:lnT>
                      <a:noFill/>
                    </a:lnT>
                    <a:lnB>
                      <a:noFill/>
                    </a:lnB>
                    <a:solidFill>
                      <a:srgbClr val="C3D69B"/>
                    </a:solidFill>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dirty="0">
                          <a:solidFill>
                            <a:srgbClr val="000000"/>
                          </a:solidFill>
                          <a:effectLst/>
                          <a:latin typeface="Calibri"/>
                        </a:rPr>
                        <a:t>8,7 </a:t>
                      </a: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8,9 </a:t>
                      </a: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17,6 </a:t>
                      </a:r>
                    </a:p>
                  </a:txBody>
                  <a:tcPr marL="12700" marR="12700" marT="12700" marB="0" anchor="ctr">
                    <a:lnL>
                      <a:noFill/>
                    </a:lnL>
                    <a:lnR>
                      <a:noFill/>
                    </a:lnR>
                    <a:lnT>
                      <a:noFill/>
                    </a:lnT>
                    <a:lnB>
                      <a:noFill/>
                    </a:lnB>
                  </a:tcPr>
                </a:tc>
              </a:tr>
              <a:tr h="252028">
                <a:tc>
                  <a:txBody>
                    <a:bodyPr/>
                    <a:lstStyle/>
                    <a:p>
                      <a:pPr algn="ctr" fontAlgn="b"/>
                      <a:r>
                        <a:rPr lang="fr-FR" sz="1400" b="1" i="0" u="none" strike="noStrike" dirty="0">
                          <a:solidFill>
                            <a:srgbClr val="000000"/>
                          </a:solidFill>
                          <a:effectLst/>
                          <a:latin typeface="Calibri"/>
                        </a:rPr>
                        <a:t>%</a:t>
                      </a:r>
                    </a:p>
                  </a:txBody>
                  <a:tcPr marL="12700" marR="12700" marT="12700" marB="0" anchor="ctr">
                    <a:lnL>
                      <a:noFill/>
                    </a:lnL>
                    <a:lnR>
                      <a:noFill/>
                    </a:lnR>
                    <a:lnT>
                      <a:noFill/>
                    </a:lnT>
                    <a:lnB>
                      <a:noFill/>
                    </a:lnB>
                    <a:solidFill>
                      <a:srgbClr val="C3D69B"/>
                    </a:solidFill>
                  </a:tcPr>
                </a:tc>
                <a:tc>
                  <a:txBody>
                    <a:bodyPr/>
                    <a:lstStyle/>
                    <a:p>
                      <a:pPr algn="ctr" fontAlgn="b"/>
                      <a:endParaRPr lang="fr-FR" sz="1400" b="1"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dirty="0" smtClean="0">
                          <a:solidFill>
                            <a:schemeClr val="tx2"/>
                          </a:solidFill>
                          <a:effectLst/>
                          <a:latin typeface="Calibri"/>
                        </a:rPr>
                        <a:t>38,8% </a:t>
                      </a:r>
                      <a:endParaRPr lang="fr-FR" sz="1400" b="1" i="0" u="none" strike="noStrike" dirty="0">
                        <a:solidFill>
                          <a:schemeClr val="tx2"/>
                        </a:solidFill>
                        <a:effectLst/>
                        <a:latin typeface="Calibri"/>
                      </a:endParaRPr>
                    </a:p>
                  </a:txBody>
                  <a:tcPr marL="12700" marR="12700" marT="12700" marB="0" anchor="ctr">
                    <a:lnL>
                      <a:noFill/>
                    </a:lnL>
                    <a:lnR>
                      <a:noFill/>
                    </a:lnR>
                    <a:lnT>
                      <a:noFill/>
                    </a:lnT>
                    <a:lnB>
                      <a:noFill/>
                    </a:lnB>
                    <a:solidFill>
                      <a:srgbClr val="FFFF00"/>
                    </a:solidFill>
                  </a:tcPr>
                </a:tc>
                <a:tc>
                  <a:txBody>
                    <a:bodyPr/>
                    <a:lstStyle/>
                    <a:p>
                      <a:pPr algn="ctr" fontAlgn="b"/>
                      <a:endParaRPr lang="fr-FR" sz="1400" b="1" i="0" u="none" strike="noStrike">
                        <a:solidFill>
                          <a:srgbClr val="FF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FF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FF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dirty="0">
                          <a:solidFill>
                            <a:srgbClr val="1F497D"/>
                          </a:solidFill>
                          <a:effectLst/>
                          <a:latin typeface="Calibri"/>
                        </a:rPr>
                        <a:t>6,4 </a:t>
                      </a: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FF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FF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FF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dirty="0" smtClean="0">
                          <a:solidFill>
                            <a:srgbClr val="1F497D"/>
                          </a:solidFill>
                          <a:effectLst/>
                          <a:latin typeface="Calibri"/>
                        </a:rPr>
                        <a:t>47,7% </a:t>
                      </a:r>
                      <a:endParaRPr lang="fr-FR" sz="1400" b="1" i="0" u="none" strike="noStrike" dirty="0">
                        <a:solidFill>
                          <a:srgbClr val="1F497D"/>
                        </a:solidFill>
                        <a:effectLst/>
                        <a:latin typeface="Calibri"/>
                      </a:endParaRPr>
                    </a:p>
                  </a:txBody>
                  <a:tcPr marL="12700" marR="12700" marT="12700" marB="0" anchor="ctr">
                    <a:lnL>
                      <a:noFill/>
                    </a:lnL>
                    <a:lnR>
                      <a:noFill/>
                    </a:lnR>
                    <a:lnT>
                      <a:noFill/>
                    </a:lnT>
                    <a:lnB>
                      <a:noFill/>
                    </a:lnB>
                    <a:solidFill>
                      <a:srgbClr val="FFFF00"/>
                    </a:solidFill>
                  </a:tcPr>
                </a:tc>
              </a:tr>
            </a:tbl>
          </a:graphicData>
        </a:graphic>
      </p:graphicFrame>
      <p:graphicFrame>
        <p:nvGraphicFramePr>
          <p:cNvPr id="10" name="Tableau 9"/>
          <p:cNvGraphicFramePr>
            <a:graphicFrameLocks noGrp="1"/>
          </p:cNvGraphicFramePr>
          <p:nvPr>
            <p:extLst>
              <p:ext uri="{D42A27DB-BD31-4B8C-83A1-F6EECF244321}">
                <p14:modId xmlns:p14="http://schemas.microsoft.com/office/powerpoint/2010/main" val="251315933"/>
              </p:ext>
            </p:extLst>
          </p:nvPr>
        </p:nvGraphicFramePr>
        <p:xfrm>
          <a:off x="467544" y="5229200"/>
          <a:ext cx="8136904" cy="864096"/>
        </p:xfrm>
        <a:graphic>
          <a:graphicData uri="http://schemas.openxmlformats.org/drawingml/2006/table">
            <a:tbl>
              <a:tblPr/>
              <a:tblGrid>
                <a:gridCol w="863284"/>
                <a:gridCol w="606135"/>
                <a:gridCol w="606135"/>
                <a:gridCol w="606135"/>
                <a:gridCol w="606135"/>
                <a:gridCol w="606135"/>
                <a:gridCol w="606135"/>
                <a:gridCol w="606135"/>
                <a:gridCol w="606135"/>
                <a:gridCol w="606135"/>
                <a:gridCol w="606135"/>
                <a:gridCol w="606135"/>
                <a:gridCol w="606135"/>
              </a:tblGrid>
              <a:tr h="286182">
                <a:tc>
                  <a:txBody>
                    <a:bodyPr/>
                    <a:lstStyle/>
                    <a:p>
                      <a:pPr algn="ctr" fontAlgn="b"/>
                      <a:endParaRPr lang="fr-FR" sz="14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dirty="0">
                          <a:solidFill>
                            <a:srgbClr val="000000"/>
                          </a:solidFill>
                          <a:effectLst/>
                          <a:latin typeface="Calibri"/>
                        </a:rPr>
                        <a:t>INS_02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INS_06</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INS_12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INSvar</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EAD_02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EAD_06</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EAD_12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EADvar</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REE_02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REE_06</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REE_12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dirty="0" err="1">
                          <a:solidFill>
                            <a:srgbClr val="000000"/>
                          </a:solidFill>
                          <a:effectLst/>
                          <a:latin typeface="Calibri"/>
                        </a:rPr>
                        <a:t>REEvar</a:t>
                      </a:r>
                      <a:endParaRPr lang="fr-FR" sz="14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C3D69B"/>
                    </a:solidFill>
                  </a:tcPr>
                </a:tc>
              </a:tr>
              <a:tr h="288957">
                <a:tc>
                  <a:txBody>
                    <a:bodyPr/>
                    <a:lstStyle/>
                    <a:p>
                      <a:pPr algn="ctr" fontAlgn="t"/>
                      <a:r>
                        <a:rPr lang="fr-FR" sz="1400" b="1" i="0" u="none" strike="noStrike">
                          <a:solidFill>
                            <a:srgbClr val="000000"/>
                          </a:solidFill>
                          <a:effectLst/>
                          <a:latin typeface="Calibri"/>
                        </a:rPr>
                        <a:t>Moy</a:t>
                      </a:r>
                    </a:p>
                  </a:txBody>
                  <a:tcPr marL="12700" marR="12700" marT="12700" marB="0" anchor="ctr">
                    <a:lnL>
                      <a:noFill/>
                    </a:lnL>
                    <a:lnR>
                      <a:noFill/>
                    </a:lnR>
                    <a:lnT>
                      <a:noFill/>
                    </a:lnT>
                    <a:lnB>
                      <a:noFill/>
                    </a:lnB>
                    <a:solidFill>
                      <a:srgbClr val="C3D69B"/>
                    </a:solidFill>
                  </a:tcPr>
                </a:tc>
                <a:tc>
                  <a:txBody>
                    <a:bodyPr/>
                    <a:lstStyle/>
                    <a:p>
                      <a:pPr algn="ctr" fontAlgn="b"/>
                      <a:r>
                        <a:rPr lang="fr-FR" sz="1400" b="1" i="0" u="none" strike="noStrike">
                          <a:solidFill>
                            <a:srgbClr val="000000"/>
                          </a:solidFill>
                          <a:effectLst/>
                          <a:latin typeface="Calibri"/>
                        </a:rPr>
                        <a:t>-14,2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-13,5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-7,1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1F497D"/>
                          </a:solidFill>
                          <a:effectLst/>
                          <a:latin typeface="Calibri"/>
                        </a:rPr>
                        <a:t>7,1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13,5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20,1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17,6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4,1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5,1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9,4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14,8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9,7 </a:t>
                      </a:r>
                    </a:p>
                  </a:txBody>
                  <a:tcPr marL="12700" marR="12700" marT="12700" marB="0" anchor="ctr">
                    <a:lnL>
                      <a:noFill/>
                    </a:lnL>
                    <a:lnR>
                      <a:noFill/>
                    </a:lnR>
                    <a:lnT>
                      <a:noFill/>
                    </a:lnT>
                    <a:lnB>
                      <a:noFill/>
                    </a:lnB>
                  </a:tcPr>
                </a:tc>
              </a:tr>
              <a:tr h="288957">
                <a:tc>
                  <a:txBody>
                    <a:bodyPr/>
                    <a:lstStyle/>
                    <a:p>
                      <a:pPr algn="ctr" fontAlgn="t"/>
                      <a:r>
                        <a:rPr lang="fr-FR" sz="1400" b="1" i="0" u="none" strike="noStrike" dirty="0" err="1">
                          <a:solidFill>
                            <a:srgbClr val="000000"/>
                          </a:solidFill>
                          <a:effectLst/>
                          <a:latin typeface="Calibri"/>
                        </a:rPr>
                        <a:t>sd</a:t>
                      </a:r>
                      <a:endParaRPr lang="fr-FR" sz="14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C3D69B"/>
                    </a:solidFill>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30,0 </a:t>
                      </a: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12,4 </a:t>
                      </a: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dirty="0">
                          <a:solidFill>
                            <a:srgbClr val="000000"/>
                          </a:solidFill>
                          <a:effectLst/>
                          <a:latin typeface="Calibri"/>
                        </a:rPr>
                        <a:t>17,3 </a:t>
                      </a:r>
                    </a:p>
                  </a:txBody>
                  <a:tcPr marL="12700" marR="12700" marT="12700" marB="0" anchor="ctr">
                    <a:lnL>
                      <a:noFill/>
                    </a:lnL>
                    <a:lnR>
                      <a:noFill/>
                    </a:lnR>
                    <a:lnT>
                      <a:noFill/>
                    </a:lnT>
                    <a:lnB>
                      <a:noFill/>
                    </a:lnB>
                  </a:tcPr>
                </a:tc>
              </a:tr>
            </a:tbl>
          </a:graphicData>
        </a:graphic>
      </p:graphicFrame>
    </p:spTree>
    <p:extLst>
      <p:ext uri="{BB962C8B-B14F-4D97-AF65-F5344CB8AC3E}">
        <p14:creationId xmlns:p14="http://schemas.microsoft.com/office/powerpoint/2010/main" val="195156799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260648"/>
            <a:ext cx="8568952" cy="6192688"/>
          </a:xfrm>
        </p:spPr>
        <p:txBody>
          <a:bodyPr>
            <a:normAutofit/>
          </a:bodyPr>
          <a:lstStyle/>
          <a:p>
            <a:r>
              <a:rPr lang="fr-FR" sz="2400" dirty="0" smtClean="0"/>
              <a:t>Peut-on expliquer ces différences ?</a:t>
            </a:r>
          </a:p>
          <a:p>
            <a:pPr lvl="1"/>
            <a:r>
              <a:rPr lang="fr-FR" sz="2000" dirty="0" smtClean="0"/>
              <a:t>Par l’approche (plutôt psychanalytique ou cognitivo-comportementale) ?</a:t>
            </a:r>
          </a:p>
          <a:p>
            <a:pPr lvl="1"/>
            <a:endParaRPr lang="fr-FR" sz="2000" dirty="0"/>
          </a:p>
          <a:p>
            <a:pPr marL="457200" lvl="1" indent="0">
              <a:buNone/>
            </a:pPr>
            <a:endParaRPr lang="fr-FR" sz="2000" dirty="0"/>
          </a:p>
          <a:p>
            <a:pPr lvl="1"/>
            <a:r>
              <a:rPr lang="fr-FR" sz="2000" dirty="0" smtClean="0"/>
              <a:t>La gravité initiale du cas est-elle un obstacle au changement ?</a:t>
            </a:r>
          </a:p>
          <a:p>
            <a:pPr lvl="2"/>
            <a:r>
              <a:rPr lang="fr-FR" sz="1800" dirty="0" smtClean="0"/>
              <a:t>quatre variables pour la définir : 1) élévation du score ECAR, 2) faiblesse du score EPCA, 3) faiblesse des scores d’Insight, relation interne à l’émotion, au monde et aux autres, 4) difficultés prévisibles</a:t>
            </a:r>
          </a:p>
          <a:p>
            <a:pPr lvl="2"/>
            <a:r>
              <a:rPr lang="fr-FR" sz="1800" dirty="0" smtClean="0"/>
              <a:t>Un score initial élevé à l’ECAR n’est pas contradictoire avec une évolution importante.  </a:t>
            </a:r>
            <a:r>
              <a:rPr lang="fr-FR" sz="1800" dirty="0"/>
              <a:t>5 cas </a:t>
            </a:r>
            <a:r>
              <a:rPr lang="fr-FR" sz="1800" dirty="0" smtClean="0"/>
              <a:t>&gt;50 </a:t>
            </a:r>
            <a:r>
              <a:rPr lang="fr-FR" sz="1800" dirty="0"/>
              <a:t>– </a:t>
            </a:r>
            <a:r>
              <a:rPr lang="fr-FR" sz="1800" dirty="0" smtClean="0"/>
              <a:t>3 </a:t>
            </a:r>
            <a:r>
              <a:rPr lang="fr-FR" sz="1800" dirty="0"/>
              <a:t>classe 1 et </a:t>
            </a:r>
            <a:r>
              <a:rPr lang="fr-FR" sz="1800" dirty="0" smtClean="0"/>
              <a:t>2 </a:t>
            </a:r>
            <a:r>
              <a:rPr lang="fr-FR" sz="1800" dirty="0"/>
              <a:t>classe </a:t>
            </a:r>
            <a:r>
              <a:rPr lang="fr-FR" sz="1800" dirty="0" smtClean="0"/>
              <a:t>2</a:t>
            </a:r>
          </a:p>
          <a:p>
            <a:pPr lvl="2"/>
            <a:r>
              <a:rPr lang="fr-FR" sz="1800" dirty="0" smtClean="0"/>
              <a:t>Un score réduit à l’</a:t>
            </a:r>
            <a:r>
              <a:rPr lang="fr-FR" sz="1800" dirty="0" err="1" smtClean="0"/>
              <a:t>EPCAdev</a:t>
            </a:r>
            <a:r>
              <a:rPr lang="fr-FR" sz="1800" dirty="0" smtClean="0"/>
              <a:t> </a:t>
            </a:r>
            <a:r>
              <a:rPr lang="fr-FR" sz="1800" dirty="0"/>
              <a:t>n’est pas contradictoire avec une évolution </a:t>
            </a:r>
            <a:r>
              <a:rPr lang="fr-FR" sz="1800" dirty="0" smtClean="0"/>
              <a:t>importante. 5 cas &lt;15 – 4 classe 1 et 1 classe 2</a:t>
            </a:r>
          </a:p>
          <a:p>
            <a:pPr lvl="1"/>
            <a:r>
              <a:rPr lang="fr-FR" sz="2000" dirty="0" smtClean="0"/>
              <a:t>L’âge joue-t-il un rôle ? </a:t>
            </a:r>
          </a:p>
          <a:p>
            <a:pPr lvl="2"/>
            <a:r>
              <a:rPr lang="fr-FR" sz="1800" dirty="0" smtClean="0"/>
              <a:t>Non, les âges sont distribués dans les différentes évolutions</a:t>
            </a:r>
          </a:p>
          <a:p>
            <a:pPr lvl="2"/>
            <a:endParaRPr lang="fr-FR" sz="1800" dirty="0"/>
          </a:p>
          <a:p>
            <a:pPr lvl="2"/>
            <a:endParaRPr lang="fr-FR" sz="1800" dirty="0"/>
          </a:p>
        </p:txBody>
      </p:sp>
      <p:graphicFrame>
        <p:nvGraphicFramePr>
          <p:cNvPr id="4" name="Objet 3"/>
          <p:cNvGraphicFramePr>
            <a:graphicFrameLocks noChangeAspect="1"/>
          </p:cNvGraphicFramePr>
          <p:nvPr>
            <p:extLst>
              <p:ext uri="{D42A27DB-BD31-4B8C-83A1-F6EECF244321}">
                <p14:modId xmlns:p14="http://schemas.microsoft.com/office/powerpoint/2010/main" val="2208313230"/>
              </p:ext>
            </p:extLst>
          </p:nvPr>
        </p:nvGraphicFramePr>
        <p:xfrm>
          <a:off x="922424" y="2564904"/>
          <a:ext cx="8114072" cy="720080"/>
        </p:xfrm>
        <a:graphic>
          <a:graphicData uri="http://schemas.openxmlformats.org/presentationml/2006/ole">
            <mc:AlternateContent xmlns:mc="http://schemas.openxmlformats.org/markup-compatibility/2006">
              <mc:Choice xmlns:v="urn:schemas-microsoft-com:vml" Requires="v">
                <p:oleObj spid="_x0000_s12376" name="Document" r:id="rId3" imgW="5867400" imgH="520700" progId="Word.Document.12">
                  <p:embed/>
                </p:oleObj>
              </mc:Choice>
              <mc:Fallback>
                <p:oleObj name="Document" r:id="rId3" imgW="5867400" imgH="520700" progId="Word.Document.12">
                  <p:embed/>
                  <p:pic>
                    <p:nvPicPr>
                      <p:cNvPr id="0" name=""/>
                      <p:cNvPicPr/>
                      <p:nvPr/>
                    </p:nvPicPr>
                    <p:blipFill>
                      <a:blip r:embed="rId4"/>
                      <a:stretch>
                        <a:fillRect/>
                      </a:stretch>
                    </p:blipFill>
                    <p:spPr>
                      <a:xfrm>
                        <a:off x="922424" y="2564904"/>
                        <a:ext cx="8114072" cy="720080"/>
                      </a:xfrm>
                      <a:prstGeom prst="rect">
                        <a:avLst/>
                      </a:prstGeom>
                    </p:spPr>
                  </p:pic>
                </p:oleObj>
              </mc:Fallback>
            </mc:AlternateContent>
          </a:graphicData>
        </a:graphic>
      </p:graphicFrame>
    </p:spTree>
    <p:extLst>
      <p:ext uri="{BB962C8B-B14F-4D97-AF65-F5344CB8AC3E}">
        <p14:creationId xmlns:p14="http://schemas.microsoft.com/office/powerpoint/2010/main" val="13840446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260648"/>
            <a:ext cx="8784976" cy="6408712"/>
          </a:xfrm>
        </p:spPr>
        <p:txBody>
          <a:bodyPr>
            <a:normAutofit/>
          </a:bodyPr>
          <a:lstStyle/>
          <a:p>
            <a:r>
              <a:rPr lang="fr-FR" sz="2000" dirty="0" smtClean="0"/>
              <a:t>L’alliance </a:t>
            </a:r>
            <a:r>
              <a:rPr lang="fr-FR" sz="2000" dirty="0"/>
              <a:t>thérapeutique peut-elle </a:t>
            </a:r>
            <a:r>
              <a:rPr lang="fr-FR" sz="2000" dirty="0" smtClean="0"/>
              <a:t>les expliquer ?</a:t>
            </a:r>
          </a:p>
          <a:p>
            <a:pPr lvl="1"/>
            <a:r>
              <a:rPr lang="fr-FR" sz="1800" dirty="0" smtClean="0"/>
              <a:t>Qu’observe-t-on ?</a:t>
            </a:r>
          </a:p>
          <a:p>
            <a:pPr lvl="2"/>
            <a:r>
              <a:rPr lang="fr-FR" sz="1600" dirty="0"/>
              <a:t>Engagement et ajustement du thérapeute</a:t>
            </a:r>
            <a:r>
              <a:rPr lang="fr-FR" sz="1600" dirty="0" smtClean="0"/>
              <a:t>. 2 scores dont les moyennes (et les totaux) dépassent très largement ceux des autres. </a:t>
            </a:r>
          </a:p>
          <a:p>
            <a:pPr lvl="2"/>
            <a:r>
              <a:rPr lang="fr-FR" sz="1600" dirty="0" smtClean="0"/>
              <a:t>Des scores en augmentation pour l’engagement, la participation de l’enfant et l’interaction.</a:t>
            </a:r>
          </a:p>
          <a:p>
            <a:pPr lvl="2"/>
            <a:endParaRPr lang="fr-FR" sz="1600" dirty="0" smtClean="0"/>
          </a:p>
          <a:p>
            <a:pPr lvl="2"/>
            <a:endParaRPr lang="fr-FR" sz="1600" dirty="0" smtClean="0"/>
          </a:p>
          <a:p>
            <a:pPr marL="457200" lvl="1" indent="0">
              <a:buNone/>
            </a:pPr>
            <a:endParaRPr lang="fr-FR" sz="2000" dirty="0"/>
          </a:p>
          <a:p>
            <a:pPr lvl="2"/>
            <a:r>
              <a:rPr lang="fr-FR" sz="1600" dirty="0" smtClean="0"/>
              <a:t>Pas de relation linéaire entre le score de l’alliance thérapeutique et le SGV</a:t>
            </a:r>
          </a:p>
          <a:p>
            <a:pPr lvl="2"/>
            <a:r>
              <a:rPr lang="fr-FR" sz="1600" dirty="0" smtClean="0"/>
              <a:t>Une relation parfois : </a:t>
            </a:r>
            <a:r>
              <a:rPr lang="fr-FR" sz="1600" smtClean="0"/>
              <a:t>un exemple</a:t>
            </a:r>
            <a:endParaRPr lang="fr-FR" sz="2000" dirty="0" smtClean="0"/>
          </a:p>
        </p:txBody>
      </p:sp>
      <p:graphicFrame>
        <p:nvGraphicFramePr>
          <p:cNvPr id="5" name="Objet 4"/>
          <p:cNvGraphicFramePr>
            <a:graphicFrameLocks noChangeAspect="1"/>
          </p:cNvGraphicFramePr>
          <p:nvPr>
            <p:extLst>
              <p:ext uri="{D42A27DB-BD31-4B8C-83A1-F6EECF244321}">
                <p14:modId xmlns:p14="http://schemas.microsoft.com/office/powerpoint/2010/main" val="1136534069"/>
              </p:ext>
            </p:extLst>
          </p:nvPr>
        </p:nvGraphicFramePr>
        <p:xfrm>
          <a:off x="395536" y="2276872"/>
          <a:ext cx="8219450" cy="648072"/>
        </p:xfrm>
        <a:graphic>
          <a:graphicData uri="http://schemas.openxmlformats.org/presentationml/2006/ole">
            <mc:AlternateContent xmlns:mc="http://schemas.openxmlformats.org/markup-compatibility/2006">
              <mc:Choice xmlns:v="urn:schemas-microsoft-com:vml" Requires="v">
                <p:oleObj spid="_x0000_s13427" name="Document" r:id="rId3" imgW="6604000" imgH="520700" progId="Word.Document.12">
                  <p:embed/>
                </p:oleObj>
              </mc:Choice>
              <mc:Fallback>
                <p:oleObj name="Document" r:id="rId3" imgW="6604000" imgH="520700" progId="Word.Document.12">
                  <p:embed/>
                  <p:pic>
                    <p:nvPicPr>
                      <p:cNvPr id="0" name=""/>
                      <p:cNvPicPr/>
                      <p:nvPr/>
                    </p:nvPicPr>
                    <p:blipFill>
                      <a:blip r:embed="rId4"/>
                      <a:stretch>
                        <a:fillRect/>
                      </a:stretch>
                    </p:blipFill>
                    <p:spPr>
                      <a:xfrm>
                        <a:off x="395536" y="2276872"/>
                        <a:ext cx="8219450" cy="648072"/>
                      </a:xfrm>
                      <a:prstGeom prst="rect">
                        <a:avLst/>
                      </a:prstGeom>
                    </p:spPr>
                  </p:pic>
                </p:oleObj>
              </mc:Fallback>
            </mc:AlternateContent>
          </a:graphicData>
        </a:graphic>
      </p:graphicFrame>
    </p:spTree>
    <p:extLst>
      <p:ext uri="{BB962C8B-B14F-4D97-AF65-F5344CB8AC3E}">
        <p14:creationId xmlns:p14="http://schemas.microsoft.com/office/powerpoint/2010/main" val="409015715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706090"/>
          </a:xfrm>
        </p:spPr>
        <p:txBody>
          <a:bodyPr>
            <a:normAutofit/>
          </a:bodyPr>
          <a:lstStyle/>
          <a:p>
            <a:r>
              <a:rPr lang="fr-FR" sz="3600" dirty="0" smtClean="0"/>
              <a:t>Alliance … 2 observations presque identiques</a:t>
            </a:r>
            <a:endParaRPr lang="fr-FR" sz="3600" dirty="0"/>
          </a:p>
        </p:txBody>
      </p:sp>
      <p:graphicFrame>
        <p:nvGraphicFramePr>
          <p:cNvPr id="4" name="Objet 3"/>
          <p:cNvGraphicFramePr>
            <a:graphicFrameLocks noChangeAspect="1"/>
          </p:cNvGraphicFramePr>
          <p:nvPr>
            <p:extLst>
              <p:ext uri="{D42A27DB-BD31-4B8C-83A1-F6EECF244321}">
                <p14:modId xmlns:p14="http://schemas.microsoft.com/office/powerpoint/2010/main" val="886382820"/>
              </p:ext>
            </p:extLst>
          </p:nvPr>
        </p:nvGraphicFramePr>
        <p:xfrm>
          <a:off x="2470224" y="1649685"/>
          <a:ext cx="5918200" cy="2006600"/>
        </p:xfrm>
        <a:graphic>
          <a:graphicData uri="http://schemas.openxmlformats.org/presentationml/2006/ole">
            <mc:AlternateContent xmlns:mc="http://schemas.openxmlformats.org/markup-compatibility/2006">
              <mc:Choice xmlns:v="urn:schemas-microsoft-com:vml" Requires="v">
                <p:oleObj spid="_x0000_s16491" name="Document" r:id="rId4" imgW="5918200" imgH="2006600" progId="Word.Document.12">
                  <p:embed/>
                </p:oleObj>
              </mc:Choice>
              <mc:Fallback>
                <p:oleObj name="Document" r:id="rId4" imgW="5918200" imgH="2006600" progId="Word.Document.12">
                  <p:embed/>
                  <p:pic>
                    <p:nvPicPr>
                      <p:cNvPr id="0" name=""/>
                      <p:cNvPicPr/>
                      <p:nvPr/>
                    </p:nvPicPr>
                    <p:blipFill>
                      <a:blip r:embed="rId5"/>
                      <a:stretch>
                        <a:fillRect/>
                      </a:stretch>
                    </p:blipFill>
                    <p:spPr>
                      <a:xfrm>
                        <a:off x="2470224" y="1649685"/>
                        <a:ext cx="5918200" cy="2006600"/>
                      </a:xfrm>
                      <a:prstGeom prst="rect">
                        <a:avLst/>
                      </a:prstGeom>
                    </p:spPr>
                  </p:pic>
                </p:oleObj>
              </mc:Fallback>
            </mc:AlternateContent>
          </a:graphicData>
        </a:graphic>
      </p:graphicFrame>
      <p:graphicFrame>
        <p:nvGraphicFramePr>
          <p:cNvPr id="5" name="Objet 4"/>
          <p:cNvGraphicFramePr>
            <a:graphicFrameLocks noChangeAspect="1"/>
          </p:cNvGraphicFramePr>
          <p:nvPr>
            <p:extLst>
              <p:ext uri="{D42A27DB-BD31-4B8C-83A1-F6EECF244321}">
                <p14:modId xmlns:p14="http://schemas.microsoft.com/office/powerpoint/2010/main" val="2730028942"/>
              </p:ext>
            </p:extLst>
          </p:nvPr>
        </p:nvGraphicFramePr>
        <p:xfrm>
          <a:off x="2470224" y="3989660"/>
          <a:ext cx="5918200" cy="2679700"/>
        </p:xfrm>
        <a:graphic>
          <a:graphicData uri="http://schemas.openxmlformats.org/presentationml/2006/ole">
            <mc:AlternateContent xmlns:mc="http://schemas.openxmlformats.org/markup-compatibility/2006">
              <mc:Choice xmlns:v="urn:schemas-microsoft-com:vml" Requires="v">
                <p:oleObj spid="_x0000_s16492" name="Document" r:id="rId6" imgW="5918200" imgH="2679700" progId="Word.Document.12">
                  <p:embed/>
                </p:oleObj>
              </mc:Choice>
              <mc:Fallback>
                <p:oleObj name="Document" r:id="rId6" imgW="5918200" imgH="2679700" progId="Word.Document.12">
                  <p:embed/>
                  <p:pic>
                    <p:nvPicPr>
                      <p:cNvPr id="0" name=""/>
                      <p:cNvPicPr/>
                      <p:nvPr/>
                    </p:nvPicPr>
                    <p:blipFill>
                      <a:blip r:embed="rId7"/>
                      <a:stretch>
                        <a:fillRect/>
                      </a:stretch>
                    </p:blipFill>
                    <p:spPr>
                      <a:xfrm>
                        <a:off x="2470224" y="3989660"/>
                        <a:ext cx="5918200" cy="2679700"/>
                      </a:xfrm>
                      <a:prstGeom prst="rect">
                        <a:avLst/>
                      </a:prstGeom>
                    </p:spPr>
                  </p:pic>
                </p:oleObj>
              </mc:Fallback>
            </mc:AlternateContent>
          </a:graphicData>
        </a:graphic>
      </p:graphicFrame>
      <p:sp>
        <p:nvSpPr>
          <p:cNvPr id="6" name="ZoneTexte 5"/>
          <p:cNvSpPr txBox="1"/>
          <p:nvPr/>
        </p:nvSpPr>
        <p:spPr>
          <a:xfrm>
            <a:off x="323528" y="1772816"/>
            <a:ext cx="1668998" cy="4524314"/>
          </a:xfrm>
          <a:prstGeom prst="rect">
            <a:avLst/>
          </a:prstGeom>
          <a:noFill/>
        </p:spPr>
        <p:txBody>
          <a:bodyPr wrap="square" rtlCol="0">
            <a:spAutoFit/>
          </a:bodyPr>
          <a:lstStyle/>
          <a:p>
            <a:r>
              <a:rPr lang="fr-FR" sz="1200" dirty="0">
                <a:latin typeface="Helvetica"/>
                <a:cs typeface="Helvetica"/>
              </a:rPr>
              <a:t>Obs5 et </a:t>
            </a:r>
            <a:r>
              <a:rPr lang="fr-FR" sz="1200" dirty="0" smtClean="0">
                <a:latin typeface="Helvetica"/>
                <a:cs typeface="Helvetica"/>
              </a:rPr>
              <a:t>Obs6</a:t>
            </a:r>
          </a:p>
          <a:p>
            <a:r>
              <a:rPr lang="fr-FR" sz="1200" dirty="0" smtClean="0">
                <a:latin typeface="Helvetica"/>
                <a:cs typeface="Helvetica"/>
              </a:rPr>
              <a:t>ont </a:t>
            </a:r>
            <a:r>
              <a:rPr lang="fr-FR" sz="1200" dirty="0">
                <a:latin typeface="Helvetica"/>
                <a:cs typeface="Helvetica"/>
              </a:rPr>
              <a:t>4 ans tous les deux, </a:t>
            </a:r>
            <a:endParaRPr lang="fr-FR" sz="1200" dirty="0" smtClean="0">
              <a:latin typeface="Helvetica"/>
              <a:cs typeface="Helvetica"/>
            </a:endParaRPr>
          </a:p>
          <a:p>
            <a:r>
              <a:rPr lang="fr-FR" sz="1200" dirty="0" smtClean="0">
                <a:latin typeface="Helvetica"/>
                <a:cs typeface="Helvetica"/>
              </a:rPr>
              <a:t>leurs </a:t>
            </a:r>
            <a:r>
              <a:rPr lang="fr-FR" sz="1200" dirty="0">
                <a:latin typeface="Helvetica"/>
                <a:cs typeface="Helvetica"/>
              </a:rPr>
              <a:t>scores de gravité sont </a:t>
            </a:r>
            <a:r>
              <a:rPr lang="fr-FR" sz="1200" dirty="0" smtClean="0">
                <a:latin typeface="Helvetica"/>
                <a:cs typeface="Helvetica"/>
              </a:rPr>
              <a:t>identiques (3), </a:t>
            </a:r>
          </a:p>
          <a:p>
            <a:r>
              <a:rPr lang="fr-FR" sz="1200" dirty="0" smtClean="0">
                <a:latin typeface="Helvetica"/>
                <a:cs typeface="Helvetica"/>
              </a:rPr>
              <a:t>leur </a:t>
            </a:r>
            <a:r>
              <a:rPr lang="fr-FR" sz="1200" dirty="0">
                <a:latin typeface="Helvetica"/>
                <a:cs typeface="Helvetica"/>
              </a:rPr>
              <a:t>score à l'ECAR est pour le premier de 54, pour le second de 44, leur score de développement à l'EPCA est pour le premier de 14 et pour le second de 23. </a:t>
            </a:r>
            <a:endParaRPr lang="fr-FR" sz="1200" dirty="0" smtClean="0">
              <a:latin typeface="Helvetica"/>
              <a:cs typeface="Helvetica"/>
            </a:endParaRPr>
          </a:p>
          <a:p>
            <a:endParaRPr lang="fr-FR" sz="1200" dirty="0">
              <a:latin typeface="Helvetica"/>
              <a:cs typeface="Helvetica"/>
            </a:endParaRPr>
          </a:p>
          <a:p>
            <a:r>
              <a:rPr lang="fr-FR" sz="1200" dirty="0" smtClean="0">
                <a:latin typeface="Helvetica"/>
                <a:cs typeface="Helvetica"/>
              </a:rPr>
              <a:t>Ils </a:t>
            </a:r>
            <a:r>
              <a:rPr lang="fr-FR" sz="1200" dirty="0">
                <a:latin typeface="Helvetica"/>
                <a:cs typeface="Helvetica"/>
              </a:rPr>
              <a:t>se situent donc tous les deux dans un état relativement grave</a:t>
            </a:r>
            <a:r>
              <a:rPr lang="fr-FR" sz="1200" dirty="0" smtClean="0">
                <a:latin typeface="Helvetica"/>
                <a:cs typeface="Helvetica"/>
              </a:rPr>
              <a:t>.</a:t>
            </a:r>
          </a:p>
          <a:p>
            <a:r>
              <a:rPr lang="fr-FR" sz="1200" dirty="0" smtClean="0">
                <a:latin typeface="Helvetica"/>
                <a:cs typeface="Helvetica"/>
              </a:rPr>
              <a:t> </a:t>
            </a:r>
            <a:r>
              <a:rPr lang="fr-FR" sz="1200" dirty="0">
                <a:latin typeface="Helvetica"/>
                <a:cs typeface="Helvetica"/>
              </a:rPr>
              <a:t>Ils ont le même thérapeute et le même groupe de pairs pour les évaluer.</a:t>
            </a:r>
          </a:p>
          <a:p>
            <a:endParaRPr lang="fr-FR" sz="1200" dirty="0">
              <a:latin typeface="Helvetica"/>
              <a:cs typeface="Helvetica"/>
            </a:endParaRPr>
          </a:p>
        </p:txBody>
      </p:sp>
    </p:spTree>
    <p:extLst>
      <p:ext uri="{BB962C8B-B14F-4D97-AF65-F5344CB8AC3E}">
        <p14:creationId xmlns:p14="http://schemas.microsoft.com/office/powerpoint/2010/main" val="271089196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260648"/>
            <a:ext cx="8784976" cy="6408712"/>
          </a:xfrm>
        </p:spPr>
        <p:txBody>
          <a:bodyPr>
            <a:normAutofit/>
          </a:bodyPr>
          <a:lstStyle/>
          <a:p>
            <a:r>
              <a:rPr lang="fr-FR" sz="2400" dirty="0" smtClean="0"/>
              <a:t>Quelle est l’influence  des médiateurs spécifiquement pivots ?</a:t>
            </a:r>
          </a:p>
          <a:p>
            <a:pPr lvl="1"/>
            <a:r>
              <a:rPr lang="fr-FR" sz="2000" dirty="0" smtClean="0"/>
              <a:t>Qu’observe-t-on ?</a:t>
            </a:r>
          </a:p>
          <a:p>
            <a:pPr lvl="1"/>
            <a:endParaRPr lang="fr-FR" sz="2000" dirty="0" smtClean="0"/>
          </a:p>
          <a:p>
            <a:pPr marL="0" indent="0">
              <a:buNone/>
            </a:pPr>
            <a:endParaRPr lang="fr-FR" sz="2400" dirty="0"/>
          </a:p>
          <a:p>
            <a:pPr marL="457200" lvl="1" indent="0">
              <a:buNone/>
            </a:pPr>
            <a:endParaRPr lang="fr-FR" sz="2000" dirty="0" smtClean="0"/>
          </a:p>
          <a:p>
            <a:pPr lvl="1"/>
            <a:r>
              <a:rPr lang="fr-FR" sz="2000" dirty="0" smtClean="0"/>
              <a:t>Les facteurs ECA, CVL et IS sont en croissance au cours de l’année.</a:t>
            </a:r>
          </a:p>
          <a:p>
            <a:pPr lvl="1"/>
            <a:r>
              <a:rPr lang="fr-FR" sz="2000" dirty="0" smtClean="0"/>
              <a:t>Sont-ils  systématiquement activés ou dans un contexte particulier, quel est leur effet ?</a:t>
            </a:r>
          </a:p>
          <a:p>
            <a:pPr lvl="1"/>
            <a:r>
              <a:rPr lang="fr-FR" sz="2000" dirty="0"/>
              <a:t>Point complexe examiné avec le 3</a:t>
            </a:r>
            <a:r>
              <a:rPr lang="fr-FR" sz="2000" baseline="30000" dirty="0"/>
              <a:t>ème</a:t>
            </a:r>
            <a:r>
              <a:rPr lang="fr-FR" sz="2000" dirty="0"/>
              <a:t> niveau </a:t>
            </a:r>
            <a:r>
              <a:rPr lang="fr-FR" sz="2000" dirty="0" smtClean="0"/>
              <a:t>d’analyse</a:t>
            </a:r>
            <a:endParaRPr lang="fr-FR" sz="2000" dirty="0"/>
          </a:p>
        </p:txBody>
      </p:sp>
      <p:graphicFrame>
        <p:nvGraphicFramePr>
          <p:cNvPr id="6" name="Objet 5"/>
          <p:cNvGraphicFramePr>
            <a:graphicFrameLocks noChangeAspect="1"/>
          </p:cNvGraphicFramePr>
          <p:nvPr>
            <p:extLst>
              <p:ext uri="{D42A27DB-BD31-4B8C-83A1-F6EECF244321}">
                <p14:modId xmlns:p14="http://schemas.microsoft.com/office/powerpoint/2010/main" val="2535368548"/>
              </p:ext>
            </p:extLst>
          </p:nvPr>
        </p:nvGraphicFramePr>
        <p:xfrm>
          <a:off x="539552" y="1196752"/>
          <a:ext cx="7863274" cy="936104"/>
        </p:xfrm>
        <a:graphic>
          <a:graphicData uri="http://schemas.openxmlformats.org/presentationml/2006/ole">
            <mc:AlternateContent xmlns:mc="http://schemas.openxmlformats.org/markup-compatibility/2006">
              <mc:Choice xmlns:v="urn:schemas-microsoft-com:vml" Requires="v">
                <p:oleObj spid="_x0000_s17464" name="Document" r:id="rId3" imgW="5867400" imgH="698500" progId="Word.Document.12">
                  <p:embed/>
                </p:oleObj>
              </mc:Choice>
              <mc:Fallback>
                <p:oleObj name="Document" r:id="rId3" imgW="5867400" imgH="698500" progId="Word.Document.12">
                  <p:embed/>
                  <p:pic>
                    <p:nvPicPr>
                      <p:cNvPr id="0" name=""/>
                      <p:cNvPicPr/>
                      <p:nvPr/>
                    </p:nvPicPr>
                    <p:blipFill>
                      <a:blip r:embed="rId4"/>
                      <a:stretch>
                        <a:fillRect/>
                      </a:stretch>
                    </p:blipFill>
                    <p:spPr>
                      <a:xfrm>
                        <a:off x="539552" y="1196752"/>
                        <a:ext cx="7863274" cy="936104"/>
                      </a:xfrm>
                      <a:prstGeom prst="rect">
                        <a:avLst/>
                      </a:prstGeom>
                    </p:spPr>
                  </p:pic>
                </p:oleObj>
              </mc:Fallback>
            </mc:AlternateContent>
          </a:graphicData>
        </a:graphic>
      </p:graphicFrame>
    </p:spTree>
    <p:extLst>
      <p:ext uri="{BB962C8B-B14F-4D97-AF65-F5344CB8AC3E}">
        <p14:creationId xmlns:p14="http://schemas.microsoft.com/office/powerpoint/2010/main" val="371729429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902420"/>
          </a:xfrm>
        </p:spPr>
        <p:txBody>
          <a:bodyPr>
            <a:normAutofit fontScale="90000"/>
          </a:bodyPr>
          <a:lstStyle/>
          <a:p>
            <a:r>
              <a:rPr lang="fr-FR" sz="2800" dirty="0" smtClean="0"/>
              <a:t>3. Comparaison de l’évolution de merlin avec celle d’autres enfants partageant avec lui des éléments initiaux de similarité et dont l’évolution a été du même ordre ou différente</a:t>
            </a:r>
            <a:endParaRPr lang="fr-FR" sz="2800" dirty="0"/>
          </a:p>
        </p:txBody>
      </p:sp>
      <p:sp>
        <p:nvSpPr>
          <p:cNvPr id="3" name="Espace réservé du texte 2"/>
          <p:cNvSpPr>
            <a:spLocks noGrp="1"/>
          </p:cNvSpPr>
          <p:nvPr>
            <p:ph type="body" idx="1"/>
          </p:nvPr>
        </p:nvSpPr>
        <p:spPr/>
        <p:txBody>
          <a:bodyPr/>
          <a:lstStyle/>
          <a:p>
            <a:endParaRPr lang="fr-FR"/>
          </a:p>
        </p:txBody>
      </p:sp>
    </p:spTree>
    <p:extLst>
      <p:ext uri="{BB962C8B-B14F-4D97-AF65-F5344CB8AC3E}">
        <p14:creationId xmlns:p14="http://schemas.microsoft.com/office/powerpoint/2010/main" val="16374768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t>
            </a:r>
            <a:r>
              <a:rPr lang="fr-FR" dirty="0"/>
              <a:t>C</a:t>
            </a:r>
            <a:r>
              <a:rPr lang="fr-FR" dirty="0" smtClean="0"/>
              <a:t>as analogues »/comparaison</a:t>
            </a:r>
            <a:endParaRPr lang="fr-FR" dirty="0"/>
          </a:p>
        </p:txBody>
      </p:sp>
      <p:sp>
        <p:nvSpPr>
          <p:cNvPr id="3" name="Espace réservé du contenu 2"/>
          <p:cNvSpPr>
            <a:spLocks noGrp="1"/>
          </p:cNvSpPr>
          <p:nvPr>
            <p:ph idx="1"/>
          </p:nvPr>
        </p:nvSpPr>
        <p:spPr/>
        <p:txBody>
          <a:bodyPr>
            <a:normAutofit fontScale="85000" lnSpcReduction="10000"/>
          </a:bodyPr>
          <a:lstStyle/>
          <a:p>
            <a:r>
              <a:rPr lang="fr-FR" dirty="0" smtClean="0"/>
              <a:t>La notion de cas analogues pour la comparaison c’est</a:t>
            </a:r>
          </a:p>
          <a:p>
            <a:pPr lvl="1"/>
            <a:r>
              <a:rPr lang="fr-FR" dirty="0" smtClean="0"/>
              <a:t>Partir des situations rencontrées dans le monde réel en définissant une ou des caractéristiques communes à certains cas plutôt que de les éviter en partant de critères d’inclusion</a:t>
            </a:r>
          </a:p>
          <a:p>
            <a:pPr lvl="1"/>
            <a:r>
              <a:rPr lang="fr-FR" dirty="0" smtClean="0"/>
              <a:t>Dans notre population, les enfants partagent le même diagnostic et peuvent avoir des trajectoires différentes. Deux abords pour comprendre ce qui se passe :</a:t>
            </a:r>
          </a:p>
          <a:p>
            <a:pPr lvl="2"/>
            <a:r>
              <a:rPr lang="fr-FR" dirty="0" smtClean="0"/>
              <a:t>S’agit-il de la disparité des actions thérapeutiques ?</a:t>
            </a:r>
          </a:p>
          <a:p>
            <a:pPr lvl="2"/>
            <a:r>
              <a:rPr lang="fr-FR" dirty="0" smtClean="0"/>
              <a:t>S’agit-il de la disparité des situations initiales ?</a:t>
            </a:r>
          </a:p>
          <a:p>
            <a:pPr lvl="2"/>
            <a:endParaRPr lang="fr-FR" dirty="0" smtClean="0"/>
          </a:p>
          <a:p>
            <a:pPr marL="1371600" lvl="3" indent="0">
              <a:buNone/>
            </a:pPr>
            <a:r>
              <a:rPr lang="fr-FR" i="1" dirty="0" smtClean="0"/>
              <a:t>Sans mettre de côté bien sûr les spécificités propres à l’enfant</a:t>
            </a:r>
          </a:p>
          <a:p>
            <a:pPr lvl="1"/>
            <a:endParaRPr lang="fr-FR" i="1" dirty="0" smtClean="0"/>
          </a:p>
        </p:txBody>
      </p:sp>
    </p:spTree>
    <p:extLst>
      <p:ext uri="{BB962C8B-B14F-4D97-AF65-F5344CB8AC3E}">
        <p14:creationId xmlns:p14="http://schemas.microsoft.com/office/powerpoint/2010/main" val="8717065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200" dirty="0" smtClean="0"/>
              <a:t>Méthode de comparaison cas par cas analogues</a:t>
            </a:r>
            <a:endParaRPr lang="fr-FR" sz="3200" dirty="0"/>
          </a:p>
        </p:txBody>
      </p:sp>
      <p:sp>
        <p:nvSpPr>
          <p:cNvPr id="3" name="Espace réservé du contenu 2"/>
          <p:cNvSpPr>
            <a:spLocks noGrp="1"/>
          </p:cNvSpPr>
          <p:nvPr>
            <p:ph idx="1"/>
          </p:nvPr>
        </p:nvSpPr>
        <p:spPr>
          <a:xfrm>
            <a:off x="457200" y="1600200"/>
            <a:ext cx="8579296" cy="4525963"/>
          </a:xfrm>
        </p:spPr>
        <p:txBody>
          <a:bodyPr>
            <a:normAutofit/>
          </a:bodyPr>
          <a:lstStyle/>
          <a:p>
            <a:r>
              <a:rPr lang="fr-FR" sz="2800" dirty="0" smtClean="0"/>
              <a:t>Similarités de départ avec Merlin (obs1) : </a:t>
            </a:r>
          </a:p>
          <a:p>
            <a:pPr lvl="1"/>
            <a:r>
              <a:rPr lang="fr-FR" sz="2000" dirty="0" smtClean="0"/>
              <a:t>3 cas ayant le même âge, 5 ans (obs2, obs3, obs4)</a:t>
            </a:r>
          </a:p>
          <a:p>
            <a:pPr lvl="1"/>
            <a:r>
              <a:rPr lang="fr-FR" sz="2000" dirty="0" smtClean="0"/>
              <a:t>Scores ECAR au départ (41-51)</a:t>
            </a:r>
          </a:p>
          <a:p>
            <a:pPr lvl="1"/>
            <a:r>
              <a:rPr lang="fr-FR" sz="2000" dirty="0" smtClean="0"/>
              <a:t>Scores de développement (30-51)</a:t>
            </a:r>
          </a:p>
          <a:p>
            <a:r>
              <a:rPr lang="fr-FR" sz="2800" dirty="0" smtClean="0"/>
              <a:t>Les quatre enfants ont beaucoup évolué à 1 an</a:t>
            </a:r>
          </a:p>
          <a:p>
            <a:pPr lvl="1"/>
            <a:r>
              <a:rPr lang="fr-FR" sz="2000" dirty="0" smtClean="0"/>
              <a:t>2 ont davantage évolué au score de variation global (SGV)</a:t>
            </a:r>
          </a:p>
          <a:p>
            <a:pPr lvl="2"/>
            <a:r>
              <a:rPr lang="fr-FR" sz="1800" dirty="0" smtClean="0"/>
              <a:t>Obs1 (Merlin) et Obs2 : le SGV est de 74 (classe 1 : var. forte)</a:t>
            </a:r>
          </a:p>
          <a:p>
            <a:pPr lvl="2"/>
            <a:r>
              <a:rPr lang="fr-FR" sz="1800" dirty="0" smtClean="0"/>
              <a:t>Obs3 et Obs4 : le SGV est respectivement de 31 et 37 (classe 2 : var. modérée)</a:t>
            </a:r>
          </a:p>
          <a:p>
            <a:pPr marL="914400" lvl="2" indent="0">
              <a:buNone/>
            </a:pPr>
            <a:endParaRPr lang="fr-FR" sz="1800" dirty="0" smtClean="0"/>
          </a:p>
          <a:p>
            <a:pPr marL="914400" lvl="2" indent="0">
              <a:buNone/>
            </a:pPr>
            <a:r>
              <a:rPr lang="fr-FR" sz="1800" i="1" dirty="0" smtClean="0"/>
              <a:t>Les variables explicatives du CPQ peuvent-elles apporter une compréhension à ces différences ?</a:t>
            </a:r>
            <a:endParaRPr lang="fr-FR" sz="1800" i="1" dirty="0"/>
          </a:p>
        </p:txBody>
      </p:sp>
    </p:spTree>
    <p:extLst>
      <p:ext uri="{BB962C8B-B14F-4D97-AF65-F5344CB8AC3E}">
        <p14:creationId xmlns:p14="http://schemas.microsoft.com/office/powerpoint/2010/main" val="175596273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18058"/>
          </a:xfrm>
        </p:spPr>
        <p:txBody>
          <a:bodyPr>
            <a:noAutofit/>
          </a:bodyPr>
          <a:lstStyle/>
          <a:p>
            <a:pPr algn="l"/>
            <a:r>
              <a:rPr lang="fr-FR" sz="2800" dirty="0" smtClean="0"/>
              <a:t>Les variables explicatives du CPQ</a:t>
            </a:r>
            <a:endParaRPr lang="fr-FR" sz="2800" dirty="0"/>
          </a:p>
        </p:txBody>
      </p:sp>
      <p:sp>
        <p:nvSpPr>
          <p:cNvPr id="3" name="Espace réservé du contenu 2"/>
          <p:cNvSpPr>
            <a:spLocks noGrp="1"/>
          </p:cNvSpPr>
          <p:nvPr>
            <p:ph idx="1"/>
          </p:nvPr>
        </p:nvSpPr>
        <p:spPr>
          <a:xfrm>
            <a:off x="251520" y="3429000"/>
            <a:ext cx="8229600" cy="3240360"/>
          </a:xfrm>
        </p:spPr>
        <p:txBody>
          <a:bodyPr>
            <a:normAutofit fontScale="25000" lnSpcReduction="20000"/>
          </a:bodyPr>
          <a:lstStyle/>
          <a:p>
            <a:r>
              <a:rPr lang="fr-FR" sz="7200" dirty="0" smtClean="0"/>
              <a:t>L’engagement </a:t>
            </a:r>
            <a:r>
              <a:rPr lang="fr-FR" sz="7200" dirty="0"/>
              <a:t>de Merlin est fort (30, </a:t>
            </a:r>
            <a:r>
              <a:rPr lang="fr-FR" sz="7200" dirty="0" err="1"/>
              <a:t>moy</a:t>
            </a:r>
            <a:r>
              <a:rPr lang="fr-FR" sz="7200" dirty="0"/>
              <a:t> 11) comme celui de obs4. En revanche les engagements des obs2 et 3 sont très négatifs (-22 et -18). (Non explicatif).</a:t>
            </a:r>
          </a:p>
          <a:p>
            <a:r>
              <a:rPr lang="fr-FR" sz="7200" dirty="0"/>
              <a:t>La participation de obs2, obs3 et obs4 est très négative. Seule celle de Merlin est nettement positive. (Non explicatif).</a:t>
            </a:r>
          </a:p>
          <a:p>
            <a:r>
              <a:rPr lang="fr-FR" sz="7200" dirty="0"/>
              <a:t>L’engagement du thérapeute est particulièrement important pour les </a:t>
            </a:r>
            <a:r>
              <a:rPr lang="fr-FR" sz="7200" dirty="0" err="1"/>
              <a:t>obs</a:t>
            </a:r>
            <a:r>
              <a:rPr lang="fr-FR" sz="7200" dirty="0"/>
              <a:t> 2 et 3 (62 et 79) (celles ou l’engagement et la participation de l’enfant sont particulièrement négatifs), moyen pour Merlin (39) et obs4 (28). Cela nous renseigne sur l’ajustement des thérapeutes à la situation de l’enfant, mais pas sur la différence globale des résultats. (Non explicatif).</a:t>
            </a:r>
          </a:p>
          <a:p>
            <a:r>
              <a:rPr lang="fr-FR" sz="7200" dirty="0"/>
              <a:t>L’ajustement du thérapeute est  particulièrement notable pour l’obs3 et autour de la moyenne pour les 3 autres. (Non explicatif).</a:t>
            </a:r>
          </a:p>
          <a:p>
            <a:r>
              <a:rPr lang="fr-FR" sz="7200" dirty="0"/>
              <a:t>L’interaction enfant/thérapeute se situe dans la moyenne pour obs3 et un peu plus élevée chez les autres, notamment Merlin. (Non explicatif)</a:t>
            </a:r>
            <a:r>
              <a:rPr lang="fr-FR" sz="7200" dirty="0" smtClean="0"/>
              <a:t>.</a:t>
            </a:r>
          </a:p>
          <a:p>
            <a:endParaRPr lang="fr-FR" dirty="0"/>
          </a:p>
        </p:txBody>
      </p:sp>
      <p:graphicFrame>
        <p:nvGraphicFramePr>
          <p:cNvPr id="4" name="Objet 3"/>
          <p:cNvGraphicFramePr>
            <a:graphicFrameLocks noChangeAspect="1"/>
          </p:cNvGraphicFramePr>
          <p:nvPr>
            <p:extLst>
              <p:ext uri="{D42A27DB-BD31-4B8C-83A1-F6EECF244321}">
                <p14:modId xmlns:p14="http://schemas.microsoft.com/office/powerpoint/2010/main" val="1456180248"/>
              </p:ext>
            </p:extLst>
          </p:nvPr>
        </p:nvGraphicFramePr>
        <p:xfrm>
          <a:off x="1403350" y="1457325"/>
          <a:ext cx="5616575" cy="1827213"/>
        </p:xfrm>
        <a:graphic>
          <a:graphicData uri="http://schemas.openxmlformats.org/presentationml/2006/ole">
            <mc:AlternateContent xmlns:mc="http://schemas.openxmlformats.org/markup-compatibility/2006">
              <mc:Choice xmlns:v="urn:schemas-microsoft-com:vml" Requires="v">
                <p:oleObj spid="_x0000_s15435" name="Feuille binaire Microsoft Excel" r:id="rId3" imgW="2768600" imgH="901700" progId="Excel.SheetBinaryMacroEnabled.12">
                  <p:embed/>
                </p:oleObj>
              </mc:Choice>
              <mc:Fallback>
                <p:oleObj name="Feuille binaire Microsoft Excel" r:id="rId3" imgW="2768600" imgH="901700" progId="Excel.SheetBinaryMacroEnabled.12">
                  <p:embed/>
                  <p:pic>
                    <p:nvPicPr>
                      <p:cNvPr id="0" name=""/>
                      <p:cNvPicPr/>
                      <p:nvPr/>
                    </p:nvPicPr>
                    <p:blipFill>
                      <a:blip r:embed="rId4"/>
                      <a:stretch>
                        <a:fillRect/>
                      </a:stretch>
                    </p:blipFill>
                    <p:spPr>
                      <a:xfrm>
                        <a:off x="1403350" y="1457325"/>
                        <a:ext cx="5616575" cy="1827213"/>
                      </a:xfrm>
                      <a:prstGeom prst="rect">
                        <a:avLst/>
                      </a:prstGeom>
                    </p:spPr>
                  </p:pic>
                </p:oleObj>
              </mc:Fallback>
            </mc:AlternateContent>
          </a:graphicData>
        </a:graphic>
      </p:graphicFrame>
      <p:sp>
        <p:nvSpPr>
          <p:cNvPr id="5" name="ZoneTexte 4"/>
          <p:cNvSpPr txBox="1"/>
          <p:nvPr/>
        </p:nvSpPr>
        <p:spPr>
          <a:xfrm>
            <a:off x="323528" y="836712"/>
            <a:ext cx="2698876" cy="415498"/>
          </a:xfrm>
          <a:prstGeom prst="rect">
            <a:avLst/>
          </a:prstGeom>
          <a:noFill/>
        </p:spPr>
        <p:txBody>
          <a:bodyPr wrap="none" rtlCol="0">
            <a:spAutoFit/>
          </a:bodyPr>
          <a:lstStyle/>
          <a:p>
            <a:pPr lvl="0"/>
            <a:r>
              <a:rPr lang="fr-FR" sz="2100" b="1" dirty="0">
                <a:latin typeface="+mj-lt"/>
              </a:rPr>
              <a:t>Au niveau de </a:t>
            </a:r>
            <a:r>
              <a:rPr lang="fr-FR" sz="2100" b="1" dirty="0" smtClean="0">
                <a:latin typeface="+mj-lt"/>
              </a:rPr>
              <a:t>l’alliance</a:t>
            </a:r>
            <a:endParaRPr lang="fr-FR" sz="2100" b="1" dirty="0">
              <a:latin typeface="+mj-lt"/>
            </a:endParaRPr>
          </a:p>
        </p:txBody>
      </p:sp>
    </p:spTree>
    <p:extLst>
      <p:ext uri="{BB962C8B-B14F-4D97-AF65-F5344CB8AC3E}">
        <p14:creationId xmlns:p14="http://schemas.microsoft.com/office/powerpoint/2010/main" val="3747779194"/>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l"/>
            <a:r>
              <a:rPr lang="fr-FR" sz="2800" dirty="0"/>
              <a:t>Les variables explicatives du CPQ</a:t>
            </a:r>
          </a:p>
        </p:txBody>
      </p:sp>
      <p:sp>
        <p:nvSpPr>
          <p:cNvPr id="3" name="Espace réservé du contenu 2"/>
          <p:cNvSpPr>
            <a:spLocks noGrp="1"/>
          </p:cNvSpPr>
          <p:nvPr>
            <p:ph idx="1"/>
          </p:nvPr>
        </p:nvSpPr>
        <p:spPr>
          <a:xfrm>
            <a:off x="457200" y="4437112"/>
            <a:ext cx="8229600" cy="2160240"/>
          </a:xfrm>
        </p:spPr>
        <p:txBody>
          <a:bodyPr>
            <a:normAutofit fontScale="25000" lnSpcReduction="20000"/>
          </a:bodyPr>
          <a:lstStyle/>
          <a:p>
            <a:pPr lvl="1"/>
            <a:r>
              <a:rPr lang="fr-FR" sz="6400" dirty="0" smtClean="0"/>
              <a:t>Les </a:t>
            </a:r>
            <a:r>
              <a:rPr lang="fr-FR" sz="6400" dirty="0"/>
              <a:t>scores à l’ECA sont moyens dans les </a:t>
            </a:r>
            <a:r>
              <a:rPr lang="fr-FR" sz="6400" dirty="0" err="1"/>
              <a:t>obs</a:t>
            </a:r>
            <a:r>
              <a:rPr lang="fr-FR" sz="6400" dirty="0"/>
              <a:t> 1 et 3, alors qu’ils sont plus du double de la moyenne dans les </a:t>
            </a:r>
            <a:r>
              <a:rPr lang="fr-FR" sz="6400" dirty="0" err="1"/>
              <a:t>obs</a:t>
            </a:r>
            <a:r>
              <a:rPr lang="fr-FR" sz="6400" dirty="0"/>
              <a:t> 2 et 4.</a:t>
            </a:r>
          </a:p>
          <a:p>
            <a:pPr lvl="1"/>
            <a:r>
              <a:rPr lang="fr-FR" sz="6400" dirty="0"/>
              <a:t>Les scores de CVL, les scores des observations 1 et 3 sont moyens ou doubles de la moyenne, alors qu’ils sont très faibles dans les </a:t>
            </a:r>
            <a:r>
              <a:rPr lang="fr-FR" sz="6400" dirty="0" err="1"/>
              <a:t>obs</a:t>
            </a:r>
            <a:r>
              <a:rPr lang="fr-FR" sz="6400" dirty="0"/>
              <a:t> 2 et 4. (Non explicatif).</a:t>
            </a:r>
          </a:p>
          <a:p>
            <a:pPr lvl="1"/>
            <a:r>
              <a:rPr lang="fr-FR" sz="6400" dirty="0"/>
              <a:t>Le score IS (interprétation/signification) est très marqué (26,7 et 24,2) dans le premier groupe, alors que dans le second groupe, ce facteur n’est relativement important que pour l’observation 4 (19,2) et négatif pour l’obs3 (-4,2). </a:t>
            </a:r>
          </a:p>
          <a:p>
            <a:pPr lvl="1"/>
            <a:r>
              <a:rPr lang="fr-FR" sz="6400" dirty="0"/>
              <a:t>Le score CC est très négatif dans obs1 et négatif dans obs3. Il est positif  (4,2 et 12,5)  dans </a:t>
            </a:r>
            <a:r>
              <a:rPr lang="fr-FR" sz="6400" dirty="0" err="1"/>
              <a:t>obs</a:t>
            </a:r>
            <a:r>
              <a:rPr lang="fr-FR" sz="6400" dirty="0"/>
              <a:t> 2 et 4.</a:t>
            </a:r>
          </a:p>
          <a:p>
            <a:r>
              <a:rPr lang="fr-FR" sz="3400" dirty="0"/>
              <a:t> </a:t>
            </a:r>
          </a:p>
          <a:p>
            <a:endParaRPr lang="fr-FR" dirty="0"/>
          </a:p>
        </p:txBody>
      </p:sp>
      <p:graphicFrame>
        <p:nvGraphicFramePr>
          <p:cNvPr id="8" name="Tableau 7"/>
          <p:cNvGraphicFramePr>
            <a:graphicFrameLocks noGrp="1"/>
          </p:cNvGraphicFramePr>
          <p:nvPr>
            <p:extLst>
              <p:ext uri="{D42A27DB-BD31-4B8C-83A1-F6EECF244321}">
                <p14:modId xmlns:p14="http://schemas.microsoft.com/office/powerpoint/2010/main" val="296703506"/>
              </p:ext>
            </p:extLst>
          </p:nvPr>
        </p:nvGraphicFramePr>
        <p:xfrm>
          <a:off x="467544" y="2060849"/>
          <a:ext cx="8280923" cy="2232247"/>
        </p:xfrm>
        <a:graphic>
          <a:graphicData uri="http://schemas.openxmlformats.org/drawingml/2006/table">
            <a:tbl>
              <a:tblPr/>
              <a:tblGrid>
                <a:gridCol w="1182989"/>
                <a:gridCol w="1182989"/>
                <a:gridCol w="1182989"/>
                <a:gridCol w="1182989"/>
                <a:gridCol w="1182989"/>
                <a:gridCol w="1182989"/>
                <a:gridCol w="1182989"/>
              </a:tblGrid>
              <a:tr h="305973">
                <a:tc>
                  <a:txBody>
                    <a:bodyPr/>
                    <a:lstStyle/>
                    <a:p>
                      <a:pPr algn="ctr" fontAlgn="b"/>
                      <a:r>
                        <a:rPr lang="fr-FR" sz="1600" b="1" i="0" u="none" strike="noStrike">
                          <a:solidFill>
                            <a:srgbClr val="000000"/>
                          </a:solidFill>
                          <a:effectLst/>
                          <a:latin typeface="Calibri"/>
                        </a:rPr>
                        <a:t> </a:t>
                      </a:r>
                    </a:p>
                  </a:txBody>
                  <a:tcPr marL="12700" marR="12700" marT="12700" marB="0" anchor="ctr">
                    <a:lnL>
                      <a:noFill/>
                    </a:lnL>
                    <a:lnR>
                      <a:noFill/>
                    </a:lnR>
                    <a:lnT>
                      <a:noFill/>
                    </a:lnT>
                    <a:lnB>
                      <a:noFill/>
                    </a:lnB>
                    <a:solidFill>
                      <a:srgbClr val="CFDDAC"/>
                    </a:solidFill>
                  </a:tcPr>
                </a:tc>
                <a:tc>
                  <a:txBody>
                    <a:bodyPr/>
                    <a:lstStyle/>
                    <a:p>
                      <a:pPr algn="ctr" fontAlgn="t"/>
                      <a:r>
                        <a:rPr lang="fr-FR" sz="1600" b="1" i="0" u="none" strike="noStrike">
                          <a:solidFill>
                            <a:srgbClr val="000000"/>
                          </a:solidFill>
                          <a:effectLst/>
                          <a:latin typeface="Calibri"/>
                        </a:rPr>
                        <a:t>ECA</a:t>
                      </a:r>
                    </a:p>
                  </a:txBody>
                  <a:tcPr marL="12700" marR="12700" marT="12700" marB="0" anchor="ctr">
                    <a:lnL>
                      <a:noFill/>
                    </a:lnL>
                    <a:lnR>
                      <a:noFill/>
                    </a:lnR>
                    <a:lnT>
                      <a:noFill/>
                    </a:lnT>
                    <a:lnB>
                      <a:noFill/>
                    </a:lnB>
                    <a:solidFill>
                      <a:srgbClr val="CFDDAC"/>
                    </a:solidFill>
                  </a:tcPr>
                </a:tc>
                <a:tc>
                  <a:txBody>
                    <a:bodyPr/>
                    <a:lstStyle/>
                    <a:p>
                      <a:pPr algn="ctr" fontAlgn="t"/>
                      <a:r>
                        <a:rPr lang="fr-FR" sz="1600" b="1" i="0" u="none" strike="noStrike">
                          <a:solidFill>
                            <a:srgbClr val="000000"/>
                          </a:solidFill>
                          <a:effectLst/>
                          <a:latin typeface="Calibri"/>
                        </a:rPr>
                        <a:t>CVL</a:t>
                      </a:r>
                    </a:p>
                  </a:txBody>
                  <a:tcPr marL="12700" marR="12700" marT="12700" marB="0" anchor="ctr">
                    <a:lnL>
                      <a:noFill/>
                    </a:lnL>
                    <a:lnR>
                      <a:noFill/>
                    </a:lnR>
                    <a:lnT>
                      <a:noFill/>
                    </a:lnT>
                    <a:lnB>
                      <a:noFill/>
                    </a:lnB>
                    <a:solidFill>
                      <a:srgbClr val="CFDDAC"/>
                    </a:solidFill>
                  </a:tcPr>
                </a:tc>
                <a:tc>
                  <a:txBody>
                    <a:bodyPr/>
                    <a:lstStyle/>
                    <a:p>
                      <a:pPr algn="ctr" fontAlgn="t"/>
                      <a:r>
                        <a:rPr lang="fr-FR" sz="1600" b="1" i="0" u="none" strike="noStrike">
                          <a:solidFill>
                            <a:srgbClr val="000000"/>
                          </a:solidFill>
                          <a:effectLst/>
                          <a:latin typeface="Calibri"/>
                        </a:rPr>
                        <a:t>IS</a:t>
                      </a:r>
                    </a:p>
                  </a:txBody>
                  <a:tcPr marL="12700" marR="12700" marT="12700" marB="0" anchor="ctr">
                    <a:lnL>
                      <a:noFill/>
                    </a:lnL>
                    <a:lnR>
                      <a:noFill/>
                    </a:lnR>
                    <a:lnT>
                      <a:noFill/>
                    </a:lnT>
                    <a:lnB>
                      <a:noFill/>
                    </a:lnB>
                    <a:solidFill>
                      <a:srgbClr val="CFDDAC"/>
                    </a:solidFill>
                  </a:tcPr>
                </a:tc>
                <a:tc>
                  <a:txBody>
                    <a:bodyPr/>
                    <a:lstStyle/>
                    <a:p>
                      <a:pPr algn="ctr" fontAlgn="t"/>
                      <a:r>
                        <a:rPr lang="fr-FR" sz="1600" b="1" i="0" u="none" strike="noStrike">
                          <a:solidFill>
                            <a:srgbClr val="000000"/>
                          </a:solidFill>
                          <a:effectLst/>
                          <a:latin typeface="Calibri"/>
                        </a:rPr>
                        <a:t>CC</a:t>
                      </a:r>
                    </a:p>
                  </a:txBody>
                  <a:tcPr marL="12700" marR="12700" marT="12700" marB="0" anchor="ctr">
                    <a:lnL>
                      <a:noFill/>
                    </a:lnL>
                    <a:lnR>
                      <a:noFill/>
                    </a:lnR>
                    <a:lnT>
                      <a:noFill/>
                    </a:lnT>
                    <a:lnB>
                      <a:noFill/>
                    </a:lnB>
                    <a:solidFill>
                      <a:srgbClr val="CFDDAC"/>
                    </a:solidFill>
                  </a:tcPr>
                </a:tc>
                <a:tc>
                  <a:txBody>
                    <a:bodyPr/>
                    <a:lstStyle/>
                    <a:p>
                      <a:pPr algn="ctr" fontAlgn="t"/>
                      <a:r>
                        <a:rPr lang="fr-FR" sz="1600" b="1" i="0" u="none" strike="noStrike">
                          <a:solidFill>
                            <a:srgbClr val="000000"/>
                          </a:solidFill>
                          <a:effectLst/>
                          <a:latin typeface="Calibri"/>
                        </a:rPr>
                        <a:t>ppd</a:t>
                      </a:r>
                    </a:p>
                  </a:txBody>
                  <a:tcPr marL="12700" marR="12700" marT="12700" marB="0" anchor="ctr">
                    <a:lnL>
                      <a:noFill/>
                    </a:lnL>
                    <a:lnR>
                      <a:noFill/>
                    </a:lnR>
                    <a:lnT>
                      <a:noFill/>
                    </a:lnT>
                    <a:lnB>
                      <a:noFill/>
                    </a:lnB>
                    <a:solidFill>
                      <a:srgbClr val="CFDDAC"/>
                    </a:solidFill>
                  </a:tcPr>
                </a:tc>
                <a:tc>
                  <a:txBody>
                    <a:bodyPr/>
                    <a:lstStyle/>
                    <a:p>
                      <a:pPr algn="ctr" fontAlgn="t"/>
                      <a:r>
                        <a:rPr lang="fr-FR" sz="1600" b="1" i="0" u="none" strike="noStrike" dirty="0" err="1">
                          <a:solidFill>
                            <a:srgbClr val="000000"/>
                          </a:solidFill>
                          <a:effectLst/>
                          <a:latin typeface="Calibri"/>
                        </a:rPr>
                        <a:t>tcc</a:t>
                      </a:r>
                      <a:endParaRPr lang="fr-FR" sz="16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CFDDAC"/>
                    </a:solidFill>
                  </a:tcPr>
                </a:tc>
              </a:tr>
              <a:tr h="351191">
                <a:tc>
                  <a:txBody>
                    <a:bodyPr/>
                    <a:lstStyle/>
                    <a:p>
                      <a:pPr algn="ctr" fontAlgn="t"/>
                      <a:r>
                        <a:rPr lang="fr-FR" sz="1600" b="1" i="0" u="none" strike="noStrike" dirty="0" smtClean="0">
                          <a:solidFill>
                            <a:srgbClr val="000000"/>
                          </a:solidFill>
                          <a:effectLst/>
                          <a:latin typeface="Calibri"/>
                        </a:rPr>
                        <a:t>Merlin</a:t>
                      </a:r>
                      <a:endParaRPr lang="fr-FR" sz="16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CFDDAC"/>
                    </a:solidFill>
                  </a:tcPr>
                </a:tc>
                <a:tc>
                  <a:txBody>
                    <a:bodyPr/>
                    <a:lstStyle/>
                    <a:p>
                      <a:pPr algn="ctr" fontAlgn="t"/>
                      <a:r>
                        <a:rPr lang="fr-FR" sz="1600" b="1" i="0" u="none" strike="noStrike" dirty="0">
                          <a:solidFill>
                            <a:srgbClr val="000000"/>
                          </a:solidFill>
                          <a:effectLst/>
                          <a:latin typeface="Calibri"/>
                        </a:rPr>
                        <a:t>23,6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13,1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26,7 </a:t>
                      </a:r>
                    </a:p>
                  </a:txBody>
                  <a:tcPr marL="12700" marR="12700" marT="12700" marB="0" anchor="ctr">
                    <a:lnL>
                      <a:noFill/>
                    </a:lnL>
                    <a:lnR>
                      <a:noFill/>
                    </a:lnR>
                    <a:lnT>
                      <a:noFill/>
                    </a:lnT>
                    <a:lnB>
                      <a:noFill/>
                    </a:lnB>
                  </a:tcPr>
                </a:tc>
                <a:tc>
                  <a:txBody>
                    <a:bodyPr/>
                    <a:lstStyle/>
                    <a:p>
                      <a:pPr algn="ctr" fontAlgn="t"/>
                      <a:r>
                        <a:rPr lang="fr-FR" sz="1600" b="1" i="0" u="none" strike="noStrike" dirty="0">
                          <a:solidFill>
                            <a:srgbClr val="FF0000"/>
                          </a:solidFill>
                          <a:effectLst/>
                          <a:latin typeface="Calibri"/>
                        </a:rPr>
                        <a:t>-25,0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0,7 </a:t>
                      </a:r>
                    </a:p>
                  </a:txBody>
                  <a:tcPr marL="12700" marR="12700" marT="12700" marB="0" anchor="ctr">
                    <a:lnL>
                      <a:noFill/>
                    </a:lnL>
                    <a:lnR>
                      <a:noFill/>
                    </a:lnR>
                    <a:lnT>
                      <a:noFill/>
                    </a:lnT>
                    <a:lnB>
                      <a:noFill/>
                    </a:lnB>
                  </a:tcPr>
                </a:tc>
                <a:tc>
                  <a:txBody>
                    <a:bodyPr/>
                    <a:lstStyle/>
                    <a:p>
                      <a:pPr algn="ctr" fontAlgn="t"/>
                      <a:r>
                        <a:rPr lang="fr-FR" sz="1600" b="1" i="0" u="none" strike="noStrike" dirty="0">
                          <a:solidFill>
                            <a:srgbClr val="000000"/>
                          </a:solidFill>
                          <a:effectLst/>
                          <a:latin typeface="Calibri"/>
                        </a:rPr>
                        <a:t>-0,2 </a:t>
                      </a:r>
                    </a:p>
                  </a:txBody>
                  <a:tcPr marL="12700" marR="12700" marT="12700" marB="0" anchor="ctr">
                    <a:lnL>
                      <a:noFill/>
                    </a:lnL>
                    <a:lnR>
                      <a:noFill/>
                    </a:lnR>
                    <a:lnT>
                      <a:noFill/>
                    </a:lnT>
                    <a:lnB>
                      <a:noFill/>
                    </a:lnB>
                  </a:tcPr>
                </a:tc>
              </a:tr>
              <a:tr h="305973">
                <a:tc>
                  <a:txBody>
                    <a:bodyPr/>
                    <a:lstStyle/>
                    <a:p>
                      <a:pPr algn="ctr" fontAlgn="t"/>
                      <a:r>
                        <a:rPr lang="fr-FR" sz="1600" b="1" i="0" u="none" strike="noStrike" dirty="0" err="1" smtClean="0">
                          <a:solidFill>
                            <a:srgbClr val="000000"/>
                          </a:solidFill>
                          <a:effectLst/>
                          <a:latin typeface="Calibri"/>
                        </a:rPr>
                        <a:t>Obs</a:t>
                      </a:r>
                      <a:r>
                        <a:rPr lang="fr-FR" sz="1600" b="1" i="0" u="none" strike="noStrike" dirty="0" smtClean="0">
                          <a:solidFill>
                            <a:srgbClr val="000000"/>
                          </a:solidFill>
                          <a:effectLst/>
                          <a:latin typeface="Calibri"/>
                        </a:rPr>
                        <a:t> 2</a:t>
                      </a:r>
                      <a:endParaRPr lang="fr-FR" sz="16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CFDDAC"/>
                    </a:solidFill>
                  </a:tcPr>
                </a:tc>
                <a:tc>
                  <a:txBody>
                    <a:bodyPr/>
                    <a:lstStyle/>
                    <a:p>
                      <a:pPr algn="ctr" fontAlgn="t"/>
                      <a:r>
                        <a:rPr lang="fr-FR" sz="1600" b="1" i="0" u="none" strike="noStrike" dirty="0">
                          <a:solidFill>
                            <a:srgbClr val="000000"/>
                          </a:solidFill>
                          <a:effectLst/>
                          <a:latin typeface="Calibri"/>
                        </a:rPr>
                        <a:t>40,3 </a:t>
                      </a:r>
                    </a:p>
                  </a:txBody>
                  <a:tcPr marL="12700" marR="12700" marT="12700" marB="0" anchor="ctr">
                    <a:lnL>
                      <a:noFill/>
                    </a:lnL>
                    <a:lnR>
                      <a:noFill/>
                    </a:lnR>
                    <a:lnT>
                      <a:noFill/>
                    </a:lnT>
                    <a:lnB>
                      <a:noFill/>
                    </a:lnB>
                  </a:tcPr>
                </a:tc>
                <a:tc>
                  <a:txBody>
                    <a:bodyPr/>
                    <a:lstStyle/>
                    <a:p>
                      <a:pPr algn="ctr" fontAlgn="t"/>
                      <a:r>
                        <a:rPr lang="fr-FR" sz="1600" b="1" i="0" u="none" strike="noStrike" dirty="0">
                          <a:solidFill>
                            <a:srgbClr val="000000"/>
                          </a:solidFill>
                          <a:effectLst/>
                          <a:latin typeface="Calibri"/>
                        </a:rPr>
                        <a:t>-2,4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24,2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4,2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0,4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0,1 </a:t>
                      </a:r>
                    </a:p>
                  </a:txBody>
                  <a:tcPr marL="12700" marR="12700" marT="12700" marB="0" anchor="ctr">
                    <a:lnL>
                      <a:noFill/>
                    </a:lnL>
                    <a:lnR>
                      <a:noFill/>
                    </a:lnR>
                    <a:lnT>
                      <a:noFill/>
                    </a:lnT>
                    <a:lnB>
                      <a:noFill/>
                    </a:lnB>
                  </a:tcPr>
                </a:tc>
              </a:tr>
              <a:tr h="351191">
                <a:tc>
                  <a:txBody>
                    <a:bodyPr/>
                    <a:lstStyle/>
                    <a:p>
                      <a:pPr algn="ctr" fontAlgn="t"/>
                      <a:r>
                        <a:rPr lang="fr-FR" sz="1600" b="1" i="0" u="none" strike="noStrike" dirty="0" err="1" smtClean="0">
                          <a:solidFill>
                            <a:srgbClr val="000000"/>
                          </a:solidFill>
                          <a:effectLst/>
                          <a:latin typeface="Calibri"/>
                        </a:rPr>
                        <a:t>Obs</a:t>
                      </a:r>
                      <a:r>
                        <a:rPr lang="fr-FR" sz="1600" b="1" i="0" u="none" strike="noStrike" baseline="0" dirty="0" smtClean="0">
                          <a:solidFill>
                            <a:srgbClr val="000000"/>
                          </a:solidFill>
                          <a:effectLst/>
                          <a:latin typeface="Calibri"/>
                        </a:rPr>
                        <a:t> 3</a:t>
                      </a:r>
                      <a:endParaRPr lang="fr-FR" sz="16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CFDDAC"/>
                    </a:solidFill>
                  </a:tcPr>
                </a:tc>
                <a:tc>
                  <a:txBody>
                    <a:bodyPr/>
                    <a:lstStyle/>
                    <a:p>
                      <a:pPr algn="ctr" fontAlgn="t"/>
                      <a:r>
                        <a:rPr lang="fr-FR" sz="1600" b="1" i="0" u="none" strike="noStrike">
                          <a:solidFill>
                            <a:srgbClr val="000000"/>
                          </a:solidFill>
                          <a:effectLst/>
                          <a:latin typeface="Calibri"/>
                        </a:rPr>
                        <a:t>18,1 </a:t>
                      </a:r>
                    </a:p>
                  </a:txBody>
                  <a:tcPr marL="12700" marR="12700" marT="12700" marB="0" anchor="ctr">
                    <a:lnL>
                      <a:noFill/>
                    </a:lnL>
                    <a:lnR>
                      <a:noFill/>
                    </a:lnR>
                    <a:lnT>
                      <a:noFill/>
                    </a:lnT>
                    <a:lnB>
                      <a:noFill/>
                    </a:lnB>
                  </a:tcPr>
                </a:tc>
                <a:tc>
                  <a:txBody>
                    <a:bodyPr/>
                    <a:lstStyle/>
                    <a:p>
                      <a:pPr algn="ctr" fontAlgn="t"/>
                      <a:r>
                        <a:rPr lang="fr-FR" sz="1600" b="1" i="0" u="none" strike="noStrike" dirty="0">
                          <a:solidFill>
                            <a:srgbClr val="000000"/>
                          </a:solidFill>
                          <a:effectLst/>
                          <a:latin typeface="Calibri"/>
                        </a:rPr>
                        <a:t>27,4 </a:t>
                      </a:r>
                    </a:p>
                  </a:txBody>
                  <a:tcPr marL="12700" marR="12700" marT="12700" marB="0" anchor="ctr">
                    <a:lnL>
                      <a:noFill/>
                    </a:lnL>
                    <a:lnR>
                      <a:noFill/>
                    </a:lnR>
                    <a:lnT>
                      <a:noFill/>
                    </a:lnT>
                    <a:lnB>
                      <a:noFill/>
                    </a:lnB>
                  </a:tcPr>
                </a:tc>
                <a:tc>
                  <a:txBody>
                    <a:bodyPr/>
                    <a:lstStyle/>
                    <a:p>
                      <a:pPr algn="ctr" fontAlgn="t"/>
                      <a:r>
                        <a:rPr lang="fr-FR" sz="1600" b="1" i="0" u="none" strike="noStrike" dirty="0">
                          <a:solidFill>
                            <a:srgbClr val="000000"/>
                          </a:solidFill>
                          <a:effectLst/>
                          <a:latin typeface="Calibri"/>
                        </a:rPr>
                        <a:t>-4,2 </a:t>
                      </a:r>
                    </a:p>
                  </a:txBody>
                  <a:tcPr marL="12700" marR="12700" marT="12700" marB="0" anchor="ctr">
                    <a:lnL>
                      <a:noFill/>
                    </a:lnL>
                    <a:lnR>
                      <a:noFill/>
                    </a:lnR>
                    <a:lnT>
                      <a:noFill/>
                    </a:lnT>
                    <a:lnB>
                      <a:noFill/>
                    </a:lnB>
                  </a:tcPr>
                </a:tc>
                <a:tc>
                  <a:txBody>
                    <a:bodyPr/>
                    <a:lstStyle/>
                    <a:p>
                      <a:pPr algn="ctr" fontAlgn="t"/>
                      <a:r>
                        <a:rPr lang="fr-FR" sz="1600" b="1" i="0" u="none" strike="noStrike" dirty="0">
                          <a:solidFill>
                            <a:srgbClr val="FF0000"/>
                          </a:solidFill>
                          <a:effectLst/>
                          <a:latin typeface="Calibri"/>
                        </a:rPr>
                        <a:t>-8,3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0,6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0,2 </a:t>
                      </a:r>
                    </a:p>
                  </a:txBody>
                  <a:tcPr marL="12700" marR="12700" marT="12700" marB="0" anchor="ctr">
                    <a:lnL>
                      <a:noFill/>
                    </a:lnL>
                    <a:lnR>
                      <a:noFill/>
                    </a:lnR>
                    <a:lnT>
                      <a:noFill/>
                    </a:lnT>
                    <a:lnB>
                      <a:noFill/>
                    </a:lnB>
                  </a:tcPr>
                </a:tc>
              </a:tr>
              <a:tr h="305973">
                <a:tc>
                  <a:txBody>
                    <a:bodyPr/>
                    <a:lstStyle/>
                    <a:p>
                      <a:pPr algn="ctr" fontAlgn="t"/>
                      <a:r>
                        <a:rPr lang="fr-FR" sz="1600" b="1" i="0" u="none" strike="noStrike" dirty="0" err="1" smtClean="0">
                          <a:solidFill>
                            <a:srgbClr val="000000"/>
                          </a:solidFill>
                          <a:effectLst/>
                          <a:latin typeface="Calibri"/>
                        </a:rPr>
                        <a:t>Obs</a:t>
                      </a:r>
                      <a:r>
                        <a:rPr lang="fr-FR" sz="1600" b="1" i="0" u="none" strike="noStrike" baseline="0" dirty="0" smtClean="0">
                          <a:solidFill>
                            <a:srgbClr val="000000"/>
                          </a:solidFill>
                          <a:effectLst/>
                          <a:latin typeface="Calibri"/>
                        </a:rPr>
                        <a:t> 4</a:t>
                      </a:r>
                      <a:endParaRPr lang="fr-FR" sz="16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CFDDAC"/>
                    </a:solidFill>
                  </a:tcPr>
                </a:tc>
                <a:tc>
                  <a:txBody>
                    <a:bodyPr/>
                    <a:lstStyle/>
                    <a:p>
                      <a:pPr algn="ctr" fontAlgn="t"/>
                      <a:r>
                        <a:rPr lang="fr-FR" sz="1600" b="1" i="0" u="none" strike="noStrike">
                          <a:solidFill>
                            <a:srgbClr val="000000"/>
                          </a:solidFill>
                          <a:effectLst/>
                          <a:latin typeface="Calibri"/>
                        </a:rPr>
                        <a:t>41,7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4,8 </a:t>
                      </a:r>
                    </a:p>
                  </a:txBody>
                  <a:tcPr marL="12700" marR="12700" marT="12700" marB="0" anchor="ctr">
                    <a:lnL>
                      <a:noFill/>
                    </a:lnL>
                    <a:lnR>
                      <a:noFill/>
                    </a:lnR>
                    <a:lnT>
                      <a:noFill/>
                    </a:lnT>
                    <a:lnB>
                      <a:noFill/>
                    </a:lnB>
                  </a:tcPr>
                </a:tc>
                <a:tc>
                  <a:txBody>
                    <a:bodyPr/>
                    <a:lstStyle/>
                    <a:p>
                      <a:pPr algn="ctr" fontAlgn="t"/>
                      <a:r>
                        <a:rPr lang="fr-FR" sz="1600" b="1" i="0" u="none" strike="noStrike" dirty="0">
                          <a:solidFill>
                            <a:srgbClr val="000000"/>
                          </a:solidFill>
                          <a:effectLst/>
                          <a:latin typeface="Calibri"/>
                        </a:rPr>
                        <a:t>19,2 </a:t>
                      </a:r>
                    </a:p>
                  </a:txBody>
                  <a:tcPr marL="12700" marR="12700" marT="12700" marB="0" anchor="ctr">
                    <a:lnL>
                      <a:noFill/>
                    </a:lnL>
                    <a:lnR>
                      <a:noFill/>
                    </a:lnR>
                    <a:lnT>
                      <a:noFill/>
                    </a:lnT>
                    <a:lnB>
                      <a:noFill/>
                    </a:lnB>
                  </a:tcPr>
                </a:tc>
                <a:tc>
                  <a:txBody>
                    <a:bodyPr/>
                    <a:lstStyle/>
                    <a:p>
                      <a:pPr algn="ctr" fontAlgn="t"/>
                      <a:r>
                        <a:rPr lang="fr-FR" sz="1600" b="1" i="0" u="none" strike="noStrike" dirty="0">
                          <a:solidFill>
                            <a:srgbClr val="000000"/>
                          </a:solidFill>
                          <a:effectLst/>
                          <a:latin typeface="Calibri"/>
                        </a:rPr>
                        <a:t>12,5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0,4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-0,1 </a:t>
                      </a:r>
                    </a:p>
                  </a:txBody>
                  <a:tcPr marL="12700" marR="12700" marT="12700" marB="0" anchor="ctr">
                    <a:lnL>
                      <a:noFill/>
                    </a:lnL>
                    <a:lnR>
                      <a:noFill/>
                    </a:lnR>
                    <a:lnT>
                      <a:noFill/>
                    </a:lnT>
                    <a:lnB>
                      <a:noFill/>
                    </a:lnB>
                  </a:tcPr>
                </a:tc>
              </a:tr>
              <a:tr h="305973">
                <a:tc>
                  <a:txBody>
                    <a:bodyPr/>
                    <a:lstStyle/>
                    <a:p>
                      <a:pPr algn="ctr" fontAlgn="b"/>
                      <a:endParaRPr lang="fr-FR" sz="16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6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6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6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600" b="1"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6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600" b="1" i="0" u="none" strike="noStrike">
                        <a:solidFill>
                          <a:srgbClr val="000000"/>
                        </a:solidFill>
                        <a:effectLst/>
                        <a:latin typeface="Calibri"/>
                      </a:endParaRPr>
                    </a:p>
                  </a:txBody>
                  <a:tcPr marL="12700" marR="12700" marT="12700" marB="0" anchor="ctr">
                    <a:lnL>
                      <a:noFill/>
                    </a:lnL>
                    <a:lnR>
                      <a:noFill/>
                    </a:lnR>
                    <a:lnT>
                      <a:noFill/>
                    </a:lnT>
                    <a:lnB>
                      <a:noFill/>
                    </a:lnB>
                  </a:tcPr>
                </a:tc>
              </a:tr>
              <a:tr h="305973">
                <a:tc>
                  <a:txBody>
                    <a:bodyPr/>
                    <a:lstStyle/>
                    <a:p>
                      <a:pPr algn="ctr" fontAlgn="t"/>
                      <a:r>
                        <a:rPr lang="fr-FR" sz="1600" b="1" i="0" u="none" strike="noStrike" dirty="0" err="1" smtClean="0">
                          <a:solidFill>
                            <a:srgbClr val="000000"/>
                          </a:solidFill>
                          <a:effectLst/>
                          <a:latin typeface="Calibri"/>
                        </a:rPr>
                        <a:t>moy</a:t>
                      </a:r>
                      <a:endParaRPr lang="fr-FR" sz="16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B8CC84"/>
                    </a:solidFill>
                  </a:tcPr>
                </a:tc>
                <a:tc>
                  <a:txBody>
                    <a:bodyPr/>
                    <a:lstStyle/>
                    <a:p>
                      <a:pPr algn="ctr" fontAlgn="b"/>
                      <a:r>
                        <a:rPr lang="fr-FR" sz="1600" b="1" i="0" u="none" strike="noStrike" dirty="0">
                          <a:solidFill>
                            <a:srgbClr val="000000"/>
                          </a:solidFill>
                          <a:effectLst/>
                          <a:latin typeface="Calibri"/>
                        </a:rPr>
                        <a:t>18,8 </a:t>
                      </a:r>
                    </a:p>
                  </a:txBody>
                  <a:tcPr marL="12700" marR="12700" marT="12700" marB="0" anchor="ctr">
                    <a:lnL>
                      <a:noFill/>
                    </a:lnL>
                    <a:lnR>
                      <a:noFill/>
                    </a:lnR>
                    <a:lnT>
                      <a:noFill/>
                    </a:lnT>
                    <a:lnB>
                      <a:noFill/>
                    </a:lnB>
                  </a:tcPr>
                </a:tc>
                <a:tc>
                  <a:txBody>
                    <a:bodyPr/>
                    <a:lstStyle/>
                    <a:p>
                      <a:pPr algn="ctr" fontAlgn="b"/>
                      <a:r>
                        <a:rPr lang="fr-FR" sz="1600" b="1" i="0" u="none" strike="noStrike">
                          <a:solidFill>
                            <a:srgbClr val="000000"/>
                          </a:solidFill>
                          <a:effectLst/>
                          <a:latin typeface="Calibri"/>
                        </a:rPr>
                        <a:t>15,6 </a:t>
                      </a:r>
                    </a:p>
                  </a:txBody>
                  <a:tcPr marL="12700" marR="12700" marT="12700" marB="0" anchor="ctr">
                    <a:lnL>
                      <a:noFill/>
                    </a:lnL>
                    <a:lnR>
                      <a:noFill/>
                    </a:lnR>
                    <a:lnT>
                      <a:noFill/>
                    </a:lnT>
                    <a:lnB>
                      <a:noFill/>
                    </a:lnB>
                  </a:tcPr>
                </a:tc>
                <a:tc>
                  <a:txBody>
                    <a:bodyPr/>
                    <a:lstStyle/>
                    <a:p>
                      <a:pPr algn="ctr" fontAlgn="b"/>
                      <a:r>
                        <a:rPr lang="fr-FR" sz="1600" b="1" i="0" u="none" strike="noStrike">
                          <a:solidFill>
                            <a:srgbClr val="000000"/>
                          </a:solidFill>
                          <a:effectLst/>
                          <a:latin typeface="Calibri"/>
                        </a:rPr>
                        <a:t>4,5 </a:t>
                      </a:r>
                    </a:p>
                  </a:txBody>
                  <a:tcPr marL="12700" marR="12700" marT="12700" marB="0" anchor="ctr">
                    <a:lnL>
                      <a:noFill/>
                    </a:lnL>
                    <a:lnR>
                      <a:noFill/>
                    </a:lnR>
                    <a:lnT>
                      <a:noFill/>
                    </a:lnT>
                    <a:lnB>
                      <a:noFill/>
                    </a:lnB>
                  </a:tcPr>
                </a:tc>
                <a:tc>
                  <a:txBody>
                    <a:bodyPr/>
                    <a:lstStyle/>
                    <a:p>
                      <a:pPr algn="ctr" fontAlgn="b"/>
                      <a:r>
                        <a:rPr lang="fr-FR" sz="1600" b="1" i="0" u="none" strike="noStrike" dirty="0">
                          <a:solidFill>
                            <a:srgbClr val="FF0000"/>
                          </a:solidFill>
                          <a:effectLst/>
                          <a:latin typeface="Calibri"/>
                        </a:rPr>
                        <a:t>-2,2 </a:t>
                      </a:r>
                    </a:p>
                  </a:txBody>
                  <a:tcPr marL="12700" marR="12700" marT="12700" marB="0" anchor="ctr">
                    <a:lnL>
                      <a:noFill/>
                    </a:lnL>
                    <a:lnR>
                      <a:noFill/>
                    </a:lnR>
                    <a:lnT>
                      <a:noFill/>
                    </a:lnT>
                    <a:lnB>
                      <a:noFill/>
                    </a:lnB>
                  </a:tcPr>
                </a:tc>
                <a:tc>
                  <a:txBody>
                    <a:bodyPr/>
                    <a:lstStyle/>
                    <a:p>
                      <a:pPr algn="ctr" fontAlgn="b"/>
                      <a:r>
                        <a:rPr lang="fr-FR" sz="1600" b="1" i="0" u="none" strike="noStrike" dirty="0">
                          <a:solidFill>
                            <a:srgbClr val="000000"/>
                          </a:solidFill>
                          <a:effectLst/>
                          <a:latin typeface="Calibri"/>
                        </a:rPr>
                        <a:t>0,4 </a:t>
                      </a:r>
                    </a:p>
                  </a:txBody>
                  <a:tcPr marL="12700" marR="12700" marT="12700" marB="0" anchor="ctr">
                    <a:lnL>
                      <a:noFill/>
                    </a:lnL>
                    <a:lnR>
                      <a:noFill/>
                    </a:lnR>
                    <a:lnT>
                      <a:noFill/>
                    </a:lnT>
                    <a:lnB>
                      <a:noFill/>
                    </a:lnB>
                  </a:tcPr>
                </a:tc>
                <a:tc>
                  <a:txBody>
                    <a:bodyPr/>
                    <a:lstStyle/>
                    <a:p>
                      <a:pPr algn="ctr" fontAlgn="b"/>
                      <a:r>
                        <a:rPr lang="fr-FR" sz="1600" b="1" i="0" u="none" strike="noStrike" dirty="0">
                          <a:solidFill>
                            <a:srgbClr val="000000"/>
                          </a:solidFill>
                          <a:effectLst/>
                          <a:latin typeface="Calibri"/>
                        </a:rPr>
                        <a:t>0,1 </a:t>
                      </a:r>
                    </a:p>
                  </a:txBody>
                  <a:tcPr marL="12700" marR="12700" marT="12700" marB="0" anchor="ctr">
                    <a:lnL>
                      <a:noFill/>
                    </a:lnL>
                    <a:lnR>
                      <a:noFill/>
                    </a:lnR>
                    <a:lnT>
                      <a:noFill/>
                    </a:lnT>
                    <a:lnB>
                      <a:noFill/>
                    </a:lnB>
                  </a:tcPr>
                </a:tc>
              </a:tr>
            </a:tbl>
          </a:graphicData>
        </a:graphic>
      </p:graphicFrame>
      <p:sp>
        <p:nvSpPr>
          <p:cNvPr id="9" name="ZoneTexte 8"/>
          <p:cNvSpPr txBox="1"/>
          <p:nvPr/>
        </p:nvSpPr>
        <p:spPr>
          <a:xfrm>
            <a:off x="467544" y="1484784"/>
            <a:ext cx="4378216" cy="415498"/>
          </a:xfrm>
          <a:prstGeom prst="rect">
            <a:avLst/>
          </a:prstGeom>
          <a:noFill/>
        </p:spPr>
        <p:txBody>
          <a:bodyPr wrap="none" rtlCol="0">
            <a:spAutoFit/>
          </a:bodyPr>
          <a:lstStyle/>
          <a:p>
            <a:r>
              <a:rPr lang="fr-FR" sz="2100" b="1" dirty="0">
                <a:latin typeface="+mj-lt"/>
              </a:rPr>
              <a:t>Au niveau des médiateurs </a:t>
            </a:r>
            <a:r>
              <a:rPr lang="fr-FR" sz="2100" b="1" dirty="0" smtClean="0">
                <a:latin typeface="+mj-lt"/>
              </a:rPr>
              <a:t>techniques</a:t>
            </a:r>
            <a:endParaRPr lang="fr-FR" sz="2100" b="1" dirty="0">
              <a:latin typeface="+mj-lt"/>
            </a:endParaRPr>
          </a:p>
        </p:txBody>
      </p:sp>
    </p:spTree>
    <p:extLst>
      <p:ext uri="{BB962C8B-B14F-4D97-AF65-F5344CB8AC3E}">
        <p14:creationId xmlns:p14="http://schemas.microsoft.com/office/powerpoint/2010/main" val="12448062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graphicFrame>
        <p:nvGraphicFramePr>
          <p:cNvPr id="4" name="Objet 3"/>
          <p:cNvGraphicFramePr>
            <a:graphicFrameLocks noChangeAspect="1"/>
          </p:cNvGraphicFramePr>
          <p:nvPr>
            <p:extLst>
              <p:ext uri="{D42A27DB-BD31-4B8C-83A1-F6EECF244321}">
                <p14:modId xmlns:p14="http://schemas.microsoft.com/office/powerpoint/2010/main" val="3890610448"/>
              </p:ext>
            </p:extLst>
          </p:nvPr>
        </p:nvGraphicFramePr>
        <p:xfrm>
          <a:off x="611560" y="2276872"/>
          <a:ext cx="8088330" cy="2952328"/>
        </p:xfrm>
        <a:graphic>
          <a:graphicData uri="http://schemas.openxmlformats.org/presentationml/2006/ole">
            <mc:AlternateContent xmlns:mc="http://schemas.openxmlformats.org/markup-compatibility/2006">
              <mc:Choice xmlns:v="urn:schemas-microsoft-com:vml" Requires="v">
                <p:oleObj spid="_x0000_s14414" name="Feuille binaire Microsoft Excel" r:id="rId3" imgW="5880100" imgH="2146300" progId="Excel.SheetBinaryMacroEnabled.12">
                  <p:embed/>
                </p:oleObj>
              </mc:Choice>
              <mc:Fallback>
                <p:oleObj name="Feuille binaire Microsoft Excel" r:id="rId3" imgW="5880100" imgH="2146300" progId="Excel.SheetBinaryMacroEnabled.12">
                  <p:embed/>
                  <p:pic>
                    <p:nvPicPr>
                      <p:cNvPr id="0" name=""/>
                      <p:cNvPicPr/>
                      <p:nvPr/>
                    </p:nvPicPr>
                    <p:blipFill>
                      <a:blip r:embed="rId4"/>
                      <a:stretch>
                        <a:fillRect/>
                      </a:stretch>
                    </p:blipFill>
                    <p:spPr>
                      <a:xfrm>
                        <a:off x="611560" y="2276872"/>
                        <a:ext cx="8088330" cy="2952328"/>
                      </a:xfrm>
                      <a:prstGeom prst="rect">
                        <a:avLst/>
                      </a:prstGeom>
                    </p:spPr>
                  </p:pic>
                </p:oleObj>
              </mc:Fallback>
            </mc:AlternateContent>
          </a:graphicData>
        </a:graphic>
      </p:graphicFrame>
    </p:spTree>
    <p:extLst>
      <p:ext uri="{BB962C8B-B14F-4D97-AF65-F5344CB8AC3E}">
        <p14:creationId xmlns:p14="http://schemas.microsoft.com/office/powerpoint/2010/main" val="38939335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60648"/>
            <a:ext cx="8579296" cy="432048"/>
          </a:xfrm>
        </p:spPr>
        <p:txBody>
          <a:bodyPr>
            <a:noAutofit/>
          </a:bodyPr>
          <a:lstStyle/>
          <a:p>
            <a:pPr algn="l"/>
            <a:r>
              <a:rPr lang="fr-FR" sz="2400" dirty="0" smtClean="0"/>
              <a:t>Les variables explicatives du CPQ</a:t>
            </a:r>
            <a:endParaRPr lang="fr-FR" sz="2400" dirty="0"/>
          </a:p>
        </p:txBody>
      </p:sp>
      <p:sp>
        <p:nvSpPr>
          <p:cNvPr id="3" name="Espace réservé du contenu 2"/>
          <p:cNvSpPr>
            <a:spLocks noGrp="1"/>
          </p:cNvSpPr>
          <p:nvPr>
            <p:ph idx="1"/>
          </p:nvPr>
        </p:nvSpPr>
        <p:spPr>
          <a:xfrm>
            <a:off x="457200" y="836712"/>
            <a:ext cx="8229600" cy="5289451"/>
          </a:xfrm>
        </p:spPr>
        <p:txBody>
          <a:bodyPr>
            <a:normAutofit/>
          </a:bodyPr>
          <a:lstStyle/>
          <a:p>
            <a:r>
              <a:rPr lang="fr-FR" sz="2400" dirty="0"/>
              <a:t>A ce stade, nous n’avons pas de réponse simple directe à notre question.</a:t>
            </a:r>
          </a:p>
          <a:p>
            <a:pPr lvl="1"/>
            <a:r>
              <a:rPr lang="fr-FR" sz="2000" dirty="0"/>
              <a:t>Si nous considérons maintenant les associations de variables, nous trouvons pour chacun des cas les variables suivantes qui sont au dessus de la moyenne </a:t>
            </a:r>
            <a:r>
              <a:rPr lang="fr-FR" sz="2000" dirty="0" smtClean="0"/>
              <a:t>:</a:t>
            </a:r>
            <a:endParaRPr lang="fr-FR" sz="1800" dirty="0"/>
          </a:p>
          <a:p>
            <a:pPr lvl="2"/>
            <a:r>
              <a:rPr lang="fr-FR" sz="1800" dirty="0" smtClean="0"/>
              <a:t>obs1</a:t>
            </a:r>
            <a:r>
              <a:rPr lang="fr-FR" sz="1800" dirty="0"/>
              <a:t> : EP, PP, AL</a:t>
            </a:r>
            <a:r>
              <a:rPr lang="fr-FR" sz="1800" dirty="0" smtClean="0"/>
              <a:t>,----, </a:t>
            </a:r>
            <a:r>
              <a:rPr lang="fr-FR" sz="1800" dirty="0"/>
              <a:t>AT, </a:t>
            </a:r>
            <a:r>
              <a:rPr lang="fr-FR" sz="1800" dirty="0" smtClean="0"/>
              <a:t> IT </a:t>
            </a:r>
            <a:r>
              <a:rPr lang="fr-FR" sz="1800" dirty="0"/>
              <a:t>, ECA, -----</a:t>
            </a:r>
            <a:r>
              <a:rPr lang="fr-FR" sz="1800" dirty="0" smtClean="0"/>
              <a:t>,   IS,----, </a:t>
            </a:r>
            <a:r>
              <a:rPr lang="fr-FR" sz="1800" dirty="0" err="1" smtClean="0"/>
              <a:t>ppd</a:t>
            </a:r>
            <a:r>
              <a:rPr lang="fr-FR" sz="1800" dirty="0" smtClean="0"/>
              <a:t>, -----</a:t>
            </a:r>
            <a:endParaRPr lang="fr-FR" sz="1800" dirty="0"/>
          </a:p>
          <a:p>
            <a:pPr lvl="2"/>
            <a:r>
              <a:rPr lang="fr-FR" sz="1800" dirty="0" smtClean="0"/>
              <a:t>obs2</a:t>
            </a:r>
            <a:r>
              <a:rPr lang="fr-FR" sz="1800" dirty="0"/>
              <a:t> :  --, ---</a:t>
            </a:r>
            <a:r>
              <a:rPr lang="fr-FR" sz="1800" dirty="0" smtClean="0"/>
              <a:t>-, ----, </a:t>
            </a:r>
            <a:r>
              <a:rPr lang="fr-FR" sz="1800" dirty="0"/>
              <a:t>ET, ----, IT , ECA, -----</a:t>
            </a:r>
            <a:r>
              <a:rPr lang="fr-FR" sz="1800" dirty="0" smtClean="0"/>
              <a:t>,  </a:t>
            </a:r>
            <a:r>
              <a:rPr lang="fr-FR" sz="1800" dirty="0"/>
              <a:t>IS, </a:t>
            </a:r>
            <a:r>
              <a:rPr lang="fr-FR" sz="1800" dirty="0" smtClean="0"/>
              <a:t>CC, -----, -----</a:t>
            </a:r>
            <a:endParaRPr lang="fr-FR" sz="1800" dirty="0"/>
          </a:p>
          <a:p>
            <a:pPr lvl="2"/>
            <a:r>
              <a:rPr lang="fr-FR" sz="1800" dirty="0" smtClean="0"/>
              <a:t>obs3</a:t>
            </a:r>
            <a:r>
              <a:rPr lang="fr-FR" sz="1800" dirty="0"/>
              <a:t> : ---, ---</a:t>
            </a:r>
            <a:r>
              <a:rPr lang="fr-FR" sz="1800" dirty="0" smtClean="0"/>
              <a:t>-, </a:t>
            </a:r>
            <a:r>
              <a:rPr lang="fr-FR" sz="1800" dirty="0"/>
              <a:t>AL, ET, AT , ---, ------, CVL, IS, </a:t>
            </a:r>
            <a:r>
              <a:rPr lang="fr-FR" sz="1800" dirty="0" smtClean="0"/>
              <a:t>----, </a:t>
            </a:r>
            <a:r>
              <a:rPr lang="fr-FR" sz="1800" dirty="0" err="1" smtClean="0"/>
              <a:t>ppd</a:t>
            </a:r>
            <a:r>
              <a:rPr lang="fr-FR" sz="1800" dirty="0" smtClean="0"/>
              <a:t>, </a:t>
            </a:r>
            <a:r>
              <a:rPr lang="fr-FR" sz="1800" dirty="0" err="1" smtClean="0"/>
              <a:t>tcc</a:t>
            </a:r>
            <a:endParaRPr lang="fr-FR" sz="1800" dirty="0"/>
          </a:p>
          <a:p>
            <a:pPr lvl="2"/>
            <a:r>
              <a:rPr lang="fr-FR" sz="1800" dirty="0" smtClean="0"/>
              <a:t>obs4</a:t>
            </a:r>
            <a:r>
              <a:rPr lang="fr-FR" sz="1800" dirty="0"/>
              <a:t> : EP, ----, ----, ----,-----, IT , ECA, --</a:t>
            </a:r>
            <a:r>
              <a:rPr lang="fr-FR" sz="1800" dirty="0" smtClean="0"/>
              <a:t>--</a:t>
            </a:r>
            <a:r>
              <a:rPr lang="fr-FR" sz="1800" dirty="0"/>
              <a:t>, IS, CC, </a:t>
            </a:r>
            <a:r>
              <a:rPr lang="fr-FR" sz="1800" dirty="0" smtClean="0"/>
              <a:t>-----, -----</a:t>
            </a:r>
            <a:endParaRPr lang="fr-FR" sz="1800" dirty="0"/>
          </a:p>
          <a:p>
            <a:pPr marL="0" indent="0">
              <a:buNone/>
            </a:pPr>
            <a:r>
              <a:rPr lang="fr-FR" sz="3400" dirty="0"/>
              <a:t> </a:t>
            </a:r>
          </a:p>
          <a:p>
            <a:endParaRPr lang="fr-FR" dirty="0"/>
          </a:p>
        </p:txBody>
      </p:sp>
      <p:graphicFrame>
        <p:nvGraphicFramePr>
          <p:cNvPr id="5" name="Objet 4"/>
          <p:cNvGraphicFramePr>
            <a:graphicFrameLocks noChangeAspect="1"/>
          </p:cNvGraphicFramePr>
          <p:nvPr>
            <p:extLst>
              <p:ext uri="{D42A27DB-BD31-4B8C-83A1-F6EECF244321}">
                <p14:modId xmlns:p14="http://schemas.microsoft.com/office/powerpoint/2010/main" val="3222441207"/>
              </p:ext>
            </p:extLst>
          </p:nvPr>
        </p:nvGraphicFramePr>
        <p:xfrm>
          <a:off x="179512" y="4509120"/>
          <a:ext cx="9769333" cy="2016224"/>
        </p:xfrm>
        <a:graphic>
          <a:graphicData uri="http://schemas.openxmlformats.org/presentationml/2006/ole">
            <mc:AlternateContent xmlns:mc="http://schemas.openxmlformats.org/markup-compatibility/2006">
              <mc:Choice xmlns:v="urn:schemas-microsoft-com:vml" Requires="v">
                <p:oleObj spid="_x0000_s9369" name="Document" r:id="rId3" imgW="5969000" imgH="1231900" progId="Word.Document.12">
                  <p:link updateAutomatic="1"/>
                </p:oleObj>
              </mc:Choice>
              <mc:Fallback>
                <p:oleObj name="Document" r:id="rId3" imgW="5969000" imgH="1231900" progId="Word.Document.12">
                  <p:link updateAutomatic="1"/>
                  <p:pic>
                    <p:nvPicPr>
                      <p:cNvPr id="0" name=""/>
                      <p:cNvPicPr/>
                      <p:nvPr/>
                    </p:nvPicPr>
                    <p:blipFill>
                      <a:blip r:embed="rId4"/>
                      <a:stretch>
                        <a:fillRect/>
                      </a:stretch>
                    </p:blipFill>
                    <p:spPr>
                      <a:xfrm>
                        <a:off x="179512" y="4509120"/>
                        <a:ext cx="9769333" cy="2016224"/>
                      </a:xfrm>
                      <a:prstGeom prst="rect">
                        <a:avLst/>
                      </a:prstGeom>
                    </p:spPr>
                  </p:pic>
                </p:oleObj>
              </mc:Fallback>
            </mc:AlternateContent>
          </a:graphicData>
        </a:graphic>
      </p:graphicFrame>
    </p:spTree>
    <p:extLst>
      <p:ext uri="{BB962C8B-B14F-4D97-AF65-F5344CB8AC3E}">
        <p14:creationId xmlns:p14="http://schemas.microsoft.com/office/powerpoint/2010/main" val="243094639"/>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smtClean="0"/>
              <a:t>Les indicateurs du CPQ : l’insight (INS) et expression </a:t>
            </a:r>
            <a:r>
              <a:rPr lang="fr-FR" sz="2800" dirty="0"/>
              <a:t>affective et des mécanismes de défense</a:t>
            </a:r>
            <a:r>
              <a:rPr lang="fr-FR" sz="2800" dirty="0" smtClean="0">
                <a:effectLst/>
              </a:rPr>
              <a:t> (EAD)</a:t>
            </a:r>
            <a:endParaRPr lang="fr-FR" sz="2800"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17984619"/>
              </p:ext>
            </p:extLst>
          </p:nvPr>
        </p:nvGraphicFramePr>
        <p:xfrm>
          <a:off x="457201" y="1600202"/>
          <a:ext cx="5050905" cy="4421085"/>
        </p:xfrm>
        <a:graphic>
          <a:graphicData uri="http://schemas.openxmlformats.org/drawingml/2006/table">
            <a:tbl>
              <a:tblPr firstRow="1" bandRow="1">
                <a:tableStyleId>{BC89EF96-8CEA-46FF-86C4-4CE0E7609802}</a:tableStyleId>
              </a:tblPr>
              <a:tblGrid>
                <a:gridCol w="477490"/>
                <a:gridCol w="586335"/>
                <a:gridCol w="586335"/>
                <a:gridCol w="527700"/>
                <a:gridCol w="527700"/>
                <a:gridCol w="469069"/>
                <a:gridCol w="469069"/>
                <a:gridCol w="469069"/>
                <a:gridCol w="469069"/>
                <a:gridCol w="469069"/>
              </a:tblGrid>
              <a:tr h="449570">
                <a:tc>
                  <a:txBody>
                    <a:bodyPr/>
                    <a:lstStyle/>
                    <a:p>
                      <a:pPr algn="ctr">
                        <a:spcAft>
                          <a:spcPts val="0"/>
                        </a:spcAft>
                      </a:pPr>
                      <a:r>
                        <a:rPr lang="fr-FR" sz="1400" dirty="0">
                          <a:effectLst/>
                        </a:rPr>
                        <a:t>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smtClean="0">
                          <a:effectLst/>
                        </a:rPr>
                        <a:t>INS</a:t>
                      </a:r>
                    </a:p>
                    <a:p>
                      <a:pPr algn="ctr">
                        <a:spcAft>
                          <a:spcPts val="0"/>
                        </a:spcAft>
                      </a:pPr>
                      <a:r>
                        <a:rPr lang="fr-FR" sz="1400" dirty="0" smtClean="0">
                          <a:effectLst/>
                        </a:rPr>
                        <a:t>02</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smtClean="0">
                          <a:effectLst/>
                        </a:rPr>
                        <a:t>INS</a:t>
                      </a:r>
                    </a:p>
                    <a:p>
                      <a:pPr algn="ctr">
                        <a:spcAft>
                          <a:spcPts val="0"/>
                        </a:spcAft>
                      </a:pPr>
                      <a:r>
                        <a:rPr lang="fr-FR" sz="1400" dirty="0" smtClean="0">
                          <a:effectLst/>
                        </a:rPr>
                        <a:t>06</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smtClean="0">
                          <a:effectLst/>
                        </a:rPr>
                        <a:t>INS</a:t>
                      </a:r>
                    </a:p>
                    <a:p>
                      <a:pPr algn="ctr">
                        <a:spcAft>
                          <a:spcPts val="0"/>
                        </a:spcAft>
                      </a:pPr>
                      <a:r>
                        <a:rPr lang="fr-FR" sz="1400" dirty="0" smtClean="0">
                          <a:effectLst/>
                        </a:rPr>
                        <a:t>12</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smtClean="0">
                          <a:effectLst/>
                        </a:rPr>
                        <a:t>EAD</a:t>
                      </a:r>
                    </a:p>
                    <a:p>
                      <a:pPr algn="ctr">
                        <a:spcAft>
                          <a:spcPts val="0"/>
                        </a:spcAft>
                      </a:pPr>
                      <a:r>
                        <a:rPr lang="fr-FR" sz="1400" dirty="0" smtClean="0">
                          <a:effectLst/>
                        </a:rPr>
                        <a:t>02</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EAD06</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EAD12</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b="1" dirty="0" smtClean="0">
                          <a:solidFill>
                            <a:srgbClr val="000000"/>
                          </a:solidFill>
                          <a:effectLst/>
                          <a:latin typeface="Calibri"/>
                          <a:ea typeface="Times New Roman"/>
                          <a:cs typeface="Times New Roman"/>
                        </a:rPr>
                        <a:t>REE</a:t>
                      </a:r>
                    </a:p>
                    <a:p>
                      <a:pPr algn="ctr">
                        <a:spcAft>
                          <a:spcPts val="0"/>
                        </a:spcAft>
                      </a:pPr>
                      <a:r>
                        <a:rPr lang="fr-FR" sz="1400" b="1" dirty="0" smtClean="0">
                          <a:solidFill>
                            <a:srgbClr val="000000"/>
                          </a:solidFill>
                          <a:effectLst/>
                          <a:latin typeface="Calibri"/>
                          <a:ea typeface="Times New Roman"/>
                          <a:cs typeface="Times New Roman"/>
                        </a:rPr>
                        <a:t>02</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b="1" dirty="0" smtClean="0">
                          <a:solidFill>
                            <a:srgbClr val="000000"/>
                          </a:solidFill>
                          <a:effectLst/>
                          <a:latin typeface="Calibri"/>
                          <a:ea typeface="Times New Roman"/>
                          <a:cs typeface="Times New Roman"/>
                        </a:rPr>
                        <a:t>REE</a:t>
                      </a:r>
                    </a:p>
                    <a:p>
                      <a:pPr algn="ctr">
                        <a:spcAft>
                          <a:spcPts val="0"/>
                        </a:spcAft>
                      </a:pPr>
                      <a:r>
                        <a:rPr lang="fr-FR" sz="1400" b="1" dirty="0" smtClean="0">
                          <a:solidFill>
                            <a:srgbClr val="000000"/>
                          </a:solidFill>
                          <a:effectLst/>
                          <a:latin typeface="Calibri"/>
                          <a:ea typeface="Times New Roman"/>
                          <a:cs typeface="Times New Roman"/>
                        </a:rPr>
                        <a:t>06</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b="1" dirty="0" smtClean="0">
                          <a:solidFill>
                            <a:srgbClr val="000000"/>
                          </a:solidFill>
                          <a:effectLst/>
                          <a:latin typeface="Calibri"/>
                          <a:ea typeface="Times New Roman"/>
                          <a:cs typeface="Times New Roman"/>
                        </a:rPr>
                        <a:t>REE</a:t>
                      </a:r>
                    </a:p>
                    <a:p>
                      <a:pPr algn="ctr">
                        <a:spcAft>
                          <a:spcPts val="0"/>
                        </a:spcAft>
                      </a:pPr>
                      <a:r>
                        <a:rPr lang="fr-FR" sz="1400" b="1" dirty="0" smtClean="0">
                          <a:solidFill>
                            <a:srgbClr val="000000"/>
                          </a:solidFill>
                          <a:effectLst/>
                          <a:latin typeface="Calibri"/>
                          <a:ea typeface="Times New Roman"/>
                          <a:cs typeface="Times New Roman"/>
                        </a:rPr>
                        <a:t>12</a:t>
                      </a:r>
                      <a:endParaRPr lang="fr-FR" sz="1400" dirty="0">
                        <a:effectLst/>
                        <a:latin typeface="Times New Roman"/>
                        <a:ea typeface="Times New Roman"/>
                        <a:cs typeface="Times New Roman"/>
                      </a:endParaRPr>
                    </a:p>
                  </a:txBody>
                  <a:tcPr marL="44450" marR="44450" marT="0" marB="0" anchor="ctr"/>
                </a:tc>
              </a:tr>
              <a:tr h="449570">
                <a:tc>
                  <a:txBody>
                    <a:bodyPr/>
                    <a:lstStyle/>
                    <a:p>
                      <a:pPr algn="ctr">
                        <a:spcAft>
                          <a:spcPts val="0"/>
                        </a:spcAft>
                      </a:pPr>
                      <a:r>
                        <a:rPr lang="fr-FR" sz="1400">
                          <a:effectLst/>
                        </a:rPr>
                        <a:t>Obs1</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10,0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25,0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25,0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36,1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33,3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36,1 </a:t>
                      </a:r>
                      <a:endParaRPr lang="fr-FR" sz="1400" dirty="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000000"/>
                          </a:solidFill>
                          <a:effectLst/>
                          <a:latin typeface="Calibri"/>
                          <a:ea typeface="Times New Roman"/>
                          <a:cs typeface="Times New Roman"/>
                        </a:rPr>
                        <a:t>29,2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000000"/>
                          </a:solidFill>
                          <a:effectLst/>
                          <a:latin typeface="Calibri"/>
                          <a:ea typeface="Times New Roman"/>
                          <a:cs typeface="Times New Roman"/>
                        </a:rPr>
                        <a:t>47,9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000000"/>
                          </a:solidFill>
                          <a:effectLst/>
                          <a:latin typeface="Calibri"/>
                          <a:ea typeface="Times New Roman"/>
                          <a:cs typeface="Times New Roman"/>
                        </a:rPr>
                        <a:t>37,5 </a:t>
                      </a:r>
                      <a:endParaRPr lang="fr-FR" sz="1400">
                        <a:effectLst/>
                        <a:latin typeface="Times New Roman"/>
                        <a:ea typeface="Times New Roman"/>
                        <a:cs typeface="Times New Roman"/>
                      </a:endParaRPr>
                    </a:p>
                  </a:txBody>
                  <a:tcPr marL="44450" marR="44450" marT="0" marB="0" anchor="ctr"/>
                </a:tc>
              </a:tr>
              <a:tr h="299870">
                <a:tc>
                  <a:txBody>
                    <a:bodyPr/>
                    <a:lstStyle/>
                    <a:p>
                      <a:pPr algn="ctr">
                        <a:spcAft>
                          <a:spcPts val="0"/>
                        </a:spcAft>
                      </a:pPr>
                      <a:r>
                        <a:rPr lang="fr-FR" sz="1400">
                          <a:effectLst/>
                        </a:rPr>
                        <a:t>EM</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24,8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36,1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35,6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21,3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12,3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19,1 </a:t>
                      </a:r>
                      <a:endParaRPr lang="fr-FR" sz="1400" dirty="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000000"/>
                          </a:solidFill>
                          <a:effectLst/>
                          <a:latin typeface="Calibri"/>
                          <a:ea typeface="Times New Roman"/>
                          <a:cs typeface="Times New Roman"/>
                        </a:rPr>
                        <a:t>20,8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000000"/>
                          </a:solidFill>
                          <a:effectLst/>
                          <a:latin typeface="Calibri"/>
                          <a:ea typeface="Times New Roman"/>
                          <a:cs typeface="Times New Roman"/>
                        </a:rPr>
                        <a:t>36,3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dirty="0">
                          <a:solidFill>
                            <a:srgbClr val="000000"/>
                          </a:solidFill>
                          <a:effectLst/>
                          <a:latin typeface="Calibri"/>
                          <a:ea typeface="Times New Roman"/>
                          <a:cs typeface="Times New Roman"/>
                        </a:rPr>
                        <a:t>21,9 </a:t>
                      </a:r>
                      <a:endParaRPr lang="fr-FR" sz="1400" dirty="0">
                        <a:effectLst/>
                        <a:latin typeface="Times New Roman"/>
                        <a:ea typeface="Times New Roman"/>
                        <a:cs typeface="Times New Roman"/>
                      </a:endParaRPr>
                    </a:p>
                  </a:txBody>
                  <a:tcPr marL="44450" marR="44450" marT="0" marB="0" anchor="ctr"/>
                </a:tc>
              </a:tr>
              <a:tr h="224785">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 </a:t>
                      </a:r>
                      <a:endParaRPr lang="fr-FR" sz="1400" dirty="0">
                        <a:effectLst/>
                        <a:latin typeface="Times New Roman"/>
                        <a:ea typeface="Times New Roman"/>
                        <a:cs typeface="Times New Roman"/>
                      </a:endParaRPr>
                    </a:p>
                  </a:txBody>
                  <a:tcPr marL="44450" marR="44450" marT="0" marB="0" anchor="ctr"/>
                </a:tc>
                <a:tc>
                  <a:txBody>
                    <a:bodyPr/>
                    <a:lstStyle/>
                    <a:p>
                      <a:pPr>
                        <a:spcAft>
                          <a:spcPts val="0"/>
                        </a:spcAft>
                      </a:pPr>
                      <a:r>
                        <a:rPr lang="fr-FR" sz="1400">
                          <a:solidFill>
                            <a:srgbClr val="000000"/>
                          </a:solidFill>
                          <a:effectLst/>
                          <a:latin typeface="Calibri"/>
                          <a:ea typeface="Times New Roman"/>
                          <a:cs typeface="Times New Roman"/>
                        </a:rPr>
                        <a:t> </a:t>
                      </a:r>
                      <a:endParaRPr lang="fr-FR" sz="1400">
                        <a:effectLst/>
                        <a:latin typeface="Times New Roman"/>
                        <a:ea typeface="Times New Roman"/>
                        <a:cs typeface="Times New Roman"/>
                      </a:endParaRPr>
                    </a:p>
                  </a:txBody>
                  <a:tcPr marL="44450" marR="44450" marT="0" marB="0" anchor="ctr"/>
                </a:tc>
                <a:tc>
                  <a:txBody>
                    <a:bodyPr/>
                    <a:lstStyle/>
                    <a:p>
                      <a:pPr>
                        <a:spcAft>
                          <a:spcPts val="0"/>
                        </a:spcAft>
                      </a:pPr>
                      <a:r>
                        <a:rPr lang="fr-FR" sz="1400">
                          <a:solidFill>
                            <a:srgbClr val="000000"/>
                          </a:solidFill>
                          <a:effectLst/>
                          <a:latin typeface="Calibri"/>
                          <a:ea typeface="Times New Roman"/>
                          <a:cs typeface="Times New Roman"/>
                        </a:rPr>
                        <a:t> </a:t>
                      </a:r>
                      <a:endParaRPr lang="fr-FR" sz="1400">
                        <a:effectLst/>
                        <a:latin typeface="Times New Roman"/>
                        <a:ea typeface="Times New Roman"/>
                        <a:cs typeface="Times New Roman"/>
                      </a:endParaRPr>
                    </a:p>
                  </a:txBody>
                  <a:tcPr marL="44450" marR="44450" marT="0" marB="0" anchor="ctr"/>
                </a:tc>
                <a:tc>
                  <a:txBody>
                    <a:bodyPr/>
                    <a:lstStyle/>
                    <a:p>
                      <a:pPr>
                        <a:spcAft>
                          <a:spcPts val="0"/>
                        </a:spcAft>
                      </a:pPr>
                      <a:r>
                        <a:rPr lang="fr-FR" sz="1400">
                          <a:solidFill>
                            <a:srgbClr val="000000"/>
                          </a:solidFill>
                          <a:effectLst/>
                          <a:latin typeface="Calibri"/>
                          <a:ea typeface="Times New Roman"/>
                          <a:cs typeface="Times New Roman"/>
                        </a:rPr>
                        <a:t> </a:t>
                      </a:r>
                      <a:endParaRPr lang="fr-FR" sz="1400">
                        <a:effectLst/>
                        <a:latin typeface="Times New Roman"/>
                        <a:ea typeface="Times New Roman"/>
                        <a:cs typeface="Times New Roman"/>
                      </a:endParaRPr>
                    </a:p>
                  </a:txBody>
                  <a:tcPr marL="44450" marR="44450" marT="0" marB="0" anchor="ctr"/>
                </a:tc>
              </a:tr>
              <a:tr h="449570">
                <a:tc>
                  <a:txBody>
                    <a:bodyPr/>
                    <a:lstStyle/>
                    <a:p>
                      <a:pPr algn="ctr">
                        <a:spcAft>
                          <a:spcPts val="0"/>
                        </a:spcAft>
                      </a:pPr>
                      <a:r>
                        <a:rPr lang="fr-FR" sz="1400">
                          <a:effectLst/>
                        </a:rPr>
                        <a:t>Obs2</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5,0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-35,0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-10,0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chemeClr val="tx1"/>
                          </a:solidFill>
                          <a:effectLst/>
                          <a:highlight>
                            <a:srgbClr val="FFFF00"/>
                          </a:highlight>
                        </a:rPr>
                        <a:t>5,6 </a:t>
                      </a:r>
                      <a:endParaRPr lang="fr-FR" sz="1400" dirty="0">
                        <a:solidFill>
                          <a:schemeClr val="tx1"/>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chemeClr val="tx1"/>
                          </a:solidFill>
                          <a:effectLst/>
                          <a:highlight>
                            <a:srgbClr val="FFFF00"/>
                          </a:highlight>
                        </a:rPr>
                        <a:t>13,9 </a:t>
                      </a:r>
                      <a:endParaRPr lang="fr-FR" sz="1400" dirty="0">
                        <a:solidFill>
                          <a:schemeClr val="tx1"/>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chemeClr val="tx1"/>
                          </a:solidFill>
                          <a:effectLst/>
                          <a:highlight>
                            <a:srgbClr val="FFFF00"/>
                          </a:highlight>
                        </a:rPr>
                        <a:t>27,8 </a:t>
                      </a:r>
                      <a:endParaRPr lang="fr-FR" sz="1400" dirty="0">
                        <a:solidFill>
                          <a:schemeClr val="tx1"/>
                        </a:solidFill>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000000"/>
                          </a:solidFill>
                          <a:effectLst/>
                          <a:latin typeface="Calibri"/>
                          <a:ea typeface="Times New Roman"/>
                          <a:cs typeface="Times New Roman"/>
                        </a:rPr>
                        <a:t>0,0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DD0806"/>
                          </a:solidFill>
                          <a:effectLst/>
                          <a:latin typeface="Calibri"/>
                          <a:ea typeface="Times New Roman"/>
                          <a:cs typeface="Times New Roman"/>
                        </a:rPr>
                        <a:t>-14,6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dirty="0">
                          <a:solidFill>
                            <a:srgbClr val="DD0806"/>
                          </a:solidFill>
                          <a:effectLst/>
                          <a:latin typeface="Calibri"/>
                          <a:ea typeface="Times New Roman"/>
                          <a:cs typeface="Times New Roman"/>
                        </a:rPr>
                        <a:t>-6,3 </a:t>
                      </a:r>
                      <a:endParaRPr lang="fr-FR" sz="1400" dirty="0">
                        <a:effectLst/>
                        <a:latin typeface="Times New Roman"/>
                        <a:ea typeface="Times New Roman"/>
                        <a:cs typeface="Times New Roman"/>
                      </a:endParaRPr>
                    </a:p>
                  </a:txBody>
                  <a:tcPr marL="44450" marR="44450" marT="0" marB="0" anchor="ctr"/>
                </a:tc>
              </a:tr>
              <a:tr h="449570">
                <a:tc>
                  <a:txBody>
                    <a:bodyPr/>
                    <a:lstStyle/>
                    <a:p>
                      <a:pPr algn="ctr">
                        <a:spcAft>
                          <a:spcPts val="0"/>
                        </a:spcAft>
                      </a:pPr>
                      <a:r>
                        <a:rPr lang="fr-FR" sz="1400">
                          <a:effectLst/>
                        </a:rPr>
                        <a:t>EM</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19,8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-23,9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0,6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-9,3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-7,1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10,8 </a:t>
                      </a:r>
                      <a:endParaRPr lang="fr-FR" sz="1400" dirty="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DD0806"/>
                          </a:solidFill>
                          <a:effectLst/>
                          <a:latin typeface="Calibri"/>
                          <a:ea typeface="Times New Roman"/>
                          <a:cs typeface="Times New Roman"/>
                        </a:rPr>
                        <a:t>-8,3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DD0806"/>
                          </a:solidFill>
                          <a:effectLst/>
                          <a:latin typeface="Calibri"/>
                          <a:ea typeface="Times New Roman"/>
                          <a:cs typeface="Times New Roman"/>
                        </a:rPr>
                        <a:t>-26,2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dirty="0">
                          <a:solidFill>
                            <a:srgbClr val="DD0806"/>
                          </a:solidFill>
                          <a:effectLst/>
                          <a:latin typeface="Calibri"/>
                          <a:ea typeface="Times New Roman"/>
                          <a:cs typeface="Times New Roman"/>
                        </a:rPr>
                        <a:t>-21,8 </a:t>
                      </a:r>
                      <a:endParaRPr lang="fr-FR" sz="1400" dirty="0">
                        <a:effectLst/>
                        <a:latin typeface="Times New Roman"/>
                        <a:ea typeface="Times New Roman"/>
                        <a:cs typeface="Times New Roman"/>
                      </a:endParaRPr>
                    </a:p>
                  </a:txBody>
                  <a:tcPr marL="44450" marR="44450" marT="0" marB="0" anchor="ctr"/>
                </a:tc>
              </a:tr>
              <a:tr h="224785">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 </a:t>
                      </a:r>
                      <a:endParaRPr lang="fr-FR" sz="1400" dirty="0">
                        <a:effectLst/>
                        <a:latin typeface="Times New Roman"/>
                        <a:ea typeface="Times New Roman"/>
                        <a:cs typeface="Times New Roman"/>
                      </a:endParaRPr>
                    </a:p>
                  </a:txBody>
                  <a:tcPr marL="44450" marR="44450" marT="0" marB="0" anchor="ctr"/>
                </a:tc>
                <a:tc>
                  <a:txBody>
                    <a:bodyPr/>
                    <a:lstStyle/>
                    <a:p>
                      <a:pPr>
                        <a:spcAft>
                          <a:spcPts val="0"/>
                        </a:spcAft>
                      </a:pPr>
                      <a:r>
                        <a:rPr lang="fr-FR" sz="1400">
                          <a:solidFill>
                            <a:srgbClr val="000000"/>
                          </a:solidFill>
                          <a:effectLst/>
                          <a:latin typeface="Calibri"/>
                          <a:ea typeface="Times New Roman"/>
                          <a:cs typeface="Times New Roman"/>
                        </a:rPr>
                        <a:t> </a:t>
                      </a:r>
                      <a:endParaRPr lang="fr-FR" sz="1400">
                        <a:effectLst/>
                        <a:latin typeface="Times New Roman"/>
                        <a:ea typeface="Times New Roman"/>
                        <a:cs typeface="Times New Roman"/>
                      </a:endParaRPr>
                    </a:p>
                  </a:txBody>
                  <a:tcPr marL="44450" marR="44450" marT="0" marB="0" anchor="ctr"/>
                </a:tc>
                <a:tc>
                  <a:txBody>
                    <a:bodyPr/>
                    <a:lstStyle/>
                    <a:p>
                      <a:pPr>
                        <a:spcAft>
                          <a:spcPts val="0"/>
                        </a:spcAft>
                      </a:pPr>
                      <a:r>
                        <a:rPr lang="fr-FR" sz="1400">
                          <a:solidFill>
                            <a:srgbClr val="000000"/>
                          </a:solidFill>
                          <a:effectLst/>
                          <a:latin typeface="Calibri"/>
                          <a:ea typeface="Times New Roman"/>
                          <a:cs typeface="Times New Roman"/>
                        </a:rPr>
                        <a:t> </a:t>
                      </a:r>
                      <a:endParaRPr lang="fr-FR" sz="1400">
                        <a:effectLst/>
                        <a:latin typeface="Times New Roman"/>
                        <a:ea typeface="Times New Roman"/>
                        <a:cs typeface="Times New Roman"/>
                      </a:endParaRPr>
                    </a:p>
                  </a:txBody>
                  <a:tcPr marL="44450" marR="44450" marT="0" marB="0" anchor="ctr"/>
                </a:tc>
                <a:tc>
                  <a:txBody>
                    <a:bodyPr/>
                    <a:lstStyle/>
                    <a:p>
                      <a:pPr>
                        <a:spcAft>
                          <a:spcPts val="0"/>
                        </a:spcAft>
                      </a:pPr>
                      <a:r>
                        <a:rPr lang="fr-FR" sz="1400" dirty="0">
                          <a:solidFill>
                            <a:srgbClr val="000000"/>
                          </a:solidFill>
                          <a:effectLst/>
                          <a:latin typeface="Calibri"/>
                          <a:ea typeface="Times New Roman"/>
                          <a:cs typeface="Times New Roman"/>
                        </a:rPr>
                        <a:t> </a:t>
                      </a:r>
                      <a:endParaRPr lang="fr-FR" sz="1400" dirty="0">
                        <a:effectLst/>
                        <a:latin typeface="Times New Roman"/>
                        <a:ea typeface="Times New Roman"/>
                        <a:cs typeface="Times New Roman"/>
                      </a:endParaRPr>
                    </a:p>
                  </a:txBody>
                  <a:tcPr marL="44450" marR="44450" marT="0" marB="0" anchor="ctr"/>
                </a:tc>
              </a:tr>
              <a:tr h="449570">
                <a:tc>
                  <a:txBody>
                    <a:bodyPr/>
                    <a:lstStyle/>
                    <a:p>
                      <a:pPr algn="ctr">
                        <a:spcAft>
                          <a:spcPts val="0"/>
                        </a:spcAft>
                      </a:pPr>
                      <a:r>
                        <a:rPr lang="fr-FR" sz="1400">
                          <a:effectLst/>
                        </a:rPr>
                        <a:t>Obs3</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-25,0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-25,0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-40,0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8,3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0,0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8,3 </a:t>
                      </a:r>
                      <a:endParaRPr lang="fr-FR" sz="1400" dirty="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DD0806"/>
                          </a:solidFill>
                          <a:effectLst/>
                          <a:latin typeface="Calibri"/>
                          <a:ea typeface="Times New Roman"/>
                          <a:cs typeface="Times New Roman"/>
                        </a:rPr>
                        <a:t>-14,6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DD0806"/>
                          </a:solidFill>
                          <a:effectLst/>
                          <a:latin typeface="Calibri"/>
                          <a:ea typeface="Times New Roman"/>
                          <a:cs typeface="Times New Roman"/>
                        </a:rPr>
                        <a:t>-8,3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DD0806"/>
                          </a:solidFill>
                          <a:effectLst/>
                          <a:latin typeface="Calibri"/>
                          <a:ea typeface="Times New Roman"/>
                          <a:cs typeface="Times New Roman"/>
                        </a:rPr>
                        <a:t>-10,4 </a:t>
                      </a:r>
                      <a:endParaRPr lang="fr-FR" sz="1400">
                        <a:effectLst/>
                        <a:latin typeface="Times New Roman"/>
                        <a:ea typeface="Times New Roman"/>
                        <a:cs typeface="Times New Roman"/>
                      </a:endParaRPr>
                    </a:p>
                  </a:txBody>
                  <a:tcPr marL="44450" marR="44450" marT="0" marB="0" anchor="ctr"/>
                </a:tc>
              </a:tr>
              <a:tr h="449570">
                <a:tc>
                  <a:txBody>
                    <a:bodyPr/>
                    <a:lstStyle/>
                    <a:p>
                      <a:pPr algn="ctr">
                        <a:spcAft>
                          <a:spcPts val="0"/>
                        </a:spcAft>
                      </a:pPr>
                      <a:r>
                        <a:rPr lang="fr-FR" sz="1400">
                          <a:effectLst/>
                        </a:rPr>
                        <a:t>EM</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-10,2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-13,9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-29,4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-6,5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-21,0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-8,6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DD0806"/>
                          </a:solidFill>
                          <a:effectLst/>
                          <a:latin typeface="Calibri"/>
                          <a:ea typeface="Times New Roman"/>
                          <a:cs typeface="Times New Roman"/>
                        </a:rPr>
                        <a:t>-22,9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DD0806"/>
                          </a:solidFill>
                          <a:effectLst/>
                          <a:latin typeface="Calibri"/>
                          <a:ea typeface="Times New Roman"/>
                          <a:cs typeface="Times New Roman"/>
                        </a:rPr>
                        <a:t>-20,0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dirty="0">
                          <a:solidFill>
                            <a:srgbClr val="DD0806"/>
                          </a:solidFill>
                          <a:effectLst/>
                          <a:latin typeface="Calibri"/>
                          <a:ea typeface="Times New Roman"/>
                          <a:cs typeface="Times New Roman"/>
                        </a:rPr>
                        <a:t>-26,0 </a:t>
                      </a:r>
                      <a:endParaRPr lang="fr-FR" sz="1400" dirty="0">
                        <a:effectLst/>
                        <a:latin typeface="Times New Roman"/>
                        <a:ea typeface="Times New Roman"/>
                        <a:cs typeface="Times New Roman"/>
                      </a:endParaRPr>
                    </a:p>
                  </a:txBody>
                  <a:tcPr marL="44450" marR="44450" marT="0" marB="0" anchor="ctr"/>
                </a:tc>
              </a:tr>
              <a:tr h="224785">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endParaRPr lang="fr-FR" sz="1400" dirty="0">
                        <a:effectLst/>
                        <a:latin typeface="Times New Roman"/>
                        <a:ea typeface="Times New Roman"/>
                        <a:cs typeface="Times New Roman"/>
                      </a:endParaRPr>
                    </a:p>
                  </a:txBody>
                  <a:tcPr marL="44450" marR="44450" marT="0" marB="0" anchor="ctr"/>
                </a:tc>
              </a:tr>
              <a:tr h="449570">
                <a:tc>
                  <a:txBody>
                    <a:bodyPr/>
                    <a:lstStyle/>
                    <a:p>
                      <a:pPr algn="ctr">
                        <a:spcAft>
                          <a:spcPts val="0"/>
                        </a:spcAft>
                      </a:pPr>
                      <a:r>
                        <a:rPr lang="fr-FR" sz="1400">
                          <a:effectLst/>
                        </a:rPr>
                        <a:t>Obs4</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-55,0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-15,0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-55,0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33,3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16,7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33,3 </a:t>
                      </a:r>
                      <a:endParaRPr lang="fr-FR" sz="1400" dirty="0">
                        <a:effectLst/>
                        <a:latin typeface="Times New Roman"/>
                        <a:ea typeface="Times New Roman"/>
                        <a:cs typeface="Times New Roman"/>
                      </a:endParaRPr>
                    </a:p>
                  </a:txBody>
                  <a:tcPr marL="44450" marR="44450" marT="0" marB="0" anchor="ctr"/>
                </a:tc>
                <a:tc>
                  <a:txBody>
                    <a:bodyPr/>
                    <a:lstStyle/>
                    <a:p>
                      <a:pPr algn="r">
                        <a:spcAft>
                          <a:spcPts val="0"/>
                        </a:spcAft>
                      </a:pPr>
                      <a:r>
                        <a:rPr lang="fr-FR" sz="1400" dirty="0">
                          <a:solidFill>
                            <a:srgbClr val="000000"/>
                          </a:solidFill>
                          <a:effectLst/>
                          <a:latin typeface="Calibri"/>
                          <a:ea typeface="Times New Roman"/>
                          <a:cs typeface="Times New Roman"/>
                        </a:rPr>
                        <a:t>20,8 </a:t>
                      </a:r>
                      <a:endParaRPr lang="fr-FR" sz="1400" dirty="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000000"/>
                          </a:solidFill>
                          <a:effectLst/>
                          <a:latin typeface="Calibri"/>
                          <a:ea typeface="Times New Roman"/>
                          <a:cs typeface="Times New Roman"/>
                        </a:rPr>
                        <a:t>6,3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000000"/>
                          </a:solidFill>
                          <a:effectLst/>
                          <a:latin typeface="Calibri"/>
                          <a:ea typeface="Times New Roman"/>
                          <a:cs typeface="Times New Roman"/>
                        </a:rPr>
                        <a:t>8,3 </a:t>
                      </a:r>
                      <a:endParaRPr lang="fr-FR" sz="1400">
                        <a:effectLst/>
                        <a:latin typeface="Times New Roman"/>
                        <a:ea typeface="Times New Roman"/>
                        <a:cs typeface="Times New Roman"/>
                      </a:endParaRPr>
                    </a:p>
                  </a:txBody>
                  <a:tcPr marL="44450" marR="44450" marT="0" marB="0" anchor="ctr"/>
                </a:tc>
              </a:tr>
              <a:tr h="299870">
                <a:tc>
                  <a:txBody>
                    <a:bodyPr/>
                    <a:lstStyle/>
                    <a:p>
                      <a:pPr algn="ctr">
                        <a:spcAft>
                          <a:spcPts val="0"/>
                        </a:spcAft>
                      </a:pPr>
                      <a:r>
                        <a:rPr lang="fr-FR" sz="1400" dirty="0">
                          <a:effectLst/>
                        </a:rPr>
                        <a:t>EM</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-40,2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-3,9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-44,4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18,5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-4,3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16,4 </a:t>
                      </a:r>
                      <a:endParaRPr lang="fr-FR" sz="1400" dirty="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000000"/>
                          </a:solidFill>
                          <a:effectLst/>
                          <a:latin typeface="Calibri"/>
                          <a:ea typeface="Times New Roman"/>
                          <a:cs typeface="Times New Roman"/>
                        </a:rPr>
                        <a:t>12,5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DD0806"/>
                          </a:solidFill>
                          <a:effectLst/>
                          <a:latin typeface="Calibri"/>
                          <a:ea typeface="Times New Roman"/>
                          <a:cs typeface="Times New Roman"/>
                        </a:rPr>
                        <a:t>-5,4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dirty="0">
                          <a:solidFill>
                            <a:srgbClr val="DD0806"/>
                          </a:solidFill>
                          <a:effectLst/>
                          <a:latin typeface="Calibri"/>
                          <a:ea typeface="Times New Roman"/>
                          <a:cs typeface="Times New Roman"/>
                        </a:rPr>
                        <a:t>-7,3 </a:t>
                      </a:r>
                      <a:endParaRPr lang="fr-FR" sz="1400" dirty="0">
                        <a:effectLst/>
                        <a:latin typeface="Times New Roman"/>
                        <a:ea typeface="Times New Roman"/>
                        <a:cs typeface="Times New Roman"/>
                      </a:endParaRPr>
                    </a:p>
                  </a:txBody>
                  <a:tcPr marL="44450" marR="44450" marT="0" marB="0" anchor="ctr"/>
                </a:tc>
              </a:tr>
            </a:tbl>
          </a:graphicData>
        </a:graphic>
      </p:graphicFrame>
      <p:sp>
        <p:nvSpPr>
          <p:cNvPr id="8" name="Espace réservé du contenu 2"/>
          <p:cNvSpPr txBox="1">
            <a:spLocks/>
          </p:cNvSpPr>
          <p:nvPr/>
        </p:nvSpPr>
        <p:spPr>
          <a:xfrm>
            <a:off x="5652120" y="1600200"/>
            <a:ext cx="3312368" cy="4525963"/>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2000" dirty="0" smtClean="0"/>
              <a:t>les enfants sont très différents au niveau de l’insight</a:t>
            </a:r>
          </a:p>
          <a:p>
            <a:r>
              <a:rPr lang="fr-FR" sz="2000" dirty="0" smtClean="0"/>
              <a:t>Il y a une évolution très marquée qui se produit chez obs2 au niveau de l’expression affective et des mécanismes de défense.</a:t>
            </a:r>
          </a:p>
          <a:p>
            <a:pPr lvl="1"/>
            <a:r>
              <a:rPr lang="fr-FR" sz="1800" dirty="0" smtClean="0"/>
              <a:t>Retour à l’EPCA : cet enfant a acquis le langage et le graphisme: coté 0 </a:t>
            </a:r>
            <a:r>
              <a:rPr lang="fr-FR" sz="1800" dirty="0"/>
              <a:t>à</a:t>
            </a:r>
            <a:r>
              <a:rPr lang="fr-FR" sz="1800" dirty="0" smtClean="0"/>
              <a:t> T1 et T2 de l’évaluation mais 3 à partir de 6 mois</a:t>
            </a:r>
          </a:p>
          <a:p>
            <a:endParaRPr lang="fr-FR" sz="2200" dirty="0" smtClean="0"/>
          </a:p>
          <a:p>
            <a:endParaRPr lang="fr-FR" dirty="0"/>
          </a:p>
        </p:txBody>
      </p:sp>
      <p:sp>
        <p:nvSpPr>
          <p:cNvPr id="9" name="ZoneTexte 8"/>
          <p:cNvSpPr txBox="1"/>
          <p:nvPr/>
        </p:nvSpPr>
        <p:spPr>
          <a:xfrm>
            <a:off x="0" y="6095037"/>
            <a:ext cx="9144000" cy="646331"/>
          </a:xfrm>
          <a:prstGeom prst="rect">
            <a:avLst/>
          </a:prstGeom>
          <a:noFill/>
        </p:spPr>
        <p:txBody>
          <a:bodyPr wrap="square" rtlCol="0">
            <a:spAutoFit/>
          </a:bodyPr>
          <a:lstStyle/>
          <a:p>
            <a:r>
              <a:rPr lang="fr-FR" sz="1800" i="1" dirty="0" smtClean="0">
                <a:latin typeface="Arial"/>
                <a:cs typeface="Arial"/>
              </a:rPr>
              <a:t>Une première conclusion: </a:t>
            </a:r>
            <a:r>
              <a:rPr lang="fr-FR" sz="1800" i="1" dirty="0">
                <a:latin typeface="Arial"/>
                <a:cs typeface="Arial"/>
              </a:rPr>
              <a:t>i</a:t>
            </a:r>
            <a:r>
              <a:rPr lang="fr-FR" sz="1800" i="1" dirty="0" smtClean="0">
                <a:latin typeface="Arial"/>
                <a:cs typeface="Arial"/>
              </a:rPr>
              <a:t>mportance </a:t>
            </a:r>
            <a:r>
              <a:rPr lang="fr-FR" sz="1800" i="1" dirty="0">
                <a:latin typeface="Arial"/>
                <a:cs typeface="Arial"/>
              </a:rPr>
              <a:t>du suivi </a:t>
            </a:r>
            <a:r>
              <a:rPr lang="fr-FR" sz="1800" i="1" dirty="0" smtClean="0">
                <a:latin typeface="Arial"/>
                <a:cs typeface="Arial"/>
              </a:rPr>
              <a:t>individuel longitudinal des différentes dimensions d’évolution, </a:t>
            </a:r>
            <a:r>
              <a:rPr lang="fr-FR" sz="1800" i="1" dirty="0">
                <a:latin typeface="Arial"/>
                <a:cs typeface="Arial"/>
              </a:rPr>
              <a:t>en même temps que </a:t>
            </a:r>
            <a:r>
              <a:rPr lang="fr-FR" sz="1800" i="1" dirty="0" smtClean="0">
                <a:latin typeface="Arial"/>
                <a:cs typeface="Arial"/>
              </a:rPr>
              <a:t>leurs </a:t>
            </a:r>
            <a:r>
              <a:rPr lang="fr-FR" sz="1800" i="1" dirty="0">
                <a:latin typeface="Arial"/>
                <a:cs typeface="Arial"/>
              </a:rPr>
              <a:t>traductions </a:t>
            </a:r>
            <a:r>
              <a:rPr lang="fr-FR" sz="1800" i="1" dirty="0" smtClean="0">
                <a:latin typeface="Arial"/>
                <a:cs typeface="Arial"/>
              </a:rPr>
              <a:t>quantitatives générales.</a:t>
            </a:r>
            <a:r>
              <a:rPr lang="fr-FR" sz="1800" i="1" dirty="0" smtClean="0"/>
              <a:t> </a:t>
            </a:r>
            <a:endParaRPr lang="fr-FR" sz="1800" i="1" dirty="0"/>
          </a:p>
        </p:txBody>
      </p:sp>
    </p:spTree>
    <p:extLst>
      <p:ext uri="{BB962C8B-B14F-4D97-AF65-F5344CB8AC3E}">
        <p14:creationId xmlns:p14="http://schemas.microsoft.com/office/powerpoint/2010/main" val="232769470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Retour sur les modérateurs</a:t>
            </a:r>
            <a:endParaRPr lang="fr-FR" dirty="0"/>
          </a:p>
        </p:txBody>
      </p:sp>
      <p:sp>
        <p:nvSpPr>
          <p:cNvPr id="3" name="Espace réservé du contenu 2"/>
          <p:cNvSpPr>
            <a:spLocks noGrp="1"/>
          </p:cNvSpPr>
          <p:nvPr>
            <p:ph idx="1"/>
          </p:nvPr>
        </p:nvSpPr>
        <p:spPr>
          <a:xfrm>
            <a:off x="251520" y="1340768"/>
            <a:ext cx="8435280" cy="5517232"/>
          </a:xfrm>
        </p:spPr>
        <p:txBody>
          <a:bodyPr>
            <a:normAutofit fontScale="40000" lnSpcReduction="20000"/>
          </a:bodyPr>
          <a:lstStyle/>
          <a:p>
            <a:pPr indent="-342000" algn="just">
              <a:lnSpc>
                <a:spcPct val="120000"/>
              </a:lnSpc>
            </a:pPr>
            <a:r>
              <a:rPr lang="fr-FR" sz="3500" b="1" dirty="0">
                <a:latin typeface="Arial"/>
                <a:cs typeface="Arial"/>
              </a:rPr>
              <a:t>Obs2</a:t>
            </a:r>
            <a:r>
              <a:rPr lang="fr-FR" sz="3500" dirty="0">
                <a:latin typeface="Arial"/>
                <a:cs typeface="Arial"/>
              </a:rPr>
              <a:t> a été dépisté à </a:t>
            </a:r>
            <a:r>
              <a:rPr lang="fr-FR" sz="3500" dirty="0" smtClean="0">
                <a:latin typeface="Arial"/>
                <a:cs typeface="Arial"/>
              </a:rPr>
              <a:t>22 mois. </a:t>
            </a:r>
            <a:r>
              <a:rPr lang="fr-FR" sz="3500" dirty="0">
                <a:latin typeface="Arial"/>
                <a:cs typeface="Arial"/>
              </a:rPr>
              <a:t>Il a commencé également sa psychothérapie 18 mois plus tôt (</a:t>
            </a:r>
            <a:r>
              <a:rPr lang="fr-FR" sz="3500" dirty="0" err="1">
                <a:latin typeface="Arial"/>
                <a:cs typeface="Arial"/>
              </a:rPr>
              <a:t>psychodynamique</a:t>
            </a:r>
            <a:r>
              <a:rPr lang="fr-FR" sz="3500" dirty="0">
                <a:latin typeface="Arial"/>
                <a:cs typeface="Arial"/>
              </a:rPr>
              <a:t>, 2 séances par semaine). Mais le contexte de son développement est difficile : dépression maternelle non diagnostiquée avant le bilan de l’enfant, son absence en journée et parfois le soir quand il avait 16 mois, et rupture des relations avec le père </a:t>
            </a:r>
            <a:r>
              <a:rPr lang="fr-FR" sz="3500" dirty="0" smtClean="0">
                <a:latin typeface="Arial"/>
                <a:cs typeface="Arial"/>
              </a:rPr>
              <a:t>dans un contexte </a:t>
            </a:r>
            <a:r>
              <a:rPr lang="fr-FR" sz="3500" dirty="0">
                <a:latin typeface="Arial"/>
                <a:cs typeface="Arial"/>
              </a:rPr>
              <a:t>de violence familiale. </a:t>
            </a:r>
            <a:endParaRPr lang="fr-FR" sz="3500" dirty="0" smtClean="0">
              <a:latin typeface="Arial"/>
              <a:cs typeface="Arial"/>
            </a:endParaRPr>
          </a:p>
          <a:p>
            <a:pPr indent="-342000" algn="just">
              <a:lnSpc>
                <a:spcPct val="120000"/>
              </a:lnSpc>
            </a:pPr>
            <a:r>
              <a:rPr lang="fr-FR" sz="3500" dirty="0" smtClean="0">
                <a:latin typeface="Arial"/>
                <a:cs typeface="Arial"/>
              </a:rPr>
              <a:t>Son </a:t>
            </a:r>
            <a:r>
              <a:rPr lang="fr-FR" sz="3500" dirty="0">
                <a:latin typeface="Arial"/>
                <a:cs typeface="Arial"/>
              </a:rPr>
              <a:t>Insight est </a:t>
            </a:r>
            <a:r>
              <a:rPr lang="fr-FR" sz="3500" dirty="0" smtClean="0">
                <a:latin typeface="Arial"/>
                <a:cs typeface="Arial"/>
              </a:rPr>
              <a:t>positif </a:t>
            </a:r>
            <a:r>
              <a:rPr lang="fr-FR" sz="3500" dirty="0">
                <a:latin typeface="Arial"/>
                <a:cs typeface="Arial"/>
              </a:rPr>
              <a:t>au </a:t>
            </a:r>
            <a:r>
              <a:rPr lang="fr-FR" sz="3500" dirty="0" smtClean="0">
                <a:latin typeface="Arial"/>
                <a:cs typeface="Arial"/>
              </a:rPr>
              <a:t>départ </a:t>
            </a:r>
            <a:r>
              <a:rPr lang="fr-FR" sz="3500" dirty="0">
                <a:latin typeface="Arial"/>
                <a:cs typeface="Arial"/>
              </a:rPr>
              <a:t> ; son EAD est au dessous de la moyenne (-9,3) ainsi que la REE (-8,3). </a:t>
            </a:r>
            <a:endParaRPr lang="fr-FR" sz="3500" dirty="0" smtClean="0">
              <a:latin typeface="Arial"/>
              <a:cs typeface="Arial"/>
            </a:endParaRPr>
          </a:p>
          <a:p>
            <a:pPr indent="-342000" algn="just">
              <a:lnSpc>
                <a:spcPct val="120000"/>
              </a:lnSpc>
            </a:pPr>
            <a:endParaRPr lang="fr-FR" sz="3500" dirty="0">
              <a:latin typeface="Arial"/>
              <a:cs typeface="Arial"/>
            </a:endParaRPr>
          </a:p>
          <a:p>
            <a:pPr indent="-342000" algn="just">
              <a:lnSpc>
                <a:spcPct val="120000"/>
              </a:lnSpc>
            </a:pPr>
            <a:r>
              <a:rPr lang="fr-FR" sz="3500" b="1" dirty="0" smtClean="0">
                <a:latin typeface="Arial"/>
                <a:cs typeface="Arial"/>
              </a:rPr>
              <a:t>Obs3 </a:t>
            </a:r>
            <a:r>
              <a:rPr lang="fr-FR" sz="3500" dirty="0" smtClean="0">
                <a:latin typeface="Arial"/>
                <a:cs typeface="Arial"/>
              </a:rPr>
              <a:t>5 ans </a:t>
            </a:r>
            <a:r>
              <a:rPr lang="fr-FR" sz="3500" dirty="0">
                <a:latin typeface="Arial"/>
                <a:cs typeface="Arial"/>
              </a:rPr>
              <a:t>a été dépisté </a:t>
            </a:r>
            <a:r>
              <a:rPr lang="fr-FR" sz="3500" dirty="0" smtClean="0">
                <a:latin typeface="Arial"/>
                <a:cs typeface="Arial"/>
              </a:rPr>
              <a:t>vers 3 ans. </a:t>
            </a:r>
            <a:r>
              <a:rPr lang="fr-FR" sz="3500" dirty="0">
                <a:latin typeface="Arial"/>
                <a:cs typeface="Arial"/>
              </a:rPr>
              <a:t>Il a commencé sa psychothérapie 6 mois avant le début de l’étude, mais la fréquence des </a:t>
            </a:r>
            <a:r>
              <a:rPr lang="fr-FR" sz="3500" dirty="0" err="1">
                <a:latin typeface="Arial"/>
                <a:cs typeface="Arial"/>
              </a:rPr>
              <a:t>rv</a:t>
            </a:r>
            <a:r>
              <a:rPr lang="fr-FR" sz="3500" dirty="0">
                <a:latin typeface="Arial"/>
                <a:cs typeface="Arial"/>
              </a:rPr>
              <a:t> était réduite à 1 séance / 3 semaines. La fréquence des séances est depuis le début de l’étude (1 séance / semaine). </a:t>
            </a:r>
            <a:r>
              <a:rPr lang="fr-FR" sz="3500" dirty="0" smtClean="0">
                <a:latin typeface="Arial"/>
                <a:cs typeface="Arial"/>
              </a:rPr>
              <a:t>Il </a:t>
            </a:r>
            <a:r>
              <a:rPr lang="fr-FR" sz="3500" dirty="0">
                <a:latin typeface="Arial"/>
                <a:cs typeface="Arial"/>
              </a:rPr>
              <a:t>bénéficie d’un bon soutien familial (et notamment de ses frères), mais ses parents sont très anxieux. Il a eu un retard de croissance intra-utérin (poids de naissance 2 </a:t>
            </a:r>
            <a:r>
              <a:rPr lang="fr-FR" sz="3500" dirty="0" err="1">
                <a:latin typeface="Arial"/>
                <a:cs typeface="Arial"/>
              </a:rPr>
              <a:t>kgs</a:t>
            </a:r>
            <a:r>
              <a:rPr lang="fr-FR" sz="3500" dirty="0">
                <a:latin typeface="Arial"/>
                <a:cs typeface="Arial"/>
              </a:rPr>
              <a:t>. Il a une comorbidité somatique : trouble dermatologique récurrent et constipation chronique depuis petit. Il va à l’école, mais n’entre pas en relation avec les autres enfants (stress pour l’enfant). Séances d’orthophonie. Développement hétérogène</a:t>
            </a:r>
            <a:r>
              <a:rPr lang="fr-FR" sz="3500" dirty="0" smtClean="0">
                <a:latin typeface="Arial"/>
                <a:cs typeface="Arial"/>
              </a:rPr>
              <a:t>.</a:t>
            </a:r>
          </a:p>
          <a:p>
            <a:pPr indent="-342000" algn="just">
              <a:lnSpc>
                <a:spcPct val="120000"/>
              </a:lnSpc>
            </a:pPr>
            <a:r>
              <a:rPr lang="fr-FR" sz="3500" dirty="0" smtClean="0">
                <a:latin typeface="Arial"/>
                <a:cs typeface="Arial"/>
              </a:rPr>
              <a:t> Il </a:t>
            </a:r>
            <a:r>
              <a:rPr lang="fr-FR" sz="3500" dirty="0">
                <a:latin typeface="Arial"/>
                <a:cs typeface="Arial"/>
              </a:rPr>
              <a:t>est très au dessous de la moyenne dans les 3 dimensions (INS : -10,2 ; EAD : -6,5 ; REE : -22,9). </a:t>
            </a:r>
            <a:endParaRPr lang="fr-FR" sz="3500" dirty="0" smtClean="0">
              <a:latin typeface="Arial"/>
              <a:cs typeface="Arial"/>
            </a:endParaRPr>
          </a:p>
          <a:p>
            <a:pPr indent="-342000" algn="just">
              <a:lnSpc>
                <a:spcPct val="120000"/>
              </a:lnSpc>
            </a:pPr>
            <a:endParaRPr lang="fr-FR" sz="3500" dirty="0">
              <a:latin typeface="Arial"/>
              <a:cs typeface="Arial"/>
            </a:endParaRPr>
          </a:p>
          <a:p>
            <a:pPr indent="-342000" algn="just">
              <a:lnSpc>
                <a:spcPct val="120000"/>
              </a:lnSpc>
            </a:pPr>
            <a:r>
              <a:rPr lang="fr-FR" sz="3500" b="1" dirty="0">
                <a:latin typeface="Arial"/>
                <a:cs typeface="Arial"/>
              </a:rPr>
              <a:t>Obs4</a:t>
            </a:r>
            <a:r>
              <a:rPr lang="fr-FR" sz="3500" dirty="0">
                <a:latin typeface="Arial"/>
                <a:cs typeface="Arial"/>
              </a:rPr>
              <a:t> a été dépisté à 3 ans et a commencé sa psychothérapie </a:t>
            </a:r>
            <a:r>
              <a:rPr lang="fr-FR" sz="3500" dirty="0" smtClean="0">
                <a:latin typeface="Arial"/>
                <a:cs typeface="Arial"/>
              </a:rPr>
              <a:t>un </a:t>
            </a:r>
            <a:r>
              <a:rPr lang="fr-FR" sz="3500" dirty="0">
                <a:latin typeface="Arial"/>
                <a:cs typeface="Arial"/>
              </a:rPr>
              <a:t>an avant le début de </a:t>
            </a:r>
            <a:r>
              <a:rPr lang="fr-FR" sz="3500" dirty="0" smtClean="0">
                <a:latin typeface="Arial"/>
                <a:cs typeface="Arial"/>
              </a:rPr>
              <a:t>l’étude (2 séances / semaine de 45 mn ; </a:t>
            </a:r>
            <a:r>
              <a:rPr lang="fr-FR" sz="3500" dirty="0" err="1" smtClean="0">
                <a:latin typeface="Arial"/>
                <a:cs typeface="Arial"/>
              </a:rPr>
              <a:t>psychodynamique</a:t>
            </a:r>
            <a:r>
              <a:rPr lang="fr-FR" sz="3500" dirty="0" smtClean="0">
                <a:latin typeface="Arial"/>
                <a:cs typeface="Arial"/>
              </a:rPr>
              <a:t>). </a:t>
            </a:r>
            <a:r>
              <a:rPr lang="fr-FR" sz="3500" dirty="0">
                <a:latin typeface="Arial"/>
                <a:cs typeface="Arial"/>
              </a:rPr>
              <a:t>Il a eu un bon développement jusqu’à 18-24 mois, puis a régressé. On note une dépression des parents et un contexte de deuil pour les deux au début de la psychothérapie. </a:t>
            </a:r>
            <a:endParaRPr lang="fr-FR" sz="3500" dirty="0" smtClean="0">
              <a:latin typeface="Arial"/>
              <a:cs typeface="Arial"/>
            </a:endParaRPr>
          </a:p>
          <a:p>
            <a:pPr indent="-342000" algn="just">
              <a:lnSpc>
                <a:spcPct val="120000"/>
              </a:lnSpc>
            </a:pPr>
            <a:r>
              <a:rPr lang="fr-FR" sz="3500" dirty="0" smtClean="0">
                <a:latin typeface="Arial"/>
                <a:cs typeface="Arial"/>
              </a:rPr>
              <a:t>Ses </a:t>
            </a:r>
            <a:r>
              <a:rPr lang="fr-FR" sz="3500" dirty="0">
                <a:latin typeface="Arial"/>
                <a:cs typeface="Arial"/>
              </a:rPr>
              <a:t>scores à l’insight sont très au dessous de la moyenne des cas (-40,2). En revanche, les scores à l’EAD et à la REE sont au dessus de la moyenne (+18,5 et +12,5). </a:t>
            </a:r>
          </a:p>
          <a:p>
            <a:endParaRPr lang="fr-FR" dirty="0">
              <a:latin typeface="Arial"/>
              <a:cs typeface="Arial"/>
            </a:endParaRPr>
          </a:p>
        </p:txBody>
      </p:sp>
    </p:spTree>
    <p:extLst>
      <p:ext uri="{BB962C8B-B14F-4D97-AF65-F5344CB8AC3E}">
        <p14:creationId xmlns:p14="http://schemas.microsoft.com/office/powerpoint/2010/main" val="699169757"/>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457200" y="1600200"/>
            <a:ext cx="8229600" cy="4853136"/>
          </a:xfrm>
        </p:spPr>
        <p:txBody>
          <a:bodyPr>
            <a:normAutofit fontScale="77500" lnSpcReduction="20000"/>
          </a:bodyPr>
          <a:lstStyle/>
          <a:p>
            <a:r>
              <a:rPr lang="fr-FR" dirty="0"/>
              <a:t>En fait, nous nous apercevons ici que les variables explicatives concernant les médiateurs sont (évidemment) en interaction étroite </a:t>
            </a:r>
            <a:r>
              <a:rPr lang="fr-FR" dirty="0" smtClean="0"/>
              <a:t>avec </a:t>
            </a:r>
            <a:r>
              <a:rPr lang="fr-FR" dirty="0"/>
              <a:t>les traits de gravité de sa </a:t>
            </a:r>
            <a:r>
              <a:rPr lang="fr-FR" dirty="0" smtClean="0"/>
              <a:t>pathologie qui s’expriment dans la relation</a:t>
            </a:r>
          </a:p>
          <a:p>
            <a:r>
              <a:rPr lang="fr-FR" dirty="0" smtClean="0"/>
              <a:t> </a:t>
            </a:r>
            <a:r>
              <a:rPr lang="fr-FR" b="1" dirty="0"/>
              <a:t>mais aussi</a:t>
            </a:r>
            <a:r>
              <a:rPr lang="fr-FR" dirty="0"/>
              <a:t> </a:t>
            </a:r>
            <a:endParaRPr lang="fr-FR" dirty="0" smtClean="0"/>
          </a:p>
          <a:p>
            <a:r>
              <a:rPr lang="fr-FR" dirty="0" smtClean="0"/>
              <a:t>avec </a:t>
            </a:r>
            <a:r>
              <a:rPr lang="fr-FR" dirty="0"/>
              <a:t>les capacités de l’enfant, leur évolution et ses acquisitions. </a:t>
            </a:r>
            <a:endParaRPr lang="fr-FR" dirty="0" smtClean="0"/>
          </a:p>
          <a:p>
            <a:r>
              <a:rPr lang="fr-FR" dirty="0" smtClean="0"/>
              <a:t>Celles</a:t>
            </a:r>
            <a:r>
              <a:rPr lang="fr-FR" dirty="0"/>
              <a:t>-ci se retrouvent dans le score global de variation sous une forme non précisée alors que l’acquisition du langage est évidemment un événement qui bouleverse la situation de l’enfant et la situation clinique. Cette constatation souligne l’importance du suivi qualitatif des évolutions en même temps que leurs traductions quantitatives. </a:t>
            </a:r>
          </a:p>
          <a:p>
            <a:endParaRPr lang="fr-FR" dirty="0"/>
          </a:p>
        </p:txBody>
      </p:sp>
    </p:spTree>
    <p:extLst>
      <p:ext uri="{BB962C8B-B14F-4D97-AF65-F5344CB8AC3E}">
        <p14:creationId xmlns:p14="http://schemas.microsoft.com/office/powerpoint/2010/main" val="3398807396"/>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Conclusion</a:t>
            </a:r>
            <a:endParaRPr lang="fr-FR" dirty="0"/>
          </a:p>
        </p:txBody>
      </p:sp>
      <p:sp>
        <p:nvSpPr>
          <p:cNvPr id="3" name="Espace réservé du contenu 2"/>
          <p:cNvSpPr>
            <a:spLocks noGrp="1"/>
          </p:cNvSpPr>
          <p:nvPr>
            <p:ph idx="1"/>
          </p:nvPr>
        </p:nvSpPr>
        <p:spPr>
          <a:xfrm>
            <a:off x="457200" y="1600200"/>
            <a:ext cx="8229600" cy="5069160"/>
          </a:xfrm>
        </p:spPr>
        <p:txBody>
          <a:bodyPr>
            <a:normAutofit fontScale="70000" lnSpcReduction="20000"/>
          </a:bodyPr>
          <a:lstStyle/>
          <a:p>
            <a:r>
              <a:rPr lang="fr-FR" dirty="0" smtClean="0"/>
              <a:t>Nous avons considéré 3 niveaux d’analyse et commencé à considérer leur spécificité et leur complémentarité</a:t>
            </a:r>
          </a:p>
          <a:p>
            <a:pPr lvl="1"/>
            <a:r>
              <a:rPr lang="fr-FR" dirty="0" smtClean="0"/>
              <a:t>Le cas isolé permet de présenter de façon précise et structurée un fait clinique complexe et ses éléments. C’est un fait clinique.</a:t>
            </a:r>
          </a:p>
          <a:p>
            <a:pPr lvl="1"/>
            <a:r>
              <a:rPr lang="fr-FR" dirty="0" smtClean="0"/>
              <a:t>Les cas regroupés présentent des résultats sur un nombre significatif de cas avec un effet de masse robuste. Solide pour les résultats globaux, ce niveau apporte des éléments qui permettent de réfuter la généralisation de certaines hypothèses et de considérer l’importance de certains facteurs. Il sert de repère pour situer un cas et son évolution. En revanche, c’est un niveau faible pour les mécanismes de changement.</a:t>
            </a:r>
          </a:p>
          <a:p>
            <a:pPr lvl="1"/>
            <a:r>
              <a:rPr lang="fr-FR" dirty="0" smtClean="0"/>
              <a:t>Les comparaisons cas à cas présentent de façon cruciale la question des mécanismes de changement, incluant une mise en question épistémologique de l’abord de cette question. Le « simple » est le voisin du « complexe ». Les dimensions du dynamique et de l’interaction forcent la porte du modèle action –changement sur un organisme stable réceptif. </a:t>
            </a:r>
          </a:p>
          <a:p>
            <a:pPr lvl="1"/>
            <a:r>
              <a:rPr lang="fr-FR" dirty="0" smtClean="0"/>
              <a:t>Chacun de ces niveaux est complémentaire et nécessaire aux autres. </a:t>
            </a:r>
            <a:endParaRPr lang="fr-FR" dirty="0"/>
          </a:p>
        </p:txBody>
      </p:sp>
    </p:spTree>
    <p:extLst>
      <p:ext uri="{BB962C8B-B14F-4D97-AF65-F5344CB8AC3E}">
        <p14:creationId xmlns:p14="http://schemas.microsoft.com/office/powerpoint/2010/main" val="28009919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91264" cy="922114"/>
          </a:xfrm>
        </p:spPr>
        <p:txBody>
          <a:bodyPr/>
          <a:lstStyle/>
          <a:p>
            <a:r>
              <a:rPr lang="fr-FR" dirty="0" smtClean="0"/>
              <a:t>Discussion niveau 3</a:t>
            </a:r>
            <a:endParaRPr lang="fr-FR" dirty="0"/>
          </a:p>
        </p:txBody>
      </p:sp>
      <p:sp>
        <p:nvSpPr>
          <p:cNvPr id="3" name="Espace réservé du contenu 2"/>
          <p:cNvSpPr>
            <a:spLocks noGrp="1"/>
          </p:cNvSpPr>
          <p:nvPr>
            <p:ph idx="1"/>
          </p:nvPr>
        </p:nvSpPr>
        <p:spPr>
          <a:xfrm>
            <a:off x="457200" y="1268760"/>
            <a:ext cx="8229600" cy="5472608"/>
          </a:xfrm>
        </p:spPr>
        <p:txBody>
          <a:bodyPr>
            <a:normAutofit fontScale="32500" lnSpcReduction="20000"/>
          </a:bodyPr>
          <a:lstStyle/>
          <a:p>
            <a:pPr algn="just">
              <a:lnSpc>
                <a:spcPct val="120000"/>
              </a:lnSpc>
            </a:pPr>
            <a:r>
              <a:rPr lang="fr-FR" sz="4300" dirty="0" smtClean="0">
                <a:latin typeface="Arial"/>
                <a:cs typeface="Arial"/>
              </a:rPr>
              <a:t>Même </a:t>
            </a:r>
            <a:r>
              <a:rPr lang="fr-FR" sz="4300" dirty="0">
                <a:latin typeface="Arial"/>
                <a:cs typeface="Arial"/>
              </a:rPr>
              <a:t>si nous observons une variation globale qui peut regrouper des patients dans </a:t>
            </a:r>
            <a:r>
              <a:rPr lang="fr-FR" sz="4300" dirty="0" smtClean="0">
                <a:latin typeface="Arial"/>
                <a:cs typeface="Arial"/>
              </a:rPr>
              <a:t>les mêmes </a:t>
            </a:r>
            <a:r>
              <a:rPr lang="fr-FR" sz="4300" dirty="0">
                <a:latin typeface="Arial"/>
                <a:cs typeface="Arial"/>
              </a:rPr>
              <a:t>classes, l’analyse reste complexe car les facteurs et indicateurs de changement observés n’évoluent pas </a:t>
            </a:r>
            <a:r>
              <a:rPr lang="fr-FR" sz="4300" dirty="0" smtClean="0">
                <a:latin typeface="Arial"/>
                <a:cs typeface="Arial"/>
              </a:rPr>
              <a:t>nécessairement de façon régulière d’un </a:t>
            </a:r>
            <a:r>
              <a:rPr lang="fr-FR" sz="4300" dirty="0">
                <a:latin typeface="Arial"/>
                <a:cs typeface="Arial"/>
              </a:rPr>
              <a:t>patient à l’autre, ni même de façon symétrique chez le même patient.</a:t>
            </a:r>
          </a:p>
          <a:p>
            <a:pPr algn="just">
              <a:lnSpc>
                <a:spcPct val="120000"/>
              </a:lnSpc>
            </a:pPr>
            <a:endParaRPr lang="fr-FR" sz="4300" dirty="0">
              <a:latin typeface="Arial"/>
              <a:cs typeface="Arial"/>
            </a:endParaRPr>
          </a:p>
          <a:p>
            <a:pPr algn="just">
              <a:lnSpc>
                <a:spcPct val="120000"/>
              </a:lnSpc>
            </a:pPr>
            <a:r>
              <a:rPr lang="fr-FR" sz="4300" dirty="0" smtClean="0">
                <a:latin typeface="Arial"/>
                <a:cs typeface="Arial"/>
              </a:rPr>
              <a:t>Chez certains patients, les cliniciens notent </a:t>
            </a:r>
            <a:r>
              <a:rPr lang="fr-FR" sz="4300" dirty="0">
                <a:latin typeface="Arial"/>
                <a:cs typeface="Arial"/>
              </a:rPr>
              <a:t>un </a:t>
            </a:r>
            <a:r>
              <a:rPr lang="fr-FR" sz="4300" i="1" dirty="0">
                <a:latin typeface="Arial"/>
                <a:cs typeface="Arial"/>
              </a:rPr>
              <a:t>développement hétérogène </a:t>
            </a:r>
            <a:r>
              <a:rPr lang="fr-FR" sz="4300" dirty="0">
                <a:latin typeface="Arial"/>
                <a:cs typeface="Arial"/>
              </a:rPr>
              <a:t>qui </a:t>
            </a:r>
            <a:r>
              <a:rPr lang="fr-FR" sz="4300" dirty="0" smtClean="0">
                <a:latin typeface="Arial"/>
                <a:cs typeface="Arial"/>
              </a:rPr>
              <a:t>semble influencer </a:t>
            </a:r>
            <a:r>
              <a:rPr lang="fr-FR" sz="4300" dirty="0">
                <a:latin typeface="Arial"/>
                <a:cs typeface="Arial"/>
              </a:rPr>
              <a:t>les scores de certains instruments comme l’EPCA, par exemple. Nous avons remarqué la difficulté </a:t>
            </a:r>
            <a:r>
              <a:rPr lang="fr-FR" sz="4300" dirty="0" smtClean="0">
                <a:latin typeface="Arial"/>
                <a:cs typeface="Arial"/>
              </a:rPr>
              <a:t>de l’interprétation de </a:t>
            </a:r>
            <a:r>
              <a:rPr lang="fr-FR" sz="4300" dirty="0">
                <a:latin typeface="Arial"/>
                <a:cs typeface="Arial"/>
              </a:rPr>
              <a:t>la cotation du développement quand il est hétérogène. Il peut y avoir un décalage entre un score global élevé et des scores dans différentes dimensions qui peuvent être </a:t>
            </a:r>
            <a:r>
              <a:rPr lang="fr-FR" sz="4300" dirty="0" smtClean="0">
                <a:latin typeface="Arial"/>
                <a:cs typeface="Arial"/>
              </a:rPr>
              <a:t>décevants, ce qui sous estime l’attention à l’un et aux autres.</a:t>
            </a:r>
            <a:endParaRPr lang="fr-FR" sz="4300" dirty="0">
              <a:latin typeface="Arial"/>
              <a:cs typeface="Arial"/>
            </a:endParaRPr>
          </a:p>
          <a:p>
            <a:pPr algn="just">
              <a:lnSpc>
                <a:spcPct val="120000"/>
              </a:lnSpc>
            </a:pPr>
            <a:endParaRPr lang="fr-FR" sz="4300" dirty="0">
              <a:latin typeface="Arial"/>
              <a:cs typeface="Arial"/>
            </a:endParaRPr>
          </a:p>
          <a:p>
            <a:pPr algn="just">
              <a:lnSpc>
                <a:spcPct val="120000"/>
              </a:lnSpc>
            </a:pPr>
            <a:r>
              <a:rPr lang="fr-FR" sz="4300" dirty="0">
                <a:latin typeface="Arial"/>
                <a:cs typeface="Arial"/>
              </a:rPr>
              <a:t>La notion « d’analogie » entre cas est difficile à bien spécifier. Les scores des différents outils ne permettent qu’un cadrage car d’autres éléments sont susceptibles d’y participer, que l’on retrouve dans l’analyse des résultats de ces instruments, dans la formulation de cas et les modérateurs</a:t>
            </a:r>
            <a:r>
              <a:rPr lang="fr-FR" sz="4300" dirty="0" smtClean="0">
                <a:latin typeface="Arial"/>
                <a:cs typeface="Arial"/>
              </a:rPr>
              <a:t>. Le CPQ apporte des informations centrales sur la réalité interne. Un </a:t>
            </a:r>
            <a:r>
              <a:rPr lang="fr-FR" sz="4300" dirty="0">
                <a:latin typeface="Arial"/>
                <a:cs typeface="Arial"/>
              </a:rPr>
              <a:t>des enjeux est de parvenir à réaliser une véritable classification à </a:t>
            </a:r>
            <a:r>
              <a:rPr lang="fr-FR" sz="4300" dirty="0" err="1">
                <a:latin typeface="Arial"/>
                <a:cs typeface="Arial"/>
              </a:rPr>
              <a:t>baseline</a:t>
            </a:r>
            <a:r>
              <a:rPr lang="fr-FR" sz="4300" dirty="0" smtClean="0">
                <a:latin typeface="Arial"/>
                <a:cs typeface="Arial"/>
              </a:rPr>
              <a:t>.</a:t>
            </a:r>
          </a:p>
          <a:p>
            <a:pPr algn="just">
              <a:lnSpc>
                <a:spcPct val="120000"/>
              </a:lnSpc>
            </a:pPr>
            <a:endParaRPr lang="fr-FR" sz="4300" dirty="0">
              <a:latin typeface="Arial"/>
              <a:cs typeface="Arial"/>
            </a:endParaRPr>
          </a:p>
          <a:p>
            <a:pPr>
              <a:lnSpc>
                <a:spcPct val="120000"/>
              </a:lnSpc>
            </a:pPr>
            <a:r>
              <a:rPr lang="fr-FR" sz="4300" dirty="0" smtClean="0">
                <a:latin typeface="Arial"/>
                <a:cs typeface="Arial"/>
              </a:rPr>
              <a:t>Certaines observations demandent à être affinées. Par exemple, l’indicateur de changement Insight chez nos quatre patients comparés : pour </a:t>
            </a:r>
            <a:r>
              <a:rPr lang="fr-FR" sz="4300" dirty="0">
                <a:latin typeface="Arial"/>
                <a:cs typeface="Arial"/>
              </a:rPr>
              <a:t>l’obs1, nous trouvons des scores assez forts et positifs, il n’en va pas de même pour le second enfant de cette même </a:t>
            </a:r>
            <a:r>
              <a:rPr lang="fr-FR" sz="4300" dirty="0" smtClean="0">
                <a:latin typeface="Arial"/>
                <a:cs typeface="Arial"/>
              </a:rPr>
              <a:t>classe dont le score global sur l’année est négatif (-13) mais pour lequel nous avions noté au départ un score légèrement positif. Les deux enfants de la classe 2 ont également un score négatif, mais fortement négatif de façon globale et au niveau des différentes cotations au cours de l’année (</a:t>
            </a:r>
            <a:r>
              <a:rPr lang="fr-FR" sz="4300" dirty="0">
                <a:latin typeface="Arial"/>
                <a:cs typeface="Arial"/>
              </a:rPr>
              <a:t>-30 et -42)</a:t>
            </a:r>
            <a:r>
              <a:rPr lang="fr-FR" sz="4300" dirty="0" smtClean="0">
                <a:latin typeface="Arial"/>
                <a:cs typeface="Arial"/>
              </a:rPr>
              <a:t>. Il semblerait </a:t>
            </a:r>
            <a:r>
              <a:rPr lang="fr-FR" sz="4300" dirty="0">
                <a:latin typeface="Arial"/>
                <a:cs typeface="Arial"/>
              </a:rPr>
              <a:t>que l’insight soit un élément discriminant </a:t>
            </a:r>
            <a:r>
              <a:rPr lang="fr-FR" sz="4300" dirty="0" smtClean="0">
                <a:latin typeface="Arial"/>
                <a:cs typeface="Arial"/>
              </a:rPr>
              <a:t>ici.</a:t>
            </a:r>
            <a:endParaRPr lang="fr-FR" sz="4300" dirty="0">
              <a:latin typeface="Arial"/>
              <a:cs typeface="Arial"/>
            </a:endParaRPr>
          </a:p>
          <a:p>
            <a:pPr algn="just">
              <a:lnSpc>
                <a:spcPct val="120000"/>
              </a:lnSpc>
            </a:pPr>
            <a:endParaRPr lang="fr-FR" sz="4300" dirty="0">
              <a:latin typeface="Arial"/>
              <a:cs typeface="Arial"/>
            </a:endParaRPr>
          </a:p>
          <a:p>
            <a:endParaRPr lang="fr-FR" dirty="0"/>
          </a:p>
        </p:txBody>
      </p:sp>
    </p:spTree>
    <p:extLst>
      <p:ext uri="{BB962C8B-B14F-4D97-AF65-F5344CB8AC3E}">
        <p14:creationId xmlns:p14="http://schemas.microsoft.com/office/powerpoint/2010/main" val="405014846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Apothicaire.thmx</Template>
  <TotalTime>16011</TotalTime>
  <Words>3676</Words>
  <Application>Microsoft Macintosh PowerPoint</Application>
  <PresentationFormat>Présentation à l'écran (4:3)</PresentationFormat>
  <Paragraphs>908</Paragraphs>
  <Slides>39</Slides>
  <Notes>5</Notes>
  <HiddenSlides>0</HiddenSlides>
  <MMClips>0</MMClips>
  <ScaleCrop>false</ScaleCrop>
  <HeadingPairs>
    <vt:vector size="8" baseType="variant">
      <vt:variant>
        <vt:lpstr>Thème</vt:lpstr>
      </vt:variant>
      <vt:variant>
        <vt:i4>1</vt:i4>
      </vt:variant>
      <vt:variant>
        <vt:lpstr>Liaisons</vt:lpstr>
      </vt:variant>
      <vt:variant>
        <vt:i4>1</vt:i4>
      </vt:variant>
      <vt:variant>
        <vt:lpstr>Serveurs OLE incorporés</vt:lpstr>
      </vt:variant>
      <vt:variant>
        <vt:i4>2</vt:i4>
      </vt:variant>
      <vt:variant>
        <vt:lpstr>Titres des diapositives</vt:lpstr>
      </vt:variant>
      <vt:variant>
        <vt:i4>39</vt:i4>
      </vt:variant>
    </vt:vector>
  </HeadingPairs>
  <TitlesOfParts>
    <vt:vector size="43" baseType="lpstr">
      <vt:lpstr>Thème Office</vt:lpstr>
      <vt:lpstr>\\localhost\réseau2008-11\JReseau300911\Macintosh HD:réseau2008-11:JReseau300911:Analysing the process of change of complex psychotherapies, three complementary levels.docx!OLE_LINK3</vt:lpstr>
      <vt:lpstr>Document</vt:lpstr>
      <vt:lpstr>Feuille binaire Microsoft Excel</vt:lpstr>
      <vt:lpstr>Trois méthodologies complémentaires pour faire l’analyse des 41 premiers cas d’autisme terminés</vt:lpstr>
      <vt:lpstr>Introduction</vt:lpstr>
      <vt:lpstr>Présentation PowerPoint</vt:lpstr>
      <vt:lpstr>Plan</vt:lpstr>
      <vt:lpstr>I. Analyse de cas isolés   - L’évolution de Merlin sur un an</vt:lpstr>
      <vt:lpstr>Vignette d’introduction de Merlin (1)</vt:lpstr>
      <vt:lpstr>Vignette d’introduction de Merlin (2)</vt:lpstr>
      <vt:lpstr>Changements manifestes : ECAR</vt:lpstr>
      <vt:lpstr>Changements manifestes : EPCA</vt:lpstr>
      <vt:lpstr>Changements manifestes : CPQ</vt:lpstr>
      <vt:lpstr>Le processus : CPQ</vt:lpstr>
      <vt:lpstr>Les médiateurs et leur évolution </vt:lpstr>
      <vt:lpstr>Les médiateurs et leur évolution </vt:lpstr>
      <vt:lpstr>Les médiateurs et leur évolution </vt:lpstr>
      <vt:lpstr>Les médiateurs et leur évolution </vt:lpstr>
      <vt:lpstr>Les modérateurs  </vt:lpstr>
      <vt:lpstr>Discussion</vt:lpstr>
      <vt:lpstr>2.Méthode d’analyse du groupe des cas et de leur distinction en classes</vt:lpstr>
      <vt:lpstr>Formulations de cas</vt:lpstr>
      <vt:lpstr>Processus</vt:lpstr>
      <vt:lpstr>Résultats</vt:lpstr>
      <vt:lpstr>Présentation PowerPoint</vt:lpstr>
      <vt:lpstr>2) Début de réponses à quelques questions </vt:lpstr>
      <vt:lpstr>Présentation PowerPoint</vt:lpstr>
      <vt:lpstr>Présentation PowerPoint</vt:lpstr>
      <vt:lpstr>Alliance … 2 observations presque identiques</vt:lpstr>
      <vt:lpstr>Présentation PowerPoint</vt:lpstr>
      <vt:lpstr>3. Comparaison de l’évolution de merlin avec celle d’autres enfants partageant avec lui des éléments initiaux de similarité et dont l’évolution a été du même ordre ou différente</vt:lpstr>
      <vt:lpstr>« Cas analogues »/comparaison</vt:lpstr>
      <vt:lpstr>Méthode de comparaison cas par cas analogues</vt:lpstr>
      <vt:lpstr>Les variables explicatives du CPQ</vt:lpstr>
      <vt:lpstr>Les variables explicatives du CPQ</vt:lpstr>
      <vt:lpstr>Présentation PowerPoint</vt:lpstr>
      <vt:lpstr>Les variables explicatives du CPQ</vt:lpstr>
      <vt:lpstr>Les indicateurs du CPQ : l’insight (INS) et expression affective et des mécanismes de défense (EAD)</vt:lpstr>
      <vt:lpstr>Retour sur les modérateurs</vt:lpstr>
      <vt:lpstr>Présentation PowerPoint</vt:lpstr>
      <vt:lpstr>Conclusion</vt:lpstr>
      <vt:lpstr>Discussion niveau 3</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JM THURIN</dc:creator>
  <cp:lastModifiedBy>JM THURIN</cp:lastModifiedBy>
  <cp:revision>204</cp:revision>
  <cp:lastPrinted>2012-02-24T07:00:21Z</cp:lastPrinted>
  <dcterms:created xsi:type="dcterms:W3CDTF">2005-10-17T13:54:49Z</dcterms:created>
  <dcterms:modified xsi:type="dcterms:W3CDTF">2012-03-02T06:53:15Z</dcterms:modified>
</cp:coreProperties>
</file>