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notesSlides/notesSlide3.xml" ContentType="application/vnd.openxmlformats-officedocument.presentationml.notes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slideLayouts/slideLayout7.xml" ContentType="application/vnd.openxmlformats-officedocument.presentationml.slideLayout+xml"/>
  <Override PartName="/ppt/slides/slide6.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Default Extension="pdf" ContentType="application/pd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0"/>
  </p:notesMasterIdLst>
  <p:handoutMasterIdLst>
    <p:handoutMasterId r:id="rId11"/>
  </p:handoutMasterIdLst>
  <p:sldIdLst>
    <p:sldId id="256" r:id="rId2"/>
    <p:sldId id="257" r:id="rId3"/>
    <p:sldId id="258" r:id="rId4"/>
    <p:sldId id="260" r:id="rId5"/>
    <p:sldId id="261" r:id="rId6"/>
    <p:sldId id="259" r:id="rId7"/>
    <p:sldId id="262" r:id="rId8"/>
    <p:sldId id="263" r:id="rId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snapToObjects="1">
      <p:cViewPr varScale="1">
        <p:scale>
          <a:sx n="102" d="100"/>
          <a:sy n="102" d="100"/>
        </p:scale>
        <p:origin x="-192" y="-12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handoutMaster" Target="handoutMasters/handout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D51B592-FEB5-AA45-982C-E24D0EDFE445}" type="datetimeFigureOut">
              <a:rPr lang="fr-FR" smtClean="0"/>
              <a:t>12/12/09</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216987F-C5BF-7649-858E-4C8E1DBBA14A}" type="slidenum">
              <a:rPr lang="fr-FR" smtClean="0"/>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F3320-30AC-5546-8E5D-4BE997108D67}" type="datetimeFigureOut">
              <a:rPr lang="fr-FR" smtClean="0"/>
              <a:pPr/>
              <a:t>12/12/09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D65BCE-8E30-8049-A337-76625DFDFF48}"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09D65BCE-8E30-8049-A337-76625DFDFF48}"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6626" name="Text Box 1"/>
          <p:cNvSpPr txBox="1">
            <a:spLocks noChangeArrowheads="1"/>
          </p:cNvSpPr>
          <p:nvPr/>
        </p:nvSpPr>
        <p:spPr bwMode="auto">
          <a:xfrm>
            <a:off x="925935" y="695962"/>
            <a:ext cx="5007733" cy="3428635"/>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fr-FR"/>
          </a:p>
        </p:txBody>
      </p:sp>
      <p:sp>
        <p:nvSpPr>
          <p:cNvPr id="26627" name="Text Box 2"/>
          <p:cNvSpPr>
            <a:spLocks noGrp="1" noChangeArrowheads="1"/>
          </p:cNvSpPr>
          <p:nvPr>
            <p:ph type="body"/>
          </p:nvPr>
        </p:nvSpPr>
        <p:spPr>
          <a:xfrm>
            <a:off x="685640" y="4343912"/>
            <a:ext cx="5475506" cy="4104126"/>
          </a:xfrm>
          <a:noFill/>
          <a:ln/>
        </p:spPr>
        <p:txBody>
          <a:bodyPr wrap="none" anchor="ctr"/>
          <a:lstStyle/>
          <a:p>
            <a:endParaRPr lang="fr-FR">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28674" name="Text Box 1"/>
          <p:cNvSpPr txBox="1">
            <a:spLocks noChangeArrowheads="1"/>
          </p:cNvSpPr>
          <p:nvPr/>
        </p:nvSpPr>
        <p:spPr bwMode="auto">
          <a:xfrm>
            <a:off x="0" y="-8565007"/>
            <a:ext cx="1602" cy="18521937"/>
          </a:xfrm>
          <a:prstGeom prst="rect">
            <a:avLst/>
          </a:prstGeom>
          <a:solidFill>
            <a:srgbClr val="FFFFFF"/>
          </a:solidFill>
          <a:ln w="9360">
            <a:solidFill>
              <a:srgbClr val="000000"/>
            </a:solidFill>
            <a:miter lim="800000"/>
            <a:headEnd/>
            <a:tailEnd/>
          </a:ln>
        </p:spPr>
        <p:txBody>
          <a:bodyPr wrap="none" anchor="ctr">
            <a:prstTxWarp prst="textNoShape">
              <a:avLst/>
            </a:prstTxWarp>
          </a:bodyPr>
          <a:lstStyle/>
          <a:p>
            <a:endParaRPr lang="fr-FR"/>
          </a:p>
        </p:txBody>
      </p:sp>
      <p:sp>
        <p:nvSpPr>
          <p:cNvPr id="28675" name="Text Box 2"/>
          <p:cNvSpPr>
            <a:spLocks noGrp="1" noChangeArrowheads="1"/>
          </p:cNvSpPr>
          <p:nvPr>
            <p:ph type="body"/>
          </p:nvPr>
        </p:nvSpPr>
        <p:spPr>
          <a:xfrm>
            <a:off x="685640" y="4343912"/>
            <a:ext cx="5475506" cy="4104126"/>
          </a:xfrm>
          <a:noFill/>
          <a:ln/>
        </p:spPr>
        <p:txBody>
          <a:bodyPr wrap="none" anchor="ctr"/>
          <a:lstStyle/>
          <a:p>
            <a:endParaRPr lang="fr-FR">
              <a:latin typeface="Times New Roman" pitchFamily="-108" charset="0"/>
              <a:ea typeface="ＭＳ Ｐゴシック" pitchFamily="-108" charset="-128"/>
              <a:cs typeface="ＭＳ Ｐゴシック" pitchFamily="-10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12/12/09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5166AE8F-C954-B941-BA91-7F4B085947DA}" type="datetimeFigureOut">
              <a:rPr lang="fr-FR" smtClean="0"/>
              <a:pPr/>
              <a:t>12/12/09</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5166AE8F-C954-B941-BA91-7F4B085947DA}" type="datetimeFigureOut">
              <a:rPr lang="fr-FR" smtClean="0"/>
              <a:pPr/>
              <a:t>12/12/09</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5166AE8F-C954-B941-BA91-7F4B085947DA}" type="datetimeFigureOut">
              <a:rPr lang="fr-FR" smtClean="0"/>
              <a:pPr/>
              <a:t>12/12/09</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12/12/09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5166AE8F-C954-B941-BA91-7F4B085947DA}" type="datetimeFigureOut">
              <a:rPr lang="fr-FR" smtClean="0"/>
              <a:pPr/>
              <a:t>12/12/09</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FB002E3-73F5-8043-8997-004953944338}"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66AE8F-C954-B941-BA91-7F4B085947DA}" type="datetimeFigureOut">
              <a:rPr lang="fr-FR" smtClean="0"/>
              <a:pPr/>
              <a:t>12/12/09</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002E3-73F5-8043-8997-004953944338}"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image" Target="../media/image6.pd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re 3"/>
          <p:cNvSpPr>
            <a:spLocks noGrp="1"/>
          </p:cNvSpPr>
          <p:nvPr>
            <p:ph type="ctrTitle"/>
          </p:nvPr>
        </p:nvSpPr>
        <p:spPr/>
        <p:txBody>
          <a:bodyPr/>
          <a:lstStyle/>
          <a:p>
            <a:r>
              <a:rPr lang="fr-FR" dirty="0" err="1" smtClean="0"/>
              <a:t>Practice-based</a:t>
            </a:r>
            <a:r>
              <a:rPr lang="fr-FR" dirty="0" smtClean="0"/>
              <a:t> </a:t>
            </a:r>
            <a:r>
              <a:rPr lang="fr-FR" dirty="0" err="1" smtClean="0"/>
              <a:t>psychotherapy</a:t>
            </a:r>
            <a:r>
              <a:rPr lang="fr-FR" dirty="0" smtClean="0"/>
              <a:t> </a:t>
            </a:r>
            <a:r>
              <a:rPr lang="fr-FR" dirty="0" err="1" smtClean="0"/>
              <a:t>research</a:t>
            </a:r>
            <a:r>
              <a:rPr lang="fr-FR" dirty="0" smtClean="0"/>
              <a:t> network</a:t>
            </a:r>
            <a:endParaRPr lang="fr-FR" dirty="0"/>
          </a:p>
        </p:txBody>
      </p:sp>
      <p:sp>
        <p:nvSpPr>
          <p:cNvPr id="5" name="Sous-titre 4"/>
          <p:cNvSpPr>
            <a:spLocks noGrp="1"/>
          </p:cNvSpPr>
          <p:nvPr>
            <p:ph type="subTitle" idx="1"/>
          </p:nvPr>
        </p:nvSpPr>
        <p:spPr>
          <a:xfrm>
            <a:off x="838200" y="3886200"/>
            <a:ext cx="7620000" cy="1752600"/>
          </a:xfrm>
        </p:spPr>
        <p:txBody>
          <a:bodyPr/>
          <a:lstStyle/>
          <a:p>
            <a:r>
              <a:rPr lang="fr-FR" dirty="0" smtClean="0"/>
              <a:t>Jean-Michel THURIN</a:t>
            </a:r>
          </a:p>
          <a:p>
            <a:r>
              <a:rPr lang="fr-FR" sz="2800" dirty="0" smtClean="0"/>
              <a:t>Inserm U 669 – Fédération Française de Psychiatrie</a:t>
            </a:r>
            <a:endParaRPr lang="fr-FR" sz="2800" dirty="0"/>
          </a:p>
        </p:txBody>
      </p:sp>
      <p:pic>
        <p:nvPicPr>
          <p:cNvPr id="6" name="Image 5" descr="MiniInserm.jpg"/>
          <p:cNvPicPr>
            <a:picLocks noChangeAspect="1"/>
          </p:cNvPicPr>
          <p:nvPr/>
        </p:nvPicPr>
        <p:blipFill>
          <a:blip r:embed="rId2"/>
          <a:stretch>
            <a:fillRect/>
          </a:stretch>
        </p:blipFill>
        <p:spPr>
          <a:xfrm>
            <a:off x="1524000" y="6368698"/>
            <a:ext cx="1219200" cy="323850"/>
          </a:xfrm>
          <a:prstGeom prst="rect">
            <a:avLst/>
          </a:prstGeom>
        </p:spPr>
      </p:pic>
      <p:pic>
        <p:nvPicPr>
          <p:cNvPr id="7" name="Image 6" descr="logoFFP.tiff"/>
          <p:cNvPicPr>
            <a:picLocks noChangeAspect="1"/>
          </p:cNvPicPr>
          <p:nvPr/>
        </p:nvPicPr>
        <p:blipFill>
          <a:blip r:embed="rId3"/>
          <a:stretch>
            <a:fillRect/>
          </a:stretch>
        </p:blipFill>
        <p:spPr>
          <a:xfrm>
            <a:off x="3043588" y="6324600"/>
            <a:ext cx="690212" cy="425098"/>
          </a:xfrm>
          <a:prstGeom prst="rect">
            <a:avLst/>
          </a:prstGeom>
        </p:spPr>
      </p:pic>
      <p:pic>
        <p:nvPicPr>
          <p:cNvPr id="8" name="Image 7" descr="TechPsyTitre.jpg"/>
          <p:cNvPicPr>
            <a:picLocks noChangeAspect="1"/>
          </p:cNvPicPr>
          <p:nvPr/>
        </p:nvPicPr>
        <p:blipFill>
          <a:blip r:embed="rId4"/>
          <a:stretch>
            <a:fillRect/>
          </a:stretch>
        </p:blipFill>
        <p:spPr>
          <a:xfrm>
            <a:off x="3962400" y="6373602"/>
            <a:ext cx="827996" cy="367998"/>
          </a:xfrm>
          <a:prstGeom prst="rect">
            <a:avLst/>
          </a:prstGeom>
        </p:spPr>
      </p:pic>
      <p:pic>
        <p:nvPicPr>
          <p:cNvPr id="9" name="Image 8" descr="Image 2.png"/>
          <p:cNvPicPr>
            <a:picLocks noChangeAspect="1"/>
          </p:cNvPicPr>
          <p:nvPr/>
        </p:nvPicPr>
        <p:blipFill>
          <a:blip r:embed="rId5"/>
          <a:stretch>
            <a:fillRect/>
          </a:stretch>
        </p:blipFill>
        <p:spPr>
          <a:xfrm>
            <a:off x="4963386" y="6386203"/>
            <a:ext cx="599214" cy="395597"/>
          </a:xfrm>
          <a:prstGeom prst="rect">
            <a:avLst/>
          </a:prstGeom>
        </p:spPr>
      </p:pic>
      <p:pic>
        <p:nvPicPr>
          <p:cNvPr id="10" name="Image 9" descr="Logo3RRFPP.gif"/>
          <p:cNvPicPr>
            <a:picLocks noChangeAspect="1"/>
          </p:cNvPicPr>
          <p:nvPr/>
        </p:nvPicPr>
        <p:blipFill>
          <a:blip r:embed="rId6"/>
          <a:srcRect/>
          <a:stretch>
            <a:fillRect/>
          </a:stretch>
        </p:blipFill>
        <p:spPr bwMode="auto">
          <a:xfrm>
            <a:off x="300962" y="6201600"/>
            <a:ext cx="537238" cy="540000"/>
          </a:xfrm>
          <a:prstGeom prst="rect">
            <a:avLst/>
          </a:prstGeom>
          <a:noFill/>
          <a:ln w="6350">
            <a:solidFill>
              <a:srgbClr val="FF6600"/>
            </a:solid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57200" y="6356350"/>
            <a:ext cx="2133600" cy="365125"/>
          </a:xfrm>
        </p:spPr>
        <p:txBody>
          <a:bodyPr/>
          <a:lstStyle/>
          <a:p>
            <a:r>
              <a:rPr lang="en-GB" smtClean="0"/>
              <a:t>22/09/08. JM Thurin</a:t>
            </a:r>
            <a:endParaRPr lang="en-GB"/>
          </a:p>
        </p:txBody>
      </p:sp>
      <p:sp>
        <p:nvSpPr>
          <p:cNvPr id="3" name="Espace réservé du pied de page 2"/>
          <p:cNvSpPr>
            <a:spLocks noGrp="1"/>
          </p:cNvSpPr>
          <p:nvPr>
            <p:ph type="ftr" sz="quarter" idx="11"/>
          </p:nvPr>
        </p:nvSpPr>
        <p:spPr>
          <a:xfrm>
            <a:off x="3124200" y="6356350"/>
            <a:ext cx="2895600" cy="365125"/>
          </a:xfrm>
        </p:spPr>
        <p:txBody>
          <a:bodyPr/>
          <a:lstStyle/>
          <a:p>
            <a:r>
              <a:rPr lang="en-GB" smtClean="0"/>
              <a:t>Méthodologie pour la pédopsychiatrie</a:t>
            </a:r>
            <a:endParaRPr lang="en-GB"/>
          </a:p>
        </p:txBody>
      </p:sp>
      <p:sp>
        <p:nvSpPr>
          <p:cNvPr id="4" name="Espace réservé du numéro de diapositive 3"/>
          <p:cNvSpPr>
            <a:spLocks noGrp="1"/>
          </p:cNvSpPr>
          <p:nvPr>
            <p:ph type="sldNum" sz="quarter" idx="12"/>
          </p:nvPr>
        </p:nvSpPr>
        <p:spPr>
          <a:xfrm>
            <a:off x="6553200" y="6356350"/>
            <a:ext cx="2133600" cy="365125"/>
          </a:xfrm>
        </p:spPr>
        <p:txBody>
          <a:bodyPr/>
          <a:lstStyle/>
          <a:p>
            <a:fld id="{65792967-014D-A94D-89AA-555A5A7EFA54}" type="slidenum">
              <a:rPr lang="en-GB" smtClean="0"/>
              <a:pPr/>
              <a:t>2</a:t>
            </a:fld>
            <a:endParaRPr lang="en-GB"/>
          </a:p>
        </p:txBody>
      </p:sp>
      <p:sp>
        <p:nvSpPr>
          <p:cNvPr id="7" name="Text Box 6"/>
          <p:cNvSpPr txBox="1">
            <a:spLocks noChangeArrowheads="1"/>
          </p:cNvSpPr>
          <p:nvPr/>
        </p:nvSpPr>
        <p:spPr bwMode="auto">
          <a:xfrm>
            <a:off x="3505200" y="1785937"/>
            <a:ext cx="184150" cy="369332"/>
          </a:xfrm>
          <a:prstGeom prst="rect">
            <a:avLst/>
          </a:prstGeom>
          <a:noFill/>
          <a:ln w="9525">
            <a:noFill/>
            <a:miter lim="800000"/>
            <a:headEnd/>
            <a:tailEnd/>
          </a:ln>
        </p:spPr>
        <p:txBody>
          <a:bodyPr>
            <a:prstTxWarp prst="textNoShape">
              <a:avLst/>
            </a:prstTxWarp>
            <a:spAutoFit/>
          </a:bodyPr>
          <a:lstStyle/>
          <a:p>
            <a:pPr>
              <a:spcBef>
                <a:spcPct val="50000"/>
              </a:spcBef>
            </a:pPr>
            <a:endParaRPr lang="en-GB"/>
          </a:p>
        </p:txBody>
      </p:sp>
      <p:sp>
        <p:nvSpPr>
          <p:cNvPr id="9" name="Text Box 4"/>
          <p:cNvSpPr txBox="1">
            <a:spLocks noChangeArrowheads="1"/>
          </p:cNvSpPr>
          <p:nvPr/>
        </p:nvSpPr>
        <p:spPr bwMode="auto">
          <a:xfrm>
            <a:off x="951706" y="3110006"/>
            <a:ext cx="1486694"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the first 3 </a:t>
            </a:r>
            <a:r>
              <a:rPr lang="en-GB" sz="1400" dirty="0" smtClean="0">
                <a:solidFill>
                  <a:srgbClr val="000090"/>
                </a:solidFill>
              </a:rPr>
              <a:t>hours</a:t>
            </a:r>
            <a:endParaRPr lang="en-GB" sz="1400" dirty="0">
              <a:solidFill>
                <a:srgbClr val="000090"/>
              </a:solidFill>
            </a:endParaRPr>
          </a:p>
        </p:txBody>
      </p:sp>
      <p:sp>
        <p:nvSpPr>
          <p:cNvPr id="16" name="Text Box 4"/>
          <p:cNvSpPr txBox="1">
            <a:spLocks noChangeArrowheads="1"/>
          </p:cNvSpPr>
          <p:nvPr/>
        </p:nvSpPr>
        <p:spPr bwMode="auto">
          <a:xfrm>
            <a:off x="1046559" y="5191780"/>
            <a:ext cx="1296988" cy="523220"/>
          </a:xfrm>
          <a:prstGeom prst="rect">
            <a:avLst/>
          </a:prstGeom>
          <a:noFill/>
          <a:ln w="9525">
            <a:noFill/>
            <a:miter lim="800000"/>
            <a:headEnd/>
            <a:tailEnd/>
          </a:ln>
        </p:spPr>
        <p:txBody>
          <a:bodyPr>
            <a:prstTxWarp prst="textNoShape">
              <a:avLst/>
            </a:prstTxWarp>
            <a:spAutoFit/>
          </a:bodyPr>
          <a:lstStyle/>
          <a:p>
            <a:pPr algn="ctr"/>
            <a:r>
              <a:rPr lang="en-GB" sz="1400" dirty="0" smtClean="0"/>
              <a:t>Case formulation</a:t>
            </a:r>
          </a:p>
        </p:txBody>
      </p:sp>
      <p:cxnSp>
        <p:nvCxnSpPr>
          <p:cNvPr id="17" name="Connecteur droit avec flèche 16"/>
          <p:cNvCxnSpPr/>
          <p:nvPr/>
        </p:nvCxnSpPr>
        <p:spPr>
          <a:xfrm>
            <a:off x="990600" y="2694801"/>
            <a:ext cx="7740598" cy="49987"/>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4" name="ZoneTexte 33"/>
          <p:cNvSpPr txBox="1"/>
          <p:nvPr/>
        </p:nvSpPr>
        <p:spPr>
          <a:xfrm>
            <a:off x="0" y="1601271"/>
            <a:ext cx="928459" cy="276999"/>
          </a:xfrm>
          <a:prstGeom prst="rect">
            <a:avLst/>
          </a:prstGeom>
          <a:noFill/>
        </p:spPr>
        <p:txBody>
          <a:bodyPr wrap="none" rtlCol="0">
            <a:spAutoFit/>
          </a:bodyPr>
          <a:lstStyle/>
          <a:p>
            <a:r>
              <a:rPr lang="en-GB" sz="1200" dirty="0" smtClean="0">
                <a:solidFill>
                  <a:srgbClr val="478A51"/>
                </a:solidFill>
              </a:rPr>
              <a:t>Moderators</a:t>
            </a:r>
            <a:endParaRPr lang="en-GB" sz="1200" dirty="0">
              <a:solidFill>
                <a:srgbClr val="478A51"/>
              </a:solidFill>
            </a:endParaRPr>
          </a:p>
        </p:txBody>
      </p:sp>
      <p:sp>
        <p:nvSpPr>
          <p:cNvPr id="37" name="Titre 1"/>
          <p:cNvSpPr txBox="1">
            <a:spLocks/>
          </p:cNvSpPr>
          <p:nvPr/>
        </p:nvSpPr>
        <p:spPr bwMode="auto">
          <a:xfrm>
            <a:off x="0" y="0"/>
            <a:ext cx="9144000" cy="1143000"/>
          </a:xfrm>
          <a:prstGeom prst="rect">
            <a:avLst/>
          </a:prstGeom>
          <a:noFill/>
          <a:ln w="9525">
            <a:noFill/>
            <a:miter lim="800000"/>
            <a:headEnd/>
            <a:tailEnd/>
          </a:ln>
        </p:spPr>
        <p:txBody>
          <a:bodyPr anchor="ctr">
            <a:prstTxWarp prst="textNoShape">
              <a:avLst/>
            </a:prstTxWarp>
          </a:bodyPr>
          <a:lstStyle/>
          <a:p>
            <a:pPr algn="ctr"/>
            <a:r>
              <a:rPr lang="en-GB" sz="3200" dirty="0" smtClean="0">
                <a:solidFill>
                  <a:srgbClr val="1F497D"/>
                </a:solidFill>
              </a:rPr>
              <a:t>Process – outcome intensive case studies </a:t>
            </a:r>
            <a:br>
              <a:rPr lang="en-GB" sz="3200" dirty="0" smtClean="0">
                <a:solidFill>
                  <a:srgbClr val="1F497D"/>
                </a:solidFill>
              </a:rPr>
            </a:br>
            <a:r>
              <a:rPr lang="en-GB" sz="3200" dirty="0" smtClean="0">
                <a:solidFill>
                  <a:srgbClr val="1F497D"/>
                </a:solidFill>
              </a:rPr>
              <a:t>secondarily gathered with similar cases</a:t>
            </a:r>
          </a:p>
        </p:txBody>
      </p:sp>
      <p:sp>
        <p:nvSpPr>
          <p:cNvPr id="38" name="ZoneTexte 29"/>
          <p:cNvSpPr txBox="1">
            <a:spLocks noChangeArrowheads="1"/>
          </p:cNvSpPr>
          <p:nvPr/>
        </p:nvSpPr>
        <p:spPr bwMode="auto">
          <a:xfrm>
            <a:off x="2946862" y="2209800"/>
            <a:ext cx="774571"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2 months</a:t>
            </a:r>
            <a:endParaRPr lang="en-GB" sz="1200" dirty="0"/>
          </a:p>
        </p:txBody>
      </p:sp>
      <p:sp>
        <p:nvSpPr>
          <p:cNvPr id="40" name="ZoneTexte 29"/>
          <p:cNvSpPr txBox="1">
            <a:spLocks noChangeArrowheads="1"/>
          </p:cNvSpPr>
          <p:nvPr/>
        </p:nvSpPr>
        <p:spPr bwMode="auto">
          <a:xfrm>
            <a:off x="7850054" y="2209800"/>
            <a:ext cx="569387"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1 year</a:t>
            </a:r>
            <a:endParaRPr lang="en-GB" sz="1200" dirty="0"/>
          </a:p>
        </p:txBody>
      </p:sp>
      <p:sp>
        <p:nvSpPr>
          <p:cNvPr id="42" name="ZoneTexte 29"/>
          <p:cNvSpPr txBox="1">
            <a:spLocks noChangeArrowheads="1"/>
          </p:cNvSpPr>
          <p:nvPr/>
        </p:nvSpPr>
        <p:spPr bwMode="auto">
          <a:xfrm>
            <a:off x="1293554" y="2209800"/>
            <a:ext cx="802999" cy="276999"/>
          </a:xfrm>
          <a:prstGeom prst="rect">
            <a:avLst/>
          </a:prstGeom>
          <a:noFill/>
          <a:ln w="9525">
            <a:noFill/>
            <a:miter lim="800000"/>
            <a:headEnd/>
            <a:tailEnd/>
          </a:ln>
        </p:spPr>
        <p:txBody>
          <a:bodyPr wrap="none">
            <a:prstTxWarp prst="textNoShape">
              <a:avLst/>
            </a:prstTxWarp>
            <a:spAutoFit/>
          </a:bodyPr>
          <a:lstStyle/>
          <a:p>
            <a:pPr algn="ctr"/>
            <a:r>
              <a:rPr lang="en-GB" sz="1200" dirty="0" smtClean="0"/>
              <a:t>Beginning</a:t>
            </a:r>
            <a:endParaRPr lang="en-GB" sz="1200" dirty="0"/>
          </a:p>
        </p:txBody>
      </p:sp>
      <p:sp>
        <p:nvSpPr>
          <p:cNvPr id="44" name="Text Box 4"/>
          <p:cNvSpPr txBox="1">
            <a:spLocks noChangeArrowheads="1"/>
          </p:cNvSpPr>
          <p:nvPr/>
        </p:nvSpPr>
        <p:spPr bwMode="auto">
          <a:xfrm>
            <a:off x="2590800" y="3110006"/>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5" name="Text Box 4"/>
          <p:cNvSpPr txBox="1">
            <a:spLocks noChangeArrowheads="1"/>
          </p:cNvSpPr>
          <p:nvPr/>
        </p:nvSpPr>
        <p:spPr bwMode="auto">
          <a:xfrm>
            <a:off x="4572000" y="3110006"/>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6" name="ZoneTexte 29"/>
          <p:cNvSpPr txBox="1">
            <a:spLocks noChangeArrowheads="1"/>
          </p:cNvSpPr>
          <p:nvPr/>
        </p:nvSpPr>
        <p:spPr bwMode="auto">
          <a:xfrm>
            <a:off x="4928062" y="2209800"/>
            <a:ext cx="774571" cy="276999"/>
          </a:xfrm>
          <a:prstGeom prst="rect">
            <a:avLst/>
          </a:prstGeom>
          <a:noFill/>
          <a:ln w="9525">
            <a:noFill/>
            <a:miter lim="800000"/>
            <a:headEnd/>
            <a:tailEnd/>
          </a:ln>
        </p:spPr>
        <p:txBody>
          <a:bodyPr wrap="none">
            <a:prstTxWarp prst="textNoShape">
              <a:avLst/>
            </a:prstTxWarp>
            <a:spAutoFit/>
          </a:bodyPr>
          <a:lstStyle/>
          <a:p>
            <a:pPr algn="ctr"/>
            <a:r>
              <a:rPr lang="en-GB" sz="1200" dirty="0"/>
              <a:t>6</a:t>
            </a:r>
            <a:r>
              <a:rPr lang="en-GB" sz="1200" dirty="0" smtClean="0"/>
              <a:t> months</a:t>
            </a:r>
            <a:endParaRPr lang="en-GB" sz="1200" dirty="0"/>
          </a:p>
        </p:txBody>
      </p:sp>
      <p:sp>
        <p:nvSpPr>
          <p:cNvPr id="47" name="Text Box 4"/>
          <p:cNvSpPr txBox="1">
            <a:spLocks noChangeArrowheads="1"/>
          </p:cNvSpPr>
          <p:nvPr/>
        </p:nvSpPr>
        <p:spPr bwMode="auto">
          <a:xfrm>
            <a:off x="7391400" y="3110006"/>
            <a:ext cx="1486694"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Extensive notes of two hours</a:t>
            </a:r>
            <a:endParaRPr lang="en-GB" sz="1400" dirty="0">
              <a:solidFill>
                <a:srgbClr val="000090"/>
              </a:solidFill>
            </a:endParaRPr>
          </a:p>
        </p:txBody>
      </p:sp>
      <p:sp>
        <p:nvSpPr>
          <p:cNvPr id="48" name="Text Box 4"/>
          <p:cNvSpPr txBox="1">
            <a:spLocks noChangeArrowheads="1"/>
          </p:cNvSpPr>
          <p:nvPr/>
        </p:nvSpPr>
        <p:spPr bwMode="auto">
          <a:xfrm>
            <a:off x="1160859" y="4169405"/>
            <a:ext cx="1068388" cy="523220"/>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ECAR-T</a:t>
            </a:r>
          </a:p>
          <a:p>
            <a:pPr algn="ctr"/>
            <a:r>
              <a:rPr lang="en-GB" sz="1400" dirty="0" smtClean="0"/>
              <a:t>GRCEEAIT</a:t>
            </a:r>
          </a:p>
        </p:txBody>
      </p:sp>
      <p:cxnSp>
        <p:nvCxnSpPr>
          <p:cNvPr id="50" name="Connecteur droit 49"/>
          <p:cNvCxnSpPr/>
          <p:nvPr/>
        </p:nvCxnSpPr>
        <p:spPr>
          <a:xfrm rot="16200000" flipH="1">
            <a:off x="-944805" y="3938274"/>
            <a:ext cx="3635931" cy="69919"/>
          </a:xfrm>
          <a:prstGeom prst="line">
            <a:avLst/>
          </a:prstGeom>
          <a:ln w="3175"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51" name="Text Box 4"/>
          <p:cNvSpPr txBox="1">
            <a:spLocks noChangeArrowheads="1"/>
          </p:cNvSpPr>
          <p:nvPr/>
        </p:nvSpPr>
        <p:spPr bwMode="auto">
          <a:xfrm>
            <a:off x="-69919" y="2240340"/>
            <a:ext cx="908119" cy="2123658"/>
          </a:xfrm>
          <a:prstGeom prst="rect">
            <a:avLst/>
          </a:prstGeom>
          <a:noFill/>
          <a:ln w="9525">
            <a:noFill/>
            <a:miter lim="800000"/>
            <a:headEnd/>
            <a:tailEnd/>
          </a:ln>
        </p:spPr>
        <p:txBody>
          <a:bodyPr wrap="square">
            <a:prstTxWarp prst="textNoShape">
              <a:avLst/>
            </a:prstTxWarp>
            <a:spAutoFit/>
          </a:bodyPr>
          <a:lstStyle/>
          <a:p>
            <a:pPr algn="ctr"/>
            <a:r>
              <a:rPr lang="en-GB" sz="1200" dirty="0" smtClean="0"/>
              <a:t>CIM 10</a:t>
            </a:r>
          </a:p>
          <a:p>
            <a:pPr algn="ctr"/>
            <a:r>
              <a:rPr lang="en-GB" sz="1200" dirty="0" smtClean="0"/>
              <a:t>CARS</a:t>
            </a:r>
            <a:br>
              <a:rPr lang="en-GB" sz="1200" dirty="0" smtClean="0"/>
            </a:br>
            <a:r>
              <a:rPr lang="en-GB" sz="1200" dirty="0" smtClean="0"/>
              <a:t>or</a:t>
            </a:r>
            <a:br>
              <a:rPr lang="en-GB" sz="1200" dirty="0" smtClean="0"/>
            </a:br>
            <a:r>
              <a:rPr lang="en-GB" sz="1200" dirty="0" smtClean="0"/>
              <a:t>ADI</a:t>
            </a:r>
          </a:p>
          <a:p>
            <a:pPr algn="ctr"/>
            <a:r>
              <a:rPr lang="en-GB" sz="1200" dirty="0" err="1" smtClean="0"/>
              <a:t>Sceno</a:t>
            </a:r>
            <a:r>
              <a:rPr lang="en-GB" sz="1200" dirty="0" smtClean="0"/>
              <a:t> test</a:t>
            </a:r>
          </a:p>
          <a:p>
            <a:pPr algn="ctr"/>
            <a:r>
              <a:rPr lang="en-GB" sz="1200" dirty="0" smtClean="0"/>
              <a:t>BECS</a:t>
            </a:r>
          </a:p>
          <a:p>
            <a:pPr algn="ctr"/>
            <a:r>
              <a:rPr lang="fr-FR" sz="1200" dirty="0" smtClean="0"/>
              <a:t>O</a:t>
            </a:r>
            <a:r>
              <a:rPr lang="en-GB" sz="1200" dirty="0" err="1" smtClean="0"/>
              <a:t>r</a:t>
            </a:r>
            <a:endParaRPr lang="en-GB" sz="1200" dirty="0" smtClean="0"/>
          </a:p>
          <a:p>
            <a:pPr algn="ctr"/>
            <a:r>
              <a:rPr lang="en-GB" sz="1200" dirty="0" smtClean="0"/>
              <a:t>WISC</a:t>
            </a:r>
          </a:p>
          <a:p>
            <a:pPr algn="ctr"/>
            <a:endParaRPr lang="en-GB" sz="1200" dirty="0" smtClean="0"/>
          </a:p>
          <a:p>
            <a:pPr algn="ctr"/>
            <a:r>
              <a:rPr lang="en-GB" sz="1200" dirty="0" smtClean="0"/>
              <a:t>Parental</a:t>
            </a:r>
            <a:br>
              <a:rPr lang="en-GB" sz="1200" dirty="0" smtClean="0"/>
            </a:br>
            <a:r>
              <a:rPr lang="en-GB" sz="1200" dirty="0" smtClean="0"/>
              <a:t>alliance</a:t>
            </a:r>
          </a:p>
        </p:txBody>
      </p:sp>
      <p:sp>
        <p:nvSpPr>
          <p:cNvPr id="52" name="Text Box 4"/>
          <p:cNvSpPr txBox="1">
            <a:spLocks noChangeArrowheads="1"/>
          </p:cNvSpPr>
          <p:nvPr/>
        </p:nvSpPr>
        <p:spPr bwMode="auto">
          <a:xfrm>
            <a:off x="2799953" y="4169405"/>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ECAR-T</a:t>
            </a:r>
          </a:p>
          <a:p>
            <a:pPr algn="ctr"/>
            <a:r>
              <a:rPr lang="en-GB" sz="1400" dirty="0" smtClean="0"/>
              <a:t>GRCEEAIT</a:t>
            </a:r>
          </a:p>
          <a:p>
            <a:pPr algn="ctr"/>
            <a:r>
              <a:rPr lang="en-GB" sz="1400" dirty="0" smtClean="0"/>
              <a:t>CPQ</a:t>
            </a:r>
          </a:p>
        </p:txBody>
      </p:sp>
      <p:sp>
        <p:nvSpPr>
          <p:cNvPr id="53" name="Text Box 4"/>
          <p:cNvSpPr txBox="1">
            <a:spLocks noChangeArrowheads="1"/>
          </p:cNvSpPr>
          <p:nvPr/>
        </p:nvSpPr>
        <p:spPr bwMode="auto">
          <a:xfrm>
            <a:off x="4781153" y="4169405"/>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ECAR-T</a:t>
            </a:r>
          </a:p>
          <a:p>
            <a:pPr algn="ctr"/>
            <a:r>
              <a:rPr lang="en-GB" sz="1400" dirty="0" smtClean="0"/>
              <a:t>GRCEEAIT</a:t>
            </a:r>
          </a:p>
          <a:p>
            <a:pPr algn="ctr"/>
            <a:r>
              <a:rPr lang="en-GB" sz="1400" dirty="0" smtClean="0"/>
              <a:t>CPQ</a:t>
            </a:r>
          </a:p>
        </p:txBody>
      </p:sp>
      <p:sp>
        <p:nvSpPr>
          <p:cNvPr id="54" name="Text Box 4"/>
          <p:cNvSpPr txBox="1">
            <a:spLocks noChangeArrowheads="1"/>
          </p:cNvSpPr>
          <p:nvPr/>
        </p:nvSpPr>
        <p:spPr bwMode="auto">
          <a:xfrm>
            <a:off x="7600553" y="4169405"/>
            <a:ext cx="1068388" cy="738664"/>
          </a:xfrm>
          <a:prstGeom prst="rect">
            <a:avLst/>
          </a:prstGeom>
          <a:noFill/>
          <a:ln w="9525">
            <a:noFill/>
            <a:miter lim="800000"/>
            <a:headEnd/>
            <a:tailEnd/>
          </a:ln>
        </p:spPr>
        <p:txBody>
          <a:bodyPr wrap="square">
            <a:prstTxWarp prst="textNoShape">
              <a:avLst/>
            </a:prstTxWarp>
            <a:spAutoFit/>
          </a:bodyPr>
          <a:lstStyle/>
          <a:p>
            <a:pPr algn="ctr"/>
            <a:r>
              <a:rPr lang="en-GB" sz="1400" dirty="0" smtClean="0"/>
              <a:t>ECAR-T</a:t>
            </a:r>
          </a:p>
          <a:p>
            <a:pPr algn="ctr"/>
            <a:r>
              <a:rPr lang="en-GB" sz="1400" dirty="0" smtClean="0"/>
              <a:t>GRCEEAIT</a:t>
            </a:r>
          </a:p>
          <a:p>
            <a:pPr algn="ctr"/>
            <a:r>
              <a:rPr lang="en-GB" sz="1400" dirty="0" smtClean="0"/>
              <a:t>CPQ</a:t>
            </a:r>
          </a:p>
        </p:txBody>
      </p:sp>
      <p:sp>
        <p:nvSpPr>
          <p:cNvPr id="55" name="Text Box 4"/>
          <p:cNvSpPr txBox="1">
            <a:spLocks noChangeArrowheads="1"/>
          </p:cNvSpPr>
          <p:nvPr/>
        </p:nvSpPr>
        <p:spPr bwMode="auto">
          <a:xfrm>
            <a:off x="7581106" y="5115580"/>
            <a:ext cx="1296988" cy="523220"/>
          </a:xfrm>
          <a:prstGeom prst="rect">
            <a:avLst/>
          </a:prstGeom>
          <a:noFill/>
          <a:ln w="9525">
            <a:noFill/>
            <a:miter lim="800000"/>
            <a:headEnd/>
            <a:tailEnd/>
          </a:ln>
        </p:spPr>
        <p:txBody>
          <a:bodyPr>
            <a:prstTxWarp prst="textNoShape">
              <a:avLst/>
            </a:prstTxWarp>
            <a:spAutoFit/>
          </a:bodyPr>
          <a:lstStyle/>
          <a:p>
            <a:pPr algn="ctr"/>
            <a:r>
              <a:rPr lang="en-GB" sz="1400" dirty="0" smtClean="0"/>
              <a:t>Case formulation</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Espace réservé de la date 2"/>
          <p:cNvSpPr>
            <a:spLocks noGrp="1"/>
          </p:cNvSpPr>
          <p:nvPr>
            <p:ph type="dt" sz="half" idx="10"/>
          </p:nvPr>
        </p:nvSpPr>
        <p:spPr>
          <a:xfrm>
            <a:off x="457200" y="6356350"/>
            <a:ext cx="2133600" cy="365125"/>
          </a:xfrm>
        </p:spPr>
        <p:txBody>
          <a:bodyPr/>
          <a:lstStyle/>
          <a:p>
            <a:r>
              <a:rPr lang="en-GB" smtClean="0"/>
              <a:t>22/09/08. JM Thurin</a:t>
            </a:r>
            <a:endParaRPr lang="en-GB"/>
          </a:p>
        </p:txBody>
      </p:sp>
      <p:sp>
        <p:nvSpPr>
          <p:cNvPr id="5" name="Espace réservé du pied de page 3"/>
          <p:cNvSpPr>
            <a:spLocks noGrp="1"/>
          </p:cNvSpPr>
          <p:nvPr>
            <p:ph type="ftr" sz="quarter" idx="11"/>
          </p:nvPr>
        </p:nvSpPr>
        <p:spPr>
          <a:xfrm>
            <a:off x="3124200" y="6356350"/>
            <a:ext cx="2895600" cy="365125"/>
          </a:xfrm>
        </p:spPr>
        <p:txBody>
          <a:bodyPr/>
          <a:lstStyle/>
          <a:p>
            <a:r>
              <a:rPr lang="en-GB" smtClean="0"/>
              <a:t>Méthodologie pour la pédopsychiatrie</a:t>
            </a:r>
            <a:endParaRPr lang="en-GB" dirty="0"/>
          </a:p>
        </p:txBody>
      </p:sp>
      <p:sp>
        <p:nvSpPr>
          <p:cNvPr id="6" name="Espace réservé du numéro de diapositive 4"/>
          <p:cNvSpPr>
            <a:spLocks noGrp="1"/>
          </p:cNvSpPr>
          <p:nvPr>
            <p:ph type="sldNum" sz="quarter" idx="12"/>
          </p:nvPr>
        </p:nvSpPr>
        <p:spPr>
          <a:xfrm>
            <a:off x="6553200" y="6356350"/>
            <a:ext cx="2133600" cy="365125"/>
          </a:xfrm>
        </p:spPr>
        <p:txBody>
          <a:bodyPr/>
          <a:lstStyle/>
          <a:p>
            <a:fld id="{65792967-014D-A94D-89AA-555A5A7EFA54}" type="slidenum">
              <a:rPr lang="en-GB" smtClean="0"/>
              <a:pPr/>
              <a:t>3</a:t>
            </a:fld>
            <a:endParaRPr lang="en-GB"/>
          </a:p>
        </p:txBody>
      </p:sp>
      <p:sp>
        <p:nvSpPr>
          <p:cNvPr id="7" name="Titre 1"/>
          <p:cNvSpPr txBox="1">
            <a:spLocks/>
          </p:cNvSpPr>
          <p:nvPr/>
        </p:nvSpPr>
        <p:spPr>
          <a:xfrm>
            <a:off x="457200" y="274638"/>
            <a:ext cx="8229600" cy="1143000"/>
          </a:xfrm>
          <a:prstGeom prst="rect">
            <a:avLst/>
          </a:prstGeom>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4400" b="0" i="0" u="none" strike="noStrike" kern="1200" cap="none" spc="0" normalizeH="0" baseline="0" noProof="0" smtClean="0">
                <a:ln>
                  <a:noFill/>
                </a:ln>
                <a:solidFill>
                  <a:srgbClr val="1F497D"/>
                </a:solidFill>
                <a:effectLst/>
                <a:uLnTx/>
                <a:uFillTx/>
                <a:latin typeface="+mj-lt"/>
                <a:ea typeface="+mj-ea"/>
                <a:cs typeface="+mj-cs"/>
              </a:rPr>
              <a:t>Case formulatio</a:t>
            </a:r>
            <a:r>
              <a:rPr kumimoji="0" lang="en-GB" sz="4400" b="0" i="0" u="none" strike="noStrike" kern="1200" cap="none" spc="0" normalizeH="0" baseline="0" noProof="0" smtClean="0">
                <a:ln>
                  <a:noFill/>
                </a:ln>
                <a:solidFill>
                  <a:schemeClr val="tx2"/>
                </a:solidFill>
                <a:effectLst/>
                <a:uLnTx/>
                <a:uFillTx/>
                <a:latin typeface="+mj-lt"/>
                <a:ea typeface="+mj-ea"/>
                <a:cs typeface="+mj-cs"/>
              </a:rPr>
              <a:t>n</a:t>
            </a:r>
            <a:endParaRPr kumimoji="0" lang="en-GB" sz="4400" b="0" i="0" u="none" strike="noStrike" kern="1200" cap="none" spc="0" normalizeH="0" baseline="0" noProof="0" dirty="0">
              <a:ln>
                <a:noFill/>
              </a:ln>
              <a:solidFill>
                <a:schemeClr val="tx2"/>
              </a:solidFill>
              <a:effectLst/>
              <a:uLnTx/>
              <a:uFillTx/>
              <a:latin typeface="+mj-lt"/>
              <a:ea typeface="+mj-ea"/>
              <a:cs typeface="+mj-cs"/>
            </a:endParaRPr>
          </a:p>
        </p:txBody>
      </p:sp>
      <p:sp>
        <p:nvSpPr>
          <p:cNvPr id="8" name="Espace réservé du contenu 2"/>
          <p:cNvSpPr txBox="1">
            <a:spLocks/>
          </p:cNvSpPr>
          <p:nvPr/>
        </p:nvSpPr>
        <p:spPr>
          <a:xfrm>
            <a:off x="457200" y="1600200"/>
            <a:ext cx="8229600" cy="4525963"/>
          </a:xfrm>
          <a:prstGeom prst="rect">
            <a:avLst/>
          </a:prstGeom>
        </p:spPr>
        <p:txBody>
          <a:bodyPr vert="horz" lIns="91440" tIns="45720" rIns="91440" bIns="45720" rtlCol="0">
            <a:normAutofit fontScale="92500" lnSpcReduction="10000"/>
          </a:bodyPr>
          <a:lstStyle/>
          <a:p>
            <a:pPr marL="514350" lvl="0" indent="-514350">
              <a:spcBef>
                <a:spcPct val="20000"/>
              </a:spcBef>
              <a:buFont typeface="+mj-lt"/>
              <a:buAutoNum type="arabicPeriod"/>
              <a:defRPr/>
            </a:pPr>
            <a:r>
              <a:rPr lang="en-GB" sz="2800" smtClean="0">
                <a:solidFill>
                  <a:srgbClr val="1F497D"/>
                </a:solidFill>
              </a:rPr>
              <a:t>Current problems of the child, their place in the context of its situation of current life, its history and its development </a:t>
            </a:r>
          </a:p>
          <a:p>
            <a:pPr marL="514350" lvl="0" indent="-514350">
              <a:spcBef>
                <a:spcPct val="20000"/>
              </a:spcBef>
              <a:buFont typeface="+mj-lt"/>
              <a:buAutoNum type="arabicPeriod"/>
              <a:defRPr/>
            </a:pPr>
            <a:r>
              <a:rPr lang="en-GB" sz="2800" smtClean="0">
                <a:solidFill>
                  <a:srgbClr val="1F497D"/>
                </a:solidFill>
              </a:rPr>
              <a:t>Nondynamic factors which can have contributed to its problem </a:t>
            </a:r>
          </a:p>
          <a:p>
            <a:pPr marL="514350" lvl="0" indent="-514350">
              <a:spcBef>
                <a:spcPct val="20000"/>
              </a:spcBef>
              <a:buFont typeface="+mj-lt"/>
              <a:buAutoNum type="arabicPeriod"/>
              <a:defRPr/>
            </a:pPr>
            <a:r>
              <a:rPr lang="en-GB" sz="2800" smtClean="0">
                <a:solidFill>
                  <a:srgbClr val="1F497D"/>
                </a:solidFill>
              </a:rPr>
              <a:t>Synthetic integration of the available data opening with an interpretation of the factors precipitating and the influences which maintain the problems of the child</a:t>
            </a:r>
          </a:p>
          <a:p>
            <a:pPr marL="514350" lvl="0" indent="-514350">
              <a:spcBef>
                <a:spcPct val="20000"/>
              </a:spcBef>
              <a:buFont typeface="+mj-lt"/>
              <a:buAutoNum type="arabicPeriod"/>
              <a:defRPr/>
            </a:pPr>
            <a:r>
              <a:rPr lang="en-GB" sz="2800" smtClean="0">
                <a:solidFill>
                  <a:srgbClr val="1F497D"/>
                </a:solidFill>
              </a:rPr>
              <a:t>First definition of the goal and the intermediate objectives of psychotherapy and the strategy to reach them</a:t>
            </a:r>
            <a:endParaRPr kumimoji="0" lang="en-GB" sz="3200" b="0" i="0" u="none" strike="noStrike" kern="1200" cap="none" spc="0" normalizeH="0" baseline="0" noProof="0" smtClean="0">
              <a:ln>
                <a:noFill/>
              </a:ln>
              <a:solidFill>
                <a:srgbClr val="1F497D"/>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GB" sz="3200" b="0" i="0" u="none" strike="noStrike" kern="1200" cap="none" spc="0" normalizeH="0" baseline="0" noProof="0" dirty="0">
              <a:ln>
                <a:noFill/>
              </a:ln>
              <a:solidFill>
                <a:srgbClr val="1F497D"/>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ext Box 1"/>
          <p:cNvSpPr txBox="1">
            <a:spLocks noChangeArrowheads="1"/>
          </p:cNvSpPr>
          <p:nvPr/>
        </p:nvSpPr>
        <p:spPr bwMode="auto">
          <a:xfrm>
            <a:off x="457200" y="142875"/>
            <a:ext cx="8229600" cy="1143000"/>
          </a:xfrm>
          <a:prstGeom prst="rect">
            <a:avLst/>
          </a:prstGeom>
          <a:noFill/>
          <a:ln w="9525">
            <a:noFill/>
            <a:round/>
            <a:headEnd/>
            <a:tailEnd/>
          </a:ln>
        </p:spPr>
        <p:txBody>
          <a:bodyPr lIns="90000" tIns="46800" rIns="90000" bIns="46800" anchor="ctr">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sz="2800" b="1" smtClean="0">
                <a:solidFill>
                  <a:srgbClr val="000000"/>
                </a:solidFill>
              </a:rPr>
              <a:t>Les outils spécifiques au pôle autisme (1/2)</a:t>
            </a:r>
            <a:endParaRPr lang="en-GB" sz="2800" b="1">
              <a:solidFill>
                <a:srgbClr val="000000"/>
              </a:solidFill>
            </a:endParaRPr>
          </a:p>
        </p:txBody>
      </p:sp>
      <p:sp>
        <p:nvSpPr>
          <p:cNvPr id="25603" name="Text Box 2"/>
          <p:cNvSpPr txBox="1">
            <a:spLocks noChangeArrowheads="1"/>
          </p:cNvSpPr>
          <p:nvPr/>
        </p:nvSpPr>
        <p:spPr bwMode="auto">
          <a:xfrm>
            <a:off x="714375" y="1535113"/>
            <a:ext cx="7858125" cy="4803496"/>
          </a:xfrm>
          <a:prstGeom prst="rect">
            <a:avLst/>
          </a:prstGeom>
          <a:noFill/>
          <a:ln w="9525">
            <a:noFill/>
            <a:round/>
            <a:headEnd/>
            <a:tailEnd/>
          </a:ln>
        </p:spPr>
        <p:txBody>
          <a:bodyPr lIns="90000" tIns="46800" rIns="90000" bIns="46800">
            <a:prstTxWarp prst="textNoShape">
              <a:avLst/>
            </a:prstTxWarp>
            <a:spAutoFit/>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Evaluation scale ECAR de Catherine </a:t>
            </a:r>
            <a:r>
              <a:rPr lang="en-GB" b="1" dirty="0" err="1" smtClean="0">
                <a:solidFill>
                  <a:srgbClr val="000000"/>
                </a:solidFill>
              </a:rPr>
              <a:t>Barthelemy</a:t>
            </a:r>
            <a:r>
              <a:rPr lang="en-GB" b="1" dirty="0" smtClean="0">
                <a:solidFill>
                  <a:srgbClr val="000000"/>
                </a:solidFill>
              </a:rPr>
              <a:t>:</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b="1"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a:t>
            </a:r>
            <a:r>
              <a:rPr lang="en-GB" dirty="0" smtClean="0">
                <a:solidFill>
                  <a:srgbClr val="000000"/>
                </a:solidFill>
              </a:rPr>
              <a:t> 29 items:  symptoms and </a:t>
            </a:r>
            <a:r>
              <a:rPr lang="en-GB" dirty="0" err="1" smtClean="0">
                <a:solidFill>
                  <a:srgbClr val="000000"/>
                </a:solidFill>
              </a:rPr>
              <a:t>behaviors</a:t>
            </a:r>
            <a:endParaRPr lang="en-GB"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 </a:t>
            </a:r>
            <a:r>
              <a:rPr lang="en-GB" dirty="0" smtClean="0">
                <a:solidFill>
                  <a:srgbClr val="000000"/>
                </a:solidFill>
              </a:rPr>
              <a:t>2 principal factors: relational deficiency</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000000"/>
                </a:solidFill>
              </a:rPr>
              <a:t>					  modulating </a:t>
            </a:r>
            <a:r>
              <a:rPr lang="fr-FR" dirty="0" err="1" smtClean="0">
                <a:solidFill>
                  <a:srgbClr val="000000"/>
                </a:solidFill>
              </a:rPr>
              <a:t>insufficiency</a:t>
            </a:r>
            <a:endParaRPr lang="en-GB"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b="1"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La grille de </a:t>
            </a:r>
            <a:r>
              <a:rPr lang="en-GB" b="1" dirty="0" err="1" smtClean="0">
                <a:solidFill>
                  <a:srgbClr val="000000"/>
                </a:solidFill>
              </a:rPr>
              <a:t>repérage</a:t>
            </a:r>
            <a:r>
              <a:rPr lang="en-GB" b="1" dirty="0" smtClean="0">
                <a:solidFill>
                  <a:srgbClr val="000000"/>
                </a:solidFill>
              </a:rPr>
              <a:t> </a:t>
            </a:r>
            <a:r>
              <a:rPr lang="en-GB" b="1" dirty="0" err="1" smtClean="0">
                <a:solidFill>
                  <a:srgbClr val="000000"/>
                </a:solidFill>
              </a:rPr>
              <a:t>clinique</a:t>
            </a:r>
            <a:r>
              <a:rPr lang="en-GB" b="1" dirty="0" smtClean="0">
                <a:solidFill>
                  <a:srgbClr val="000000"/>
                </a:solidFill>
              </a:rPr>
              <a:t> de </a:t>
            </a:r>
            <a:r>
              <a:rPr lang="en-GB" b="1" dirty="0" err="1" smtClean="0">
                <a:solidFill>
                  <a:srgbClr val="000000"/>
                </a:solidFill>
              </a:rPr>
              <a:t>Geneviève</a:t>
            </a:r>
            <a:r>
              <a:rPr lang="en-GB" b="1" dirty="0" smtClean="0">
                <a:solidFill>
                  <a:srgbClr val="000000"/>
                </a:solidFill>
              </a:rPr>
              <a:t> Haag:</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b="1" dirty="0" smtClean="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 </a:t>
            </a:r>
            <a:r>
              <a:rPr lang="en-GB" dirty="0" smtClean="0">
                <a:solidFill>
                  <a:srgbClr val="000000"/>
                </a:solidFill>
              </a:rPr>
              <a:t>147 </a:t>
            </a:r>
            <a:r>
              <a:rPr lang="en-GB" dirty="0" smtClean="0">
                <a:solidFill>
                  <a:srgbClr val="000000"/>
                </a:solidFill>
              </a:rPr>
              <a:t>items in 5 </a:t>
            </a:r>
            <a:r>
              <a:rPr lang="fr-FR" dirty="0" err="1" smtClean="0">
                <a:solidFill>
                  <a:srgbClr val="000000"/>
                </a:solidFill>
              </a:rPr>
              <a:t>levels</a:t>
            </a:r>
            <a:r>
              <a:rPr lang="fr-FR" dirty="0" smtClean="0">
                <a:solidFill>
                  <a:srgbClr val="000000"/>
                </a:solidFill>
              </a:rPr>
              <a:t> of </a:t>
            </a:r>
            <a:r>
              <a:rPr lang="fr-FR" dirty="0" err="1" smtClean="0">
                <a:solidFill>
                  <a:srgbClr val="000000"/>
                </a:solidFill>
              </a:rPr>
              <a:t>development</a:t>
            </a:r>
            <a:endParaRPr lang="en-GB" dirty="0" smtClean="0">
              <a:solidFill>
                <a:srgbClr val="000000"/>
              </a:solidFill>
            </a:endParaRP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smtClean="0">
                <a:solidFill>
                  <a:srgbClr val="000000"/>
                </a:solidFill>
              </a:rPr>
              <a:t>→ </a:t>
            </a:r>
            <a:r>
              <a:rPr lang="en-GB" dirty="0" smtClean="0">
                <a:solidFill>
                  <a:srgbClr val="000000"/>
                </a:solidFill>
              </a:rPr>
              <a:t>8 dimensions:   </a:t>
            </a:r>
            <a:r>
              <a:rPr lang="fr-FR" dirty="0" err="1" smtClean="0">
                <a:solidFill>
                  <a:srgbClr val="000000"/>
                </a:solidFill>
              </a:rPr>
              <a:t>emotional</a:t>
            </a:r>
            <a:r>
              <a:rPr lang="fr-FR" dirty="0" smtClean="0">
                <a:solidFill>
                  <a:srgbClr val="000000"/>
                </a:solidFill>
              </a:rPr>
              <a:t> expressions in the relation (20 items)</a:t>
            </a:r>
            <a:endParaRPr lang="en-GB" dirty="0" smtClean="0">
              <a:solidFill>
                <a:srgbClr val="000000"/>
              </a:solidFill>
            </a:endParaRP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000000"/>
                </a:solidFill>
              </a:rPr>
              <a:t>			      </a:t>
            </a:r>
            <a:r>
              <a:rPr lang="en-GB" dirty="0" smtClean="0">
                <a:solidFill>
                  <a:srgbClr val="000000"/>
                </a:solidFill>
              </a:rPr>
              <a:t> regard </a:t>
            </a:r>
            <a:r>
              <a:rPr lang="fr-FR" dirty="0" smtClean="0">
                <a:solidFill>
                  <a:srgbClr val="000000"/>
                </a:solidFill>
              </a:rPr>
              <a:t>(15items)</a:t>
            </a:r>
            <a:endParaRPr lang="en-GB" dirty="0" smtClean="0">
              <a:solidFill>
                <a:srgbClr val="000000"/>
              </a:solidFill>
            </a:endParaRP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dirty="0" smtClean="0">
                <a:solidFill>
                  <a:srgbClr val="000000"/>
                </a:solidFill>
              </a:rPr>
              <a:t>				</a:t>
            </a:r>
            <a:r>
              <a:rPr lang="fr-FR" dirty="0" smtClean="0">
                <a:solidFill>
                  <a:srgbClr val="000000"/>
                </a:solidFill>
              </a:rPr>
              <a:t>image of the body (31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0000"/>
                </a:solidFill>
              </a:rPr>
              <a:t>  			       verbal </a:t>
            </a:r>
            <a:r>
              <a:rPr lang="fr-FR" dirty="0" err="1" smtClean="0">
                <a:solidFill>
                  <a:srgbClr val="000000"/>
                </a:solidFill>
              </a:rPr>
              <a:t>language</a:t>
            </a:r>
            <a:r>
              <a:rPr lang="fr-FR" dirty="0" smtClean="0">
                <a:solidFill>
                  <a:srgbClr val="000000"/>
                </a:solidFill>
              </a:rPr>
              <a:t> (20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0000"/>
                </a:solidFill>
              </a:rPr>
              <a:t>  			       </a:t>
            </a:r>
            <a:r>
              <a:rPr lang="fr-FR" dirty="0" err="1" smtClean="0">
                <a:solidFill>
                  <a:srgbClr val="000000"/>
                </a:solidFill>
              </a:rPr>
              <a:t>graphics</a:t>
            </a:r>
            <a:r>
              <a:rPr lang="fr-FR" dirty="0" smtClean="0">
                <a:solidFill>
                  <a:srgbClr val="000000"/>
                </a:solidFill>
              </a:rPr>
              <a:t> (17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0000"/>
                </a:solidFill>
              </a:rPr>
              <a:t>				exploration of </a:t>
            </a:r>
            <a:r>
              <a:rPr lang="fr-FR" dirty="0" err="1" smtClean="0">
                <a:solidFill>
                  <a:srgbClr val="000000"/>
                </a:solidFill>
              </a:rPr>
              <a:t>space</a:t>
            </a:r>
            <a:r>
              <a:rPr lang="fr-FR" dirty="0" smtClean="0">
                <a:solidFill>
                  <a:srgbClr val="000000"/>
                </a:solidFill>
              </a:rPr>
              <a:t> and the </a:t>
            </a:r>
            <a:r>
              <a:rPr lang="fr-FR" dirty="0" err="1" smtClean="0">
                <a:solidFill>
                  <a:srgbClr val="000000"/>
                </a:solidFill>
              </a:rPr>
              <a:t>objects</a:t>
            </a:r>
            <a:r>
              <a:rPr lang="fr-FR" dirty="0" smtClean="0">
                <a:solidFill>
                  <a:srgbClr val="000000"/>
                </a:solidFill>
              </a:rPr>
              <a:t> (26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0000"/>
                </a:solidFill>
              </a:rPr>
              <a:t>  				temporal location (9 items)</a:t>
            </a:r>
          </a:p>
          <a:p>
            <a:pPr algn="just">
              <a:tabLst>
                <a:tab pos="0" algn="l"/>
                <a:tab pos="447675" algn="l"/>
                <a:tab pos="896938" algn="l"/>
                <a:tab pos="1346200" algn="l"/>
                <a:tab pos="1701800" algn="l"/>
                <a:tab pos="2239963" algn="l"/>
                <a:tab pos="2695575"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smtClean="0">
                <a:solidFill>
                  <a:srgbClr val="000000"/>
                </a:solidFill>
              </a:rPr>
              <a:t>  				</a:t>
            </a:r>
            <a:r>
              <a:rPr lang="fr-FR" dirty="0" err="1" smtClean="0">
                <a:solidFill>
                  <a:srgbClr val="000000"/>
                </a:solidFill>
              </a:rPr>
              <a:t>aggressive</a:t>
            </a:r>
            <a:r>
              <a:rPr lang="fr-FR" dirty="0" smtClean="0">
                <a:solidFill>
                  <a:srgbClr val="000000"/>
                </a:solidFill>
              </a:rPr>
              <a:t> </a:t>
            </a:r>
            <a:r>
              <a:rPr lang="fr-FR" dirty="0" err="1" smtClean="0">
                <a:solidFill>
                  <a:srgbClr val="000000"/>
                </a:solidFill>
              </a:rPr>
              <a:t>demonstrations</a:t>
            </a:r>
            <a:r>
              <a:rPr lang="fr-FR" dirty="0" smtClean="0">
                <a:solidFill>
                  <a:srgbClr val="000000"/>
                </a:solidFill>
              </a:rPr>
              <a:t> (9items)</a:t>
            </a:r>
            <a:endParaRPr lang="en-GB"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ext Box 1"/>
          <p:cNvSpPr txBox="1">
            <a:spLocks noChangeArrowheads="1"/>
          </p:cNvSpPr>
          <p:nvPr/>
        </p:nvSpPr>
        <p:spPr bwMode="auto">
          <a:xfrm>
            <a:off x="909638" y="454025"/>
            <a:ext cx="7478712" cy="517525"/>
          </a:xfrm>
          <a:prstGeom prst="rect">
            <a:avLst/>
          </a:prstGeom>
          <a:noFill/>
          <a:ln w="9525">
            <a:noFill/>
            <a:round/>
            <a:headEnd/>
            <a:tailEnd/>
          </a:ln>
        </p:spPr>
        <p:txBody>
          <a:bodyPr lIns="90000" tIns="45000" rIns="90000" bIns="45000">
            <a:prstTxWarp prst="textNoShape">
              <a:avLst/>
            </a:prstTxWarp>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sz="2800" b="1">
                <a:solidFill>
                  <a:srgbClr val="000000"/>
                </a:solidFill>
              </a:rPr>
              <a:t>Les outils spécifiques au pôle autisme (2/2)</a:t>
            </a:r>
          </a:p>
        </p:txBody>
      </p:sp>
      <p:sp>
        <p:nvSpPr>
          <p:cNvPr id="27651" name="Text Box 2"/>
          <p:cNvSpPr txBox="1">
            <a:spLocks noChangeArrowheads="1"/>
          </p:cNvSpPr>
          <p:nvPr/>
        </p:nvSpPr>
        <p:spPr bwMode="auto">
          <a:xfrm>
            <a:off x="806450" y="1368425"/>
            <a:ext cx="7467600" cy="639763"/>
          </a:xfrm>
          <a:prstGeom prst="rect">
            <a:avLst/>
          </a:prstGeom>
          <a:noFill/>
          <a:ln w="9525">
            <a:noFill/>
            <a:round/>
            <a:headEnd/>
            <a:tailEnd/>
          </a:ln>
        </p:spPr>
        <p:txBody>
          <a:bodyPr lIns="90000" tIns="45000" rIns="90000" bIns="45000">
            <a:prstTxWarp prst="textNoShape">
              <a:avLst/>
            </a:prstTxWarp>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a:solidFill>
                  <a:srgbClr val="000000"/>
                </a:solidFill>
              </a:rPr>
              <a:t>Le Child Psychotherapy Q-Set de Celeste Schneider et Enrico Jones: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b="1">
              <a:solidFill>
                <a:srgbClr val="000000"/>
              </a:solidFill>
            </a:endParaRPr>
          </a:p>
        </p:txBody>
      </p:sp>
      <p:sp>
        <p:nvSpPr>
          <p:cNvPr id="27652" name="Text Box 3"/>
          <p:cNvSpPr txBox="1">
            <a:spLocks noChangeArrowheads="1"/>
          </p:cNvSpPr>
          <p:nvPr/>
        </p:nvSpPr>
        <p:spPr bwMode="auto">
          <a:xfrm>
            <a:off x="835025" y="1838325"/>
            <a:ext cx="7445375" cy="2011363"/>
          </a:xfrm>
          <a:prstGeom prst="rect">
            <a:avLst/>
          </a:prstGeom>
          <a:noFill/>
          <a:ln w="9525">
            <a:noFill/>
            <a:round/>
            <a:headEnd/>
            <a:tailEnd/>
          </a:ln>
        </p:spPr>
        <p:txBody>
          <a:bodyPr lIns="90000" tIns="45000" rIns="90000" bIns="45000">
            <a:prstTxWarp prst="textNoShape">
              <a:avLst/>
            </a:prstTxWarp>
          </a:bodyPr>
          <a:lstStyle/>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a:t>
            </a:r>
            <a:r>
              <a:rPr lang="fr-FR" dirty="0">
                <a:solidFill>
                  <a:srgbClr val="000000"/>
                </a:solidFill>
              </a:rPr>
              <a:t> 100 items</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b="1" dirty="0">
                <a:solidFill>
                  <a:srgbClr val="000000"/>
                </a:solidFill>
              </a:rPr>
              <a:t>→ </a:t>
            </a:r>
            <a:r>
              <a:rPr lang="fr-FR" dirty="0">
                <a:solidFill>
                  <a:srgbClr val="000000"/>
                </a:solidFill>
              </a:rPr>
              <a:t>2 facteurs principaux:</a:t>
            </a:r>
            <a:r>
              <a:rPr lang="fr-FR" dirty="0" smtClean="0">
                <a:solidFill>
                  <a:srgbClr val="000000"/>
                </a:solidFill>
              </a:rPr>
              <a:t> 	thérapie </a:t>
            </a:r>
            <a:r>
              <a:rPr lang="fr-FR" dirty="0">
                <a:solidFill>
                  <a:srgbClr val="000000"/>
                </a:solidFill>
              </a:rPr>
              <a:t>psychodynamique</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a:t>
            </a:r>
            <a:r>
              <a:rPr lang="fr-FR" dirty="0" smtClean="0">
                <a:solidFill>
                  <a:srgbClr val="000000"/>
                </a:solidFill>
              </a:rPr>
              <a:t>		thérapie </a:t>
            </a:r>
            <a:r>
              <a:rPr lang="fr-FR" dirty="0">
                <a:solidFill>
                  <a:srgbClr val="000000"/>
                </a:solidFill>
              </a:rPr>
              <a:t>cognitivo-comportementale </a:t>
            </a: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dirty="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3 caractéristiques du processus psychothérapique:</a:t>
            </a:r>
            <a:r>
              <a:rPr lang="fr-FR" dirty="0" smtClean="0">
                <a:solidFill>
                  <a:srgbClr val="000000"/>
                </a:solidFill>
              </a:rPr>
              <a:t> 	interaction</a:t>
            </a:r>
            <a:endParaRPr lang="fr-FR" dirty="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a:t>
            </a:r>
            <a:r>
              <a:rPr lang="fr-FR" dirty="0" smtClean="0">
                <a:solidFill>
                  <a:srgbClr val="000000"/>
                </a:solidFill>
              </a:rPr>
              <a:t>	</a:t>
            </a:r>
            <a:r>
              <a:rPr lang="fr-FR" dirty="0" smtClean="0">
                <a:solidFill>
                  <a:srgbClr val="000000"/>
                </a:solidFill>
              </a:rPr>
              <a:t>			</a:t>
            </a:r>
            <a:r>
              <a:rPr lang="fr-FR" dirty="0" smtClean="0">
                <a:solidFill>
                  <a:srgbClr val="000000"/>
                </a:solidFill>
              </a:rPr>
              <a:t>ajustement</a:t>
            </a:r>
            <a:endParaRPr lang="fr-FR" dirty="0">
              <a:solidFill>
                <a:srgbClr val="000000"/>
              </a:solidFill>
            </a:endParaRPr>
          </a:p>
          <a:p>
            <a:pPr algn="jus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fr-FR" dirty="0">
                <a:solidFill>
                  <a:srgbClr val="000000"/>
                </a:solidFill>
              </a:rPr>
              <a:t>							  			</a:t>
            </a:r>
            <a:r>
              <a:rPr lang="fr-FR" dirty="0" smtClean="0">
                <a:solidFill>
                  <a:srgbClr val="000000"/>
                </a:solidFill>
              </a:rPr>
              <a:t>	</a:t>
            </a:r>
            <a:r>
              <a:rPr lang="fr-FR" dirty="0" smtClean="0">
                <a:solidFill>
                  <a:srgbClr val="000000"/>
                </a:solidFill>
              </a:rPr>
              <a:t>	</a:t>
            </a:r>
            <a:r>
              <a:rPr lang="fr-FR" dirty="0" smtClean="0">
                <a:solidFill>
                  <a:srgbClr val="000000"/>
                </a:solidFill>
              </a:rPr>
              <a:t>engagement</a:t>
            </a:r>
            <a:endParaRPr lang="fr-FR"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066800" y="2438400"/>
            <a:ext cx="7772400" cy="3962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90000"/>
              </a:lnSpc>
              <a:spcBef>
                <a:spcPct val="20000"/>
              </a:spcBef>
              <a:spcAft>
                <a:spcPct val="0"/>
              </a:spcAft>
              <a:buClrTx/>
              <a:buSzTx/>
              <a:buFontTx/>
              <a:buChar char="•"/>
              <a:tabLst/>
              <a:defRPr/>
            </a:pPr>
            <a:endParaRPr kumimoji="0" lang="en-GB" sz="2000" b="0" i="0" u="none" strike="noStrike" kern="0" cap="none" spc="0" normalizeH="0" baseline="0" noProof="0" dirty="0" smtClean="0">
              <a:ln>
                <a:noFill/>
              </a:ln>
              <a:solidFill>
                <a:srgbClr val="1F497D"/>
              </a:solidFill>
              <a:effectLst/>
              <a:uLnTx/>
              <a:uFillTx/>
              <a:latin typeface="+mn-lt"/>
              <a:ea typeface="+mn-ea"/>
              <a:cs typeface="+mn-cs"/>
            </a:endParaRPr>
          </a:p>
          <a:p>
            <a:pPr marL="742950" lvl="1" indent="-285750" defTabSz="914400" fontAlgn="base">
              <a:lnSpc>
                <a:spcPct val="90000"/>
              </a:lnSpc>
              <a:spcBef>
                <a:spcPct val="20000"/>
              </a:spcBef>
              <a:spcAft>
                <a:spcPct val="0"/>
              </a:spcAft>
              <a:buFontTx/>
              <a:buChar char="–"/>
              <a:defRPr/>
            </a:pPr>
            <a:r>
              <a:rPr lang="en-GB" dirty="0" smtClean="0">
                <a:solidFill>
                  <a:srgbClr val="1F497D"/>
                </a:solidFill>
              </a:rPr>
              <a:t>It can be done on the work place or remote (via Internet)</a:t>
            </a:r>
          </a:p>
          <a:p>
            <a:pPr marL="1200150" lvl="2" indent="-285750" defTabSz="914400" fontAlgn="base">
              <a:lnSpc>
                <a:spcPct val="90000"/>
              </a:lnSpc>
              <a:spcBef>
                <a:spcPct val="20000"/>
              </a:spcBef>
              <a:spcAft>
                <a:spcPct val="0"/>
              </a:spcAft>
              <a:buFontTx/>
              <a:buChar char="–"/>
              <a:defRPr/>
            </a:pPr>
            <a:r>
              <a:rPr lang="en-GB" b="1" dirty="0" smtClean="0">
                <a:solidFill>
                  <a:srgbClr val="1F497D"/>
                </a:solidFill>
              </a:rPr>
              <a:t>Each clinician follows one or two of its cases</a:t>
            </a:r>
            <a:r>
              <a:rPr lang="en-GB" dirty="0" smtClean="0">
                <a:solidFill>
                  <a:srgbClr val="1F497D"/>
                </a:solidFill>
              </a:rPr>
              <a:t>. He or she analyzes the changes which occur and the factors which contribute to them across the data collected during the sessions.</a:t>
            </a:r>
          </a:p>
          <a:p>
            <a:pPr marL="1200150" lvl="2" indent="-285750" defTabSz="914400" fontAlgn="base">
              <a:lnSpc>
                <a:spcPct val="90000"/>
              </a:lnSpc>
              <a:spcBef>
                <a:spcPct val="20000"/>
              </a:spcBef>
              <a:spcAft>
                <a:spcPct val="0"/>
              </a:spcAft>
              <a:buFontTx/>
              <a:buChar char="–"/>
              <a:defRPr/>
            </a:pPr>
            <a:r>
              <a:rPr lang="en-GB" b="1" dirty="0">
                <a:solidFill>
                  <a:srgbClr val="1F497D"/>
                </a:solidFill>
              </a:rPr>
              <a:t>For each case, the psychotherapist and 2 or 3 other</a:t>
            </a:r>
            <a:r>
              <a:rPr lang="en-GB" b="1" dirty="0" smtClean="0">
                <a:solidFill>
                  <a:srgbClr val="1F497D"/>
                </a:solidFill>
              </a:rPr>
              <a:t> clinicians join </a:t>
            </a:r>
            <a:r>
              <a:rPr lang="en-GB" b="1" dirty="0">
                <a:solidFill>
                  <a:srgbClr val="1F497D"/>
                </a:solidFill>
              </a:rPr>
              <a:t>together in a pairs’ group</a:t>
            </a:r>
            <a:r>
              <a:rPr lang="en-GB" dirty="0">
                <a:solidFill>
                  <a:srgbClr val="1F497D"/>
                </a:solidFill>
              </a:rPr>
              <a:t>. They are subjected, as for the data of their own patient to the professional secrecy. </a:t>
            </a:r>
            <a:endParaRPr lang="en-GB" dirty="0" smtClean="0">
              <a:solidFill>
                <a:srgbClr val="1F497D"/>
              </a:solidFill>
            </a:endParaRPr>
          </a:p>
          <a:p>
            <a:pPr marL="1200150" lvl="2" indent="-285750" defTabSz="914400" fontAlgn="base">
              <a:lnSpc>
                <a:spcPct val="90000"/>
              </a:lnSpc>
              <a:spcBef>
                <a:spcPct val="20000"/>
              </a:spcBef>
              <a:spcAft>
                <a:spcPct val="0"/>
              </a:spcAft>
              <a:buFontTx/>
              <a:buChar char="–"/>
              <a:defRPr/>
            </a:pPr>
            <a:r>
              <a:rPr lang="en-GB" b="1" dirty="0" smtClean="0">
                <a:solidFill>
                  <a:srgbClr val="1F497D"/>
                </a:solidFill>
              </a:rPr>
              <a:t>In group of pairs</a:t>
            </a:r>
            <a:r>
              <a:rPr lang="en-GB" dirty="0" smtClean="0">
                <a:solidFill>
                  <a:srgbClr val="1F497D"/>
                </a:solidFill>
              </a:rPr>
              <a:t>: the role of the participants is clearly identified. For example: they are all clinicians (3 to 4 people), they share data resulting from one or two cases which they are committed following throughout one year. From the corpus of some hours, they compare with various times their analyzes and their quotations. </a:t>
            </a:r>
            <a:endParaRPr kumimoji="0" lang="en-GB" sz="1600" b="0" i="0" u="none" strike="noStrike" kern="0" cap="none" spc="0" normalizeH="0" baseline="0" noProof="0" dirty="0">
              <a:ln>
                <a:noFill/>
              </a:ln>
              <a:solidFill>
                <a:srgbClr val="1F497D"/>
              </a:solidFill>
              <a:effectLst/>
              <a:uLnTx/>
              <a:uFillTx/>
              <a:latin typeface="+mn-lt"/>
              <a:ea typeface="ＭＳ Ｐゴシック" charset="-128"/>
            </a:endParaRPr>
          </a:p>
        </p:txBody>
      </p:sp>
      <p:pic>
        <p:nvPicPr>
          <p:cNvPr id="3" name="Picture 3"/>
          <p:cNvPicPr>
            <a:picLocks noChangeAspect="1" noChangeArrowheads="1"/>
          </p:cNvPicPr>
          <p:nvPr/>
        </p:nvPicPr>
        <mc:AlternateContent xmlns:ma="http://schemas.microsoft.com/office/mac/drawingml/2008/main">
          <mc:Choice Requires="ma">
            <p:blipFill>
              <a:blip r:embed="rId2"/>
              <a:srcRect/>
              <a:stretch>
                <a:fillRect/>
              </a:stretch>
            </p:blipFill>
          </mc:Choice>
          <mc:Fallback xmlns:p="http://schemas.openxmlformats.org/presentationml/2006/main" xmlns:mv="urn:schemas-microsoft-com:mac:vml" xmlns:mc="http://schemas.openxmlformats.org/markup-compatibility/2006" xmlns:r="http://schemas.openxmlformats.org/officeDocument/2006/relationships" xmlns:a="http://schemas.openxmlformats.org/drawingml/2006/main" xmlns="">
            <p:blipFill>
              <a:blip r:embed="rId3"/>
              <a:srcRect/>
              <a:stretch>
                <a:fillRect/>
              </a:stretch>
            </p:blipFill>
          </mc:Fallback>
        </mc:AlternateContent>
        <p:spPr bwMode="auto">
          <a:xfrm>
            <a:off x="150812" y="4181475"/>
            <a:ext cx="1830388" cy="1457325"/>
          </a:xfrm>
          <a:prstGeom prst="rect">
            <a:avLst/>
          </a:prstGeom>
          <a:noFill/>
        </p:spPr>
      </p:pic>
      <p:sp>
        <p:nvSpPr>
          <p:cNvPr id="4" name="Rectangle 6"/>
          <p:cNvSpPr>
            <a:spLocks noChangeArrowheads="1"/>
          </p:cNvSpPr>
          <p:nvPr/>
        </p:nvSpPr>
        <p:spPr bwMode="auto">
          <a:xfrm>
            <a:off x="7696200" y="12192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5" name="Rectangle 7"/>
          <p:cNvSpPr>
            <a:spLocks noChangeArrowheads="1"/>
          </p:cNvSpPr>
          <p:nvPr/>
        </p:nvSpPr>
        <p:spPr bwMode="auto">
          <a:xfrm>
            <a:off x="7696200" y="1905000"/>
            <a:ext cx="381000" cy="76200"/>
          </a:xfrm>
          <a:prstGeom prst="rect">
            <a:avLst/>
          </a:prstGeom>
          <a:solidFill>
            <a:schemeClr val="bg1"/>
          </a:solidFill>
          <a:ln w="9525">
            <a:noFill/>
            <a:miter lim="800000"/>
            <a:headEnd/>
            <a:tailEnd/>
          </a:ln>
          <a:effectLst/>
        </p:spPr>
        <p:txBody>
          <a:bodyPr wrap="none" anchor="ctr">
            <a:prstTxWarp prst="textNoShape">
              <a:avLst/>
            </a:prstTxWarp>
          </a:bodyPr>
          <a:lstStyle/>
          <a:p>
            <a:endParaRPr lang="fr-FR"/>
          </a:p>
        </p:txBody>
      </p:sp>
      <p:sp>
        <p:nvSpPr>
          <p:cNvPr id="6" name="Rectangle 10"/>
          <p:cNvSpPr txBox="1">
            <a:spLocks noChangeArrowheads="1"/>
          </p:cNvSpPr>
          <p:nvPr/>
        </p:nvSpPr>
        <p:spPr bwMode="auto">
          <a:xfrm>
            <a:off x="0" y="228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3600" b="0" i="0" u="none" strike="noStrike" kern="0" cap="none" spc="0" normalizeH="0" baseline="0" dirty="0" smtClean="0">
                <a:ln>
                  <a:noFill/>
                </a:ln>
                <a:solidFill>
                  <a:srgbClr val="000090"/>
                </a:solidFill>
                <a:effectLst/>
                <a:uLnTx/>
                <a:uFillTx/>
                <a:latin typeface="+mj-lt"/>
                <a:ea typeface="+mj-ea"/>
                <a:cs typeface="+mj-cs"/>
              </a:rPr>
              <a:t>Working in</a:t>
            </a:r>
            <a:r>
              <a:rPr kumimoji="0" lang="en-GB" sz="3600" b="0" i="0" u="none" strike="noStrike" kern="0" cap="none" spc="0" normalizeH="0" baseline="0" dirty="0" smtClean="0">
                <a:ln>
                  <a:noFill/>
                </a:ln>
                <a:solidFill>
                  <a:srgbClr val="000090"/>
                </a:solidFill>
                <a:effectLst/>
                <a:uLnTx/>
                <a:uFillTx/>
                <a:latin typeface="+mj-lt"/>
                <a:ea typeface="+mj-ea"/>
                <a:cs typeface="+mj-cs"/>
              </a:rPr>
              <a:t> </a:t>
            </a:r>
            <a:r>
              <a:rPr kumimoji="0" lang="en-GB" sz="3600" b="0" i="0" u="none" strike="noStrike" kern="0" cap="none" spc="0" normalizeH="0" baseline="0" smtClean="0">
                <a:ln>
                  <a:noFill/>
                </a:ln>
                <a:solidFill>
                  <a:srgbClr val="000090"/>
                </a:solidFill>
                <a:effectLst/>
                <a:uLnTx/>
                <a:uFillTx/>
                <a:latin typeface="+mj-lt"/>
                <a:ea typeface="+mj-ea"/>
                <a:cs typeface="+mj-cs"/>
              </a:rPr>
              <a:t>a peers' </a:t>
            </a:r>
            <a:r>
              <a:rPr kumimoji="0" lang="en-GB" sz="3600" b="0" i="0" u="none" strike="noStrike" kern="0" cap="none" spc="0" normalizeH="0" baseline="0" dirty="0" smtClean="0">
                <a:ln>
                  <a:noFill/>
                </a:ln>
                <a:solidFill>
                  <a:srgbClr val="000090"/>
                </a:solidFill>
                <a:effectLst/>
                <a:uLnTx/>
                <a:uFillTx/>
                <a:latin typeface="+mj-lt"/>
                <a:ea typeface="+mj-ea"/>
                <a:cs typeface="+mj-cs"/>
              </a:rPr>
              <a:t>group</a:t>
            </a:r>
            <a:endParaRPr kumimoji="0" lang="en-GB" sz="3600" b="0" i="0" u="none" strike="noStrike" kern="0" cap="none" spc="0" normalizeH="0" baseline="0" dirty="0">
              <a:ln>
                <a:noFill/>
              </a:ln>
              <a:solidFill>
                <a:srgbClr val="000090"/>
              </a:solidFill>
              <a:effectLst/>
              <a:uLnTx/>
              <a:uFillTx/>
              <a:latin typeface="+mj-lt"/>
              <a:ea typeface="+mj-ea"/>
              <a:cs typeface="+mj-cs"/>
            </a:endParaRPr>
          </a:p>
        </p:txBody>
      </p:sp>
      <p:pic>
        <p:nvPicPr>
          <p:cNvPr id="7" name="Image 6" descr="téléconférence.jpeg"/>
          <p:cNvPicPr>
            <a:picLocks noChangeAspect="1"/>
          </p:cNvPicPr>
          <p:nvPr/>
        </p:nvPicPr>
        <p:blipFill>
          <a:blip r:embed="rId4"/>
          <a:stretch>
            <a:fillRect/>
          </a:stretch>
        </p:blipFill>
        <p:spPr>
          <a:xfrm>
            <a:off x="6997700" y="527050"/>
            <a:ext cx="1181100" cy="1384300"/>
          </a:xfrm>
          <a:prstGeom prst="rect">
            <a:avLst/>
          </a:prstGeom>
        </p:spPr>
      </p:pic>
      <p:pic>
        <p:nvPicPr>
          <p:cNvPr id="8" name="Image 7" descr="EVW_010C.jpg"/>
          <p:cNvPicPr>
            <a:picLocks noChangeAspect="1"/>
          </p:cNvPicPr>
          <p:nvPr/>
        </p:nvPicPr>
        <p:blipFill>
          <a:blip r:embed="rId5"/>
          <a:stretch>
            <a:fillRect/>
          </a:stretch>
        </p:blipFill>
        <p:spPr>
          <a:xfrm>
            <a:off x="8178800" y="527050"/>
            <a:ext cx="607449" cy="507400"/>
          </a:xfrm>
          <a:prstGeom prst="rect">
            <a:avLst/>
          </a:prstGeom>
        </p:spPr>
      </p:pic>
      <p:sp>
        <p:nvSpPr>
          <p:cNvPr id="9" name="Espace réservé de la date 3"/>
          <p:cNvSpPr>
            <a:spLocks noGrp="1"/>
          </p:cNvSpPr>
          <p:nvPr>
            <p:ph type="dt" sz="half" idx="10"/>
          </p:nvPr>
        </p:nvSpPr>
        <p:spPr>
          <a:xfrm>
            <a:off x="457200" y="6356350"/>
            <a:ext cx="2133600" cy="365125"/>
          </a:xfrm>
        </p:spPr>
        <p:txBody>
          <a:bodyPr/>
          <a:lstStyle/>
          <a:p>
            <a:r>
              <a:rPr lang="fr-FR" dirty="0" smtClean="0"/>
              <a:t>22/09/08. JM Thurin</a:t>
            </a:r>
            <a:endParaRPr lang="fr-FR" dirty="0"/>
          </a:p>
        </p:txBody>
      </p:sp>
      <p:sp>
        <p:nvSpPr>
          <p:cNvPr id="10" name="Espace réservé du pied de page 4"/>
          <p:cNvSpPr>
            <a:spLocks noGrp="1"/>
          </p:cNvSpPr>
          <p:nvPr>
            <p:ph type="ftr" sz="quarter" idx="11"/>
          </p:nvPr>
        </p:nvSpPr>
        <p:spPr>
          <a:xfrm>
            <a:off x="3124200" y="6356350"/>
            <a:ext cx="2895600" cy="365125"/>
          </a:xfrm>
        </p:spPr>
        <p:txBody>
          <a:bodyPr/>
          <a:lstStyle/>
          <a:p>
            <a:r>
              <a:rPr lang="fr-FR" dirty="0" smtClean="0"/>
              <a:t>Mise en œuvre</a:t>
            </a:r>
            <a:endParaRPr lang="fr-FR" dirty="0"/>
          </a:p>
        </p:txBody>
      </p:sp>
      <p:sp>
        <p:nvSpPr>
          <p:cNvPr id="11" name="Espace réservé du numéro de diapositive 5"/>
          <p:cNvSpPr>
            <a:spLocks noGrp="1"/>
          </p:cNvSpPr>
          <p:nvPr>
            <p:ph type="sldNum" sz="quarter" idx="12"/>
          </p:nvPr>
        </p:nvSpPr>
        <p:spPr>
          <a:xfrm>
            <a:off x="6553200" y="6356350"/>
            <a:ext cx="2133600" cy="365125"/>
          </a:xfrm>
        </p:spPr>
        <p:txBody>
          <a:bodyPr/>
          <a:lstStyle/>
          <a:p>
            <a:fld id="{65792967-014D-A94D-89AA-555A5A7EFA54}" type="slidenum">
              <a:rPr lang="fr-FR" smtClean="0"/>
              <a:pPr/>
              <a:t>6</a:t>
            </a:fld>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Formations</a:t>
            </a:r>
            <a:endParaRPr lang="fr-FR" dirty="0"/>
          </a:p>
        </p:txBody>
      </p:sp>
      <p:sp>
        <p:nvSpPr>
          <p:cNvPr id="3" name="Espace réservé du contenu 2"/>
          <p:cNvSpPr>
            <a:spLocks noGrp="1"/>
          </p:cNvSpPr>
          <p:nvPr>
            <p:ph idx="1"/>
          </p:nvPr>
        </p:nvSpPr>
        <p:spPr/>
        <p:txBody>
          <a:bodyPr/>
          <a:lstStyle/>
          <a:p>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On line rating</a:t>
            </a:r>
            <a:endParaRPr lang="fr-FR" dirty="0"/>
          </a:p>
        </p:txBody>
      </p:sp>
      <p:sp>
        <p:nvSpPr>
          <p:cNvPr id="3" name="Espace réservé du contenu 2"/>
          <p:cNvSpPr>
            <a:spLocks noGrp="1"/>
          </p:cNvSpPr>
          <p:nvPr>
            <p:ph idx="1"/>
          </p:nvPr>
        </p:nvSpPr>
        <p:spPr/>
        <p:txBody>
          <a:bodyPr/>
          <a:lstStyle/>
          <a:p>
            <a:endParaRPr lang="fr-FR" dirty="0"/>
          </a:p>
        </p:txBody>
      </p:sp>
    </p:spTree>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3162</TotalTime>
  <Words>600</Words>
  <Application>Microsoft Macintosh PowerPoint</Application>
  <PresentationFormat>Présentation à l'écran (4:3)</PresentationFormat>
  <Paragraphs>84</Paragraphs>
  <Slides>8</Slides>
  <Notes>3</Notes>
  <HiddenSlides>0</HiddenSlides>
  <MMClips>0</MMClips>
  <ScaleCrop>false</ScaleCrop>
  <HeadingPairs>
    <vt:vector size="4" baseType="variant">
      <vt:variant>
        <vt:lpstr>Modèle de conception</vt:lpstr>
      </vt:variant>
      <vt:variant>
        <vt:i4>1</vt:i4>
      </vt:variant>
      <vt:variant>
        <vt:lpstr>Titres des diapositives</vt:lpstr>
      </vt:variant>
      <vt:variant>
        <vt:i4>8</vt:i4>
      </vt:variant>
    </vt:vector>
  </HeadingPairs>
  <TitlesOfParts>
    <vt:vector size="9" baseType="lpstr">
      <vt:lpstr>Thème Office</vt:lpstr>
      <vt:lpstr>Practice-based psychotherapy research network</vt:lpstr>
      <vt:lpstr>Diapositive 2</vt:lpstr>
      <vt:lpstr>Diapositive 3</vt:lpstr>
      <vt:lpstr>Diapositive 4</vt:lpstr>
      <vt:lpstr>Diapositive 5</vt:lpstr>
      <vt:lpstr>Diapositive 6</vt:lpstr>
      <vt:lpstr>Formations</vt:lpstr>
      <vt:lpstr>On line rating</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Jean-Michel THURIN</dc:creator>
  <cp:lastModifiedBy>Jean-Michel THURIN</cp:lastModifiedBy>
  <cp:revision>22</cp:revision>
  <cp:lastPrinted>2009-12-12T08:01:27Z</cp:lastPrinted>
  <dcterms:created xsi:type="dcterms:W3CDTF">2009-12-12T07:42:27Z</dcterms:created>
  <dcterms:modified xsi:type="dcterms:W3CDTF">2009-12-13T17:22:42Z</dcterms:modified>
</cp:coreProperties>
</file>