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30.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handoutMasterIdLst>
    <p:handoutMasterId r:id="rId66"/>
  </p:handoutMasterIdLst>
  <p:sldIdLst>
    <p:sldId id="256" r:id="rId2"/>
    <p:sldId id="257" r:id="rId3"/>
    <p:sldId id="275" r:id="rId4"/>
    <p:sldId id="258" r:id="rId5"/>
    <p:sldId id="259" r:id="rId6"/>
    <p:sldId id="328" r:id="rId7"/>
    <p:sldId id="317" r:id="rId8"/>
    <p:sldId id="261" r:id="rId9"/>
    <p:sldId id="329" r:id="rId10"/>
    <p:sldId id="327" r:id="rId11"/>
    <p:sldId id="263" r:id="rId12"/>
    <p:sldId id="264" r:id="rId13"/>
    <p:sldId id="281" r:id="rId14"/>
    <p:sldId id="282" r:id="rId15"/>
    <p:sldId id="265" r:id="rId16"/>
    <p:sldId id="266" r:id="rId17"/>
    <p:sldId id="267" r:id="rId18"/>
    <p:sldId id="269" r:id="rId19"/>
    <p:sldId id="332" r:id="rId20"/>
    <p:sldId id="334" r:id="rId21"/>
    <p:sldId id="331" r:id="rId22"/>
    <p:sldId id="335" r:id="rId23"/>
    <p:sldId id="333" r:id="rId24"/>
    <p:sldId id="268" r:id="rId25"/>
    <p:sldId id="271" r:id="rId26"/>
    <p:sldId id="336" r:id="rId27"/>
    <p:sldId id="276" r:id="rId28"/>
    <p:sldId id="337" r:id="rId29"/>
    <p:sldId id="287" r:id="rId30"/>
    <p:sldId id="288" r:id="rId31"/>
    <p:sldId id="290" r:id="rId32"/>
    <p:sldId id="292" r:id="rId33"/>
    <p:sldId id="289" r:id="rId34"/>
    <p:sldId id="319" r:id="rId35"/>
    <p:sldId id="293" r:id="rId36"/>
    <p:sldId id="294" r:id="rId37"/>
    <p:sldId id="295" r:id="rId38"/>
    <p:sldId id="307" r:id="rId39"/>
    <p:sldId id="296" r:id="rId40"/>
    <p:sldId id="297" r:id="rId41"/>
    <p:sldId id="298" r:id="rId42"/>
    <p:sldId id="299" r:id="rId43"/>
    <p:sldId id="300" r:id="rId44"/>
    <p:sldId id="301" r:id="rId45"/>
    <p:sldId id="302" r:id="rId46"/>
    <p:sldId id="308" r:id="rId47"/>
    <p:sldId id="338" r:id="rId48"/>
    <p:sldId id="303" r:id="rId49"/>
    <p:sldId id="312" r:id="rId50"/>
    <p:sldId id="304" r:id="rId51"/>
    <p:sldId id="313" r:id="rId52"/>
    <p:sldId id="316" r:id="rId53"/>
    <p:sldId id="305" r:id="rId54"/>
    <p:sldId id="314" r:id="rId55"/>
    <p:sldId id="322" r:id="rId56"/>
    <p:sldId id="306" r:id="rId57"/>
    <p:sldId id="315" r:id="rId58"/>
    <p:sldId id="277" r:id="rId59"/>
    <p:sldId id="323" r:id="rId60"/>
    <p:sldId id="324" r:id="rId61"/>
    <p:sldId id="325" r:id="rId62"/>
    <p:sldId id="326" r:id="rId63"/>
    <p:sldId id="280"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96" autoAdjust="0"/>
    <p:restoredTop sz="72741" autoAdjust="0"/>
  </p:normalViewPr>
  <p:slideViewPr>
    <p:cSldViewPr snapToGrid="0" snapToObjects="1">
      <p:cViewPr varScale="1">
        <p:scale>
          <a:sx n="59" d="100"/>
          <a:sy n="59" d="100"/>
        </p:scale>
        <p:origin x="-1016" y="-112"/>
      </p:cViewPr>
      <p:guideLst>
        <p:guide orient="horz" pos="2160"/>
        <p:guide pos="2880"/>
      </p:guideLst>
    </p:cSldViewPr>
  </p:slideViewPr>
  <p:outlineViewPr>
    <p:cViewPr>
      <p:scale>
        <a:sx n="33" d="100"/>
        <a:sy n="33" d="100"/>
      </p:scale>
      <p:origin x="0" y="6752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handoutMaster" Target="handoutMasters/handoutMaster1.xml"/><Relationship Id="rId67" Type="http://schemas.openxmlformats.org/officeDocument/2006/relationships/printerSettings" Target="printerSettings/printerSettings1.bin"/><Relationship Id="rId68" Type="http://schemas.openxmlformats.org/officeDocument/2006/relationships/presProps" Target="presProps.xml"/><Relationship Id="rId69" Type="http://schemas.openxmlformats.org/officeDocument/2006/relationships/viewProps" Target="view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heme" Target="theme/theme1.xml"/><Relationship Id="rId7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invite:Documents:1%20THESE%20DOCTORAT:ECRITS%202009%202010:tableau%20d&#233;m%20avec%20les%20courbes.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invite:Desktop:tableau%20d&#233;m%20avec%20les%20courbes.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invite:Documents:1%20THESE%20DOCTORAT:ECRITS%202009%202010:tableau%20d&#233;m%20avec%20les%20courb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2"/>
          <c:order val="0"/>
          <c:tx>
            <c:strRef>
              <c:f>Feuil1!$D$1</c:f>
              <c:strCache>
                <c:ptCount val="1"/>
                <c:pt idx="0">
                  <c:v>H1 % demant</c:v>
                </c:pt>
              </c:strCache>
            </c:strRef>
          </c:tx>
          <c:invertIfNegative val="0"/>
          <c:cat>
            <c:strRef>
              <c:f>Feuil1!$A$2:$A$20</c:f>
              <c:strCache>
                <c:ptCount val="19"/>
                <c:pt idx="0">
                  <c:v>15/09/2009  V4</c:v>
                </c:pt>
                <c:pt idx="1">
                  <c:v>17/11/2009  V14</c:v>
                </c:pt>
                <c:pt idx="2">
                  <c:v>08/12/2009  V19</c:v>
                </c:pt>
                <c:pt idx="3">
                  <c:v>16/03/2010  V37</c:v>
                </c:pt>
                <c:pt idx="4">
                  <c:v>27/04/2010  V51</c:v>
                </c:pt>
                <c:pt idx="5">
                  <c:v>11/05/2010  V55 V56</c:v>
                </c:pt>
                <c:pt idx="6">
                  <c:v>22/06/2010  V75</c:v>
                </c:pt>
                <c:pt idx="7">
                  <c:v>28/09/2010  V87</c:v>
                </c:pt>
                <c:pt idx="8">
                  <c:v>14/10/2010  V89</c:v>
                </c:pt>
                <c:pt idx="9">
                  <c:v>02/12/2010  V92</c:v>
                </c:pt>
                <c:pt idx="10">
                  <c:v>26/01/2011  V99</c:v>
                </c:pt>
                <c:pt idx="11">
                  <c:v>02/02/2011  V101</c:v>
                </c:pt>
                <c:pt idx="12">
                  <c:v>09/02/2011  V102</c:v>
                </c:pt>
                <c:pt idx="13">
                  <c:v>17/03/2011 V103</c:v>
                </c:pt>
                <c:pt idx="14">
                  <c:v>07/04/2011  V109</c:v>
                </c:pt>
                <c:pt idx="15">
                  <c:v>11/05/2011  V110</c:v>
                </c:pt>
                <c:pt idx="16">
                  <c:v>01/06/2011  V114</c:v>
                </c:pt>
                <c:pt idx="17">
                  <c:v>27/07/2011  V118</c:v>
                </c:pt>
                <c:pt idx="18">
                  <c:v>19/10/2011 V123</c:v>
                </c:pt>
              </c:strCache>
            </c:strRef>
          </c:cat>
          <c:val>
            <c:numRef>
              <c:f>Feuil1!$D$2:$D$20</c:f>
              <c:numCache>
                <c:formatCode>0.00%</c:formatCode>
                <c:ptCount val="19"/>
                <c:pt idx="0">
                  <c:v>0.0643511039310718</c:v>
                </c:pt>
                <c:pt idx="1">
                  <c:v>0.0483980913428768</c:v>
                </c:pt>
                <c:pt idx="2">
                  <c:v>0.0734751773049645</c:v>
                </c:pt>
                <c:pt idx="3">
                  <c:v>0.0617283950617284</c:v>
                </c:pt>
                <c:pt idx="4">
                  <c:v>0.0623036649214661</c:v>
                </c:pt>
                <c:pt idx="5">
                  <c:v>0.0366004962779157</c:v>
                </c:pt>
                <c:pt idx="6">
                  <c:v>0.0693333333333335</c:v>
                </c:pt>
                <c:pt idx="7">
                  <c:v>0.119665045921124</c:v>
                </c:pt>
                <c:pt idx="8">
                  <c:v>0.00990099009900994</c:v>
                </c:pt>
                <c:pt idx="9">
                  <c:v>0.087010411502231</c:v>
                </c:pt>
                <c:pt idx="10">
                  <c:v>0.0922671353251318</c:v>
                </c:pt>
                <c:pt idx="11">
                  <c:v>0.179574468085106</c:v>
                </c:pt>
                <c:pt idx="12">
                  <c:v>0.208160083160083</c:v>
                </c:pt>
                <c:pt idx="13">
                  <c:v>0.27288888888889</c:v>
                </c:pt>
                <c:pt idx="14">
                  <c:v>0.13718820861678</c:v>
                </c:pt>
                <c:pt idx="15">
                  <c:v>0.121198156682028</c:v>
                </c:pt>
                <c:pt idx="16">
                  <c:v>0.232352941176471</c:v>
                </c:pt>
                <c:pt idx="17">
                  <c:v>0.00274630964641264</c:v>
                </c:pt>
                <c:pt idx="18">
                  <c:v>0.0119106699751861</c:v>
                </c:pt>
              </c:numCache>
            </c:numRef>
          </c:val>
        </c:ser>
        <c:dLbls>
          <c:showLegendKey val="0"/>
          <c:showVal val="0"/>
          <c:showCatName val="0"/>
          <c:showSerName val="0"/>
          <c:showPercent val="0"/>
          <c:showBubbleSize val="0"/>
        </c:dLbls>
        <c:gapWidth val="150"/>
        <c:shape val="box"/>
        <c:axId val="-2134969528"/>
        <c:axId val="-2134966472"/>
        <c:axId val="0"/>
      </c:bar3DChart>
      <c:catAx>
        <c:axId val="-2134969528"/>
        <c:scaling>
          <c:orientation val="minMax"/>
        </c:scaling>
        <c:delete val="0"/>
        <c:axPos val="b"/>
        <c:majorTickMark val="out"/>
        <c:minorTickMark val="none"/>
        <c:tickLblPos val="nextTo"/>
        <c:crossAx val="-2134966472"/>
        <c:crosses val="autoZero"/>
        <c:auto val="1"/>
        <c:lblAlgn val="ctr"/>
        <c:lblOffset val="100"/>
        <c:noMultiLvlLbl val="0"/>
      </c:catAx>
      <c:valAx>
        <c:axId val="-2134966472"/>
        <c:scaling>
          <c:orientation val="minMax"/>
        </c:scaling>
        <c:delete val="0"/>
        <c:axPos val="l"/>
        <c:majorGridlines/>
        <c:numFmt formatCode="0.00%" sourceLinked="1"/>
        <c:majorTickMark val="out"/>
        <c:minorTickMark val="none"/>
        <c:tickLblPos val="nextTo"/>
        <c:crossAx val="-2134969528"/>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21"/>
    </mc:Choice>
    <mc:Fallback>
      <c:style val="21"/>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v>H1 % de démantèlment</c:v>
          </c:tx>
          <c:invertIfNegative val="0"/>
          <c:cat>
            <c:strRef>
              <c:f>Feuil1!$A$24:$A$35</c:f>
              <c:strCache>
                <c:ptCount val="12"/>
                <c:pt idx="0">
                  <c:v>15/09/2009  V5</c:v>
                </c:pt>
                <c:pt idx="1">
                  <c:v>20/10/2009  V11</c:v>
                </c:pt>
                <c:pt idx="2">
                  <c:v>24/11/2009  V16</c:v>
                </c:pt>
                <c:pt idx="3">
                  <c:v>02/02/2010  V30</c:v>
                </c:pt>
                <c:pt idx="4">
                  <c:v>09/03/2010  V36</c:v>
                </c:pt>
                <c:pt idx="5">
                  <c:v>24/04/2010  V49</c:v>
                </c:pt>
                <c:pt idx="6">
                  <c:v>18/05/2010  V60</c:v>
                </c:pt>
                <c:pt idx="7">
                  <c:v>14/06/2010  V73</c:v>
                </c:pt>
                <c:pt idx="8">
                  <c:v>06/07/2010  V84</c:v>
                </c:pt>
                <c:pt idx="9">
                  <c:v>22/03/2011  V104</c:v>
                </c:pt>
                <c:pt idx="10">
                  <c:v>13/05/2011  V110</c:v>
                </c:pt>
                <c:pt idx="11">
                  <c:v>19/09/2011  V121</c:v>
                </c:pt>
              </c:strCache>
            </c:strRef>
          </c:cat>
          <c:val>
            <c:numRef>
              <c:f>Feuil1!$D$24:$D$35</c:f>
              <c:numCache>
                <c:formatCode>0.00%</c:formatCode>
                <c:ptCount val="12"/>
                <c:pt idx="0">
                  <c:v>0.1007</c:v>
                </c:pt>
                <c:pt idx="1">
                  <c:v>0.0082</c:v>
                </c:pt>
                <c:pt idx="2">
                  <c:v>0.0082</c:v>
                </c:pt>
                <c:pt idx="3">
                  <c:v>0.0</c:v>
                </c:pt>
                <c:pt idx="4">
                  <c:v>0.00990425883129745</c:v>
                </c:pt>
                <c:pt idx="5">
                  <c:v>0.0560253699788583</c:v>
                </c:pt>
                <c:pt idx="6">
                  <c:v>0.0102549889135255</c:v>
                </c:pt>
                <c:pt idx="7">
                  <c:v>0.0</c:v>
                </c:pt>
                <c:pt idx="8">
                  <c:v>0.0</c:v>
                </c:pt>
                <c:pt idx="9">
                  <c:v>0.00657755145342669</c:v>
                </c:pt>
                <c:pt idx="10">
                  <c:v>0.0118</c:v>
                </c:pt>
                <c:pt idx="11">
                  <c:v>0.0140163098878695</c:v>
                </c:pt>
              </c:numCache>
            </c:numRef>
          </c:val>
        </c:ser>
        <c:dLbls>
          <c:showLegendKey val="0"/>
          <c:showVal val="0"/>
          <c:showCatName val="0"/>
          <c:showSerName val="0"/>
          <c:showPercent val="0"/>
          <c:showBubbleSize val="0"/>
        </c:dLbls>
        <c:gapWidth val="150"/>
        <c:shape val="box"/>
        <c:axId val="-2107748552"/>
        <c:axId val="-2107745800"/>
        <c:axId val="0"/>
      </c:bar3DChart>
      <c:catAx>
        <c:axId val="-2107748552"/>
        <c:scaling>
          <c:orientation val="minMax"/>
        </c:scaling>
        <c:delete val="0"/>
        <c:axPos val="b"/>
        <c:majorTickMark val="out"/>
        <c:minorTickMark val="none"/>
        <c:tickLblPos val="nextTo"/>
        <c:crossAx val="-2107745800"/>
        <c:crosses val="autoZero"/>
        <c:auto val="1"/>
        <c:lblAlgn val="ctr"/>
        <c:lblOffset val="100"/>
        <c:noMultiLvlLbl val="0"/>
      </c:catAx>
      <c:valAx>
        <c:axId val="-2107745800"/>
        <c:scaling>
          <c:orientation val="minMax"/>
        </c:scaling>
        <c:delete val="0"/>
        <c:axPos val="l"/>
        <c:majorGridlines/>
        <c:numFmt formatCode="0.00%" sourceLinked="1"/>
        <c:majorTickMark val="out"/>
        <c:minorTickMark val="none"/>
        <c:tickLblPos val="nextTo"/>
        <c:crossAx val="-2107748552"/>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2"/>
          <c:order val="0"/>
          <c:tx>
            <c:v>H1 % de démant.</c:v>
          </c:tx>
          <c:invertIfNegative val="0"/>
          <c:cat>
            <c:strRef>
              <c:f>Feuil1!$A$38:$A$50</c:f>
              <c:strCache>
                <c:ptCount val="13"/>
                <c:pt idx="0">
                  <c:v>21/09/2009  V7</c:v>
                </c:pt>
                <c:pt idx="1">
                  <c:v>14/10/2009  V10 (2)</c:v>
                </c:pt>
                <c:pt idx="2">
                  <c:v>04/11/2009  V12</c:v>
                </c:pt>
                <c:pt idx="3">
                  <c:v>09/12/2009  V22</c:v>
                </c:pt>
                <c:pt idx="4">
                  <c:v>06/01/2010  V26 27 28 </c:v>
                </c:pt>
                <c:pt idx="5">
                  <c:v>03/02/2010  V31</c:v>
                </c:pt>
                <c:pt idx="6">
                  <c:v>03/03/2010  V35</c:v>
                </c:pt>
                <c:pt idx="7">
                  <c:v>31/03/2010  V43</c:v>
                </c:pt>
                <c:pt idx="8">
                  <c:v>19/04/2010  V46</c:v>
                </c:pt>
                <c:pt idx="9">
                  <c:v>09/06/2010  V70</c:v>
                </c:pt>
                <c:pt idx="10">
                  <c:v>16/06/2010  V74</c:v>
                </c:pt>
                <c:pt idx="11">
                  <c:v>07/07/2010  V85</c:v>
                </c:pt>
                <c:pt idx="12">
                  <c:v>12/07/2010  V86</c:v>
                </c:pt>
              </c:strCache>
            </c:strRef>
          </c:cat>
          <c:val>
            <c:numRef>
              <c:f>Feuil1!$D$38:$D$50</c:f>
              <c:numCache>
                <c:formatCode>0.00%</c:formatCode>
                <c:ptCount val="13"/>
                <c:pt idx="0">
                  <c:v>0.0786736020806242</c:v>
                </c:pt>
                <c:pt idx="1">
                  <c:v>0.0464445868033313</c:v>
                </c:pt>
                <c:pt idx="2">
                  <c:v>0.0307621671258036</c:v>
                </c:pt>
                <c:pt idx="3">
                  <c:v>0.0669772859638905</c:v>
                </c:pt>
                <c:pt idx="4">
                  <c:v>0.0792738970588237</c:v>
                </c:pt>
                <c:pt idx="5">
                  <c:v>0.0880540064572942</c:v>
                </c:pt>
                <c:pt idx="6">
                  <c:v>0.0345426895502933</c:v>
                </c:pt>
                <c:pt idx="7">
                  <c:v>0.0</c:v>
                </c:pt>
                <c:pt idx="8">
                  <c:v>0.00998573466476466</c:v>
                </c:pt>
                <c:pt idx="9">
                  <c:v>0.03424143964009</c:v>
                </c:pt>
                <c:pt idx="10">
                  <c:v>0.111817026683609</c:v>
                </c:pt>
                <c:pt idx="11">
                  <c:v>0.0319365798414496</c:v>
                </c:pt>
                <c:pt idx="12">
                  <c:v>0.0274932614555257</c:v>
                </c:pt>
              </c:numCache>
            </c:numRef>
          </c:val>
        </c:ser>
        <c:dLbls>
          <c:showLegendKey val="0"/>
          <c:showVal val="0"/>
          <c:showCatName val="0"/>
          <c:showSerName val="0"/>
          <c:showPercent val="0"/>
          <c:showBubbleSize val="0"/>
        </c:dLbls>
        <c:gapWidth val="150"/>
        <c:shape val="box"/>
        <c:axId val="-2107395752"/>
        <c:axId val="-2107393000"/>
        <c:axId val="0"/>
      </c:bar3DChart>
      <c:catAx>
        <c:axId val="-2107395752"/>
        <c:scaling>
          <c:orientation val="minMax"/>
        </c:scaling>
        <c:delete val="0"/>
        <c:axPos val="b"/>
        <c:majorTickMark val="out"/>
        <c:minorTickMark val="none"/>
        <c:tickLblPos val="nextTo"/>
        <c:crossAx val="-2107393000"/>
        <c:crosses val="autoZero"/>
        <c:auto val="1"/>
        <c:lblAlgn val="ctr"/>
        <c:lblOffset val="100"/>
        <c:noMultiLvlLbl val="0"/>
      </c:catAx>
      <c:valAx>
        <c:axId val="-2107393000"/>
        <c:scaling>
          <c:orientation val="minMax"/>
        </c:scaling>
        <c:delete val="0"/>
        <c:axPos val="l"/>
        <c:majorGridlines/>
        <c:numFmt formatCode="0.00%" sourceLinked="1"/>
        <c:majorTickMark val="out"/>
        <c:minorTickMark val="none"/>
        <c:tickLblPos val="nextTo"/>
        <c:crossAx val="-2107395752"/>
        <c:crosses val="autoZero"/>
        <c:crossBetween val="between"/>
      </c:valAx>
    </c:plotArea>
    <c:legend>
      <c:legendPos val="r"/>
      <c:layout/>
      <c:overlay val="0"/>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4CBD5CE-5E48-334E-BCE9-D3E0FB8A6FD7}" type="datetimeFigureOut">
              <a:rPr lang="fr-FR" smtClean="0"/>
              <a:pPr/>
              <a:t>22/09/2014</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979C894-D451-724F-8ADE-96D6A248FB66}" type="slidenum">
              <a:rPr lang="fr-FR" smtClean="0"/>
              <a:pPr/>
              <a:t>‹#›</a:t>
            </a:fld>
            <a:endParaRPr lang="fr-FR"/>
          </a:p>
        </p:txBody>
      </p:sp>
    </p:spTree>
    <p:extLst>
      <p:ext uri="{BB962C8B-B14F-4D97-AF65-F5344CB8AC3E}">
        <p14:creationId xmlns:p14="http://schemas.microsoft.com/office/powerpoint/2010/main" val="9038543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5888FC-F5D2-0C44-8504-18810447569F}" type="datetimeFigureOut">
              <a:rPr lang="fr-FR" smtClean="0"/>
              <a:pPr/>
              <a:t>22/09/2014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CED3F9-B020-2E4B-86A6-C653461BBBA4}" type="slidenum">
              <a:rPr lang="fr-FR" smtClean="0"/>
              <a:pPr/>
              <a:t>‹#›</a:t>
            </a:fld>
            <a:endParaRPr lang="fr-FR"/>
          </a:p>
        </p:txBody>
      </p:sp>
    </p:spTree>
    <p:extLst>
      <p:ext uri="{BB962C8B-B14F-4D97-AF65-F5344CB8AC3E}">
        <p14:creationId xmlns:p14="http://schemas.microsoft.com/office/powerpoint/2010/main" val="149158681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i="1" kern="1200" dirty="0" smtClean="0">
                <a:solidFill>
                  <a:schemeClr val="tx1"/>
                </a:solidFill>
                <a:effectLst/>
                <a:latin typeface="+mn-lt"/>
                <a:ea typeface="+mn-ea"/>
                <a:cs typeface="+mn-cs"/>
              </a:rPr>
              <a:t>Bonsoir mesdames, messieurs,</a:t>
            </a:r>
            <a:r>
              <a:rPr lang="fr-FR" sz="1200" i="1" kern="1200" baseline="0" dirty="0" smtClean="0">
                <a:solidFill>
                  <a:schemeClr val="tx1"/>
                </a:solidFill>
                <a:effectLst/>
                <a:latin typeface="+mn-lt"/>
                <a:ea typeface="+mn-ea"/>
                <a:cs typeface="+mn-cs"/>
              </a:rPr>
              <a:t> chers collègues</a:t>
            </a:r>
            <a:endParaRPr lang="fr-FR" sz="1200" i="1" kern="1200" dirty="0" smtClean="0">
              <a:solidFill>
                <a:schemeClr val="tx1"/>
              </a:solidFill>
              <a:effectLst/>
              <a:latin typeface="+mn-lt"/>
              <a:ea typeface="+mn-ea"/>
              <a:cs typeface="+mn-cs"/>
            </a:endParaRPr>
          </a:p>
          <a:p>
            <a:r>
              <a:rPr lang="fr-FR" sz="1200" i="1" kern="1200" dirty="0" smtClean="0">
                <a:solidFill>
                  <a:schemeClr val="tx1"/>
                </a:solidFill>
                <a:effectLst/>
                <a:latin typeface="+mn-lt"/>
                <a:ea typeface="+mn-ea"/>
                <a:cs typeface="+mn-cs"/>
              </a:rPr>
              <a:t>Je vous remercie pour votre disponibilité ce soir. </a:t>
            </a:r>
            <a:endParaRPr lang="fr-FR" sz="1200" kern="1200" dirty="0" smtClean="0">
              <a:solidFill>
                <a:schemeClr val="tx1"/>
              </a:solidFill>
              <a:effectLst/>
              <a:latin typeface="+mn-lt"/>
              <a:ea typeface="+mn-ea"/>
              <a:cs typeface="+mn-cs"/>
            </a:endParaRPr>
          </a:p>
          <a:p>
            <a:r>
              <a:rPr lang="fr-FR" sz="1200" i="1" kern="1200" dirty="0" smtClean="0">
                <a:solidFill>
                  <a:schemeClr val="tx1"/>
                </a:solidFill>
                <a:effectLst/>
                <a:latin typeface="+mn-lt"/>
                <a:ea typeface="+mn-ea"/>
                <a:cs typeface="+mn-cs"/>
              </a:rPr>
              <a:t>Je vous présente ma recherche qui porte sur le mécanisme de défense de démantèlement dans l’autisme, la transformation et la </a:t>
            </a:r>
            <a:r>
              <a:rPr lang="fr-FR" sz="1200" i="1" kern="1200" dirty="0" err="1" smtClean="0">
                <a:solidFill>
                  <a:schemeClr val="tx1"/>
                </a:solidFill>
                <a:effectLst/>
                <a:latin typeface="+mn-lt"/>
                <a:ea typeface="+mn-ea"/>
                <a:cs typeface="+mn-cs"/>
              </a:rPr>
              <a:t>co</a:t>
            </a:r>
            <a:r>
              <a:rPr lang="fr-FR" sz="1200" i="1" kern="1200" dirty="0" smtClean="0">
                <a:solidFill>
                  <a:schemeClr val="tx1"/>
                </a:solidFill>
                <a:effectLst/>
                <a:latin typeface="+mn-lt"/>
                <a:ea typeface="+mn-ea"/>
                <a:cs typeface="+mn-cs"/>
              </a:rPr>
              <a:t>-création du lien intersubjectif en psychothérapie de l’enfant. </a:t>
            </a:r>
            <a:endParaRPr lang="fr-FR" sz="1200" kern="1200" dirty="0" smtClean="0">
              <a:solidFill>
                <a:schemeClr val="tx1"/>
              </a:solidFill>
              <a:effectLst/>
              <a:latin typeface="+mn-lt"/>
              <a:ea typeface="+mn-ea"/>
              <a:cs typeface="+mn-cs"/>
            </a:endParaRPr>
          </a:p>
          <a:p>
            <a:endParaRPr lang="fr-FR" sz="1400" dirty="0" smtClean="0"/>
          </a:p>
          <a:p>
            <a:endParaRPr lang="fr-FR" sz="1400" dirty="0" smtClean="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1</a:t>
            </a:fld>
            <a:endParaRPr lang="fr-FR"/>
          </a:p>
        </p:txBody>
      </p:sp>
    </p:spTree>
    <p:extLst>
      <p:ext uri="{BB962C8B-B14F-4D97-AF65-F5344CB8AC3E}">
        <p14:creationId xmlns:p14="http://schemas.microsoft.com/office/powerpoint/2010/main" val="2042020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200" dirty="0" smtClean="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2</a:t>
            </a:fld>
            <a:endParaRPr lang="fr-FR"/>
          </a:p>
        </p:txBody>
      </p:sp>
    </p:spTree>
    <p:extLst>
      <p:ext uri="{BB962C8B-B14F-4D97-AF65-F5344CB8AC3E}">
        <p14:creationId xmlns:p14="http://schemas.microsoft.com/office/powerpoint/2010/main" val="2267870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Ma recherche est née de ma rencontre avec des enfants autistes et le travail clinique m’a amené à me questionner sur un mécanisme,</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 le démantèlement, qui semblait faire obstacle à la relation.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Je me suis interrogée sur le fonctionnement de ce mécanisme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et sur son observation clinique. </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3</a:t>
            </a:fld>
            <a:endParaRPr lang="fr-FR"/>
          </a:p>
        </p:txBody>
      </p:sp>
    </p:spTree>
    <p:extLst>
      <p:ext uri="{BB962C8B-B14F-4D97-AF65-F5344CB8AC3E}">
        <p14:creationId xmlns:p14="http://schemas.microsoft.com/office/powerpoint/2010/main" val="667169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Nous avons constaté au niveau théorique</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 une difficulté à lier</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 l’expression passive du démantèlement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au mécanisme de défense qui est un processus actif.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Nous avons cherché à résoudre cette équation.</a:t>
            </a:r>
          </a:p>
          <a:p>
            <a:endParaRPr lang="fr-FR" sz="1200" kern="1200" baseline="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4</a:t>
            </a:fld>
            <a:endParaRPr lang="fr-FR"/>
          </a:p>
        </p:txBody>
      </p:sp>
    </p:spTree>
    <p:extLst>
      <p:ext uri="{BB962C8B-B14F-4D97-AF65-F5344CB8AC3E}">
        <p14:creationId xmlns:p14="http://schemas.microsoft.com/office/powerpoint/2010/main" val="1171284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Nous nous sommes posée la question de la fonction de ce </a:t>
            </a:r>
          </a:p>
          <a:p>
            <a:r>
              <a:rPr lang="fr-FR" sz="1200" kern="1200" dirty="0" smtClean="0">
                <a:solidFill>
                  <a:schemeClr val="tx1"/>
                </a:solidFill>
                <a:effectLst/>
                <a:latin typeface="+mn-lt"/>
                <a:ea typeface="+mn-ea"/>
                <a:cs typeface="+mn-cs"/>
              </a:rPr>
              <a:t>mécanisme de démantèlement dans l’autisme</a:t>
            </a:r>
          </a:p>
          <a:p>
            <a:r>
              <a:rPr lang="fr-FR" sz="1200" kern="1200" dirty="0" smtClean="0">
                <a:solidFill>
                  <a:schemeClr val="tx1"/>
                </a:solidFill>
                <a:effectLst/>
                <a:latin typeface="+mn-lt"/>
                <a:ea typeface="+mn-ea"/>
                <a:cs typeface="+mn-cs"/>
              </a:rPr>
              <a:t> et nous avons trouvé la description </a:t>
            </a:r>
          </a:p>
          <a:p>
            <a:r>
              <a:rPr lang="fr-FR" sz="1200" kern="1200" dirty="0" smtClean="0">
                <a:solidFill>
                  <a:schemeClr val="tx1"/>
                </a:solidFill>
                <a:effectLst/>
                <a:latin typeface="+mn-lt"/>
                <a:ea typeface="+mn-ea"/>
                <a:cs typeface="+mn-cs"/>
              </a:rPr>
              <a:t>de 2 formes de protections,</a:t>
            </a:r>
          </a:p>
          <a:p>
            <a:r>
              <a:rPr lang="fr-FR" sz="1200" kern="1200" dirty="0" smtClean="0">
                <a:solidFill>
                  <a:schemeClr val="tx1"/>
                </a:solidFill>
                <a:effectLst/>
                <a:latin typeface="+mn-lt"/>
                <a:ea typeface="+mn-ea"/>
                <a:cs typeface="+mn-cs"/>
              </a:rPr>
              <a:t> l’une contre l’extérieur </a:t>
            </a:r>
          </a:p>
          <a:p>
            <a:r>
              <a:rPr lang="fr-FR" sz="1200" kern="1200" dirty="0" smtClean="0">
                <a:solidFill>
                  <a:schemeClr val="tx1"/>
                </a:solidFill>
                <a:effectLst/>
                <a:latin typeface="+mn-lt"/>
                <a:ea typeface="+mn-ea"/>
                <a:cs typeface="+mn-cs"/>
              </a:rPr>
              <a:t>et l’autre contre les angoisses internes.</a:t>
            </a: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5</a:t>
            </a:fld>
            <a:endParaRPr lang="fr-FR"/>
          </a:p>
        </p:txBody>
      </p:sp>
    </p:spTree>
    <p:extLst>
      <p:ext uri="{BB962C8B-B14F-4D97-AF65-F5344CB8AC3E}">
        <p14:creationId xmlns:p14="http://schemas.microsoft.com/office/powerpoint/2010/main" val="302079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6</a:t>
            </a:fld>
            <a:endParaRPr lang="fr-FR"/>
          </a:p>
        </p:txBody>
      </p:sp>
    </p:spTree>
    <p:extLst>
      <p:ext uri="{BB962C8B-B14F-4D97-AF65-F5344CB8AC3E}">
        <p14:creationId xmlns:p14="http://schemas.microsoft.com/office/powerpoint/2010/main" val="3183679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Dans la littérature, le DEMANTELEMENT a été décrit la première fois par Meltzer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qui parle de mécanisme ou de processus sans préciser qu’il s’agit d’un mécanisme de défense.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Il décris le </a:t>
            </a:r>
            <a:r>
              <a:rPr lang="fr-FR" sz="1200" kern="1200" dirty="0" err="1" smtClean="0">
                <a:solidFill>
                  <a:schemeClr val="tx1"/>
                </a:solidFill>
                <a:effectLst/>
                <a:latin typeface="+mn-lt"/>
                <a:ea typeface="+mn-ea"/>
                <a:cs typeface="+mn-cs"/>
              </a:rPr>
              <a:t>démantelement</a:t>
            </a:r>
            <a:r>
              <a:rPr lang="fr-FR" sz="1200" kern="1200" dirty="0" smtClean="0">
                <a:solidFill>
                  <a:schemeClr val="tx1"/>
                </a:solidFill>
                <a:effectLst/>
                <a:latin typeface="+mn-lt"/>
                <a:ea typeface="+mn-ea"/>
                <a:cs typeface="+mn-cs"/>
              </a:rPr>
              <a:t> seulement par analogies,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mais ne l’illustre pas cliniquement.</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Il rattache le phénomène</a:t>
            </a:r>
            <a:r>
              <a:rPr lang="fr-FR" sz="1200" b="1" kern="1200" dirty="0" smtClean="0">
                <a:solidFill>
                  <a:schemeClr val="tx1"/>
                </a:solidFill>
                <a:effectLst/>
                <a:latin typeface="+mn-lt"/>
                <a:ea typeface="+mn-ea"/>
                <a:cs typeface="+mn-cs"/>
              </a:rPr>
              <a:t> aux </a:t>
            </a:r>
            <a:r>
              <a:rPr lang="fr-FR" sz="1200" b="1" kern="1200" dirty="0" err="1" smtClean="0">
                <a:solidFill>
                  <a:schemeClr val="tx1"/>
                </a:solidFill>
                <a:effectLst/>
                <a:latin typeface="+mn-lt"/>
                <a:ea typeface="+mn-ea"/>
                <a:cs typeface="+mn-cs"/>
              </a:rPr>
              <a:t>mécanismes</a:t>
            </a:r>
            <a:r>
              <a:rPr lang="fr-FR" sz="1200" b="1" kern="1200" dirty="0" smtClean="0">
                <a:solidFill>
                  <a:schemeClr val="tx1"/>
                </a:solidFill>
                <a:effectLst/>
                <a:latin typeface="+mn-lt"/>
                <a:ea typeface="+mn-ea"/>
                <a:cs typeface="+mn-cs"/>
              </a:rPr>
              <a:t> obsessionnels </a:t>
            </a:r>
            <a:r>
              <a:rPr lang="fr-FR" sz="1200" kern="1200" dirty="0" smtClean="0">
                <a:solidFill>
                  <a:schemeClr val="tx1"/>
                </a:solidFill>
                <a:effectLst/>
                <a:latin typeface="+mn-lt"/>
                <a:ea typeface="+mn-ea"/>
                <a:cs typeface="+mn-cs"/>
              </a:rPr>
              <a:t>et parle de son utilisation partielle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dans les </a:t>
            </a:r>
            <a:r>
              <a:rPr lang="fr-FR" sz="1200" kern="1200" dirty="0" err="1" smtClean="0">
                <a:solidFill>
                  <a:schemeClr val="tx1"/>
                </a:solidFill>
                <a:effectLst/>
                <a:latin typeface="+mn-lt"/>
                <a:ea typeface="+mn-ea"/>
                <a:cs typeface="+mn-cs"/>
              </a:rPr>
              <a:t>états</a:t>
            </a:r>
            <a:r>
              <a:rPr lang="fr-FR" sz="1200" kern="1200" dirty="0" smtClean="0">
                <a:solidFill>
                  <a:schemeClr val="tx1"/>
                </a:solidFill>
                <a:effectLst/>
                <a:latin typeface="+mn-lt"/>
                <a:ea typeface="+mn-ea"/>
                <a:cs typeface="+mn-cs"/>
              </a:rPr>
              <a:t> post-autistiques avec la compulsion de </a:t>
            </a:r>
            <a:r>
              <a:rPr lang="fr-FR" sz="1200" kern="1200" dirty="0" err="1" smtClean="0">
                <a:solidFill>
                  <a:schemeClr val="tx1"/>
                </a:solidFill>
                <a:effectLst/>
                <a:latin typeface="+mn-lt"/>
                <a:ea typeface="+mn-ea"/>
                <a:cs typeface="+mn-cs"/>
              </a:rPr>
              <a:t>répétition</a:t>
            </a:r>
            <a:r>
              <a:rPr lang="fr-FR" sz="1200" kern="1200" dirty="0" smtClean="0">
                <a:solidFill>
                  <a:schemeClr val="tx1"/>
                </a:solidFill>
                <a:effectLst/>
                <a:latin typeface="+mn-lt"/>
                <a:ea typeface="+mn-ea"/>
                <a:cs typeface="+mn-cs"/>
              </a:rPr>
              <a:t>,</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le </a:t>
            </a:r>
            <a:r>
              <a:rPr lang="fr-FR" sz="1200" kern="1200" dirty="0" err="1" smtClean="0">
                <a:solidFill>
                  <a:schemeClr val="tx1"/>
                </a:solidFill>
                <a:effectLst/>
                <a:latin typeface="+mn-lt"/>
                <a:ea typeface="+mn-ea"/>
                <a:cs typeface="+mn-cs"/>
              </a:rPr>
              <a:t>contrôle</a:t>
            </a:r>
            <a:r>
              <a:rPr lang="fr-FR" sz="1200" kern="1200" dirty="0" smtClean="0">
                <a:solidFill>
                  <a:schemeClr val="tx1"/>
                </a:solidFill>
                <a:effectLst/>
                <a:latin typeface="+mn-lt"/>
                <a:ea typeface="+mn-ea"/>
                <a:cs typeface="+mn-cs"/>
              </a:rPr>
              <a:t> de la </a:t>
            </a:r>
            <a:r>
              <a:rPr lang="fr-FR" sz="1200" kern="1200" dirty="0" err="1" smtClean="0">
                <a:solidFill>
                  <a:schemeClr val="tx1"/>
                </a:solidFill>
                <a:effectLst/>
                <a:latin typeface="+mn-lt"/>
                <a:ea typeface="+mn-ea"/>
                <a:cs typeface="+mn-cs"/>
              </a:rPr>
              <a:t>séparation</a:t>
            </a:r>
            <a:r>
              <a:rPr lang="fr-FR" sz="1200" kern="1200" dirty="0" smtClean="0">
                <a:solidFill>
                  <a:schemeClr val="tx1"/>
                </a:solidFill>
                <a:effectLst/>
                <a:latin typeface="+mn-lt"/>
                <a:ea typeface="+mn-ea"/>
                <a:cs typeface="+mn-cs"/>
              </a:rPr>
              <a:t> des objets au service de la possession exclusive, pour reprendre ses termes.</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7</a:t>
            </a:fld>
            <a:endParaRPr lang="fr-FR"/>
          </a:p>
        </p:txBody>
      </p:sp>
    </p:spTree>
    <p:extLst>
      <p:ext uri="{BB962C8B-B14F-4D97-AF65-F5344CB8AC3E}">
        <p14:creationId xmlns:p14="http://schemas.microsoft.com/office/powerpoint/2010/main" val="2214144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Nous trouvons les premières références au démantèlement </a:t>
            </a:r>
          </a:p>
          <a:p>
            <a:r>
              <a:rPr lang="fr-FR" sz="1200" kern="1200" dirty="0" smtClean="0">
                <a:solidFill>
                  <a:schemeClr val="tx1"/>
                </a:solidFill>
                <a:effectLst/>
                <a:latin typeface="+mn-lt"/>
                <a:ea typeface="+mn-ea"/>
                <a:cs typeface="+mn-cs"/>
              </a:rPr>
              <a:t>comme mécanisme de défense en 1985. </a:t>
            </a:r>
          </a:p>
          <a:p>
            <a:r>
              <a:rPr lang="fr-FR" sz="1200" kern="1200" dirty="0" smtClean="0">
                <a:solidFill>
                  <a:schemeClr val="tx1"/>
                </a:solidFill>
                <a:effectLst/>
                <a:latin typeface="+mn-lt"/>
                <a:ea typeface="+mn-ea"/>
                <a:cs typeface="+mn-cs"/>
              </a:rPr>
              <a:t>Golse élaborera le processus de segmentation. </a:t>
            </a:r>
          </a:p>
          <a:p>
            <a:r>
              <a:rPr lang="fr-FR" sz="1200" kern="1200" dirty="0" smtClean="0">
                <a:solidFill>
                  <a:schemeClr val="tx1"/>
                </a:solidFill>
                <a:effectLst/>
                <a:latin typeface="+mn-lt"/>
                <a:ea typeface="+mn-ea"/>
                <a:cs typeface="+mn-cs"/>
              </a:rPr>
              <a:t>Mottron, cognitiviste, l’analysera quantitativement.</a:t>
            </a:r>
          </a:p>
          <a:p>
            <a:r>
              <a:rPr lang="fr-FR" sz="1200" kern="1200" dirty="0" smtClean="0">
                <a:solidFill>
                  <a:schemeClr val="tx1"/>
                </a:solidFill>
                <a:effectLst/>
                <a:latin typeface="+mn-lt"/>
                <a:ea typeface="+mn-ea"/>
                <a:cs typeface="+mn-cs"/>
              </a:rPr>
              <a:t> Haag traitera du mantel. Le modèle de Meltzer ne sera pas plus développé.</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Tustin</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précise en 1986 qu’elle ne souhaite pas utiliser le terme de défense qui correspond à la névrose, mais celui de </a:t>
            </a:r>
            <a:r>
              <a:rPr lang="fr-FR" sz="1200" b="1" kern="1200" dirty="0" smtClean="0">
                <a:solidFill>
                  <a:schemeClr val="tx1"/>
                </a:solidFill>
                <a:effectLst/>
                <a:latin typeface="+mn-lt"/>
                <a:ea typeface="+mn-ea"/>
                <a:cs typeface="+mn-cs"/>
              </a:rPr>
              <a:t>manœuvre de protection stéréotypées, auto générées qui constitue l’autisme, </a:t>
            </a:r>
            <a:r>
              <a:rPr lang="fr-FR" sz="1200" kern="1200" dirty="0" smtClean="0">
                <a:solidFill>
                  <a:schemeClr val="tx1"/>
                </a:solidFill>
                <a:effectLst/>
                <a:latin typeface="+mn-lt"/>
                <a:ea typeface="+mn-ea"/>
                <a:cs typeface="+mn-cs"/>
              </a:rPr>
              <a:t>qui sont en deçà de la défense, plus primitive. Elle n’évoquera pas le démantèlement de Meltzer.</a:t>
            </a:r>
          </a:p>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8</a:t>
            </a:fld>
            <a:endParaRPr lang="fr-FR"/>
          </a:p>
        </p:txBody>
      </p:sp>
    </p:spTree>
    <p:extLst>
      <p:ext uri="{BB962C8B-B14F-4D97-AF65-F5344CB8AC3E}">
        <p14:creationId xmlns:p14="http://schemas.microsoft.com/office/powerpoint/2010/main" val="2214144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Nous avons trouvé très peu </a:t>
            </a:r>
          </a:p>
          <a:p>
            <a:r>
              <a:rPr lang="fr-FR" sz="1200" kern="1200" dirty="0" smtClean="0">
                <a:solidFill>
                  <a:schemeClr val="tx1"/>
                </a:solidFill>
                <a:effectLst/>
                <a:latin typeface="+mn-lt"/>
                <a:ea typeface="+mn-ea"/>
                <a:cs typeface="+mn-cs"/>
              </a:rPr>
              <a:t>de description des</a:t>
            </a:r>
          </a:p>
          <a:p>
            <a:r>
              <a:rPr lang="fr-FR" sz="1200" kern="1200" dirty="0" smtClean="0">
                <a:solidFill>
                  <a:schemeClr val="tx1"/>
                </a:solidFill>
                <a:effectLst/>
                <a:latin typeface="+mn-lt"/>
                <a:ea typeface="+mn-ea"/>
                <a:cs typeface="+mn-cs"/>
              </a:rPr>
              <a:t> signes cliniques du démantèlement </a:t>
            </a:r>
          </a:p>
          <a:p>
            <a:r>
              <a:rPr lang="fr-FR" sz="1200" kern="1200" dirty="0" smtClean="0">
                <a:solidFill>
                  <a:schemeClr val="tx1"/>
                </a:solidFill>
                <a:effectLst/>
                <a:latin typeface="+mn-lt"/>
                <a:ea typeface="+mn-ea"/>
                <a:cs typeface="+mn-cs"/>
              </a:rPr>
              <a:t>chez le patient.</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9</a:t>
            </a:fld>
            <a:endParaRPr lang="fr-FR"/>
          </a:p>
        </p:txBody>
      </p:sp>
    </p:spTree>
    <p:extLst>
      <p:ext uri="{BB962C8B-B14F-4D97-AF65-F5344CB8AC3E}">
        <p14:creationId xmlns:p14="http://schemas.microsoft.com/office/powerpoint/2010/main" val="667169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10</a:t>
            </a:fld>
            <a:endParaRPr lang="fr-FR"/>
          </a:p>
        </p:txBody>
      </p:sp>
    </p:spTree>
    <p:extLst>
      <p:ext uri="{BB962C8B-B14F-4D97-AF65-F5344CB8AC3E}">
        <p14:creationId xmlns:p14="http://schemas.microsoft.com/office/powerpoint/2010/main" val="3183679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L’hypothèse 1 traite du phénomène</a:t>
            </a:r>
          </a:p>
          <a:p>
            <a:endParaRPr lang="fr-FR" dirty="0" smtClean="0"/>
          </a:p>
          <a:p>
            <a:pPr marL="0" indent="0">
              <a:buNone/>
            </a:pPr>
            <a:r>
              <a:rPr lang="fr-FR" sz="1200" dirty="0" smtClean="0"/>
              <a:t>Les états autistiques peuvent être caractérisés par un état que nous proposons d’appeler état de démantèlement ou « démantelé» et qui peut être repéré par les indices cliniques suivants : </a:t>
            </a:r>
          </a:p>
          <a:p>
            <a:pPr marL="0" indent="0">
              <a:buNone/>
            </a:pPr>
            <a:endParaRPr lang="fr-FR" sz="1200" dirty="0" smtClean="0"/>
          </a:p>
          <a:p>
            <a:pPr marL="0" indent="0">
              <a:buNone/>
            </a:pPr>
            <a:r>
              <a:rPr lang="fr-FR" sz="1200" dirty="0" smtClean="0"/>
              <a:t>- Regard focalisé sur un point unique</a:t>
            </a:r>
          </a:p>
          <a:p>
            <a:pPr marL="0" indent="0">
              <a:buNone/>
            </a:pPr>
            <a:r>
              <a:rPr lang="fr-FR" sz="1200" dirty="0" smtClean="0"/>
              <a:t/>
            </a:r>
            <a:br>
              <a:rPr lang="fr-FR" sz="1200" dirty="0" smtClean="0"/>
            </a:br>
            <a:r>
              <a:rPr lang="fr-FR" sz="1200" dirty="0" smtClean="0"/>
              <a:t>- Tonus corporel général modifié, hypertonique ou hypotonique</a:t>
            </a:r>
          </a:p>
          <a:p>
            <a:pPr marL="0" indent="0">
              <a:buNone/>
            </a:pPr>
            <a:r>
              <a:rPr lang="fr-FR" sz="1200" dirty="0" smtClean="0"/>
              <a:t> 	</a:t>
            </a:r>
          </a:p>
          <a:p>
            <a:pPr marL="0" indent="0">
              <a:buNone/>
            </a:pPr>
            <a:r>
              <a:rPr lang="fr-FR" sz="1200" dirty="0" smtClean="0"/>
              <a:t>- Absence d'attention (Bion, 1970) à l'environnement immédiat.</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11</a:t>
            </a:fld>
            <a:endParaRPr lang="fr-FR"/>
          </a:p>
        </p:txBody>
      </p:sp>
    </p:spTree>
    <p:extLst>
      <p:ext uri="{BB962C8B-B14F-4D97-AF65-F5344CB8AC3E}">
        <p14:creationId xmlns:p14="http://schemas.microsoft.com/office/powerpoint/2010/main" val="490095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Notre hypothèse 2 concerne le démantèlement comme processus.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 démantèlement est un mécanisme de défense, actif spécifique au fonctionnement autistique qui consiste à délier (attaque des liens) les perceptions provenant des sens, mettant à mal la fonction de consensualité (Anzieu, 1985).</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Chaque canal sensoriel s’agrippe alors à une expérience centrée sur un point étranger aux autres canaux. </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12</a:t>
            </a:fld>
            <a:endParaRPr lang="fr-FR"/>
          </a:p>
        </p:txBody>
      </p:sp>
    </p:spTree>
    <p:extLst>
      <p:ext uri="{BB962C8B-B14F-4D97-AF65-F5344CB8AC3E}">
        <p14:creationId xmlns:p14="http://schemas.microsoft.com/office/powerpoint/2010/main" val="156508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La centration sur ce point perceptif isole le sujet des perceptions provenant des autres canaux sensoriels, ce qui participe à un état du Moi que nous proposons d'appeler « démantelé », dans lequel l'ensemble des traces pictogrammiques sont maintenues non liées (déliées) de l'ensemble des autres traces du même type se référant à des expériences similaires. </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13</a:t>
            </a:fld>
            <a:endParaRPr lang="fr-FR"/>
          </a:p>
        </p:txBody>
      </p:sp>
    </p:spTree>
    <p:extLst>
      <p:ext uri="{BB962C8B-B14F-4D97-AF65-F5344CB8AC3E}">
        <p14:creationId xmlns:p14="http://schemas.microsoft.com/office/powerpoint/2010/main" val="2887310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4 - L’annihilation de la pensée par triple coupure du lien entre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les représentations originaires pictogrammiques se référant à une même expérience,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ces représentations pictogrammiques et les possibles représentations qui peuvent à un certain moment contenir la pensée et lui donner sens,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et cette trace pictogrammique et l'investissement qui en a été fait. </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14</a:t>
            </a:fld>
            <a:endParaRPr lang="fr-FR"/>
          </a:p>
        </p:txBody>
      </p:sp>
    </p:spTree>
    <p:extLst>
      <p:ext uri="{BB962C8B-B14F-4D97-AF65-F5344CB8AC3E}">
        <p14:creationId xmlns:p14="http://schemas.microsoft.com/office/powerpoint/2010/main" val="775122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200" kern="1200" dirty="0" err="1" smtClean="0">
                <a:solidFill>
                  <a:schemeClr val="tx1"/>
                </a:solidFill>
                <a:effectLst/>
                <a:latin typeface="+mn-lt"/>
                <a:ea typeface="+mn-ea"/>
                <a:cs typeface="+mn-cs"/>
              </a:rPr>
              <a:t>L’hypothèse</a:t>
            </a:r>
            <a:r>
              <a:rPr lang="en-GB" sz="1200" kern="1200" dirty="0" smtClean="0">
                <a:solidFill>
                  <a:schemeClr val="tx1"/>
                </a:solidFill>
                <a:effectLst/>
                <a:latin typeface="+mn-lt"/>
                <a:ea typeface="+mn-ea"/>
                <a:cs typeface="+mn-cs"/>
              </a:rPr>
              <a:t> 3 </a:t>
            </a:r>
            <a:r>
              <a:rPr lang="en-GB" sz="1200" kern="1200" dirty="0" err="1" smtClean="0">
                <a:solidFill>
                  <a:schemeClr val="tx1"/>
                </a:solidFill>
                <a:effectLst/>
                <a:latin typeface="+mn-lt"/>
                <a:ea typeface="+mn-ea"/>
                <a:cs typeface="+mn-cs"/>
              </a:rPr>
              <a:t>concerne</a:t>
            </a:r>
            <a:r>
              <a:rPr lang="en-GB" sz="1200" kern="1200" dirty="0" smtClean="0">
                <a:solidFill>
                  <a:schemeClr val="tx1"/>
                </a:solidFill>
                <a:effectLst/>
                <a:latin typeface="+mn-lt"/>
                <a:ea typeface="+mn-ea"/>
                <a:cs typeface="+mn-cs"/>
              </a:rPr>
              <a:t> la </a:t>
            </a:r>
            <a:r>
              <a:rPr lang="en-GB" sz="1200" kern="1200" dirty="0" err="1" smtClean="0">
                <a:solidFill>
                  <a:schemeClr val="tx1"/>
                </a:solidFill>
                <a:effectLst/>
                <a:latin typeface="+mn-lt"/>
                <a:ea typeface="+mn-ea"/>
                <a:cs typeface="+mn-cs"/>
              </a:rPr>
              <a:t>fonction</a:t>
            </a:r>
            <a:r>
              <a:rPr lang="en-GB" sz="1200" kern="1200" dirty="0" smtClean="0">
                <a:solidFill>
                  <a:schemeClr val="tx1"/>
                </a:solidFill>
                <a:effectLst/>
                <a:latin typeface="+mn-lt"/>
                <a:ea typeface="+mn-ea"/>
                <a:cs typeface="+mn-cs"/>
              </a:rPr>
              <a:t> du </a:t>
            </a:r>
            <a:r>
              <a:rPr lang="en-GB" sz="1200" kern="1200" dirty="0" err="1" smtClean="0">
                <a:solidFill>
                  <a:schemeClr val="tx1"/>
                </a:solidFill>
                <a:effectLst/>
                <a:latin typeface="+mn-lt"/>
                <a:ea typeface="+mn-ea"/>
                <a:cs typeface="+mn-cs"/>
              </a:rPr>
              <a:t>démantèlement</a:t>
            </a:r>
            <a:r>
              <a:rPr lang="en-GB" sz="1200" kern="1200" dirty="0" smtClean="0">
                <a:solidFill>
                  <a:schemeClr val="tx1"/>
                </a:solidFill>
                <a:effectLst/>
                <a:latin typeface="+mn-lt"/>
                <a:ea typeface="+mn-ea"/>
                <a:cs typeface="+mn-cs"/>
              </a:rPr>
              <a:t>. Nous </a:t>
            </a:r>
            <a:r>
              <a:rPr lang="en-GB" sz="1200" kern="1200" dirty="0" err="1" smtClean="0">
                <a:solidFill>
                  <a:schemeClr val="tx1"/>
                </a:solidFill>
                <a:effectLst/>
                <a:latin typeface="+mn-lt"/>
                <a:ea typeface="+mn-ea"/>
                <a:cs typeface="+mn-cs"/>
              </a:rPr>
              <a:t>soutenons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que</a:t>
            </a:r>
            <a:r>
              <a:rPr lang="en-GB" sz="1200"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le processus de démantèlement a pour effet d'attaquer une partie de la réalité perceptive de la présence de l'autre perçu comme objet attracteur</a:t>
            </a:r>
            <a:r>
              <a:rPr lang="fr-FR" sz="1200" b="1"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au sens de Bick (1967), c'est-à-dire un objet qui attire dans l'</a:t>
            </a:r>
            <a:r>
              <a:rPr lang="fr-FR" sz="1200" kern="1200" dirty="0" err="1" smtClean="0">
                <a:solidFill>
                  <a:schemeClr val="tx1"/>
                </a:solidFill>
                <a:effectLst/>
                <a:latin typeface="+mn-lt"/>
                <a:ea typeface="+mn-ea"/>
                <a:cs typeface="+mn-cs"/>
              </a:rPr>
              <a:t>expérience</a:t>
            </a:r>
            <a:r>
              <a:rPr lang="fr-FR" sz="1200" kern="1200" dirty="0" smtClean="0">
                <a:solidFill>
                  <a:schemeClr val="tx1"/>
                </a:solidFill>
                <a:effectLst/>
                <a:latin typeface="+mn-lt"/>
                <a:ea typeface="+mn-ea"/>
                <a:cs typeface="+mn-cs"/>
              </a:rPr>
              <a:t> consensuelle qui est alors transformé en un "flux sensoriel" (appréhension de l’objet comme produit par nos sens), ce qui protège le Moi de l’attraction dangereuse de l’objet.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15</a:t>
            </a:fld>
            <a:endParaRPr lang="fr-FR"/>
          </a:p>
        </p:txBody>
      </p:sp>
    </p:spTree>
    <p:extLst>
      <p:ext uri="{BB962C8B-B14F-4D97-AF65-F5344CB8AC3E}">
        <p14:creationId xmlns:p14="http://schemas.microsoft.com/office/powerpoint/2010/main" val="2478808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1"/>
            <a:r>
              <a:rPr lang="fr-FR" dirty="0" smtClean="0"/>
              <a:t>Et pour finir, notre hypothèse 4 repose sur la stratégie thérapeutique et son effet </a:t>
            </a:r>
          </a:p>
          <a:p>
            <a:pPr lvl="1"/>
            <a:endParaRPr lang="fr-FR" dirty="0" smtClean="0"/>
          </a:p>
          <a:p>
            <a:pPr lvl="1"/>
            <a:r>
              <a:rPr lang="fr-FR" dirty="0" smtClean="0"/>
              <a:t>le remantèlement qui est un</a:t>
            </a:r>
            <a:r>
              <a:rPr lang="fr-FR" baseline="0" dirty="0" smtClean="0"/>
              <a:t> mécanisme qui </a:t>
            </a:r>
            <a:r>
              <a:rPr lang="fr-FR" dirty="0" smtClean="0"/>
              <a:t>consiste à </a:t>
            </a:r>
            <a:r>
              <a:rPr lang="fr-FR" dirty="0" err="1" smtClean="0"/>
              <a:t>réorganiser</a:t>
            </a:r>
            <a:r>
              <a:rPr lang="fr-FR" dirty="0" smtClean="0"/>
              <a:t> et relier les </a:t>
            </a:r>
            <a:r>
              <a:rPr lang="fr-FR" dirty="0" err="1" smtClean="0"/>
              <a:t>expériences</a:t>
            </a:r>
            <a:r>
              <a:rPr lang="fr-FR" dirty="0" smtClean="0"/>
              <a:t> sensorielles </a:t>
            </a:r>
            <a:r>
              <a:rPr lang="fr-FR" dirty="0" err="1" smtClean="0"/>
              <a:t>captées</a:t>
            </a:r>
            <a:r>
              <a:rPr lang="fr-FR" dirty="0" smtClean="0"/>
              <a:t> par les </a:t>
            </a:r>
            <a:r>
              <a:rPr lang="fr-FR" dirty="0" err="1" smtClean="0"/>
              <a:t>différents</a:t>
            </a:r>
            <a:r>
              <a:rPr lang="fr-FR" dirty="0" smtClean="0"/>
              <a:t> sens en une </a:t>
            </a:r>
            <a:r>
              <a:rPr lang="fr-FR" dirty="0" err="1" smtClean="0"/>
              <a:t>expérience</a:t>
            </a:r>
            <a:r>
              <a:rPr lang="fr-FR" dirty="0" smtClean="0"/>
              <a:t> </a:t>
            </a:r>
            <a:r>
              <a:rPr lang="fr-FR" dirty="0" err="1" smtClean="0"/>
              <a:t>intégrative</a:t>
            </a:r>
            <a:r>
              <a:rPr lang="fr-FR" dirty="0" smtClean="0"/>
              <a:t> consensuelle.</a:t>
            </a:r>
          </a:p>
          <a:p>
            <a:pPr lvl="1"/>
            <a:endParaRPr lang="fr-FR" sz="1500" dirty="0" smtClean="0"/>
          </a:p>
          <a:p>
            <a:pPr lvl="1"/>
            <a:r>
              <a:rPr lang="fr-FR" dirty="0" smtClean="0"/>
              <a:t>Cette </a:t>
            </a:r>
            <a:r>
              <a:rPr lang="fr-FR" dirty="0" err="1" smtClean="0"/>
              <a:t>démarche</a:t>
            </a:r>
            <a:r>
              <a:rPr lang="fr-FR" dirty="0" smtClean="0"/>
              <a:t> permet</a:t>
            </a:r>
          </a:p>
          <a:p>
            <a:pPr lvl="1"/>
            <a:endParaRPr lang="fr-FR" dirty="0" smtClean="0"/>
          </a:p>
          <a:p>
            <a:pPr lvl="1"/>
            <a:r>
              <a:rPr lang="fr-FR" baseline="0" dirty="0" smtClean="0"/>
              <a:t> </a:t>
            </a:r>
            <a:r>
              <a:rPr lang="fr-FR" dirty="0" smtClean="0"/>
              <a:t>la relance du travail de liaison entre les traces originaires pictogrammiques qui correspondent à un </a:t>
            </a:r>
            <a:r>
              <a:rPr lang="fr-FR" dirty="0" err="1" smtClean="0"/>
              <a:t>même</a:t>
            </a:r>
            <a:r>
              <a:rPr lang="fr-FR" dirty="0" smtClean="0"/>
              <a:t> type d'</a:t>
            </a:r>
            <a:r>
              <a:rPr lang="fr-FR" dirty="0" err="1" smtClean="0"/>
              <a:t>expérience</a:t>
            </a:r>
            <a:r>
              <a:rPr lang="fr-FR" dirty="0" smtClean="0"/>
              <a:t> à travers le lien à l'autre,</a:t>
            </a:r>
            <a:r>
              <a:rPr lang="fr-FR" baseline="0" dirty="0" smtClean="0"/>
              <a:t> </a:t>
            </a:r>
          </a:p>
          <a:p>
            <a:pPr lvl="1"/>
            <a:endParaRPr lang="fr-FR" baseline="0" dirty="0" smtClean="0"/>
          </a:p>
          <a:p>
            <a:pPr lvl="1"/>
            <a:r>
              <a:rPr lang="fr-FR" dirty="0" smtClean="0"/>
              <a:t>d'investir l'</a:t>
            </a:r>
            <a:r>
              <a:rPr lang="fr-FR" dirty="0" err="1" smtClean="0"/>
              <a:t>expérience</a:t>
            </a:r>
            <a:r>
              <a:rPr lang="fr-FR" dirty="0" smtClean="0"/>
              <a:t> sans </a:t>
            </a:r>
            <a:r>
              <a:rPr lang="fr-FR" dirty="0" err="1" smtClean="0"/>
              <a:t>être</a:t>
            </a:r>
            <a:r>
              <a:rPr lang="fr-FR" dirty="0" smtClean="0"/>
              <a:t> trop confronté à des angoisses de </a:t>
            </a:r>
            <a:r>
              <a:rPr lang="fr-FR" dirty="0" err="1" smtClean="0"/>
              <a:t>néantisation</a:t>
            </a:r>
            <a:r>
              <a:rPr lang="fr-FR" dirty="0" smtClean="0"/>
              <a:t>. </a:t>
            </a: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16</a:t>
            </a:fld>
            <a:endParaRPr lang="fr-FR"/>
          </a:p>
        </p:txBody>
      </p:sp>
    </p:spTree>
    <p:extLst>
      <p:ext uri="{BB962C8B-B14F-4D97-AF65-F5344CB8AC3E}">
        <p14:creationId xmlns:p14="http://schemas.microsoft.com/office/powerpoint/2010/main" val="159843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17</a:t>
            </a:fld>
            <a:endParaRPr lang="fr-FR"/>
          </a:p>
        </p:txBody>
      </p:sp>
    </p:spTree>
    <p:extLst>
      <p:ext uri="{BB962C8B-B14F-4D97-AF65-F5344CB8AC3E}">
        <p14:creationId xmlns:p14="http://schemas.microsoft.com/office/powerpoint/2010/main" val="3183679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Nous avons opté pour deux méthodes de recueil des données. </a:t>
            </a:r>
          </a:p>
          <a:p>
            <a:r>
              <a:rPr lang="fr-FR" sz="1200" kern="1200" dirty="0" smtClean="0">
                <a:solidFill>
                  <a:schemeClr val="tx1"/>
                </a:solidFill>
                <a:effectLst/>
                <a:latin typeface="+mn-lt"/>
                <a:ea typeface="+mn-ea"/>
                <a:cs typeface="+mn-cs"/>
              </a:rPr>
              <a:t>Notre recueil des données</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s’est fait d’une part par l’observation clinique,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où nous avons transcrit par écrit nos </a:t>
            </a:r>
            <a:r>
              <a:rPr lang="fr-FR" sz="1200" kern="1200" dirty="0" err="1" smtClean="0">
                <a:solidFill>
                  <a:schemeClr val="tx1"/>
                </a:solidFill>
                <a:effectLst/>
                <a:latin typeface="+mn-lt"/>
                <a:ea typeface="+mn-ea"/>
                <a:cs typeface="+mn-cs"/>
              </a:rPr>
              <a:t>comptes-rendus</a:t>
            </a:r>
            <a:r>
              <a:rPr lang="fr-FR" sz="1200" kern="1200" dirty="0" smtClean="0">
                <a:solidFill>
                  <a:schemeClr val="tx1"/>
                </a:solidFill>
                <a:effectLst/>
                <a:latin typeface="+mn-lt"/>
                <a:ea typeface="+mn-ea"/>
                <a:cs typeface="+mn-cs"/>
              </a:rPr>
              <a:t> de séance,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et d’autre part, par un encodage des séances filmées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ensuite traitée avec la méthode statistiques « r Bravais-Person ».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Puis, nous avons déterminé des critères pour la mise à l’épreuve de chaque hypothèses.</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18</a:t>
            </a:fld>
            <a:endParaRPr lang="fr-FR"/>
          </a:p>
        </p:txBody>
      </p:sp>
    </p:spTree>
    <p:extLst>
      <p:ext uri="{BB962C8B-B14F-4D97-AF65-F5344CB8AC3E}">
        <p14:creationId xmlns:p14="http://schemas.microsoft.com/office/powerpoint/2010/main" val="30342172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Nous présentons nos données de 2 façons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 première : le</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compte-rendu des corpus cliniques avec </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l’observation clinique,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où nous avons transcrit par écrit nos </a:t>
            </a:r>
            <a:r>
              <a:rPr lang="fr-FR" sz="1200" kern="1200" dirty="0" err="1" smtClean="0">
                <a:solidFill>
                  <a:schemeClr val="tx1"/>
                </a:solidFill>
                <a:effectLst/>
                <a:latin typeface="+mn-lt"/>
                <a:ea typeface="+mn-ea"/>
                <a:cs typeface="+mn-cs"/>
              </a:rPr>
              <a:t>comptes-rendus</a:t>
            </a:r>
            <a:r>
              <a:rPr lang="fr-FR" sz="1200" kern="1200" dirty="0" smtClean="0">
                <a:solidFill>
                  <a:schemeClr val="tx1"/>
                </a:solidFill>
                <a:effectLst/>
                <a:latin typeface="+mn-lt"/>
                <a:ea typeface="+mn-ea"/>
                <a:cs typeface="+mn-cs"/>
              </a:rPr>
              <a:t> in extenso de séance, avec la méthode des trois colonnes de Gimenez</a:t>
            </a: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19</a:t>
            </a:fld>
            <a:endParaRPr lang="fr-FR"/>
          </a:p>
        </p:txBody>
      </p:sp>
    </p:spTree>
    <p:extLst>
      <p:ext uri="{BB962C8B-B14F-4D97-AF65-F5344CB8AC3E}">
        <p14:creationId xmlns:p14="http://schemas.microsoft.com/office/powerpoint/2010/main" val="30342172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20</a:t>
            </a:fld>
            <a:endParaRPr lang="fr-FR"/>
          </a:p>
        </p:txBody>
      </p:sp>
    </p:spTree>
    <p:extLst>
      <p:ext uri="{BB962C8B-B14F-4D97-AF65-F5344CB8AC3E}">
        <p14:creationId xmlns:p14="http://schemas.microsoft.com/office/powerpoint/2010/main" val="3034217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et deuxièmement, nous avons présenté nos donnée par un encodage des séances filmées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2 types d’approches</a:t>
            </a:r>
          </a:p>
          <a:p>
            <a:r>
              <a:rPr lang="fr-FR" sz="1200" kern="1200" dirty="0" smtClean="0">
                <a:solidFill>
                  <a:schemeClr val="tx1"/>
                </a:solidFill>
                <a:effectLst/>
                <a:latin typeface="+mn-lt"/>
                <a:ea typeface="+mn-ea"/>
                <a:cs typeface="+mn-cs"/>
              </a:rPr>
              <a:t>• Approche diachronique (longitudinale) </a:t>
            </a:r>
          </a:p>
          <a:p>
            <a:r>
              <a:rPr lang="fr-FR" sz="1200" kern="1200" dirty="0" smtClean="0">
                <a:solidFill>
                  <a:schemeClr val="tx1"/>
                </a:solidFill>
                <a:effectLst/>
                <a:latin typeface="+mn-lt"/>
                <a:ea typeface="+mn-ea"/>
                <a:cs typeface="+mn-cs"/>
              </a:rPr>
              <a:t>d’un phénomène</a:t>
            </a:r>
          </a:p>
          <a:p>
            <a:r>
              <a:rPr lang="fr-FR" sz="1200" kern="1200" dirty="0" smtClean="0">
                <a:solidFill>
                  <a:schemeClr val="tx1"/>
                </a:solidFill>
                <a:effectLst/>
                <a:latin typeface="+mn-lt"/>
                <a:ea typeface="+mn-ea"/>
                <a:cs typeface="+mn-cs"/>
              </a:rPr>
              <a:t>• Approche synchronique (transversale) </a:t>
            </a:r>
          </a:p>
          <a:p>
            <a:r>
              <a:rPr lang="fr-FR" sz="1200" kern="1200" dirty="0" smtClean="0">
                <a:solidFill>
                  <a:schemeClr val="tx1"/>
                </a:solidFill>
                <a:effectLst/>
                <a:latin typeface="+mn-lt"/>
                <a:ea typeface="+mn-ea"/>
                <a:cs typeface="+mn-cs"/>
              </a:rPr>
              <a:t>d’un </a:t>
            </a:r>
            <a:r>
              <a:rPr lang="fr-FR" sz="1200" kern="1200" dirty="0" err="1" smtClean="0">
                <a:solidFill>
                  <a:schemeClr val="tx1"/>
                </a:solidFill>
                <a:effectLst/>
                <a:latin typeface="+mn-lt"/>
                <a:ea typeface="+mn-ea"/>
                <a:cs typeface="+mn-cs"/>
              </a:rPr>
              <a:t>phénomèn</a:t>
            </a:r>
            <a:endParaRPr lang="fr-FR" sz="1200" kern="1200" dirty="0" smtClean="0">
              <a:solidFill>
                <a:schemeClr val="tx1"/>
              </a:solidFill>
              <a:effectLst/>
              <a:latin typeface="+mn-lt"/>
              <a:ea typeface="+mn-ea"/>
              <a:cs typeface="+mn-cs"/>
            </a:endParaRPr>
          </a:p>
          <a:p>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21</a:t>
            </a:fld>
            <a:endParaRPr lang="fr-FR"/>
          </a:p>
        </p:txBody>
      </p:sp>
    </p:spTree>
    <p:extLst>
      <p:ext uri="{BB962C8B-B14F-4D97-AF65-F5344CB8AC3E}">
        <p14:creationId xmlns:p14="http://schemas.microsoft.com/office/powerpoint/2010/main" val="30342172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kern="1200" dirty="0" smtClean="0">
              <a:solidFill>
                <a:schemeClr val="tx1"/>
              </a:solidFill>
              <a:effectLst/>
              <a:latin typeface="+mn-lt"/>
              <a:ea typeface="+mn-ea"/>
              <a:cs typeface="+mn-cs"/>
            </a:endParaRP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ensuite traitée avec la méthode statistiques « r Bravais-Person ». </a:t>
            </a:r>
          </a:p>
          <a:p>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22</a:t>
            </a:fld>
            <a:endParaRPr lang="fr-FR"/>
          </a:p>
        </p:txBody>
      </p:sp>
    </p:spTree>
    <p:extLst>
      <p:ext uri="{BB962C8B-B14F-4D97-AF65-F5344CB8AC3E}">
        <p14:creationId xmlns:p14="http://schemas.microsoft.com/office/powerpoint/2010/main" val="30342172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Puis, nous avons déterminé des critères pour la mise à l’épreuve de chaque hypothèses.</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23</a:t>
            </a:fld>
            <a:endParaRPr lang="fr-FR"/>
          </a:p>
        </p:txBody>
      </p:sp>
    </p:spTree>
    <p:extLst>
      <p:ext uri="{BB962C8B-B14F-4D97-AF65-F5344CB8AC3E}">
        <p14:creationId xmlns:p14="http://schemas.microsoft.com/office/powerpoint/2010/main" val="30342172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Nous avons mis à l’épreuve nos 4 hypothèses</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 à partir de 3 cas cliniques.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Nous avons reçu, une fois par semaine Teddy qui passera à 2 séances durant la recherche</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César 1</a:t>
            </a:r>
            <a:r>
              <a:rPr lang="fr-FR" sz="1200" kern="1200" baseline="0" dirty="0" smtClean="0">
                <a:solidFill>
                  <a:schemeClr val="tx1"/>
                </a:solidFill>
                <a:effectLst/>
                <a:latin typeface="+mn-lt"/>
                <a:ea typeface="+mn-ea"/>
                <a:cs typeface="+mn-cs"/>
              </a:rPr>
              <a:t> fois</a:t>
            </a:r>
            <a:endParaRPr lang="fr-F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 et Lora 2 fois.</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24</a:t>
            </a:fld>
            <a:endParaRPr lang="fr-FR"/>
          </a:p>
        </p:txBody>
      </p:sp>
    </p:spTree>
    <p:extLst>
      <p:ext uri="{BB962C8B-B14F-4D97-AF65-F5344CB8AC3E}">
        <p14:creationId xmlns:p14="http://schemas.microsoft.com/office/powerpoint/2010/main" val="19827842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Nous allons maintenant mettre à l’épreuve</a:t>
            </a:r>
            <a:r>
              <a:rPr lang="fr-FR" baseline="0" dirty="0" smtClean="0"/>
              <a:t> nos 4 hypothèses, les discuter et les reformuler.</a:t>
            </a:r>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25</a:t>
            </a:fld>
            <a:endParaRPr lang="fr-FR"/>
          </a:p>
        </p:txBody>
      </p:sp>
    </p:spTree>
    <p:extLst>
      <p:ext uri="{BB962C8B-B14F-4D97-AF65-F5344CB8AC3E}">
        <p14:creationId xmlns:p14="http://schemas.microsoft.com/office/powerpoint/2010/main" val="15710578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Exemple du tableau</a:t>
            </a:r>
            <a:r>
              <a:rPr lang="fr-FR" baseline="0" dirty="0" smtClean="0"/>
              <a:t> des données du cas 1 à partir duquel nous avons mis en graphique nos données recueillies.</a:t>
            </a:r>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26</a:t>
            </a:fld>
            <a:endParaRPr lang="fr-FR"/>
          </a:p>
        </p:txBody>
      </p:sp>
    </p:spTree>
    <p:extLst>
      <p:ext uri="{BB962C8B-B14F-4D97-AF65-F5344CB8AC3E}">
        <p14:creationId xmlns:p14="http://schemas.microsoft.com/office/powerpoint/2010/main" val="1571057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Rappel de l’H1 sur le phénomène de démantèlement</a:t>
            </a:r>
          </a:p>
          <a:p>
            <a:endParaRPr lang="fr-FR" sz="1200" kern="1200" dirty="0" smtClean="0">
              <a:solidFill>
                <a:schemeClr val="tx1"/>
              </a:solidFill>
              <a:effectLst/>
              <a:latin typeface="+mn-lt"/>
              <a:ea typeface="+mn-ea"/>
              <a:cs typeface="+mn-cs"/>
            </a:endParaRPr>
          </a:p>
          <a:p>
            <a:pPr marL="0" indent="0">
              <a:buNone/>
            </a:pPr>
            <a:r>
              <a:rPr lang="fr-FR" sz="1200" dirty="0" smtClean="0"/>
              <a:t>Les états autistiques peuvent être caractérisés par un état que nous proposons d’appeler état de démantèlement ou « démantelé» et qui peut être repéré par les indices cliniques suivants : </a:t>
            </a:r>
          </a:p>
          <a:p>
            <a:pPr marL="0" indent="0">
              <a:buNone/>
            </a:pPr>
            <a:endParaRPr lang="fr-FR" sz="1200" dirty="0" smtClean="0"/>
          </a:p>
          <a:p>
            <a:pPr marL="0" indent="0">
              <a:buNone/>
            </a:pPr>
            <a:r>
              <a:rPr lang="fr-FR" sz="1200" dirty="0" smtClean="0"/>
              <a:t>	- Regard focalisé sur un point unique</a:t>
            </a:r>
          </a:p>
          <a:p>
            <a:pPr marL="0" indent="0">
              <a:buNone/>
            </a:pPr>
            <a:r>
              <a:rPr lang="fr-FR" sz="1200" dirty="0" smtClean="0"/>
              <a:t/>
            </a:r>
            <a:br>
              <a:rPr lang="fr-FR" sz="1200" dirty="0" smtClean="0"/>
            </a:br>
            <a:r>
              <a:rPr lang="fr-FR" sz="1200" dirty="0" smtClean="0"/>
              <a:t>	- Tonus corporel général modifié, hypertonique ou hypotonique</a:t>
            </a:r>
          </a:p>
          <a:p>
            <a:pPr marL="0" indent="0">
              <a:buNone/>
            </a:pPr>
            <a:endParaRPr lang="fr-FR" sz="1200" dirty="0" smtClean="0"/>
          </a:p>
          <a:p>
            <a:pPr marL="0" indent="0">
              <a:buNone/>
            </a:pPr>
            <a:r>
              <a:rPr lang="fr-FR" sz="1200" dirty="0" smtClean="0"/>
              <a:t> 	</a:t>
            </a:r>
          </a:p>
          <a:p>
            <a:pPr marL="0" indent="0">
              <a:buNone/>
            </a:pPr>
            <a:r>
              <a:rPr lang="fr-FR" sz="1200" dirty="0" smtClean="0"/>
              <a:t>	- Absence d'attention (Bion, 1970) à l'environnement  immédiat.</a:t>
            </a:r>
            <a:endParaRPr lang="fr-FR" sz="1200" kern="1200" dirty="0" smtClean="0">
              <a:solidFill>
                <a:schemeClr val="tx1"/>
              </a:solidFill>
              <a:effectLst/>
              <a:latin typeface="+mn-lt"/>
              <a:ea typeface="+mn-ea"/>
              <a:cs typeface="+mn-cs"/>
            </a:endParaRP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Résultats :</a:t>
            </a:r>
          </a:p>
          <a:p>
            <a:r>
              <a:rPr lang="fr-FR" sz="1200" kern="1200" dirty="0" smtClean="0">
                <a:solidFill>
                  <a:schemeClr val="tx1"/>
                </a:solidFill>
                <a:effectLst/>
                <a:latin typeface="+mn-lt"/>
                <a:ea typeface="+mn-ea"/>
                <a:cs typeface="+mn-cs"/>
              </a:rPr>
              <a:t>1 Les observations clinique et la transcriptions que nous avons effectuées, on permis de mettre en évidence le phénomène de démantèlement dans les 3 cas cliniques.</a:t>
            </a:r>
          </a:p>
          <a:p>
            <a:r>
              <a:rPr lang="fr-FR" sz="1200" kern="1200" dirty="0" smtClean="0">
                <a:solidFill>
                  <a:schemeClr val="tx1"/>
                </a:solidFill>
                <a:effectLst/>
                <a:latin typeface="+mn-lt"/>
                <a:ea typeface="+mn-ea"/>
                <a:cs typeface="+mn-cs"/>
              </a:rPr>
              <a:t>2 Teddy se démantèle fortement et le phénomène augmente </a:t>
            </a:r>
          </a:p>
          <a:p>
            <a:r>
              <a:rPr lang="fr-FR" sz="1200" kern="1200" dirty="0" smtClean="0">
                <a:solidFill>
                  <a:schemeClr val="tx1"/>
                </a:solidFill>
                <a:effectLst/>
                <a:latin typeface="+mn-lt"/>
                <a:ea typeface="+mn-ea"/>
                <a:cs typeface="+mn-cs"/>
              </a:rPr>
              <a:t>3 avant de presque disparaître les derniers mois.</a:t>
            </a:r>
          </a:p>
          <a:p>
            <a:endParaRPr lang="fr-FR" sz="1200" kern="1200" dirty="0" smtClean="0">
              <a:solidFill>
                <a:schemeClr val="tx1"/>
              </a:solidFill>
              <a:effectLst/>
              <a:latin typeface="+mn-lt"/>
              <a:ea typeface="+mn-ea"/>
              <a:cs typeface="+mn-cs"/>
            </a:endParaRP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27</a:t>
            </a:fld>
            <a:endParaRPr lang="fr-FR"/>
          </a:p>
        </p:txBody>
      </p:sp>
    </p:spTree>
    <p:extLst>
      <p:ext uri="{BB962C8B-B14F-4D97-AF65-F5344CB8AC3E}">
        <p14:creationId xmlns:p14="http://schemas.microsoft.com/office/powerpoint/2010/main" val="4268374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kern="1200" dirty="0" smtClean="0">
              <a:solidFill>
                <a:schemeClr val="tx1"/>
              </a:solidFill>
              <a:effectLst/>
              <a:latin typeface="+mn-lt"/>
              <a:ea typeface="+mn-ea"/>
              <a:cs typeface="+mn-cs"/>
            </a:endParaRP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28</a:t>
            </a:fld>
            <a:endParaRPr lang="fr-FR"/>
          </a:p>
        </p:txBody>
      </p:sp>
    </p:spTree>
    <p:extLst>
      <p:ext uri="{BB962C8B-B14F-4D97-AF65-F5344CB8AC3E}">
        <p14:creationId xmlns:p14="http://schemas.microsoft.com/office/powerpoint/2010/main" val="42683746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César, lui, se démantèle peu en séance,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ce qui se traduit par de faibles pourcentages sur le graphique.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Nous pensons que le fait qu’il soit</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dans une forme de relation y contribue.</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29</a:t>
            </a:fld>
            <a:endParaRPr lang="fr-FR"/>
          </a:p>
        </p:txBody>
      </p:sp>
    </p:spTree>
    <p:extLst>
      <p:ext uri="{BB962C8B-B14F-4D97-AF65-F5344CB8AC3E}">
        <p14:creationId xmlns:p14="http://schemas.microsoft.com/office/powerpoint/2010/main" val="27254177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Lora, de mars à juillet  2010, soit les 4 derniers mois de la recherche, nous pouvons observer qu’elle se démantèle moins globalement, </a:t>
            </a:r>
          </a:p>
          <a:p>
            <a:r>
              <a:rPr lang="fr-FR" sz="1200" kern="1200" dirty="0" smtClean="0">
                <a:solidFill>
                  <a:schemeClr val="tx1"/>
                </a:solidFill>
                <a:effectLst/>
                <a:latin typeface="+mn-lt"/>
                <a:ea typeface="+mn-ea"/>
                <a:cs typeface="+mn-cs"/>
              </a:rPr>
              <a:t>même si les séances restent hétérogènes. </a:t>
            </a: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30</a:t>
            </a:fld>
            <a:endParaRPr lang="fr-FR"/>
          </a:p>
        </p:txBody>
      </p:sp>
    </p:spTree>
    <p:extLst>
      <p:ext uri="{BB962C8B-B14F-4D97-AF65-F5344CB8AC3E}">
        <p14:creationId xmlns:p14="http://schemas.microsoft.com/office/powerpoint/2010/main" val="9604638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Dans le sens de l’hypothèse 1, nous observons bien des manifestations physiques dans les 3 cas :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 regard fixe sur un élément,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Hypo ou hypertonie musculaire,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Mouvement ralenti auto sensoriel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et un hermétisme attentionnel à l’environnement immédiat.</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Nous n’attendions pas de voir une modification du phénomène au cours de la thérapie d’hyper en hypotonie.</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Nous avons été étonné de constater que la moyenne des taux de démantèlement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des 3 cas par séance étaient similaire, alors que certains se démantelaient plus que d’autres. </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31</a:t>
            </a:fld>
            <a:endParaRPr lang="fr-FR"/>
          </a:p>
        </p:txBody>
      </p:sp>
    </p:spTree>
    <p:extLst>
      <p:ext uri="{BB962C8B-B14F-4D97-AF65-F5344CB8AC3E}">
        <p14:creationId xmlns:p14="http://schemas.microsoft.com/office/powerpoint/2010/main" val="3418013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A partir de la mise à l’épreuve de notre hypothèse 1, nous avons dégagé 4 indices cliniques invariants dans l’expression du démantèlement. </a:t>
            </a:r>
          </a:p>
          <a:p>
            <a:r>
              <a:rPr lang="fr-FR" sz="1200" kern="1200" dirty="0" smtClean="0">
                <a:solidFill>
                  <a:schemeClr val="tx1"/>
                </a:solidFill>
                <a:effectLst/>
                <a:latin typeface="+mn-lt"/>
                <a:ea typeface="+mn-ea"/>
                <a:cs typeface="+mn-cs"/>
              </a:rPr>
              <a:t>Le regard est focalisé sur un point attractif, qui se caractérise par la discontinuité de couleur, de lumière, de contraste ou de texture. </a:t>
            </a:r>
          </a:p>
          <a:p>
            <a:r>
              <a:rPr lang="fr-FR" sz="1200" kern="1200" dirty="0" smtClean="0">
                <a:solidFill>
                  <a:schemeClr val="tx1"/>
                </a:solidFill>
                <a:effectLst/>
                <a:latin typeface="+mn-lt"/>
                <a:ea typeface="+mn-ea"/>
                <a:cs typeface="+mn-cs"/>
              </a:rPr>
              <a:t>L’attention est non </a:t>
            </a:r>
            <a:r>
              <a:rPr lang="fr-FR" sz="1200" kern="1200" dirty="0" err="1" smtClean="0">
                <a:solidFill>
                  <a:schemeClr val="tx1"/>
                </a:solidFill>
                <a:effectLst/>
                <a:latin typeface="+mn-lt"/>
                <a:ea typeface="+mn-ea"/>
                <a:cs typeface="+mn-cs"/>
              </a:rPr>
              <a:t>consensualisée</a:t>
            </a:r>
            <a:r>
              <a:rPr lang="fr-FR" sz="1200" kern="1200" dirty="0" smtClean="0">
                <a:solidFill>
                  <a:schemeClr val="tx1"/>
                </a:solidFill>
                <a:effectLst/>
                <a:latin typeface="+mn-lt"/>
                <a:ea typeface="+mn-ea"/>
                <a:cs typeface="+mn-cs"/>
              </a:rPr>
              <a:t> en tant qu’elle est focalisée sur des points précis mais non relié entre eux. </a:t>
            </a:r>
          </a:p>
          <a:p>
            <a:r>
              <a:rPr lang="fr-FR" sz="1200" kern="1200" dirty="0" smtClean="0">
                <a:solidFill>
                  <a:schemeClr val="tx1"/>
                </a:solidFill>
                <a:effectLst/>
                <a:latin typeface="+mn-lt"/>
                <a:ea typeface="+mn-ea"/>
                <a:cs typeface="+mn-cs"/>
              </a:rPr>
              <a:t>L’activité physique, corporelle est suspendue mis à part un mouvement rythmique auto-sensuel d’une partie du corps visible ou non. </a:t>
            </a:r>
          </a:p>
          <a:p>
            <a:r>
              <a:rPr lang="fr-FR" sz="1200" kern="1200" dirty="0" smtClean="0">
                <a:solidFill>
                  <a:schemeClr val="tx1"/>
                </a:solidFill>
                <a:effectLst/>
                <a:latin typeface="+mn-lt"/>
                <a:ea typeface="+mn-ea"/>
                <a:cs typeface="+mn-cs"/>
              </a:rPr>
              <a:t>Et enfin, l’entrée et la sortie de cet état démantelé est instantané.</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32</a:t>
            </a:fld>
            <a:endParaRPr lang="fr-FR"/>
          </a:p>
        </p:txBody>
      </p:sp>
    </p:spTree>
    <p:extLst>
      <p:ext uri="{BB962C8B-B14F-4D97-AF65-F5344CB8AC3E}">
        <p14:creationId xmlns:p14="http://schemas.microsoft.com/office/powerpoint/2010/main" val="10462147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Dans la mise à l’épreuve de l’hypothèse 2, nous avons constaté un agrippement à des points extérieurs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pour les sens du toucher, de la vue et ponctuellement pour des sens de l’olfaction, de l’ouïe et du goût.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Le constat pour ces 3 derniers sens</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 a été parcellaire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car nous n’avons pas inclut dans notre protocole de moyen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de les observer ou d’agir sur eux </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(ex : nous ne donnons pas à manger aux enfants pour solliciter le goût).</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33</a:t>
            </a:fld>
            <a:endParaRPr lang="fr-FR"/>
          </a:p>
        </p:txBody>
      </p:sp>
    </p:spTree>
    <p:extLst>
      <p:ext uri="{BB962C8B-B14F-4D97-AF65-F5344CB8AC3E}">
        <p14:creationId xmlns:p14="http://schemas.microsoft.com/office/powerpoint/2010/main" val="26620800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Nous avons constaté l’hermétisme des sens les uns par rapport aux autres avec l’agrippement de certains à des points extérieurs. Celui de la vue se constate plus facilement car nous pouvons aussi observer l’endroit où l’enfant dirige ce canal sensoriel.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 concentration sur ces divers points extérieurs isole effectivement l’enfant des autres perceptions (</a:t>
            </a:r>
            <a:r>
              <a:rPr lang="fr-FR" sz="1200" kern="1200" dirty="0" err="1" smtClean="0">
                <a:solidFill>
                  <a:schemeClr val="tx1"/>
                </a:solidFill>
                <a:effectLst/>
                <a:latin typeface="+mn-lt"/>
                <a:ea typeface="+mn-ea"/>
                <a:cs typeface="+mn-cs"/>
              </a:rPr>
              <a:t>être</a:t>
            </a:r>
            <a:r>
              <a:rPr lang="fr-FR" sz="1200" kern="1200" dirty="0" smtClean="0">
                <a:solidFill>
                  <a:schemeClr val="tx1"/>
                </a:solidFill>
                <a:effectLst/>
                <a:latin typeface="+mn-lt"/>
                <a:ea typeface="+mn-ea"/>
                <a:cs typeface="+mn-cs"/>
              </a:rPr>
              <a:t> touché par la clinicienne, ne pas entendre la voix d’un autre).</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Nous pouvons </a:t>
            </a:r>
            <a:r>
              <a:rPr lang="fr-FR" sz="1200" kern="1200" dirty="0" err="1" smtClean="0">
                <a:solidFill>
                  <a:schemeClr val="tx1"/>
                </a:solidFill>
                <a:effectLst/>
                <a:latin typeface="+mn-lt"/>
                <a:ea typeface="+mn-ea"/>
                <a:cs typeface="+mn-cs"/>
              </a:rPr>
              <a:t>dès</a:t>
            </a:r>
            <a:r>
              <a:rPr lang="fr-FR" sz="1200" kern="1200" dirty="0" smtClean="0">
                <a:solidFill>
                  <a:schemeClr val="tx1"/>
                </a:solidFill>
                <a:effectLst/>
                <a:latin typeface="+mn-lt"/>
                <a:ea typeface="+mn-ea"/>
                <a:cs typeface="+mn-cs"/>
              </a:rPr>
              <a:t> lors distinguer deux caractéristiques du démantèlement : le mécanisme de </a:t>
            </a:r>
            <a:r>
              <a:rPr lang="fr-FR" sz="1200" kern="1200" dirty="0" err="1" smtClean="0">
                <a:solidFill>
                  <a:schemeClr val="tx1"/>
                </a:solidFill>
                <a:effectLst/>
                <a:latin typeface="+mn-lt"/>
                <a:ea typeface="+mn-ea"/>
                <a:cs typeface="+mn-cs"/>
              </a:rPr>
              <a:t>défense</a:t>
            </a:r>
            <a:r>
              <a:rPr lang="fr-FR" sz="1200" kern="1200" dirty="0" smtClean="0">
                <a:solidFill>
                  <a:schemeClr val="tx1"/>
                </a:solidFill>
                <a:effectLst/>
                <a:latin typeface="+mn-lt"/>
                <a:ea typeface="+mn-ea"/>
                <a:cs typeface="+mn-cs"/>
              </a:rPr>
              <a:t>  qui est un  le processus, actif ; et le </a:t>
            </a:r>
            <a:r>
              <a:rPr lang="fr-FR" sz="1200" kern="1200" dirty="0" err="1" smtClean="0">
                <a:solidFill>
                  <a:schemeClr val="tx1"/>
                </a:solidFill>
                <a:effectLst/>
                <a:latin typeface="+mn-lt"/>
                <a:ea typeface="+mn-ea"/>
                <a:cs typeface="+mn-cs"/>
              </a:rPr>
              <a:t>phénomène</a:t>
            </a:r>
            <a:r>
              <a:rPr lang="fr-FR" sz="1200" kern="1200" dirty="0" smtClean="0">
                <a:solidFill>
                  <a:schemeClr val="tx1"/>
                </a:solidFill>
                <a:effectLst/>
                <a:latin typeface="+mn-lt"/>
                <a:ea typeface="+mn-ea"/>
                <a:cs typeface="+mn-cs"/>
              </a:rPr>
              <a:t>, qui lui, est passif, de par la déconsensualisation qui en résulte. </a:t>
            </a: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34</a:t>
            </a:fld>
            <a:endParaRPr lang="fr-FR"/>
          </a:p>
        </p:txBody>
      </p:sp>
    </p:spTree>
    <p:extLst>
      <p:ext uri="{BB962C8B-B14F-4D97-AF65-F5344CB8AC3E}">
        <p14:creationId xmlns:p14="http://schemas.microsoft.com/office/powerpoint/2010/main" val="26620800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Pour César, on observe aussi </a:t>
            </a:r>
          </a:p>
          <a:p>
            <a:r>
              <a:rPr lang="fr-FR" dirty="0" smtClean="0"/>
              <a:t>des points de fixations </a:t>
            </a:r>
          </a:p>
          <a:p>
            <a:r>
              <a:rPr lang="fr-FR" dirty="0" smtClean="0"/>
              <a:t>des différents sens </a:t>
            </a:r>
          </a:p>
          <a:p>
            <a:r>
              <a:rPr lang="fr-FR" dirty="0" smtClean="0"/>
              <a:t>même s’il utilise peu </a:t>
            </a:r>
          </a:p>
          <a:p>
            <a:r>
              <a:rPr lang="fr-FR" dirty="0" smtClean="0"/>
              <a:t>ce mécanisme de défense.</a:t>
            </a:r>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35</a:t>
            </a:fld>
            <a:endParaRPr lang="fr-FR"/>
          </a:p>
        </p:txBody>
      </p:sp>
    </p:spTree>
    <p:extLst>
      <p:ext uri="{BB962C8B-B14F-4D97-AF65-F5344CB8AC3E}">
        <p14:creationId xmlns:p14="http://schemas.microsoft.com/office/powerpoint/2010/main" val="41731680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Lora se démantèle fortement en séance. </a:t>
            </a:r>
          </a:p>
          <a:p>
            <a:r>
              <a:rPr lang="fr-FR" sz="1200" kern="1200" dirty="0" smtClean="0">
                <a:solidFill>
                  <a:schemeClr val="tx1"/>
                </a:solidFill>
                <a:effectLst/>
                <a:latin typeface="+mn-lt"/>
                <a:ea typeface="+mn-ea"/>
                <a:cs typeface="+mn-cs"/>
              </a:rPr>
              <a:t>Nous observons</a:t>
            </a:r>
          </a:p>
          <a:p>
            <a:r>
              <a:rPr lang="fr-FR" sz="1200" kern="1200" dirty="0" smtClean="0">
                <a:solidFill>
                  <a:schemeClr val="tx1"/>
                </a:solidFill>
                <a:effectLst/>
                <a:latin typeface="+mn-lt"/>
                <a:ea typeface="+mn-ea"/>
                <a:cs typeface="+mn-cs"/>
              </a:rPr>
              <a:t> les points de fixation</a:t>
            </a:r>
          </a:p>
          <a:p>
            <a:r>
              <a:rPr lang="fr-FR" sz="1200" kern="1200" dirty="0" smtClean="0">
                <a:solidFill>
                  <a:schemeClr val="tx1"/>
                </a:solidFill>
                <a:effectLst/>
                <a:latin typeface="+mn-lt"/>
                <a:ea typeface="+mn-ea"/>
                <a:cs typeface="+mn-cs"/>
              </a:rPr>
              <a:t> des sens  </a:t>
            </a:r>
          </a:p>
          <a:p>
            <a:r>
              <a:rPr lang="fr-FR" sz="1200" kern="1200" dirty="0" smtClean="0">
                <a:solidFill>
                  <a:schemeClr val="tx1"/>
                </a:solidFill>
                <a:effectLst/>
                <a:latin typeface="+mn-lt"/>
                <a:ea typeface="+mn-ea"/>
                <a:cs typeface="+mn-cs"/>
              </a:rPr>
              <a:t>déliés ente eux.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36</a:t>
            </a:fld>
            <a:endParaRPr lang="fr-FR"/>
          </a:p>
        </p:txBody>
      </p:sp>
    </p:spTree>
    <p:extLst>
      <p:ext uri="{BB962C8B-B14F-4D97-AF65-F5344CB8AC3E}">
        <p14:creationId xmlns:p14="http://schemas.microsoft.com/office/powerpoint/2010/main" val="9604638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Dans la mise à l’épreuve de notre hypothèse 2, nous avons constaté des éléments allant dans le sens de l’hypothèse </a:t>
            </a:r>
          </a:p>
          <a:p>
            <a:r>
              <a:rPr lang="fr-FR" sz="1200" kern="1200" dirty="0" smtClean="0">
                <a:solidFill>
                  <a:schemeClr val="tx1"/>
                </a:solidFill>
                <a:effectLst/>
                <a:latin typeface="+mn-lt"/>
                <a:ea typeface="+mn-ea"/>
                <a:cs typeface="+mn-cs"/>
              </a:rPr>
              <a:t>qui sont l’observation de l’agrippement des canaux sensoriels déliés entre eux, </a:t>
            </a:r>
          </a:p>
          <a:p>
            <a:r>
              <a:rPr lang="fr-FR" sz="1200" kern="1200" dirty="0" smtClean="0">
                <a:solidFill>
                  <a:schemeClr val="tx1"/>
                </a:solidFill>
                <a:effectLst/>
                <a:latin typeface="+mn-lt"/>
                <a:ea typeface="+mn-ea"/>
                <a:cs typeface="+mn-cs"/>
              </a:rPr>
              <a:t>en un point pour chacun, et le fonctionnement hermétiquement des sens les uns par rapport aux autres.</a:t>
            </a:r>
          </a:p>
          <a:p>
            <a:r>
              <a:rPr lang="fr-FR" sz="1200" kern="1200" dirty="0" smtClean="0">
                <a:solidFill>
                  <a:schemeClr val="tx1"/>
                </a:solidFill>
                <a:effectLst/>
                <a:latin typeface="+mn-lt"/>
                <a:ea typeface="+mn-ea"/>
                <a:cs typeface="+mn-cs"/>
              </a:rPr>
              <a:t>Dans les résultats non attendus, nous avons constaté une utilisation du mécanisme de défense différente selon les enfants. </a:t>
            </a:r>
          </a:p>
          <a:p>
            <a:r>
              <a:rPr lang="fr-FR" sz="1200" kern="1200" dirty="0" smtClean="0">
                <a:solidFill>
                  <a:schemeClr val="tx1"/>
                </a:solidFill>
                <a:effectLst/>
                <a:latin typeface="+mn-lt"/>
                <a:ea typeface="+mn-ea"/>
                <a:cs typeface="+mn-cs"/>
              </a:rPr>
              <a:t>La pulsion de mort semble sous-tendre le processus.</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37</a:t>
            </a:fld>
            <a:endParaRPr lang="fr-FR"/>
          </a:p>
        </p:txBody>
      </p:sp>
    </p:spTree>
    <p:extLst>
      <p:ext uri="{BB962C8B-B14F-4D97-AF65-F5344CB8AC3E}">
        <p14:creationId xmlns:p14="http://schemas.microsoft.com/office/powerpoint/2010/main" val="42552186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Le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 est un </a:t>
            </a:r>
            <a:r>
              <a:rPr lang="fr-FR" sz="1200" kern="1200" dirty="0" err="1" smtClean="0">
                <a:solidFill>
                  <a:schemeClr val="tx1"/>
                </a:solidFill>
                <a:effectLst/>
                <a:latin typeface="+mn-lt"/>
                <a:ea typeface="+mn-ea"/>
                <a:cs typeface="+mn-cs"/>
              </a:rPr>
              <a:t>mécanisme</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défense</a:t>
            </a:r>
            <a:r>
              <a:rPr lang="fr-FR" sz="1200" kern="1200" dirty="0" smtClean="0">
                <a:solidFill>
                  <a:schemeClr val="tx1"/>
                </a:solidFill>
                <a:effectLst/>
                <a:latin typeface="+mn-lt"/>
                <a:ea typeface="+mn-ea"/>
                <a:cs typeface="+mn-cs"/>
              </a:rPr>
              <a:t> actif </a:t>
            </a:r>
            <a:r>
              <a:rPr lang="fr-FR" sz="1200" kern="1200" dirty="0" err="1" smtClean="0">
                <a:solidFill>
                  <a:schemeClr val="tx1"/>
                </a:solidFill>
                <a:effectLst/>
                <a:latin typeface="+mn-lt"/>
                <a:ea typeface="+mn-ea"/>
                <a:cs typeface="+mn-cs"/>
              </a:rPr>
              <a:t>spécifique</a:t>
            </a:r>
            <a:r>
              <a:rPr lang="fr-FR" sz="1200" kern="1200" dirty="0" smtClean="0">
                <a:solidFill>
                  <a:schemeClr val="tx1"/>
                </a:solidFill>
                <a:effectLst/>
                <a:latin typeface="+mn-lt"/>
                <a:ea typeface="+mn-ea"/>
                <a:cs typeface="+mn-cs"/>
              </a:rPr>
              <a:t> au fonctionnement autistique qui consiste à : </a:t>
            </a:r>
            <a:r>
              <a:rPr lang="fr-FR" sz="1200" kern="1200" dirty="0" err="1" smtClean="0">
                <a:solidFill>
                  <a:schemeClr val="tx1"/>
                </a:solidFill>
                <a:effectLst/>
                <a:latin typeface="+mn-lt"/>
                <a:ea typeface="+mn-ea"/>
                <a:cs typeface="+mn-cs"/>
              </a:rPr>
              <a:t>délier</a:t>
            </a:r>
            <a:r>
              <a:rPr lang="fr-FR" sz="1200" kern="1200" dirty="0" smtClean="0">
                <a:solidFill>
                  <a:schemeClr val="tx1"/>
                </a:solidFill>
                <a:effectLst/>
                <a:latin typeface="+mn-lt"/>
                <a:ea typeface="+mn-ea"/>
                <a:cs typeface="+mn-cs"/>
              </a:rPr>
              <a:t> (attaque des liens) les perceptions provenant de </a:t>
            </a:r>
            <a:r>
              <a:rPr lang="fr-FR" sz="1200" kern="1200" dirty="0" err="1" smtClean="0">
                <a:solidFill>
                  <a:schemeClr val="tx1"/>
                </a:solidFill>
                <a:effectLst/>
                <a:latin typeface="+mn-lt"/>
                <a:ea typeface="+mn-ea"/>
                <a:cs typeface="+mn-cs"/>
              </a:rPr>
              <a:t>différents</a:t>
            </a:r>
            <a:r>
              <a:rPr lang="fr-FR" sz="1200" kern="1200" dirty="0" smtClean="0">
                <a:solidFill>
                  <a:schemeClr val="tx1"/>
                </a:solidFill>
                <a:effectLst/>
                <a:latin typeface="+mn-lt"/>
                <a:ea typeface="+mn-ea"/>
                <a:cs typeface="+mn-cs"/>
              </a:rPr>
              <a:t> sens, mettant à mal la fonction de consensualité.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Chaque canal sensoriel et sensation </a:t>
            </a:r>
            <a:r>
              <a:rPr lang="fr-FR" sz="1200" kern="1200" dirty="0" err="1" smtClean="0">
                <a:solidFill>
                  <a:schemeClr val="tx1"/>
                </a:solidFill>
                <a:effectLst/>
                <a:latin typeface="+mn-lt"/>
                <a:ea typeface="+mn-ea"/>
                <a:cs typeface="+mn-cs"/>
              </a:rPr>
              <a:t>kinesthésique</a:t>
            </a:r>
            <a:r>
              <a:rPr lang="fr-FR" sz="1200" kern="1200" dirty="0" smtClean="0">
                <a:solidFill>
                  <a:schemeClr val="tx1"/>
                </a:solidFill>
                <a:effectLst/>
                <a:latin typeface="+mn-lt"/>
                <a:ea typeface="+mn-ea"/>
                <a:cs typeface="+mn-cs"/>
              </a:rPr>
              <a:t>, s’agrippent alors à une </a:t>
            </a:r>
            <a:r>
              <a:rPr lang="fr-FR" sz="1200" kern="1200" dirty="0" err="1" smtClean="0">
                <a:solidFill>
                  <a:schemeClr val="tx1"/>
                </a:solidFill>
                <a:effectLst/>
                <a:latin typeface="+mn-lt"/>
                <a:ea typeface="+mn-ea"/>
                <a:cs typeface="+mn-cs"/>
              </a:rPr>
              <a:t>expérience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concentrée</a:t>
            </a:r>
            <a:r>
              <a:rPr lang="fr-FR" sz="1200" kern="1200" dirty="0" smtClean="0">
                <a:solidFill>
                  <a:schemeClr val="tx1"/>
                </a:solidFill>
                <a:effectLst/>
                <a:latin typeface="+mn-lt"/>
                <a:ea typeface="+mn-ea"/>
                <a:cs typeface="+mn-cs"/>
              </a:rPr>
              <a:t> sur un point estranger aux autres canaux.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 concentration sur ce point perceptif isole le sujet des perceptions provenant des autres canaux sensoriels, ce qui participe à un </a:t>
            </a:r>
            <a:r>
              <a:rPr lang="fr-FR" sz="1200" kern="1200" dirty="0" err="1" smtClean="0">
                <a:solidFill>
                  <a:schemeClr val="tx1"/>
                </a:solidFill>
                <a:effectLst/>
                <a:latin typeface="+mn-lt"/>
                <a:ea typeface="+mn-ea"/>
                <a:cs typeface="+mn-cs"/>
              </a:rPr>
              <a:t>état</a:t>
            </a:r>
            <a:r>
              <a:rPr lang="fr-FR" sz="1200" kern="1200" dirty="0" smtClean="0">
                <a:solidFill>
                  <a:schemeClr val="tx1"/>
                </a:solidFill>
                <a:effectLst/>
                <a:latin typeface="+mn-lt"/>
                <a:ea typeface="+mn-ea"/>
                <a:cs typeface="+mn-cs"/>
              </a:rPr>
              <a:t> du Moi que nous proposons d'appeler « </a:t>
            </a:r>
            <a:r>
              <a:rPr lang="fr-FR" sz="1200" kern="1200" dirty="0" err="1" smtClean="0">
                <a:solidFill>
                  <a:schemeClr val="tx1"/>
                </a:solidFill>
                <a:effectLst/>
                <a:latin typeface="+mn-lt"/>
                <a:ea typeface="+mn-ea"/>
                <a:cs typeface="+mn-cs"/>
              </a:rPr>
              <a:t>démantelé</a:t>
            </a:r>
            <a:r>
              <a:rPr lang="fr-FR" sz="1200" kern="1200" dirty="0" smtClean="0">
                <a:solidFill>
                  <a:schemeClr val="tx1"/>
                </a:solidFill>
                <a:effectLst/>
                <a:latin typeface="+mn-lt"/>
                <a:ea typeface="+mn-ea"/>
                <a:cs typeface="+mn-cs"/>
              </a:rPr>
              <a:t>», dans lequel l'ensemble des traces pictogrammiques est maintenu, non </a:t>
            </a:r>
            <a:r>
              <a:rPr lang="fr-FR" sz="1200" kern="1200" dirty="0" err="1" smtClean="0">
                <a:solidFill>
                  <a:schemeClr val="tx1"/>
                </a:solidFill>
                <a:effectLst/>
                <a:latin typeface="+mn-lt"/>
                <a:ea typeface="+mn-ea"/>
                <a:cs typeface="+mn-cs"/>
              </a:rPr>
              <a:t>liées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déliées</a:t>
            </a:r>
            <a:r>
              <a:rPr lang="fr-FR" sz="1200" kern="1200" dirty="0" smtClean="0">
                <a:solidFill>
                  <a:schemeClr val="tx1"/>
                </a:solidFill>
                <a:effectLst/>
                <a:latin typeface="+mn-lt"/>
                <a:ea typeface="+mn-ea"/>
                <a:cs typeface="+mn-cs"/>
              </a:rPr>
              <a:t>) de l'ensemble des autres traces pictogrammiques se </a:t>
            </a:r>
            <a:r>
              <a:rPr lang="fr-FR" sz="1200" kern="1200" dirty="0" err="1" smtClean="0">
                <a:solidFill>
                  <a:schemeClr val="tx1"/>
                </a:solidFill>
                <a:effectLst/>
                <a:latin typeface="+mn-lt"/>
                <a:ea typeface="+mn-ea"/>
                <a:cs typeface="+mn-cs"/>
              </a:rPr>
              <a:t>référant</a:t>
            </a:r>
            <a:r>
              <a:rPr lang="fr-FR" sz="1200" kern="1200" dirty="0" smtClean="0">
                <a:solidFill>
                  <a:schemeClr val="tx1"/>
                </a:solidFill>
                <a:effectLst/>
                <a:latin typeface="+mn-lt"/>
                <a:ea typeface="+mn-ea"/>
                <a:cs typeface="+mn-cs"/>
              </a:rPr>
              <a:t> à des </a:t>
            </a:r>
            <a:r>
              <a:rPr lang="fr-FR" sz="1200" kern="1200" dirty="0" err="1" smtClean="0">
                <a:solidFill>
                  <a:schemeClr val="tx1"/>
                </a:solidFill>
                <a:effectLst/>
                <a:latin typeface="+mn-lt"/>
                <a:ea typeface="+mn-ea"/>
                <a:cs typeface="+mn-cs"/>
              </a:rPr>
              <a:t>expériences</a:t>
            </a:r>
            <a:r>
              <a:rPr lang="fr-FR" sz="1200" kern="1200" dirty="0" smtClean="0">
                <a:solidFill>
                  <a:schemeClr val="tx1"/>
                </a:solidFill>
                <a:effectLst/>
                <a:latin typeface="+mn-lt"/>
                <a:ea typeface="+mn-ea"/>
                <a:cs typeface="+mn-cs"/>
              </a:rPr>
              <a:t> similaires. </a:t>
            </a:r>
          </a:p>
          <a:p>
            <a:r>
              <a:rPr lang="fr-FR" sz="1200" kern="1200" dirty="0" smtClean="0">
                <a:solidFill>
                  <a:schemeClr val="tx1"/>
                </a:solidFill>
                <a:effectLst/>
                <a:latin typeface="+mn-lt"/>
                <a:ea typeface="+mn-ea"/>
                <a:cs typeface="+mn-cs"/>
              </a:rPr>
              <a:t> </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38</a:t>
            </a:fld>
            <a:endParaRPr lang="fr-FR"/>
          </a:p>
        </p:txBody>
      </p:sp>
    </p:spTree>
    <p:extLst>
      <p:ext uri="{BB962C8B-B14F-4D97-AF65-F5344CB8AC3E}">
        <p14:creationId xmlns:p14="http://schemas.microsoft.com/office/powerpoint/2010/main" val="8813931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L’annihilation de la pensée par triple coupure de lien </a:t>
            </a:r>
          </a:p>
          <a:p>
            <a:r>
              <a:rPr lang="fr-FR" sz="1200" kern="1200" dirty="0" smtClean="0">
                <a:solidFill>
                  <a:schemeClr val="tx1"/>
                </a:solidFill>
                <a:effectLst/>
                <a:latin typeface="+mn-lt"/>
                <a:ea typeface="+mn-ea"/>
                <a:cs typeface="+mn-cs"/>
              </a:rPr>
              <a:t>est aussi un effet du processus </a:t>
            </a:r>
          </a:p>
          <a:p>
            <a:r>
              <a:rPr lang="fr-FR" sz="1200" kern="1200" dirty="0" smtClean="0">
                <a:solidFill>
                  <a:schemeClr val="tx1"/>
                </a:solidFill>
                <a:effectLst/>
                <a:latin typeface="+mn-lt"/>
                <a:ea typeface="+mn-ea"/>
                <a:cs typeface="+mn-cs"/>
              </a:rPr>
              <a:t>de démantèlement partie prenante </a:t>
            </a:r>
          </a:p>
          <a:p>
            <a:r>
              <a:rPr lang="fr-FR" sz="1200" kern="1200" dirty="0" smtClean="0">
                <a:solidFill>
                  <a:schemeClr val="tx1"/>
                </a:solidFill>
                <a:effectLst/>
                <a:latin typeface="+mn-lt"/>
                <a:ea typeface="+mn-ea"/>
                <a:cs typeface="+mn-cs"/>
              </a:rPr>
              <a:t>de la déconsensualisation.</a:t>
            </a:r>
          </a:p>
          <a:p>
            <a:r>
              <a:rPr lang="fr-FR" sz="1200" kern="1200" dirty="0" smtClean="0">
                <a:solidFill>
                  <a:schemeClr val="tx1"/>
                </a:solidFill>
                <a:effectLst/>
                <a:latin typeface="+mn-lt"/>
                <a:ea typeface="+mn-ea"/>
                <a:cs typeface="+mn-cs"/>
              </a:rPr>
              <a:t>Nous avons rajouté que le processus de démantèlement </a:t>
            </a:r>
          </a:p>
          <a:p>
            <a:r>
              <a:rPr lang="fr-FR" sz="1200" kern="1200" dirty="0" smtClean="0">
                <a:solidFill>
                  <a:schemeClr val="tx1"/>
                </a:solidFill>
                <a:effectLst/>
                <a:latin typeface="+mn-lt"/>
                <a:ea typeface="+mn-ea"/>
                <a:cs typeface="+mn-cs"/>
              </a:rPr>
              <a:t>est sous-tendu </a:t>
            </a:r>
          </a:p>
          <a:p>
            <a:r>
              <a:rPr lang="fr-FR" sz="1200" kern="1200" dirty="0" smtClean="0">
                <a:solidFill>
                  <a:schemeClr val="tx1"/>
                </a:solidFill>
                <a:effectLst/>
                <a:latin typeface="+mn-lt"/>
                <a:ea typeface="+mn-ea"/>
                <a:cs typeface="+mn-cs"/>
              </a:rPr>
              <a:t>par la pulsion de mort.</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39</a:t>
            </a:fld>
            <a:endParaRPr lang="fr-FR"/>
          </a:p>
        </p:txBody>
      </p:sp>
    </p:spTree>
    <p:extLst>
      <p:ext uri="{BB962C8B-B14F-4D97-AF65-F5344CB8AC3E}">
        <p14:creationId xmlns:p14="http://schemas.microsoft.com/office/powerpoint/2010/main" val="18393414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Dans la mise à l’épreuve de notre hypothèse 3, concernant la fonction du démantèlement, nous avons mis en évidence comment l’attaque d’une partie de la réalité perceptive s’exprimait dans les entretiens.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Nous avons constaté que, l’autre, ici le clinicien,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perçu comme Objet attracteur est transformé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en « flux sensoriel » au sens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de Husserl, 1907 ; Merleau-Ponty, 1945 ; ce qui l’assigne à être </a:t>
            </a:r>
            <a:r>
              <a:rPr lang="fr-FR" sz="1200" kern="1200" dirty="0" err="1" smtClean="0">
                <a:solidFill>
                  <a:schemeClr val="tx1"/>
                </a:solidFill>
                <a:effectLst/>
                <a:latin typeface="+mn-lt"/>
                <a:ea typeface="+mn-ea"/>
                <a:cs typeface="+mn-cs"/>
              </a:rPr>
              <a:t>objectifié</a:t>
            </a:r>
            <a:r>
              <a:rPr lang="fr-FR" sz="1200" kern="1200" dirty="0" smtClean="0">
                <a:solidFill>
                  <a:schemeClr val="tx1"/>
                </a:solidFill>
                <a:effectLst/>
                <a:latin typeface="+mn-lt"/>
                <a:ea typeface="+mn-ea"/>
                <a:cs typeface="+mn-cs"/>
              </a:rPr>
              <a:t>.</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L’enfant autiste,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ici Teddy, fait simultanément, l’économie de la relation à l’autre et garde son omnipotence sur l’objet.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 Démantèlement a pour fonction de lui permettre de se défendre de la relation à l’autre.</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40</a:t>
            </a:fld>
            <a:endParaRPr lang="fr-FR"/>
          </a:p>
        </p:txBody>
      </p:sp>
    </p:spTree>
    <p:extLst>
      <p:ext uri="{BB962C8B-B14F-4D97-AF65-F5344CB8AC3E}">
        <p14:creationId xmlns:p14="http://schemas.microsoft.com/office/powerpoint/2010/main" val="24906625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César a une ébauche </a:t>
            </a:r>
          </a:p>
          <a:p>
            <a:r>
              <a:rPr lang="fr-FR" sz="1200" kern="1200" dirty="0" smtClean="0">
                <a:solidFill>
                  <a:schemeClr val="tx1"/>
                </a:solidFill>
                <a:effectLst/>
                <a:latin typeface="+mn-lt"/>
                <a:ea typeface="+mn-ea"/>
                <a:cs typeface="+mn-cs"/>
              </a:rPr>
              <a:t>de relation à l’autre, </a:t>
            </a:r>
          </a:p>
          <a:p>
            <a:r>
              <a:rPr lang="fr-FR" sz="1200" kern="1200" dirty="0" smtClean="0">
                <a:solidFill>
                  <a:schemeClr val="tx1"/>
                </a:solidFill>
                <a:effectLst/>
                <a:latin typeface="+mn-lt"/>
                <a:ea typeface="+mn-ea"/>
                <a:cs typeface="+mn-cs"/>
              </a:rPr>
              <a:t>il se démantèle peu. </a:t>
            </a:r>
          </a:p>
          <a:p>
            <a:r>
              <a:rPr lang="fr-FR" sz="1200" kern="1200" dirty="0" smtClean="0">
                <a:solidFill>
                  <a:schemeClr val="tx1"/>
                </a:solidFill>
                <a:effectLst/>
                <a:latin typeface="+mn-lt"/>
                <a:ea typeface="+mn-ea"/>
                <a:cs typeface="+mn-cs"/>
              </a:rPr>
              <a:t>Le démantèlement apparaît entre deux espaces, </a:t>
            </a:r>
          </a:p>
          <a:p>
            <a:r>
              <a:rPr lang="fr-FR" sz="1200" kern="1200" dirty="0" smtClean="0">
                <a:solidFill>
                  <a:schemeClr val="tx1"/>
                </a:solidFill>
                <a:effectLst/>
                <a:latin typeface="+mn-lt"/>
                <a:ea typeface="+mn-ea"/>
                <a:cs typeface="+mn-cs"/>
              </a:rPr>
              <a:t>un avec maman </a:t>
            </a:r>
          </a:p>
          <a:p>
            <a:r>
              <a:rPr lang="fr-FR" sz="1200" kern="1200" dirty="0" smtClean="0">
                <a:solidFill>
                  <a:schemeClr val="tx1"/>
                </a:solidFill>
                <a:effectLst/>
                <a:latin typeface="+mn-lt"/>
                <a:ea typeface="+mn-ea"/>
                <a:cs typeface="+mn-cs"/>
              </a:rPr>
              <a:t>à l’extérieur </a:t>
            </a:r>
          </a:p>
          <a:p>
            <a:r>
              <a:rPr lang="fr-FR" sz="1200" kern="1200" dirty="0" smtClean="0">
                <a:solidFill>
                  <a:schemeClr val="tx1"/>
                </a:solidFill>
                <a:effectLst/>
                <a:latin typeface="+mn-lt"/>
                <a:ea typeface="+mn-ea"/>
                <a:cs typeface="+mn-cs"/>
              </a:rPr>
              <a:t>et un avec le clinicien en séance </a:t>
            </a:r>
          </a:p>
          <a:p>
            <a:r>
              <a:rPr lang="fr-FR" sz="1200" kern="1200" dirty="0" smtClean="0">
                <a:solidFill>
                  <a:schemeClr val="tx1"/>
                </a:solidFill>
                <a:effectLst/>
                <a:latin typeface="+mn-lt"/>
                <a:ea typeface="+mn-ea"/>
                <a:cs typeface="+mn-cs"/>
              </a:rPr>
              <a:t>comme si le démantèlement lui servait à faire une transition.</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41</a:t>
            </a:fld>
            <a:endParaRPr lang="fr-FR"/>
          </a:p>
        </p:txBody>
      </p:sp>
    </p:spTree>
    <p:extLst>
      <p:ext uri="{BB962C8B-B14F-4D97-AF65-F5344CB8AC3E}">
        <p14:creationId xmlns:p14="http://schemas.microsoft.com/office/powerpoint/2010/main" val="24054870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CLIC Lora se démantèle fréquemment. </a:t>
            </a:r>
          </a:p>
          <a:p>
            <a:r>
              <a:rPr lang="fr-FR" sz="1200" kern="1200" dirty="0" smtClean="0">
                <a:solidFill>
                  <a:schemeClr val="tx1"/>
                </a:solidFill>
                <a:effectLst/>
                <a:latin typeface="+mn-lt"/>
                <a:ea typeface="+mn-ea"/>
                <a:cs typeface="+mn-cs"/>
              </a:rPr>
              <a:t>Elle chosifie l’autre, </a:t>
            </a:r>
          </a:p>
          <a:p>
            <a:r>
              <a:rPr lang="fr-FR" sz="1200" kern="1200" dirty="0" smtClean="0">
                <a:solidFill>
                  <a:schemeClr val="tx1"/>
                </a:solidFill>
                <a:effectLst/>
                <a:latin typeface="+mn-lt"/>
                <a:ea typeface="+mn-ea"/>
                <a:cs typeface="+mn-cs"/>
              </a:rPr>
              <a:t>le transformant en « flux sensoriel ». </a:t>
            </a:r>
          </a:p>
          <a:p>
            <a:r>
              <a:rPr lang="fr-FR" sz="1200" kern="1200" dirty="0" smtClean="0">
                <a:solidFill>
                  <a:schemeClr val="tx1"/>
                </a:solidFill>
                <a:effectLst/>
                <a:latin typeface="+mn-lt"/>
                <a:ea typeface="+mn-ea"/>
                <a:cs typeface="+mn-cs"/>
              </a:rPr>
              <a:t>Elle utilise ce </a:t>
            </a:r>
          </a:p>
          <a:p>
            <a:r>
              <a:rPr lang="fr-FR" sz="1200" kern="1200" dirty="0" smtClean="0">
                <a:solidFill>
                  <a:schemeClr val="tx1"/>
                </a:solidFill>
                <a:effectLst/>
                <a:latin typeface="+mn-lt"/>
                <a:ea typeface="+mn-ea"/>
                <a:cs typeface="+mn-cs"/>
              </a:rPr>
              <a:t>mécanisme de défense </a:t>
            </a:r>
          </a:p>
          <a:p>
            <a:r>
              <a:rPr lang="fr-FR" sz="1200" kern="1200" dirty="0" smtClean="0">
                <a:solidFill>
                  <a:schemeClr val="tx1"/>
                </a:solidFill>
                <a:effectLst/>
                <a:latin typeface="+mn-lt"/>
                <a:ea typeface="+mn-ea"/>
                <a:cs typeface="+mn-cs"/>
              </a:rPr>
              <a:t>de manière intensive.</a:t>
            </a:r>
            <a:endParaRPr lang="fr-FR" sz="11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42</a:t>
            </a:fld>
            <a:endParaRPr lang="fr-FR"/>
          </a:p>
        </p:txBody>
      </p:sp>
    </p:spTree>
    <p:extLst>
      <p:ext uri="{BB962C8B-B14F-4D97-AF65-F5344CB8AC3E}">
        <p14:creationId xmlns:p14="http://schemas.microsoft.com/office/powerpoint/2010/main" val="9604638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 mise à l’épreuve de notre hypothèse 3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a montré que la fonction du démantèlement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consistait à attaquer l’expérience consensuelle.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L’enfant autiste transforme la présence de l’autre en « flux sensoriel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Nous avons été très surpris de constater que pour un enfant, le mécanisme de défense de démantèlement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lui servait à séparer des espaces (situations consensuelles), déconsensualiser le premier pour passer au second.</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43</a:t>
            </a:fld>
            <a:endParaRPr lang="fr-FR"/>
          </a:p>
        </p:txBody>
      </p:sp>
    </p:spTree>
    <p:extLst>
      <p:ext uri="{BB962C8B-B14F-4D97-AF65-F5344CB8AC3E}">
        <p14:creationId xmlns:p14="http://schemas.microsoft.com/office/powerpoint/2010/main" val="20195968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Nous reformulons ainsi notre hypothèse 3. </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Le processus de démantèlement a pour effet d'attaquer une partie de la réalité perceptive de la présence de l'autre perçue comme objet attracteur</a:t>
            </a:r>
            <a:r>
              <a:rPr lang="fr-FR" sz="1200" b="1"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au sens de Bick (1967)</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 qui attire dans l'expérience consensuelle, </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et est alors transformé en un "flux sensoriel" (appréhension de l’objet comme produit par nos sens), </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ce qui protège le Moi de l’attraction dangereuse de l’objet. </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Le processus de démantèlement a une fonction de protection du Moi envers la potentielle émergence de la relation objectale. </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44</a:t>
            </a:fld>
            <a:endParaRPr lang="fr-FR"/>
          </a:p>
        </p:txBody>
      </p:sp>
    </p:spTree>
    <p:extLst>
      <p:ext uri="{BB962C8B-B14F-4D97-AF65-F5344CB8AC3E}">
        <p14:creationId xmlns:p14="http://schemas.microsoft.com/office/powerpoint/2010/main" val="14089717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Pour la mise à l’épreuve de notre quatrième hypothèse,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nous avons obtenu la courbe ci-dessous et nous observons que le pourcentage augmente au long des 2 ans du suivi. Nous constatons que l’</a:t>
            </a:r>
            <a:r>
              <a:rPr lang="fr-FR" sz="1200" kern="1200" dirty="0" err="1" smtClean="0">
                <a:solidFill>
                  <a:schemeClr val="tx1"/>
                </a:solidFill>
                <a:effectLst/>
                <a:latin typeface="+mn-lt"/>
                <a:ea typeface="+mn-ea"/>
                <a:cs typeface="+mn-cs"/>
              </a:rPr>
              <a:t>intersubjectivite</a:t>
            </a:r>
            <a:r>
              <a:rPr lang="fr-FR" sz="1200" kern="1200" dirty="0" smtClean="0">
                <a:solidFill>
                  <a:schemeClr val="tx1"/>
                </a:solidFill>
                <a:effectLst/>
                <a:latin typeface="+mn-lt"/>
                <a:ea typeface="+mn-ea"/>
                <a:cs typeface="+mn-cs"/>
              </a:rPr>
              <a:t>́ émerge chez Teddy qui adresse de plus en plus de regard et d’attention à l’autre Pendant les 20 premiers mois de la recherche, les pourcentages de la courbe « regard + attention vers thérapeute » ne dépassent pas 30% du temps de séance,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et, pour les 4 derniers mois, ce pourcentage passe aux alentours de 90%.</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45</a:t>
            </a:fld>
            <a:endParaRPr lang="fr-FR"/>
          </a:p>
        </p:txBody>
      </p:sp>
    </p:spTree>
    <p:extLst>
      <p:ext uri="{BB962C8B-B14F-4D97-AF65-F5344CB8AC3E}">
        <p14:creationId xmlns:p14="http://schemas.microsoft.com/office/powerpoint/2010/main" val="21522122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Ce graphique représente l’émergence de la relation chez Teddy.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Nous constatons 4 périodes de perturbation lorsque nous avons croisé les 2 courbes, du pourcentage de démantèlement avec celle du pourcentage de regard et d’attention vers le thérapeute. Dans les 9 premiers mois de la recherche, le démantèlement est plus fort que l’attention et le regard vers l’autre mais leurs taux sont très faibles.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Suivent les 4 périodes de perturbation d’une année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où nous constatons qu’il y a 2 inversions des courbes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et leurs pourcentages augmentent fortement.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Durant les 5 derniers mois de la recherche, les courbes sont totalement indépendantes, Teddy ne se démantèlement quasiment plus et celle du regard et attention atteint presque 90%</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ce qui est corroboré par nos corpus cliniques. La </a:t>
            </a:r>
            <a:r>
              <a:rPr lang="fr-FR" sz="1200" kern="1200" dirty="0" err="1" smtClean="0">
                <a:solidFill>
                  <a:schemeClr val="tx1"/>
                </a:solidFill>
                <a:effectLst/>
                <a:latin typeface="+mn-lt"/>
                <a:ea typeface="+mn-ea"/>
                <a:cs typeface="+mn-cs"/>
              </a:rPr>
              <a:t>flèche</a:t>
            </a:r>
            <a:r>
              <a:rPr lang="fr-FR" sz="1200" kern="1200" dirty="0" smtClean="0">
                <a:solidFill>
                  <a:schemeClr val="tx1"/>
                </a:solidFill>
                <a:effectLst/>
                <a:latin typeface="+mn-lt"/>
                <a:ea typeface="+mn-ea"/>
                <a:cs typeface="+mn-cs"/>
              </a:rPr>
              <a:t> sur le graphique indique une augmentation du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 juste avant que les courbes ne se </a:t>
            </a:r>
            <a:r>
              <a:rPr lang="fr-FR" sz="1200" kern="1200" dirty="0" err="1" smtClean="0">
                <a:solidFill>
                  <a:schemeClr val="tx1"/>
                </a:solidFill>
                <a:effectLst/>
                <a:latin typeface="+mn-lt"/>
                <a:ea typeface="+mn-ea"/>
                <a:cs typeface="+mn-cs"/>
              </a:rPr>
              <a:t>séparent</a:t>
            </a:r>
            <a:r>
              <a:rPr lang="fr-FR" sz="1200" kern="1200" dirty="0" smtClean="0">
                <a:solidFill>
                  <a:schemeClr val="tx1"/>
                </a:solidFill>
                <a:effectLst/>
                <a:latin typeface="+mn-lt"/>
                <a:ea typeface="+mn-ea"/>
                <a:cs typeface="+mn-cs"/>
              </a:rPr>
              <a:t> de manière exponentielle.</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Nous avons </a:t>
            </a:r>
            <a:r>
              <a:rPr lang="fr-FR" sz="1200" kern="1200" dirty="0" err="1" smtClean="0">
                <a:solidFill>
                  <a:schemeClr val="tx1"/>
                </a:solidFill>
                <a:effectLst/>
                <a:latin typeface="+mn-lt"/>
                <a:ea typeface="+mn-ea"/>
                <a:cs typeface="+mn-cs"/>
              </a:rPr>
              <a:t>été</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étonnés</a:t>
            </a:r>
            <a:r>
              <a:rPr lang="fr-FR" sz="1200" kern="1200" dirty="0" smtClean="0">
                <a:solidFill>
                  <a:schemeClr val="tx1"/>
                </a:solidFill>
                <a:effectLst/>
                <a:latin typeface="+mn-lt"/>
                <a:ea typeface="+mn-ea"/>
                <a:cs typeface="+mn-cs"/>
              </a:rPr>
              <a:t> de constater que le taux de démantèlement est au plus haut au moment où Teddy est en passe d’accepter la relation à l’autre. Le </a:t>
            </a:r>
            <a:r>
              <a:rPr lang="fr-FR" sz="1200" kern="1200" dirty="0" err="1" smtClean="0">
                <a:solidFill>
                  <a:schemeClr val="tx1"/>
                </a:solidFill>
                <a:effectLst/>
                <a:latin typeface="+mn-lt"/>
                <a:ea typeface="+mn-ea"/>
                <a:cs typeface="+mn-cs"/>
              </a:rPr>
              <a:t>mécanisme</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défense</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 s’intensifie lorsque l’enfant autiste commence à percevoir quelque chose de l’autre. Nous comprenons mieux pourquoi les prises en charge sont très difficiles avec ces enfants car plus la thérapie avance, plus ils se démantèlent, montrant une résistance avant d’accepter de commencer à entrer en relation.</a:t>
            </a:r>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46</a:t>
            </a:fld>
            <a:endParaRPr lang="fr-FR"/>
          </a:p>
        </p:txBody>
      </p:sp>
    </p:spTree>
    <p:extLst>
      <p:ext uri="{BB962C8B-B14F-4D97-AF65-F5344CB8AC3E}">
        <p14:creationId xmlns:p14="http://schemas.microsoft.com/office/powerpoint/2010/main" val="22224609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Nous observons ici la différence d’attitude de Teddy envers la thérapeute et nous constatons qu’il développe un début d’intersubjectivité.</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47</a:t>
            </a:fld>
            <a:endParaRPr lang="fr-FR"/>
          </a:p>
        </p:txBody>
      </p:sp>
    </p:spTree>
    <p:extLst>
      <p:ext uri="{BB962C8B-B14F-4D97-AF65-F5344CB8AC3E}">
        <p14:creationId xmlns:p14="http://schemas.microsoft.com/office/powerpoint/2010/main" val="28503554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Les </a:t>
            </a:r>
            <a:r>
              <a:rPr lang="fr-FR" sz="1200" kern="1200" dirty="0" err="1" smtClean="0">
                <a:solidFill>
                  <a:schemeClr val="tx1"/>
                </a:solidFill>
                <a:effectLst/>
                <a:latin typeface="+mn-lt"/>
                <a:ea typeface="+mn-ea"/>
                <a:cs typeface="+mn-cs"/>
              </a:rPr>
              <a:t>critères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définis</a:t>
            </a:r>
            <a:r>
              <a:rPr lang="fr-FR" sz="1200" kern="1200" dirty="0" smtClean="0">
                <a:solidFill>
                  <a:schemeClr val="tx1"/>
                </a:solidFill>
                <a:effectLst/>
                <a:latin typeface="+mn-lt"/>
                <a:ea typeface="+mn-ea"/>
                <a:cs typeface="+mn-cs"/>
              </a:rPr>
              <a:t> pour César dans l’hypothèse 4 ne sont pas pertinents. </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Celui-ci entre dans un début de relation et par conséquent, a dépassé le stade des regards étranges que les enfants autistes jettent à leur environnement. L’attention et les regards qu’il porte sont normaux d’où l’absence de cartouches sur le graphique. </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Les taux visibles sur le graphique semblent concerner plutôt une demande de réassurance chez lui selon nos corpus cliniques.</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48</a:t>
            </a:fld>
            <a:endParaRPr lang="fr-FR"/>
          </a:p>
        </p:txBody>
      </p:sp>
    </p:spTree>
    <p:extLst>
      <p:ext uri="{BB962C8B-B14F-4D97-AF65-F5344CB8AC3E}">
        <p14:creationId xmlns:p14="http://schemas.microsoft.com/office/powerpoint/2010/main" val="34530540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Le croisement des courbes du démantèlement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et de l’attention expriment ce que nous venons de dire.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César n’utilise presque pas le </a:t>
            </a:r>
            <a:r>
              <a:rPr lang="fr-FR" sz="1200" kern="1200" dirty="0" err="1" smtClean="0">
                <a:solidFill>
                  <a:schemeClr val="tx1"/>
                </a:solidFill>
                <a:effectLst/>
                <a:latin typeface="+mn-lt"/>
                <a:ea typeface="+mn-ea"/>
                <a:cs typeface="+mn-cs"/>
              </a:rPr>
              <a:t>mécanisme</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défense</a:t>
            </a:r>
            <a:r>
              <a:rPr lang="fr-FR" sz="1200" kern="1200" dirty="0" smtClean="0">
                <a:solidFill>
                  <a:schemeClr val="tx1"/>
                </a:solidFill>
                <a:effectLst/>
                <a:latin typeface="+mn-lt"/>
                <a:ea typeface="+mn-ea"/>
                <a:cs typeface="+mn-cs"/>
              </a:rPr>
              <a:t> de démantèlement et ses regards et son attention sont normaux.</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49</a:t>
            </a:fld>
            <a:endParaRPr lang="fr-FR"/>
          </a:p>
        </p:txBody>
      </p:sp>
    </p:spTree>
    <p:extLst>
      <p:ext uri="{BB962C8B-B14F-4D97-AF65-F5344CB8AC3E}">
        <p14:creationId xmlns:p14="http://schemas.microsoft.com/office/powerpoint/2010/main" val="22156383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Lora est engagée dans une relation adhésive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et les résultats pour la courbe de regard et d’attention vers la thérapeute sont </a:t>
            </a:r>
            <a:r>
              <a:rPr lang="fr-FR" sz="1200" kern="1200" dirty="0" err="1" smtClean="0">
                <a:solidFill>
                  <a:schemeClr val="tx1"/>
                </a:solidFill>
                <a:effectLst/>
                <a:latin typeface="+mn-lt"/>
                <a:ea typeface="+mn-ea"/>
                <a:cs typeface="+mn-cs"/>
              </a:rPr>
              <a:t>hétérogènes</a:t>
            </a:r>
            <a:r>
              <a:rPr lang="fr-FR" sz="1200" kern="1200" dirty="0" smtClean="0">
                <a:solidFill>
                  <a:schemeClr val="tx1"/>
                </a:solidFill>
                <a:effectLst/>
                <a:latin typeface="+mn-lt"/>
                <a:ea typeface="+mn-ea"/>
                <a:cs typeface="+mn-cs"/>
              </a:rPr>
              <a: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Lora est davantage présente dans le lien quand la clinicienne interprète dans le transfert ce qu’il se passe en séance comme nous le montrent nos corpus cliniques.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50</a:t>
            </a:fld>
            <a:endParaRPr lang="fr-FR"/>
          </a:p>
        </p:txBody>
      </p:sp>
    </p:spTree>
    <p:extLst>
      <p:ext uri="{BB962C8B-B14F-4D97-AF65-F5344CB8AC3E}">
        <p14:creationId xmlns:p14="http://schemas.microsoft.com/office/powerpoint/2010/main" val="9604638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t>
            </a:r>
            <a:r>
              <a:rPr lang="fr-FR" sz="1200" kern="1200" dirty="0" err="1" smtClean="0">
                <a:solidFill>
                  <a:schemeClr val="tx1"/>
                </a:solidFill>
                <a:effectLst/>
                <a:latin typeface="+mn-lt"/>
                <a:ea typeface="+mn-ea"/>
                <a:cs typeface="+mn-cs"/>
              </a:rPr>
              <a:t>hétérogénéité</a:t>
            </a:r>
            <a:r>
              <a:rPr lang="fr-FR" sz="1200" kern="1200" dirty="0" smtClean="0">
                <a:solidFill>
                  <a:schemeClr val="tx1"/>
                </a:solidFill>
                <a:effectLst/>
                <a:latin typeface="+mn-lt"/>
                <a:ea typeface="+mn-ea"/>
                <a:cs typeface="+mn-cs"/>
              </a:rPr>
              <a:t> des courbes de « démantèlement » et de « regard + attention vers thérapeute » chez Lora,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lorsque nous les croisons, ne permet pas d’analyser le graphique en fonction de nos </a:t>
            </a:r>
            <a:r>
              <a:rPr lang="fr-FR" sz="1200" kern="1200" dirty="0" err="1" smtClean="0">
                <a:solidFill>
                  <a:schemeClr val="tx1"/>
                </a:solidFill>
                <a:effectLst/>
                <a:latin typeface="+mn-lt"/>
                <a:ea typeface="+mn-ea"/>
                <a:cs typeface="+mn-cs"/>
              </a:rPr>
              <a:t>critères</a:t>
            </a:r>
            <a:r>
              <a:rPr lang="fr-FR" sz="1200" kern="1200" dirty="0" smtClean="0">
                <a:solidFill>
                  <a:schemeClr val="tx1"/>
                </a:solidFill>
                <a:effectLst/>
                <a:latin typeface="+mn-lt"/>
                <a:ea typeface="+mn-ea"/>
                <a:cs typeface="+mn-cs"/>
              </a:rPr>
              <a: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Nous visualisons ici l’expression de son oscillation face à la potentialité de </a:t>
            </a:r>
            <a:r>
              <a:rPr lang="fr-FR" sz="1200" kern="1200" dirty="0" err="1" smtClean="0">
                <a:solidFill>
                  <a:schemeClr val="tx1"/>
                </a:solidFill>
                <a:effectLst/>
                <a:latin typeface="+mn-lt"/>
                <a:ea typeface="+mn-ea"/>
                <a:cs typeface="+mn-cs"/>
              </a:rPr>
              <a:t>créer</a:t>
            </a:r>
            <a:r>
              <a:rPr lang="fr-FR" sz="1200" kern="1200" dirty="0" smtClean="0">
                <a:solidFill>
                  <a:schemeClr val="tx1"/>
                </a:solidFill>
                <a:effectLst/>
                <a:latin typeface="+mn-lt"/>
                <a:ea typeface="+mn-ea"/>
                <a:cs typeface="+mn-cs"/>
              </a:rPr>
              <a:t> un lien intersubjectif.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51</a:t>
            </a:fld>
            <a:endParaRPr lang="fr-FR"/>
          </a:p>
        </p:txBody>
      </p:sp>
    </p:spTree>
    <p:extLst>
      <p:ext uri="{BB962C8B-B14F-4D97-AF65-F5344CB8AC3E}">
        <p14:creationId xmlns:p14="http://schemas.microsoft.com/office/powerpoint/2010/main" val="9604638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Pour Lora, nous introduisons une autre mesure traduite dans ce graphique,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celle de la </a:t>
            </a:r>
            <a:r>
              <a:rPr lang="fr-FR" sz="1200" kern="1200" dirty="0" err="1" smtClean="0">
                <a:solidFill>
                  <a:schemeClr val="tx1"/>
                </a:solidFill>
                <a:effectLst/>
                <a:latin typeface="+mn-lt"/>
                <a:ea typeface="+mn-ea"/>
                <a:cs typeface="+mn-cs"/>
              </a:rPr>
              <a:t>durée</a:t>
            </a:r>
            <a:r>
              <a:rPr lang="fr-FR" sz="1200" kern="1200" dirty="0" smtClean="0">
                <a:solidFill>
                  <a:schemeClr val="tx1"/>
                </a:solidFill>
                <a:effectLst/>
                <a:latin typeface="+mn-lt"/>
                <a:ea typeface="+mn-ea"/>
                <a:cs typeface="+mn-cs"/>
              </a:rPr>
              <a:t> des absences de la relation car, malgré l’hétérogénéité des résultats précédents,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nous constatons que les pourcentages d’absence diminuent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progressivement au cours de la recherche,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ce qui semble indiquer qu’elle investie plus le lien à l’autre.</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52</a:t>
            </a:fld>
            <a:endParaRPr lang="fr-FR"/>
          </a:p>
        </p:txBody>
      </p:sp>
    </p:spTree>
    <p:extLst>
      <p:ext uri="{BB962C8B-B14F-4D97-AF65-F5344CB8AC3E}">
        <p14:creationId xmlns:p14="http://schemas.microsoft.com/office/powerpoint/2010/main" val="9604638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 mise à l’épreuve de l’hypothèse 4 montre des éléments qui vont dans le sens de notre hypothèse,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 clinicien agit au niveau visuel, auditif et tactile sur l’enfant autiste ce qui lui permet de se </a:t>
            </a:r>
            <a:r>
              <a:rPr lang="fr-FR" sz="1200" kern="1200" dirty="0" err="1" smtClean="0">
                <a:solidFill>
                  <a:schemeClr val="tx1"/>
                </a:solidFill>
                <a:effectLst/>
                <a:latin typeface="+mn-lt"/>
                <a:ea typeface="+mn-ea"/>
                <a:cs typeface="+mn-cs"/>
              </a:rPr>
              <a:t>reconsensualiser</a:t>
            </a:r>
            <a:r>
              <a:rPr lang="fr-FR" sz="1200" kern="1200" dirty="0" smtClean="0">
                <a:solidFill>
                  <a:schemeClr val="tx1"/>
                </a:solidFill>
                <a:effectLst/>
                <a:latin typeface="+mn-lt"/>
                <a:ea typeface="+mn-ea"/>
                <a:cs typeface="+mn-cs"/>
              </a:rPr>
              <a:t> et d’accepter ou d’être sensible à la présence de l’autre.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Cette action semble favoriser le remantèlement et de revenir dans l’expérience consensuelle.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Nous avons observé un changement d’attitude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de la part des enfants autistes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que nous n’attendions pas,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un développement des interactions avec le clinicien et un changement de position de passif à actif dans la relation.</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53</a:t>
            </a:fld>
            <a:endParaRPr lang="fr-FR"/>
          </a:p>
        </p:txBody>
      </p:sp>
    </p:spTree>
    <p:extLst>
      <p:ext uri="{BB962C8B-B14F-4D97-AF65-F5344CB8AC3E}">
        <p14:creationId xmlns:p14="http://schemas.microsoft.com/office/powerpoint/2010/main" val="8781625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L’enfant autiste peut se remanteler lorsque le clinicien est </a:t>
            </a:r>
            <a:r>
              <a:rPr lang="en-GB" sz="1200" kern="1200" dirty="0" err="1" smtClean="0">
                <a:solidFill>
                  <a:schemeClr val="tx1"/>
                </a:solidFill>
                <a:effectLst/>
                <a:latin typeface="+mn-lt"/>
                <a:ea typeface="+mn-ea"/>
                <a:cs typeface="+mn-cs"/>
              </a:rPr>
              <a:t>dans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une</a:t>
            </a:r>
            <a:r>
              <a:rPr lang="en-GB" sz="1200" kern="1200" dirty="0" smtClean="0">
                <a:solidFill>
                  <a:schemeClr val="tx1"/>
                </a:solidFill>
                <a:effectLst/>
                <a:latin typeface="+mn-lt"/>
                <a:ea typeface="+mn-ea"/>
                <a:cs typeface="+mn-cs"/>
              </a:rPr>
              <a:t> position interne </a:t>
            </a:r>
            <a:r>
              <a:rPr lang="en-GB" sz="1200" kern="1200" dirty="0" err="1" smtClean="0">
                <a:solidFill>
                  <a:schemeClr val="tx1"/>
                </a:solidFill>
                <a:effectLst/>
                <a:latin typeface="+mn-lt"/>
                <a:ea typeface="+mn-ea"/>
                <a:cs typeface="+mn-cs"/>
              </a:rPr>
              <a:t>spécifique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attentif</a:t>
            </a:r>
            <a:r>
              <a:rPr lang="en-GB" sz="1200" kern="1200" dirty="0" smtClean="0">
                <a:solidFill>
                  <a:schemeClr val="tx1"/>
                </a:solidFill>
                <a:effectLst/>
                <a:latin typeface="+mn-lt"/>
                <a:ea typeface="+mn-ea"/>
                <a:cs typeface="+mn-cs"/>
              </a:rPr>
              <a:t> au </a:t>
            </a:r>
            <a:r>
              <a:rPr lang="en-GB" sz="1200" kern="1200" dirty="0" err="1" smtClean="0">
                <a:solidFill>
                  <a:schemeClr val="tx1"/>
                </a:solidFill>
                <a:effectLst/>
                <a:latin typeface="+mn-lt"/>
                <a:ea typeface="+mn-ea"/>
                <a:cs typeface="+mn-cs"/>
              </a:rPr>
              <a:t>sensoriel</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langage</a:t>
            </a:r>
            <a:r>
              <a:rPr lang="en-GB" sz="1200" kern="1200" dirty="0" smtClean="0">
                <a:solidFill>
                  <a:schemeClr val="tx1"/>
                </a:solidFill>
                <a:effectLst/>
                <a:latin typeface="+mn-lt"/>
                <a:ea typeface="+mn-ea"/>
                <a:cs typeface="+mn-cs"/>
              </a:rPr>
              <a:t> non- verbal, utilise </a:t>
            </a:r>
            <a:r>
              <a:rPr lang="en-GB" sz="1200" kern="1200" dirty="0" err="1" smtClean="0">
                <a:solidFill>
                  <a:schemeClr val="tx1"/>
                </a:solidFill>
                <a:effectLst/>
                <a:latin typeface="+mn-lt"/>
                <a:ea typeface="+mn-ea"/>
                <a:cs typeface="+mn-cs"/>
              </a:rPr>
              <a:t>ses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propres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processus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archaïques</a:t>
            </a:r>
            <a:r>
              <a:rPr lang="en-GB" sz="1200" kern="1200" dirty="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L’oscillation démantèlement/remantèlement semble permettre à l’enfant autiste de prendre conscience de l’espace,</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en une tentative d’introjection du bon objet et de tester une future relation à l’autre.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54</a:t>
            </a:fld>
            <a:endParaRPr lang="fr-FR"/>
          </a:p>
        </p:txBody>
      </p:sp>
    </p:spTree>
    <p:extLst>
      <p:ext uri="{BB962C8B-B14F-4D97-AF65-F5344CB8AC3E}">
        <p14:creationId xmlns:p14="http://schemas.microsoft.com/office/powerpoint/2010/main" val="42607771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 </a:t>
            </a:r>
            <a:r>
              <a:rPr lang="fr-FR" sz="1200" kern="1200" dirty="0" err="1" smtClean="0">
                <a:solidFill>
                  <a:schemeClr val="tx1"/>
                </a:solidFill>
                <a:effectLst/>
                <a:latin typeface="+mn-lt"/>
                <a:ea typeface="+mn-ea"/>
                <a:cs typeface="+mn-cs"/>
              </a:rPr>
              <a:t>démarche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thérapeutique</a:t>
            </a:r>
            <a:r>
              <a:rPr lang="fr-FR" sz="1200" kern="1200" dirty="0" smtClean="0">
                <a:solidFill>
                  <a:schemeClr val="tx1"/>
                </a:solidFill>
                <a:effectLst/>
                <a:latin typeface="+mn-lt"/>
                <a:ea typeface="+mn-ea"/>
                <a:cs typeface="+mn-cs"/>
              </a:rPr>
              <a:t> peut favoriser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 relance du travail de liaison entre les traces originaires pictogrammiques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et d'investir l'</a:t>
            </a:r>
            <a:r>
              <a:rPr lang="fr-FR" sz="1200" kern="1200" dirty="0" err="1" smtClean="0">
                <a:solidFill>
                  <a:schemeClr val="tx1"/>
                </a:solidFill>
                <a:effectLst/>
                <a:latin typeface="+mn-lt"/>
                <a:ea typeface="+mn-ea"/>
                <a:cs typeface="+mn-cs"/>
              </a:rPr>
              <a:t>expérience</a:t>
            </a:r>
            <a:r>
              <a:rPr lang="fr-FR" sz="1200" kern="1200" dirty="0" smtClean="0">
                <a:solidFill>
                  <a:schemeClr val="tx1"/>
                </a:solidFill>
                <a:effectLst/>
                <a:latin typeface="+mn-lt"/>
                <a:ea typeface="+mn-ea"/>
                <a:cs typeface="+mn-cs"/>
              </a:rPr>
              <a:t> sans </a:t>
            </a:r>
            <a:r>
              <a:rPr lang="fr-FR" sz="1200" kern="1200" dirty="0" err="1" smtClean="0">
                <a:solidFill>
                  <a:schemeClr val="tx1"/>
                </a:solidFill>
                <a:effectLst/>
                <a:latin typeface="+mn-lt"/>
                <a:ea typeface="+mn-ea"/>
                <a:cs typeface="+mn-cs"/>
              </a:rPr>
              <a:t>être</a:t>
            </a:r>
            <a:r>
              <a:rPr lang="fr-FR" sz="1200" kern="1200" dirty="0" smtClean="0">
                <a:solidFill>
                  <a:schemeClr val="tx1"/>
                </a:solidFill>
                <a:effectLst/>
                <a:latin typeface="+mn-lt"/>
                <a:ea typeface="+mn-ea"/>
                <a:cs typeface="+mn-cs"/>
              </a:rPr>
              <a:t> trop confronté à des angoisses de </a:t>
            </a:r>
            <a:r>
              <a:rPr lang="fr-FR" sz="1200" kern="1200" dirty="0" err="1" smtClean="0">
                <a:solidFill>
                  <a:schemeClr val="tx1"/>
                </a:solidFill>
                <a:effectLst/>
                <a:latin typeface="+mn-lt"/>
                <a:ea typeface="+mn-ea"/>
                <a:cs typeface="+mn-cs"/>
              </a:rPr>
              <a:t>néantisation</a:t>
            </a:r>
            <a:r>
              <a:rPr lang="fr-FR" sz="1200" kern="1200" dirty="0" smtClean="0">
                <a:solidFill>
                  <a:schemeClr val="tx1"/>
                </a:solidFill>
                <a:effectLst/>
                <a:latin typeface="+mn-lt"/>
                <a:ea typeface="+mn-ea"/>
                <a:cs typeface="+mn-cs"/>
              </a:rPr>
              <a: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Nous avons appelé « contractions psychiques », les oscillations que représente la fermeture </a:t>
            </a:r>
            <a:r>
              <a:rPr lang="en-GB" sz="1200" kern="1200" dirty="0" err="1" smtClean="0">
                <a:solidFill>
                  <a:schemeClr val="tx1"/>
                </a:solidFill>
                <a:effectLst/>
                <a:latin typeface="+mn-lt"/>
                <a:ea typeface="+mn-ea"/>
                <a:cs typeface="+mn-cs"/>
              </a:rPr>
              <a:t>instantanée</a:t>
            </a:r>
            <a:r>
              <a:rPr lang="en-GB" sz="1200" kern="1200" dirty="0" smtClean="0">
                <a:solidFill>
                  <a:schemeClr val="tx1"/>
                </a:solidFill>
                <a:effectLst/>
                <a:latin typeface="+mn-lt"/>
                <a:ea typeface="+mn-ea"/>
                <a:cs typeface="+mn-cs"/>
              </a:rPr>
              <a:t> du </a:t>
            </a:r>
            <a:r>
              <a:rPr lang="en-GB"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et, l’ouverture du </a:t>
            </a:r>
            <a:r>
              <a:rPr lang="fr-FR" sz="1200" kern="1200" dirty="0" err="1" smtClean="0">
                <a:solidFill>
                  <a:schemeClr val="tx1"/>
                </a:solidFill>
                <a:effectLst/>
                <a:latin typeface="+mn-lt"/>
                <a:ea typeface="+mn-ea"/>
                <a:cs typeface="+mn-cs"/>
              </a:rPr>
              <a:t>remantèlement</a:t>
            </a:r>
            <a:r>
              <a:rPr lang="fr-FR" sz="1200" kern="1200" dirty="0" smtClean="0">
                <a:solidFill>
                  <a:schemeClr val="tx1"/>
                </a:solidFill>
                <a:effectLst/>
                <a:latin typeface="+mn-lt"/>
                <a:ea typeface="+mn-ea"/>
                <a:cs typeface="+mn-cs"/>
              </a:rPr>
              <a:t>. Ceci n’était pas attendu dans la recherche et nous a semblé participer à l’assouplissement de la carapace autistique. </a:t>
            </a:r>
          </a:p>
          <a:p>
            <a:endParaRPr lang="fr-FR" dirty="0" smtClean="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55</a:t>
            </a:fld>
            <a:endParaRPr lang="fr-FR"/>
          </a:p>
        </p:txBody>
      </p:sp>
    </p:spTree>
    <p:extLst>
      <p:ext uri="{BB962C8B-B14F-4D97-AF65-F5344CB8AC3E}">
        <p14:creationId xmlns:p14="http://schemas.microsoft.com/office/powerpoint/2010/main" val="42607771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Nous reformulerons notre hypothèse 4 ainsi. </a:t>
            </a:r>
          </a:p>
          <a:p>
            <a:endParaRPr lang="fr-FR" sz="1200" kern="1200" dirty="0" smtClean="0">
              <a:solidFill>
                <a:schemeClr val="tx1"/>
              </a:solidFill>
              <a:effectLst/>
              <a:latin typeface="+mn-lt"/>
              <a:ea typeface="+mn-ea"/>
              <a:cs typeface="+mn-cs"/>
            </a:endParaRPr>
          </a:p>
          <a:p>
            <a:r>
              <a:rPr lang="en-GB" sz="1200" kern="1200" dirty="0" err="1" smtClean="0">
                <a:solidFill>
                  <a:schemeClr val="tx1"/>
                </a:solidFill>
                <a:effectLst/>
                <a:latin typeface="+mn-lt"/>
                <a:ea typeface="+mn-ea"/>
                <a:cs typeface="+mn-cs"/>
              </a:rPr>
              <a:t>Dans</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une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démarche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psychothérapeutique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d’orientation</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psychanalytique</a:t>
            </a:r>
            <a:r>
              <a:rPr lang="en-GB" sz="1200" kern="1200" dirty="0" smtClean="0">
                <a:solidFill>
                  <a:schemeClr val="tx1"/>
                </a:solidFill>
                <a:effectLst/>
                <a:latin typeface="+mn-lt"/>
                <a:ea typeface="+mn-ea"/>
                <a:cs typeface="+mn-cs"/>
              </a:rPr>
              <a:t>, le </a:t>
            </a:r>
            <a:r>
              <a:rPr lang="en-GB" sz="1200" kern="1200" dirty="0" err="1" smtClean="0">
                <a:solidFill>
                  <a:schemeClr val="tx1"/>
                </a:solidFill>
                <a:effectLst/>
                <a:latin typeface="+mn-lt"/>
                <a:ea typeface="+mn-ea"/>
                <a:cs typeface="+mn-cs"/>
              </a:rPr>
              <a:t>remantèlement</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consiste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à</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r>
              <a:rPr lang="fr-FR" sz="1200" kern="1200" dirty="0" err="1" smtClean="0">
                <a:solidFill>
                  <a:schemeClr val="tx1"/>
                </a:solidFill>
                <a:effectLst/>
                <a:latin typeface="+mn-lt"/>
                <a:ea typeface="+mn-ea"/>
                <a:cs typeface="+mn-cs"/>
              </a:rPr>
              <a:t>réorganiser</a:t>
            </a:r>
            <a:r>
              <a:rPr lang="fr-FR" sz="1200" kern="1200" dirty="0" smtClean="0">
                <a:solidFill>
                  <a:schemeClr val="tx1"/>
                </a:solidFill>
                <a:effectLst/>
                <a:latin typeface="+mn-lt"/>
                <a:ea typeface="+mn-ea"/>
                <a:cs typeface="+mn-cs"/>
              </a:rPr>
              <a:t> et relier les </a:t>
            </a:r>
            <a:r>
              <a:rPr lang="fr-FR" sz="1200" kern="1200" dirty="0" err="1" smtClean="0">
                <a:solidFill>
                  <a:schemeClr val="tx1"/>
                </a:solidFill>
                <a:effectLst/>
                <a:latin typeface="+mn-lt"/>
                <a:ea typeface="+mn-ea"/>
                <a:cs typeface="+mn-cs"/>
              </a:rPr>
              <a:t>expériences</a:t>
            </a:r>
            <a:r>
              <a:rPr lang="fr-FR" sz="1200" kern="1200" dirty="0" smtClean="0">
                <a:solidFill>
                  <a:schemeClr val="tx1"/>
                </a:solidFill>
                <a:effectLst/>
                <a:latin typeface="+mn-lt"/>
                <a:ea typeface="+mn-ea"/>
                <a:cs typeface="+mn-cs"/>
              </a:rPr>
              <a:t> sensorielles </a:t>
            </a:r>
            <a:r>
              <a:rPr lang="fr-FR" sz="1200" kern="1200" dirty="0" err="1" smtClean="0">
                <a:solidFill>
                  <a:schemeClr val="tx1"/>
                </a:solidFill>
                <a:effectLst/>
                <a:latin typeface="+mn-lt"/>
                <a:ea typeface="+mn-ea"/>
                <a:cs typeface="+mn-cs"/>
              </a:rPr>
              <a:t>captées</a:t>
            </a:r>
            <a:r>
              <a:rPr lang="fr-FR" sz="1200" kern="1200" dirty="0" smtClean="0">
                <a:solidFill>
                  <a:schemeClr val="tx1"/>
                </a:solidFill>
                <a:effectLst/>
                <a:latin typeface="+mn-lt"/>
                <a:ea typeface="+mn-ea"/>
                <a:cs typeface="+mn-cs"/>
              </a:rPr>
              <a:t> par les </a:t>
            </a:r>
            <a:r>
              <a:rPr lang="fr-FR" sz="1200" kern="1200" dirty="0" err="1" smtClean="0">
                <a:solidFill>
                  <a:schemeClr val="tx1"/>
                </a:solidFill>
                <a:effectLst/>
                <a:latin typeface="+mn-lt"/>
                <a:ea typeface="+mn-ea"/>
                <a:cs typeface="+mn-cs"/>
              </a:rPr>
              <a:t>différents</a:t>
            </a:r>
            <a:r>
              <a:rPr lang="fr-FR" sz="1200" kern="1200" dirty="0" smtClean="0">
                <a:solidFill>
                  <a:schemeClr val="tx1"/>
                </a:solidFill>
                <a:effectLst/>
                <a:latin typeface="+mn-lt"/>
                <a:ea typeface="+mn-ea"/>
                <a:cs typeface="+mn-cs"/>
              </a:rPr>
              <a:t> sens en une </a:t>
            </a:r>
            <a:r>
              <a:rPr lang="fr-FR" sz="1200" kern="1200" dirty="0" err="1" smtClean="0">
                <a:solidFill>
                  <a:schemeClr val="tx1"/>
                </a:solidFill>
                <a:effectLst/>
                <a:latin typeface="+mn-lt"/>
                <a:ea typeface="+mn-ea"/>
                <a:cs typeface="+mn-cs"/>
              </a:rPr>
              <a:t>expérience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intégrative</a:t>
            </a:r>
            <a:r>
              <a:rPr lang="fr-FR" sz="1200" kern="1200" dirty="0" smtClean="0">
                <a:solidFill>
                  <a:schemeClr val="tx1"/>
                </a:solidFill>
                <a:effectLst/>
                <a:latin typeface="+mn-lt"/>
                <a:ea typeface="+mn-ea"/>
                <a:cs typeface="+mn-cs"/>
              </a:rPr>
              <a:t> consensuelle</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a:t>
            </a:r>
            <a:r>
              <a:rPr lang="fr-FR" sz="1200" kern="1200" dirty="0" err="1" smtClean="0">
                <a:solidFill>
                  <a:schemeClr val="tx1"/>
                </a:solidFill>
                <a:effectLst/>
                <a:latin typeface="+mn-lt"/>
                <a:ea typeface="+mn-ea"/>
                <a:cs typeface="+mn-cs"/>
              </a:rPr>
              <a:t>ermettre</a:t>
            </a:r>
            <a:r>
              <a:rPr lang="fr-FR" sz="1200" kern="1200" dirty="0" smtClean="0">
                <a:solidFill>
                  <a:schemeClr val="tx1"/>
                </a:solidFill>
                <a:effectLst/>
                <a:latin typeface="+mn-lt"/>
                <a:ea typeface="+mn-ea"/>
                <a:cs typeface="+mn-cs"/>
              </a:rPr>
              <a:t> la relance du travail de liaison entre les traces originaires pictogrammiques qui correspondent à un </a:t>
            </a:r>
            <a:r>
              <a:rPr lang="fr-FR" sz="1200" kern="1200" dirty="0" err="1" smtClean="0">
                <a:solidFill>
                  <a:schemeClr val="tx1"/>
                </a:solidFill>
                <a:effectLst/>
                <a:latin typeface="+mn-lt"/>
                <a:ea typeface="+mn-ea"/>
                <a:cs typeface="+mn-cs"/>
              </a:rPr>
              <a:t>même</a:t>
            </a:r>
            <a:r>
              <a:rPr lang="fr-FR" sz="1200" kern="1200" dirty="0" smtClean="0">
                <a:solidFill>
                  <a:schemeClr val="tx1"/>
                </a:solidFill>
                <a:effectLst/>
                <a:latin typeface="+mn-lt"/>
                <a:ea typeface="+mn-ea"/>
                <a:cs typeface="+mn-cs"/>
              </a:rPr>
              <a:t> type d'</a:t>
            </a:r>
            <a:r>
              <a:rPr lang="fr-FR" sz="1200" kern="1200" dirty="0" err="1" smtClean="0">
                <a:solidFill>
                  <a:schemeClr val="tx1"/>
                </a:solidFill>
                <a:effectLst/>
                <a:latin typeface="+mn-lt"/>
                <a:ea typeface="+mn-ea"/>
                <a:cs typeface="+mn-cs"/>
              </a:rPr>
              <a:t>expérience</a:t>
            </a:r>
            <a:r>
              <a:rPr lang="fr-FR" sz="1200" kern="1200" dirty="0" smtClean="0">
                <a:solidFill>
                  <a:schemeClr val="tx1"/>
                </a:solidFill>
                <a:effectLst/>
                <a:latin typeface="+mn-lt"/>
                <a:ea typeface="+mn-ea"/>
                <a:cs typeface="+mn-cs"/>
              </a:rPr>
              <a:t> à travers le lien à l'autre, d'investir l'</a:t>
            </a:r>
            <a:r>
              <a:rPr lang="fr-FR" sz="1200" kern="1200" dirty="0" err="1" smtClean="0">
                <a:solidFill>
                  <a:schemeClr val="tx1"/>
                </a:solidFill>
                <a:effectLst/>
                <a:latin typeface="+mn-lt"/>
                <a:ea typeface="+mn-ea"/>
                <a:cs typeface="+mn-cs"/>
              </a:rPr>
              <a:t>expérience</a:t>
            </a:r>
            <a:r>
              <a:rPr lang="fr-FR" sz="1200" kern="1200" dirty="0" smtClean="0">
                <a:solidFill>
                  <a:schemeClr val="tx1"/>
                </a:solidFill>
                <a:effectLst/>
                <a:latin typeface="+mn-lt"/>
                <a:ea typeface="+mn-ea"/>
                <a:cs typeface="+mn-cs"/>
              </a:rPr>
              <a:t> sans </a:t>
            </a:r>
            <a:r>
              <a:rPr lang="fr-FR" sz="1200" kern="1200" dirty="0" err="1" smtClean="0">
                <a:solidFill>
                  <a:schemeClr val="tx1"/>
                </a:solidFill>
                <a:effectLst/>
                <a:latin typeface="+mn-lt"/>
                <a:ea typeface="+mn-ea"/>
                <a:cs typeface="+mn-cs"/>
              </a:rPr>
              <a:t>être</a:t>
            </a:r>
            <a:r>
              <a:rPr lang="fr-FR" sz="1200" kern="1200" dirty="0" smtClean="0">
                <a:solidFill>
                  <a:schemeClr val="tx1"/>
                </a:solidFill>
                <a:effectLst/>
                <a:latin typeface="+mn-lt"/>
                <a:ea typeface="+mn-ea"/>
                <a:cs typeface="+mn-cs"/>
              </a:rPr>
              <a:t> trop confronté à des angoisses de </a:t>
            </a:r>
            <a:r>
              <a:rPr lang="fr-FR" sz="1200" kern="1200" dirty="0" err="1" smtClean="0">
                <a:solidFill>
                  <a:schemeClr val="tx1"/>
                </a:solidFill>
                <a:effectLst/>
                <a:latin typeface="+mn-lt"/>
                <a:ea typeface="+mn-ea"/>
                <a:cs typeface="+mn-cs"/>
              </a:rPr>
              <a:t>néantisation</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a:t>
            </a:r>
            <a:r>
              <a:rPr lang="fr-FR" sz="1200" kern="1200" dirty="0" err="1" smtClean="0">
                <a:solidFill>
                  <a:schemeClr val="tx1"/>
                </a:solidFill>
                <a:effectLst/>
                <a:latin typeface="+mn-lt"/>
                <a:ea typeface="+mn-ea"/>
                <a:cs typeface="+mn-cs"/>
              </a:rPr>
              <a:t>ouvant</a:t>
            </a:r>
            <a:r>
              <a:rPr lang="fr-FR" sz="1200" kern="1200" dirty="0" smtClean="0">
                <a:solidFill>
                  <a:schemeClr val="tx1"/>
                </a:solidFill>
                <a:effectLst/>
                <a:latin typeface="+mn-lt"/>
                <a:ea typeface="+mn-ea"/>
                <a:cs typeface="+mn-cs"/>
              </a:rPr>
              <a:t> aboutir à élaboration d’un espace peut-être pré-transitionnel, l’assouplissement de la carapace autistique avec l’oscillation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a:t>
            </a:r>
            <a:r>
              <a:rPr lang="fr-FR" sz="1200" kern="1200" dirty="0" err="1" smtClean="0">
                <a:solidFill>
                  <a:schemeClr val="tx1"/>
                </a:solidFill>
                <a:effectLst/>
                <a:latin typeface="+mn-lt"/>
                <a:ea typeface="+mn-ea"/>
                <a:cs typeface="+mn-cs"/>
              </a:rPr>
              <a:t>remantèlement</a:t>
            </a:r>
            <a:r>
              <a:rPr lang="fr-FR" sz="1200" kern="1200" dirty="0" smtClean="0">
                <a:solidFill>
                  <a:schemeClr val="tx1"/>
                </a:solidFill>
                <a:effectLst/>
                <a:latin typeface="+mn-lt"/>
                <a:ea typeface="+mn-ea"/>
                <a:cs typeface="+mn-cs"/>
              </a:rPr>
              <a:t> et l’</a:t>
            </a:r>
            <a:r>
              <a:rPr lang="fr-FR" sz="1200" kern="1200" dirty="0" err="1" smtClean="0">
                <a:solidFill>
                  <a:schemeClr val="tx1"/>
                </a:solidFill>
                <a:effectLst/>
                <a:latin typeface="+mn-lt"/>
                <a:ea typeface="+mn-ea"/>
                <a:cs typeface="+mn-cs"/>
              </a:rPr>
              <a:t>émergence</a:t>
            </a:r>
            <a:r>
              <a:rPr lang="fr-FR" sz="1200" kern="1200" dirty="0" smtClean="0">
                <a:solidFill>
                  <a:schemeClr val="tx1"/>
                </a:solidFill>
                <a:effectLst/>
                <a:latin typeface="+mn-lt"/>
                <a:ea typeface="+mn-ea"/>
                <a:cs typeface="+mn-cs"/>
              </a:rPr>
              <a:t> d’une relation objectale. </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56</a:t>
            </a:fld>
            <a:endParaRPr lang="fr-FR"/>
          </a:p>
        </p:txBody>
      </p:sp>
    </p:spTree>
    <p:extLst>
      <p:ext uri="{BB962C8B-B14F-4D97-AF65-F5344CB8AC3E}">
        <p14:creationId xmlns:p14="http://schemas.microsoft.com/office/powerpoint/2010/main" val="7421544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Les apports de la recherche concernent </a:t>
            </a:r>
          </a:p>
          <a:p>
            <a:r>
              <a:rPr lang="fr-FR" sz="1200" kern="1200" dirty="0" smtClean="0">
                <a:solidFill>
                  <a:schemeClr val="tx1"/>
                </a:solidFill>
                <a:effectLst/>
                <a:latin typeface="+mn-lt"/>
                <a:ea typeface="+mn-ea"/>
                <a:cs typeface="+mn-cs"/>
              </a:rPr>
              <a:t>notre méthode qui nous a permis </a:t>
            </a:r>
          </a:p>
          <a:p>
            <a:r>
              <a:rPr lang="fr-FR" sz="1200" kern="1200" dirty="0" smtClean="0">
                <a:solidFill>
                  <a:schemeClr val="tx1"/>
                </a:solidFill>
                <a:effectLst/>
                <a:latin typeface="+mn-lt"/>
                <a:ea typeface="+mn-ea"/>
                <a:cs typeface="+mn-cs"/>
              </a:rPr>
              <a:t>de de traduire de façon quantifiée </a:t>
            </a:r>
          </a:p>
          <a:p>
            <a:r>
              <a:rPr lang="fr-FR" sz="1200" kern="1200" dirty="0" smtClean="0">
                <a:solidFill>
                  <a:schemeClr val="tx1"/>
                </a:solidFill>
                <a:effectLst/>
                <a:latin typeface="+mn-lt"/>
                <a:ea typeface="+mn-ea"/>
                <a:cs typeface="+mn-cs"/>
              </a:rPr>
              <a:t>et objectivante ce qu’il se passe en séance</a:t>
            </a:r>
            <a:r>
              <a:rPr lang="fr-FR" dirty="0" smtClean="0">
                <a:effectLst/>
              </a:rPr>
              <a:t> </a:t>
            </a: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57</a:t>
            </a:fld>
            <a:endParaRPr lang="fr-FR"/>
          </a:p>
        </p:txBody>
      </p:sp>
    </p:spTree>
    <p:extLst>
      <p:ext uri="{BB962C8B-B14F-4D97-AF65-F5344CB8AC3E}">
        <p14:creationId xmlns:p14="http://schemas.microsoft.com/office/powerpoint/2010/main" val="28478006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Je propose une définition métapsychologique du mécanisme de défense de démantèlement du point de vue dynamique, économique, topique et thérapeutique avec le remantèlement.</a:t>
            </a:r>
          </a:p>
          <a:p>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58</a:t>
            </a:fld>
            <a:endParaRPr lang="fr-FR"/>
          </a:p>
        </p:txBody>
      </p:sp>
    </p:spTree>
    <p:extLst>
      <p:ext uri="{BB962C8B-B14F-4D97-AF65-F5344CB8AC3E}">
        <p14:creationId xmlns:p14="http://schemas.microsoft.com/office/powerpoint/2010/main" val="1626353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D’un point de vue dynamique :</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1 - Le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 permet, en s’agrippant à la </a:t>
            </a:r>
            <a:r>
              <a:rPr lang="fr-FR" sz="1200" kern="1200" dirty="0" err="1" smtClean="0">
                <a:solidFill>
                  <a:schemeClr val="tx1"/>
                </a:solidFill>
                <a:effectLst/>
                <a:latin typeface="+mn-lt"/>
                <a:ea typeface="+mn-ea"/>
                <a:cs typeface="+mn-cs"/>
              </a:rPr>
              <a:t>sensorialite</a:t>
            </a:r>
            <a:r>
              <a:rPr lang="fr-FR" sz="1200" kern="1200" dirty="0" smtClean="0">
                <a:solidFill>
                  <a:schemeClr val="tx1"/>
                </a:solidFill>
                <a:effectLst/>
                <a:latin typeface="+mn-lt"/>
                <a:ea typeface="+mn-ea"/>
                <a:cs typeface="+mn-cs"/>
              </a:rPr>
              <a:t>́, de lutter contre des angoisses </a:t>
            </a:r>
            <a:r>
              <a:rPr lang="fr-FR" sz="1200" kern="1200" dirty="0" err="1" smtClean="0">
                <a:solidFill>
                  <a:schemeClr val="tx1"/>
                </a:solidFill>
                <a:effectLst/>
                <a:latin typeface="+mn-lt"/>
                <a:ea typeface="+mn-ea"/>
                <a:cs typeface="+mn-cs"/>
              </a:rPr>
              <a:t>archaïques</a:t>
            </a:r>
            <a:r>
              <a:rPr lang="fr-FR" sz="1200" kern="1200" dirty="0" smtClean="0">
                <a:solidFill>
                  <a:schemeClr val="tx1"/>
                </a:solidFill>
                <a:effectLst/>
                <a:latin typeface="+mn-lt"/>
                <a:ea typeface="+mn-ea"/>
                <a:cs typeface="+mn-cs"/>
              </a:rPr>
              <a:t> d’effondrement.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 fonction de l’</a:t>
            </a:r>
            <a:r>
              <a:rPr lang="fr-FR" sz="1200" kern="1200" dirty="0" err="1" smtClean="0">
                <a:solidFill>
                  <a:schemeClr val="tx1"/>
                </a:solidFill>
                <a:effectLst/>
                <a:latin typeface="+mn-lt"/>
                <a:ea typeface="+mn-ea"/>
                <a:cs typeface="+mn-cs"/>
              </a:rPr>
              <a:t>intersensorialite</a:t>
            </a:r>
            <a:r>
              <a:rPr lang="fr-FR" sz="1200" kern="1200" dirty="0" smtClean="0">
                <a:solidFill>
                  <a:schemeClr val="tx1"/>
                </a:solidFill>
                <a:effectLst/>
                <a:latin typeface="+mn-lt"/>
                <a:ea typeface="+mn-ea"/>
                <a:cs typeface="+mn-cs"/>
              </a:rPr>
              <a:t>́ est de construire un sens commun à partir du toucher</a:t>
            </a:r>
            <a:r>
              <a:rPr lang="fr-FR" sz="1200" i="1"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pour aboutir à la consensualité, ici elle est attaquée par le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2 - La déliaison conduit à une perception parcellaire des </a:t>
            </a:r>
            <a:r>
              <a:rPr lang="fr-FR" sz="1200" kern="1200" dirty="0" err="1" smtClean="0">
                <a:solidFill>
                  <a:schemeClr val="tx1"/>
                </a:solidFill>
                <a:effectLst/>
                <a:latin typeface="+mn-lt"/>
                <a:ea typeface="+mn-ea"/>
                <a:cs typeface="+mn-cs"/>
              </a:rPr>
              <a:t>éléments</a:t>
            </a:r>
            <a:r>
              <a:rPr lang="fr-FR" sz="1200" kern="1200" dirty="0" smtClean="0">
                <a:solidFill>
                  <a:schemeClr val="tx1"/>
                </a:solidFill>
                <a:effectLst/>
                <a:latin typeface="+mn-lt"/>
                <a:ea typeface="+mn-ea"/>
                <a:cs typeface="+mn-cs"/>
              </a:rPr>
              <a:t> perceptifs, le sujet ne peut </a:t>
            </a:r>
            <a:r>
              <a:rPr lang="fr-FR" sz="1200" kern="1200" dirty="0" err="1" smtClean="0">
                <a:solidFill>
                  <a:schemeClr val="tx1"/>
                </a:solidFill>
                <a:effectLst/>
                <a:latin typeface="+mn-lt"/>
                <a:ea typeface="+mn-ea"/>
                <a:cs typeface="+mn-cs"/>
              </a:rPr>
              <a:t>expérimenter</a:t>
            </a:r>
            <a:r>
              <a:rPr lang="fr-FR" sz="1200" kern="1200" dirty="0" smtClean="0">
                <a:solidFill>
                  <a:schemeClr val="tx1"/>
                </a:solidFill>
                <a:effectLst/>
                <a:latin typeface="+mn-lt"/>
                <a:ea typeface="+mn-ea"/>
                <a:cs typeface="+mn-cs"/>
              </a:rPr>
              <a:t> la consensualité. La </a:t>
            </a:r>
            <a:r>
              <a:rPr lang="fr-FR" sz="1200" kern="1200" dirty="0" err="1" smtClean="0">
                <a:solidFill>
                  <a:schemeClr val="tx1"/>
                </a:solidFill>
                <a:effectLst/>
                <a:latin typeface="+mn-lt"/>
                <a:ea typeface="+mn-ea"/>
                <a:cs typeface="+mn-cs"/>
              </a:rPr>
              <a:t>conséquence</a:t>
            </a:r>
            <a:r>
              <a:rPr lang="fr-FR" sz="1200" kern="1200" dirty="0" smtClean="0">
                <a:solidFill>
                  <a:schemeClr val="tx1"/>
                </a:solidFill>
                <a:effectLst/>
                <a:latin typeface="+mn-lt"/>
                <a:ea typeface="+mn-ea"/>
                <a:cs typeface="+mn-cs"/>
              </a:rPr>
              <a:t> est l’agrippement des canaux sensoriels à des </a:t>
            </a:r>
            <a:r>
              <a:rPr lang="fr-FR" sz="1200" kern="1200" dirty="0" err="1" smtClean="0">
                <a:solidFill>
                  <a:schemeClr val="tx1"/>
                </a:solidFill>
                <a:effectLst/>
                <a:latin typeface="+mn-lt"/>
                <a:ea typeface="+mn-ea"/>
                <a:cs typeface="+mn-cs"/>
              </a:rPr>
              <a:t>éléments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extérieurs</a:t>
            </a:r>
            <a:r>
              <a:rPr lang="fr-FR" sz="1200" kern="1200" dirty="0" smtClean="0">
                <a:solidFill>
                  <a:schemeClr val="tx1"/>
                </a:solidFill>
                <a:effectLst/>
                <a:latin typeface="+mn-lt"/>
                <a:ea typeface="+mn-ea"/>
                <a:cs typeface="+mn-cs"/>
              </a:rPr>
              <a:t>, isolant ainsi les autres perceptions. Le sujet est en contact avec des pictogrammes de </a:t>
            </a:r>
            <a:r>
              <a:rPr lang="fr-FR" sz="1200" kern="1200" dirty="0" err="1" smtClean="0">
                <a:solidFill>
                  <a:schemeClr val="tx1"/>
                </a:solidFill>
                <a:effectLst/>
                <a:latin typeface="+mn-lt"/>
                <a:ea typeface="+mn-ea"/>
                <a:cs typeface="+mn-cs"/>
              </a:rPr>
              <a:t>représentations</a:t>
            </a:r>
            <a:r>
              <a:rPr lang="fr-FR" sz="1200" kern="1200" dirty="0" smtClean="0">
                <a:solidFill>
                  <a:schemeClr val="tx1"/>
                </a:solidFill>
                <a:effectLst/>
                <a:latin typeface="+mn-lt"/>
                <a:ea typeface="+mn-ea"/>
                <a:cs typeface="+mn-cs"/>
              </a:rPr>
              <a:t> psychiques de ces sensations </a:t>
            </a:r>
            <a:r>
              <a:rPr lang="fr-FR" sz="1200" kern="1200" dirty="0" err="1" smtClean="0">
                <a:solidFill>
                  <a:schemeClr val="tx1"/>
                </a:solidFill>
                <a:effectLst/>
                <a:latin typeface="+mn-lt"/>
                <a:ea typeface="+mn-ea"/>
                <a:cs typeface="+mn-cs"/>
              </a:rPr>
              <a:t>déliées</a:t>
            </a:r>
            <a:r>
              <a:rPr lang="fr-FR" sz="1200" kern="1200" dirty="0" smtClean="0">
                <a:solidFill>
                  <a:schemeClr val="tx1"/>
                </a:solidFill>
                <a:effectLst/>
                <a:latin typeface="+mn-lt"/>
                <a:ea typeface="+mn-ea"/>
                <a:cs typeface="+mn-cs"/>
              </a:rPr>
              <a:t> entre elles, </a:t>
            </a:r>
            <a:r>
              <a:rPr lang="fr-FR" sz="1200" kern="1200" dirty="0" err="1" smtClean="0">
                <a:solidFill>
                  <a:schemeClr val="tx1"/>
                </a:solidFill>
                <a:effectLst/>
                <a:latin typeface="+mn-lt"/>
                <a:ea typeface="+mn-ea"/>
                <a:cs typeface="+mn-cs"/>
              </a:rPr>
              <a:t>hermétiques</a:t>
            </a:r>
            <a:r>
              <a:rPr lang="fr-FR" sz="1200" kern="1200" dirty="0" smtClean="0">
                <a:solidFill>
                  <a:schemeClr val="tx1"/>
                </a:solidFill>
                <a:effectLst/>
                <a:latin typeface="+mn-lt"/>
                <a:ea typeface="+mn-ea"/>
                <a:cs typeface="+mn-cs"/>
              </a:rPr>
              <a:t> les unes aux autres.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évacue</a:t>
            </a:r>
            <a:r>
              <a:rPr lang="fr-FR" sz="1200" kern="1200" dirty="0" smtClean="0">
                <a:solidFill>
                  <a:schemeClr val="tx1"/>
                </a:solidFill>
                <a:effectLst/>
                <a:latin typeface="+mn-lt"/>
                <a:ea typeface="+mn-ea"/>
                <a:cs typeface="+mn-cs"/>
              </a:rPr>
              <a:t> l’</a:t>
            </a:r>
            <a:r>
              <a:rPr lang="fr-FR" sz="1200" kern="1200" dirty="0" err="1" smtClean="0">
                <a:solidFill>
                  <a:schemeClr val="tx1"/>
                </a:solidFill>
                <a:effectLst/>
                <a:latin typeface="+mn-lt"/>
                <a:ea typeface="+mn-ea"/>
                <a:cs typeface="+mn-cs"/>
              </a:rPr>
              <a:t>expérience</a:t>
            </a:r>
            <a:r>
              <a:rPr lang="fr-FR" sz="1200" kern="1200" dirty="0" smtClean="0">
                <a:solidFill>
                  <a:schemeClr val="tx1"/>
                </a:solidFill>
                <a:effectLst/>
                <a:latin typeface="+mn-lt"/>
                <a:ea typeface="+mn-ea"/>
                <a:cs typeface="+mn-cs"/>
              </a:rPr>
              <a:t> et la </a:t>
            </a:r>
            <a:r>
              <a:rPr lang="fr-FR" sz="1200" kern="1200" dirty="0" err="1" smtClean="0">
                <a:solidFill>
                  <a:schemeClr val="tx1"/>
                </a:solidFill>
                <a:effectLst/>
                <a:latin typeface="+mn-lt"/>
                <a:ea typeface="+mn-ea"/>
                <a:cs typeface="+mn-cs"/>
              </a:rPr>
              <a:t>réduit</a:t>
            </a:r>
            <a:r>
              <a:rPr lang="fr-FR" sz="1200" kern="1200" dirty="0" smtClean="0">
                <a:solidFill>
                  <a:schemeClr val="tx1"/>
                </a:solidFill>
                <a:effectLst/>
                <a:latin typeface="+mn-lt"/>
                <a:ea typeface="+mn-ea"/>
                <a:cs typeface="+mn-cs"/>
              </a:rPr>
              <a:t> à n’</a:t>
            </a:r>
            <a:r>
              <a:rPr lang="fr-FR" sz="1200" kern="1200" dirty="0" err="1" smtClean="0">
                <a:solidFill>
                  <a:schemeClr val="tx1"/>
                </a:solidFill>
                <a:effectLst/>
                <a:latin typeface="+mn-lt"/>
                <a:ea typeface="+mn-ea"/>
                <a:cs typeface="+mn-cs"/>
              </a:rPr>
              <a:t>être</a:t>
            </a:r>
            <a:r>
              <a:rPr lang="fr-FR" sz="1200" kern="1200" dirty="0" smtClean="0">
                <a:solidFill>
                  <a:schemeClr val="tx1"/>
                </a:solidFill>
                <a:effectLst/>
                <a:latin typeface="+mn-lt"/>
                <a:ea typeface="+mn-ea"/>
                <a:cs typeface="+mn-cs"/>
              </a:rPr>
              <a:t> que «perception» (sensorielle et proprioceptive), la </a:t>
            </a:r>
            <a:r>
              <a:rPr lang="fr-FR" sz="1200" kern="1200" dirty="0" err="1" smtClean="0">
                <a:solidFill>
                  <a:schemeClr val="tx1"/>
                </a:solidFill>
                <a:effectLst/>
                <a:latin typeface="+mn-lt"/>
                <a:ea typeface="+mn-ea"/>
                <a:cs typeface="+mn-cs"/>
              </a:rPr>
              <a:t>pensée</a:t>
            </a:r>
            <a:r>
              <a:rPr lang="fr-FR" sz="1200" kern="1200" dirty="0" smtClean="0">
                <a:solidFill>
                  <a:schemeClr val="tx1"/>
                </a:solidFill>
                <a:effectLst/>
                <a:latin typeface="+mn-lt"/>
                <a:ea typeface="+mn-ea"/>
                <a:cs typeface="+mn-cs"/>
              </a:rPr>
              <a:t> est </a:t>
            </a:r>
            <a:r>
              <a:rPr lang="fr-FR" sz="1200" kern="1200" dirty="0" err="1" smtClean="0">
                <a:solidFill>
                  <a:schemeClr val="tx1"/>
                </a:solidFill>
                <a:effectLst/>
                <a:latin typeface="+mn-lt"/>
                <a:ea typeface="+mn-ea"/>
                <a:cs typeface="+mn-cs"/>
              </a:rPr>
              <a:t>empêchée</a:t>
            </a:r>
            <a:r>
              <a:rPr lang="fr-FR" sz="1200" kern="1200" dirty="0" smtClean="0">
                <a:solidFill>
                  <a:schemeClr val="tx1"/>
                </a:solidFill>
                <a:effectLst/>
                <a:latin typeface="+mn-lt"/>
                <a:ea typeface="+mn-ea"/>
                <a:cs typeface="+mn-cs"/>
              </a:rPr>
              <a:t>, l’angoisse et la souffrance </a:t>
            </a:r>
            <a:r>
              <a:rPr lang="fr-FR" sz="1200" kern="1200" dirty="0" err="1" smtClean="0">
                <a:solidFill>
                  <a:schemeClr val="tx1"/>
                </a:solidFill>
                <a:effectLst/>
                <a:latin typeface="+mn-lt"/>
                <a:ea typeface="+mn-ea"/>
                <a:cs typeface="+mn-cs"/>
              </a:rPr>
              <a:t>annihilée</a:t>
            </a:r>
            <a:r>
              <a:rPr lang="fr-FR" sz="1200" kern="1200" dirty="0" smtClean="0">
                <a:solidFill>
                  <a:schemeClr val="tx1"/>
                </a:solidFill>
                <a:effectLst/>
                <a:latin typeface="+mn-lt"/>
                <a:ea typeface="+mn-ea"/>
                <a:cs typeface="+mn-cs"/>
              </a:rPr>
              <a: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3 - Nous </a:t>
            </a:r>
            <a:r>
              <a:rPr lang="fr-FR" sz="1200" kern="1200" dirty="0" err="1" smtClean="0">
                <a:solidFill>
                  <a:schemeClr val="tx1"/>
                </a:solidFill>
                <a:effectLst/>
                <a:latin typeface="+mn-lt"/>
                <a:ea typeface="+mn-ea"/>
                <a:cs typeface="+mn-cs"/>
              </a:rPr>
              <a:t>définissons</a:t>
            </a:r>
            <a:r>
              <a:rPr lang="fr-FR" sz="1200" kern="1200" dirty="0" smtClean="0">
                <a:solidFill>
                  <a:schemeClr val="tx1"/>
                </a:solidFill>
                <a:effectLst/>
                <a:latin typeface="+mn-lt"/>
                <a:ea typeface="+mn-ea"/>
                <a:cs typeface="+mn-cs"/>
              </a:rPr>
              <a:t> le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 comme </a:t>
            </a:r>
            <a:r>
              <a:rPr lang="fr-FR" sz="1200" kern="1200" dirty="0" err="1" smtClean="0">
                <a:solidFill>
                  <a:schemeClr val="tx1"/>
                </a:solidFill>
                <a:effectLst/>
                <a:latin typeface="+mn-lt"/>
                <a:ea typeface="+mn-ea"/>
                <a:cs typeface="+mn-cs"/>
              </a:rPr>
              <a:t>étant</a:t>
            </a:r>
            <a:r>
              <a:rPr lang="fr-FR" sz="1200" kern="1200" dirty="0" smtClean="0">
                <a:solidFill>
                  <a:schemeClr val="tx1"/>
                </a:solidFill>
                <a:effectLst/>
                <a:latin typeface="+mn-lt"/>
                <a:ea typeface="+mn-ea"/>
                <a:cs typeface="+mn-cs"/>
              </a:rPr>
              <a:t> un mécanisme de défense actif, avec un </a:t>
            </a:r>
            <a:r>
              <a:rPr lang="fr-FR" sz="1200" kern="1200" dirty="0" err="1" smtClean="0">
                <a:solidFill>
                  <a:schemeClr val="tx1"/>
                </a:solidFill>
                <a:effectLst/>
                <a:latin typeface="+mn-lt"/>
                <a:ea typeface="+mn-ea"/>
                <a:cs typeface="+mn-cs"/>
              </a:rPr>
              <a:t>résultat</a:t>
            </a:r>
            <a:r>
              <a:rPr lang="fr-FR" sz="1200" kern="1200" dirty="0" smtClean="0">
                <a:solidFill>
                  <a:schemeClr val="tx1"/>
                </a:solidFill>
                <a:effectLst/>
                <a:latin typeface="+mn-lt"/>
                <a:ea typeface="+mn-ea"/>
                <a:cs typeface="+mn-cs"/>
              </a:rPr>
              <a:t> passif,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consistant à s’extraire de l’</a:t>
            </a:r>
            <a:r>
              <a:rPr lang="fr-FR" sz="1200" kern="1200" dirty="0" err="1" smtClean="0">
                <a:solidFill>
                  <a:schemeClr val="tx1"/>
                </a:solidFill>
                <a:effectLst/>
                <a:latin typeface="+mn-lt"/>
                <a:ea typeface="+mn-ea"/>
                <a:cs typeface="+mn-cs"/>
              </a:rPr>
              <a:t>expérience</a:t>
            </a:r>
            <a:r>
              <a:rPr lang="fr-FR" sz="1200" kern="1200" dirty="0" smtClean="0">
                <a:solidFill>
                  <a:schemeClr val="tx1"/>
                </a:solidFill>
                <a:effectLst/>
                <a:latin typeface="+mn-lt"/>
                <a:ea typeface="+mn-ea"/>
                <a:cs typeface="+mn-cs"/>
              </a:rPr>
              <a:t> consensuelle et de la </a:t>
            </a:r>
            <a:r>
              <a:rPr lang="fr-FR" sz="1200" kern="1200" dirty="0" err="1" smtClean="0">
                <a:solidFill>
                  <a:schemeClr val="tx1"/>
                </a:solidFill>
                <a:effectLst/>
                <a:latin typeface="+mn-lt"/>
                <a:ea typeface="+mn-ea"/>
                <a:cs typeface="+mn-cs"/>
              </a:rPr>
              <a:t>pensée</a:t>
            </a:r>
            <a:r>
              <a:rPr lang="fr-FR" sz="1200" kern="1200" dirty="0" smtClean="0">
                <a:solidFill>
                  <a:schemeClr val="tx1"/>
                </a:solidFill>
                <a:effectLst/>
                <a:latin typeface="+mn-lt"/>
                <a:ea typeface="+mn-ea"/>
                <a:cs typeface="+mn-cs"/>
              </a:rPr>
              <a:t> potentielle.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59</a:t>
            </a:fld>
            <a:endParaRPr lang="fr-FR"/>
          </a:p>
        </p:txBody>
      </p:sp>
    </p:spTree>
    <p:extLst>
      <p:ext uri="{BB962C8B-B14F-4D97-AF65-F5344CB8AC3E}">
        <p14:creationId xmlns:p14="http://schemas.microsoft.com/office/powerpoint/2010/main" val="20806928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D’un point de vue économique, le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amène</a:t>
            </a:r>
            <a:r>
              <a:rPr lang="fr-FR" sz="1200" kern="1200" dirty="0" smtClean="0">
                <a:solidFill>
                  <a:schemeClr val="tx1"/>
                </a:solidFill>
                <a:effectLst/>
                <a:latin typeface="+mn-lt"/>
                <a:ea typeface="+mn-ea"/>
                <a:cs typeface="+mn-cs"/>
              </a:rPr>
              <a:t> à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2 l’annihilation de la </a:t>
            </a:r>
            <a:r>
              <a:rPr lang="fr-FR" sz="1200" kern="1200" dirty="0" err="1" smtClean="0">
                <a:solidFill>
                  <a:schemeClr val="tx1"/>
                </a:solidFill>
                <a:effectLst/>
                <a:latin typeface="+mn-lt"/>
                <a:ea typeface="+mn-ea"/>
                <a:cs typeface="+mn-cs"/>
              </a:rPr>
              <a:t>pensée</a:t>
            </a:r>
            <a:r>
              <a:rPr lang="fr-FR" sz="1200" kern="1200" dirty="0" smtClean="0">
                <a:solidFill>
                  <a:schemeClr val="tx1"/>
                </a:solidFill>
                <a:effectLst/>
                <a:latin typeface="+mn-lt"/>
                <a:ea typeface="+mn-ea"/>
                <a:cs typeface="+mn-cs"/>
              </a:rPr>
              <a:t> par une triple coupure de lien : entre, </a:t>
            </a:r>
          </a:p>
          <a:p>
            <a:endParaRPr lang="fr-FR" sz="1200" kern="1200" dirty="0" smtClean="0">
              <a:solidFill>
                <a:schemeClr val="tx1"/>
              </a:solidFill>
              <a:effectLst/>
              <a:latin typeface="+mn-lt"/>
              <a:ea typeface="+mn-ea"/>
              <a:cs typeface="+mn-cs"/>
            </a:endParaRPr>
          </a:p>
          <a:p>
            <a:r>
              <a:rPr lang="fr-FR" sz="1200" kern="1200" dirty="0" err="1" smtClean="0">
                <a:solidFill>
                  <a:schemeClr val="tx1"/>
                </a:solidFill>
                <a:effectLst/>
                <a:latin typeface="+mn-lt"/>
                <a:ea typeface="+mn-ea"/>
                <a:cs typeface="+mn-cs"/>
              </a:rPr>
              <a:t>premièrement</a:t>
            </a:r>
            <a:r>
              <a:rPr lang="fr-FR" sz="1200" kern="1200" dirty="0" smtClean="0">
                <a:solidFill>
                  <a:schemeClr val="tx1"/>
                </a:solidFill>
                <a:effectLst/>
                <a:latin typeface="+mn-lt"/>
                <a:ea typeface="+mn-ea"/>
                <a:cs typeface="+mn-cs"/>
              </a:rPr>
              <a:t>, les </a:t>
            </a:r>
            <a:r>
              <a:rPr lang="fr-FR" sz="1200" kern="1200" dirty="0" err="1" smtClean="0">
                <a:solidFill>
                  <a:schemeClr val="tx1"/>
                </a:solidFill>
                <a:effectLst/>
                <a:latin typeface="+mn-lt"/>
                <a:ea typeface="+mn-ea"/>
                <a:cs typeface="+mn-cs"/>
              </a:rPr>
              <a:t>représentations</a:t>
            </a:r>
            <a:r>
              <a:rPr lang="fr-FR" sz="1200" kern="1200" dirty="0" smtClean="0">
                <a:solidFill>
                  <a:schemeClr val="tx1"/>
                </a:solidFill>
                <a:effectLst/>
                <a:latin typeface="+mn-lt"/>
                <a:ea typeface="+mn-ea"/>
                <a:cs typeface="+mn-cs"/>
              </a:rPr>
              <a:t> originaires, pictogrammiques, d’une </a:t>
            </a:r>
            <a:r>
              <a:rPr lang="fr-FR" sz="1200" kern="1200" dirty="0" err="1" smtClean="0">
                <a:solidFill>
                  <a:schemeClr val="tx1"/>
                </a:solidFill>
                <a:effectLst/>
                <a:latin typeface="+mn-lt"/>
                <a:ea typeface="+mn-ea"/>
                <a:cs typeface="+mn-cs"/>
              </a:rPr>
              <a:t>même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expérience</a:t>
            </a:r>
            <a:r>
              <a:rPr lang="fr-FR" sz="1200" kern="1200" dirty="0" smtClean="0">
                <a:solidFill>
                  <a:schemeClr val="tx1"/>
                </a:solidFill>
                <a:effectLst/>
                <a:latin typeface="+mn-lt"/>
                <a:ea typeface="+mn-ea"/>
                <a:cs typeface="+mn-cs"/>
              </a:rPr>
              <a:t>, ce qui </a:t>
            </a:r>
            <a:r>
              <a:rPr lang="fr-FR" sz="1200" kern="1200" dirty="0" err="1" smtClean="0">
                <a:solidFill>
                  <a:schemeClr val="tx1"/>
                </a:solidFill>
                <a:effectLst/>
                <a:latin typeface="+mn-lt"/>
                <a:ea typeface="+mn-ea"/>
                <a:cs typeface="+mn-cs"/>
              </a:rPr>
              <a:t>crée</a:t>
            </a:r>
            <a:r>
              <a:rPr lang="fr-FR" sz="1200" kern="1200" dirty="0" smtClean="0">
                <a:solidFill>
                  <a:schemeClr val="tx1"/>
                </a:solidFill>
                <a:effectLst/>
                <a:latin typeface="+mn-lt"/>
                <a:ea typeface="+mn-ea"/>
                <a:cs typeface="+mn-cs"/>
              </a:rPr>
              <a:t> des </a:t>
            </a:r>
            <a:r>
              <a:rPr lang="fr-FR" sz="1200" kern="1200" dirty="0" err="1" smtClean="0">
                <a:solidFill>
                  <a:schemeClr val="tx1"/>
                </a:solidFill>
                <a:effectLst/>
                <a:latin typeface="+mn-lt"/>
                <a:ea typeface="+mn-ea"/>
                <a:cs typeface="+mn-cs"/>
              </a:rPr>
              <a:t>expériences</a:t>
            </a:r>
            <a:r>
              <a:rPr lang="fr-FR" sz="1200" kern="1200" dirty="0" smtClean="0">
                <a:solidFill>
                  <a:schemeClr val="tx1"/>
                </a:solidFill>
                <a:effectLst/>
                <a:latin typeface="+mn-lt"/>
                <a:ea typeface="+mn-ea"/>
                <a:cs typeface="+mn-cs"/>
              </a:rPr>
              <a:t> sensorielles </a:t>
            </a:r>
            <a:r>
              <a:rPr lang="fr-FR" sz="1200" kern="1200" dirty="0" err="1" smtClean="0">
                <a:solidFill>
                  <a:schemeClr val="tx1"/>
                </a:solidFill>
                <a:effectLst/>
                <a:latin typeface="+mn-lt"/>
                <a:ea typeface="+mn-ea"/>
                <a:cs typeface="+mn-cs"/>
              </a:rPr>
              <a:t>déliées</a:t>
            </a:r>
            <a:r>
              <a:rPr lang="fr-FR" sz="1200" kern="1200" dirty="0" smtClean="0">
                <a:solidFill>
                  <a:schemeClr val="tx1"/>
                </a:solidFill>
                <a:effectLst/>
                <a:latin typeface="+mn-lt"/>
                <a:ea typeface="+mn-ea"/>
                <a:cs typeface="+mn-cs"/>
              </a:rPr>
              <a:t> ; </a:t>
            </a:r>
          </a:p>
          <a:p>
            <a:endParaRPr lang="fr-FR" sz="1200" kern="1200" dirty="0" smtClean="0">
              <a:solidFill>
                <a:schemeClr val="tx1"/>
              </a:solidFill>
              <a:effectLst/>
              <a:latin typeface="+mn-lt"/>
              <a:ea typeface="+mn-ea"/>
              <a:cs typeface="+mn-cs"/>
            </a:endParaRPr>
          </a:p>
          <a:p>
            <a:r>
              <a:rPr lang="fr-FR" sz="1200" kern="1200" dirty="0" err="1" smtClean="0">
                <a:solidFill>
                  <a:schemeClr val="tx1"/>
                </a:solidFill>
                <a:effectLst/>
                <a:latin typeface="+mn-lt"/>
                <a:ea typeface="+mn-ea"/>
                <a:cs typeface="+mn-cs"/>
              </a:rPr>
              <a:t>deuxièmement</a:t>
            </a:r>
            <a:r>
              <a:rPr lang="fr-FR" sz="1200" kern="1200" dirty="0" smtClean="0">
                <a:solidFill>
                  <a:schemeClr val="tx1"/>
                </a:solidFill>
                <a:effectLst/>
                <a:latin typeface="+mn-lt"/>
                <a:ea typeface="+mn-ea"/>
                <a:cs typeface="+mn-cs"/>
              </a:rPr>
              <a:t>, ces </a:t>
            </a:r>
            <a:r>
              <a:rPr lang="fr-FR" sz="1200" kern="1200" dirty="0" err="1" smtClean="0">
                <a:solidFill>
                  <a:schemeClr val="tx1"/>
                </a:solidFill>
                <a:effectLst/>
                <a:latin typeface="+mn-lt"/>
                <a:ea typeface="+mn-ea"/>
                <a:cs typeface="+mn-cs"/>
              </a:rPr>
              <a:t>représentations</a:t>
            </a:r>
            <a:r>
              <a:rPr lang="fr-FR" sz="1200" kern="1200" dirty="0" smtClean="0">
                <a:solidFill>
                  <a:schemeClr val="tx1"/>
                </a:solidFill>
                <a:effectLst/>
                <a:latin typeface="+mn-lt"/>
                <a:ea typeface="+mn-ea"/>
                <a:cs typeface="+mn-cs"/>
              </a:rPr>
              <a:t> pictogrammiques et les possibles </a:t>
            </a:r>
            <a:r>
              <a:rPr lang="fr-FR" sz="1200" kern="1200" dirty="0" err="1" smtClean="0">
                <a:solidFill>
                  <a:schemeClr val="tx1"/>
                </a:solidFill>
                <a:effectLst/>
                <a:latin typeface="+mn-lt"/>
                <a:ea typeface="+mn-ea"/>
                <a:cs typeface="+mn-cs"/>
              </a:rPr>
              <a:t>représentations</a:t>
            </a:r>
            <a:r>
              <a:rPr lang="fr-FR" sz="1200" kern="1200" dirty="0" smtClean="0">
                <a:solidFill>
                  <a:schemeClr val="tx1"/>
                </a:solidFill>
                <a:effectLst/>
                <a:latin typeface="+mn-lt"/>
                <a:ea typeface="+mn-ea"/>
                <a:cs typeface="+mn-cs"/>
              </a:rPr>
              <a:t> qui peuvent contenir la </a:t>
            </a:r>
            <a:r>
              <a:rPr lang="fr-FR" sz="1200" kern="1200" dirty="0" err="1" smtClean="0">
                <a:solidFill>
                  <a:schemeClr val="tx1"/>
                </a:solidFill>
                <a:effectLst/>
                <a:latin typeface="+mn-lt"/>
                <a:ea typeface="+mn-ea"/>
                <a:cs typeface="+mn-cs"/>
              </a:rPr>
              <a:t>pensée</a:t>
            </a:r>
            <a:r>
              <a:rPr lang="fr-FR" sz="1200" kern="1200" dirty="0" smtClean="0">
                <a:solidFill>
                  <a:schemeClr val="tx1"/>
                </a:solidFill>
                <a:effectLst/>
                <a:latin typeface="+mn-lt"/>
                <a:ea typeface="+mn-ea"/>
                <a:cs typeface="+mn-cs"/>
              </a:rPr>
              <a:t> et lui donner sens qui deviennent impossibles ;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et, </a:t>
            </a:r>
            <a:r>
              <a:rPr lang="fr-FR" sz="1200" kern="1200" dirty="0" err="1" smtClean="0">
                <a:solidFill>
                  <a:schemeClr val="tx1"/>
                </a:solidFill>
                <a:effectLst/>
                <a:latin typeface="+mn-lt"/>
                <a:ea typeface="+mn-ea"/>
                <a:cs typeface="+mn-cs"/>
              </a:rPr>
              <a:t>troisièmement</a:t>
            </a:r>
            <a:r>
              <a:rPr lang="fr-FR" sz="1200" kern="1200" dirty="0" smtClean="0">
                <a:solidFill>
                  <a:schemeClr val="tx1"/>
                </a:solidFill>
                <a:effectLst/>
                <a:latin typeface="+mn-lt"/>
                <a:ea typeface="+mn-ea"/>
                <a:cs typeface="+mn-cs"/>
              </a:rPr>
              <a:t>, entre cette trace pictogrammique et l’investissement qui en a </a:t>
            </a:r>
            <a:r>
              <a:rPr lang="fr-FR" sz="1200" kern="1200" dirty="0" err="1" smtClean="0">
                <a:solidFill>
                  <a:schemeClr val="tx1"/>
                </a:solidFill>
                <a:effectLst/>
                <a:latin typeface="+mn-lt"/>
                <a:ea typeface="+mn-ea"/>
                <a:cs typeface="+mn-cs"/>
              </a:rPr>
              <a:t>éte</a:t>
            </a:r>
            <a:r>
              <a:rPr lang="fr-FR" sz="1200" kern="1200" dirty="0" smtClean="0">
                <a:solidFill>
                  <a:schemeClr val="tx1"/>
                </a:solidFill>
                <a:effectLst/>
                <a:latin typeface="+mn-lt"/>
                <a:ea typeface="+mn-ea"/>
                <a:cs typeface="+mn-cs"/>
              </a:rPr>
              <a:t>́ fait.</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3 La </a:t>
            </a:r>
            <a:r>
              <a:rPr lang="fr-FR" sz="1200" kern="1200" dirty="0" err="1" smtClean="0">
                <a:solidFill>
                  <a:schemeClr val="tx1"/>
                </a:solidFill>
                <a:effectLst/>
                <a:latin typeface="+mn-lt"/>
                <a:ea typeface="+mn-ea"/>
                <a:cs typeface="+mn-cs"/>
              </a:rPr>
              <a:t>quantite</a:t>
            </a:r>
            <a:r>
              <a:rPr lang="fr-FR" sz="1200" kern="1200" dirty="0" smtClean="0">
                <a:solidFill>
                  <a:schemeClr val="tx1"/>
                </a:solidFill>
                <a:effectLst/>
                <a:latin typeface="+mn-lt"/>
                <a:ea typeface="+mn-ea"/>
                <a:cs typeface="+mn-cs"/>
              </a:rPr>
              <a:t>́ d’</a:t>
            </a:r>
            <a:r>
              <a:rPr lang="fr-FR" sz="1200" kern="1200" dirty="0" err="1" smtClean="0">
                <a:solidFill>
                  <a:schemeClr val="tx1"/>
                </a:solidFill>
                <a:effectLst/>
                <a:latin typeface="+mn-lt"/>
                <a:ea typeface="+mn-ea"/>
                <a:cs typeface="+mn-cs"/>
              </a:rPr>
              <a:t>énergie</a:t>
            </a:r>
            <a:r>
              <a:rPr lang="fr-FR" sz="1200" kern="1200" dirty="0" smtClean="0">
                <a:solidFill>
                  <a:schemeClr val="tx1"/>
                </a:solidFill>
                <a:effectLst/>
                <a:latin typeface="+mn-lt"/>
                <a:ea typeface="+mn-ea"/>
                <a:cs typeface="+mn-cs"/>
              </a:rPr>
              <a:t> (quantum d’affect) est </a:t>
            </a:r>
            <a:r>
              <a:rPr lang="fr-FR" sz="1200" kern="1200" dirty="0" err="1" smtClean="0">
                <a:solidFill>
                  <a:schemeClr val="tx1"/>
                </a:solidFill>
                <a:effectLst/>
                <a:latin typeface="+mn-lt"/>
                <a:ea typeface="+mn-ea"/>
                <a:cs typeface="+mn-cs"/>
              </a:rPr>
              <a:t>divisée</a:t>
            </a:r>
            <a:r>
              <a:rPr lang="fr-FR" sz="1200" kern="1200" dirty="0" smtClean="0">
                <a:solidFill>
                  <a:schemeClr val="tx1"/>
                </a:solidFill>
                <a:effectLst/>
                <a:latin typeface="+mn-lt"/>
                <a:ea typeface="+mn-ea"/>
                <a:cs typeface="+mn-cs"/>
              </a:rPr>
              <a:t> sur chacun des sens ce qui a pour effet une forte diminution de la tension.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L’affect qui aurait pu </a:t>
            </a:r>
            <a:r>
              <a:rPr lang="fr-FR" sz="1200" kern="1200" dirty="0" err="1" smtClean="0">
                <a:solidFill>
                  <a:schemeClr val="tx1"/>
                </a:solidFill>
                <a:effectLst/>
                <a:latin typeface="+mn-lt"/>
                <a:ea typeface="+mn-ea"/>
                <a:cs typeface="+mn-cs"/>
              </a:rPr>
              <a:t>être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agréable</a:t>
            </a:r>
            <a:r>
              <a:rPr lang="fr-FR" sz="1200" kern="1200" dirty="0" smtClean="0">
                <a:solidFill>
                  <a:schemeClr val="tx1"/>
                </a:solidFill>
                <a:effectLst/>
                <a:latin typeface="+mn-lt"/>
                <a:ea typeface="+mn-ea"/>
                <a:cs typeface="+mn-cs"/>
              </a:rPr>
              <a:t> susceptible d’investir la </a:t>
            </a:r>
            <a:r>
              <a:rPr lang="fr-FR" sz="1200" kern="1200" dirty="0" err="1" smtClean="0">
                <a:solidFill>
                  <a:schemeClr val="tx1"/>
                </a:solidFill>
                <a:effectLst/>
                <a:latin typeface="+mn-lt"/>
                <a:ea typeface="+mn-ea"/>
                <a:cs typeface="+mn-cs"/>
              </a:rPr>
              <a:t>représentation</a:t>
            </a:r>
            <a:r>
              <a:rPr lang="fr-FR" sz="1200" kern="1200" dirty="0" smtClean="0">
                <a:solidFill>
                  <a:schemeClr val="tx1"/>
                </a:solidFill>
                <a:effectLst/>
                <a:latin typeface="+mn-lt"/>
                <a:ea typeface="+mn-ea"/>
                <a:cs typeface="+mn-cs"/>
              </a:rPr>
              <a:t>, devient insupportable et est alors diffracté (Kaës, 1988 ; 2000). Chacun des sens est focalisé sur un pictogramme (concentration </a:t>
            </a:r>
            <a:r>
              <a:rPr lang="fr-FR" sz="1200" kern="1200" dirty="0" err="1" smtClean="0">
                <a:solidFill>
                  <a:schemeClr val="tx1"/>
                </a:solidFill>
                <a:effectLst/>
                <a:latin typeface="+mn-lt"/>
                <a:ea typeface="+mn-ea"/>
                <a:cs typeface="+mn-cs"/>
              </a:rPr>
              <a:t>punctique</a:t>
            </a:r>
            <a:r>
              <a:rPr lang="fr-FR" sz="1200" kern="1200" dirty="0" smtClean="0">
                <a:solidFill>
                  <a:schemeClr val="tx1"/>
                </a:solidFill>
                <a:effectLst/>
                <a:latin typeface="+mn-lt"/>
                <a:ea typeface="+mn-ea"/>
                <a:cs typeface="+mn-cs"/>
              </a:rPr>
              <a:t>), l’</a:t>
            </a:r>
            <a:r>
              <a:rPr lang="fr-FR" sz="1200" kern="1200" dirty="0" err="1" smtClean="0">
                <a:solidFill>
                  <a:schemeClr val="tx1"/>
                </a:solidFill>
                <a:effectLst/>
                <a:latin typeface="+mn-lt"/>
                <a:ea typeface="+mn-ea"/>
                <a:cs typeface="+mn-cs"/>
              </a:rPr>
              <a:t>être</a:t>
            </a:r>
            <a:r>
              <a:rPr lang="fr-FR" sz="1200" kern="1200" dirty="0" smtClean="0">
                <a:solidFill>
                  <a:schemeClr val="tx1"/>
                </a:solidFill>
                <a:effectLst/>
                <a:latin typeface="+mn-lt"/>
                <a:ea typeface="+mn-ea"/>
                <a:cs typeface="+mn-cs"/>
              </a:rPr>
              <a:t> tout entier est concentré sur cette sensation et l’affect est ainsi neutralisé et </a:t>
            </a:r>
            <a:r>
              <a:rPr lang="fr-FR" sz="1200" kern="1200" dirty="0" err="1" smtClean="0">
                <a:solidFill>
                  <a:schemeClr val="tx1"/>
                </a:solidFill>
                <a:effectLst/>
                <a:latin typeface="+mn-lt"/>
                <a:ea typeface="+mn-ea"/>
                <a:cs typeface="+mn-cs"/>
              </a:rPr>
              <a:t>réduit</a:t>
            </a:r>
            <a:r>
              <a:rPr lang="fr-FR" sz="1200" kern="1200" dirty="0" smtClean="0">
                <a:solidFill>
                  <a:schemeClr val="tx1"/>
                </a:solidFill>
                <a:effectLst/>
                <a:latin typeface="+mn-lt"/>
                <a:ea typeface="+mn-ea"/>
                <a:cs typeface="+mn-cs"/>
              </a:rPr>
              <a:t> à </a:t>
            </a:r>
            <a:r>
              <a:rPr lang="fr-FR" sz="1200" kern="1200" dirty="0" err="1" smtClean="0">
                <a:solidFill>
                  <a:schemeClr val="tx1"/>
                </a:solidFill>
                <a:effectLst/>
                <a:latin typeface="+mn-lt"/>
                <a:ea typeface="+mn-ea"/>
                <a:cs typeface="+mn-cs"/>
              </a:rPr>
              <a:t>néant</a:t>
            </a:r>
            <a:r>
              <a:rPr lang="fr-FR" sz="1200" kern="1200" dirty="0" smtClean="0">
                <a:solidFill>
                  <a:schemeClr val="tx1"/>
                </a:solidFill>
                <a:effectLst/>
                <a:latin typeface="+mn-lt"/>
                <a:ea typeface="+mn-ea"/>
                <a:cs typeface="+mn-cs"/>
              </a:rPr>
              <a:t>. Le statut de l’affect est alors ni lié, ni libre, ni </a:t>
            </a:r>
            <a:r>
              <a:rPr lang="fr-FR" sz="1200" kern="1200" dirty="0" err="1" smtClean="0">
                <a:solidFill>
                  <a:schemeClr val="tx1"/>
                </a:solidFill>
                <a:effectLst/>
                <a:latin typeface="+mn-lt"/>
                <a:ea typeface="+mn-ea"/>
                <a:cs typeface="+mn-cs"/>
              </a:rPr>
              <a:t>dépose</a:t>
            </a:r>
            <a:r>
              <a:rPr lang="fr-FR" sz="1200" kern="1200" dirty="0" smtClean="0">
                <a:solidFill>
                  <a:schemeClr val="tx1"/>
                </a:solidFill>
                <a:effectLst/>
                <a:latin typeface="+mn-lt"/>
                <a:ea typeface="+mn-ea"/>
                <a:cs typeface="+mn-cs"/>
              </a:rPr>
              <a:t>́ (Gimenez, 1993) dans un objet, il est diffracté. Nous pensons que la construction de la carapace autistique (Tustin, 1981) est en rapport avec ce </a:t>
            </a:r>
            <a:r>
              <a:rPr lang="fr-FR" sz="1200" kern="1200" dirty="0" err="1" smtClean="0">
                <a:solidFill>
                  <a:schemeClr val="tx1"/>
                </a:solidFill>
                <a:effectLst/>
                <a:latin typeface="+mn-lt"/>
                <a:ea typeface="+mn-ea"/>
                <a:cs typeface="+mn-cs"/>
              </a:rPr>
              <a:t>mécanisme</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défense</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 </a:t>
            </a:r>
          </a:p>
          <a:p>
            <a:endParaRPr lang="fr-FR" dirty="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60</a:t>
            </a:fld>
            <a:endParaRPr lang="fr-FR"/>
          </a:p>
        </p:txBody>
      </p:sp>
    </p:spTree>
    <p:extLst>
      <p:ext uri="{BB962C8B-B14F-4D97-AF65-F5344CB8AC3E}">
        <p14:creationId xmlns:p14="http://schemas.microsoft.com/office/powerpoint/2010/main" val="20521680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D’un point de vue topique, les instances sollicitées, sont le </a:t>
            </a:r>
            <a:r>
              <a:rPr lang="fr-FR" sz="1200" kern="1200" dirty="0" err="1" smtClean="0">
                <a:solidFill>
                  <a:schemeClr val="tx1"/>
                </a:solidFill>
                <a:effectLst/>
                <a:latin typeface="+mn-lt"/>
                <a:ea typeface="+mn-ea"/>
                <a:cs typeface="+mn-cs"/>
              </a:rPr>
              <a:t>Ça</a:t>
            </a:r>
            <a:r>
              <a:rPr lang="fr-FR" sz="1200" kern="1200" dirty="0" smtClean="0">
                <a:solidFill>
                  <a:schemeClr val="tx1"/>
                </a:solidFill>
                <a:effectLst/>
                <a:latin typeface="+mn-lt"/>
                <a:ea typeface="+mn-ea"/>
                <a:cs typeface="+mn-cs"/>
              </a:rPr>
              <a:t> et le </a:t>
            </a:r>
            <a:r>
              <a:rPr lang="fr-FR" sz="1200" kern="1200" dirty="0" err="1" smtClean="0">
                <a:solidFill>
                  <a:schemeClr val="tx1"/>
                </a:solidFill>
                <a:effectLst/>
                <a:latin typeface="+mn-lt"/>
                <a:ea typeface="+mn-ea"/>
                <a:cs typeface="+mn-cs"/>
              </a:rPr>
              <a:t>moi-idéal</a:t>
            </a:r>
            <a:r>
              <a:rPr lang="fr-FR" sz="1200" kern="1200" dirty="0" smtClean="0">
                <a:solidFill>
                  <a:schemeClr val="tx1"/>
                </a:solidFill>
                <a:effectLst/>
                <a:latin typeface="+mn-lt"/>
                <a:ea typeface="+mn-ea"/>
                <a:cs typeface="+mn-cs"/>
              </a:rPr>
              <a: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2 Le </a:t>
            </a:r>
            <a:r>
              <a:rPr lang="fr-FR" sz="1200" kern="1200" dirty="0" err="1" smtClean="0">
                <a:solidFill>
                  <a:schemeClr val="tx1"/>
                </a:solidFill>
                <a:effectLst/>
                <a:latin typeface="+mn-lt"/>
                <a:ea typeface="+mn-ea"/>
                <a:cs typeface="+mn-cs"/>
              </a:rPr>
              <a:t>Ça</a:t>
            </a:r>
            <a:r>
              <a:rPr lang="fr-FR" sz="1200" kern="1200" dirty="0" smtClean="0">
                <a:solidFill>
                  <a:schemeClr val="tx1"/>
                </a:solidFill>
                <a:effectLst/>
                <a:latin typeface="+mn-lt"/>
                <a:ea typeface="+mn-ea"/>
                <a:cs typeface="+mn-cs"/>
              </a:rPr>
              <a:t> constituant le </a:t>
            </a:r>
            <a:r>
              <a:rPr lang="fr-FR" sz="1200" kern="1200" dirty="0" err="1" smtClean="0">
                <a:solidFill>
                  <a:schemeClr val="tx1"/>
                </a:solidFill>
                <a:effectLst/>
                <a:latin typeface="+mn-lt"/>
                <a:ea typeface="+mn-ea"/>
                <a:cs typeface="+mn-cs"/>
              </a:rPr>
              <a:t>pôle</a:t>
            </a:r>
            <a:r>
              <a:rPr lang="fr-FR" sz="1200" kern="1200" dirty="0" smtClean="0">
                <a:solidFill>
                  <a:schemeClr val="tx1"/>
                </a:solidFill>
                <a:effectLst/>
                <a:latin typeface="+mn-lt"/>
                <a:ea typeface="+mn-ea"/>
                <a:cs typeface="+mn-cs"/>
              </a:rPr>
              <a:t> pulsionnel du psychisme reste lié au substrat biologique, au somatique, il est </a:t>
            </a:r>
            <a:r>
              <a:rPr lang="fr-FR" sz="1200" kern="1200" dirty="0" err="1" smtClean="0">
                <a:solidFill>
                  <a:schemeClr val="tx1"/>
                </a:solidFill>
                <a:effectLst/>
                <a:latin typeface="+mn-lt"/>
                <a:ea typeface="+mn-ea"/>
                <a:cs typeface="+mn-cs"/>
              </a:rPr>
              <a:t>conçu</a:t>
            </a:r>
            <a:r>
              <a:rPr lang="fr-FR" sz="1200" kern="1200" dirty="0" smtClean="0">
                <a:solidFill>
                  <a:schemeClr val="tx1"/>
                </a:solidFill>
                <a:effectLst/>
                <a:latin typeface="+mn-lt"/>
                <a:ea typeface="+mn-ea"/>
                <a:cs typeface="+mn-cs"/>
              </a:rPr>
              <a:t> comme </a:t>
            </a:r>
            <a:r>
              <a:rPr lang="fr-FR" sz="1200" kern="1200" dirty="0" err="1" smtClean="0">
                <a:solidFill>
                  <a:schemeClr val="tx1"/>
                </a:solidFill>
                <a:effectLst/>
                <a:latin typeface="+mn-lt"/>
                <a:ea typeface="+mn-ea"/>
                <a:cs typeface="+mn-cs"/>
              </a:rPr>
              <a:t>réservoir</a:t>
            </a:r>
            <a:r>
              <a:rPr lang="fr-FR" sz="1200" kern="1200" dirty="0" smtClean="0">
                <a:solidFill>
                  <a:schemeClr val="tx1"/>
                </a:solidFill>
                <a:effectLst/>
                <a:latin typeface="+mn-lt"/>
                <a:ea typeface="+mn-ea"/>
                <a:cs typeface="+mn-cs"/>
              </a:rPr>
              <a:t> de l’</a:t>
            </a:r>
            <a:r>
              <a:rPr lang="fr-FR" sz="1200" kern="1200" dirty="0" err="1" smtClean="0">
                <a:solidFill>
                  <a:schemeClr val="tx1"/>
                </a:solidFill>
                <a:effectLst/>
                <a:latin typeface="+mn-lt"/>
                <a:ea typeface="+mn-ea"/>
                <a:cs typeface="+mn-cs"/>
              </a:rPr>
              <a:t>énergie</a:t>
            </a:r>
            <a:r>
              <a:rPr lang="fr-FR" sz="1200" kern="1200" dirty="0" smtClean="0">
                <a:solidFill>
                  <a:schemeClr val="tx1"/>
                </a:solidFill>
                <a:effectLst/>
                <a:latin typeface="+mn-lt"/>
                <a:ea typeface="+mn-ea"/>
                <a:cs typeface="+mn-cs"/>
              </a:rPr>
              <a:t> pulsionnelle (Freud, 1920-1923).</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Dans l’autisme, le </a:t>
            </a:r>
            <a:r>
              <a:rPr lang="fr-FR" sz="1200" kern="1200" dirty="0" err="1" smtClean="0">
                <a:solidFill>
                  <a:schemeClr val="tx1"/>
                </a:solidFill>
                <a:effectLst/>
                <a:latin typeface="+mn-lt"/>
                <a:ea typeface="+mn-ea"/>
                <a:cs typeface="+mn-cs"/>
              </a:rPr>
              <a:t>Ça</a:t>
            </a:r>
            <a:r>
              <a:rPr lang="fr-FR" sz="1200" kern="1200" dirty="0" smtClean="0">
                <a:solidFill>
                  <a:schemeClr val="tx1"/>
                </a:solidFill>
                <a:effectLst/>
                <a:latin typeface="+mn-lt"/>
                <a:ea typeface="+mn-ea"/>
                <a:cs typeface="+mn-cs"/>
              </a:rPr>
              <a:t> semble s’exprimer par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 </a:t>
            </a:r>
            <a:r>
              <a:rPr lang="fr-FR" sz="1200" kern="1200" dirty="0" err="1" smtClean="0">
                <a:solidFill>
                  <a:schemeClr val="tx1"/>
                </a:solidFill>
                <a:effectLst/>
                <a:latin typeface="+mn-lt"/>
                <a:ea typeface="+mn-ea"/>
                <a:cs typeface="+mn-cs"/>
              </a:rPr>
              <a:t>prédominance</a:t>
            </a:r>
            <a:r>
              <a:rPr lang="fr-FR" sz="1200" kern="1200" dirty="0" smtClean="0">
                <a:solidFill>
                  <a:schemeClr val="tx1"/>
                </a:solidFill>
                <a:effectLst/>
                <a:latin typeface="+mn-lt"/>
                <a:ea typeface="+mn-ea"/>
                <a:cs typeface="+mn-cs"/>
              </a:rPr>
              <a:t> des pulsions de mort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agression (</a:t>
            </a:r>
            <a:r>
              <a:rPr lang="fr-FR" sz="1200" kern="1200" dirty="0" err="1" smtClean="0">
                <a:solidFill>
                  <a:schemeClr val="tx1"/>
                </a:solidFill>
                <a:effectLst/>
                <a:latin typeface="+mn-lt"/>
                <a:ea typeface="+mn-ea"/>
                <a:cs typeface="+mn-cs"/>
              </a:rPr>
              <a:t>hétéro</a:t>
            </a:r>
            <a:r>
              <a:rPr lang="fr-FR" sz="1200" kern="1200" dirty="0" smtClean="0">
                <a:solidFill>
                  <a:schemeClr val="tx1"/>
                </a:solidFill>
                <a:effectLst/>
                <a:latin typeface="+mn-lt"/>
                <a:ea typeface="+mn-ea"/>
                <a:cs typeface="+mn-cs"/>
              </a:rPr>
              <a:t> ou auto), destruction ou autodestruction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sur les pulsions de vie (sexuelle et d’</a:t>
            </a:r>
            <a:r>
              <a:rPr lang="fr-FR" sz="1200" kern="1200" dirty="0" err="1" smtClean="0">
                <a:solidFill>
                  <a:schemeClr val="tx1"/>
                </a:solidFill>
                <a:effectLst/>
                <a:latin typeface="+mn-lt"/>
                <a:ea typeface="+mn-ea"/>
                <a:cs typeface="+mn-cs"/>
              </a:rPr>
              <a:t>auto-conservation</a:t>
            </a:r>
            <a:r>
              <a:rPr lang="fr-FR" sz="1200" kern="1200" dirty="0" smtClean="0">
                <a:solidFill>
                  <a:schemeClr val="tx1"/>
                </a:solidFill>
                <a:effectLst/>
                <a:latin typeface="+mn-lt"/>
                <a:ea typeface="+mn-ea"/>
                <a:cs typeface="+mn-cs"/>
              </a:rPr>
              <a: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3 Selon la 2ème topique, le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relèverait</a:t>
            </a:r>
            <a:r>
              <a:rPr lang="fr-FR" sz="1200" kern="1200" dirty="0" smtClean="0">
                <a:solidFill>
                  <a:schemeClr val="tx1"/>
                </a:solidFill>
                <a:effectLst/>
                <a:latin typeface="+mn-lt"/>
                <a:ea typeface="+mn-ea"/>
                <a:cs typeface="+mn-cs"/>
              </a:rPr>
              <a:t> uniquement du </a:t>
            </a:r>
            <a:r>
              <a:rPr lang="fr-FR" sz="1200" kern="1200" dirty="0" err="1" smtClean="0">
                <a:solidFill>
                  <a:schemeClr val="tx1"/>
                </a:solidFill>
                <a:effectLst/>
                <a:latin typeface="+mn-lt"/>
                <a:ea typeface="+mn-ea"/>
                <a:cs typeface="+mn-cs"/>
              </a:rPr>
              <a:t>système</a:t>
            </a:r>
            <a:r>
              <a:rPr lang="fr-FR" sz="1200" kern="1200" dirty="0" smtClean="0">
                <a:solidFill>
                  <a:schemeClr val="tx1"/>
                </a:solidFill>
                <a:effectLst/>
                <a:latin typeface="+mn-lt"/>
                <a:ea typeface="+mn-ea"/>
                <a:cs typeface="+mn-cs"/>
              </a:rPr>
              <a:t> inconscient. Il est intimement lié aux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pictogrammes et aux </a:t>
            </a:r>
            <a:r>
              <a:rPr lang="fr-FR" sz="1200" kern="1200" dirty="0" err="1" smtClean="0">
                <a:solidFill>
                  <a:schemeClr val="tx1"/>
                </a:solidFill>
                <a:effectLst/>
                <a:latin typeface="+mn-lt"/>
                <a:ea typeface="+mn-ea"/>
                <a:cs typeface="+mn-cs"/>
              </a:rPr>
              <a:t>représentations</a:t>
            </a:r>
            <a:r>
              <a:rPr lang="fr-FR" sz="1200" kern="1200" dirty="0" smtClean="0">
                <a:solidFill>
                  <a:schemeClr val="tx1"/>
                </a:solidFill>
                <a:effectLst/>
                <a:latin typeface="+mn-lt"/>
                <a:ea typeface="+mn-ea"/>
                <a:cs typeface="+mn-cs"/>
              </a:rPr>
              <a:t> de choses. Le processus de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empêche</a:t>
            </a:r>
            <a:r>
              <a:rPr lang="fr-FR" sz="1200" kern="1200" dirty="0" smtClean="0">
                <a:solidFill>
                  <a:schemeClr val="tx1"/>
                </a:solidFill>
                <a:effectLst/>
                <a:latin typeface="+mn-lt"/>
                <a:ea typeface="+mn-ea"/>
                <a:cs typeface="+mn-cs"/>
              </a:rPr>
              <a:t>, la </a:t>
            </a:r>
            <a:r>
              <a:rPr lang="fr-FR" sz="1200" kern="1200" dirty="0" err="1" smtClean="0">
                <a:solidFill>
                  <a:schemeClr val="tx1"/>
                </a:solidFill>
                <a:effectLst/>
                <a:latin typeface="+mn-lt"/>
                <a:ea typeface="+mn-ea"/>
                <a:cs typeface="+mn-cs"/>
              </a:rPr>
              <a:t>création</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représentation</a:t>
            </a:r>
            <a:r>
              <a:rPr lang="fr-FR" sz="1200" kern="1200" dirty="0" smtClean="0">
                <a:solidFill>
                  <a:schemeClr val="tx1"/>
                </a:solidFill>
                <a:effectLst/>
                <a:latin typeface="+mn-lt"/>
                <a:ea typeface="+mn-ea"/>
                <a:cs typeface="+mn-cs"/>
              </a:rPr>
              <a:t> de mots et l’</a:t>
            </a:r>
            <a:r>
              <a:rPr lang="fr-FR" sz="1200" kern="1200" dirty="0" err="1" smtClean="0">
                <a:solidFill>
                  <a:schemeClr val="tx1"/>
                </a:solidFill>
                <a:effectLst/>
                <a:latin typeface="+mn-lt"/>
                <a:ea typeface="+mn-ea"/>
                <a:cs typeface="+mn-cs"/>
              </a:rPr>
              <a:t>émergence</a:t>
            </a:r>
            <a:r>
              <a:rPr lang="fr-FR" sz="1200" kern="1200" dirty="0" smtClean="0">
                <a:solidFill>
                  <a:schemeClr val="tx1"/>
                </a:solidFill>
                <a:effectLst/>
                <a:latin typeface="+mn-lt"/>
                <a:ea typeface="+mn-ea"/>
                <a:cs typeface="+mn-cs"/>
              </a:rPr>
              <a:t> de la </a:t>
            </a:r>
            <a:r>
              <a:rPr lang="fr-FR" sz="1200" kern="1200" dirty="0" err="1" smtClean="0">
                <a:solidFill>
                  <a:schemeClr val="tx1"/>
                </a:solidFill>
                <a:effectLst/>
                <a:latin typeface="+mn-lt"/>
                <a:ea typeface="+mn-ea"/>
                <a:cs typeface="+mn-cs"/>
              </a:rPr>
              <a:t>pensée</a:t>
            </a:r>
            <a:r>
              <a:rPr lang="fr-FR" sz="1200" kern="1200" dirty="0" smtClean="0">
                <a:solidFill>
                  <a:schemeClr val="tx1"/>
                </a:solidFill>
                <a:effectLst/>
                <a:latin typeface="+mn-lt"/>
                <a:ea typeface="+mn-ea"/>
                <a:cs typeface="+mn-cs"/>
              </a:rPr>
              <a:t> dans le </a:t>
            </a:r>
            <a:r>
              <a:rPr lang="fr-FR" sz="1200" kern="1200" dirty="0" err="1" smtClean="0">
                <a:solidFill>
                  <a:schemeClr val="tx1"/>
                </a:solidFill>
                <a:effectLst/>
                <a:latin typeface="+mn-lt"/>
                <a:ea typeface="+mn-ea"/>
                <a:cs typeface="+mn-cs"/>
              </a:rPr>
              <a:t>système</a:t>
            </a:r>
            <a:r>
              <a:rPr lang="fr-FR" sz="1200" kern="1200" dirty="0" smtClean="0">
                <a:solidFill>
                  <a:schemeClr val="tx1"/>
                </a:solidFill>
                <a:effectLst/>
                <a:latin typeface="+mn-lt"/>
                <a:ea typeface="+mn-ea"/>
                <a:cs typeface="+mn-cs"/>
              </a:rPr>
              <a:t> conscient. L’</a:t>
            </a:r>
            <a:r>
              <a:rPr lang="fr-FR" sz="1200" kern="1200" dirty="0" err="1" smtClean="0">
                <a:solidFill>
                  <a:schemeClr val="tx1"/>
                </a:solidFill>
                <a:effectLst/>
                <a:latin typeface="+mn-lt"/>
                <a:ea typeface="+mn-ea"/>
                <a:cs typeface="+mn-cs"/>
              </a:rPr>
              <a:t>expérience</a:t>
            </a:r>
            <a:r>
              <a:rPr lang="fr-FR" sz="1200" kern="1200" dirty="0" smtClean="0">
                <a:solidFill>
                  <a:schemeClr val="tx1"/>
                </a:solidFill>
                <a:effectLst/>
                <a:latin typeface="+mn-lt"/>
                <a:ea typeface="+mn-ea"/>
                <a:cs typeface="+mn-cs"/>
              </a:rPr>
              <a:t> sensorielle </a:t>
            </a:r>
            <a:r>
              <a:rPr lang="fr-FR" sz="1200" kern="1200" dirty="0" err="1" smtClean="0">
                <a:solidFill>
                  <a:schemeClr val="tx1"/>
                </a:solidFill>
                <a:effectLst/>
                <a:latin typeface="+mn-lt"/>
                <a:ea typeface="+mn-ea"/>
                <a:cs typeface="+mn-cs"/>
              </a:rPr>
              <a:t>résultant</a:t>
            </a:r>
            <a:r>
              <a:rPr lang="fr-FR" sz="1200" kern="1200" dirty="0" smtClean="0">
                <a:solidFill>
                  <a:schemeClr val="tx1"/>
                </a:solidFill>
                <a:effectLst/>
                <a:latin typeface="+mn-lt"/>
                <a:ea typeface="+mn-ea"/>
                <a:cs typeface="+mn-cs"/>
              </a:rPr>
              <a:t> du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 n’est pas </a:t>
            </a:r>
            <a:r>
              <a:rPr lang="fr-FR" sz="1200" kern="1200" dirty="0" err="1" smtClean="0">
                <a:solidFill>
                  <a:schemeClr val="tx1"/>
                </a:solidFill>
                <a:effectLst/>
                <a:latin typeface="+mn-lt"/>
                <a:ea typeface="+mn-ea"/>
                <a:cs typeface="+mn-cs"/>
              </a:rPr>
              <a:t>symbolisée</a:t>
            </a:r>
            <a:r>
              <a:rPr lang="fr-FR" sz="1200" kern="1200" dirty="0" smtClean="0">
                <a:solidFill>
                  <a:schemeClr val="tx1"/>
                </a:solidFill>
                <a:effectLst/>
                <a:latin typeface="+mn-lt"/>
                <a:ea typeface="+mn-ea"/>
                <a:cs typeface="+mn-cs"/>
              </a:rPr>
              <a:t> mais se </a:t>
            </a:r>
            <a:r>
              <a:rPr lang="fr-FR" sz="1200" kern="1200" dirty="0" err="1" smtClean="0">
                <a:solidFill>
                  <a:schemeClr val="tx1"/>
                </a:solidFill>
                <a:effectLst/>
                <a:latin typeface="+mn-lt"/>
                <a:ea typeface="+mn-ea"/>
                <a:cs typeface="+mn-cs"/>
              </a:rPr>
              <a:t>présente</a:t>
            </a:r>
            <a:r>
              <a:rPr lang="fr-FR" sz="1200" kern="1200" dirty="0" smtClean="0">
                <a:solidFill>
                  <a:schemeClr val="tx1"/>
                </a:solidFill>
                <a:effectLst/>
                <a:latin typeface="+mn-lt"/>
                <a:ea typeface="+mn-ea"/>
                <a:cs typeface="+mn-cs"/>
              </a:rPr>
              <a:t> sous la forme de pictogrammes.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4 Meltzer avait </a:t>
            </a:r>
            <a:r>
              <a:rPr lang="fr-FR" sz="1200" kern="1200" dirty="0" err="1" smtClean="0">
                <a:solidFill>
                  <a:schemeClr val="tx1"/>
                </a:solidFill>
                <a:effectLst/>
                <a:latin typeface="+mn-lt"/>
                <a:ea typeface="+mn-ea"/>
                <a:cs typeface="+mn-cs"/>
              </a:rPr>
              <a:t>évoque</a:t>
            </a:r>
            <a:r>
              <a:rPr lang="fr-FR" sz="1200" kern="1200" dirty="0" smtClean="0">
                <a:solidFill>
                  <a:schemeClr val="tx1"/>
                </a:solidFill>
                <a:effectLst/>
                <a:latin typeface="+mn-lt"/>
                <a:ea typeface="+mn-ea"/>
                <a:cs typeface="+mn-cs"/>
              </a:rPr>
              <a:t>́ une architecture topique lors de sa conceptualisation avec «</a:t>
            </a:r>
            <a:r>
              <a:rPr lang="fr-FR" sz="1200" i="1" kern="1200" dirty="0" smtClean="0">
                <a:solidFill>
                  <a:schemeClr val="tx1"/>
                </a:solidFill>
                <a:effectLst/>
                <a:latin typeface="+mn-lt"/>
                <a:ea typeface="+mn-ea"/>
                <a:cs typeface="+mn-cs"/>
              </a:rPr>
              <a:t> le </a:t>
            </a:r>
            <a:r>
              <a:rPr lang="fr-FR" sz="1200" i="1" kern="1200" dirty="0" err="1" smtClean="0">
                <a:solidFill>
                  <a:schemeClr val="tx1"/>
                </a:solidFill>
                <a:effectLst/>
                <a:latin typeface="+mn-lt"/>
                <a:ea typeface="+mn-ea"/>
                <a:cs typeface="+mn-cs"/>
              </a:rPr>
              <a:t>moi-ça-surmoi</a:t>
            </a:r>
            <a:r>
              <a:rPr lang="fr-FR" sz="1200" i="1" kern="1200" dirty="0" smtClean="0">
                <a:solidFill>
                  <a:schemeClr val="tx1"/>
                </a:solidFill>
                <a:effectLst/>
                <a:latin typeface="+mn-lt"/>
                <a:ea typeface="+mn-ea"/>
                <a:cs typeface="+mn-cs"/>
              </a:rPr>
              <a:t> </a:t>
            </a:r>
            <a:r>
              <a:rPr lang="fr-FR" sz="1200" i="1" kern="1200" dirty="0" err="1" smtClean="0">
                <a:solidFill>
                  <a:schemeClr val="tx1"/>
                </a:solidFill>
                <a:effectLst/>
                <a:latin typeface="+mn-lt"/>
                <a:ea typeface="+mn-ea"/>
                <a:cs typeface="+mn-cs"/>
              </a:rPr>
              <a:t>Idéal</a:t>
            </a:r>
            <a:r>
              <a:rPr lang="fr-FR" sz="1200" i="1" kern="1200" dirty="0" smtClean="0">
                <a:solidFill>
                  <a:schemeClr val="tx1"/>
                </a:solidFill>
                <a:effectLst/>
                <a:latin typeface="+mn-lt"/>
                <a:ea typeface="+mn-ea"/>
                <a:cs typeface="+mn-cs"/>
              </a:rPr>
              <a:t>, </a:t>
            </a:r>
            <a:r>
              <a:rPr lang="fr-FR" sz="1200" i="1" kern="1200" dirty="0" err="1" smtClean="0">
                <a:solidFill>
                  <a:schemeClr val="tx1"/>
                </a:solidFill>
                <a:effectLst/>
                <a:latin typeface="+mn-lt"/>
                <a:ea typeface="+mn-ea"/>
                <a:cs typeface="+mn-cs"/>
              </a:rPr>
              <a:t>démantele</a:t>
            </a:r>
            <a:r>
              <a:rPr lang="fr-FR" sz="1200" i="1" kern="1200" dirty="0" smtClean="0">
                <a:solidFill>
                  <a:schemeClr val="tx1"/>
                </a:solidFill>
                <a:effectLst/>
                <a:latin typeface="+mn-lt"/>
                <a:ea typeface="+mn-ea"/>
                <a:cs typeface="+mn-cs"/>
              </a:rPr>
              <a:t>́ avec les </a:t>
            </a:r>
            <a:r>
              <a:rPr lang="fr-FR" sz="1200" i="1" kern="1200" dirty="0" err="1" smtClean="0">
                <a:solidFill>
                  <a:schemeClr val="tx1"/>
                </a:solidFill>
                <a:effectLst/>
                <a:latin typeface="+mn-lt"/>
                <a:ea typeface="+mn-ea"/>
                <a:cs typeface="+mn-cs"/>
              </a:rPr>
              <a:t>caractéristiques</a:t>
            </a:r>
            <a:r>
              <a:rPr lang="fr-FR" sz="1200" i="1" kern="1200" dirty="0" smtClean="0">
                <a:solidFill>
                  <a:schemeClr val="tx1"/>
                </a:solidFill>
                <a:effectLst/>
                <a:latin typeface="+mn-lt"/>
                <a:ea typeface="+mn-ea"/>
                <a:cs typeface="+mn-cs"/>
              </a:rPr>
              <a:t> suivantes : ce </a:t>
            </a:r>
            <a:r>
              <a:rPr lang="fr-FR" sz="1200" i="1" kern="1200" dirty="0" err="1" smtClean="0">
                <a:solidFill>
                  <a:schemeClr val="tx1"/>
                </a:solidFill>
                <a:effectLst/>
                <a:latin typeface="+mn-lt"/>
                <a:ea typeface="+mn-ea"/>
                <a:cs typeface="+mn-cs"/>
              </a:rPr>
              <a:t>démantèlement</a:t>
            </a:r>
            <a:r>
              <a:rPr lang="fr-FR" sz="1200" i="1" kern="1200" dirty="0" smtClean="0">
                <a:solidFill>
                  <a:schemeClr val="tx1"/>
                </a:solidFill>
                <a:effectLst/>
                <a:latin typeface="+mn-lt"/>
                <a:ea typeface="+mn-ea"/>
                <a:cs typeface="+mn-cs"/>
              </a:rPr>
              <a:t> doit </a:t>
            </a:r>
            <a:r>
              <a:rPr lang="fr-FR" sz="1200" i="1" kern="1200" dirty="0" err="1" smtClean="0">
                <a:solidFill>
                  <a:schemeClr val="tx1"/>
                </a:solidFill>
                <a:effectLst/>
                <a:latin typeface="+mn-lt"/>
                <a:ea typeface="+mn-ea"/>
                <a:cs typeface="+mn-cs"/>
              </a:rPr>
              <a:t>être</a:t>
            </a:r>
            <a:r>
              <a:rPr lang="fr-FR" sz="1200" i="1" kern="1200" dirty="0" smtClean="0">
                <a:solidFill>
                  <a:schemeClr val="tx1"/>
                </a:solidFill>
                <a:effectLst/>
                <a:latin typeface="+mn-lt"/>
                <a:ea typeface="+mn-ea"/>
                <a:cs typeface="+mn-cs"/>
              </a:rPr>
              <a:t> accompli en un instant il doit </a:t>
            </a:r>
            <a:r>
              <a:rPr lang="fr-FR" sz="1200" i="1" kern="1200" dirty="0" err="1" smtClean="0">
                <a:solidFill>
                  <a:schemeClr val="tx1"/>
                </a:solidFill>
                <a:effectLst/>
                <a:latin typeface="+mn-lt"/>
                <a:ea typeface="+mn-ea"/>
                <a:cs typeface="+mn-cs"/>
              </a:rPr>
              <a:t>être</a:t>
            </a:r>
            <a:r>
              <a:rPr lang="fr-FR" sz="1200" i="1" kern="1200" dirty="0" smtClean="0">
                <a:solidFill>
                  <a:schemeClr val="tx1"/>
                </a:solidFill>
                <a:effectLst/>
                <a:latin typeface="+mn-lt"/>
                <a:ea typeface="+mn-ea"/>
                <a:cs typeface="+mn-cs"/>
              </a:rPr>
              <a:t> </a:t>
            </a:r>
            <a:r>
              <a:rPr lang="fr-FR" sz="1200" i="1" kern="1200" dirty="0" err="1" smtClean="0">
                <a:solidFill>
                  <a:schemeClr val="tx1"/>
                </a:solidFill>
                <a:effectLst/>
                <a:latin typeface="+mn-lt"/>
                <a:ea typeface="+mn-ea"/>
                <a:cs typeface="+mn-cs"/>
              </a:rPr>
              <a:t>réversible</a:t>
            </a:r>
            <a:r>
              <a:rPr lang="fr-FR" sz="1200" i="1" kern="1200" dirty="0" smtClean="0">
                <a:solidFill>
                  <a:schemeClr val="tx1"/>
                </a:solidFill>
                <a:effectLst/>
                <a:latin typeface="+mn-lt"/>
                <a:ea typeface="+mn-ea"/>
                <a:cs typeface="+mn-cs"/>
              </a:rPr>
              <a:t> presque sans effort, comme si le rassemblement </a:t>
            </a:r>
            <a:r>
              <a:rPr lang="fr-FR" sz="1200" i="1" kern="1200" dirty="0" err="1" smtClean="0">
                <a:solidFill>
                  <a:schemeClr val="tx1"/>
                </a:solidFill>
                <a:effectLst/>
                <a:latin typeface="+mn-lt"/>
                <a:ea typeface="+mn-ea"/>
                <a:cs typeface="+mn-cs"/>
              </a:rPr>
              <a:t>était</a:t>
            </a:r>
            <a:r>
              <a:rPr lang="fr-FR" sz="1200" i="1" kern="1200" dirty="0" smtClean="0">
                <a:solidFill>
                  <a:schemeClr val="tx1"/>
                </a:solidFill>
                <a:effectLst/>
                <a:latin typeface="+mn-lt"/>
                <a:ea typeface="+mn-ea"/>
                <a:cs typeface="+mn-cs"/>
              </a:rPr>
              <a:t> dû à son tour à l’inertie des ressorts mentaux... </a:t>
            </a:r>
            <a:r>
              <a:rPr lang="fr-FR" sz="1200" kern="1200" dirty="0" smtClean="0">
                <a:solidFill>
                  <a:schemeClr val="tx1"/>
                </a:solidFill>
                <a:effectLst/>
                <a:latin typeface="+mn-lt"/>
                <a:ea typeface="+mn-ea"/>
                <a:cs typeface="+mn-cs"/>
              </a:rPr>
              <a:t>» (1975, p. 29). Nous nous sommes posé la question du Surmoi-Idéal dans l’autisme et cette instance nous </a:t>
            </a:r>
            <a:r>
              <a:rPr lang="fr-FR" sz="1200" kern="1200" dirty="0" err="1" smtClean="0">
                <a:solidFill>
                  <a:schemeClr val="tx1"/>
                </a:solidFill>
                <a:effectLst/>
                <a:latin typeface="+mn-lt"/>
                <a:ea typeface="+mn-ea"/>
                <a:cs typeface="+mn-cs"/>
              </a:rPr>
              <a:t>paraît</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être</a:t>
            </a:r>
            <a:r>
              <a:rPr lang="fr-FR" sz="1200" kern="1200" dirty="0" smtClean="0">
                <a:solidFill>
                  <a:schemeClr val="tx1"/>
                </a:solidFill>
                <a:effectLst/>
                <a:latin typeface="+mn-lt"/>
                <a:ea typeface="+mn-ea"/>
                <a:cs typeface="+mn-cs"/>
              </a:rPr>
              <a:t> trop élaborée pour la pathologie autistique où les processus originaires sont à l’œuvre. </a:t>
            </a:r>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61</a:t>
            </a:fld>
            <a:endParaRPr lang="fr-FR"/>
          </a:p>
        </p:txBody>
      </p:sp>
    </p:spTree>
    <p:extLst>
      <p:ext uri="{BB962C8B-B14F-4D97-AF65-F5344CB8AC3E}">
        <p14:creationId xmlns:p14="http://schemas.microsoft.com/office/powerpoint/2010/main" val="21468047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smtClean="0">
                <a:solidFill>
                  <a:schemeClr val="tx1"/>
                </a:solidFill>
                <a:effectLst/>
                <a:latin typeface="+mn-lt"/>
                <a:ea typeface="+mn-ea"/>
                <a:cs typeface="+mn-cs"/>
              </a:rPr>
              <a:t>L</a:t>
            </a:r>
            <a:r>
              <a:rPr lang="fr-FR" sz="1200" kern="1200" dirty="0" smtClean="0">
                <a:solidFill>
                  <a:schemeClr val="tx1"/>
                </a:solidFill>
                <a:effectLst/>
                <a:latin typeface="+mn-lt"/>
                <a:ea typeface="+mn-ea"/>
                <a:cs typeface="+mn-cs"/>
              </a:rPr>
              <a:t>a </a:t>
            </a:r>
            <a:r>
              <a:rPr lang="fr-FR" sz="1200" kern="1200" dirty="0" err="1" smtClean="0">
                <a:solidFill>
                  <a:schemeClr val="tx1"/>
                </a:solidFill>
                <a:effectLst/>
                <a:latin typeface="+mn-lt"/>
                <a:ea typeface="+mn-ea"/>
                <a:cs typeface="+mn-cs"/>
              </a:rPr>
              <a:t>psychothérapie</a:t>
            </a:r>
            <a:r>
              <a:rPr lang="fr-FR" sz="1200" kern="1200" dirty="0" smtClean="0">
                <a:solidFill>
                  <a:schemeClr val="tx1"/>
                </a:solidFill>
                <a:effectLst/>
                <a:latin typeface="+mn-lt"/>
                <a:ea typeface="+mn-ea"/>
                <a:cs typeface="+mn-cs"/>
              </a:rPr>
              <a:t> met au travail la </a:t>
            </a:r>
            <a:r>
              <a:rPr lang="fr-FR" sz="1200" kern="1200" dirty="0" err="1" smtClean="0">
                <a:solidFill>
                  <a:schemeClr val="tx1"/>
                </a:solidFill>
                <a:effectLst/>
                <a:latin typeface="+mn-lt"/>
                <a:ea typeface="+mn-ea"/>
                <a:cs typeface="+mn-cs"/>
              </a:rPr>
              <a:t>reconsensualisation</a:t>
            </a:r>
            <a:r>
              <a:rPr lang="fr-FR" sz="1200" kern="1200" dirty="0" smtClean="0">
                <a:solidFill>
                  <a:schemeClr val="tx1"/>
                </a:solidFill>
                <a:effectLst/>
                <a:latin typeface="+mn-lt"/>
                <a:ea typeface="+mn-ea"/>
                <a:cs typeface="+mn-cs"/>
              </a:rPr>
              <a:t> des sens par le </a:t>
            </a:r>
            <a:r>
              <a:rPr lang="fr-FR" sz="1200" kern="1200" dirty="0" err="1" smtClean="0">
                <a:solidFill>
                  <a:schemeClr val="tx1"/>
                </a:solidFill>
                <a:effectLst/>
                <a:latin typeface="+mn-lt"/>
                <a:ea typeface="+mn-ea"/>
                <a:cs typeface="+mn-cs"/>
              </a:rPr>
              <a:t>remantèlement</a:t>
            </a:r>
            <a:r>
              <a:rPr lang="fr-FR" sz="1200" kern="1200" dirty="0" smtClean="0">
                <a:solidFill>
                  <a:schemeClr val="tx1"/>
                </a:solidFill>
                <a:effectLst/>
                <a:latin typeface="+mn-lt"/>
                <a:ea typeface="+mn-ea"/>
                <a:cs typeface="+mn-cs"/>
              </a:rPr>
              <a:t> à partir des pictogrammes, traces d’</a:t>
            </a:r>
            <a:r>
              <a:rPr lang="fr-FR" sz="1200" kern="1200" dirty="0" err="1" smtClean="0">
                <a:solidFill>
                  <a:schemeClr val="tx1"/>
                </a:solidFill>
                <a:effectLst/>
                <a:latin typeface="+mn-lt"/>
                <a:ea typeface="+mn-ea"/>
                <a:cs typeface="+mn-cs"/>
              </a:rPr>
              <a:t>expériences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non-symbolisées</a:t>
            </a:r>
            <a:r>
              <a:rPr lang="fr-FR" sz="1200" kern="1200" dirty="0" smtClean="0">
                <a:solidFill>
                  <a:schemeClr val="tx1"/>
                </a:solidFill>
                <a:effectLst/>
                <a:latin typeface="+mn-lt"/>
                <a:ea typeface="+mn-ea"/>
                <a:cs typeface="+mn-cs"/>
              </a:rPr>
              <a: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2 Le </a:t>
            </a:r>
            <a:r>
              <a:rPr lang="fr-FR" sz="1200" kern="1200" dirty="0" err="1" smtClean="0">
                <a:solidFill>
                  <a:schemeClr val="tx1"/>
                </a:solidFill>
                <a:effectLst/>
                <a:latin typeface="+mn-lt"/>
                <a:ea typeface="+mn-ea"/>
                <a:cs typeface="+mn-cs"/>
              </a:rPr>
              <a:t>mécanisme</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remantèlement</a:t>
            </a:r>
            <a:r>
              <a:rPr lang="fr-FR" sz="1200" kern="1200" dirty="0" smtClean="0">
                <a:solidFill>
                  <a:schemeClr val="tx1"/>
                </a:solidFill>
                <a:effectLst/>
                <a:latin typeface="+mn-lt"/>
                <a:ea typeface="+mn-ea"/>
                <a:cs typeface="+mn-cs"/>
              </a:rPr>
              <a:t> consiste à </a:t>
            </a:r>
            <a:r>
              <a:rPr lang="fr-FR" sz="1200" kern="1200" dirty="0" err="1" smtClean="0">
                <a:solidFill>
                  <a:schemeClr val="tx1"/>
                </a:solidFill>
                <a:effectLst/>
                <a:latin typeface="+mn-lt"/>
                <a:ea typeface="+mn-ea"/>
                <a:cs typeface="+mn-cs"/>
              </a:rPr>
              <a:t>réorganiser</a:t>
            </a:r>
            <a:r>
              <a:rPr lang="fr-FR" sz="1200" kern="1200" dirty="0" smtClean="0">
                <a:solidFill>
                  <a:schemeClr val="tx1"/>
                </a:solidFill>
                <a:effectLst/>
                <a:latin typeface="+mn-lt"/>
                <a:ea typeface="+mn-ea"/>
                <a:cs typeface="+mn-cs"/>
              </a:rPr>
              <a:t> et relier les </a:t>
            </a:r>
            <a:r>
              <a:rPr lang="fr-FR" sz="1200" kern="1200" dirty="0" err="1" smtClean="0">
                <a:solidFill>
                  <a:schemeClr val="tx1"/>
                </a:solidFill>
                <a:effectLst/>
                <a:latin typeface="+mn-lt"/>
                <a:ea typeface="+mn-ea"/>
                <a:cs typeface="+mn-cs"/>
              </a:rPr>
              <a:t>expériences</a:t>
            </a:r>
            <a:r>
              <a:rPr lang="fr-FR" sz="1200" kern="1200" dirty="0" smtClean="0">
                <a:solidFill>
                  <a:schemeClr val="tx1"/>
                </a:solidFill>
                <a:effectLst/>
                <a:latin typeface="+mn-lt"/>
                <a:ea typeface="+mn-ea"/>
                <a:cs typeface="+mn-cs"/>
              </a:rPr>
              <a:t> sensorielles </a:t>
            </a:r>
            <a:r>
              <a:rPr lang="fr-FR" sz="1200" kern="1200" dirty="0" err="1" smtClean="0">
                <a:solidFill>
                  <a:schemeClr val="tx1"/>
                </a:solidFill>
                <a:effectLst/>
                <a:latin typeface="+mn-lt"/>
                <a:ea typeface="+mn-ea"/>
                <a:cs typeface="+mn-cs"/>
              </a:rPr>
              <a:t>captées</a:t>
            </a:r>
            <a:r>
              <a:rPr lang="fr-FR" sz="1200" kern="1200" dirty="0" smtClean="0">
                <a:solidFill>
                  <a:schemeClr val="tx1"/>
                </a:solidFill>
                <a:effectLst/>
                <a:latin typeface="+mn-lt"/>
                <a:ea typeface="+mn-ea"/>
                <a:cs typeface="+mn-cs"/>
              </a:rPr>
              <a:t> par les </a:t>
            </a:r>
            <a:r>
              <a:rPr lang="fr-FR" sz="1200" kern="1200" dirty="0" err="1" smtClean="0">
                <a:solidFill>
                  <a:schemeClr val="tx1"/>
                </a:solidFill>
                <a:effectLst/>
                <a:latin typeface="+mn-lt"/>
                <a:ea typeface="+mn-ea"/>
                <a:cs typeface="+mn-cs"/>
              </a:rPr>
              <a:t>différents</a:t>
            </a:r>
            <a:r>
              <a:rPr lang="fr-FR" sz="1200" kern="1200" dirty="0" smtClean="0">
                <a:solidFill>
                  <a:schemeClr val="tx1"/>
                </a:solidFill>
                <a:effectLst/>
                <a:latin typeface="+mn-lt"/>
                <a:ea typeface="+mn-ea"/>
                <a:cs typeface="+mn-cs"/>
              </a:rPr>
              <a:t> sens en une </a:t>
            </a:r>
            <a:r>
              <a:rPr lang="fr-FR" sz="1200" kern="1200" dirty="0" err="1" smtClean="0">
                <a:solidFill>
                  <a:schemeClr val="tx1"/>
                </a:solidFill>
                <a:effectLst/>
                <a:latin typeface="+mn-lt"/>
                <a:ea typeface="+mn-ea"/>
                <a:cs typeface="+mn-cs"/>
              </a:rPr>
              <a:t>expérience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intégrative</a:t>
            </a:r>
            <a:r>
              <a:rPr lang="fr-FR" sz="1200" kern="1200" dirty="0" smtClean="0">
                <a:solidFill>
                  <a:schemeClr val="tx1"/>
                </a:solidFill>
                <a:effectLst/>
                <a:latin typeface="+mn-lt"/>
                <a:ea typeface="+mn-ea"/>
                <a:cs typeface="+mn-cs"/>
              </a:rPr>
              <a:t> consensuelle qui relance le travail de liaison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entre les traces originaires pictogrammiques qui correspondent à un </a:t>
            </a:r>
            <a:r>
              <a:rPr lang="fr-FR" sz="1200" kern="1200" dirty="0" err="1" smtClean="0">
                <a:solidFill>
                  <a:schemeClr val="tx1"/>
                </a:solidFill>
                <a:effectLst/>
                <a:latin typeface="+mn-lt"/>
                <a:ea typeface="+mn-ea"/>
                <a:cs typeface="+mn-cs"/>
              </a:rPr>
              <a:t>même</a:t>
            </a:r>
            <a:r>
              <a:rPr lang="fr-FR" sz="1200" kern="1200" dirty="0" smtClean="0">
                <a:solidFill>
                  <a:schemeClr val="tx1"/>
                </a:solidFill>
                <a:effectLst/>
                <a:latin typeface="+mn-lt"/>
                <a:ea typeface="+mn-ea"/>
                <a:cs typeface="+mn-cs"/>
              </a:rPr>
              <a:t> type d'</a:t>
            </a:r>
            <a:r>
              <a:rPr lang="fr-FR" sz="1200" kern="1200" dirty="0" err="1" smtClean="0">
                <a:solidFill>
                  <a:schemeClr val="tx1"/>
                </a:solidFill>
                <a:effectLst/>
                <a:latin typeface="+mn-lt"/>
                <a:ea typeface="+mn-ea"/>
                <a:cs typeface="+mn-cs"/>
              </a:rPr>
              <a:t>expérience</a:t>
            </a:r>
            <a:r>
              <a:rPr lang="fr-FR" sz="1200" kern="1200" dirty="0" smtClean="0">
                <a:solidFill>
                  <a:schemeClr val="tx1"/>
                </a:solidFill>
                <a:effectLst/>
                <a:latin typeface="+mn-lt"/>
                <a:ea typeface="+mn-ea"/>
                <a:cs typeface="+mn-cs"/>
              </a:rPr>
              <a:t> à travers le lien à l'autre, et d'autre part,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d'investir l'</a:t>
            </a:r>
            <a:r>
              <a:rPr lang="fr-FR" sz="1200" kern="1200" dirty="0" err="1" smtClean="0">
                <a:solidFill>
                  <a:schemeClr val="tx1"/>
                </a:solidFill>
                <a:effectLst/>
                <a:latin typeface="+mn-lt"/>
                <a:ea typeface="+mn-ea"/>
                <a:cs typeface="+mn-cs"/>
              </a:rPr>
              <a:t>expérience</a:t>
            </a:r>
            <a:r>
              <a:rPr lang="fr-FR" sz="1200" kern="1200" dirty="0" smtClean="0">
                <a:solidFill>
                  <a:schemeClr val="tx1"/>
                </a:solidFill>
                <a:effectLst/>
                <a:latin typeface="+mn-lt"/>
                <a:ea typeface="+mn-ea"/>
                <a:cs typeface="+mn-cs"/>
              </a:rPr>
              <a:t> sans </a:t>
            </a:r>
            <a:r>
              <a:rPr lang="fr-FR" sz="1200" kern="1200" dirty="0" err="1" smtClean="0">
                <a:solidFill>
                  <a:schemeClr val="tx1"/>
                </a:solidFill>
                <a:effectLst/>
                <a:latin typeface="+mn-lt"/>
                <a:ea typeface="+mn-ea"/>
                <a:cs typeface="+mn-cs"/>
              </a:rPr>
              <a:t>être</a:t>
            </a:r>
            <a:r>
              <a:rPr lang="fr-FR" sz="1200" kern="1200" dirty="0" smtClean="0">
                <a:solidFill>
                  <a:schemeClr val="tx1"/>
                </a:solidFill>
                <a:effectLst/>
                <a:latin typeface="+mn-lt"/>
                <a:ea typeface="+mn-ea"/>
                <a:cs typeface="+mn-cs"/>
              </a:rPr>
              <a:t> trop confronté à des angoisses de </a:t>
            </a:r>
            <a:r>
              <a:rPr lang="fr-FR" sz="1200" kern="1200" dirty="0" err="1" smtClean="0">
                <a:solidFill>
                  <a:schemeClr val="tx1"/>
                </a:solidFill>
                <a:effectLst/>
                <a:latin typeface="+mn-lt"/>
                <a:ea typeface="+mn-ea"/>
                <a:cs typeface="+mn-cs"/>
              </a:rPr>
              <a:t>néantisation</a:t>
            </a:r>
            <a:r>
              <a:rPr lang="fr-FR" sz="1200" kern="1200" dirty="0" smtClean="0">
                <a:solidFill>
                  <a:schemeClr val="tx1"/>
                </a:solidFill>
                <a:effectLst/>
                <a:latin typeface="+mn-lt"/>
                <a:ea typeface="+mn-ea"/>
                <a:cs typeface="+mn-cs"/>
              </a:rPr>
              <a:t> en </a:t>
            </a:r>
            <a:r>
              <a:rPr lang="fr-FR" sz="1200" kern="1200" dirty="0" err="1" smtClean="0">
                <a:solidFill>
                  <a:schemeClr val="tx1"/>
                </a:solidFill>
                <a:effectLst/>
                <a:latin typeface="+mn-lt"/>
                <a:ea typeface="+mn-ea"/>
                <a:cs typeface="+mn-cs"/>
              </a:rPr>
              <a:t>étant</a:t>
            </a:r>
            <a:r>
              <a:rPr lang="fr-FR" sz="1200" kern="1200" dirty="0" smtClean="0">
                <a:solidFill>
                  <a:schemeClr val="tx1"/>
                </a:solidFill>
                <a:effectLst/>
                <a:latin typeface="+mn-lt"/>
                <a:ea typeface="+mn-ea"/>
                <a:cs typeface="+mn-cs"/>
              </a:rPr>
              <a:t> en </a:t>
            </a:r>
            <a:r>
              <a:rPr lang="fr-FR" sz="1200" kern="1200" dirty="0" err="1" smtClean="0">
                <a:solidFill>
                  <a:schemeClr val="tx1"/>
                </a:solidFill>
                <a:effectLst/>
                <a:latin typeface="+mn-lt"/>
                <a:ea typeface="+mn-ea"/>
                <a:cs typeface="+mn-cs"/>
              </a:rPr>
              <a:t>présence</a:t>
            </a:r>
            <a:r>
              <a:rPr lang="fr-FR" sz="1200" kern="1200" dirty="0" smtClean="0">
                <a:solidFill>
                  <a:schemeClr val="tx1"/>
                </a:solidFill>
                <a:effectLst/>
                <a:latin typeface="+mn-lt"/>
                <a:ea typeface="+mn-ea"/>
                <a:cs typeface="+mn-cs"/>
              </a:rPr>
              <a:t> de l’autre, contenant, « </a:t>
            </a:r>
            <a:r>
              <a:rPr lang="fr-FR" sz="1200" kern="1200" dirty="0" err="1" smtClean="0">
                <a:solidFill>
                  <a:schemeClr val="tx1"/>
                </a:solidFill>
                <a:effectLst/>
                <a:latin typeface="+mn-lt"/>
                <a:ea typeface="+mn-ea"/>
                <a:cs typeface="+mn-cs"/>
              </a:rPr>
              <a:t>consensualisateur</a:t>
            </a:r>
            <a:r>
              <a:rPr lang="fr-FR" sz="1200" kern="1200" dirty="0" smtClean="0">
                <a:solidFill>
                  <a:schemeClr val="tx1"/>
                </a:solidFill>
                <a:effectLst/>
                <a:latin typeface="+mn-lt"/>
                <a:ea typeface="+mn-ea"/>
                <a:cs typeface="+mn-cs"/>
              </a:rPr>
              <a:t> ».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Avec le </a:t>
            </a:r>
            <a:r>
              <a:rPr lang="fr-FR" sz="1200" kern="1200" dirty="0" err="1" smtClean="0">
                <a:solidFill>
                  <a:schemeClr val="tx1"/>
                </a:solidFill>
                <a:effectLst/>
                <a:latin typeface="+mn-lt"/>
                <a:ea typeface="+mn-ea"/>
                <a:cs typeface="+mn-cs"/>
              </a:rPr>
              <a:t>remantèlement</a:t>
            </a:r>
            <a:r>
              <a:rPr lang="fr-FR" sz="1200" kern="1200" dirty="0" smtClean="0">
                <a:solidFill>
                  <a:schemeClr val="tx1"/>
                </a:solidFill>
                <a:effectLst/>
                <a:latin typeface="+mn-lt"/>
                <a:ea typeface="+mn-ea"/>
                <a:cs typeface="+mn-cs"/>
              </a:rPr>
              <a:t>, le recours au </a:t>
            </a:r>
            <a:r>
              <a:rPr lang="fr-FR" sz="1200" kern="1200" dirty="0" err="1" smtClean="0">
                <a:solidFill>
                  <a:schemeClr val="tx1"/>
                </a:solidFill>
                <a:effectLst/>
                <a:latin typeface="+mn-lt"/>
                <a:ea typeface="+mn-ea"/>
                <a:cs typeface="+mn-cs"/>
              </a:rPr>
              <a:t>mécanisme</a:t>
            </a:r>
            <a:r>
              <a:rPr lang="fr-FR" sz="1200" kern="1200" dirty="0" smtClean="0">
                <a:solidFill>
                  <a:schemeClr val="tx1"/>
                </a:solidFill>
                <a:effectLst/>
                <a:latin typeface="+mn-lt"/>
                <a:ea typeface="+mn-ea"/>
                <a:cs typeface="+mn-cs"/>
              </a:rPr>
              <a:t> de </a:t>
            </a:r>
            <a:r>
              <a:rPr lang="fr-FR" sz="1200" kern="1200" dirty="0" err="1" smtClean="0">
                <a:solidFill>
                  <a:schemeClr val="tx1"/>
                </a:solidFill>
                <a:effectLst/>
                <a:latin typeface="+mn-lt"/>
                <a:ea typeface="+mn-ea"/>
                <a:cs typeface="+mn-cs"/>
              </a:rPr>
              <a:t>démantèlement</a:t>
            </a:r>
            <a:r>
              <a:rPr lang="fr-FR" sz="1200" kern="1200" dirty="0" smtClean="0">
                <a:solidFill>
                  <a:schemeClr val="tx1"/>
                </a:solidFill>
                <a:effectLst/>
                <a:latin typeface="+mn-lt"/>
                <a:ea typeface="+mn-ea"/>
                <a:cs typeface="+mn-cs"/>
              </a:rPr>
              <a:t> se </a:t>
            </a:r>
            <a:r>
              <a:rPr lang="fr-FR" sz="1200" kern="1200" dirty="0" err="1" smtClean="0">
                <a:solidFill>
                  <a:schemeClr val="tx1"/>
                </a:solidFill>
                <a:effectLst/>
                <a:latin typeface="+mn-lt"/>
                <a:ea typeface="+mn-ea"/>
                <a:cs typeface="+mn-cs"/>
              </a:rPr>
              <a:t>réduit</a:t>
            </a:r>
            <a:r>
              <a:rPr lang="fr-FR" sz="1200" kern="1200" dirty="0" smtClean="0">
                <a:solidFill>
                  <a:schemeClr val="tx1"/>
                </a:solidFill>
                <a:effectLst/>
                <a:latin typeface="+mn-lt"/>
                <a:ea typeface="+mn-ea"/>
                <a:cs typeface="+mn-cs"/>
              </a:rPr>
              <a:t> progressivement,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l’enfant autiste apprivoise alors la relation lui permettant d’être présent dans l’expérience. </a:t>
            </a:r>
          </a:p>
          <a:p>
            <a:r>
              <a:rPr lang="fr-FR" sz="1200" kern="1200" dirty="0" smtClean="0">
                <a:solidFill>
                  <a:schemeClr val="tx1"/>
                </a:solidFill>
                <a:effectLst/>
                <a:latin typeface="+mn-lt"/>
                <a:ea typeface="+mn-ea"/>
                <a:cs typeface="+mn-cs"/>
              </a:rPr>
              <a:t> </a:t>
            </a:r>
          </a:p>
          <a:p>
            <a:endParaRPr lang="fr-FR" dirty="0" smtClean="0"/>
          </a:p>
        </p:txBody>
      </p:sp>
      <p:sp>
        <p:nvSpPr>
          <p:cNvPr id="4" name="Espace réservé du numéro de diapositive 3"/>
          <p:cNvSpPr>
            <a:spLocks noGrp="1"/>
          </p:cNvSpPr>
          <p:nvPr>
            <p:ph type="sldNum" sz="quarter" idx="10"/>
          </p:nvPr>
        </p:nvSpPr>
        <p:spPr/>
        <p:txBody>
          <a:bodyPr/>
          <a:lstStyle/>
          <a:p>
            <a:fld id="{7DCED3F9-B020-2E4B-86A6-C653461BBBA4}" type="slidenum">
              <a:rPr lang="fr-FR" smtClean="0"/>
              <a:pPr/>
              <a:t>62</a:t>
            </a:fld>
            <a:endParaRPr lang="fr-FR"/>
          </a:p>
        </p:txBody>
      </p:sp>
    </p:spTree>
    <p:extLst>
      <p:ext uri="{BB962C8B-B14F-4D97-AF65-F5344CB8AC3E}">
        <p14:creationId xmlns:p14="http://schemas.microsoft.com/office/powerpoint/2010/main" val="1431898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us-titr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pPr eaLnBrk="1" latinLnBrk="0" hangingPunct="1"/>
            <a:fld id="{80984D59-AC41-BE49-B4A2-D878EBFADBCD}" type="datetime1">
              <a:rPr lang="fr-FR" smtClean="0"/>
              <a:pPr eaLnBrk="1" latinLnBrk="0" hangingPunct="1"/>
              <a:t>22/09/2014</a:t>
            </a:fld>
            <a:endParaRPr lang="en-US"/>
          </a:p>
        </p:txBody>
      </p:sp>
      <p:sp>
        <p:nvSpPr>
          <p:cNvPr id="17" name="Espace réservé du pied de page 16"/>
          <p:cNvSpPr>
            <a:spLocks noGrp="1"/>
          </p:cNvSpPr>
          <p:nvPr>
            <p:ph type="ftr" sz="quarter" idx="11"/>
          </p:nvPr>
        </p:nvSpPr>
        <p:spPr/>
        <p:txBody>
          <a:bodyPr/>
          <a:lstStyle/>
          <a:p>
            <a:endParaRPr kumimoji="0" lang="en-US"/>
          </a:p>
        </p:txBody>
      </p:sp>
      <p:sp>
        <p:nvSpPr>
          <p:cNvPr id="7" name="Connecteur droit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Espace réservé du numéro de diapositive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a:t>
            </a:fld>
            <a:endParaRPr kumimoji="0" lang="en-US" dirty="0">
              <a:solidFill>
                <a:schemeClr val="accent3">
                  <a:shade val="75000"/>
                </a:schemeClr>
              </a:solidFill>
            </a:endParaRPr>
          </a:p>
        </p:txBody>
      </p:sp>
      <p:sp>
        <p:nvSpPr>
          <p:cNvPr id="8" name="Titr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fr-FR"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3">
                    <a:shade val="75000"/>
                  </a:schemeClr>
                </a:solidFill>
              </a:defRPr>
            </a:lvl1pPr>
          </a:lstStyle>
          <a:p>
            <a:r>
              <a:rPr kumimoji="0" lang="fr-FR" smtClean="0"/>
              <a:t>Cliquez et modifiez le titre</a:t>
            </a:r>
            <a:endParaRPr kumimoji="0" lang="en-US"/>
          </a:p>
        </p:txBody>
      </p:sp>
      <p:sp>
        <p:nvSpPr>
          <p:cNvPr id="4" name="Espace réservé de la date 3"/>
          <p:cNvSpPr>
            <a:spLocks noGrp="1"/>
          </p:cNvSpPr>
          <p:nvPr>
            <p:ph type="dt" sz="half" idx="10"/>
          </p:nvPr>
        </p:nvSpPr>
        <p:spPr/>
        <p:txBody>
          <a:bodyPr/>
          <a:lstStyle/>
          <a:p>
            <a:pPr eaLnBrk="1" latinLnBrk="0" hangingPunct="1"/>
            <a:fld id="{39315934-5734-4246-B830-1DC738861786}" type="datetime1">
              <a:rPr lang="fr-FR" smtClean="0"/>
              <a:pPr eaLnBrk="1" latinLnBrk="0" hangingPunct="1"/>
              <a:t>22/09/2014</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a:xfrm>
            <a:off x="4361688" y="1026372"/>
            <a:ext cx="457200" cy="441325"/>
          </a:xfrm>
        </p:spPr>
        <p:txBody>
          <a:bodyPr/>
          <a:lstStyle/>
          <a:p>
            <a:pPr eaLnBrk="1" latinLnBrk="0" hangingPunct="1"/>
            <a:fld id="{2C6B1FF6-39B9-40F5-8B67-33C6354A3D4F}" type="slidenum">
              <a:rPr kumimoji="0" lang="en-US" smtClean="0"/>
              <a:pPr eaLnBrk="1" latinLnBrk="0" hangingPunct="1"/>
              <a:t>‹#›</a:t>
            </a:fld>
            <a:endParaRPr kumimoji="0" lang="en-US" dirty="0"/>
          </a:p>
        </p:txBody>
      </p:sp>
      <p:sp>
        <p:nvSpPr>
          <p:cNvPr id="8" name="Espace réservé du contenu 7"/>
          <p:cNvSpPr>
            <a:spLocks noGrp="1"/>
          </p:cNvSpPr>
          <p:nvPr>
            <p:ph sz="quarter" idx="1"/>
          </p:nvPr>
        </p:nvSpPr>
        <p:spPr>
          <a:xfrm>
            <a:off x="301752" y="1527048"/>
            <a:ext cx="850392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Espace réservé du pied de page 4"/>
          <p:cNvSpPr>
            <a:spLocks noGrp="1"/>
          </p:cNvSpPr>
          <p:nvPr>
            <p:ph type="ftr" sz="quarter" idx="11"/>
          </p:nvPr>
        </p:nvSpPr>
        <p:spPr/>
        <p:txBody>
          <a:bodyPr/>
          <a:lstStyle/>
          <a:p>
            <a:endParaRPr kumimoji="0" lang="en-US"/>
          </a:p>
        </p:txBody>
      </p:sp>
      <p:sp>
        <p:nvSpPr>
          <p:cNvPr id="4" name="Espace réservé de la date 3"/>
          <p:cNvSpPr>
            <a:spLocks noGrp="1"/>
          </p:cNvSpPr>
          <p:nvPr>
            <p:ph type="dt" sz="half" idx="10"/>
          </p:nvPr>
        </p:nvSpPr>
        <p:spPr/>
        <p:txBody>
          <a:bodyPr/>
          <a:lstStyle/>
          <a:p>
            <a:pPr eaLnBrk="1" latinLnBrk="0" hangingPunct="1"/>
            <a:fld id="{040B4275-AEA1-6749-96D1-E6399290EFE2}" type="datetime1">
              <a:rPr lang="fr-FR" smtClean="0"/>
              <a:pPr eaLnBrk="1" latinLnBrk="0" hangingPunct="1"/>
              <a:t>22/09/2014</a:t>
            </a:fld>
            <a:endParaRPr lang="en-US"/>
          </a:p>
        </p:txBody>
      </p:sp>
      <p:sp>
        <p:nvSpPr>
          <p:cNvPr id="8" name="Connecteur droit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a:t>
            </a:fld>
            <a:endParaRPr kumimoji="0" lang="en-US" dirty="0">
              <a:solidFill>
                <a:schemeClr val="accent3">
                  <a:shade val="75000"/>
                </a:schemeClr>
              </a:solidFill>
            </a:endParaRPr>
          </a:p>
        </p:txBody>
      </p:sp>
      <p:sp>
        <p:nvSpPr>
          <p:cNvPr id="2" name="Titr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fr-FR"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301752" y="228600"/>
            <a:ext cx="8534400" cy="758952"/>
          </a:xfrm>
        </p:spPr>
        <p:txBody>
          <a:bodyPr/>
          <a:lstStyle/>
          <a:p>
            <a:r>
              <a:rPr kumimoji="0" lang="fr-FR" smtClean="0"/>
              <a:t>Cliquez et modifiez le titre</a:t>
            </a:r>
            <a:endParaRPr kumimoji="0" lang="en-US"/>
          </a:p>
        </p:txBody>
      </p:sp>
      <p:sp>
        <p:nvSpPr>
          <p:cNvPr id="5" name="Espace réservé de la date 4"/>
          <p:cNvSpPr>
            <a:spLocks noGrp="1"/>
          </p:cNvSpPr>
          <p:nvPr>
            <p:ph type="dt" sz="half" idx="10"/>
          </p:nvPr>
        </p:nvSpPr>
        <p:spPr>
          <a:xfrm>
            <a:off x="5791200" y="6409944"/>
            <a:ext cx="3044952" cy="365760"/>
          </a:xfrm>
        </p:spPr>
        <p:txBody>
          <a:bodyPr/>
          <a:lstStyle/>
          <a:p>
            <a:pPr eaLnBrk="1" latinLnBrk="0" hangingPunct="1"/>
            <a:fld id="{2DE7B189-8B8F-5A4F-9175-AD54F65CC643}" type="datetime1">
              <a:rPr lang="fr-FR" smtClean="0"/>
              <a:pPr eaLnBrk="1" latinLnBrk="0" hangingPunct="1"/>
              <a:t>22/09/2014</a:t>
            </a:fld>
            <a:endParaRPr lang="en-US"/>
          </a:p>
        </p:txBody>
      </p:sp>
      <p:sp>
        <p:nvSpPr>
          <p:cNvPr id="6" name="Espace réservé du pied de page 5"/>
          <p:cNvSpPr>
            <a:spLocks noGrp="1"/>
          </p:cNvSpPr>
          <p:nvPr>
            <p:ph type="ftr" sz="quarter" idx="11"/>
          </p:nvPr>
        </p:nvSpPr>
        <p:spPr/>
        <p:txBody>
          <a:bodyPr/>
          <a:lstStyle/>
          <a:p>
            <a:endParaRPr kumimoji="0" lang="en-US" dirty="0"/>
          </a:p>
        </p:txBody>
      </p:sp>
      <p:sp>
        <p:nvSpPr>
          <p:cNvPr id="7" name="Espace réservé du numéro de diapositive 6"/>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a:t>
            </a:fld>
            <a:endParaRPr kumimoji="0" lang="en-US"/>
          </a:p>
        </p:txBody>
      </p:sp>
      <p:sp>
        <p:nvSpPr>
          <p:cNvPr id="8" name="Connecteur droit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space réservé du contenu 9"/>
          <p:cNvSpPr>
            <a:spLocks noGrp="1"/>
          </p:cNvSpPr>
          <p:nvPr>
            <p:ph sz="half" idx="1"/>
          </p:nvPr>
        </p:nvSpPr>
        <p:spPr>
          <a:xfrm>
            <a:off x="301752" y="1371600"/>
            <a:ext cx="4038600" cy="4681728"/>
          </a:xfrm>
        </p:spPr>
        <p:txBody>
          <a:bodyPr/>
          <a:lstStyle>
            <a:lvl1pPr>
              <a:defRPr sz="2500"/>
            </a:lvl1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contenu 11"/>
          <p:cNvSpPr>
            <a:spLocks noGrp="1"/>
          </p:cNvSpPr>
          <p:nvPr>
            <p:ph sz="half" idx="2"/>
          </p:nvPr>
        </p:nvSpPr>
        <p:spPr>
          <a:xfrm>
            <a:off x="4800600" y="1371600"/>
            <a:ext cx="4038600" cy="4681728"/>
          </a:xfrm>
        </p:spPr>
        <p:txBody>
          <a:bodyPr/>
          <a:lstStyle>
            <a:lvl1pPr>
              <a:defRPr sz="2500"/>
            </a:lvl1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1">
        <a:schemeClr val="bg2"/>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pPr eaLnBrk="1" latinLnBrk="0" hangingPunct="1"/>
            <a:fld id="{3E4F1453-0F15-B641-858D-A4DFFDFAF41A}" type="datetime1">
              <a:rPr lang="fr-FR" smtClean="0"/>
              <a:pPr eaLnBrk="1" latinLnBrk="0" hangingPunct="1"/>
              <a:t>22/09/2014</a:t>
            </a:fld>
            <a:endParaRPr lang="en-US"/>
          </a:p>
        </p:txBody>
      </p:sp>
      <p:sp>
        <p:nvSpPr>
          <p:cNvPr id="8" name="Espace réservé du pied de page 7"/>
          <p:cNvSpPr>
            <a:spLocks noGrp="1"/>
          </p:cNvSpPr>
          <p:nvPr>
            <p:ph type="ftr" sz="quarter" idx="11"/>
          </p:nvPr>
        </p:nvSpPr>
        <p:spPr>
          <a:xfrm>
            <a:off x="304800" y="6409944"/>
            <a:ext cx="3581400" cy="365760"/>
          </a:xfrm>
        </p:spPr>
        <p:txBody>
          <a:bodyPr/>
          <a:lstStyle/>
          <a:p>
            <a:endParaRPr kumimoji="0" lang="en-US"/>
          </a:p>
        </p:txBody>
      </p:sp>
      <p:sp>
        <p:nvSpPr>
          <p:cNvPr id="15" name="Connecteur droit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Espace réservé du contenu 23"/>
          <p:cNvSpPr>
            <a:spLocks noGrp="1"/>
          </p:cNvSpPr>
          <p:nvPr>
            <p:ph sz="quarter" idx="2"/>
          </p:nvPr>
        </p:nvSpPr>
        <p:spPr>
          <a:xfrm>
            <a:off x="301752" y="2471383"/>
            <a:ext cx="4041648" cy="3818404"/>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6" name="Espace réservé du contenu 25"/>
          <p:cNvSpPr>
            <a:spLocks noGrp="1"/>
          </p:cNvSpPr>
          <p:nvPr>
            <p:ph sz="quarter" idx="4"/>
          </p:nvPr>
        </p:nvSpPr>
        <p:spPr>
          <a:xfrm>
            <a:off x="4800600" y="2471383"/>
            <a:ext cx="4038600" cy="382219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Espace réservé du numéro de diapositive 8"/>
          <p:cNvSpPr>
            <a:spLocks noGrp="1"/>
          </p:cNvSpPr>
          <p:nvPr>
            <p:ph type="sldNum" sz="quarter" idx="12"/>
          </p:nvPr>
        </p:nvSpPr>
        <p:spPr>
          <a:xfrm>
            <a:off x="4343400" y="1042416"/>
            <a:ext cx="457200" cy="441325"/>
          </a:xfrm>
        </p:spPr>
        <p:txBody>
          <a:bodyPr/>
          <a:lstStyle>
            <a:lvl1pPr algn="ctr">
              <a:defRPr/>
            </a:lvl1pPr>
          </a:lstStyle>
          <a:p>
            <a:pPr algn="ctr" eaLnBrk="1" latinLnBrk="0" hangingPunct="1"/>
            <a:fld id="{2C6B1FF6-39B9-40F5-8B67-33C6354A3D4F}" type="slidenum">
              <a:rPr kumimoji="0" lang="en-US" smtClean="0"/>
              <a:pPr algn="ctr" eaLnBrk="1" latinLnBrk="0" hangingPunct="1"/>
              <a:t>‹#›</a:t>
            </a:fld>
            <a:endParaRPr kumimoji="0" lang="en-US" dirty="0"/>
          </a:p>
        </p:txBody>
      </p:sp>
      <p:sp>
        <p:nvSpPr>
          <p:cNvPr id="23" name="Titre 22"/>
          <p:cNvSpPr>
            <a:spLocks noGrp="1"/>
          </p:cNvSpPr>
          <p:nvPr>
            <p:ph type="title"/>
          </p:nvPr>
        </p:nvSpPr>
        <p:spPr/>
        <p:txBody>
          <a:bodyPr rtlCol="0" anchor="b" anchorCtr="0"/>
          <a:lstStyle/>
          <a:p>
            <a:r>
              <a:rPr kumimoji="0" lang="fr-FR"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et modifiez le titre</a:t>
            </a:r>
            <a:endParaRPr kumimoji="0" lang="en-US"/>
          </a:p>
        </p:txBody>
      </p:sp>
      <p:sp>
        <p:nvSpPr>
          <p:cNvPr id="3" name="Espace réservé de la date 2"/>
          <p:cNvSpPr>
            <a:spLocks noGrp="1"/>
          </p:cNvSpPr>
          <p:nvPr>
            <p:ph type="dt" sz="half" idx="10"/>
          </p:nvPr>
        </p:nvSpPr>
        <p:spPr/>
        <p:txBody>
          <a:bodyPr/>
          <a:lstStyle/>
          <a:p>
            <a:pPr eaLnBrk="1" latinLnBrk="0" hangingPunct="1"/>
            <a:fld id="{BAA54BC3-04B2-AE40-8036-31282530F699}" type="datetime1">
              <a:rPr lang="fr-FR" smtClean="0"/>
              <a:pPr eaLnBrk="1" latinLnBrk="0" hangingPunct="1"/>
              <a:t>22/09/2014</a:t>
            </a:fld>
            <a:endParaRPr lang="en-US"/>
          </a:p>
        </p:txBody>
      </p:sp>
      <p:sp>
        <p:nvSpPr>
          <p:cNvPr id="4" name="Espace réservé du pied de page 3"/>
          <p:cNvSpPr>
            <a:spLocks noGrp="1"/>
          </p:cNvSpPr>
          <p:nvPr>
            <p:ph type="ftr" sz="quarter" idx="11"/>
          </p:nvPr>
        </p:nvSpPr>
        <p:spPr/>
        <p:txBody>
          <a:bodyPr/>
          <a:lstStyle/>
          <a:p>
            <a:endParaRPr kumimoji="0" lang="en-US" dirty="0"/>
          </a:p>
        </p:txBody>
      </p:sp>
      <p:sp>
        <p:nvSpPr>
          <p:cNvPr id="5" name="Espace réservé du numéro de diapositive 4"/>
          <p:cNvSpPr>
            <a:spLocks noGrp="1"/>
          </p:cNvSpPr>
          <p:nvPr>
            <p:ph type="sldNum" sz="quarter" idx="12"/>
          </p:nvPr>
        </p:nvSpPr>
        <p:spPr>
          <a:xfrm>
            <a:off x="4343400" y="1036020"/>
            <a:ext cx="457200" cy="441325"/>
          </a:xfrm>
        </p:spPr>
        <p:txBody>
          <a:bodyPr/>
          <a:lstStyle/>
          <a:p>
            <a:pPr eaLnBrk="1" latinLnBrk="0" hangingPunct="1"/>
            <a:fld id="{2C6B1FF6-39B9-40F5-8B67-33C6354A3D4F}" type="slidenum">
              <a:rPr kumimoji="0" lang="en-US" smtClean="0"/>
              <a:pPr eaLnBrk="1" latinLnBrk="0" hangingPunct="1"/>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Espace réservé de la date 1"/>
          <p:cNvSpPr>
            <a:spLocks noGrp="1"/>
          </p:cNvSpPr>
          <p:nvPr>
            <p:ph type="dt" sz="half" idx="10"/>
          </p:nvPr>
        </p:nvSpPr>
        <p:spPr/>
        <p:txBody>
          <a:bodyPr/>
          <a:lstStyle/>
          <a:p>
            <a:pPr eaLnBrk="1" latinLnBrk="0" hangingPunct="1"/>
            <a:fld id="{3383155F-F16E-FA46-8017-0BBDE5A825CF}" type="datetime1">
              <a:rPr lang="fr-FR" smtClean="0"/>
              <a:pPr eaLnBrk="1" latinLnBrk="0" hangingPunct="1"/>
              <a:t>22/09/2014</a:t>
            </a:fld>
            <a:endParaRPr lang="en-US"/>
          </a:p>
        </p:txBody>
      </p:sp>
      <p:sp>
        <p:nvSpPr>
          <p:cNvPr id="3" name="Espace réservé du pied de page 2"/>
          <p:cNvSpPr>
            <a:spLocks noGrp="1"/>
          </p:cNvSpPr>
          <p:nvPr>
            <p:ph type="ftr" sz="quarter" idx="11"/>
          </p:nvPr>
        </p:nvSpPr>
        <p:spPr/>
        <p:txBody>
          <a:bodyPr/>
          <a:lstStyle/>
          <a:p>
            <a:endParaRPr kumimoji="0" lang="en-US"/>
          </a:p>
        </p:txBody>
      </p:sp>
      <p:sp>
        <p:nvSpPr>
          <p:cNvPr id="4" name="Espace réservé du numéro de diapositive 3"/>
          <p:cNvSpPr>
            <a:spLocks noGrp="1"/>
          </p:cNvSpPr>
          <p:nvPr>
            <p:ph type="sldNum" sz="quarter" idx="12"/>
          </p:nvPr>
        </p:nvSpPr>
        <p:spPr>
          <a:xfrm>
            <a:off x="4267200" y="6324600"/>
            <a:ext cx="609600" cy="441324"/>
          </a:xfrm>
        </p:spPr>
        <p:txBody>
          <a:bodyPr/>
          <a:lstStyle>
            <a:lvl1pPr>
              <a:defRPr>
                <a:solidFill>
                  <a:srgbClr val="FFFFFF"/>
                </a:solidFill>
              </a:defRPr>
            </a:lvl1pPr>
          </a:lstStyle>
          <a:p>
            <a:pPr eaLnBrk="1" latinLnBrk="0" hangingPunct="1"/>
            <a:fld id="{2C6B1FF6-39B9-40F5-8B67-33C6354A3D4F}" type="slidenum">
              <a:rPr kumimoji="0" lang="en-US" smtClean="0"/>
              <a:pPr eaLnBrk="1" latinLnBrk="0" hangingPunct="1"/>
              <a:t>‹#›</a:t>
            </a:fld>
            <a:endParaRPr kumimoji="0" lang="en-US" dirty="0">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fr-FR" smtClean="0"/>
              <a:t>Cliquez et modifiez le titre</a:t>
            </a:r>
            <a:endParaRPr kumimoji="0" lang="en-US"/>
          </a:p>
        </p:txBody>
      </p:sp>
      <p:sp>
        <p:nvSpPr>
          <p:cNvPr id="3" name="Espace réservé du texte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cteur droit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Espace réservé du contenu 19"/>
          <p:cNvSpPr>
            <a:spLocks noGrp="1"/>
          </p:cNvSpPr>
          <p:nvPr>
            <p:ph sz="quarter" idx="1"/>
          </p:nvPr>
        </p:nvSpPr>
        <p:spPr>
          <a:xfrm>
            <a:off x="3124200" y="685800"/>
            <a:ext cx="5638800" cy="5410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pPr eaLnBrk="1" latinLnBrk="0" hangingPunct="1"/>
            <a:fld id="{2C6B1FF6-39B9-40F5-8B67-33C6354A3D4F}" type="slidenum">
              <a:rPr kumimoji="0" lang="en-US" smtClean="0"/>
              <a:pPr eaLnBrk="1" latinLnBrk="0" hangingPunct="1"/>
              <a:t>‹#›</a:t>
            </a:fld>
            <a:endParaRPr kumimoji="0" lang="en-US" dirty="0">
              <a:solidFill>
                <a:schemeClr val="accent3">
                  <a:shade val="75000"/>
                </a:schemeClr>
              </a:solidFill>
            </a:endParaRPr>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p:txBody>
          <a:bodyPr/>
          <a:lstStyle/>
          <a:p>
            <a:pPr eaLnBrk="1" latinLnBrk="0" hangingPunct="1"/>
            <a:fld id="{C2A228C0-27A7-FF45-9197-3DD1EE686D20}" type="datetime1">
              <a:rPr lang="fr-FR" smtClean="0"/>
              <a:pPr eaLnBrk="1" latinLnBrk="0" hangingPunct="1"/>
              <a:t>22/09/2014</a:t>
            </a:fld>
            <a:endParaRPr lang="en-US"/>
          </a:p>
        </p:txBody>
      </p:sp>
      <p:sp>
        <p:nvSpPr>
          <p:cNvPr id="6" name="Espace réservé du pied de page 5"/>
          <p:cNvSpPr>
            <a:spLocks noGrp="1"/>
          </p:cNvSpPr>
          <p:nvPr>
            <p:ph type="ftr" sz="quarter" idx="11"/>
          </p:nvPr>
        </p:nvSpPr>
        <p:spPr>
          <a:xfrm>
            <a:off x="301752" y="6410848"/>
            <a:ext cx="3383280" cy="365760"/>
          </a:xfrm>
        </p:spPr>
        <p:txBody>
          <a:bodyPr/>
          <a:lstStyle/>
          <a:p>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1" name="Connecteur droit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p>
            <a:pPr eaLnBrk="1" latinLnBrk="0" hangingPunct="1"/>
            <a:fld id="{2C6B1FF6-39B9-40F5-8B67-33C6354A3D4F}" type="slidenum">
              <a:rPr kumimoji="0" lang="en-US" smtClean="0"/>
              <a:pPr eaLnBrk="1" latinLnBrk="0" hangingPunct="1"/>
              <a:t>‹#›</a:t>
            </a:fld>
            <a:endParaRPr kumimoji="0" lang="en-US" dirty="0"/>
          </a:p>
        </p:txBody>
      </p:sp>
      <p:sp>
        <p:nvSpPr>
          <p:cNvPr id="2" name="Titr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fr-FR" smtClean="0"/>
              <a:t>Cliquez et modifiez le titre</a:t>
            </a:r>
            <a:endParaRPr kumimoji="0" lang="en-US"/>
          </a:p>
        </p:txBody>
      </p:sp>
      <p:sp>
        <p:nvSpPr>
          <p:cNvPr id="3" name="Espace réservé pour une image  2"/>
          <p:cNvSpPr>
            <a:spLocks noGrp="1"/>
          </p:cNvSpPr>
          <p:nvPr>
            <p:ph type="pic" idx="1"/>
          </p:nvPr>
        </p:nvSpPr>
        <p:spPr>
          <a:xfrm>
            <a:off x="3000375" y="609600"/>
            <a:ext cx="5867400" cy="4267200"/>
          </a:xfrm>
        </p:spPr>
        <p:txBody>
          <a:bodyPr/>
          <a:lstStyle>
            <a:lvl1pPr marL="0" indent="0">
              <a:buNone/>
              <a:defRPr sz="3200"/>
            </a:lvl1pPr>
          </a:lstStyle>
          <a:p>
            <a:r>
              <a:rPr kumimoji="0" lang="fr-FR" smtClean="0"/>
              <a:t>Faire glisser l'image vers l'espace réservé ou cliquer sur l'icône pour l'ajouter</a:t>
            </a:r>
            <a:endParaRPr kumimoji="0" lang="en-US" dirty="0"/>
          </a:p>
        </p:txBody>
      </p:sp>
      <p:sp>
        <p:nvSpPr>
          <p:cNvPr id="4" name="Espace réservé du texte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a:xfrm>
            <a:off x="5788152" y="6404984"/>
            <a:ext cx="3044952" cy="365760"/>
          </a:xfrm>
        </p:spPr>
        <p:txBody>
          <a:bodyPr/>
          <a:lstStyle/>
          <a:p>
            <a:pPr eaLnBrk="1" latinLnBrk="0" hangingPunct="1"/>
            <a:fld id="{D8A0149F-9D8F-EC42-89A3-9A70D6585273}" type="datetime1">
              <a:rPr lang="fr-FR" smtClean="0"/>
              <a:pPr eaLnBrk="1" latinLnBrk="0" hangingPunct="1"/>
              <a:t>22/09/2014</a:t>
            </a:fld>
            <a:endParaRPr lang="en-US" dirty="0"/>
          </a:p>
        </p:txBody>
      </p:sp>
      <p:sp>
        <p:nvSpPr>
          <p:cNvPr id="6" name="Espace réservé du pied de page 5"/>
          <p:cNvSpPr>
            <a:spLocks noGrp="1"/>
          </p:cNvSpPr>
          <p:nvPr>
            <p:ph type="ftr" sz="quarter" idx="11"/>
          </p:nvPr>
        </p:nvSpPr>
        <p:spPr>
          <a:xfrm>
            <a:off x="301752" y="6410848"/>
            <a:ext cx="3584448" cy="365760"/>
          </a:xfrm>
        </p:spPr>
        <p:txBody>
          <a:bodyPr/>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et modifiez le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eaLnBrk="1" latinLnBrk="0" hangingPunct="1"/>
            <a:fld id="{ADEAF188-610D-EE46-9BC8-8DE88067F7AA}" type="datetime1">
              <a:rPr lang="fr-FR" smtClean="0"/>
              <a:pPr eaLnBrk="1" latinLnBrk="0" hangingPunct="1"/>
              <a:t>22/09/2014</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cteur droit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6915912" y="3009901"/>
            <a:ext cx="457200" cy="441325"/>
          </a:xfrm>
        </p:spPr>
        <p:txBody>
          <a:bodyPr/>
          <a:lstStyle/>
          <a:p>
            <a:pPr eaLnBrk="1" latinLnBrk="0" hangingPunct="1"/>
            <a:fld id="{2C6B1FF6-39B9-40F5-8B67-33C6354A3D4F}" type="slidenum">
              <a:rPr kumimoji="0" lang="en-US" smtClean="0"/>
              <a:pPr eaLnBrk="1" latinLnBrk="0" hangingPunct="1"/>
              <a:t>‹#›</a:t>
            </a:fld>
            <a:endParaRPr kumimoji="0" lang="en-US" dirty="0"/>
          </a:p>
        </p:txBody>
      </p:sp>
      <p:sp>
        <p:nvSpPr>
          <p:cNvPr id="3" name="Espace réservé du texte vertical 2"/>
          <p:cNvSpPr>
            <a:spLocks noGrp="1"/>
          </p:cNvSpPr>
          <p:nvPr>
            <p:ph type="body" orient="vert" idx="1"/>
          </p:nvPr>
        </p:nvSpPr>
        <p:spPr>
          <a:xfrm>
            <a:off x="304800" y="304800"/>
            <a:ext cx="6553200" cy="5821366"/>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eaLnBrk="1" latinLnBrk="0" hangingPunct="1"/>
            <a:fld id="{9E0F52DB-9E83-7A41-9FF8-3703F52F31C4}" type="datetime1">
              <a:rPr lang="fr-FR" smtClean="0"/>
              <a:pPr eaLnBrk="1" latinLnBrk="0" hangingPunct="1"/>
              <a:t>22/09/2014</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2" name="Titre vertical 1"/>
          <p:cNvSpPr>
            <a:spLocks noGrp="1"/>
          </p:cNvSpPr>
          <p:nvPr>
            <p:ph type="title" orient="vert"/>
          </p:nvPr>
        </p:nvSpPr>
        <p:spPr>
          <a:xfrm>
            <a:off x="7391400" y="304801"/>
            <a:ext cx="1447800" cy="5851525"/>
          </a:xfrm>
        </p:spPr>
        <p:txBody>
          <a:bodyPr vert="eaVert"/>
          <a:lstStyle/>
          <a:p>
            <a:r>
              <a:rPr kumimoji="0" lang="fr-FR"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Espace réservé de la date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lgn="r" eaLnBrk="1" latinLnBrk="0" hangingPunct="1"/>
            <a:fld id="{A6112E2A-B8CC-1B46-B3C0-38C29E20BA60}" type="datetime1">
              <a:rPr lang="fr-FR" smtClean="0"/>
              <a:pPr algn="r" eaLnBrk="1" latinLnBrk="0" hangingPunct="1"/>
              <a:t>22/09/2014</a:t>
            </a:fld>
            <a:endParaRPr lang="en-US" sz="1400" dirty="0">
              <a:solidFill>
                <a:srgbClr val="FFFFFF"/>
              </a:solidFill>
            </a:endParaRPr>
          </a:p>
        </p:txBody>
      </p:sp>
      <p:sp>
        <p:nvSpPr>
          <p:cNvPr id="3" name="Espace réservé du pied de page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lgn="l" eaLnBrk="1" latinLnBrk="0" hangingPunct="1"/>
            <a:endParaRPr kumimoji="0" lang="en-US" dirty="0">
              <a:solidFill>
                <a:srgbClr val="FFFFFF"/>
              </a:solidFill>
            </a:endParaRPr>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cteur droit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lgn="ctr" eaLnBrk="1" latinLnBrk="0" hangingPunct="1"/>
            <a:fld id="{2C6B1FF6-39B9-40F5-8B67-33C6354A3D4F}" type="slidenum">
              <a:rPr kumimoji="0" lang="en-US" smtClean="0"/>
              <a:pPr algn="ctr" eaLnBrk="1" latinLnBrk="0" hangingPunct="1"/>
              <a:t>‹#›</a:t>
            </a:fld>
            <a:endParaRPr kumimoji="0" lang="en-US" sz="1600" dirty="0">
              <a:solidFill>
                <a:schemeClr val="accent3">
                  <a:shade val="75000"/>
                </a:schemeClr>
              </a:solidFill>
            </a:endParaRPr>
          </a:p>
        </p:txBody>
      </p:sp>
      <p:sp>
        <p:nvSpPr>
          <p:cNvPr id="22" name="Espace réservé du titre 21"/>
          <p:cNvSpPr>
            <a:spLocks noGrp="1"/>
          </p:cNvSpPr>
          <p:nvPr>
            <p:ph type="title"/>
          </p:nvPr>
        </p:nvSpPr>
        <p:spPr>
          <a:xfrm>
            <a:off x="301752" y="228600"/>
            <a:ext cx="8534400" cy="758952"/>
          </a:xfrm>
          <a:prstGeom prst="rect">
            <a:avLst/>
          </a:prstGeom>
        </p:spPr>
        <p:txBody>
          <a:bodyPr vert="horz" anchor="b">
            <a:normAutofit/>
          </a:bodyPr>
          <a:lstStyle/>
          <a:p>
            <a:r>
              <a:rPr kumimoji="0" lang="fr-FR" smtClean="0"/>
              <a:t>Cliquez et modifiez le titre</a:t>
            </a:r>
            <a:endParaRPr kumimoji="0" lang="en-US"/>
          </a:p>
        </p:txBody>
      </p:sp>
      <p:sp>
        <p:nvSpPr>
          <p:cNvPr id="13" name="Espace réservé du texte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oleObject" Target="file:///\\localhost\Users\invite\Documents\92%20Confe&#769;rence%20web%20LB%20sept%202014\Macintosh%20HD:Users:invite:Desktop:THESE%20MOUTURE%20DER:the&#768;se%20revue%20pour%20public%20Dunod.docx!OLE_LINK7" TargetMode="External"/><Relationship Id="rId5"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chart" Target="../charts/char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chart" Target="../charts/char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1371600" y="2971797"/>
            <a:ext cx="6400800" cy="2107307"/>
          </a:xfrm>
        </p:spPr>
        <p:txBody>
          <a:bodyPr>
            <a:noAutofit/>
          </a:bodyPr>
          <a:lstStyle/>
          <a:p>
            <a:r>
              <a:rPr lang="fr-FR" sz="2400" i="1" cap="none" dirty="0" smtClean="0">
                <a:latin typeface="Cambria"/>
                <a:cs typeface="Cambria"/>
              </a:rPr>
              <a:t>Le </a:t>
            </a:r>
            <a:r>
              <a:rPr lang="fr-FR" sz="2400" i="1" cap="none" dirty="0" err="1" smtClean="0">
                <a:latin typeface="Cambria"/>
                <a:cs typeface="Cambria"/>
              </a:rPr>
              <a:t>mécanisme</a:t>
            </a:r>
            <a:r>
              <a:rPr lang="fr-FR" sz="2400" i="1" cap="none" dirty="0" smtClean="0">
                <a:latin typeface="Cambria"/>
                <a:cs typeface="Cambria"/>
              </a:rPr>
              <a:t> de </a:t>
            </a:r>
            <a:r>
              <a:rPr lang="fr-FR" sz="2400" i="1" cap="none" dirty="0" err="1" smtClean="0">
                <a:latin typeface="Cambria"/>
                <a:cs typeface="Cambria"/>
              </a:rPr>
              <a:t>défense</a:t>
            </a:r>
            <a:r>
              <a:rPr lang="fr-FR" sz="2400" i="1" cap="none" dirty="0" smtClean="0">
                <a:latin typeface="Cambria"/>
                <a:cs typeface="Cambria"/>
              </a:rPr>
              <a:t> de </a:t>
            </a:r>
            <a:r>
              <a:rPr lang="fr-FR" sz="2400" i="1" cap="none" dirty="0" err="1" smtClean="0">
                <a:latin typeface="Cambria"/>
                <a:cs typeface="Cambria"/>
              </a:rPr>
              <a:t>démantèlement</a:t>
            </a:r>
            <a:r>
              <a:rPr lang="fr-FR" sz="2400" i="1" cap="none" dirty="0">
                <a:latin typeface="Cambria"/>
                <a:cs typeface="Cambria"/>
              </a:rPr>
              <a:t> </a:t>
            </a:r>
            <a:r>
              <a:rPr lang="fr-FR" sz="2400" i="1" cap="none" dirty="0" smtClean="0">
                <a:latin typeface="Cambria"/>
                <a:cs typeface="Cambria"/>
              </a:rPr>
              <a:t>dans l'autisme :</a:t>
            </a:r>
            <a:br>
              <a:rPr lang="fr-FR" sz="2400" i="1" cap="none" dirty="0" smtClean="0">
                <a:latin typeface="Cambria"/>
                <a:cs typeface="Cambria"/>
              </a:rPr>
            </a:br>
            <a:r>
              <a:rPr lang="fr-FR" sz="2400" i="1" cap="none" dirty="0" smtClean="0">
                <a:latin typeface="Cambria"/>
                <a:cs typeface="Cambria"/>
              </a:rPr>
              <a:t>Transformation et </a:t>
            </a:r>
            <a:r>
              <a:rPr lang="fr-FR" sz="2400" i="1" cap="none" dirty="0" err="1" smtClean="0">
                <a:latin typeface="Cambria"/>
                <a:cs typeface="Cambria"/>
              </a:rPr>
              <a:t>co-création</a:t>
            </a:r>
            <a:endParaRPr lang="fr-FR" sz="2400" i="1" cap="none" dirty="0">
              <a:latin typeface="Cambria"/>
              <a:cs typeface="Cambria"/>
            </a:endParaRPr>
          </a:p>
          <a:p>
            <a:r>
              <a:rPr lang="fr-FR" sz="2400" i="1" cap="none" dirty="0" smtClean="0">
                <a:latin typeface="Cambria"/>
                <a:cs typeface="Cambria"/>
              </a:rPr>
              <a:t>du lien intersubjectif en </a:t>
            </a:r>
          </a:p>
          <a:p>
            <a:r>
              <a:rPr lang="fr-FR" sz="2400" i="1" cap="none" dirty="0" err="1" smtClean="0">
                <a:latin typeface="Cambria"/>
                <a:cs typeface="Cambria"/>
              </a:rPr>
              <a:t>psychothérapie</a:t>
            </a:r>
            <a:r>
              <a:rPr lang="fr-FR" sz="2400" i="1" cap="none" dirty="0" smtClean="0">
                <a:latin typeface="Cambria"/>
                <a:cs typeface="Cambria"/>
              </a:rPr>
              <a:t> de l’enfant</a:t>
            </a:r>
            <a:endParaRPr lang="fr-FR" sz="2400" cap="none" dirty="0">
              <a:latin typeface="Cambria"/>
              <a:cs typeface="Cambria"/>
            </a:endParaRPr>
          </a:p>
        </p:txBody>
      </p:sp>
      <p:sp>
        <p:nvSpPr>
          <p:cNvPr id="3" name="Titre 2"/>
          <p:cNvSpPr>
            <a:spLocks noGrp="1"/>
          </p:cNvSpPr>
          <p:nvPr>
            <p:ph type="ctrTitle"/>
          </p:nvPr>
        </p:nvSpPr>
        <p:spPr>
          <a:xfrm>
            <a:off x="685800" y="799560"/>
            <a:ext cx="7772400" cy="1334039"/>
          </a:xfrm>
        </p:spPr>
        <p:txBody>
          <a:bodyPr>
            <a:normAutofit/>
          </a:bodyPr>
          <a:lstStyle/>
          <a:p>
            <a:r>
              <a:rPr lang="fr-FR" sz="1800" b="1" dirty="0"/>
              <a:t>THESE de 3ème cycle </a:t>
            </a:r>
            <a:r>
              <a:rPr lang="fr-FR" sz="1800" dirty="0"/>
              <a:t/>
            </a:r>
            <a:br>
              <a:rPr lang="fr-FR" sz="1800" dirty="0"/>
            </a:br>
            <a:r>
              <a:rPr lang="fr-FR" sz="1800" b="1" dirty="0"/>
              <a:t>Doctorat de </a:t>
            </a:r>
            <a:r>
              <a:rPr lang="fr-FR" sz="1800" b="1" dirty="0" smtClean="0"/>
              <a:t>l'Université </a:t>
            </a:r>
            <a:r>
              <a:rPr lang="fr-FR" sz="1800" b="1" dirty="0"/>
              <a:t>d'Aix </a:t>
            </a:r>
            <a:r>
              <a:rPr lang="fr-FR" sz="1800" b="1" dirty="0" smtClean="0"/>
              <a:t>Marseille</a:t>
            </a:r>
            <a:br>
              <a:rPr lang="fr-FR" sz="1800" b="1" dirty="0" smtClean="0"/>
            </a:br>
            <a:r>
              <a:rPr lang="fr-FR" sz="1800" b="1" dirty="0" err="1" smtClean="0"/>
              <a:t>Spécialité</a:t>
            </a:r>
            <a:r>
              <a:rPr lang="fr-FR" sz="1800" b="1" dirty="0" smtClean="0"/>
              <a:t> </a:t>
            </a:r>
            <a:r>
              <a:rPr lang="fr-FR" sz="1800" b="1" dirty="0"/>
              <a:t>: Psychopathologie clinique </a:t>
            </a:r>
            <a:r>
              <a:rPr lang="fr-FR" sz="1800" b="1" dirty="0" smtClean="0"/>
              <a:t/>
            </a:r>
            <a:br>
              <a:rPr lang="fr-FR" sz="1800" b="1" dirty="0" smtClean="0"/>
            </a:br>
            <a:endParaRPr lang="fr-FR" sz="1800" dirty="0"/>
          </a:p>
        </p:txBody>
      </p:sp>
      <p:pic>
        <p:nvPicPr>
          <p:cNvPr id="7" name="Image 6"/>
          <p:cNvPicPr>
            <a:picLocks noChangeAspect="1"/>
          </p:cNvPicPr>
          <p:nvPr/>
        </p:nvPicPr>
        <p:blipFill>
          <a:blip r:embed="rId3"/>
          <a:stretch>
            <a:fillRect/>
          </a:stretch>
        </p:blipFill>
        <p:spPr>
          <a:xfrm>
            <a:off x="4750587" y="203381"/>
            <a:ext cx="4209679" cy="502114"/>
          </a:xfrm>
          <a:prstGeom prst="rect">
            <a:avLst/>
          </a:prstGeom>
        </p:spPr>
      </p:pic>
      <p:pic>
        <p:nvPicPr>
          <p:cNvPr id="9" name="Image 8"/>
          <p:cNvPicPr>
            <a:picLocks noChangeAspect="1"/>
          </p:cNvPicPr>
          <p:nvPr/>
        </p:nvPicPr>
        <p:blipFill>
          <a:blip r:embed="rId4"/>
          <a:stretch>
            <a:fillRect/>
          </a:stretch>
        </p:blipFill>
        <p:spPr>
          <a:xfrm>
            <a:off x="223420" y="213658"/>
            <a:ext cx="3741102" cy="585903"/>
          </a:xfrm>
          <a:prstGeom prst="rect">
            <a:avLst/>
          </a:prstGeom>
        </p:spPr>
      </p:pic>
      <p:sp>
        <p:nvSpPr>
          <p:cNvPr id="10" name="ZoneTexte 9"/>
          <p:cNvSpPr txBox="1"/>
          <p:nvPr/>
        </p:nvSpPr>
        <p:spPr>
          <a:xfrm>
            <a:off x="223420" y="5624740"/>
            <a:ext cx="3847510" cy="646331"/>
          </a:xfrm>
          <a:prstGeom prst="rect">
            <a:avLst/>
          </a:prstGeom>
          <a:noFill/>
        </p:spPr>
        <p:txBody>
          <a:bodyPr wrap="square" rtlCol="0">
            <a:spAutoFit/>
          </a:bodyPr>
          <a:lstStyle/>
          <a:p>
            <a:r>
              <a:rPr lang="fr-FR" dirty="0" smtClean="0">
                <a:solidFill>
                  <a:schemeClr val="bg2">
                    <a:lumMod val="25000"/>
                  </a:schemeClr>
                </a:solidFill>
              </a:rPr>
              <a:t>Présentée par Laurence BARRER</a:t>
            </a:r>
          </a:p>
          <a:p>
            <a:r>
              <a:rPr lang="fr-FR" dirty="0" smtClean="0">
                <a:solidFill>
                  <a:schemeClr val="bg2">
                    <a:lumMod val="25000"/>
                  </a:schemeClr>
                </a:solidFill>
              </a:rPr>
              <a:t>Sous la Direction de Guy GIMENEZ</a:t>
            </a:r>
            <a:endParaRPr lang="fr-FR" dirty="0">
              <a:solidFill>
                <a:schemeClr val="bg2">
                  <a:lumMod val="25000"/>
                </a:schemeClr>
              </a:solidFill>
            </a:endParaRPr>
          </a:p>
        </p:txBody>
      </p:sp>
      <p:sp>
        <p:nvSpPr>
          <p:cNvPr id="11" name="ZoneTexte 10"/>
          <p:cNvSpPr txBox="1"/>
          <p:nvPr/>
        </p:nvSpPr>
        <p:spPr>
          <a:xfrm>
            <a:off x="5067398" y="4913520"/>
            <a:ext cx="3847510" cy="1477328"/>
          </a:xfrm>
          <a:prstGeom prst="rect">
            <a:avLst/>
          </a:prstGeom>
          <a:noFill/>
        </p:spPr>
        <p:txBody>
          <a:bodyPr wrap="square" rtlCol="0">
            <a:spAutoFit/>
          </a:bodyPr>
          <a:lstStyle/>
          <a:p>
            <a:pPr algn="r"/>
            <a:r>
              <a:rPr lang="fr-FR" dirty="0" smtClean="0">
                <a:solidFill>
                  <a:schemeClr val="bg2">
                    <a:lumMod val="25000"/>
                  </a:schemeClr>
                </a:solidFill>
              </a:rPr>
              <a:t>Jury</a:t>
            </a:r>
          </a:p>
          <a:p>
            <a:pPr algn="r"/>
            <a:r>
              <a:rPr lang="fr-FR" dirty="0" smtClean="0">
                <a:solidFill>
                  <a:schemeClr val="bg2">
                    <a:lumMod val="25000"/>
                  </a:schemeClr>
                </a:solidFill>
              </a:rPr>
              <a:t>Michèle BENHAIM</a:t>
            </a:r>
          </a:p>
          <a:p>
            <a:pPr algn="r"/>
            <a:r>
              <a:rPr lang="fr-FR" dirty="0" smtClean="0">
                <a:solidFill>
                  <a:schemeClr val="bg2">
                    <a:lumMod val="25000"/>
                  </a:schemeClr>
                </a:solidFill>
              </a:rPr>
              <a:t>Albert CICCONE</a:t>
            </a:r>
          </a:p>
          <a:p>
            <a:pPr algn="r"/>
            <a:r>
              <a:rPr lang="fr-FR" dirty="0" smtClean="0">
                <a:solidFill>
                  <a:schemeClr val="bg2">
                    <a:lumMod val="25000"/>
                  </a:schemeClr>
                </a:solidFill>
              </a:rPr>
              <a:t>Bernard CHOUVIER</a:t>
            </a:r>
          </a:p>
          <a:p>
            <a:pPr algn="r"/>
            <a:r>
              <a:rPr lang="fr-FR" dirty="0" smtClean="0">
                <a:solidFill>
                  <a:schemeClr val="bg2">
                    <a:lumMod val="25000"/>
                  </a:schemeClr>
                </a:solidFill>
              </a:rPr>
              <a:t>Guy GIMENEZ</a:t>
            </a:r>
          </a:p>
        </p:txBody>
      </p:sp>
      <p:sp>
        <p:nvSpPr>
          <p:cNvPr id="12" name="ZoneTexte 11"/>
          <p:cNvSpPr txBox="1"/>
          <p:nvPr/>
        </p:nvSpPr>
        <p:spPr>
          <a:xfrm>
            <a:off x="782435" y="6339186"/>
            <a:ext cx="7675765" cy="369332"/>
          </a:xfrm>
          <a:prstGeom prst="rect">
            <a:avLst/>
          </a:prstGeom>
          <a:noFill/>
        </p:spPr>
        <p:txBody>
          <a:bodyPr wrap="square" rtlCol="0">
            <a:spAutoFit/>
          </a:bodyPr>
          <a:lstStyle/>
          <a:p>
            <a:pPr algn="ctr"/>
            <a:r>
              <a:rPr lang="fr-FR" dirty="0" smtClean="0">
                <a:solidFill>
                  <a:schemeClr val="accent1"/>
                </a:solidFill>
              </a:rPr>
              <a:t>Lundi 22 septembre 2014</a:t>
            </a:r>
            <a:endParaRPr lang="fr-FR" dirty="0">
              <a:solidFill>
                <a:schemeClr val="accent1"/>
              </a:solidFill>
            </a:endParaRPr>
          </a:p>
        </p:txBody>
      </p:sp>
      <p:sp>
        <p:nvSpPr>
          <p:cNvPr id="4" name="Espace réservé du numéro de diapositive 3"/>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a:t>
            </a:fld>
            <a:endParaRPr kumimoji="0" lang="en-US" dirty="0">
              <a:solidFill>
                <a:schemeClr val="accent3">
                  <a:shade val="75000"/>
                </a:schemeClr>
              </a:solidFill>
            </a:endParaRPr>
          </a:p>
        </p:txBody>
      </p:sp>
    </p:spTree>
    <p:extLst>
      <p:ext uri="{BB962C8B-B14F-4D97-AF65-F5344CB8AC3E}">
        <p14:creationId xmlns:p14="http://schemas.microsoft.com/office/powerpoint/2010/main" val="214285168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305870" y="3496928"/>
            <a:ext cx="8686163" cy="1487587"/>
          </a:xfrm>
          <a:prstGeom prst="rect">
            <a:avLst/>
          </a:prstGeom>
          <a:noFill/>
        </p:spPr>
        <p:txBody>
          <a:bodyPr wrap="square" rtlCol="0">
            <a:spAutoFit/>
          </a:bodyPr>
          <a:lstStyle/>
          <a:p>
            <a:pPr algn="ctr">
              <a:lnSpc>
                <a:spcPct val="90000"/>
              </a:lnSpc>
              <a:buClr>
                <a:schemeClr val="accent1"/>
              </a:buClr>
            </a:pPr>
            <a:r>
              <a:rPr lang="fr-FR" sz="6000" dirty="0"/>
              <a:t>Problématique</a:t>
            </a:r>
            <a:r>
              <a:rPr lang="fr-FR" sz="4000" dirty="0"/>
              <a:t/>
            </a:r>
            <a:br>
              <a:rPr lang="fr-FR" sz="4000" dirty="0"/>
            </a:br>
            <a:r>
              <a:rPr lang="fr-FR" sz="4000" dirty="0"/>
              <a:t>Le démantèlement dans l’autisme</a:t>
            </a:r>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2</a:t>
            </a:fld>
            <a:endParaRPr kumimoji="0" lang="en-US" dirty="0">
              <a:solidFill>
                <a:schemeClr val="accent3">
                  <a:shade val="75000"/>
                </a:schemeClr>
              </a:solidFill>
            </a:endParaRPr>
          </a:p>
        </p:txBody>
      </p:sp>
      <p:sp>
        <p:nvSpPr>
          <p:cNvPr id="3" name="Titre 2"/>
          <p:cNvSpPr>
            <a:spLocks noGrp="1"/>
          </p:cNvSpPr>
          <p:nvPr>
            <p:ph type="title"/>
          </p:nvPr>
        </p:nvSpPr>
        <p:spPr/>
        <p:txBody>
          <a:bodyPr/>
          <a:lstStyle/>
          <a:p>
            <a:endParaRPr lang="fr-FR"/>
          </a:p>
        </p:txBody>
      </p:sp>
    </p:spTree>
    <p:extLst>
      <p:ext uri="{BB962C8B-B14F-4D97-AF65-F5344CB8AC3E}">
        <p14:creationId xmlns:p14="http://schemas.microsoft.com/office/powerpoint/2010/main" val="415346293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228600"/>
            <a:ext cx="8534400" cy="644597"/>
          </a:xfrm>
        </p:spPr>
        <p:txBody>
          <a:bodyPr>
            <a:normAutofit/>
          </a:bodyPr>
          <a:lstStyle/>
          <a:p>
            <a:r>
              <a:rPr lang="fr-FR" sz="2800" dirty="0"/>
              <a:t>Problématique : le démantèlement dans l’autisme</a:t>
            </a:r>
          </a:p>
        </p:txBody>
      </p:sp>
      <p:sp>
        <p:nvSpPr>
          <p:cNvPr id="5" name="Espace réservé du contenu 4"/>
          <p:cNvSpPr>
            <a:spLocks noGrp="1"/>
          </p:cNvSpPr>
          <p:nvPr>
            <p:ph sz="quarter" idx="1"/>
          </p:nvPr>
        </p:nvSpPr>
        <p:spPr/>
        <p:txBody>
          <a:bodyPr>
            <a:normAutofit fontScale="92500" lnSpcReduction="20000"/>
          </a:bodyPr>
          <a:lstStyle/>
          <a:p>
            <a:endParaRPr lang="fr-FR" dirty="0" smtClean="0"/>
          </a:p>
          <a:p>
            <a:r>
              <a:rPr lang="fr-FR" dirty="0" smtClean="0"/>
              <a:t>Mécanisme ou processus autistique qui fait obstacle à la relation d’objet</a:t>
            </a:r>
          </a:p>
          <a:p>
            <a:endParaRPr lang="fr-FR" dirty="0" smtClean="0"/>
          </a:p>
          <a:p>
            <a:r>
              <a:rPr lang="fr-FR" dirty="0" smtClean="0"/>
              <a:t>Flou conceptuel</a:t>
            </a:r>
          </a:p>
          <a:p>
            <a:endParaRPr lang="fr-FR" dirty="0"/>
          </a:p>
          <a:p>
            <a:r>
              <a:rPr lang="fr-FR" dirty="0"/>
              <a:t>Quel est </a:t>
            </a:r>
            <a:r>
              <a:rPr lang="fr-FR" dirty="0" smtClean="0"/>
              <a:t>le </a:t>
            </a:r>
            <a:r>
              <a:rPr lang="fr-FR" dirty="0"/>
              <a:t>fonctionnement intrapsychique </a:t>
            </a:r>
            <a:r>
              <a:rPr lang="fr-FR" dirty="0" smtClean="0"/>
              <a:t>?</a:t>
            </a:r>
          </a:p>
          <a:p>
            <a:endParaRPr lang="fr-FR" dirty="0"/>
          </a:p>
          <a:p>
            <a:r>
              <a:rPr lang="fr-FR" dirty="0"/>
              <a:t>Comment l’observer ?</a:t>
            </a:r>
          </a:p>
          <a:p>
            <a:endParaRPr lang="fr-FR" dirty="0" smtClean="0"/>
          </a:p>
          <a:p>
            <a:r>
              <a:rPr lang="fr-FR" dirty="0" smtClean="0"/>
              <a:t>Très peu de vignettes cliniques dans la littérature scientifique</a:t>
            </a:r>
          </a:p>
          <a:p>
            <a:endParaRPr lang="fr-FR" dirty="0" smtClean="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3</a:t>
            </a:fld>
            <a:endParaRPr kumimoji="0" lang="en-US" dirty="0"/>
          </a:p>
        </p:txBody>
      </p:sp>
    </p:spTree>
    <p:extLst>
      <p:ext uri="{BB962C8B-B14F-4D97-AF65-F5344CB8AC3E}">
        <p14:creationId xmlns:p14="http://schemas.microsoft.com/office/powerpoint/2010/main" val="31568907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blinds(horizontal)">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blinds(horizontal)">
                                      <p:cBhvr>
                                        <p:cTn id="12" dur="500"/>
                                        <p:tgtEl>
                                          <p:spTgt spid="5">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Effect transition="in" filter="blinds(horizontal)">
                                      <p:cBhvr>
                                        <p:cTn id="17" dur="500"/>
                                        <p:tgtEl>
                                          <p:spTgt spid="5">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9" end="9"/>
                                            </p:txEl>
                                          </p:spTgt>
                                        </p:tgtEl>
                                        <p:attrNameLst>
                                          <p:attrName>style.visibility</p:attrName>
                                        </p:attrNameLst>
                                      </p:cBhvr>
                                      <p:to>
                                        <p:strVal val="visible"/>
                                      </p:to>
                                    </p:set>
                                    <p:animEffect transition="in" filter="blinds(horizontal)">
                                      <p:cBhvr>
                                        <p:cTn id="2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301752" y="228600"/>
            <a:ext cx="8534400" cy="644597"/>
          </a:xfrm>
        </p:spPr>
        <p:txBody>
          <a:bodyPr>
            <a:normAutofit/>
          </a:bodyPr>
          <a:lstStyle/>
          <a:p>
            <a:r>
              <a:rPr lang="fr-FR" sz="2800" dirty="0" smtClean="0"/>
              <a:t>Problématique : le démantèlement dans l’autisme</a:t>
            </a:r>
            <a:endParaRPr lang="fr-FR" sz="2800" dirty="0"/>
          </a:p>
        </p:txBody>
      </p:sp>
      <p:sp>
        <p:nvSpPr>
          <p:cNvPr id="9" name="Espace réservé du texte 8"/>
          <p:cNvSpPr>
            <a:spLocks noGrp="1"/>
          </p:cNvSpPr>
          <p:nvPr>
            <p:ph sz="quarter" idx="1"/>
          </p:nvPr>
        </p:nvSpPr>
        <p:spPr>
          <a:xfrm>
            <a:off x="301752" y="1527048"/>
            <a:ext cx="8503920" cy="3665273"/>
          </a:xfrm>
        </p:spPr>
        <p:txBody>
          <a:bodyPr/>
          <a:lstStyle/>
          <a:p>
            <a:endParaRPr lang="fr-FR" dirty="0" smtClean="0"/>
          </a:p>
          <a:p>
            <a:r>
              <a:rPr lang="fr-FR" dirty="0" smtClean="0"/>
              <a:t>Le processus de démantèlement et le mécanisme de défense</a:t>
            </a:r>
          </a:p>
          <a:p>
            <a:pPr marL="274320" lvl="1" indent="0">
              <a:buNone/>
            </a:pPr>
            <a:endParaRPr lang="fr-FR" dirty="0" smtClean="0"/>
          </a:p>
          <a:p>
            <a:pPr lvl="1"/>
            <a:r>
              <a:rPr lang="fr-FR" dirty="0" smtClean="0"/>
              <a:t>Paradoxe théorique entre</a:t>
            </a:r>
          </a:p>
          <a:p>
            <a:pPr lvl="1"/>
            <a:endParaRPr lang="fr-FR" dirty="0" smtClean="0"/>
          </a:p>
          <a:p>
            <a:pPr lvl="2"/>
            <a:r>
              <a:rPr lang="fr-FR" dirty="0" smtClean="0"/>
              <a:t>Démantèlement = passivité</a:t>
            </a:r>
          </a:p>
          <a:p>
            <a:pPr lvl="2"/>
            <a:r>
              <a:rPr lang="fr-FR" dirty="0" smtClean="0"/>
              <a:t>Mécanisme de défense = activité</a:t>
            </a:r>
          </a:p>
        </p:txBody>
      </p:sp>
      <p:sp>
        <p:nvSpPr>
          <p:cNvPr id="2" name="ZoneTexte 1"/>
          <p:cNvSpPr txBox="1"/>
          <p:nvPr/>
        </p:nvSpPr>
        <p:spPr>
          <a:xfrm>
            <a:off x="2060651" y="5432236"/>
            <a:ext cx="4327269" cy="369332"/>
          </a:xfrm>
          <a:prstGeom prst="rect">
            <a:avLst/>
          </a:prstGeom>
          <a:noFill/>
        </p:spPr>
        <p:txBody>
          <a:bodyPr wrap="square" rtlCol="0">
            <a:spAutoFit/>
          </a:bodyPr>
          <a:lstStyle/>
          <a:p>
            <a:pPr lvl="2" algn="ctr"/>
            <a:r>
              <a:rPr lang="fr-FR" dirty="0" smtClean="0">
                <a:solidFill>
                  <a:srgbClr val="FF0000"/>
                </a:solidFill>
              </a:rPr>
              <a:t>EQUATION À RÉSOUDRE</a:t>
            </a:r>
            <a:endParaRPr lang="fr-FR" dirty="0">
              <a:solidFill>
                <a:srgbClr val="FF0000"/>
              </a:solidFill>
            </a:endParaRPr>
          </a:p>
        </p:txBody>
      </p:sp>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4</a:t>
            </a:fld>
            <a:endParaRPr kumimoji="0" lang="en-US" dirty="0"/>
          </a:p>
        </p:txBody>
      </p:sp>
    </p:spTree>
    <p:extLst>
      <p:ext uri="{BB962C8B-B14F-4D97-AF65-F5344CB8AC3E}">
        <p14:creationId xmlns:p14="http://schemas.microsoft.com/office/powerpoint/2010/main" val="18463378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checkerboard(across)">
                                      <p:cBhvr>
                                        <p:cTn id="7" dur="500"/>
                                        <p:tgtEl>
                                          <p:spTgt spid="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5" end="5"/>
                                            </p:txEl>
                                          </p:spTgt>
                                        </p:tgtEl>
                                        <p:attrNameLst>
                                          <p:attrName>style.visibility</p:attrName>
                                        </p:attrNameLst>
                                      </p:cBhvr>
                                      <p:to>
                                        <p:strVal val="visible"/>
                                      </p:to>
                                    </p:set>
                                    <p:animEffect transition="in" filter="barn(inVertical)">
                                      <p:cBhvr>
                                        <p:cTn id="12" dur="500"/>
                                        <p:tgtEl>
                                          <p:spTgt spid="9">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xEl>
                                              <p:pRg st="6" end="6"/>
                                            </p:txEl>
                                          </p:spTgt>
                                        </p:tgtEl>
                                        <p:attrNameLst>
                                          <p:attrName>style.visibility</p:attrName>
                                        </p:attrNameLst>
                                      </p:cBhvr>
                                      <p:to>
                                        <p:strVal val="visible"/>
                                      </p:to>
                                    </p:set>
                                    <p:animEffect transition="in" filter="barn(inVertical)">
                                      <p:cBhvr>
                                        <p:cTn id="17" dur="500"/>
                                        <p:tgtEl>
                                          <p:spTgt spid="9">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strVal val="#ppt_w*0.70"/>
                                          </p:val>
                                        </p:tav>
                                        <p:tav tm="100000">
                                          <p:val>
                                            <p:strVal val="#ppt_w"/>
                                          </p:val>
                                        </p:tav>
                                      </p:tavLst>
                                    </p:anim>
                                    <p:anim calcmode="lin" valueType="num">
                                      <p:cBhvr>
                                        <p:cTn id="23" dur="500" fill="hold"/>
                                        <p:tgtEl>
                                          <p:spTgt spid="2"/>
                                        </p:tgtEl>
                                        <p:attrNameLst>
                                          <p:attrName>ppt_h</p:attrName>
                                        </p:attrNameLst>
                                      </p:cBhvr>
                                      <p:tavLst>
                                        <p:tav tm="0">
                                          <p:val>
                                            <p:strVal val="#ppt_h"/>
                                          </p:val>
                                        </p:tav>
                                        <p:tav tm="100000">
                                          <p:val>
                                            <p:strVal val="#ppt_h"/>
                                          </p:val>
                                        </p:tav>
                                      </p:tavLst>
                                    </p:anim>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301752" y="228600"/>
            <a:ext cx="8534400" cy="621917"/>
          </a:xfrm>
        </p:spPr>
        <p:txBody>
          <a:bodyPr>
            <a:normAutofit/>
          </a:bodyPr>
          <a:lstStyle/>
          <a:p>
            <a:r>
              <a:rPr lang="fr-FR" sz="2800" dirty="0" smtClean="0"/>
              <a:t>Problématique : le démantèlement dans l’autisme</a:t>
            </a:r>
            <a:endParaRPr lang="fr-FR" sz="2800" dirty="0"/>
          </a:p>
        </p:txBody>
      </p:sp>
      <p:sp>
        <p:nvSpPr>
          <p:cNvPr id="9" name="Espace réservé du texte 8"/>
          <p:cNvSpPr>
            <a:spLocks noGrp="1"/>
          </p:cNvSpPr>
          <p:nvPr>
            <p:ph sz="quarter" idx="1"/>
          </p:nvPr>
        </p:nvSpPr>
        <p:spPr/>
        <p:txBody>
          <a:bodyPr/>
          <a:lstStyle/>
          <a:p>
            <a:r>
              <a:rPr lang="fr-FR" dirty="0" smtClean="0"/>
              <a:t>Quelle fonction ?</a:t>
            </a:r>
          </a:p>
          <a:p>
            <a:endParaRPr lang="fr-FR" dirty="0"/>
          </a:p>
          <a:p>
            <a:pPr lvl="1"/>
            <a:r>
              <a:rPr lang="fr-FR" dirty="0" smtClean="0"/>
              <a:t>Protection contre l’extérieur</a:t>
            </a:r>
          </a:p>
          <a:p>
            <a:pPr lvl="2"/>
            <a:r>
              <a:rPr lang="fr-FR" dirty="0" smtClean="0"/>
              <a:t>Aller/retour entre les dimensionnalités (Meltzer, 1975)</a:t>
            </a:r>
          </a:p>
          <a:p>
            <a:pPr lvl="2"/>
            <a:r>
              <a:rPr lang="fr-FR" dirty="0" smtClean="0"/>
              <a:t>Lutte contre excitations extérieures (Houzel, 2006)</a:t>
            </a:r>
          </a:p>
          <a:p>
            <a:pPr lvl="2"/>
            <a:endParaRPr lang="fr-FR" dirty="0"/>
          </a:p>
          <a:p>
            <a:pPr lvl="1"/>
            <a:r>
              <a:rPr lang="fr-FR" dirty="0" smtClean="0"/>
              <a:t>Protection contre les angoisses internes</a:t>
            </a:r>
          </a:p>
          <a:p>
            <a:pPr lvl="2"/>
            <a:r>
              <a:rPr lang="fr-FR" dirty="0" smtClean="0"/>
              <a:t>Douleur dépressive (Meltzer, 1975)</a:t>
            </a:r>
          </a:p>
          <a:p>
            <a:pPr lvl="2"/>
            <a:r>
              <a:rPr lang="fr-FR" dirty="0" smtClean="0"/>
              <a:t>Catastrophe psychique (Houzel, 2006)</a:t>
            </a:r>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5</a:t>
            </a:fld>
            <a:endParaRPr kumimoji="0" lang="en-US" dirty="0"/>
          </a:p>
        </p:txBody>
      </p:sp>
    </p:spTree>
    <p:extLst>
      <p:ext uri="{BB962C8B-B14F-4D97-AF65-F5344CB8AC3E}">
        <p14:creationId xmlns:p14="http://schemas.microsoft.com/office/powerpoint/2010/main" val="37418386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checkerboard(across)">
                                      <p:cBhvr>
                                        <p:cTn id="7" dur="500"/>
                                        <p:tgtEl>
                                          <p:spTgt spid="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3" end="3"/>
                                            </p:txEl>
                                          </p:spTgt>
                                        </p:tgtEl>
                                        <p:attrNameLst>
                                          <p:attrName>style.visibility</p:attrName>
                                        </p:attrNameLst>
                                      </p:cBhvr>
                                      <p:to>
                                        <p:strVal val="visible"/>
                                      </p:to>
                                    </p:set>
                                    <p:animEffect transition="in" filter="barn(inVertical)">
                                      <p:cBhvr>
                                        <p:cTn id="12" dur="500"/>
                                        <p:tgtEl>
                                          <p:spTgt spid="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barn(inVertical)">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checkerboard(across)">
                                      <p:cBhvr>
                                        <p:cTn id="22" dur="500"/>
                                        <p:tgtEl>
                                          <p:spTgt spid="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9">
                                            <p:txEl>
                                              <p:pRg st="7" end="7"/>
                                            </p:txEl>
                                          </p:spTgt>
                                        </p:tgtEl>
                                        <p:attrNameLst>
                                          <p:attrName>style.visibility</p:attrName>
                                        </p:attrNameLst>
                                      </p:cBhvr>
                                      <p:to>
                                        <p:strVal val="visible"/>
                                      </p:to>
                                    </p:set>
                                    <p:animEffect transition="in" filter="barn(inVertical)">
                                      <p:cBhvr>
                                        <p:cTn id="27" dur="500"/>
                                        <p:tgtEl>
                                          <p:spTgt spid="9">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9">
                                            <p:txEl>
                                              <p:pRg st="8" end="8"/>
                                            </p:txEl>
                                          </p:spTgt>
                                        </p:tgtEl>
                                        <p:attrNameLst>
                                          <p:attrName>style.visibility</p:attrName>
                                        </p:attrNameLst>
                                      </p:cBhvr>
                                      <p:to>
                                        <p:strVal val="visible"/>
                                      </p:to>
                                    </p:set>
                                    <p:animEffect transition="in" filter="barn(inVertical)">
                                      <p:cBhvr>
                                        <p:cTn id="32"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204113" y="3737076"/>
            <a:ext cx="8686163" cy="1015663"/>
          </a:xfrm>
          <a:prstGeom prst="rect">
            <a:avLst/>
          </a:prstGeom>
          <a:noFill/>
        </p:spPr>
        <p:txBody>
          <a:bodyPr wrap="square" rtlCol="0">
            <a:spAutoFit/>
          </a:bodyPr>
          <a:lstStyle/>
          <a:p>
            <a:pPr algn="ctr">
              <a:buClr>
                <a:schemeClr val="accent1"/>
              </a:buClr>
            </a:pPr>
            <a:r>
              <a:rPr lang="fr-FR" sz="6000" dirty="0" smtClean="0"/>
              <a:t>Revue de littérature</a:t>
            </a:r>
            <a:endParaRPr lang="fr-FR" sz="6000"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6</a:t>
            </a:fld>
            <a:endParaRPr kumimoji="0" lang="en-US" dirty="0">
              <a:solidFill>
                <a:schemeClr val="accent3">
                  <a:shade val="75000"/>
                </a:schemeClr>
              </a:solidFill>
            </a:endParaRPr>
          </a:p>
        </p:txBody>
      </p:sp>
      <p:sp>
        <p:nvSpPr>
          <p:cNvPr id="3" name="Titre 2"/>
          <p:cNvSpPr>
            <a:spLocks noGrp="1"/>
          </p:cNvSpPr>
          <p:nvPr>
            <p:ph type="title"/>
          </p:nvPr>
        </p:nvSpPr>
        <p:spPr/>
        <p:txBody>
          <a:bodyPr/>
          <a:lstStyle/>
          <a:p>
            <a:endParaRPr lang="fr-FR" dirty="0"/>
          </a:p>
        </p:txBody>
      </p:sp>
    </p:spTree>
    <p:extLst>
      <p:ext uri="{BB962C8B-B14F-4D97-AF65-F5344CB8AC3E}">
        <p14:creationId xmlns:p14="http://schemas.microsoft.com/office/powerpoint/2010/main" val="26246443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228600"/>
            <a:ext cx="8534400" cy="644597"/>
          </a:xfrm>
        </p:spPr>
        <p:txBody>
          <a:bodyPr>
            <a:normAutofit/>
          </a:bodyPr>
          <a:lstStyle/>
          <a:p>
            <a:r>
              <a:rPr lang="fr-FR" sz="2800" smtClean="0"/>
              <a:t>Première Elaboration</a:t>
            </a:r>
            <a:endParaRPr lang="fr-FR" sz="2800" dirty="0"/>
          </a:p>
        </p:txBody>
      </p:sp>
      <p:sp>
        <p:nvSpPr>
          <p:cNvPr id="5" name="Espace réservé du contenu 4"/>
          <p:cNvSpPr>
            <a:spLocks noGrp="1"/>
          </p:cNvSpPr>
          <p:nvPr>
            <p:ph sz="quarter" idx="1"/>
          </p:nvPr>
        </p:nvSpPr>
        <p:spPr>
          <a:xfrm>
            <a:off x="301752" y="1527048"/>
            <a:ext cx="8503920" cy="4785914"/>
          </a:xfrm>
        </p:spPr>
        <p:txBody>
          <a:bodyPr>
            <a:normAutofit/>
          </a:bodyPr>
          <a:lstStyle/>
          <a:p>
            <a:r>
              <a:rPr lang="fr-FR" dirty="0" smtClean="0"/>
              <a:t>Meltzer (1975)</a:t>
            </a:r>
            <a:endParaRPr lang="fr-FR" dirty="0"/>
          </a:p>
          <a:p>
            <a:pPr lvl="1"/>
            <a:r>
              <a:rPr lang="fr-FR" dirty="0"/>
              <a:t> </a:t>
            </a:r>
            <a:r>
              <a:rPr lang="fr-FR" dirty="0" smtClean="0"/>
              <a:t>Première </a:t>
            </a:r>
            <a:r>
              <a:rPr lang="fr-FR" dirty="0"/>
              <a:t>description du </a:t>
            </a:r>
            <a:r>
              <a:rPr lang="fr-FR" dirty="0" smtClean="0"/>
              <a:t>mécanisme sur le </a:t>
            </a:r>
            <a:r>
              <a:rPr lang="fr-FR" dirty="0"/>
              <a:t>modèle de la </a:t>
            </a:r>
            <a:r>
              <a:rPr lang="fr-FR" dirty="0" smtClean="0"/>
              <a:t>comparaison</a:t>
            </a:r>
          </a:p>
          <a:p>
            <a:pPr lvl="2"/>
            <a:r>
              <a:rPr lang="fr-FR" dirty="0" smtClean="0"/>
              <a:t>C’est comme un mur de briques</a:t>
            </a:r>
          </a:p>
          <a:p>
            <a:pPr lvl="2"/>
            <a:r>
              <a:rPr lang="fr-FR" dirty="0" smtClean="0"/>
              <a:t>C’est </a:t>
            </a:r>
            <a:r>
              <a:rPr lang="fr-FR" dirty="0"/>
              <a:t>comme un jouet, le chien en perles de bois tendu par une ficelle</a:t>
            </a:r>
          </a:p>
          <a:p>
            <a:pPr lvl="2"/>
            <a:r>
              <a:rPr lang="fr-FR" dirty="0"/>
              <a:t>C’est comme une armée qui doit passer un pont</a:t>
            </a:r>
          </a:p>
          <a:p>
            <a:pPr lvl="1"/>
            <a:endParaRPr lang="fr-FR" dirty="0" smtClean="0"/>
          </a:p>
          <a:p>
            <a:pPr lvl="1"/>
            <a:r>
              <a:rPr lang="fr-FR" dirty="0" smtClean="0"/>
              <a:t>Définition : Suspension </a:t>
            </a:r>
            <a:r>
              <a:rPr lang="fr-FR" dirty="0"/>
              <a:t>de l’attention, accroche sensorielle, sens fonctionnant </a:t>
            </a:r>
            <a:r>
              <a:rPr lang="fr-FR" dirty="0" smtClean="0"/>
              <a:t>indépendamment</a:t>
            </a:r>
          </a:p>
          <a:p>
            <a:pPr lvl="1"/>
            <a:endParaRPr lang="fr-FR" dirty="0" smtClean="0"/>
          </a:p>
          <a:p>
            <a:pPr lvl="1"/>
            <a:r>
              <a:rPr lang="fr-FR" dirty="0" smtClean="0"/>
              <a:t>Ebauche métapsychologique</a:t>
            </a:r>
          </a:p>
          <a:p>
            <a:pPr lvl="1"/>
            <a:endParaRPr lang="fr-FR" dirty="0"/>
          </a:p>
          <a:p>
            <a:pPr lvl="1"/>
            <a:endParaRPr lang="fr-FR" dirty="0"/>
          </a:p>
          <a:p>
            <a:pPr marL="274320" lvl="1" indent="0">
              <a:buNone/>
            </a:pPr>
            <a:endParaRPr lang="fr-FR" dirty="0" smtClean="0"/>
          </a:p>
          <a:p>
            <a:pPr lvl="2"/>
            <a:endParaRPr lang="fr-FR" dirty="0" smtClean="0"/>
          </a:p>
        </p:txBody>
      </p:sp>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7</a:t>
            </a:fld>
            <a:endParaRPr kumimoji="0" lang="en-US" dirty="0"/>
          </a:p>
        </p:txBody>
      </p:sp>
    </p:spTree>
    <p:extLst>
      <p:ext uri="{BB962C8B-B14F-4D97-AF65-F5344CB8AC3E}">
        <p14:creationId xmlns:p14="http://schemas.microsoft.com/office/powerpoint/2010/main" val="13239894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randombar(horizontal)">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arn(inVertic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barn(inVertical)">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barn(inVertical)">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randombar(horizontal)">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randombar(horizontal)">
                                      <p:cBhvr>
                                        <p:cTn id="3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228600"/>
            <a:ext cx="8534400" cy="644597"/>
          </a:xfrm>
        </p:spPr>
        <p:txBody>
          <a:bodyPr>
            <a:normAutofit/>
          </a:bodyPr>
          <a:lstStyle/>
          <a:p>
            <a:r>
              <a:rPr lang="fr-FR" sz="2800" dirty="0" smtClean="0"/>
              <a:t>Revue de littérature</a:t>
            </a:r>
            <a:endParaRPr lang="fr-FR" sz="2800" dirty="0"/>
          </a:p>
        </p:txBody>
      </p:sp>
      <p:sp>
        <p:nvSpPr>
          <p:cNvPr id="5" name="Espace réservé du contenu 4"/>
          <p:cNvSpPr>
            <a:spLocks noGrp="1"/>
          </p:cNvSpPr>
          <p:nvPr>
            <p:ph sz="quarter" idx="1"/>
          </p:nvPr>
        </p:nvSpPr>
        <p:spPr>
          <a:xfrm>
            <a:off x="301752" y="1527047"/>
            <a:ext cx="8503920" cy="4861745"/>
          </a:xfrm>
        </p:spPr>
        <p:txBody>
          <a:bodyPr>
            <a:normAutofit/>
          </a:bodyPr>
          <a:lstStyle/>
          <a:p>
            <a:r>
              <a:rPr lang="fr-FR" dirty="0" smtClean="0"/>
              <a:t>Apport au modèle de Meltzer </a:t>
            </a:r>
            <a:r>
              <a:rPr lang="fr-FR" dirty="0"/>
              <a:t>(1975</a:t>
            </a:r>
            <a:r>
              <a:rPr lang="fr-FR" dirty="0" smtClean="0"/>
              <a:t>)</a:t>
            </a:r>
          </a:p>
          <a:p>
            <a:endParaRPr lang="fr-FR" dirty="0"/>
          </a:p>
          <a:p>
            <a:pPr lvl="1"/>
            <a:r>
              <a:rPr lang="fr-FR" dirty="0" smtClean="0"/>
              <a:t>Référence au démantèlement comme mécanisme de défense (</a:t>
            </a:r>
            <a:r>
              <a:rPr lang="nb-NO" dirty="0" smtClean="0"/>
              <a:t>Lebovici</a:t>
            </a:r>
            <a:r>
              <a:rPr lang="nb-NO" dirty="0"/>
              <a:t>, Diatkine et </a:t>
            </a:r>
            <a:r>
              <a:rPr lang="nb-NO" dirty="0" err="1" smtClean="0"/>
              <a:t>Soulé</a:t>
            </a:r>
            <a:r>
              <a:rPr lang="nb-NO" dirty="0" smtClean="0"/>
              <a:t>, 1985) ; </a:t>
            </a:r>
            <a:r>
              <a:rPr lang="fr-FR" dirty="0" smtClean="0"/>
              <a:t>Ciconne, 1991</a:t>
            </a:r>
            <a:r>
              <a:rPr lang="fr-FR" dirty="0"/>
              <a:t>) </a:t>
            </a:r>
            <a:endParaRPr lang="fr-FR" dirty="0" smtClean="0"/>
          </a:p>
          <a:p>
            <a:pPr lvl="1"/>
            <a:endParaRPr lang="fr-FR" dirty="0" smtClean="0"/>
          </a:p>
          <a:p>
            <a:pPr lvl="1"/>
            <a:r>
              <a:rPr lang="fr-FR" dirty="0" smtClean="0"/>
              <a:t>Processus de segmentation </a:t>
            </a:r>
            <a:r>
              <a:rPr lang="fr-FR" dirty="0" err="1" smtClean="0"/>
              <a:t>intrasensorielle</a:t>
            </a:r>
            <a:r>
              <a:rPr lang="fr-FR" dirty="0" smtClean="0"/>
              <a:t> à l’origine du remantèlement (Golse, 2005</a:t>
            </a:r>
            <a:r>
              <a:rPr lang="fr-FR" dirty="0"/>
              <a:t>) </a:t>
            </a:r>
            <a:endParaRPr lang="fr-FR" dirty="0" smtClean="0"/>
          </a:p>
          <a:p>
            <a:pPr lvl="1"/>
            <a:endParaRPr lang="fr-FR" dirty="0" smtClean="0"/>
          </a:p>
          <a:p>
            <a:pPr lvl="1"/>
            <a:r>
              <a:rPr lang="it-IT" dirty="0"/>
              <a:t>A</a:t>
            </a:r>
            <a:r>
              <a:rPr lang="it-IT" dirty="0" smtClean="0"/>
              <a:t>pproche quantitative de l’indépendance des sens (Mottron, 2006</a:t>
            </a:r>
            <a:r>
              <a:rPr lang="it-IT" dirty="0"/>
              <a:t>) </a:t>
            </a:r>
            <a:endParaRPr lang="it-IT" dirty="0" smtClean="0"/>
          </a:p>
          <a:p>
            <a:pPr lvl="1"/>
            <a:endParaRPr lang="it-IT" dirty="0" smtClean="0"/>
          </a:p>
          <a:p>
            <a:pPr lvl="1"/>
            <a:r>
              <a:rPr lang="fr-FR" dirty="0" smtClean="0"/>
              <a:t>S</a:t>
            </a:r>
            <a:r>
              <a:rPr lang="it-IT" dirty="0" err="1" smtClean="0"/>
              <a:t>ur</a:t>
            </a:r>
            <a:r>
              <a:rPr lang="it-IT" dirty="0" smtClean="0"/>
              <a:t> le Mantel (Haag, 1975)</a:t>
            </a:r>
          </a:p>
          <a:p>
            <a:pPr marL="274320" lvl="1" indent="0">
              <a:buNone/>
            </a:pPr>
            <a:endParaRPr lang="fr-FR" dirty="0"/>
          </a:p>
          <a:p>
            <a:pPr lvl="1"/>
            <a:endParaRPr lang="fr-FR" dirty="0"/>
          </a:p>
          <a:p>
            <a:pPr marL="274320" lvl="1" indent="0">
              <a:buNone/>
            </a:pPr>
            <a:endParaRPr lang="fr-FR" dirty="0" smtClean="0"/>
          </a:p>
          <a:p>
            <a:pPr lvl="2"/>
            <a:endParaRPr lang="fr-FR" dirty="0" smtClean="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8</a:t>
            </a:fld>
            <a:endParaRPr kumimoji="0" lang="en-US" dirty="0"/>
          </a:p>
        </p:txBody>
      </p:sp>
    </p:spTree>
    <p:extLst>
      <p:ext uri="{BB962C8B-B14F-4D97-AF65-F5344CB8AC3E}">
        <p14:creationId xmlns:p14="http://schemas.microsoft.com/office/powerpoint/2010/main" val="11012099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randombar(horizontal)">
                                      <p:cBhvr>
                                        <p:cTn id="17" dur="500"/>
                                        <p:tgtEl>
                                          <p:spTgt spid="5">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5">
                                            <p:txEl>
                                              <p:pRg st="8" end="8"/>
                                            </p:txEl>
                                          </p:spTgt>
                                        </p:tgtEl>
                                        <p:attrNameLst>
                                          <p:attrName>style.visibility</p:attrName>
                                        </p:attrNameLst>
                                      </p:cBhvr>
                                      <p:to>
                                        <p:strVal val="visible"/>
                                      </p:to>
                                    </p:set>
                                    <p:animEffect transition="in" filter="randombar(horizontal)">
                                      <p:cBhvr>
                                        <p:cTn id="2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228600"/>
            <a:ext cx="8534400" cy="644597"/>
          </a:xfrm>
        </p:spPr>
        <p:txBody>
          <a:bodyPr>
            <a:normAutofit/>
          </a:bodyPr>
          <a:lstStyle/>
          <a:p>
            <a:r>
              <a:rPr lang="fr-FR" sz="2800" dirty="0"/>
              <a:t>Revue de littérature</a:t>
            </a:r>
          </a:p>
        </p:txBody>
      </p:sp>
      <p:sp>
        <p:nvSpPr>
          <p:cNvPr id="5" name="Espace réservé du contenu 4"/>
          <p:cNvSpPr>
            <a:spLocks noGrp="1"/>
          </p:cNvSpPr>
          <p:nvPr>
            <p:ph sz="quarter" idx="1"/>
          </p:nvPr>
        </p:nvSpPr>
        <p:spPr/>
        <p:txBody>
          <a:bodyPr/>
          <a:lstStyle/>
          <a:p>
            <a:endParaRPr lang="fr-FR" dirty="0" smtClean="0"/>
          </a:p>
          <a:p>
            <a:r>
              <a:rPr lang="fr-FR" dirty="0" smtClean="0"/>
              <a:t>Observations cliniques existantes</a:t>
            </a:r>
          </a:p>
          <a:p>
            <a:endParaRPr lang="fr-FR" dirty="0" smtClean="0"/>
          </a:p>
          <a:p>
            <a:pPr lvl="1"/>
            <a:r>
              <a:rPr lang="fr-FR" dirty="0" smtClean="0"/>
              <a:t>Sur l’angoisse (Meltzer, 1975)</a:t>
            </a:r>
          </a:p>
          <a:p>
            <a:pPr lvl="1"/>
            <a:endParaRPr lang="fr-FR" dirty="0"/>
          </a:p>
          <a:p>
            <a:pPr lvl="1"/>
            <a:r>
              <a:rPr lang="fr-FR" dirty="0" smtClean="0"/>
              <a:t>Sur le corps (Lheureux-Davidsé, 2005 ; 2007)</a:t>
            </a:r>
          </a:p>
          <a:p>
            <a:pPr lvl="1"/>
            <a:endParaRPr lang="fr-FR" dirty="0"/>
          </a:p>
          <a:p>
            <a:pPr lvl="1"/>
            <a:r>
              <a:rPr lang="fr-FR" dirty="0" smtClean="0"/>
              <a:t>Sur </a:t>
            </a:r>
            <a:r>
              <a:rPr lang="fr-FR" dirty="0"/>
              <a:t>la disparition des limites du </a:t>
            </a:r>
            <a:r>
              <a:rPr lang="fr-FR" dirty="0" smtClean="0"/>
              <a:t>moi (</a:t>
            </a:r>
            <a:r>
              <a:rPr lang="fr-FR" dirty="0" err="1" smtClean="0"/>
              <a:t>Lheureux</a:t>
            </a:r>
            <a:r>
              <a:rPr lang="fr-FR" dirty="0" err="1"/>
              <a:t>-</a:t>
            </a:r>
            <a:r>
              <a:rPr lang="fr-FR" dirty="0" err="1" smtClean="0"/>
              <a:t>davidsé</a:t>
            </a:r>
            <a:r>
              <a:rPr lang="fr-FR" dirty="0" smtClean="0"/>
              <a:t>, 2005</a:t>
            </a:r>
            <a:r>
              <a:rPr lang="fr-FR" dirty="0"/>
              <a:t>) </a:t>
            </a:r>
          </a:p>
          <a:p>
            <a:pPr lvl="2"/>
            <a:endParaRPr lang="fr-FR" dirty="0" smtClean="0"/>
          </a:p>
          <a:p>
            <a:pPr lvl="1"/>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9</a:t>
            </a:fld>
            <a:endParaRPr kumimoji="0" lang="en-US" dirty="0"/>
          </a:p>
        </p:txBody>
      </p:sp>
    </p:spTree>
    <p:extLst>
      <p:ext uri="{BB962C8B-B14F-4D97-AF65-F5344CB8AC3E}">
        <p14:creationId xmlns:p14="http://schemas.microsoft.com/office/powerpoint/2010/main" val="10089756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checkerboard(across)">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checkerboard(across)">
                                      <p:cBhvr>
                                        <p:cTn id="12" dur="500"/>
                                        <p:tgtEl>
                                          <p:spTgt spid="5">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Effect transition="in" filter="checkerboard(across)">
                                      <p:cBhvr>
                                        <p:cTn id="1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204113" y="3737076"/>
            <a:ext cx="8686163" cy="1015663"/>
          </a:xfrm>
          <a:prstGeom prst="rect">
            <a:avLst/>
          </a:prstGeom>
          <a:noFill/>
        </p:spPr>
        <p:txBody>
          <a:bodyPr wrap="square" rtlCol="0">
            <a:spAutoFit/>
          </a:bodyPr>
          <a:lstStyle/>
          <a:p>
            <a:pPr algn="ctr">
              <a:buClr>
                <a:schemeClr val="accent1"/>
              </a:buClr>
            </a:pPr>
            <a:r>
              <a:rPr lang="fr-FR" sz="6000" dirty="0" smtClean="0"/>
              <a:t>Hypothèses</a:t>
            </a:r>
            <a:endParaRPr lang="fr-FR" sz="6000"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10</a:t>
            </a:fld>
            <a:endParaRPr kumimoji="0" lang="en-US" dirty="0">
              <a:solidFill>
                <a:schemeClr val="accent3">
                  <a:shade val="75000"/>
                </a:schemeClr>
              </a:solidFill>
            </a:endParaRPr>
          </a:p>
        </p:txBody>
      </p:sp>
      <p:sp>
        <p:nvSpPr>
          <p:cNvPr id="3" name="Titre 2"/>
          <p:cNvSpPr>
            <a:spLocks noGrp="1"/>
          </p:cNvSpPr>
          <p:nvPr>
            <p:ph type="title"/>
          </p:nvPr>
        </p:nvSpPr>
        <p:spPr/>
        <p:txBody>
          <a:bodyPr/>
          <a:lstStyle/>
          <a:p>
            <a:endParaRPr lang="fr-FR"/>
          </a:p>
        </p:txBody>
      </p:sp>
    </p:spTree>
    <p:extLst>
      <p:ext uri="{BB962C8B-B14F-4D97-AF65-F5344CB8AC3E}">
        <p14:creationId xmlns:p14="http://schemas.microsoft.com/office/powerpoint/2010/main" val="262464437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228600"/>
            <a:ext cx="8534400" cy="633257"/>
          </a:xfrm>
        </p:spPr>
        <p:txBody>
          <a:bodyPr>
            <a:normAutofit/>
          </a:bodyPr>
          <a:lstStyle/>
          <a:p>
            <a:r>
              <a:rPr lang="fr-FR" dirty="0" smtClean="0"/>
              <a:t>Hypothèse 1</a:t>
            </a:r>
            <a:endParaRPr lang="fr-FR" dirty="0"/>
          </a:p>
        </p:txBody>
      </p:sp>
      <p:sp>
        <p:nvSpPr>
          <p:cNvPr id="5" name="Espace réservé du contenu 4"/>
          <p:cNvSpPr>
            <a:spLocks noGrp="1"/>
          </p:cNvSpPr>
          <p:nvPr>
            <p:ph sz="quarter" idx="1"/>
          </p:nvPr>
        </p:nvSpPr>
        <p:spPr/>
        <p:txBody>
          <a:bodyPr>
            <a:normAutofit fontScale="92500" lnSpcReduction="10000"/>
          </a:bodyPr>
          <a:lstStyle/>
          <a:p>
            <a:r>
              <a:rPr lang="fr-FR" sz="3200" dirty="0" smtClean="0"/>
              <a:t>Le phénomène</a:t>
            </a:r>
          </a:p>
          <a:p>
            <a:pPr marL="0" indent="0">
              <a:buNone/>
            </a:pPr>
            <a:endParaRPr lang="fr-FR" dirty="0" smtClean="0"/>
          </a:p>
          <a:p>
            <a:pPr marL="0" indent="0">
              <a:buNone/>
            </a:pPr>
            <a:r>
              <a:rPr lang="fr-FR" sz="2400" dirty="0" smtClean="0"/>
              <a:t>Les états </a:t>
            </a:r>
            <a:r>
              <a:rPr lang="fr-FR" sz="2400" dirty="0"/>
              <a:t>autistiques peuvent ê</a:t>
            </a:r>
            <a:r>
              <a:rPr lang="fr-FR" sz="2400" dirty="0" smtClean="0"/>
              <a:t>tre caractérisés </a:t>
            </a:r>
            <a:r>
              <a:rPr lang="fr-FR" sz="2400" dirty="0"/>
              <a:t>par un </a:t>
            </a:r>
            <a:r>
              <a:rPr lang="fr-FR" sz="2400" dirty="0" smtClean="0"/>
              <a:t>état </a:t>
            </a:r>
            <a:r>
              <a:rPr lang="fr-FR" sz="2400" dirty="0"/>
              <a:t>que nous proposons d’appeler </a:t>
            </a:r>
            <a:r>
              <a:rPr lang="fr-FR" sz="2400" dirty="0" smtClean="0"/>
              <a:t>état </a:t>
            </a:r>
            <a:r>
              <a:rPr lang="fr-FR" sz="2400" dirty="0"/>
              <a:t>de </a:t>
            </a:r>
            <a:r>
              <a:rPr lang="fr-FR" sz="2400" dirty="0" smtClean="0"/>
              <a:t>démantèlement </a:t>
            </a:r>
            <a:r>
              <a:rPr lang="fr-FR" sz="2400" dirty="0"/>
              <a:t>ou « </a:t>
            </a:r>
            <a:r>
              <a:rPr lang="fr-FR" sz="2400" dirty="0" smtClean="0"/>
              <a:t>démantelé» </a:t>
            </a:r>
            <a:r>
              <a:rPr lang="fr-FR" sz="2400" dirty="0"/>
              <a:t>et qui peut </a:t>
            </a:r>
            <a:r>
              <a:rPr lang="fr-FR" sz="2400" dirty="0" smtClean="0"/>
              <a:t>être repéré </a:t>
            </a:r>
            <a:r>
              <a:rPr lang="fr-FR" sz="2400" dirty="0"/>
              <a:t>par les indices cliniques suivants : </a:t>
            </a:r>
            <a:endParaRPr lang="fr-FR" sz="2400" dirty="0" smtClean="0"/>
          </a:p>
          <a:p>
            <a:pPr marL="0" indent="0">
              <a:buNone/>
            </a:pPr>
            <a:endParaRPr lang="fr-FR" sz="2400" dirty="0"/>
          </a:p>
          <a:p>
            <a:pPr marL="0" indent="0">
              <a:buNone/>
            </a:pPr>
            <a:r>
              <a:rPr lang="fr-FR" sz="2400" dirty="0" smtClean="0"/>
              <a:t>	- </a:t>
            </a:r>
            <a:r>
              <a:rPr lang="fr-FR" sz="2400" dirty="0"/>
              <a:t>Regard focalisé sur un point </a:t>
            </a:r>
            <a:r>
              <a:rPr lang="fr-FR" sz="2400" dirty="0" smtClean="0"/>
              <a:t>unique</a:t>
            </a:r>
          </a:p>
          <a:p>
            <a:pPr marL="0" indent="0">
              <a:buNone/>
            </a:pPr>
            <a:r>
              <a:rPr lang="fr-FR" sz="2400" dirty="0"/>
              <a:t/>
            </a:r>
            <a:br>
              <a:rPr lang="fr-FR" sz="2400" dirty="0"/>
            </a:br>
            <a:r>
              <a:rPr lang="fr-FR" sz="2400" dirty="0" smtClean="0"/>
              <a:t>	- </a:t>
            </a:r>
            <a:r>
              <a:rPr lang="fr-FR" sz="2400" dirty="0"/>
              <a:t>Tonus corporel </a:t>
            </a:r>
            <a:r>
              <a:rPr lang="fr-FR" sz="2400" dirty="0" smtClean="0"/>
              <a:t>général </a:t>
            </a:r>
            <a:r>
              <a:rPr lang="fr-FR" sz="2400" dirty="0"/>
              <a:t>modifié, hypertonique </a:t>
            </a:r>
            <a:r>
              <a:rPr lang="fr-FR" sz="2400" dirty="0" smtClean="0"/>
              <a:t>ou hypotonique</a:t>
            </a:r>
          </a:p>
          <a:p>
            <a:pPr marL="0" indent="0">
              <a:buNone/>
            </a:pPr>
            <a:endParaRPr lang="fr-FR" sz="2400" dirty="0"/>
          </a:p>
          <a:p>
            <a:pPr marL="0" indent="0">
              <a:buNone/>
            </a:pPr>
            <a:r>
              <a:rPr lang="fr-FR" sz="2400" dirty="0" smtClean="0"/>
              <a:t> 	</a:t>
            </a:r>
          </a:p>
          <a:p>
            <a:pPr marL="0" indent="0">
              <a:buNone/>
            </a:pPr>
            <a:r>
              <a:rPr lang="fr-FR" sz="2400" dirty="0"/>
              <a:t>	</a:t>
            </a:r>
            <a:r>
              <a:rPr lang="fr-FR" sz="2400" dirty="0" smtClean="0"/>
              <a:t>- Absence </a:t>
            </a:r>
            <a:r>
              <a:rPr lang="fr-FR" sz="2400" dirty="0"/>
              <a:t>d'attention (Bion, </a:t>
            </a:r>
            <a:r>
              <a:rPr lang="fr-FR" sz="2400" dirty="0" smtClean="0"/>
              <a:t>1970</a:t>
            </a:r>
            <a:r>
              <a:rPr lang="fr-FR" sz="2400" dirty="0"/>
              <a:t>) à l'environnement </a:t>
            </a:r>
            <a:r>
              <a:rPr lang="fr-FR" sz="2400" dirty="0" smtClean="0"/>
              <a:t>	  	  immédiat.</a:t>
            </a:r>
            <a:endParaRPr lang="fr-FR" sz="2400" dirty="0"/>
          </a:p>
          <a:p>
            <a:endParaRPr lang="fr-FR" dirty="0" smtClean="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11</a:t>
            </a:fld>
            <a:endParaRPr kumimoji="0" lang="en-US" dirty="0"/>
          </a:p>
        </p:txBody>
      </p:sp>
    </p:spTree>
    <p:extLst>
      <p:ext uri="{BB962C8B-B14F-4D97-AF65-F5344CB8AC3E}">
        <p14:creationId xmlns:p14="http://schemas.microsoft.com/office/powerpoint/2010/main" val="4306503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strips(down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strips(downLeft)">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strips(downLeft)">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5">
                                            <p:txEl>
                                              <p:pRg st="8" end="8"/>
                                            </p:txEl>
                                          </p:spTgt>
                                        </p:tgtEl>
                                        <p:attrNameLst>
                                          <p:attrName>style.visibility</p:attrName>
                                        </p:attrNameLst>
                                      </p:cBhvr>
                                      <p:to>
                                        <p:strVal val="visible"/>
                                      </p:to>
                                    </p:set>
                                    <p:animEffect transition="in" filter="strips(downLeft)">
                                      <p:cBhvr>
                                        <p:cTn id="2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smtClean="0"/>
              <a:t>Hypothèse 2</a:t>
            </a:r>
            <a:endParaRPr lang="fr-FR" dirty="0"/>
          </a:p>
        </p:txBody>
      </p:sp>
      <p:sp>
        <p:nvSpPr>
          <p:cNvPr id="5" name="Espace réservé du contenu 4"/>
          <p:cNvSpPr>
            <a:spLocks noGrp="1"/>
          </p:cNvSpPr>
          <p:nvPr>
            <p:ph sz="quarter" idx="1"/>
          </p:nvPr>
        </p:nvSpPr>
        <p:spPr/>
        <p:txBody>
          <a:bodyPr>
            <a:normAutofit fontScale="92500" lnSpcReduction="10000"/>
          </a:bodyPr>
          <a:lstStyle/>
          <a:p>
            <a:r>
              <a:rPr lang="fr-FR" sz="3500" dirty="0"/>
              <a:t>Le démantèlement comme </a:t>
            </a:r>
            <a:r>
              <a:rPr lang="fr-FR" sz="3500" dirty="0" smtClean="0"/>
              <a:t>processus</a:t>
            </a:r>
            <a:endParaRPr lang="fr-FR" sz="3500" dirty="0"/>
          </a:p>
          <a:p>
            <a:pPr marL="0" indent="0">
              <a:buNone/>
            </a:pPr>
            <a:endParaRPr lang="fr-FR" dirty="0" smtClean="0"/>
          </a:p>
          <a:p>
            <a:r>
              <a:rPr lang="fr-FR" dirty="0" smtClean="0">
                <a:solidFill>
                  <a:srgbClr val="FF0000"/>
                </a:solidFill>
              </a:rPr>
              <a:t>1 - </a:t>
            </a:r>
            <a:r>
              <a:rPr lang="fr-FR" dirty="0" smtClean="0"/>
              <a:t>Le démantèlement </a:t>
            </a:r>
            <a:r>
              <a:rPr lang="fr-FR" dirty="0"/>
              <a:t>est un </a:t>
            </a:r>
            <a:r>
              <a:rPr lang="fr-FR" dirty="0" smtClean="0"/>
              <a:t>mécanisme </a:t>
            </a:r>
            <a:r>
              <a:rPr lang="fr-FR" dirty="0"/>
              <a:t>de </a:t>
            </a:r>
            <a:r>
              <a:rPr lang="fr-FR" dirty="0" smtClean="0"/>
              <a:t>défense, actif spécifique </a:t>
            </a:r>
            <a:r>
              <a:rPr lang="fr-FR" dirty="0"/>
              <a:t>au fonctionnement autistique qui consiste à </a:t>
            </a:r>
            <a:r>
              <a:rPr lang="fr-FR" dirty="0" smtClean="0"/>
              <a:t>délier </a:t>
            </a:r>
            <a:r>
              <a:rPr lang="fr-FR" dirty="0"/>
              <a:t>(attaque des liens) les perceptions provenant </a:t>
            </a:r>
            <a:r>
              <a:rPr lang="fr-FR" dirty="0" smtClean="0"/>
              <a:t>des sens</a:t>
            </a:r>
            <a:r>
              <a:rPr lang="fr-FR" dirty="0"/>
              <a:t>, mettant à mal la fonction de </a:t>
            </a:r>
            <a:r>
              <a:rPr lang="fr-FR" dirty="0" smtClean="0"/>
              <a:t>consensualité </a:t>
            </a:r>
            <a:r>
              <a:rPr lang="fr-FR" dirty="0"/>
              <a:t>(Anzieu, 1985)</a:t>
            </a:r>
            <a:r>
              <a:rPr lang="fr-FR" dirty="0" smtClean="0"/>
              <a:t>.</a:t>
            </a:r>
          </a:p>
          <a:p>
            <a:endParaRPr lang="fr-FR" dirty="0" smtClean="0"/>
          </a:p>
          <a:p>
            <a:r>
              <a:rPr lang="fr-FR" dirty="0" smtClean="0">
                <a:solidFill>
                  <a:srgbClr val="FF0000"/>
                </a:solidFill>
              </a:rPr>
              <a:t>2 - </a:t>
            </a:r>
            <a:r>
              <a:rPr lang="fr-FR" dirty="0" smtClean="0"/>
              <a:t>Chaque </a:t>
            </a:r>
            <a:r>
              <a:rPr lang="fr-FR" dirty="0"/>
              <a:t>canal sensoriel s’agrippe alors à une </a:t>
            </a:r>
            <a:r>
              <a:rPr lang="fr-FR" dirty="0" smtClean="0"/>
              <a:t>expérience centrée </a:t>
            </a:r>
            <a:r>
              <a:rPr lang="fr-FR" dirty="0"/>
              <a:t>sur un point </a:t>
            </a:r>
            <a:r>
              <a:rPr lang="fr-FR" dirty="0" smtClean="0"/>
              <a:t>étranger </a:t>
            </a:r>
            <a:r>
              <a:rPr lang="fr-FR" dirty="0"/>
              <a:t>aux autres canaux. </a:t>
            </a:r>
            <a:endParaRPr lang="fr-FR" dirty="0" smtClean="0"/>
          </a:p>
          <a:p>
            <a:endParaRPr lang="fr-FR" dirty="0"/>
          </a:p>
          <a:p>
            <a:pPr marL="0" indent="0">
              <a:buNone/>
            </a:pPr>
            <a:endParaRPr lang="fr-FR" dirty="0" smtClean="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12</a:t>
            </a:fld>
            <a:endParaRPr kumimoji="0" lang="en-US" dirty="0"/>
          </a:p>
        </p:txBody>
      </p:sp>
    </p:spTree>
    <p:extLst>
      <p:ext uri="{BB962C8B-B14F-4D97-AF65-F5344CB8AC3E}">
        <p14:creationId xmlns:p14="http://schemas.microsoft.com/office/powerpoint/2010/main" val="23531945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strips(down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strips(downLeft)">
                                      <p:cBhvr>
                                        <p:cTn id="1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smtClean="0"/>
              <a:t>Hypothèse 2</a:t>
            </a:r>
            <a:endParaRPr lang="fr-FR" dirty="0"/>
          </a:p>
        </p:txBody>
      </p:sp>
      <p:sp>
        <p:nvSpPr>
          <p:cNvPr id="5" name="Espace réservé du contenu 4"/>
          <p:cNvSpPr>
            <a:spLocks noGrp="1"/>
          </p:cNvSpPr>
          <p:nvPr>
            <p:ph sz="quarter" idx="1"/>
          </p:nvPr>
        </p:nvSpPr>
        <p:spPr/>
        <p:txBody>
          <a:bodyPr>
            <a:normAutofit/>
          </a:bodyPr>
          <a:lstStyle/>
          <a:p>
            <a:pPr marL="0" indent="0">
              <a:buNone/>
            </a:pPr>
            <a:endParaRPr lang="fr-FR" dirty="0"/>
          </a:p>
          <a:p>
            <a:r>
              <a:rPr lang="fr-FR" dirty="0">
                <a:solidFill>
                  <a:srgbClr val="FF0000"/>
                </a:solidFill>
              </a:rPr>
              <a:t>3</a:t>
            </a:r>
            <a:r>
              <a:rPr lang="fr-FR" dirty="0" smtClean="0">
                <a:solidFill>
                  <a:srgbClr val="FF0000"/>
                </a:solidFill>
              </a:rPr>
              <a:t> - </a:t>
            </a:r>
            <a:r>
              <a:rPr lang="fr-FR" dirty="0" smtClean="0"/>
              <a:t>La </a:t>
            </a:r>
            <a:r>
              <a:rPr lang="fr-FR" dirty="0"/>
              <a:t>centration sur ce point perceptif isole le sujet des perceptions provenant des autres canaux sensoriels, ce qui participe à un </a:t>
            </a:r>
            <a:r>
              <a:rPr lang="fr-FR" dirty="0" smtClean="0"/>
              <a:t>état </a:t>
            </a:r>
            <a:r>
              <a:rPr lang="fr-FR" dirty="0"/>
              <a:t>du Moi que nous proposons d'appeler « </a:t>
            </a:r>
            <a:r>
              <a:rPr lang="fr-FR" dirty="0" smtClean="0"/>
              <a:t>démantelé </a:t>
            </a:r>
            <a:r>
              <a:rPr lang="fr-FR" dirty="0"/>
              <a:t>», dans lequel l'ensemble des traces pictogrammiques sont maintenues non </a:t>
            </a:r>
            <a:r>
              <a:rPr lang="fr-FR" dirty="0" smtClean="0"/>
              <a:t>liées (déliées) </a:t>
            </a:r>
            <a:r>
              <a:rPr lang="fr-FR" dirty="0"/>
              <a:t>de l'ensemble des autres traces du </a:t>
            </a:r>
            <a:r>
              <a:rPr lang="fr-FR" dirty="0" smtClean="0"/>
              <a:t>même </a:t>
            </a:r>
            <a:r>
              <a:rPr lang="fr-FR" dirty="0"/>
              <a:t>type se </a:t>
            </a:r>
            <a:r>
              <a:rPr lang="fr-FR" dirty="0" smtClean="0"/>
              <a:t>référant </a:t>
            </a:r>
            <a:r>
              <a:rPr lang="fr-FR" dirty="0"/>
              <a:t>à des </a:t>
            </a:r>
            <a:r>
              <a:rPr lang="fr-FR" dirty="0" smtClean="0"/>
              <a:t>expériences </a:t>
            </a:r>
            <a:r>
              <a:rPr lang="fr-FR" dirty="0"/>
              <a:t>similaires. </a:t>
            </a:r>
            <a:endParaRPr lang="fr-FR" dirty="0" smtClean="0"/>
          </a:p>
          <a:p>
            <a:endParaRPr lang="fr-FR" dirty="0"/>
          </a:p>
          <a:p>
            <a:pPr marL="0" indent="0">
              <a:buNone/>
            </a:pPr>
            <a:endParaRPr lang="fr-FR" dirty="0" smtClean="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13</a:t>
            </a:fld>
            <a:endParaRPr kumimoji="0" lang="en-US" dirty="0"/>
          </a:p>
        </p:txBody>
      </p:sp>
    </p:spTree>
    <p:extLst>
      <p:ext uri="{BB962C8B-B14F-4D97-AF65-F5344CB8AC3E}">
        <p14:creationId xmlns:p14="http://schemas.microsoft.com/office/powerpoint/2010/main" val="15684520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strips(downLeft)">
                                      <p:cBhvr>
                                        <p:cTn id="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smtClean="0"/>
              <a:t>Hypothèse 2</a:t>
            </a:r>
            <a:endParaRPr lang="fr-FR" dirty="0"/>
          </a:p>
        </p:txBody>
      </p:sp>
      <p:sp>
        <p:nvSpPr>
          <p:cNvPr id="5" name="Espace réservé du contenu 4"/>
          <p:cNvSpPr>
            <a:spLocks noGrp="1"/>
          </p:cNvSpPr>
          <p:nvPr>
            <p:ph sz="quarter" idx="1"/>
          </p:nvPr>
        </p:nvSpPr>
        <p:spPr/>
        <p:txBody>
          <a:bodyPr>
            <a:normAutofit/>
          </a:bodyPr>
          <a:lstStyle/>
          <a:p>
            <a:pPr marL="0" indent="0">
              <a:buNone/>
            </a:pPr>
            <a:endParaRPr lang="fr-FR" dirty="0"/>
          </a:p>
          <a:p>
            <a:r>
              <a:rPr lang="fr-FR" dirty="0">
                <a:solidFill>
                  <a:srgbClr val="FF0000"/>
                </a:solidFill>
              </a:rPr>
              <a:t>4</a:t>
            </a:r>
            <a:r>
              <a:rPr lang="fr-FR" dirty="0" smtClean="0">
                <a:solidFill>
                  <a:srgbClr val="FF0000"/>
                </a:solidFill>
              </a:rPr>
              <a:t> – </a:t>
            </a:r>
            <a:r>
              <a:rPr lang="fr-FR" dirty="0"/>
              <a:t>A</a:t>
            </a:r>
            <a:r>
              <a:rPr lang="fr-FR" dirty="0" smtClean="0"/>
              <a:t>nnihilation </a:t>
            </a:r>
            <a:r>
              <a:rPr lang="fr-FR" dirty="0"/>
              <a:t>de la </a:t>
            </a:r>
            <a:r>
              <a:rPr lang="fr-FR" dirty="0" smtClean="0"/>
              <a:t>pensée </a:t>
            </a:r>
            <a:r>
              <a:rPr lang="fr-FR" dirty="0"/>
              <a:t>par triple coupure du lien </a:t>
            </a:r>
            <a:r>
              <a:rPr lang="fr-FR" dirty="0" smtClean="0"/>
              <a:t>entre :</a:t>
            </a:r>
          </a:p>
          <a:p>
            <a:pPr lvl="1"/>
            <a:r>
              <a:rPr lang="fr-FR" sz="2400" dirty="0" smtClean="0"/>
              <a:t>les représentations </a:t>
            </a:r>
            <a:r>
              <a:rPr lang="fr-FR" sz="2400" dirty="0"/>
              <a:t>originaires pictogrammiques se </a:t>
            </a:r>
            <a:r>
              <a:rPr lang="fr-FR" sz="2400" dirty="0" smtClean="0"/>
              <a:t>référant </a:t>
            </a:r>
            <a:r>
              <a:rPr lang="fr-FR" sz="2400" dirty="0"/>
              <a:t>à une </a:t>
            </a:r>
            <a:r>
              <a:rPr lang="fr-FR" sz="2400" dirty="0" smtClean="0"/>
              <a:t>même expérience,</a:t>
            </a:r>
          </a:p>
          <a:p>
            <a:pPr lvl="1"/>
            <a:r>
              <a:rPr lang="fr-FR" sz="2400" dirty="0" smtClean="0"/>
              <a:t>ces représentations </a:t>
            </a:r>
            <a:r>
              <a:rPr lang="fr-FR" sz="2400" dirty="0"/>
              <a:t>pictogrammiques et les possibles </a:t>
            </a:r>
            <a:r>
              <a:rPr lang="fr-FR" sz="2400" dirty="0" smtClean="0"/>
              <a:t>représentations </a:t>
            </a:r>
            <a:r>
              <a:rPr lang="fr-FR" sz="2400" dirty="0"/>
              <a:t>qui peuvent à un certain moment contenir la </a:t>
            </a:r>
            <a:r>
              <a:rPr lang="fr-FR" sz="2400" dirty="0" smtClean="0"/>
              <a:t>pensée </a:t>
            </a:r>
            <a:r>
              <a:rPr lang="fr-FR" sz="2400" dirty="0"/>
              <a:t>et lui donner sens</a:t>
            </a:r>
            <a:r>
              <a:rPr lang="fr-FR" sz="2400" dirty="0" smtClean="0"/>
              <a:t>,</a:t>
            </a:r>
          </a:p>
          <a:p>
            <a:pPr lvl="1"/>
            <a:r>
              <a:rPr lang="fr-FR" sz="2400" dirty="0" smtClean="0"/>
              <a:t>cette </a:t>
            </a:r>
            <a:r>
              <a:rPr lang="fr-FR" sz="2400" dirty="0"/>
              <a:t>trace pictogrammique et l'investissement qui en a </a:t>
            </a:r>
            <a:r>
              <a:rPr lang="fr-FR" sz="2400" dirty="0" smtClean="0"/>
              <a:t>été </a:t>
            </a:r>
            <a:r>
              <a:rPr lang="fr-FR" sz="2400" dirty="0"/>
              <a:t>fait. </a:t>
            </a:r>
          </a:p>
          <a:p>
            <a:pPr marL="0" indent="0">
              <a:buNone/>
            </a:pPr>
            <a:endParaRPr lang="fr-FR" dirty="0" smtClean="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14</a:t>
            </a:fld>
            <a:endParaRPr kumimoji="0" lang="en-US" dirty="0"/>
          </a:p>
        </p:txBody>
      </p:sp>
    </p:spTree>
    <p:extLst>
      <p:ext uri="{BB962C8B-B14F-4D97-AF65-F5344CB8AC3E}">
        <p14:creationId xmlns:p14="http://schemas.microsoft.com/office/powerpoint/2010/main" val="36496701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strips(down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strips(downLeft)">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strips(downLeft)">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228600"/>
            <a:ext cx="8534400" cy="633257"/>
          </a:xfrm>
        </p:spPr>
        <p:txBody>
          <a:bodyPr>
            <a:normAutofit/>
          </a:bodyPr>
          <a:lstStyle/>
          <a:p>
            <a:r>
              <a:rPr lang="fr-FR" dirty="0" smtClean="0"/>
              <a:t>Hypothèse 3</a:t>
            </a:r>
            <a:endParaRPr lang="fr-FR" dirty="0"/>
          </a:p>
        </p:txBody>
      </p:sp>
      <p:sp>
        <p:nvSpPr>
          <p:cNvPr id="5" name="Espace réservé du contenu 4"/>
          <p:cNvSpPr>
            <a:spLocks noGrp="1"/>
          </p:cNvSpPr>
          <p:nvPr>
            <p:ph sz="quarter" idx="1"/>
          </p:nvPr>
        </p:nvSpPr>
        <p:spPr/>
        <p:txBody>
          <a:bodyPr>
            <a:normAutofit lnSpcReduction="10000"/>
          </a:bodyPr>
          <a:lstStyle/>
          <a:p>
            <a:r>
              <a:rPr lang="fr-FR" sz="3200" dirty="0" smtClean="0"/>
              <a:t>La fonction</a:t>
            </a:r>
          </a:p>
          <a:p>
            <a:pPr marL="0" indent="0">
              <a:buNone/>
            </a:pPr>
            <a:endParaRPr lang="fr-FR" sz="2000" dirty="0" smtClean="0"/>
          </a:p>
          <a:p>
            <a:pPr marL="0" indent="0">
              <a:lnSpc>
                <a:spcPct val="140000"/>
              </a:lnSpc>
              <a:buNone/>
            </a:pPr>
            <a:r>
              <a:rPr lang="fr-FR" sz="2400" dirty="0" smtClean="0"/>
              <a:t>Le processus </a:t>
            </a:r>
            <a:r>
              <a:rPr lang="fr-FR" sz="2400" dirty="0"/>
              <a:t>de </a:t>
            </a:r>
            <a:r>
              <a:rPr lang="fr-FR" sz="2400" dirty="0" smtClean="0"/>
              <a:t>démantèlement </a:t>
            </a:r>
            <a:r>
              <a:rPr lang="fr-FR" sz="2400" dirty="0"/>
              <a:t>a pour effet d'attaquer une partie de la </a:t>
            </a:r>
            <a:r>
              <a:rPr lang="fr-FR" sz="2400" dirty="0" smtClean="0"/>
              <a:t>réalité perceptive </a:t>
            </a:r>
            <a:r>
              <a:rPr lang="fr-FR" sz="2400" dirty="0"/>
              <a:t>de la </a:t>
            </a:r>
            <a:r>
              <a:rPr lang="fr-FR" sz="2400" dirty="0" smtClean="0"/>
              <a:t>présence </a:t>
            </a:r>
            <a:r>
              <a:rPr lang="fr-FR" sz="2400" dirty="0"/>
              <a:t>de l'autre </a:t>
            </a:r>
            <a:r>
              <a:rPr lang="fr-FR" sz="2400" dirty="0" smtClean="0"/>
              <a:t>perçu </a:t>
            </a:r>
            <a:r>
              <a:rPr lang="fr-FR" sz="2400" dirty="0"/>
              <a:t>comme objet attracteur</a:t>
            </a:r>
            <a:r>
              <a:rPr lang="fr-FR" sz="2400" b="1" dirty="0"/>
              <a:t>, </a:t>
            </a:r>
            <a:r>
              <a:rPr lang="fr-FR" sz="2400" dirty="0"/>
              <a:t>au sens de Bick (1967), c'est-à-dire un objet qui attire dans l'</a:t>
            </a:r>
            <a:r>
              <a:rPr lang="fr-FR" sz="2400" dirty="0" err="1"/>
              <a:t>expérience</a:t>
            </a:r>
            <a:r>
              <a:rPr lang="fr-FR" sz="2400" dirty="0"/>
              <a:t> consensuelle qui est alors transformé en un "flux sensoriel" </a:t>
            </a:r>
            <a:r>
              <a:rPr lang="fr-FR" sz="2400" dirty="0" smtClean="0"/>
              <a:t>(appréhension </a:t>
            </a:r>
            <a:r>
              <a:rPr lang="fr-FR" sz="2400" dirty="0"/>
              <a:t>de l’objet comme produit par nos sens), ce qui </a:t>
            </a:r>
            <a:r>
              <a:rPr lang="fr-FR" sz="2400" dirty="0" smtClean="0"/>
              <a:t>protège </a:t>
            </a:r>
            <a:r>
              <a:rPr lang="fr-FR" sz="2400" dirty="0"/>
              <a:t>le Moi de l’attraction dangereuse de l’objet. </a:t>
            </a:r>
          </a:p>
          <a:p>
            <a:endParaRPr lang="fr-FR" sz="2400" dirty="0" smtClean="0"/>
          </a:p>
          <a:p>
            <a:pPr lvl="1"/>
            <a:endParaRPr lang="fr-FR" dirty="0" smtClean="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15</a:t>
            </a:fld>
            <a:endParaRPr kumimoji="0" lang="en-US" dirty="0"/>
          </a:p>
        </p:txBody>
      </p:sp>
    </p:spTree>
    <p:extLst>
      <p:ext uri="{BB962C8B-B14F-4D97-AF65-F5344CB8AC3E}">
        <p14:creationId xmlns:p14="http://schemas.microsoft.com/office/powerpoint/2010/main" val="11940165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strips(downLeft)">
                                      <p:cBhvr>
                                        <p:cTn id="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228600"/>
            <a:ext cx="8534400" cy="633257"/>
          </a:xfrm>
        </p:spPr>
        <p:txBody>
          <a:bodyPr>
            <a:normAutofit/>
          </a:bodyPr>
          <a:lstStyle/>
          <a:p>
            <a:r>
              <a:rPr lang="fr-FR" dirty="0" smtClean="0"/>
              <a:t>Hypothèse 4</a:t>
            </a:r>
            <a:endParaRPr lang="fr-FR" dirty="0"/>
          </a:p>
        </p:txBody>
      </p:sp>
      <p:sp>
        <p:nvSpPr>
          <p:cNvPr id="5" name="Espace réservé du contenu 4"/>
          <p:cNvSpPr>
            <a:spLocks noGrp="1"/>
          </p:cNvSpPr>
          <p:nvPr>
            <p:ph sz="quarter" idx="1"/>
          </p:nvPr>
        </p:nvSpPr>
        <p:spPr/>
        <p:txBody>
          <a:bodyPr>
            <a:normAutofit lnSpcReduction="10000"/>
          </a:bodyPr>
          <a:lstStyle/>
          <a:p>
            <a:r>
              <a:rPr lang="fr-FR" sz="3200" dirty="0"/>
              <a:t>Stratégie thérapeutique et effet : le </a:t>
            </a:r>
            <a:r>
              <a:rPr lang="fr-FR" sz="3200" dirty="0" smtClean="0"/>
              <a:t>remantèlement</a:t>
            </a:r>
          </a:p>
          <a:p>
            <a:pPr lvl="1"/>
            <a:endParaRPr lang="fr-FR" sz="1500" dirty="0" smtClean="0"/>
          </a:p>
          <a:p>
            <a:pPr marL="274320" lvl="1" indent="0">
              <a:buNone/>
            </a:pPr>
            <a:endParaRPr lang="fr-FR" sz="1500" dirty="0" smtClean="0"/>
          </a:p>
          <a:p>
            <a:pPr lvl="1"/>
            <a:r>
              <a:rPr lang="fr-FR" dirty="0"/>
              <a:t>L</a:t>
            </a:r>
            <a:r>
              <a:rPr lang="fr-FR" dirty="0" smtClean="0"/>
              <a:t>e mécanisme </a:t>
            </a:r>
            <a:r>
              <a:rPr lang="fr-FR" dirty="0"/>
              <a:t>de </a:t>
            </a:r>
            <a:r>
              <a:rPr lang="fr-FR" dirty="0" err="1"/>
              <a:t>remantèlement</a:t>
            </a:r>
            <a:r>
              <a:rPr lang="fr-FR" dirty="0"/>
              <a:t> consiste à </a:t>
            </a:r>
            <a:r>
              <a:rPr lang="fr-FR" dirty="0" err="1"/>
              <a:t>réorganiser</a:t>
            </a:r>
            <a:r>
              <a:rPr lang="fr-FR" dirty="0"/>
              <a:t> et relier les </a:t>
            </a:r>
            <a:r>
              <a:rPr lang="fr-FR" dirty="0" smtClean="0"/>
              <a:t>expériences </a:t>
            </a:r>
            <a:r>
              <a:rPr lang="fr-FR" dirty="0"/>
              <a:t>sensorielles </a:t>
            </a:r>
            <a:r>
              <a:rPr lang="fr-FR" dirty="0" err="1"/>
              <a:t>captées</a:t>
            </a:r>
            <a:r>
              <a:rPr lang="fr-FR" dirty="0"/>
              <a:t> par les </a:t>
            </a:r>
            <a:r>
              <a:rPr lang="fr-FR" dirty="0" err="1"/>
              <a:t>différents</a:t>
            </a:r>
            <a:r>
              <a:rPr lang="fr-FR" dirty="0"/>
              <a:t> sens en une </a:t>
            </a:r>
            <a:r>
              <a:rPr lang="fr-FR" dirty="0" smtClean="0"/>
              <a:t>expérience </a:t>
            </a:r>
            <a:r>
              <a:rPr lang="fr-FR" dirty="0" err="1"/>
              <a:t>intégrative</a:t>
            </a:r>
            <a:r>
              <a:rPr lang="fr-FR" dirty="0"/>
              <a:t> </a:t>
            </a:r>
            <a:r>
              <a:rPr lang="fr-FR" dirty="0" smtClean="0"/>
              <a:t>consensuelle.</a:t>
            </a:r>
          </a:p>
          <a:p>
            <a:pPr lvl="1"/>
            <a:endParaRPr lang="fr-FR" sz="1500" dirty="0"/>
          </a:p>
          <a:p>
            <a:pPr lvl="1"/>
            <a:r>
              <a:rPr lang="fr-FR" dirty="0" smtClean="0"/>
              <a:t>Cette </a:t>
            </a:r>
            <a:r>
              <a:rPr lang="fr-FR" dirty="0" err="1"/>
              <a:t>démarche</a:t>
            </a:r>
            <a:r>
              <a:rPr lang="fr-FR" dirty="0"/>
              <a:t> </a:t>
            </a:r>
            <a:r>
              <a:rPr lang="fr-FR" dirty="0" smtClean="0"/>
              <a:t>permet</a:t>
            </a:r>
          </a:p>
          <a:p>
            <a:pPr lvl="2"/>
            <a:r>
              <a:rPr lang="fr-FR" dirty="0" smtClean="0"/>
              <a:t>la </a:t>
            </a:r>
            <a:r>
              <a:rPr lang="fr-FR" dirty="0"/>
              <a:t>relance du travail de liaison entre les traces originaires pictogrammiques qui correspondent à un </a:t>
            </a:r>
            <a:r>
              <a:rPr lang="fr-FR" dirty="0" err="1"/>
              <a:t>même</a:t>
            </a:r>
            <a:r>
              <a:rPr lang="fr-FR" dirty="0"/>
              <a:t> type d'</a:t>
            </a:r>
            <a:r>
              <a:rPr lang="fr-FR" dirty="0" err="1"/>
              <a:t>expérience</a:t>
            </a:r>
            <a:r>
              <a:rPr lang="fr-FR" dirty="0"/>
              <a:t> à travers le lien à l'autre, </a:t>
            </a:r>
            <a:endParaRPr lang="fr-FR" dirty="0" smtClean="0"/>
          </a:p>
          <a:p>
            <a:pPr lvl="2"/>
            <a:r>
              <a:rPr lang="fr-FR" dirty="0" smtClean="0"/>
              <a:t>d'investir </a:t>
            </a:r>
            <a:r>
              <a:rPr lang="fr-FR" dirty="0"/>
              <a:t>l'</a:t>
            </a:r>
            <a:r>
              <a:rPr lang="fr-FR" dirty="0" err="1"/>
              <a:t>expérience</a:t>
            </a:r>
            <a:r>
              <a:rPr lang="fr-FR" dirty="0"/>
              <a:t> sans </a:t>
            </a:r>
            <a:r>
              <a:rPr lang="fr-FR" dirty="0" err="1"/>
              <a:t>être</a:t>
            </a:r>
            <a:r>
              <a:rPr lang="fr-FR" dirty="0"/>
              <a:t> trop confronté à des angoisses de </a:t>
            </a:r>
            <a:r>
              <a:rPr lang="fr-FR" dirty="0" err="1"/>
              <a:t>néantisation</a:t>
            </a:r>
            <a:r>
              <a:rPr lang="fr-FR" dirty="0"/>
              <a:t>. </a:t>
            </a:r>
          </a:p>
          <a:p>
            <a:endParaRPr lang="fr-FR" sz="2400" dirty="0"/>
          </a:p>
          <a:p>
            <a:endParaRPr lang="fr-FR" dirty="0" smtClean="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16</a:t>
            </a:fld>
            <a:endParaRPr kumimoji="0" lang="en-US" dirty="0"/>
          </a:p>
        </p:txBody>
      </p:sp>
    </p:spTree>
    <p:extLst>
      <p:ext uri="{BB962C8B-B14F-4D97-AF65-F5344CB8AC3E}">
        <p14:creationId xmlns:p14="http://schemas.microsoft.com/office/powerpoint/2010/main" val="1153921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strips(downLeft)">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strips(downLeft)">
                                      <p:cBhvr>
                                        <p:cTn id="12" dur="500"/>
                                        <p:tgtEl>
                                          <p:spTgt spid="5">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barn(inVertical)">
                                      <p:cBhvr>
                                        <p:cTn id="17" dur="500"/>
                                        <p:tgtEl>
                                          <p:spTgt spid="5">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barn(inVertical)">
                                      <p:cBhvr>
                                        <p:cTn id="2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204113" y="3737076"/>
            <a:ext cx="8686163" cy="1015663"/>
          </a:xfrm>
          <a:prstGeom prst="rect">
            <a:avLst/>
          </a:prstGeom>
          <a:noFill/>
        </p:spPr>
        <p:txBody>
          <a:bodyPr wrap="square" rtlCol="0">
            <a:spAutoFit/>
          </a:bodyPr>
          <a:lstStyle/>
          <a:p>
            <a:pPr algn="ctr">
              <a:buClr>
                <a:schemeClr val="accent1"/>
              </a:buClr>
            </a:pPr>
            <a:r>
              <a:rPr lang="fr-FR" sz="6000" dirty="0"/>
              <a:t>Méthodologie</a:t>
            </a:r>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17</a:t>
            </a:fld>
            <a:endParaRPr kumimoji="0" lang="en-US" dirty="0">
              <a:solidFill>
                <a:schemeClr val="accent3">
                  <a:shade val="75000"/>
                </a:schemeClr>
              </a:solidFill>
            </a:endParaRPr>
          </a:p>
        </p:txBody>
      </p:sp>
      <p:sp>
        <p:nvSpPr>
          <p:cNvPr id="3" name="Titre 2"/>
          <p:cNvSpPr>
            <a:spLocks noGrp="1"/>
          </p:cNvSpPr>
          <p:nvPr>
            <p:ph type="title"/>
          </p:nvPr>
        </p:nvSpPr>
        <p:spPr/>
        <p:txBody>
          <a:bodyPr/>
          <a:lstStyle/>
          <a:p>
            <a:endParaRPr lang="fr-FR"/>
          </a:p>
        </p:txBody>
      </p:sp>
    </p:spTree>
    <p:extLst>
      <p:ext uri="{BB962C8B-B14F-4D97-AF65-F5344CB8AC3E}">
        <p14:creationId xmlns:p14="http://schemas.microsoft.com/office/powerpoint/2010/main" val="175169022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Méthodologie du recueil des données</a:t>
            </a:r>
            <a:endParaRPr lang="fr-FR" dirty="0"/>
          </a:p>
        </p:txBody>
      </p:sp>
      <p:sp>
        <p:nvSpPr>
          <p:cNvPr id="5" name="Espace réservé du contenu 4"/>
          <p:cNvSpPr>
            <a:spLocks noGrp="1"/>
          </p:cNvSpPr>
          <p:nvPr>
            <p:ph sz="quarter" idx="1"/>
          </p:nvPr>
        </p:nvSpPr>
        <p:spPr>
          <a:xfrm>
            <a:off x="301752" y="1527048"/>
            <a:ext cx="8503920" cy="4823830"/>
          </a:xfrm>
        </p:spPr>
        <p:txBody>
          <a:bodyPr>
            <a:normAutofit/>
          </a:bodyPr>
          <a:lstStyle/>
          <a:p>
            <a:r>
              <a:rPr lang="fr-FR" sz="2400" dirty="0" smtClean="0"/>
              <a:t>2 méthodes </a:t>
            </a:r>
            <a:r>
              <a:rPr lang="fr-FR" sz="2400" dirty="0"/>
              <a:t>de recueil</a:t>
            </a:r>
            <a:r>
              <a:rPr lang="fr-FR" sz="2400" dirty="0" smtClean="0"/>
              <a:t>, de présentation et de traitement – clinique et quantifiée</a:t>
            </a:r>
          </a:p>
          <a:p>
            <a:endParaRPr lang="fr-FR" sz="2400" dirty="0" smtClean="0"/>
          </a:p>
          <a:p>
            <a:pPr lvl="1"/>
            <a:r>
              <a:rPr lang="fr-FR" dirty="0" smtClean="0"/>
              <a:t>Recueil</a:t>
            </a:r>
          </a:p>
          <a:p>
            <a:pPr lvl="2"/>
            <a:r>
              <a:rPr lang="fr-FR" sz="2200" dirty="0" smtClean="0"/>
              <a:t>Séances de psychothérapie filmées, 127 </a:t>
            </a:r>
            <a:r>
              <a:rPr lang="fr-FR" sz="2200" dirty="0"/>
              <a:t>vidéos </a:t>
            </a:r>
            <a:r>
              <a:rPr lang="fr-FR" sz="2200" dirty="0" smtClean="0"/>
              <a:t>(sélection 1 </a:t>
            </a:r>
            <a:r>
              <a:rPr lang="fr-FR" sz="2200" dirty="0"/>
              <a:t>vidéo/mois représentative du mécanisme à l’instant </a:t>
            </a:r>
            <a:r>
              <a:rPr lang="fr-FR" sz="2200" dirty="0" err="1" smtClean="0"/>
              <a:t>T</a:t>
            </a:r>
            <a:endParaRPr lang="fr-FR" sz="2200" dirty="0" smtClean="0"/>
          </a:p>
          <a:p>
            <a:pPr lvl="3"/>
            <a:r>
              <a:rPr lang="fr-FR" sz="1700" dirty="0"/>
              <a:t>Nous avons choisi l’enregistrement vidéo pour pouvoir observer finement le langage non-verbal de notre échantillon qui n’a pas accès à la parole. </a:t>
            </a:r>
            <a:endParaRPr lang="fr-FR" sz="1700" dirty="0" smtClean="0"/>
          </a:p>
          <a:p>
            <a:pPr lvl="3"/>
            <a:endParaRPr lang="fr-FR" sz="2200" dirty="0" smtClean="0"/>
          </a:p>
          <a:p>
            <a:pPr lvl="2"/>
            <a:r>
              <a:rPr lang="fr-FR" sz="2200" dirty="0" smtClean="0"/>
              <a:t>Chronométrage d’observations à partir de critères définis</a:t>
            </a:r>
          </a:p>
          <a:p>
            <a:pPr lvl="2"/>
            <a:endParaRPr lang="fr-FR" sz="2200" dirty="0" smtClean="0"/>
          </a:p>
          <a:p>
            <a:pPr marL="594360" lvl="2" indent="0">
              <a:buNone/>
            </a:pPr>
            <a:endParaRPr lang="fr-FR" sz="2200" dirty="0" smtClean="0"/>
          </a:p>
          <a:p>
            <a:pPr lvl="2"/>
            <a:endParaRPr lang="fr-FR" sz="1700" dirty="0" smtClean="0"/>
          </a:p>
          <a:p>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18</a:t>
            </a:fld>
            <a:endParaRPr kumimoji="0" lang="en-US" dirty="0"/>
          </a:p>
        </p:txBody>
      </p:sp>
    </p:spTree>
    <p:extLst>
      <p:ext uri="{BB962C8B-B14F-4D97-AF65-F5344CB8AC3E}">
        <p14:creationId xmlns:p14="http://schemas.microsoft.com/office/powerpoint/2010/main" val="17445017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checkerboard(across)">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 calcmode="lin" valueType="num">
                                      <p:cBhvr additive="base">
                                        <p:cTn id="1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 calcmode="lin" valueType="num">
                                      <p:cBhvr additive="base">
                                        <p:cTn id="18"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 calcmode="lin" valueType="num">
                                      <p:cBhvr additive="base">
                                        <p:cTn id="24"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Méthodologie du recueil des données</a:t>
            </a:r>
            <a:endParaRPr lang="fr-FR" dirty="0"/>
          </a:p>
        </p:txBody>
      </p:sp>
      <p:sp>
        <p:nvSpPr>
          <p:cNvPr id="5" name="Espace réservé du contenu 4"/>
          <p:cNvSpPr>
            <a:spLocks noGrp="1"/>
          </p:cNvSpPr>
          <p:nvPr>
            <p:ph sz="quarter" idx="1"/>
          </p:nvPr>
        </p:nvSpPr>
        <p:spPr>
          <a:xfrm>
            <a:off x="301752" y="1527048"/>
            <a:ext cx="8503920" cy="4823830"/>
          </a:xfrm>
        </p:spPr>
        <p:txBody>
          <a:bodyPr>
            <a:normAutofit/>
          </a:bodyPr>
          <a:lstStyle/>
          <a:p>
            <a:r>
              <a:rPr lang="fr-FR" sz="2400" dirty="0" smtClean="0"/>
              <a:t>Méthode de présentation et de traitement : clinique</a:t>
            </a:r>
          </a:p>
          <a:p>
            <a:endParaRPr lang="fr-FR" sz="2400" dirty="0" smtClean="0"/>
          </a:p>
          <a:p>
            <a:pPr lvl="1"/>
            <a:r>
              <a:rPr lang="fr-FR" sz="1900" dirty="0" smtClean="0"/>
              <a:t>Présentation</a:t>
            </a:r>
          </a:p>
          <a:p>
            <a:pPr lvl="1"/>
            <a:endParaRPr lang="fr-FR" sz="1900" dirty="0"/>
          </a:p>
          <a:p>
            <a:pPr lvl="1"/>
            <a:endParaRPr lang="fr-FR" sz="1900" dirty="0" smtClean="0"/>
          </a:p>
          <a:p>
            <a:pPr lvl="1"/>
            <a:endParaRPr lang="fr-FR" sz="1900" dirty="0"/>
          </a:p>
          <a:p>
            <a:pPr lvl="1"/>
            <a:endParaRPr lang="fr-FR" sz="1900" dirty="0" smtClean="0"/>
          </a:p>
          <a:p>
            <a:pPr lvl="1"/>
            <a:endParaRPr lang="fr-FR" sz="1900" dirty="0"/>
          </a:p>
          <a:p>
            <a:pPr lvl="1"/>
            <a:endParaRPr lang="fr-FR" sz="1900" dirty="0" smtClean="0"/>
          </a:p>
          <a:p>
            <a:pPr lvl="1"/>
            <a:endParaRPr lang="fr-FR" sz="1900" dirty="0" smtClean="0"/>
          </a:p>
          <a:p>
            <a:pPr lvl="1"/>
            <a:endParaRPr lang="fr-FR" sz="1900" dirty="0" smtClean="0"/>
          </a:p>
          <a:p>
            <a:pPr lvl="1"/>
            <a:endParaRPr lang="fr-FR" sz="1900" dirty="0" smtClean="0"/>
          </a:p>
          <a:p>
            <a:pPr lvl="1"/>
            <a:endParaRPr lang="fr-FR" sz="1900" dirty="0" smtClean="0"/>
          </a:p>
          <a:p>
            <a:pPr marL="274320" lvl="1" indent="0">
              <a:buNone/>
            </a:pPr>
            <a:endParaRPr lang="fr-FR" sz="2200"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19</a:t>
            </a:fld>
            <a:endParaRPr kumimoji="0" lang="en-US" dirty="0"/>
          </a:p>
        </p:txBody>
      </p:sp>
      <p:graphicFrame>
        <p:nvGraphicFramePr>
          <p:cNvPr id="3" name="Tableau 2"/>
          <p:cNvGraphicFramePr>
            <a:graphicFrameLocks noGrp="1"/>
          </p:cNvGraphicFramePr>
          <p:nvPr>
            <p:extLst>
              <p:ext uri="{D42A27DB-BD31-4B8C-83A1-F6EECF244321}">
                <p14:modId xmlns:p14="http://schemas.microsoft.com/office/powerpoint/2010/main" val="1975764699"/>
              </p:ext>
            </p:extLst>
          </p:nvPr>
        </p:nvGraphicFramePr>
        <p:xfrm>
          <a:off x="503001" y="3015522"/>
          <a:ext cx="8333151" cy="3048000"/>
        </p:xfrm>
        <a:graphic>
          <a:graphicData uri="http://schemas.openxmlformats.org/drawingml/2006/table">
            <a:tbl>
              <a:tblPr firstRow="1" bandRow="1">
                <a:tableStyleId>{3C2FFA5D-87B4-456A-9821-1D502468CF0F}</a:tableStyleId>
              </a:tblPr>
              <a:tblGrid>
                <a:gridCol w="2777717"/>
                <a:gridCol w="2777717"/>
                <a:gridCol w="2777717"/>
              </a:tblGrid>
              <a:tr h="370840">
                <a:tc>
                  <a:txBody>
                    <a:bodyPr/>
                    <a:lstStyle/>
                    <a:p>
                      <a:pPr algn="ctr"/>
                      <a:r>
                        <a:rPr kumimoji="0" lang="fr-FR" sz="1600" b="1" kern="1200" dirty="0" smtClean="0">
                          <a:solidFill>
                            <a:schemeClr val="lt1"/>
                          </a:solidFill>
                          <a:effectLst/>
                          <a:latin typeface="+mn-lt"/>
                          <a:ea typeface="+mn-ea"/>
                          <a:cs typeface="+mn-cs"/>
                        </a:rPr>
                        <a:t>Matériel clinique sensoriel</a:t>
                      </a:r>
                    </a:p>
                    <a:p>
                      <a:pPr algn="ctr"/>
                      <a:r>
                        <a:rPr kumimoji="0" lang="fr-FR" sz="1600" b="1" kern="1200" dirty="0" smtClean="0">
                          <a:solidFill>
                            <a:schemeClr val="lt1"/>
                          </a:solidFill>
                          <a:effectLst/>
                          <a:latin typeface="+mn-lt"/>
                          <a:ea typeface="+mn-ea"/>
                          <a:cs typeface="+mn-cs"/>
                        </a:rPr>
                        <a:t>« les faits de la séance »</a:t>
                      </a:r>
                      <a:r>
                        <a:rPr lang="fr-FR" sz="1600" dirty="0" smtClean="0">
                          <a:effectLst/>
                        </a:rPr>
                        <a:t> </a:t>
                      </a:r>
                      <a:endParaRPr lang="fr-FR" sz="1600" dirty="0"/>
                    </a:p>
                  </a:txBody>
                  <a:tcPr/>
                </a:tc>
                <a:tc>
                  <a:txBody>
                    <a:bodyPr/>
                    <a:lstStyle/>
                    <a:p>
                      <a:pPr algn="ctr"/>
                      <a:r>
                        <a:rPr kumimoji="0" lang="fr-FR" sz="1600" b="1" kern="1200" dirty="0" smtClean="0">
                          <a:solidFill>
                            <a:schemeClr val="lt1"/>
                          </a:solidFill>
                          <a:effectLst/>
                          <a:latin typeface="+mn-lt"/>
                          <a:ea typeface="+mn-ea"/>
                          <a:cs typeface="+mn-cs"/>
                        </a:rPr>
                        <a:t>Mouvements internes</a:t>
                      </a:r>
                    </a:p>
                    <a:p>
                      <a:pPr algn="ctr"/>
                      <a:r>
                        <a:rPr kumimoji="0" lang="fr-FR" sz="1600" b="1" kern="1200" dirty="0" smtClean="0">
                          <a:solidFill>
                            <a:schemeClr val="lt1"/>
                          </a:solidFill>
                          <a:effectLst/>
                          <a:latin typeface="+mn-lt"/>
                          <a:ea typeface="+mn-ea"/>
                          <a:cs typeface="+mn-cs"/>
                        </a:rPr>
                        <a:t>du clinicien (affects, associations internes)</a:t>
                      </a:r>
                      <a:r>
                        <a:rPr lang="fr-FR" sz="1600" dirty="0" smtClean="0">
                          <a:effectLst/>
                        </a:rPr>
                        <a:t> </a:t>
                      </a:r>
                      <a:endParaRPr lang="fr-FR" sz="1600" dirty="0"/>
                    </a:p>
                  </a:txBody>
                  <a:tcPr/>
                </a:tc>
                <a:tc>
                  <a:txBody>
                    <a:bodyPr/>
                    <a:lstStyle/>
                    <a:p>
                      <a:r>
                        <a:rPr kumimoji="0" lang="fr-FR" sz="1600" b="1" kern="1200" dirty="0" smtClean="0">
                          <a:solidFill>
                            <a:schemeClr val="lt1"/>
                          </a:solidFill>
                          <a:effectLst/>
                          <a:latin typeface="+mn-lt"/>
                          <a:ea typeface="+mn-ea"/>
                          <a:cs typeface="+mn-cs"/>
                        </a:rPr>
                        <a:t>Hypothèses</a:t>
                      </a:r>
                    </a:p>
                    <a:p>
                      <a:r>
                        <a:rPr kumimoji="0" lang="fr-FR" sz="1600" b="1" kern="1200" dirty="0" smtClean="0">
                          <a:solidFill>
                            <a:schemeClr val="lt1"/>
                          </a:solidFill>
                          <a:effectLst/>
                          <a:latin typeface="+mn-lt"/>
                          <a:ea typeface="+mn-ea"/>
                          <a:cs typeface="+mn-cs"/>
                        </a:rPr>
                        <a:t>du clinicien sur le</a:t>
                      </a:r>
                    </a:p>
                    <a:p>
                      <a:r>
                        <a:rPr kumimoji="0" lang="fr-FR" sz="1600" b="1" kern="1200" dirty="0" smtClean="0">
                          <a:solidFill>
                            <a:schemeClr val="lt1"/>
                          </a:solidFill>
                          <a:effectLst/>
                          <a:latin typeface="+mn-lt"/>
                          <a:ea typeface="+mn-ea"/>
                          <a:cs typeface="+mn-cs"/>
                        </a:rPr>
                        <a:t>processus repéré</a:t>
                      </a:r>
                      <a:r>
                        <a:rPr lang="fr-FR" sz="1600" dirty="0" smtClean="0">
                          <a:effectLst/>
                        </a:rPr>
                        <a:t> </a:t>
                      </a:r>
                      <a:endParaRPr lang="fr-FR" sz="1600" dirty="0"/>
                    </a:p>
                  </a:txBody>
                  <a:tcPr/>
                </a:tc>
              </a:tr>
              <a:tr h="370840">
                <a:tc>
                  <a:txBody>
                    <a:bodyPr/>
                    <a:lstStyle/>
                    <a:p>
                      <a:r>
                        <a:rPr kumimoji="0" lang="fr-FR" sz="1400" kern="1200" dirty="0" smtClean="0">
                          <a:solidFill>
                            <a:schemeClr val="dk1"/>
                          </a:solidFill>
                          <a:effectLst/>
                          <a:latin typeface="+mn-lt"/>
                          <a:ea typeface="+mn-ea"/>
                          <a:cs typeface="+mn-cs"/>
                        </a:rPr>
                        <a:t>Matériel verbal : cris, syllabes, mots du patient, interventions verbales du clinicien.</a:t>
                      </a:r>
                    </a:p>
                    <a:p>
                      <a:r>
                        <a:rPr kumimoji="0" lang="fr-FR" sz="1400" kern="1200" dirty="0" smtClean="0">
                          <a:solidFill>
                            <a:schemeClr val="dk1"/>
                          </a:solidFill>
                          <a:effectLst/>
                          <a:latin typeface="+mn-lt"/>
                          <a:ea typeface="+mn-ea"/>
                          <a:cs typeface="+mn-cs"/>
                        </a:rPr>
                        <a:t>Matériel non-verbal : bruits corporels, bruits externes au cabinet, mouvements du patient dans la pièce, les objets concrets externes touchés ou manipulés, expression faciale, mouvements du clinicien dans la pièce.</a:t>
                      </a:r>
                      <a:r>
                        <a:rPr lang="fr-FR" sz="1400" dirty="0" smtClean="0">
                          <a:effectLst/>
                        </a:rPr>
                        <a:t> </a:t>
                      </a:r>
                      <a:endParaRPr lang="fr-FR" sz="1400" dirty="0"/>
                    </a:p>
                  </a:txBody>
                  <a:tcPr/>
                </a:tc>
                <a:tc>
                  <a:txBody>
                    <a:bodyPr/>
                    <a:lstStyle/>
                    <a:p>
                      <a:r>
                        <a:rPr kumimoji="0" lang="fr-FR" sz="1400" kern="1200" dirty="0" smtClean="0">
                          <a:solidFill>
                            <a:schemeClr val="dk1"/>
                          </a:solidFill>
                          <a:effectLst/>
                          <a:latin typeface="+mn-lt"/>
                          <a:ea typeface="+mn-ea"/>
                          <a:cs typeface="+mn-cs"/>
                        </a:rPr>
                        <a:t>Ressentis personnels contre-transférentiels : émotions, intuitions, ressentis corporels.</a:t>
                      </a:r>
                    </a:p>
                    <a:p>
                      <a:r>
                        <a:rPr kumimoji="0" lang="fr-FR" sz="1400" kern="1200" dirty="0" smtClean="0">
                          <a:solidFill>
                            <a:schemeClr val="dk1"/>
                          </a:solidFill>
                          <a:effectLst/>
                          <a:latin typeface="+mn-lt"/>
                          <a:ea typeface="+mn-ea"/>
                          <a:cs typeface="+mn-cs"/>
                        </a:rPr>
                        <a:t>Associations internes sur relatives à des faits ne semblant rien à voir avec le contenu de la séance.</a:t>
                      </a:r>
                      <a:r>
                        <a:rPr lang="fr-FR" sz="1400" dirty="0" smtClean="0">
                          <a:effectLst/>
                        </a:rPr>
                        <a:t> </a:t>
                      </a:r>
                      <a:endParaRPr lang="fr-FR" sz="1400" dirty="0"/>
                    </a:p>
                  </a:txBody>
                  <a:tcPr/>
                </a:tc>
                <a:tc>
                  <a:txBody>
                    <a:bodyPr/>
                    <a:lstStyle/>
                    <a:p>
                      <a:r>
                        <a:rPr kumimoji="0" lang="fr-FR" sz="1400" kern="1200" dirty="0" smtClean="0">
                          <a:solidFill>
                            <a:schemeClr val="dk1"/>
                          </a:solidFill>
                          <a:effectLst/>
                          <a:latin typeface="+mn-lt"/>
                          <a:ea typeface="+mn-ea"/>
                          <a:cs typeface="+mn-cs"/>
                        </a:rPr>
                        <a:t>Association du clinicien en fonction de ses ressources théoriques.</a:t>
                      </a:r>
                      <a:r>
                        <a:rPr lang="fr-FR" sz="1400" dirty="0" smtClean="0">
                          <a:effectLst/>
                        </a:rPr>
                        <a:t> </a:t>
                      </a:r>
                      <a:endParaRPr lang="fr-FR" sz="1400" dirty="0"/>
                    </a:p>
                  </a:txBody>
                  <a:tcPr/>
                </a:tc>
              </a:tr>
            </a:tbl>
          </a:graphicData>
        </a:graphic>
      </p:graphicFrame>
    </p:spTree>
    <p:extLst>
      <p:ext uri="{BB962C8B-B14F-4D97-AF65-F5344CB8AC3E}">
        <p14:creationId xmlns:p14="http://schemas.microsoft.com/office/powerpoint/2010/main" val="136970575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Méthodologie du recueil des données</a:t>
            </a:r>
            <a:endParaRPr lang="fr-FR" dirty="0"/>
          </a:p>
        </p:txBody>
      </p:sp>
      <p:sp>
        <p:nvSpPr>
          <p:cNvPr id="5" name="Espace réservé du contenu 4"/>
          <p:cNvSpPr>
            <a:spLocks noGrp="1"/>
          </p:cNvSpPr>
          <p:nvPr>
            <p:ph sz="quarter" idx="1"/>
          </p:nvPr>
        </p:nvSpPr>
        <p:spPr>
          <a:xfrm>
            <a:off x="301752" y="1527048"/>
            <a:ext cx="8503920" cy="4823830"/>
          </a:xfrm>
        </p:spPr>
        <p:txBody>
          <a:bodyPr>
            <a:normAutofit fontScale="92500"/>
          </a:bodyPr>
          <a:lstStyle/>
          <a:p>
            <a:r>
              <a:rPr lang="fr-FR" sz="2400" dirty="0" smtClean="0"/>
              <a:t>Méthode de présentation et de traitement : clinique</a:t>
            </a:r>
            <a:endParaRPr lang="fr-FR" sz="1900" dirty="0" smtClean="0"/>
          </a:p>
          <a:p>
            <a:pPr lvl="1"/>
            <a:endParaRPr lang="fr-FR" sz="1900" dirty="0" smtClean="0"/>
          </a:p>
          <a:p>
            <a:pPr lvl="1"/>
            <a:r>
              <a:rPr lang="fr-FR" sz="2600" dirty="0" smtClean="0"/>
              <a:t>Traitement</a:t>
            </a:r>
            <a:endParaRPr lang="fr-FR" sz="2600" dirty="0"/>
          </a:p>
          <a:p>
            <a:pPr lvl="2"/>
            <a:r>
              <a:rPr lang="fr-FR" sz="2200" dirty="0" err="1" smtClean="0"/>
              <a:t>Interpretative</a:t>
            </a:r>
            <a:r>
              <a:rPr lang="fr-FR" sz="2200" dirty="0" smtClean="0"/>
              <a:t> </a:t>
            </a:r>
            <a:r>
              <a:rPr lang="fr-FR" sz="2200" dirty="0" err="1" smtClean="0"/>
              <a:t>Phenomenological</a:t>
            </a:r>
            <a:r>
              <a:rPr lang="fr-FR" sz="2200" dirty="0" smtClean="0"/>
              <a:t> </a:t>
            </a:r>
            <a:r>
              <a:rPr lang="fr-FR" sz="2200" dirty="0" err="1" smtClean="0"/>
              <a:t>Analysis</a:t>
            </a:r>
            <a:r>
              <a:rPr lang="fr-FR" sz="2200" dirty="0" smtClean="0"/>
              <a:t> (</a:t>
            </a:r>
            <a:r>
              <a:rPr lang="fr-FR" sz="2200" dirty="0"/>
              <a:t>Smith/Osborn, 2003</a:t>
            </a:r>
            <a:r>
              <a:rPr lang="fr-FR" sz="2200" dirty="0" smtClean="0"/>
              <a:t>)</a:t>
            </a:r>
          </a:p>
          <a:p>
            <a:pPr lvl="3"/>
            <a:r>
              <a:rPr lang="fr-FR" sz="2400" dirty="0"/>
              <a:t>V</a:t>
            </a:r>
            <a:r>
              <a:rPr lang="fr-FR" sz="2400" dirty="0" smtClean="0"/>
              <a:t>ise </a:t>
            </a:r>
            <a:r>
              <a:rPr lang="fr-FR" sz="2400" dirty="0"/>
              <a:t>à considérer les actes de conscience chez l’Homme, </a:t>
            </a:r>
            <a:r>
              <a:rPr lang="fr-FR" sz="2400" dirty="0" smtClean="0"/>
              <a:t>aller </a:t>
            </a:r>
            <a:r>
              <a:rPr lang="fr-FR" sz="2400" dirty="0"/>
              <a:t>à l'essence même des structures psychiques communes à tous les êtres humains. </a:t>
            </a:r>
            <a:endParaRPr lang="fr-FR" sz="2400" dirty="0" smtClean="0"/>
          </a:p>
          <a:p>
            <a:pPr lvl="3"/>
            <a:r>
              <a:rPr lang="fr-FR" sz="2400" dirty="0"/>
              <a:t>P</a:t>
            </a:r>
            <a:r>
              <a:rPr lang="fr-FR" sz="2400" dirty="0" smtClean="0"/>
              <a:t>ermet la </a:t>
            </a:r>
            <a:r>
              <a:rPr lang="fr-FR" sz="2400" dirty="0"/>
              <a:t>mise en avant de la capacité du chercheur à s’immerger dans le monde de chaque patient, à la différence des descriptions purement </a:t>
            </a:r>
            <a:r>
              <a:rPr lang="fr-FR" sz="2400" dirty="0" smtClean="0"/>
              <a:t>objectives. </a:t>
            </a:r>
            <a:endParaRPr lang="fr-FR" sz="2200" dirty="0" smtClean="0"/>
          </a:p>
          <a:p>
            <a:pPr lvl="3"/>
            <a:r>
              <a:rPr lang="fr-FR" sz="2400" dirty="0" smtClean="0"/>
              <a:t>L’observation </a:t>
            </a:r>
            <a:r>
              <a:rPr lang="fr-FR" sz="2400" dirty="0"/>
              <a:t>longitudinale </a:t>
            </a:r>
            <a:r>
              <a:rPr lang="fr-FR" sz="2400" dirty="0" smtClean="0"/>
              <a:t>permet de saisir </a:t>
            </a:r>
            <a:r>
              <a:rPr lang="fr-FR" sz="2400" dirty="0"/>
              <a:t>l’évolution de la dynamique </a:t>
            </a:r>
            <a:r>
              <a:rPr lang="fr-FR" sz="2400" dirty="0" err="1" smtClean="0"/>
              <a:t>transféro</a:t>
            </a:r>
            <a:r>
              <a:rPr lang="fr-FR" sz="2400" dirty="0" smtClean="0"/>
              <a:t>-contre transférentielle. </a:t>
            </a:r>
            <a:endParaRPr lang="fr-FR" sz="2400" dirty="0"/>
          </a:p>
          <a:p>
            <a:pPr lvl="3"/>
            <a:endParaRPr lang="fr-FR" sz="2200"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20</a:t>
            </a:fld>
            <a:endParaRPr kumimoji="0" lang="en-US" dirty="0"/>
          </a:p>
        </p:txBody>
      </p:sp>
    </p:spTree>
    <p:extLst>
      <p:ext uri="{BB962C8B-B14F-4D97-AF65-F5344CB8AC3E}">
        <p14:creationId xmlns:p14="http://schemas.microsoft.com/office/powerpoint/2010/main" val="1402053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checkerboard(across)">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 calcmode="lin" valueType="num">
                                      <p:cBhvr additive="base">
                                        <p:cTn id="1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 calcmode="lin" valueType="num">
                                      <p:cBhvr additive="base">
                                        <p:cTn id="18"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 calcmode="lin" valueType="num">
                                      <p:cBhvr additive="base">
                                        <p:cTn id="24"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5">
                                            <p:txEl>
                                              <p:pRg st="6" end="6"/>
                                            </p:txEl>
                                          </p:spTgt>
                                        </p:tgtEl>
                                        <p:attrNameLst>
                                          <p:attrName>style.visibility</p:attrName>
                                        </p:attrNameLst>
                                      </p:cBhvr>
                                      <p:to>
                                        <p:strVal val="visible"/>
                                      </p:to>
                                    </p:set>
                                    <p:anim calcmode="lin" valueType="num">
                                      <p:cBhvr additive="base">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Méthodologie du recueil des données</a:t>
            </a:r>
            <a:endParaRPr lang="fr-FR" dirty="0"/>
          </a:p>
        </p:txBody>
      </p:sp>
      <p:sp>
        <p:nvSpPr>
          <p:cNvPr id="5" name="Espace réservé du contenu 4"/>
          <p:cNvSpPr>
            <a:spLocks noGrp="1"/>
          </p:cNvSpPr>
          <p:nvPr>
            <p:ph sz="quarter" idx="1"/>
          </p:nvPr>
        </p:nvSpPr>
        <p:spPr>
          <a:xfrm>
            <a:off x="301752" y="1527048"/>
            <a:ext cx="8503920" cy="4823830"/>
          </a:xfrm>
        </p:spPr>
        <p:txBody>
          <a:bodyPr>
            <a:normAutofit/>
          </a:bodyPr>
          <a:lstStyle/>
          <a:p>
            <a:r>
              <a:rPr lang="fr-FR" sz="2400" dirty="0" smtClean="0"/>
              <a:t>Méthode de présentation </a:t>
            </a:r>
            <a:r>
              <a:rPr lang="fr-FR" sz="2400" dirty="0"/>
              <a:t>et </a:t>
            </a:r>
            <a:r>
              <a:rPr lang="fr-FR" sz="2400" dirty="0" smtClean="0"/>
              <a:t>de traitement quantifiée</a:t>
            </a:r>
          </a:p>
          <a:p>
            <a:pPr lvl="1"/>
            <a:r>
              <a:rPr lang="fr-FR" sz="2600" dirty="0" smtClean="0"/>
              <a:t>Présentation</a:t>
            </a:r>
          </a:p>
          <a:p>
            <a:pPr lvl="1"/>
            <a:endParaRPr lang="fr-FR" sz="1900" dirty="0"/>
          </a:p>
          <a:p>
            <a:pPr lvl="1"/>
            <a:endParaRPr lang="fr-FR" sz="1900" dirty="0" smtClean="0"/>
          </a:p>
          <a:p>
            <a:pPr lvl="1"/>
            <a:endParaRPr lang="fr-FR" sz="1900" dirty="0" smtClean="0"/>
          </a:p>
          <a:p>
            <a:pPr lvl="1"/>
            <a:endParaRPr lang="fr-FR" sz="1900" dirty="0" smtClean="0"/>
          </a:p>
          <a:p>
            <a:pPr lvl="1"/>
            <a:endParaRPr lang="fr-FR" sz="1900" dirty="0"/>
          </a:p>
          <a:p>
            <a:pPr lvl="1"/>
            <a:endParaRPr lang="fr-FR" sz="1900" dirty="0" smtClean="0"/>
          </a:p>
          <a:p>
            <a:pPr lvl="1"/>
            <a:endParaRPr lang="fr-FR" sz="1900" dirty="0"/>
          </a:p>
          <a:p>
            <a:pPr lvl="1"/>
            <a:endParaRPr lang="fr-FR" sz="1900" dirty="0" smtClean="0"/>
          </a:p>
          <a:p>
            <a:pPr lvl="1"/>
            <a:endParaRPr lang="fr-FR" sz="1900" dirty="0"/>
          </a:p>
          <a:p>
            <a:pPr lvl="1"/>
            <a:endParaRPr lang="fr-FR" sz="1900" dirty="0" smtClean="0"/>
          </a:p>
          <a:p>
            <a:pPr lvl="2"/>
            <a:endParaRPr lang="fr-FR" sz="2200" dirty="0"/>
          </a:p>
          <a:p>
            <a:pPr lvl="2"/>
            <a:endParaRPr lang="fr-FR" sz="2200" dirty="0" smtClean="0"/>
          </a:p>
          <a:p>
            <a:pPr lvl="2"/>
            <a:endParaRPr lang="fr-FR" sz="2200" dirty="0"/>
          </a:p>
          <a:p>
            <a:pPr lvl="2"/>
            <a:endParaRPr lang="fr-FR" sz="2200" dirty="0" smtClean="0"/>
          </a:p>
          <a:p>
            <a:pPr lvl="2"/>
            <a:endParaRPr lang="fr-FR" sz="2200" dirty="0"/>
          </a:p>
          <a:p>
            <a:pPr lvl="2"/>
            <a:endParaRPr lang="fr-FR" sz="2200" dirty="0" smtClean="0"/>
          </a:p>
          <a:p>
            <a:pPr lvl="2"/>
            <a:endParaRPr lang="fr-FR" sz="2200" dirty="0"/>
          </a:p>
          <a:p>
            <a:pPr marL="594360" lvl="2" indent="0">
              <a:buNone/>
            </a:pPr>
            <a:endParaRPr lang="fr-FR" sz="2200" dirty="0" smtClean="0"/>
          </a:p>
          <a:p>
            <a:pPr lvl="2"/>
            <a:endParaRPr lang="fr-FR" sz="1700" dirty="0" smtClean="0"/>
          </a:p>
          <a:p>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21</a:t>
            </a:fld>
            <a:endParaRPr kumimoji="0" lang="en-US" dirty="0"/>
          </a:p>
        </p:txBody>
      </p:sp>
      <p:graphicFrame>
        <p:nvGraphicFramePr>
          <p:cNvPr id="3" name="Tableau 2"/>
          <p:cNvGraphicFramePr>
            <a:graphicFrameLocks noGrp="1"/>
          </p:cNvGraphicFramePr>
          <p:nvPr>
            <p:extLst>
              <p:ext uri="{D42A27DB-BD31-4B8C-83A1-F6EECF244321}">
                <p14:modId xmlns:p14="http://schemas.microsoft.com/office/powerpoint/2010/main" val="3315548909"/>
              </p:ext>
            </p:extLst>
          </p:nvPr>
        </p:nvGraphicFramePr>
        <p:xfrm>
          <a:off x="428266" y="2599210"/>
          <a:ext cx="8283860" cy="3596640"/>
        </p:xfrm>
        <a:graphic>
          <a:graphicData uri="http://schemas.openxmlformats.org/drawingml/2006/table">
            <a:tbl>
              <a:tblPr firstRow="1" bandRow="1">
                <a:tableStyleId>{3C2FFA5D-87B4-456A-9821-1D502468CF0F}</a:tableStyleId>
              </a:tblPr>
              <a:tblGrid>
                <a:gridCol w="828386"/>
                <a:gridCol w="828386"/>
                <a:gridCol w="828386"/>
                <a:gridCol w="828386"/>
                <a:gridCol w="828386"/>
                <a:gridCol w="828386"/>
                <a:gridCol w="828386"/>
                <a:gridCol w="828386"/>
                <a:gridCol w="828386"/>
                <a:gridCol w="828386"/>
              </a:tblGrid>
              <a:tr h="1350848">
                <a:tc>
                  <a:txBody>
                    <a:bodyPr/>
                    <a:lstStyle/>
                    <a:p>
                      <a:endParaRPr lang="fr-FR" dirty="0"/>
                    </a:p>
                  </a:txBody>
                  <a:tcPr/>
                </a:tc>
                <a:tc>
                  <a:txBody>
                    <a:bodyPr/>
                    <a:lstStyle/>
                    <a:p>
                      <a:r>
                        <a:rPr lang="fr-FR" sz="1400" spc="-150" dirty="0" smtClean="0"/>
                        <a:t>Durée</a:t>
                      </a:r>
                      <a:r>
                        <a:rPr lang="fr-FR" sz="1400" spc="-150" baseline="0" dirty="0" smtClean="0"/>
                        <a:t>  séances</a:t>
                      </a:r>
                    </a:p>
                    <a:p>
                      <a:r>
                        <a:rPr lang="fr-FR" sz="1400" spc="-150" baseline="0" dirty="0" smtClean="0"/>
                        <a:t>B</a:t>
                      </a:r>
                      <a:endParaRPr lang="fr-FR" sz="1400" spc="-150" dirty="0"/>
                    </a:p>
                  </a:txBody>
                  <a:tcPr vert="vert270"/>
                </a:tc>
                <a:tc>
                  <a:txBody>
                    <a:bodyPr/>
                    <a:lstStyle/>
                    <a:p>
                      <a:r>
                        <a:rPr lang="fr-FR" sz="1400" spc="-150" dirty="0" smtClean="0"/>
                        <a:t>Tps  de démantèlement</a:t>
                      </a:r>
                    </a:p>
                    <a:p>
                      <a:r>
                        <a:rPr lang="fr-FR" sz="1400" spc="-150" dirty="0" smtClean="0"/>
                        <a:t>C</a:t>
                      </a:r>
                      <a:endParaRPr lang="fr-FR" sz="1400" spc="-150" dirty="0"/>
                    </a:p>
                  </a:txBody>
                  <a:tcPr vert="vert270"/>
                </a:tc>
                <a:tc>
                  <a:txBody>
                    <a:bodyPr/>
                    <a:lstStyle/>
                    <a:p>
                      <a:r>
                        <a:rPr lang="fr-FR" sz="1400" spc="-150" dirty="0" smtClean="0"/>
                        <a:t>% de  </a:t>
                      </a:r>
                      <a:r>
                        <a:rPr lang="fr-FR" sz="1400" spc="-150" dirty="0" err="1" smtClean="0"/>
                        <a:t>dém</a:t>
                      </a:r>
                      <a:r>
                        <a:rPr lang="fr-FR" sz="1400" spc="-150" dirty="0" smtClean="0"/>
                        <a:t>.</a:t>
                      </a:r>
                      <a:r>
                        <a:rPr lang="fr-FR" sz="1400" spc="-150" baseline="0" dirty="0" smtClean="0"/>
                        <a:t>  </a:t>
                      </a:r>
                      <a:r>
                        <a:rPr lang="fr-FR" sz="1400" spc="-150" dirty="0" smtClean="0"/>
                        <a:t>au prorata</a:t>
                      </a:r>
                      <a:r>
                        <a:rPr lang="fr-FR" sz="1400" spc="-150" baseline="0" dirty="0" smtClean="0"/>
                        <a:t>  durée séance</a:t>
                      </a:r>
                      <a:endParaRPr lang="fr-FR" sz="1400" spc="-150" dirty="0"/>
                    </a:p>
                  </a:txBody>
                  <a:tcPr vert="vert270"/>
                </a:tc>
                <a:tc>
                  <a:txBody>
                    <a:bodyPr/>
                    <a:lstStyle/>
                    <a:p>
                      <a:r>
                        <a:rPr kumimoji="0" lang="fr-FR" sz="1400" b="1" kern="1200" spc="-150" dirty="0" smtClean="0">
                          <a:solidFill>
                            <a:schemeClr val="lt1"/>
                          </a:solidFill>
                          <a:effectLst/>
                          <a:latin typeface="+mn-lt"/>
                          <a:ea typeface="+mn-ea"/>
                          <a:cs typeface="+mn-cs"/>
                        </a:rPr>
                        <a:t>C2X100/B2</a:t>
                      </a:r>
                      <a:r>
                        <a:rPr lang="fr-FR" sz="1400" spc="-150" dirty="0" smtClean="0">
                          <a:effectLst/>
                        </a:rPr>
                        <a:t> </a:t>
                      </a:r>
                      <a:endParaRPr lang="fr-FR" sz="1400" spc="-150" dirty="0"/>
                    </a:p>
                  </a:txBody>
                  <a:tcPr vert="vert270"/>
                </a:tc>
                <a:tc>
                  <a:txBody>
                    <a:bodyPr/>
                    <a:lstStyle/>
                    <a:p>
                      <a:r>
                        <a:rPr kumimoji="0" lang="fr-FR" sz="1400" b="1" kern="1200" spc="-150" dirty="0" smtClean="0">
                          <a:solidFill>
                            <a:schemeClr val="lt1"/>
                          </a:solidFill>
                          <a:effectLst/>
                          <a:latin typeface="+mn-lt"/>
                          <a:ea typeface="+mn-ea"/>
                          <a:cs typeface="+mn-cs"/>
                        </a:rPr>
                        <a:t>abs de la relation </a:t>
                      </a:r>
                    </a:p>
                    <a:p>
                      <a:r>
                        <a:rPr kumimoji="0" lang="fr-FR" sz="1400" b="1" kern="1200" spc="-150" dirty="0" smtClean="0">
                          <a:solidFill>
                            <a:schemeClr val="lt1"/>
                          </a:solidFill>
                          <a:effectLst/>
                          <a:latin typeface="+mn-lt"/>
                          <a:ea typeface="+mn-ea"/>
                          <a:cs typeface="+mn-cs"/>
                        </a:rPr>
                        <a:t>E = B-(C+F+G)</a:t>
                      </a:r>
                      <a:r>
                        <a:rPr lang="fr-FR" sz="1400" spc="-150" dirty="0" smtClean="0">
                          <a:effectLst/>
                        </a:rPr>
                        <a:t> </a:t>
                      </a:r>
                      <a:endParaRPr lang="fr-FR" sz="1400" spc="-150" dirty="0"/>
                    </a:p>
                  </a:txBody>
                  <a:tcPr vert="vert270"/>
                </a:tc>
                <a:tc>
                  <a:txBody>
                    <a:bodyPr/>
                    <a:lstStyle/>
                    <a:p>
                      <a:r>
                        <a:rPr kumimoji="0" lang="fr-FR" sz="1400" b="1" kern="1200" spc="-150" dirty="0" smtClean="0">
                          <a:solidFill>
                            <a:schemeClr val="lt1"/>
                          </a:solidFill>
                          <a:effectLst/>
                          <a:latin typeface="+mn-lt"/>
                          <a:ea typeface="+mn-ea"/>
                          <a:cs typeface="+mn-cs"/>
                        </a:rPr>
                        <a:t>% de tps </a:t>
                      </a:r>
                      <a:r>
                        <a:rPr kumimoji="0" lang="fr-FR" sz="1400" b="1" kern="1200" spc="-150" baseline="0" dirty="0" smtClean="0">
                          <a:solidFill>
                            <a:schemeClr val="lt1"/>
                          </a:solidFill>
                          <a:effectLst/>
                          <a:latin typeface="+mn-lt"/>
                          <a:ea typeface="+mn-ea"/>
                          <a:cs typeface="+mn-cs"/>
                        </a:rPr>
                        <a:t> </a:t>
                      </a:r>
                      <a:r>
                        <a:rPr kumimoji="0" lang="fr-FR" sz="1400" b="1" kern="1200" spc="-150" dirty="0" smtClean="0">
                          <a:solidFill>
                            <a:schemeClr val="lt1"/>
                          </a:solidFill>
                          <a:effectLst/>
                          <a:latin typeface="+mn-lt"/>
                          <a:ea typeface="+mn-ea"/>
                          <a:cs typeface="+mn-cs"/>
                        </a:rPr>
                        <a:t>absence  relation</a:t>
                      </a:r>
                      <a:r>
                        <a:rPr kumimoji="0" lang="fr-FR" sz="1400" b="1" kern="1200" spc="-150" baseline="0" dirty="0" smtClean="0">
                          <a:solidFill>
                            <a:schemeClr val="lt1"/>
                          </a:solidFill>
                          <a:effectLst/>
                          <a:latin typeface="+mn-lt"/>
                          <a:ea typeface="+mn-ea"/>
                          <a:cs typeface="+mn-cs"/>
                        </a:rPr>
                        <a:t> </a:t>
                      </a:r>
                      <a:r>
                        <a:rPr kumimoji="0" lang="fr-FR" sz="1400" b="1" kern="1200" spc="-150" dirty="0" smtClean="0">
                          <a:solidFill>
                            <a:schemeClr val="lt1"/>
                          </a:solidFill>
                          <a:effectLst/>
                          <a:latin typeface="+mn-lt"/>
                          <a:ea typeface="+mn-ea"/>
                          <a:cs typeface="+mn-cs"/>
                        </a:rPr>
                        <a:t> prorata durée  séance</a:t>
                      </a:r>
                      <a:r>
                        <a:rPr lang="fr-FR" sz="1400" spc="-150" dirty="0" smtClean="0">
                          <a:effectLst/>
                        </a:rPr>
                        <a:t> </a:t>
                      </a:r>
                      <a:endParaRPr lang="fr-FR" sz="1400" spc="-150" dirty="0"/>
                    </a:p>
                  </a:txBody>
                  <a:tcPr vert="vert270"/>
                </a:tc>
                <a:tc>
                  <a:txBody>
                    <a:bodyPr/>
                    <a:lstStyle/>
                    <a:p>
                      <a:r>
                        <a:rPr kumimoji="0" lang="fr-FR" sz="1400" b="1" kern="1200" spc="-150" dirty="0" smtClean="0">
                          <a:solidFill>
                            <a:schemeClr val="lt1"/>
                          </a:solidFill>
                          <a:effectLst/>
                          <a:latin typeface="+mn-lt"/>
                          <a:ea typeface="+mn-ea"/>
                          <a:cs typeface="+mn-cs"/>
                        </a:rPr>
                        <a:t>Tps   partagé </a:t>
                      </a:r>
                    </a:p>
                    <a:p>
                      <a:r>
                        <a:rPr kumimoji="0" lang="fr-FR" sz="1400" b="1" kern="1200" spc="-150" dirty="0" smtClean="0">
                          <a:solidFill>
                            <a:schemeClr val="lt1"/>
                          </a:solidFill>
                          <a:effectLst/>
                          <a:latin typeface="+mn-lt"/>
                          <a:ea typeface="+mn-ea"/>
                          <a:cs typeface="+mn-cs"/>
                        </a:rPr>
                        <a:t>F</a:t>
                      </a:r>
                      <a:r>
                        <a:rPr lang="fr-FR" sz="1400" spc="-150" dirty="0" smtClean="0">
                          <a:effectLst/>
                        </a:rPr>
                        <a:t> </a:t>
                      </a:r>
                      <a:endParaRPr lang="fr-FR" sz="1400" spc="-150" dirty="0"/>
                    </a:p>
                  </a:txBody>
                  <a:tcPr vert="vert270"/>
                </a:tc>
                <a:tc>
                  <a:txBody>
                    <a:bodyPr/>
                    <a:lstStyle/>
                    <a:p>
                      <a:r>
                        <a:rPr kumimoji="0" lang="fr-FR" sz="1400" b="1" kern="1200" spc="-150" dirty="0" smtClean="0">
                          <a:solidFill>
                            <a:schemeClr val="lt1"/>
                          </a:solidFill>
                          <a:effectLst/>
                          <a:latin typeface="+mn-lt"/>
                          <a:ea typeface="+mn-ea"/>
                          <a:cs typeface="+mn-cs"/>
                        </a:rPr>
                        <a:t>Regard + attention vers le clinicien</a:t>
                      </a:r>
                    </a:p>
                    <a:p>
                      <a:r>
                        <a:rPr kumimoji="0" lang="fr-FR" sz="1400" b="1" kern="1200" spc="-150" dirty="0" smtClean="0">
                          <a:solidFill>
                            <a:schemeClr val="lt1"/>
                          </a:solidFill>
                          <a:effectLst/>
                          <a:latin typeface="+mn-lt"/>
                          <a:ea typeface="+mn-ea"/>
                          <a:cs typeface="+mn-cs"/>
                        </a:rPr>
                        <a:t>G</a:t>
                      </a:r>
                      <a:r>
                        <a:rPr lang="fr-FR" sz="1400" spc="-150" dirty="0" smtClean="0">
                          <a:effectLst/>
                        </a:rPr>
                        <a:t> </a:t>
                      </a:r>
                      <a:endParaRPr lang="fr-FR" sz="1400" spc="-150" dirty="0"/>
                    </a:p>
                  </a:txBody>
                  <a:tcPr/>
                </a:tc>
                <a:tc>
                  <a:txBody>
                    <a:bodyPr/>
                    <a:lstStyle/>
                    <a:p>
                      <a:pPr marL="71755" marR="71755" algn="just">
                        <a:lnSpc>
                          <a:spcPct val="150000"/>
                        </a:lnSpc>
                        <a:spcAft>
                          <a:spcPts val="0"/>
                        </a:spcAft>
                      </a:pPr>
                      <a:r>
                        <a:rPr lang="fr-FR" sz="1400" spc="-150" dirty="0">
                          <a:effectLst/>
                          <a:latin typeface="Times New Roman"/>
                          <a:ea typeface="Times New Roman"/>
                        </a:rPr>
                        <a:t>% </a:t>
                      </a:r>
                      <a:r>
                        <a:rPr lang="fr-FR" sz="1400" spc="-150" dirty="0" smtClean="0">
                          <a:effectLst/>
                          <a:latin typeface="Times New Roman"/>
                          <a:ea typeface="Times New Roman"/>
                        </a:rPr>
                        <a:t>temps  </a:t>
                      </a:r>
                      <a:r>
                        <a:rPr lang="fr-FR" sz="1400" spc="-150" dirty="0">
                          <a:effectLst/>
                          <a:latin typeface="Times New Roman"/>
                          <a:ea typeface="Times New Roman"/>
                        </a:rPr>
                        <a:t>partagé</a:t>
                      </a:r>
                    </a:p>
                  </a:txBody>
                  <a:tcPr marL="68580" marR="68580" marT="0" marB="0" vert="vert270"/>
                </a:tc>
              </a:tr>
              <a:tr h="370840">
                <a:tc>
                  <a:txBody>
                    <a:bodyPr/>
                    <a:lstStyle/>
                    <a:p>
                      <a:r>
                        <a:rPr lang="fr-FR" sz="1400" dirty="0" smtClean="0"/>
                        <a:t>Cas X</a:t>
                      </a:r>
                      <a:endParaRPr lang="fr-FR" sz="1400" dirty="0"/>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370840">
                <a:tc>
                  <a:txBody>
                    <a:bodyPr/>
                    <a:lstStyle/>
                    <a:p>
                      <a:r>
                        <a:rPr lang="fr-FR" sz="1400" dirty="0" smtClean="0"/>
                        <a:t>Vidéo 1</a:t>
                      </a:r>
                      <a:endParaRPr lang="fr-FR" sz="1400" dirty="0"/>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dirty="0"/>
                    </a:p>
                  </a:txBody>
                  <a:tcPr/>
                </a:tc>
                <a:tc>
                  <a:txBody>
                    <a:bodyPr/>
                    <a:lstStyle/>
                    <a:p>
                      <a:endParaRPr lang="fr-FR"/>
                    </a:p>
                  </a:txBody>
                  <a:tcPr/>
                </a:tc>
              </a:tr>
              <a:tr h="370840">
                <a:tc>
                  <a:txBody>
                    <a:bodyPr/>
                    <a:lstStyle/>
                    <a:p>
                      <a:r>
                        <a:rPr lang="fr-FR" sz="1400" dirty="0" smtClean="0"/>
                        <a:t>Vidéo 2</a:t>
                      </a:r>
                      <a:endParaRPr lang="fr-FR" sz="1400" dirty="0"/>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370840">
                <a:tc>
                  <a:txBody>
                    <a:bodyPr/>
                    <a:lstStyle/>
                    <a:p>
                      <a:r>
                        <a:rPr lang="fr-FR" sz="1400" dirty="0" smtClean="0"/>
                        <a:t>Vidéo 3</a:t>
                      </a:r>
                      <a:endParaRPr lang="fr-FR" sz="1400" dirty="0"/>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370840">
                <a:tc>
                  <a:txBody>
                    <a:bodyPr/>
                    <a:lstStyle/>
                    <a:p>
                      <a:r>
                        <a:rPr lang="fr-FR" sz="1400" dirty="0" smtClean="0"/>
                        <a:t>Vidéo n</a:t>
                      </a:r>
                      <a:endParaRPr lang="fr-FR" sz="1400" dirty="0"/>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370840">
                <a:tc>
                  <a:txBody>
                    <a:bodyPr/>
                    <a:lstStyle/>
                    <a:p>
                      <a:r>
                        <a:rPr lang="fr-FR" sz="1400" dirty="0" smtClean="0"/>
                        <a:t>Total</a:t>
                      </a:r>
                      <a:endParaRPr lang="fr-FR" sz="1400" dirty="0"/>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dirty="0"/>
                    </a:p>
                  </a:txBody>
                  <a:tcPr/>
                </a:tc>
              </a:tr>
            </a:tbl>
          </a:graphicData>
        </a:graphic>
      </p:graphicFrame>
    </p:spTree>
    <p:extLst>
      <p:ext uri="{BB962C8B-B14F-4D97-AF65-F5344CB8AC3E}">
        <p14:creationId xmlns:p14="http://schemas.microsoft.com/office/powerpoint/2010/main" val="134720251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Méthodologie du recueil des données</a:t>
            </a:r>
            <a:endParaRPr lang="fr-FR" dirty="0"/>
          </a:p>
        </p:txBody>
      </p:sp>
      <p:sp>
        <p:nvSpPr>
          <p:cNvPr id="5" name="Espace réservé du contenu 4"/>
          <p:cNvSpPr>
            <a:spLocks noGrp="1"/>
          </p:cNvSpPr>
          <p:nvPr>
            <p:ph sz="quarter" idx="1"/>
          </p:nvPr>
        </p:nvSpPr>
        <p:spPr>
          <a:xfrm>
            <a:off x="301752" y="1527048"/>
            <a:ext cx="8503920" cy="4823830"/>
          </a:xfrm>
        </p:spPr>
        <p:txBody>
          <a:bodyPr>
            <a:normAutofit/>
          </a:bodyPr>
          <a:lstStyle/>
          <a:p>
            <a:r>
              <a:rPr lang="fr-FR" sz="2400" dirty="0" smtClean="0"/>
              <a:t>Méthode de présentation </a:t>
            </a:r>
            <a:r>
              <a:rPr lang="fr-FR" sz="2400" dirty="0"/>
              <a:t>et </a:t>
            </a:r>
            <a:r>
              <a:rPr lang="fr-FR" sz="2400" dirty="0" smtClean="0"/>
              <a:t>de traitement quantifiée</a:t>
            </a:r>
            <a:endParaRPr lang="fr-FR" sz="1900" dirty="0"/>
          </a:p>
          <a:p>
            <a:pPr marL="274320" lvl="1" indent="0">
              <a:buNone/>
            </a:pPr>
            <a:endParaRPr lang="fr-FR" sz="1900" dirty="0" smtClean="0"/>
          </a:p>
          <a:p>
            <a:pPr lvl="1"/>
            <a:r>
              <a:rPr lang="fr-FR" dirty="0" smtClean="0"/>
              <a:t>Traitement</a:t>
            </a:r>
            <a:endParaRPr lang="fr-FR" dirty="0"/>
          </a:p>
          <a:p>
            <a:pPr lvl="2"/>
            <a:r>
              <a:rPr lang="fr-FR" sz="2200" dirty="0" smtClean="0"/>
              <a:t>Encodage </a:t>
            </a:r>
            <a:r>
              <a:rPr lang="fr-FR" sz="2200" dirty="0"/>
              <a:t>des vidéos avec méthode statistiques « r</a:t>
            </a:r>
            <a:r>
              <a:rPr lang="fr-FR" sz="2200" dirty="0" smtClean="0"/>
              <a:t> </a:t>
            </a:r>
            <a:r>
              <a:rPr lang="fr-FR" sz="2200" dirty="0"/>
              <a:t>Bravais-Pearson </a:t>
            </a:r>
            <a:r>
              <a:rPr lang="fr-FR" sz="2200" dirty="0" smtClean="0"/>
              <a:t>»</a:t>
            </a:r>
          </a:p>
          <a:p>
            <a:pPr lvl="3"/>
            <a:r>
              <a:rPr lang="fr-FR" sz="1600" dirty="0" smtClean="0"/>
              <a:t>Utilisation d’un </a:t>
            </a:r>
            <a:r>
              <a:rPr lang="fr-FR" sz="1600" dirty="0"/>
              <a:t>logiciel de montage spécialisé dans le traitement de l’image (Sony Vegas pro.11®) pour le traitement des vidéos, nous permettant ainsi la faisabilité d’allers/retours dans le matériel clinique, de même que des découpages pour la présentation et l’analyse de celui-ci. </a:t>
            </a:r>
            <a:endParaRPr lang="fr-FR" sz="1600" dirty="0" smtClean="0"/>
          </a:p>
          <a:p>
            <a:pPr lvl="3"/>
            <a:r>
              <a:rPr lang="fr-FR" sz="1600" dirty="0"/>
              <a:t>L’enregistrement vidéo permet l’observation longitudinale et l’évolution de la dynamique relationnelle. </a:t>
            </a:r>
          </a:p>
          <a:p>
            <a:pPr lvl="3"/>
            <a:r>
              <a:rPr lang="fr-FR" sz="1600" dirty="0" smtClean="0"/>
              <a:t>Sélection d’une vidéo par mois par cas </a:t>
            </a:r>
            <a:r>
              <a:rPr lang="fr-FR" sz="1600" dirty="0"/>
              <a:t>représentative de l’état de la relation </a:t>
            </a:r>
            <a:r>
              <a:rPr lang="fr-FR" sz="1600" dirty="0" err="1"/>
              <a:t>transféro</a:t>
            </a:r>
            <a:r>
              <a:rPr lang="fr-FR" sz="1600" dirty="0"/>
              <a:t>-contre transférentielle et des processus et mécanismes autistiques à l’œuvre à cet instant </a:t>
            </a:r>
            <a:r>
              <a:rPr lang="fr-FR" sz="1600" dirty="0" err="1"/>
              <a:t>T</a:t>
            </a:r>
            <a:r>
              <a:rPr lang="fr-FR" sz="1600" dirty="0"/>
              <a:t>. </a:t>
            </a:r>
            <a:r>
              <a:rPr lang="fr-FR" sz="1600" dirty="0" smtClean="0"/>
              <a:t>mise en graphismes des données.</a:t>
            </a:r>
            <a:endParaRPr lang="fr-FR" sz="1600" dirty="0"/>
          </a:p>
          <a:p>
            <a:pPr lvl="2"/>
            <a:endParaRPr lang="fr-FR" sz="2200" dirty="0" smtClean="0"/>
          </a:p>
          <a:p>
            <a:pPr lvl="2"/>
            <a:endParaRPr lang="fr-FR" sz="2200" dirty="0"/>
          </a:p>
          <a:p>
            <a:pPr lvl="2"/>
            <a:endParaRPr lang="fr-FR" sz="2200" dirty="0" smtClean="0"/>
          </a:p>
          <a:p>
            <a:pPr lvl="2"/>
            <a:endParaRPr lang="fr-FR" sz="2200" dirty="0"/>
          </a:p>
          <a:p>
            <a:pPr lvl="2"/>
            <a:endParaRPr lang="fr-FR" sz="2200" dirty="0" smtClean="0"/>
          </a:p>
          <a:p>
            <a:pPr lvl="2"/>
            <a:endParaRPr lang="fr-FR" sz="2200" dirty="0"/>
          </a:p>
          <a:p>
            <a:pPr marL="594360" lvl="2" indent="0">
              <a:buNone/>
            </a:pPr>
            <a:endParaRPr lang="fr-FR" sz="2200" dirty="0" smtClean="0"/>
          </a:p>
          <a:p>
            <a:pPr lvl="2"/>
            <a:endParaRPr lang="fr-FR" sz="1700" dirty="0" smtClean="0"/>
          </a:p>
          <a:p>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22</a:t>
            </a:fld>
            <a:endParaRPr kumimoji="0" lang="en-US" dirty="0"/>
          </a:p>
        </p:txBody>
      </p:sp>
    </p:spTree>
    <p:extLst>
      <p:ext uri="{BB962C8B-B14F-4D97-AF65-F5344CB8AC3E}">
        <p14:creationId xmlns:p14="http://schemas.microsoft.com/office/powerpoint/2010/main" val="7432216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checkerboard(across)">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 calcmode="lin" valueType="num">
                                      <p:cBhvr additive="base">
                                        <p:cTn id="1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 calcmode="lin" valueType="num">
                                      <p:cBhvr additive="base">
                                        <p:cTn id="18"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 calcmode="lin" valueType="num">
                                      <p:cBhvr additive="base">
                                        <p:cTn id="24"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5">
                                            <p:txEl>
                                              <p:pRg st="6" end="6"/>
                                            </p:txEl>
                                          </p:spTgt>
                                        </p:tgtEl>
                                        <p:attrNameLst>
                                          <p:attrName>style.visibility</p:attrName>
                                        </p:attrNameLst>
                                      </p:cBhvr>
                                      <p:to>
                                        <p:strVal val="visible"/>
                                      </p:to>
                                    </p:set>
                                    <p:anim calcmode="lin" valueType="num">
                                      <p:cBhvr additive="base">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Méthodologie du recueil des données</a:t>
            </a:r>
            <a:endParaRPr lang="fr-FR" dirty="0"/>
          </a:p>
        </p:txBody>
      </p:sp>
      <p:sp>
        <p:nvSpPr>
          <p:cNvPr id="5" name="Espace réservé du contenu 4"/>
          <p:cNvSpPr>
            <a:spLocks noGrp="1"/>
          </p:cNvSpPr>
          <p:nvPr>
            <p:ph sz="quarter" idx="1"/>
          </p:nvPr>
        </p:nvSpPr>
        <p:spPr>
          <a:xfrm>
            <a:off x="301752" y="1527048"/>
            <a:ext cx="8503920" cy="4823830"/>
          </a:xfrm>
        </p:spPr>
        <p:txBody>
          <a:bodyPr>
            <a:normAutofit/>
          </a:bodyPr>
          <a:lstStyle/>
          <a:p>
            <a:r>
              <a:rPr lang="fr-FR" sz="2400" dirty="0" smtClean="0"/>
              <a:t>2 méthodes </a:t>
            </a:r>
            <a:r>
              <a:rPr lang="fr-FR" sz="2400" dirty="0"/>
              <a:t>de recueil</a:t>
            </a:r>
            <a:r>
              <a:rPr lang="fr-FR" sz="2400" dirty="0" smtClean="0"/>
              <a:t>, de présentation et de traitement – qualitative et quantifiée</a:t>
            </a:r>
          </a:p>
          <a:p>
            <a:endParaRPr lang="fr-FR" sz="2400" dirty="0" smtClean="0"/>
          </a:p>
          <a:p>
            <a:pPr lvl="1"/>
            <a:r>
              <a:rPr lang="fr-FR" dirty="0" smtClean="0"/>
              <a:t>Recueil</a:t>
            </a:r>
          </a:p>
          <a:p>
            <a:pPr lvl="1"/>
            <a:r>
              <a:rPr lang="fr-FR" dirty="0" smtClean="0"/>
              <a:t>Présentation </a:t>
            </a:r>
            <a:endParaRPr lang="fr-FR" sz="2200" dirty="0" smtClean="0"/>
          </a:p>
          <a:p>
            <a:pPr lvl="1"/>
            <a:r>
              <a:rPr lang="fr-FR" dirty="0" smtClean="0"/>
              <a:t>Traitement</a:t>
            </a:r>
            <a:endParaRPr lang="fr-FR" dirty="0"/>
          </a:p>
          <a:p>
            <a:pPr marL="594360" lvl="2" indent="0">
              <a:buNone/>
            </a:pPr>
            <a:endParaRPr lang="fr-FR" sz="2200" dirty="0" smtClean="0"/>
          </a:p>
          <a:p>
            <a:pPr lvl="2"/>
            <a:endParaRPr lang="fr-FR" sz="1700" dirty="0" smtClean="0"/>
          </a:p>
          <a:p>
            <a:r>
              <a:rPr lang="fr-FR" sz="2600" dirty="0" smtClean="0"/>
              <a:t>Critères </a:t>
            </a:r>
            <a:r>
              <a:rPr lang="fr-FR" sz="2600" dirty="0"/>
              <a:t>de mise à </a:t>
            </a:r>
            <a:r>
              <a:rPr lang="fr-FR" sz="2600" dirty="0" smtClean="0"/>
              <a:t>l’épreuve des hypothèses</a:t>
            </a:r>
            <a:endParaRPr lang="fr-FR" sz="2600" dirty="0"/>
          </a:p>
          <a:p>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23</a:t>
            </a:fld>
            <a:endParaRPr kumimoji="0" lang="en-US" dirty="0"/>
          </a:p>
        </p:txBody>
      </p:sp>
    </p:spTree>
    <p:extLst>
      <p:ext uri="{BB962C8B-B14F-4D97-AF65-F5344CB8AC3E}">
        <p14:creationId xmlns:p14="http://schemas.microsoft.com/office/powerpoint/2010/main" val="33421533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checkerboard(across)">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checkerboard(across)">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checkerboard(across)">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 calcmode="lin" valueType="num">
                                      <p:cBhvr additive="base">
                                        <p:cTn id="22"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Méthodologie du recueil de données</a:t>
            </a:r>
            <a:endParaRPr lang="fr-FR" dirty="0"/>
          </a:p>
        </p:txBody>
      </p:sp>
      <p:sp>
        <p:nvSpPr>
          <p:cNvPr id="5" name="Espace réservé du contenu 4"/>
          <p:cNvSpPr>
            <a:spLocks noGrp="1"/>
          </p:cNvSpPr>
          <p:nvPr>
            <p:ph sz="quarter" idx="1"/>
          </p:nvPr>
        </p:nvSpPr>
        <p:spPr>
          <a:xfrm>
            <a:off x="301752" y="1527048"/>
            <a:ext cx="8503920" cy="4834166"/>
          </a:xfrm>
        </p:spPr>
        <p:txBody>
          <a:bodyPr>
            <a:normAutofit fontScale="92500" lnSpcReduction="10000"/>
          </a:bodyPr>
          <a:lstStyle/>
          <a:p>
            <a:pPr>
              <a:lnSpc>
                <a:spcPct val="90000"/>
              </a:lnSpc>
            </a:pPr>
            <a:r>
              <a:rPr lang="fr-FR" sz="2800" dirty="0"/>
              <a:t>3 cas </a:t>
            </a:r>
            <a:r>
              <a:rPr lang="fr-FR" sz="2800" dirty="0" smtClean="0"/>
              <a:t>cliniques</a:t>
            </a:r>
            <a:endParaRPr lang="fr-FR" sz="2400" dirty="0" smtClean="0"/>
          </a:p>
          <a:p>
            <a:pPr lvl="1">
              <a:lnSpc>
                <a:spcPct val="90000"/>
              </a:lnSpc>
            </a:pPr>
            <a:r>
              <a:rPr lang="fr-FR" sz="2600" dirty="0" smtClean="0"/>
              <a:t>Teddy (9 ans)</a:t>
            </a:r>
          </a:p>
          <a:p>
            <a:pPr lvl="2">
              <a:lnSpc>
                <a:spcPct val="90000"/>
              </a:lnSpc>
            </a:pPr>
            <a:r>
              <a:rPr lang="fr-FR" dirty="0" smtClean="0"/>
              <a:t>Diagnostique HDJ : autisme profond – score </a:t>
            </a:r>
            <a:r>
              <a:rPr lang="fr-FR" dirty="0" err="1" smtClean="0"/>
              <a:t>Ecar-t</a:t>
            </a:r>
            <a:r>
              <a:rPr lang="fr-FR" dirty="0" smtClean="0"/>
              <a:t> : 52</a:t>
            </a:r>
          </a:p>
          <a:p>
            <a:pPr lvl="2">
              <a:lnSpc>
                <a:spcPct val="90000"/>
              </a:lnSpc>
            </a:pPr>
            <a:r>
              <a:rPr lang="fr-FR" dirty="0" smtClean="0"/>
              <a:t>Apragmatique</a:t>
            </a:r>
            <a:r>
              <a:rPr lang="fr-FR" dirty="0"/>
              <a:t>, </a:t>
            </a:r>
            <a:r>
              <a:rPr lang="fr-FR" dirty="0" smtClean="0"/>
              <a:t>aboulique, inexpressif</a:t>
            </a:r>
            <a:r>
              <a:rPr lang="fr-FR" dirty="0"/>
              <a:t>, stéréotypies </a:t>
            </a:r>
            <a:r>
              <a:rPr lang="fr-FR" dirty="0" smtClean="0"/>
              <a:t>massives, sans </a:t>
            </a:r>
            <a:r>
              <a:rPr lang="fr-FR" dirty="0"/>
              <a:t>langage </a:t>
            </a:r>
            <a:r>
              <a:rPr lang="fr-FR" dirty="0" smtClean="0"/>
              <a:t>verbal, il  n’est pas en lien, ne regarde pas dans les yeux.</a:t>
            </a:r>
          </a:p>
          <a:p>
            <a:pPr lvl="2">
              <a:lnSpc>
                <a:spcPct val="90000"/>
              </a:lnSpc>
            </a:pPr>
            <a:endParaRPr lang="fr-FR" dirty="0" smtClean="0"/>
          </a:p>
          <a:p>
            <a:pPr lvl="1">
              <a:lnSpc>
                <a:spcPct val="90000"/>
              </a:lnSpc>
            </a:pPr>
            <a:r>
              <a:rPr lang="fr-FR" sz="2600" dirty="0" smtClean="0"/>
              <a:t>César (10 ans)</a:t>
            </a:r>
            <a:endParaRPr lang="fr-FR" sz="2600" dirty="0"/>
          </a:p>
          <a:p>
            <a:pPr lvl="2">
              <a:lnSpc>
                <a:spcPct val="90000"/>
              </a:lnSpc>
            </a:pPr>
            <a:r>
              <a:rPr lang="fr-FR" dirty="0" smtClean="0"/>
              <a:t>Diagnostique CRA : autisme modéré – score </a:t>
            </a:r>
            <a:r>
              <a:rPr lang="fr-FR" dirty="0" err="1" smtClean="0"/>
              <a:t>Ecar-t</a:t>
            </a:r>
            <a:r>
              <a:rPr lang="fr-FR" dirty="0" smtClean="0"/>
              <a:t> : 53</a:t>
            </a:r>
            <a:endParaRPr lang="fr-FR" dirty="0"/>
          </a:p>
          <a:p>
            <a:pPr lvl="2">
              <a:lnSpc>
                <a:spcPct val="90000"/>
              </a:lnSpc>
            </a:pPr>
            <a:r>
              <a:rPr lang="fr-FR" dirty="0"/>
              <a:t>S</a:t>
            </a:r>
            <a:r>
              <a:rPr lang="fr-FR" dirty="0" smtClean="0"/>
              <a:t>téréotypies, intolérant à la frustration, auto et hétéro-agressif, quelques proto-phrases, le lien est ténu.</a:t>
            </a:r>
          </a:p>
          <a:p>
            <a:pPr lvl="2">
              <a:lnSpc>
                <a:spcPct val="90000"/>
              </a:lnSpc>
            </a:pPr>
            <a:endParaRPr lang="fr-FR" dirty="0" smtClean="0"/>
          </a:p>
          <a:p>
            <a:pPr lvl="1">
              <a:lnSpc>
                <a:spcPct val="90000"/>
              </a:lnSpc>
            </a:pPr>
            <a:r>
              <a:rPr lang="fr-FR" sz="2600" dirty="0"/>
              <a:t>Lora (11 ans)</a:t>
            </a:r>
          </a:p>
          <a:p>
            <a:pPr lvl="2">
              <a:lnSpc>
                <a:spcPct val="90000"/>
              </a:lnSpc>
            </a:pPr>
            <a:r>
              <a:rPr lang="fr-FR" dirty="0"/>
              <a:t>Diagnostique ASE : autisme profond de Kanner – score </a:t>
            </a:r>
            <a:r>
              <a:rPr lang="fr-FR" dirty="0" err="1"/>
              <a:t>Ecar-t</a:t>
            </a:r>
            <a:r>
              <a:rPr lang="fr-FR" dirty="0"/>
              <a:t> : 62</a:t>
            </a:r>
          </a:p>
          <a:p>
            <a:pPr lvl="2">
              <a:lnSpc>
                <a:spcPct val="90000"/>
              </a:lnSpc>
            </a:pPr>
            <a:r>
              <a:rPr lang="fr-FR" dirty="0"/>
              <a:t>Mutique (cris), hétéro-agressive, </a:t>
            </a:r>
            <a:r>
              <a:rPr lang="fr-FR" dirty="0" err="1"/>
              <a:t>auto-mutilation</a:t>
            </a:r>
            <a:r>
              <a:rPr lang="fr-FR" dirty="0"/>
              <a:t>, stéréotypies massives, peu expressive, oralité </a:t>
            </a:r>
            <a:r>
              <a:rPr lang="fr-FR" dirty="0" smtClean="0"/>
              <a:t>importante, elle n’est pas en lien.</a:t>
            </a:r>
            <a:endParaRPr lang="fr-FR" dirty="0"/>
          </a:p>
          <a:p>
            <a:pPr lvl="2">
              <a:lnSpc>
                <a:spcPct val="90000"/>
              </a:lnSpc>
            </a:pPr>
            <a:endParaRPr lang="fr-FR" dirty="0" smtClean="0"/>
          </a:p>
          <a:p>
            <a:pPr lvl="1"/>
            <a:endParaRPr lang="fr-FR" dirty="0" smtClean="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24</a:t>
            </a:fld>
            <a:endParaRPr kumimoji="0" lang="en-US" dirty="0"/>
          </a:p>
        </p:txBody>
      </p:sp>
    </p:spTree>
    <p:extLst>
      <p:ext uri="{BB962C8B-B14F-4D97-AF65-F5344CB8AC3E}">
        <p14:creationId xmlns:p14="http://schemas.microsoft.com/office/powerpoint/2010/main" val="31819736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checkerboard(across)">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 calcmode="lin" valueType="num">
                                      <p:cBhvr additive="base">
                                        <p:cTn id="12" dur="500"/>
                                        <p:tgtEl>
                                          <p:spTgt spid="5">
                                            <p:txEl>
                                              <p:pRg st="2" end="2"/>
                                            </p:txEl>
                                          </p:spTgt>
                                        </p:tgtEl>
                                        <p:attrNameLst>
                                          <p:attrName>ppt_y</p:attrName>
                                        </p:attrNameLst>
                                      </p:cBhvr>
                                      <p:tavLst>
                                        <p:tav tm="0">
                                          <p:val>
                                            <p:strVal val="#ppt_y+#ppt_h*1.125000"/>
                                          </p:val>
                                        </p:tav>
                                        <p:tav tm="100000">
                                          <p:val>
                                            <p:strVal val="#ppt_y"/>
                                          </p:val>
                                        </p:tav>
                                      </p:tavLst>
                                    </p:anim>
                                    <p:animEffect transition="in" filter="wipe(up)">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 calcmode="lin" valueType="num">
                                      <p:cBhvr additive="base">
                                        <p:cTn id="18" dur="500"/>
                                        <p:tgtEl>
                                          <p:spTgt spid="5">
                                            <p:txEl>
                                              <p:pRg st="3" end="3"/>
                                            </p:txEl>
                                          </p:spTgt>
                                        </p:tgtEl>
                                        <p:attrNameLst>
                                          <p:attrName>ppt_y</p:attrName>
                                        </p:attrNameLst>
                                      </p:cBhvr>
                                      <p:tavLst>
                                        <p:tav tm="0">
                                          <p:val>
                                            <p:strVal val="#ppt_y+#ppt_h*1.125000"/>
                                          </p:val>
                                        </p:tav>
                                        <p:tav tm="100000">
                                          <p:val>
                                            <p:strVal val="#ppt_y"/>
                                          </p:val>
                                        </p:tav>
                                      </p:tavLst>
                                    </p:anim>
                                    <p:animEffect transition="in" filter="wipe(up)">
                                      <p:cBhvr>
                                        <p:cTn id="19" dur="500"/>
                                        <p:tgtEl>
                                          <p:spTgt spid="5">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checkerboard(across)">
                                      <p:cBhvr>
                                        <p:cTn id="24" dur="500"/>
                                        <p:tgtEl>
                                          <p:spTgt spid="5">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 calcmode="lin" valueType="num">
                                      <p:cBhvr additive="base">
                                        <p:cTn id="29"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 calcmode="lin" valueType="num">
                                      <p:cBhvr additive="base">
                                        <p:cTn id="35"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9" end="9"/>
                                            </p:txEl>
                                          </p:spTgt>
                                        </p:tgtEl>
                                        <p:attrNameLst>
                                          <p:attrName>style.visibility</p:attrName>
                                        </p:attrNameLst>
                                      </p:cBhvr>
                                      <p:to>
                                        <p:strVal val="visible"/>
                                      </p:to>
                                    </p:set>
                                    <p:anim calcmode="lin" valueType="num">
                                      <p:cBhvr additive="base">
                                        <p:cTn id="41"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anim calcmode="lin" valueType="num">
                                      <p:cBhvr additive="base">
                                        <p:cTn id="47"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5">
                                            <p:txEl>
                                              <p:pRg st="11" end="11"/>
                                            </p:txEl>
                                          </p:spTgt>
                                        </p:tgtEl>
                                        <p:attrNameLst>
                                          <p:attrName>style.visibility</p:attrName>
                                        </p:attrNameLst>
                                      </p:cBhvr>
                                      <p:to>
                                        <p:strVal val="visible"/>
                                      </p:to>
                                    </p:set>
                                    <p:anim calcmode="lin" valueType="num">
                                      <p:cBhvr additive="base">
                                        <p:cTn id="53"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25</a:t>
            </a:fld>
            <a:endParaRPr kumimoji="0" lang="en-US" dirty="0">
              <a:solidFill>
                <a:schemeClr val="accent3">
                  <a:shade val="75000"/>
                </a:schemeClr>
              </a:solidFill>
            </a:endParaRPr>
          </a:p>
        </p:txBody>
      </p:sp>
      <p:sp>
        <p:nvSpPr>
          <p:cNvPr id="3" name="Titre 2"/>
          <p:cNvSpPr>
            <a:spLocks noGrp="1"/>
          </p:cNvSpPr>
          <p:nvPr>
            <p:ph type="title"/>
          </p:nvPr>
        </p:nvSpPr>
        <p:spPr/>
        <p:txBody>
          <a:bodyPr/>
          <a:lstStyle/>
          <a:p>
            <a:endParaRPr lang="fr-FR"/>
          </a:p>
        </p:txBody>
      </p:sp>
      <p:sp>
        <p:nvSpPr>
          <p:cNvPr id="5" name="ZoneTexte 4"/>
          <p:cNvSpPr txBox="1"/>
          <p:nvPr/>
        </p:nvSpPr>
        <p:spPr>
          <a:xfrm>
            <a:off x="568686" y="3431373"/>
            <a:ext cx="7926027" cy="1938992"/>
          </a:xfrm>
          <a:prstGeom prst="rect">
            <a:avLst/>
          </a:prstGeom>
          <a:noFill/>
        </p:spPr>
        <p:txBody>
          <a:bodyPr wrap="square" rtlCol="0">
            <a:spAutoFit/>
          </a:bodyPr>
          <a:lstStyle/>
          <a:p>
            <a:pPr algn="ctr"/>
            <a:r>
              <a:rPr lang="fr-FR" sz="6000" dirty="0"/>
              <a:t>Mise à l’épreuve</a:t>
            </a:r>
            <a:br>
              <a:rPr lang="fr-FR" sz="6000" dirty="0"/>
            </a:br>
            <a:r>
              <a:rPr lang="fr-FR" sz="6000" dirty="0"/>
              <a:t>des hypothèses</a:t>
            </a:r>
          </a:p>
        </p:txBody>
      </p:sp>
    </p:spTree>
    <p:extLst>
      <p:ext uri="{BB962C8B-B14F-4D97-AF65-F5344CB8AC3E}">
        <p14:creationId xmlns:p14="http://schemas.microsoft.com/office/powerpoint/2010/main" val="425952542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26</a:t>
            </a:fld>
            <a:endParaRPr kumimoji="0" lang="en-US" dirty="0">
              <a:solidFill>
                <a:schemeClr val="accent3">
                  <a:shade val="75000"/>
                </a:schemeClr>
              </a:solidFill>
            </a:endParaRPr>
          </a:p>
        </p:txBody>
      </p:sp>
      <p:sp>
        <p:nvSpPr>
          <p:cNvPr id="3" name="Titre 2"/>
          <p:cNvSpPr>
            <a:spLocks noGrp="1"/>
          </p:cNvSpPr>
          <p:nvPr>
            <p:ph type="title"/>
          </p:nvPr>
        </p:nvSpPr>
        <p:spPr/>
        <p:txBody>
          <a:bodyPr>
            <a:normAutofit fontScale="90000"/>
          </a:bodyPr>
          <a:lstStyle/>
          <a:p>
            <a:r>
              <a:rPr lang="fr-FR" dirty="0" smtClean="0"/>
              <a:t>Tableau des données codées des séances cas 1</a:t>
            </a:r>
            <a:br>
              <a:rPr lang="fr-FR" dirty="0" smtClean="0"/>
            </a:br>
            <a:endParaRPr lang="fr-FR" dirty="0"/>
          </a:p>
        </p:txBody>
      </p:sp>
      <p:graphicFrame>
        <p:nvGraphicFramePr>
          <p:cNvPr id="6" name="Objet 5"/>
          <p:cNvGraphicFramePr>
            <a:graphicFrameLocks noChangeAspect="1"/>
          </p:cNvGraphicFramePr>
          <p:nvPr>
            <p:extLst>
              <p:ext uri="{D42A27DB-BD31-4B8C-83A1-F6EECF244321}">
                <p14:modId xmlns:p14="http://schemas.microsoft.com/office/powerpoint/2010/main" val="1259826949"/>
              </p:ext>
            </p:extLst>
          </p:nvPr>
        </p:nvGraphicFramePr>
        <p:xfrm>
          <a:off x="914400" y="2776428"/>
          <a:ext cx="7772400" cy="3644491"/>
        </p:xfrm>
        <a:graphic>
          <a:graphicData uri="http://schemas.openxmlformats.org/presentationml/2006/ole">
            <mc:AlternateContent xmlns:mc="http://schemas.openxmlformats.org/markup-compatibility/2006">
              <mc:Choice xmlns:v="urn:schemas-microsoft-com:vml" Requires="v">
                <p:oleObj spid="_x0000_s1039" name="Document" r:id="rId4" imgW="6083300" imgH="8178800" progId="Word.Document.12">
                  <p:link updateAutomatic="1"/>
                </p:oleObj>
              </mc:Choice>
              <mc:Fallback>
                <p:oleObj name="Document" r:id="rId4" imgW="6083300" imgH="8178800" progId="Word.Document.12">
                  <p:link updateAutomatic="1"/>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776428"/>
                        <a:ext cx="7772400" cy="3644491"/>
                      </a:xfrm>
                      <a:prstGeom prst="rect">
                        <a:avLst/>
                      </a:prstGeom>
                      <a:noFill/>
                    </p:spPr>
                  </p:pic>
                </p:oleObj>
              </mc:Fallback>
            </mc:AlternateContent>
          </a:graphicData>
        </a:graphic>
      </p:graphicFrame>
    </p:spTree>
    <p:extLst>
      <p:ext uri="{BB962C8B-B14F-4D97-AF65-F5344CB8AC3E}">
        <p14:creationId xmlns:p14="http://schemas.microsoft.com/office/powerpoint/2010/main" val="325194594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342348"/>
            <a:ext cx="8534400" cy="758952"/>
          </a:xfrm>
        </p:spPr>
        <p:txBody>
          <a:bodyPr>
            <a:normAutofit fontScale="90000"/>
          </a:bodyPr>
          <a:lstStyle/>
          <a:p>
            <a:r>
              <a:rPr lang="fr-FR" dirty="0" smtClean="0"/>
              <a:t>Mise à l’épreuve de H 1 : Le </a:t>
            </a:r>
            <a:r>
              <a:rPr lang="fr-FR" dirty="0"/>
              <a:t>phénomène de </a:t>
            </a:r>
            <a:r>
              <a:rPr lang="fr-FR" dirty="0" smtClean="0"/>
              <a:t>démantèlement</a:t>
            </a:r>
            <a:endParaRPr lang="fr-FR" dirty="0"/>
          </a:p>
        </p:txBody>
      </p:sp>
      <p:graphicFrame>
        <p:nvGraphicFramePr>
          <p:cNvPr id="5" name="Image 2"/>
          <p:cNvGraphicFramePr>
            <a:graphicFrameLocks noGrp="1"/>
          </p:cNvGraphicFramePr>
          <p:nvPr>
            <p:ph sz="quarter" idx="1"/>
            <p:extLst>
              <p:ext uri="{D42A27DB-BD31-4B8C-83A1-F6EECF244321}">
                <p14:modId xmlns:p14="http://schemas.microsoft.com/office/powerpoint/2010/main" val="3031862753"/>
              </p:ext>
            </p:extLst>
          </p:nvPr>
        </p:nvGraphicFramePr>
        <p:xfrm>
          <a:off x="559439" y="1627681"/>
          <a:ext cx="7906955" cy="3781115"/>
        </p:xfrm>
        <a:graphic>
          <a:graphicData uri="http://schemas.openxmlformats.org/drawingml/2006/chart">
            <c:chart xmlns:c="http://schemas.openxmlformats.org/drawingml/2006/chart" xmlns:r="http://schemas.openxmlformats.org/officeDocument/2006/relationships" r:id="rId3"/>
          </a:graphicData>
        </a:graphic>
      </p:graphicFrame>
      <p:sp>
        <p:nvSpPr>
          <p:cNvPr id="2" name="ZoneTexte 1"/>
          <p:cNvSpPr txBox="1"/>
          <p:nvPr/>
        </p:nvSpPr>
        <p:spPr>
          <a:xfrm>
            <a:off x="301752" y="5173638"/>
            <a:ext cx="8634998" cy="923330"/>
          </a:xfrm>
          <a:prstGeom prst="rect">
            <a:avLst/>
          </a:prstGeom>
          <a:noFill/>
        </p:spPr>
        <p:txBody>
          <a:bodyPr wrap="square" rtlCol="0">
            <a:spAutoFit/>
          </a:bodyPr>
          <a:lstStyle/>
          <a:p>
            <a:r>
              <a:rPr lang="fr-FR" dirty="0" smtClean="0"/>
              <a:t>Le phénomène est bien cliniquement observable avec nos critères de mise à l’épreuve.</a:t>
            </a:r>
          </a:p>
          <a:p>
            <a:r>
              <a:rPr lang="fr-FR" dirty="0"/>
              <a:t>L</a:t>
            </a:r>
            <a:r>
              <a:rPr lang="fr-FR" dirty="0" smtClean="0"/>
              <a:t>e % de démantèlement observé dans les séances diminue bien à terme.</a:t>
            </a:r>
          </a:p>
        </p:txBody>
      </p:sp>
      <p:sp>
        <p:nvSpPr>
          <p:cNvPr id="7" name="Rectangle 6"/>
          <p:cNvSpPr>
            <a:spLocks/>
          </p:cNvSpPr>
          <p:nvPr/>
        </p:nvSpPr>
        <p:spPr>
          <a:xfrm>
            <a:off x="7078847" y="1535348"/>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TEDDY</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8" name="ZoneTexte 7"/>
          <p:cNvSpPr txBox="1"/>
          <p:nvPr/>
        </p:nvSpPr>
        <p:spPr>
          <a:xfrm>
            <a:off x="388043" y="6008472"/>
            <a:ext cx="8448109" cy="369332"/>
          </a:xfrm>
          <a:prstGeom prst="rect">
            <a:avLst/>
          </a:prstGeom>
          <a:noFill/>
        </p:spPr>
        <p:txBody>
          <a:bodyPr wrap="square" rtlCol="0">
            <a:spAutoFit/>
          </a:bodyPr>
          <a:lstStyle/>
          <a:p>
            <a:r>
              <a:rPr lang="fr-FR" dirty="0" smtClean="0">
                <a:solidFill>
                  <a:srgbClr val="FF0000"/>
                </a:solidFill>
              </a:rPr>
              <a:t>Avant de diminuer le phénomène s’intensifie de manière importante.</a:t>
            </a:r>
            <a:endParaRPr lang="fr-FR" dirty="0">
              <a:solidFill>
                <a:srgbClr val="FF0000"/>
              </a:solidFill>
            </a:endParaRPr>
          </a:p>
        </p:txBody>
      </p:sp>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27</a:t>
            </a:fld>
            <a:endParaRPr kumimoji="0" lang="en-US" dirty="0"/>
          </a:p>
        </p:txBody>
      </p:sp>
    </p:spTree>
    <p:extLst>
      <p:ext uri="{BB962C8B-B14F-4D97-AF65-F5344CB8AC3E}">
        <p14:creationId xmlns:p14="http://schemas.microsoft.com/office/powerpoint/2010/main" val="42589182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500"/>
                                        <p:tgtEl>
                                          <p:spTgt spid="2">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strVal val="#ppt_w*0.70"/>
                                          </p:val>
                                        </p:tav>
                                        <p:tav tm="100000">
                                          <p:val>
                                            <p:strVal val="#ppt_w"/>
                                          </p:val>
                                        </p:tav>
                                      </p:tavLst>
                                    </p:anim>
                                    <p:anim calcmode="lin" valueType="num">
                                      <p:cBhvr>
                                        <p:cTn id="17" dur="1000" fill="hold"/>
                                        <p:tgtEl>
                                          <p:spTgt spid="8"/>
                                        </p:tgtEl>
                                        <p:attrNameLst>
                                          <p:attrName>ppt_h</p:attrName>
                                        </p:attrNameLst>
                                      </p:cBhvr>
                                      <p:tavLst>
                                        <p:tav tm="0">
                                          <p:val>
                                            <p:strVal val="#ppt_h"/>
                                          </p:val>
                                        </p:tav>
                                        <p:tav tm="100000">
                                          <p:val>
                                            <p:strVal val="#ppt_h"/>
                                          </p:val>
                                        </p:tav>
                                      </p:tavLst>
                                    </p:anim>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342348"/>
            <a:ext cx="8534400" cy="758952"/>
          </a:xfrm>
        </p:spPr>
        <p:txBody>
          <a:bodyPr>
            <a:normAutofit fontScale="90000"/>
          </a:bodyPr>
          <a:lstStyle/>
          <a:p>
            <a:r>
              <a:rPr lang="fr-FR" dirty="0" smtClean="0"/>
              <a:t>Mise à l’épreuve de H 1 : Le </a:t>
            </a:r>
            <a:r>
              <a:rPr lang="fr-FR" dirty="0"/>
              <a:t>phénomène de </a:t>
            </a:r>
            <a:r>
              <a:rPr lang="fr-FR" dirty="0" smtClean="0"/>
              <a:t>démantèlement</a:t>
            </a:r>
            <a:endParaRPr lang="fr-FR" dirty="0"/>
          </a:p>
        </p:txBody>
      </p:sp>
      <p:sp>
        <p:nvSpPr>
          <p:cNvPr id="7" name="Rectangle 6"/>
          <p:cNvSpPr>
            <a:spLocks/>
          </p:cNvSpPr>
          <p:nvPr/>
        </p:nvSpPr>
        <p:spPr>
          <a:xfrm>
            <a:off x="7078847" y="1358132"/>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TEDDY</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28</a:t>
            </a:fld>
            <a:endParaRPr kumimoji="0" lang="en-US" dirty="0"/>
          </a:p>
        </p:txBody>
      </p:sp>
      <p:sp>
        <p:nvSpPr>
          <p:cNvPr id="6" name="Espace réservé du contenu 5"/>
          <p:cNvSpPr>
            <a:spLocks noGrp="1"/>
          </p:cNvSpPr>
          <p:nvPr>
            <p:ph sz="quarter" idx="1"/>
          </p:nvPr>
        </p:nvSpPr>
        <p:spPr>
          <a:xfrm>
            <a:off x="301752" y="1527047"/>
            <a:ext cx="8503920" cy="5089123"/>
          </a:xfrm>
        </p:spPr>
        <p:txBody>
          <a:bodyPr>
            <a:normAutofit fontScale="40000" lnSpcReduction="20000"/>
          </a:bodyPr>
          <a:lstStyle/>
          <a:p>
            <a:pPr marL="0" indent="0">
              <a:buNone/>
            </a:pPr>
            <a:r>
              <a:rPr lang="fr-FR" sz="2800" dirty="0"/>
              <a:t> </a:t>
            </a:r>
          </a:p>
          <a:p>
            <a:r>
              <a:rPr lang="fr-FR" i="1" dirty="0" smtClean="0"/>
              <a:t> </a:t>
            </a:r>
            <a:r>
              <a:rPr lang="fr-FR" sz="3000" i="1" dirty="0" smtClean="0"/>
              <a:t>Extrait du corpus clinique</a:t>
            </a:r>
            <a:endParaRPr lang="fr-FR" sz="3000" dirty="0" smtClean="0"/>
          </a:p>
          <a:p>
            <a:pPr marL="0" indent="0">
              <a:buNone/>
            </a:pPr>
            <a:r>
              <a:rPr lang="fr-FR" sz="3000" dirty="0"/>
              <a:t>Teddy (</a:t>
            </a:r>
            <a:r>
              <a:rPr lang="fr-FR" sz="3000" b="1" dirty="0"/>
              <a:t>S1/Séquence C1.13</a:t>
            </a:r>
            <a:r>
              <a:rPr lang="fr-FR" sz="3000" dirty="0"/>
              <a:t>) regarde longuement dans le vide puis s'assoit en tailleur par terre à côté du circuit, coudes sur les genoux. Il ne bouge plus. Son regard va du circuit à moi, au ventilateur, son regard se vide à nouveau, il pose les éléments sans les regarder, la bouche ouverte. Il regarde à nouveau le ventilateur, inquiet puis les éléments du circuit. Il met un élément du circuit à l'envers sur le pont. Je commente : « Regarde il est à l'envers ! Oh ! Il est en l'air ! </a:t>
            </a:r>
            <a:r>
              <a:rPr lang="fr-FR" sz="3000" dirty="0" err="1"/>
              <a:t>Vas-y</a:t>
            </a:r>
            <a:r>
              <a:rPr lang="fr-FR" sz="3000" dirty="0"/>
              <a:t>, tournes-le. Il est à l'envers ». D’un coup son corps s’immobilise totalement, inerte, son regard se fixe par terre, il n’y a plus de grognements qui sortent de sa bouche, plus de sons, il agite mollement le morceau de circuit qu’il a dans la main, comme s’il se transformait en statue de pierre, il me semble reparti dans son monde, je me sens seule. </a:t>
            </a:r>
          </a:p>
          <a:p>
            <a:pPr marL="0" indent="0">
              <a:buNone/>
            </a:pPr>
            <a:endParaRPr lang="fr-FR" sz="3000" dirty="0" smtClean="0"/>
          </a:p>
          <a:p>
            <a:pPr marL="0" indent="0">
              <a:buNone/>
            </a:pPr>
            <a:r>
              <a:rPr lang="fr-FR" sz="3000" dirty="0" smtClean="0"/>
              <a:t>Afin </a:t>
            </a:r>
            <a:r>
              <a:rPr lang="fr-FR" sz="3000" dirty="0"/>
              <a:t>de lutter contre la sensation de vide intérieur et relationnel, j'ai l'impression qu'il faut que je développe des activités de jeu, je dis toujours les mêmes choses comme si je fonctionnais en boucle, ritualisée comme Teddy, la séance se répète identique aux précédentes. Il mime un sanglot étouffé, une sorte de hoquet, « Quoi, on dirait que tu pleures ? ». Je me demande s’il est triste. Il fixe le ventilateur tout en manipulant les morceaux de circuit sans paraître les voir car il fixe toujours le ventilateur de biais. Puis il fait aller son regard longuement sur le circuit tout en émettant les sons « </a:t>
            </a:r>
            <a:r>
              <a:rPr lang="fr-FR" sz="3000" dirty="0" err="1"/>
              <a:t>bbbrrr</a:t>
            </a:r>
            <a:r>
              <a:rPr lang="fr-FR" sz="3000" dirty="0"/>
              <a:t> ». Il ne me regarde pas, mais m’effleure furtivement de temps en temps la main comme pour m’inciter à jouer ou pour que je fasse quelque chose au ventilateur, et en même temps il le regarde. Son regard se fixe à nouveau par terre. Je le sens s’échapper. Des éléments du circuit sont accrochés les uns aux autres mais ils ne sont pas correctement emboîtés, les rails du circuit ne peuvent servir de route, c’est chaotique. J’émets l’hypothèse d’une dévitalisation du jeu, là où il devrait y avoir de la vie, du rire, du mouvement, du plaisir, il n’y a rien, ou plutôt, il y a de l’inertie, le gel de ma pensée, plus de mouvement. Il pose les éléments du circuit les uns à côté des autres, les accroches par les ergots. La scène se répète à l’identique pendant quelques minutes. </a:t>
            </a:r>
          </a:p>
          <a:p>
            <a:pPr marL="0" indent="0">
              <a:buNone/>
            </a:pPr>
            <a:r>
              <a:rPr lang="fr-FR" sz="3000" dirty="0"/>
              <a:t> </a:t>
            </a:r>
          </a:p>
          <a:p>
            <a:r>
              <a:rPr lang="fr-FR" sz="3000" i="1" dirty="0"/>
              <a:t>Discussion </a:t>
            </a:r>
            <a:endParaRPr lang="fr-FR" sz="3000" dirty="0"/>
          </a:p>
          <a:p>
            <a:pPr marL="0" indent="0">
              <a:buNone/>
            </a:pPr>
            <a:r>
              <a:rPr lang="fr-FR" sz="3000" dirty="0"/>
              <a:t>Nous avons repéré dans cette séquence le regard qui se focalise sur le sol et le ventilateur. La modification du tonus corporel (il se tasse sur lui-même). L’élément du circuit qu’il garde dans sa main et qu’il agite mollement. L’absence d’attention à l’environnement est aussi présente par le fait qu’il pose les éléments sans les regarder, les sons ont disparu de sa bouche, il est figé dans sa posture et ne montre plus d’intérêt, ni pour le circuit, ni pour le ventilateur. </a:t>
            </a:r>
            <a:endParaRPr lang="fr-FR" sz="3000" dirty="0" smtClean="0"/>
          </a:p>
          <a:p>
            <a:pPr marL="0" indent="0">
              <a:buNone/>
            </a:pPr>
            <a:r>
              <a:rPr lang="fr-FR" sz="3000" dirty="0" smtClean="0"/>
              <a:t>Nous </a:t>
            </a:r>
            <a:r>
              <a:rPr lang="fr-FR" sz="3000" dirty="0"/>
              <a:t>retrouvons la convergence des mêmes critères de mise à l’épreuve de l’hypothèse 1 dans les séquences </a:t>
            </a:r>
            <a:r>
              <a:rPr lang="fr-FR" sz="3000" b="1" dirty="0"/>
              <a:t>C1.15,</a:t>
            </a:r>
            <a:r>
              <a:rPr lang="fr-FR" sz="3000" dirty="0"/>
              <a:t> </a:t>
            </a:r>
            <a:r>
              <a:rPr lang="fr-FR" sz="3000" b="1" dirty="0"/>
              <a:t>C1.16</a:t>
            </a:r>
            <a:r>
              <a:rPr lang="fr-FR" sz="3000" dirty="0"/>
              <a:t>, </a:t>
            </a:r>
            <a:r>
              <a:rPr lang="fr-FR" sz="3000" b="1" dirty="0"/>
              <a:t>C1.17,</a:t>
            </a:r>
            <a:r>
              <a:rPr lang="fr-FR" sz="3000" dirty="0"/>
              <a:t> </a:t>
            </a:r>
            <a:r>
              <a:rPr lang="fr-FR" sz="3000" b="1" dirty="0"/>
              <a:t>C1.19, C1.21, C1.24</a:t>
            </a:r>
            <a:r>
              <a:rPr lang="fr-FR" sz="3000" dirty="0"/>
              <a:t>, </a:t>
            </a:r>
            <a:r>
              <a:rPr lang="fr-FR" sz="3000" b="1" dirty="0"/>
              <a:t>C1.25</a:t>
            </a:r>
            <a:r>
              <a:rPr lang="fr-FR" sz="3000" dirty="0"/>
              <a:t>,</a:t>
            </a:r>
            <a:r>
              <a:rPr lang="fr-FR" sz="3000" b="1" dirty="0"/>
              <a:t> C1.29</a:t>
            </a:r>
            <a:r>
              <a:rPr lang="fr-FR" sz="3000" dirty="0"/>
              <a:t> et </a:t>
            </a:r>
            <a:r>
              <a:rPr lang="fr-FR" sz="3000" b="1" dirty="0"/>
              <a:t>C1.35 </a:t>
            </a:r>
            <a:r>
              <a:rPr lang="fr-FR" sz="3000" dirty="0"/>
              <a:t>qui se reproduisent de manière analogue (sameness) de C1.13</a:t>
            </a:r>
            <a:r>
              <a:rPr lang="fr-FR" sz="3000" dirty="0" smtClean="0"/>
              <a:t>.</a:t>
            </a:r>
            <a:endParaRPr lang="fr-FR" sz="3000" dirty="0"/>
          </a:p>
        </p:txBody>
      </p:sp>
    </p:spTree>
    <p:extLst>
      <p:ext uri="{BB962C8B-B14F-4D97-AF65-F5344CB8AC3E}">
        <p14:creationId xmlns:p14="http://schemas.microsoft.com/office/powerpoint/2010/main" val="40005060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342348"/>
            <a:ext cx="8534400" cy="758952"/>
          </a:xfrm>
        </p:spPr>
        <p:txBody>
          <a:bodyPr>
            <a:normAutofit fontScale="90000"/>
          </a:bodyPr>
          <a:lstStyle/>
          <a:p>
            <a:r>
              <a:rPr lang="fr-FR" dirty="0"/>
              <a:t>Mise à l’épreuve de H 1 : Le phénomène de </a:t>
            </a:r>
            <a:r>
              <a:rPr lang="fr-FR" dirty="0" smtClean="0"/>
              <a:t>démantèlement</a:t>
            </a:r>
            <a:endParaRPr lang="fr-FR" dirty="0"/>
          </a:p>
        </p:txBody>
      </p:sp>
      <p:sp>
        <p:nvSpPr>
          <p:cNvPr id="2" name="ZoneTexte 1"/>
          <p:cNvSpPr txBox="1"/>
          <p:nvPr/>
        </p:nvSpPr>
        <p:spPr>
          <a:xfrm>
            <a:off x="301752" y="4479916"/>
            <a:ext cx="8634998" cy="923330"/>
          </a:xfrm>
          <a:prstGeom prst="rect">
            <a:avLst/>
          </a:prstGeom>
          <a:noFill/>
        </p:spPr>
        <p:txBody>
          <a:bodyPr wrap="square" rtlCol="0">
            <a:spAutoFit/>
          </a:bodyPr>
          <a:lstStyle/>
          <a:p>
            <a:r>
              <a:rPr lang="fr-FR" dirty="0" smtClean="0"/>
              <a:t>Le phénomène est bien cliniquement observable avec nos critères de mise à l’épreuve.</a:t>
            </a:r>
          </a:p>
          <a:p>
            <a:r>
              <a:rPr lang="fr-FR" dirty="0"/>
              <a:t>L</a:t>
            </a:r>
            <a:r>
              <a:rPr lang="fr-FR" dirty="0" smtClean="0"/>
              <a:t>e % de démantèlement observé dans les séances est inexistant.</a:t>
            </a:r>
          </a:p>
        </p:txBody>
      </p:sp>
      <p:sp>
        <p:nvSpPr>
          <p:cNvPr id="7" name="Rectangle 6"/>
          <p:cNvSpPr>
            <a:spLocks/>
          </p:cNvSpPr>
          <p:nvPr/>
        </p:nvSpPr>
        <p:spPr>
          <a:xfrm>
            <a:off x="7078847" y="1535348"/>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CESAR</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8" name="ZoneTexte 7"/>
          <p:cNvSpPr txBox="1"/>
          <p:nvPr/>
        </p:nvSpPr>
        <p:spPr>
          <a:xfrm>
            <a:off x="388043" y="5420572"/>
            <a:ext cx="8448109" cy="923330"/>
          </a:xfrm>
          <a:prstGeom prst="rect">
            <a:avLst/>
          </a:prstGeom>
          <a:noFill/>
        </p:spPr>
        <p:txBody>
          <a:bodyPr wrap="square" rtlCol="0">
            <a:spAutoFit/>
          </a:bodyPr>
          <a:lstStyle/>
          <a:p>
            <a:r>
              <a:rPr lang="fr-FR" dirty="0" smtClean="0">
                <a:solidFill>
                  <a:srgbClr val="FF0000"/>
                </a:solidFill>
              </a:rPr>
              <a:t>César est déjà dans une forme de relation avec un proto-langage. Le phénomène de démantèlement apparaît peu.</a:t>
            </a:r>
          </a:p>
          <a:p>
            <a:r>
              <a:rPr lang="fr-FR" dirty="0" smtClean="0">
                <a:solidFill>
                  <a:srgbClr val="FF0000"/>
                </a:solidFill>
              </a:rPr>
              <a:t>La première séance est la séance de reprise après 1 mois et demi de vacances.</a:t>
            </a:r>
            <a:endParaRPr lang="fr-FR" dirty="0">
              <a:solidFill>
                <a:srgbClr val="FF0000"/>
              </a:solidFill>
            </a:endParaRPr>
          </a:p>
        </p:txBody>
      </p:sp>
      <p:graphicFrame>
        <p:nvGraphicFramePr>
          <p:cNvPr id="9" name="Image 3"/>
          <p:cNvGraphicFramePr>
            <a:graphicFrameLocks noGrp="1"/>
          </p:cNvGraphicFramePr>
          <p:nvPr>
            <p:ph sz="quarter" idx="1"/>
            <p:extLst>
              <p:ext uri="{D42A27DB-BD31-4B8C-83A1-F6EECF244321}">
                <p14:modId xmlns:p14="http://schemas.microsoft.com/office/powerpoint/2010/main" val="426004401"/>
              </p:ext>
            </p:extLst>
          </p:nvPr>
        </p:nvGraphicFramePr>
        <p:xfrm>
          <a:off x="301625" y="1621241"/>
          <a:ext cx="8388188" cy="2705795"/>
        </p:xfrm>
        <a:graphic>
          <a:graphicData uri="http://schemas.openxmlformats.org/drawingml/2006/chart">
            <c:chart xmlns:c="http://schemas.openxmlformats.org/drawingml/2006/chart" xmlns:r="http://schemas.openxmlformats.org/officeDocument/2006/relationships" r:id="rId3"/>
          </a:graphicData>
        </a:graphic>
      </p:graphicFrame>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29</a:t>
            </a:fld>
            <a:endParaRPr kumimoji="0" lang="en-US" dirty="0"/>
          </a:p>
        </p:txBody>
      </p:sp>
    </p:spTree>
    <p:extLst>
      <p:ext uri="{BB962C8B-B14F-4D97-AF65-F5344CB8AC3E}">
        <p14:creationId xmlns:p14="http://schemas.microsoft.com/office/powerpoint/2010/main" val="17084724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p:cTn id="12" dur="1000" fill="hold"/>
                                        <p:tgtEl>
                                          <p:spTgt spid="8">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8">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p:cTn id="19" dur="1000" fill="hold"/>
                                        <p:tgtEl>
                                          <p:spTgt spid="8">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8">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323390"/>
            <a:ext cx="8534400" cy="758952"/>
          </a:xfrm>
        </p:spPr>
        <p:txBody>
          <a:bodyPr>
            <a:normAutofit fontScale="90000"/>
          </a:bodyPr>
          <a:lstStyle/>
          <a:p>
            <a:r>
              <a:rPr lang="fr-FR" dirty="0"/>
              <a:t>Mise à l’épreuve de H 1 : Le phénomène de </a:t>
            </a:r>
            <a:r>
              <a:rPr lang="fr-FR" dirty="0" smtClean="0"/>
              <a:t>démantèlement</a:t>
            </a:r>
            <a:endParaRPr lang="fr-FR" dirty="0"/>
          </a:p>
        </p:txBody>
      </p:sp>
      <p:sp>
        <p:nvSpPr>
          <p:cNvPr id="2" name="ZoneTexte 1"/>
          <p:cNvSpPr txBox="1"/>
          <p:nvPr/>
        </p:nvSpPr>
        <p:spPr>
          <a:xfrm>
            <a:off x="301752" y="4385852"/>
            <a:ext cx="8634998" cy="1200329"/>
          </a:xfrm>
          <a:prstGeom prst="rect">
            <a:avLst/>
          </a:prstGeom>
          <a:noFill/>
        </p:spPr>
        <p:txBody>
          <a:bodyPr wrap="square" rtlCol="0">
            <a:spAutoFit/>
          </a:bodyPr>
          <a:lstStyle/>
          <a:p>
            <a:r>
              <a:rPr lang="fr-FR" dirty="0" smtClean="0"/>
              <a:t>Le phénomène est bien cliniquement observable avec nos critères de mise à l’épreuve.</a:t>
            </a:r>
          </a:p>
          <a:p>
            <a:r>
              <a:rPr lang="fr-FR" dirty="0"/>
              <a:t>L</a:t>
            </a:r>
            <a:r>
              <a:rPr lang="fr-FR" dirty="0" smtClean="0"/>
              <a:t>e % de démantèlement observé dans les séances est hétérogène, même si globalement il est moins important à partir de la 8</a:t>
            </a:r>
            <a:r>
              <a:rPr lang="fr-FR" baseline="30000" dirty="0" smtClean="0"/>
              <a:t>ème</a:t>
            </a:r>
            <a:r>
              <a:rPr lang="fr-FR" dirty="0" smtClean="0"/>
              <a:t> séance.</a:t>
            </a:r>
          </a:p>
        </p:txBody>
      </p:sp>
      <p:sp>
        <p:nvSpPr>
          <p:cNvPr id="7" name="Rectangle 6"/>
          <p:cNvSpPr>
            <a:spLocks/>
          </p:cNvSpPr>
          <p:nvPr/>
        </p:nvSpPr>
        <p:spPr>
          <a:xfrm>
            <a:off x="7078847" y="1535348"/>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LORA</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8" name="ZoneTexte 7"/>
          <p:cNvSpPr txBox="1"/>
          <p:nvPr/>
        </p:nvSpPr>
        <p:spPr>
          <a:xfrm>
            <a:off x="388043" y="5420572"/>
            <a:ext cx="8448109" cy="923330"/>
          </a:xfrm>
          <a:prstGeom prst="rect">
            <a:avLst/>
          </a:prstGeom>
          <a:noFill/>
        </p:spPr>
        <p:txBody>
          <a:bodyPr wrap="square" rtlCol="0">
            <a:spAutoFit/>
          </a:bodyPr>
          <a:lstStyle/>
          <a:p>
            <a:endParaRPr lang="fr-FR" dirty="0" smtClean="0">
              <a:solidFill>
                <a:srgbClr val="FF0000"/>
              </a:solidFill>
            </a:endParaRPr>
          </a:p>
          <a:p>
            <a:r>
              <a:rPr lang="fr-FR" dirty="0" smtClean="0">
                <a:solidFill>
                  <a:srgbClr val="FF0000"/>
                </a:solidFill>
              </a:rPr>
              <a:t>Lora est dans une adhésivité à l’autre, nous nous sommes demandé si nos critères étaient valables pour l’intersubjectivité dans son cas.</a:t>
            </a:r>
            <a:endParaRPr lang="fr-FR" dirty="0">
              <a:solidFill>
                <a:srgbClr val="FF0000"/>
              </a:solidFill>
            </a:endParaRPr>
          </a:p>
        </p:txBody>
      </p:sp>
      <p:graphicFrame>
        <p:nvGraphicFramePr>
          <p:cNvPr id="10" name="Image 4"/>
          <p:cNvGraphicFramePr>
            <a:graphicFrameLocks noGrp="1"/>
          </p:cNvGraphicFramePr>
          <p:nvPr>
            <p:ph sz="quarter" idx="1"/>
            <p:extLst>
              <p:ext uri="{D42A27DB-BD31-4B8C-83A1-F6EECF244321}">
                <p14:modId xmlns:p14="http://schemas.microsoft.com/office/powerpoint/2010/main" val="1793142309"/>
              </p:ext>
            </p:extLst>
          </p:nvPr>
        </p:nvGraphicFramePr>
        <p:xfrm>
          <a:off x="301625" y="1527175"/>
          <a:ext cx="7988386" cy="2893927"/>
        </p:xfrm>
        <a:graphic>
          <a:graphicData uri="http://schemas.openxmlformats.org/drawingml/2006/chart">
            <c:chart xmlns:c="http://schemas.openxmlformats.org/drawingml/2006/chart" xmlns:r="http://schemas.openxmlformats.org/officeDocument/2006/relationships" r:id="rId3"/>
          </a:graphicData>
        </a:graphic>
      </p:graphicFrame>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30</a:t>
            </a:fld>
            <a:endParaRPr kumimoji="0" lang="en-US" dirty="0"/>
          </a:p>
        </p:txBody>
      </p:sp>
    </p:spTree>
    <p:extLst>
      <p:ext uri="{BB962C8B-B14F-4D97-AF65-F5344CB8AC3E}">
        <p14:creationId xmlns:p14="http://schemas.microsoft.com/office/powerpoint/2010/main" val="1867613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10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10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 calcmode="lin" valueType="num">
                                      <p:cBhvr>
                                        <p:cTn id="15" dur="1000" fill="hold"/>
                                        <p:tgtEl>
                                          <p:spTgt spid="8">
                                            <p:txEl>
                                              <p:pRg st="1" end="1"/>
                                            </p:txEl>
                                          </p:spTgt>
                                        </p:tgtEl>
                                        <p:attrNameLst>
                                          <p:attrName>ppt_w</p:attrName>
                                        </p:attrNameLst>
                                      </p:cBhvr>
                                      <p:tavLst>
                                        <p:tav tm="0">
                                          <p:val>
                                            <p:strVal val="#ppt_w*0.70"/>
                                          </p:val>
                                        </p:tav>
                                        <p:tav tm="100000">
                                          <p:val>
                                            <p:strVal val="#ppt_w"/>
                                          </p:val>
                                        </p:tav>
                                      </p:tavLst>
                                    </p:anim>
                                    <p:anim calcmode="lin" valueType="num">
                                      <p:cBhvr>
                                        <p:cTn id="16" dur="1000" fill="hold"/>
                                        <p:tgtEl>
                                          <p:spTgt spid="8">
                                            <p:txEl>
                                              <p:pRg st="1" end="1"/>
                                            </p:txEl>
                                          </p:spTgt>
                                        </p:tgtEl>
                                        <p:attrNameLst>
                                          <p:attrName>ppt_h</p:attrName>
                                        </p:attrNameLst>
                                      </p:cBhvr>
                                      <p:tavLst>
                                        <p:tav tm="0">
                                          <p:val>
                                            <p:strVal val="#ppt_h"/>
                                          </p:val>
                                        </p:tav>
                                        <p:tav tm="100000">
                                          <p:val>
                                            <p:strVal val="#ppt_h"/>
                                          </p:val>
                                        </p:tav>
                                      </p:tavLst>
                                    </p:anim>
                                    <p:animEffect transition="in" filter="fade">
                                      <p:cBhvr>
                                        <p:cTn id="17" dur="1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idx="1"/>
          </p:nvPr>
        </p:nvSpPr>
        <p:spPr/>
        <p:txBody>
          <a:bodyPr/>
          <a:lstStyle/>
          <a:p>
            <a:r>
              <a:rPr lang="fr-FR" dirty="0" smtClean="0"/>
              <a:t>Dans le sens de l’hypothèse : sémiologie</a:t>
            </a:r>
            <a:endParaRPr lang="fr-FR" dirty="0"/>
          </a:p>
        </p:txBody>
      </p:sp>
      <p:sp>
        <p:nvSpPr>
          <p:cNvPr id="10" name="Espace réservé du texte 9"/>
          <p:cNvSpPr>
            <a:spLocks noGrp="1"/>
          </p:cNvSpPr>
          <p:nvPr>
            <p:ph type="body" sz="half" idx="3"/>
          </p:nvPr>
        </p:nvSpPr>
        <p:spPr/>
        <p:txBody>
          <a:bodyPr/>
          <a:lstStyle/>
          <a:p>
            <a:r>
              <a:rPr lang="fr-FR" dirty="0" smtClean="0"/>
              <a:t>Non attendus</a:t>
            </a:r>
            <a:endParaRPr lang="fr-FR" dirty="0"/>
          </a:p>
        </p:txBody>
      </p:sp>
      <p:sp>
        <p:nvSpPr>
          <p:cNvPr id="9" name="Espace réservé du contenu 8"/>
          <p:cNvSpPr>
            <a:spLocks noGrp="1"/>
          </p:cNvSpPr>
          <p:nvPr>
            <p:ph sz="quarter" idx="2"/>
          </p:nvPr>
        </p:nvSpPr>
        <p:spPr/>
        <p:txBody>
          <a:bodyPr>
            <a:normAutofit fontScale="92500"/>
          </a:bodyPr>
          <a:lstStyle/>
          <a:p>
            <a:r>
              <a:rPr lang="fr-FR" dirty="0" smtClean="0"/>
              <a:t>Observations de manifestations physiques dans les 3 cas</a:t>
            </a:r>
          </a:p>
          <a:p>
            <a:pPr lvl="1"/>
            <a:r>
              <a:rPr lang="fr-FR" dirty="0" smtClean="0"/>
              <a:t>Regard fixe sur un élément </a:t>
            </a:r>
          </a:p>
          <a:p>
            <a:pPr lvl="1"/>
            <a:r>
              <a:rPr lang="fr-FR" dirty="0" smtClean="0"/>
              <a:t>Hypo ou hypertonie musculaire</a:t>
            </a:r>
          </a:p>
          <a:p>
            <a:pPr lvl="1"/>
            <a:r>
              <a:rPr lang="fr-FR" dirty="0"/>
              <a:t>M</a:t>
            </a:r>
            <a:r>
              <a:rPr lang="fr-FR" dirty="0" smtClean="0"/>
              <a:t>ouvement ralenti auto sensoriel </a:t>
            </a:r>
          </a:p>
          <a:p>
            <a:pPr lvl="1"/>
            <a:r>
              <a:rPr lang="fr-FR" dirty="0" smtClean="0"/>
              <a:t>Hermétisme attentionnel à l’environnement immédiat</a:t>
            </a:r>
            <a:endParaRPr lang="fr-FR" dirty="0"/>
          </a:p>
        </p:txBody>
      </p:sp>
      <p:sp>
        <p:nvSpPr>
          <p:cNvPr id="11" name="Espace réservé du contenu 10"/>
          <p:cNvSpPr>
            <a:spLocks noGrp="1"/>
          </p:cNvSpPr>
          <p:nvPr>
            <p:ph sz="quarter" idx="4"/>
          </p:nvPr>
        </p:nvSpPr>
        <p:spPr/>
        <p:txBody>
          <a:bodyPr>
            <a:normAutofit fontScale="70000" lnSpcReduction="20000"/>
          </a:bodyPr>
          <a:lstStyle/>
          <a:p>
            <a:r>
              <a:rPr lang="fr-FR" dirty="0" smtClean="0"/>
              <a:t>Modification du phénomène au cours de la thérapie d’hyper en hypotonie, les signes cliniques sont les mêmes</a:t>
            </a:r>
          </a:p>
          <a:p>
            <a:endParaRPr lang="fr-FR" dirty="0" smtClean="0"/>
          </a:p>
          <a:p>
            <a:r>
              <a:rPr lang="fr-FR" dirty="0" smtClean="0"/>
              <a:t>Durée du % de démantèlement par séance pour les 3 cas est sensiblement le même (25%, 12%, 11, 18%)</a:t>
            </a:r>
          </a:p>
          <a:p>
            <a:endParaRPr lang="fr-FR" dirty="0" smtClean="0"/>
          </a:p>
          <a:p>
            <a:r>
              <a:rPr lang="fr-FR" dirty="0" smtClean="0"/>
              <a:t>Pas une expression du phénomène mais des expressions en fonction de l’enfant (d’où la difficulté d’observation)</a:t>
            </a:r>
            <a:endParaRPr lang="fr-FR" dirty="0"/>
          </a:p>
        </p:txBody>
      </p:sp>
      <p:sp>
        <p:nvSpPr>
          <p:cNvPr id="7" name="Titre 6"/>
          <p:cNvSpPr>
            <a:spLocks noGrp="1"/>
          </p:cNvSpPr>
          <p:nvPr>
            <p:ph type="title"/>
          </p:nvPr>
        </p:nvSpPr>
        <p:spPr/>
        <p:txBody>
          <a:bodyPr/>
          <a:lstStyle/>
          <a:p>
            <a:r>
              <a:rPr lang="fr-FR" dirty="0" smtClean="0"/>
              <a:t>Discussion de la mise à l’épreuve de  H1</a:t>
            </a:r>
            <a:endParaRPr lang="fr-FR" dirty="0"/>
          </a:p>
        </p:txBody>
      </p:sp>
      <p:sp>
        <p:nvSpPr>
          <p:cNvPr id="2" name="Espace réservé du numéro de diapositive 1"/>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31</a:t>
            </a:fld>
            <a:endParaRPr kumimoji="0" lang="en-US" dirty="0"/>
          </a:p>
        </p:txBody>
      </p:sp>
    </p:spTree>
    <p:extLst>
      <p:ext uri="{BB962C8B-B14F-4D97-AF65-F5344CB8AC3E}">
        <p14:creationId xmlns:p14="http://schemas.microsoft.com/office/powerpoint/2010/main" val="13801294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p:cTn id="7" dur="500" fill="hold"/>
                                        <p:tgtEl>
                                          <p:spTgt spid="9">
                                            <p:txEl>
                                              <p:pRg st="1" end="1"/>
                                            </p:txEl>
                                          </p:spTgt>
                                        </p:tgtEl>
                                        <p:attrNameLst>
                                          <p:attrName>ppt_w</p:attrName>
                                        </p:attrNameLst>
                                      </p:cBhvr>
                                      <p:tavLst>
                                        <p:tav tm="0">
                                          <p:val>
                                            <p:strVal val="#ppt_w*0.70"/>
                                          </p:val>
                                        </p:tav>
                                        <p:tav tm="100000">
                                          <p:val>
                                            <p:strVal val="#ppt_w"/>
                                          </p:val>
                                        </p:tav>
                                      </p:tavLst>
                                    </p:anim>
                                    <p:anim calcmode="lin" valueType="num">
                                      <p:cBhvr>
                                        <p:cTn id="8" dur="500" fill="hold"/>
                                        <p:tgtEl>
                                          <p:spTgt spid="9">
                                            <p:txEl>
                                              <p:pRg st="1" end="1"/>
                                            </p:txEl>
                                          </p:spTgt>
                                        </p:tgtEl>
                                        <p:attrNameLst>
                                          <p:attrName>ppt_h</p:attrName>
                                        </p:attrNameLst>
                                      </p:cBhvr>
                                      <p:tavLst>
                                        <p:tav tm="0">
                                          <p:val>
                                            <p:strVal val="#ppt_h"/>
                                          </p:val>
                                        </p:tav>
                                        <p:tav tm="100000">
                                          <p:val>
                                            <p:strVal val="#ppt_h"/>
                                          </p:val>
                                        </p:tav>
                                      </p:tavLst>
                                    </p:anim>
                                    <p:animEffect transition="in" filter="fade">
                                      <p:cBhvr>
                                        <p:cTn id="9" dur="500"/>
                                        <p:tgtEl>
                                          <p:spTgt spid="9">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anim calcmode="lin" valueType="num">
                                      <p:cBhvr>
                                        <p:cTn id="14" dur="500" fill="hold"/>
                                        <p:tgtEl>
                                          <p:spTgt spid="9">
                                            <p:txEl>
                                              <p:pRg st="2" end="2"/>
                                            </p:txEl>
                                          </p:spTgt>
                                        </p:tgtEl>
                                        <p:attrNameLst>
                                          <p:attrName>ppt_w</p:attrName>
                                        </p:attrNameLst>
                                      </p:cBhvr>
                                      <p:tavLst>
                                        <p:tav tm="0">
                                          <p:val>
                                            <p:strVal val="#ppt_w*0.70"/>
                                          </p:val>
                                        </p:tav>
                                        <p:tav tm="100000">
                                          <p:val>
                                            <p:strVal val="#ppt_w"/>
                                          </p:val>
                                        </p:tav>
                                      </p:tavLst>
                                    </p:anim>
                                    <p:anim calcmode="lin" valueType="num">
                                      <p:cBhvr>
                                        <p:cTn id="15" dur="500" fill="hold"/>
                                        <p:tgtEl>
                                          <p:spTgt spid="9">
                                            <p:txEl>
                                              <p:pRg st="2" end="2"/>
                                            </p:txEl>
                                          </p:spTgt>
                                        </p:tgtEl>
                                        <p:attrNameLst>
                                          <p:attrName>ppt_h</p:attrName>
                                        </p:attrNameLst>
                                      </p:cBhvr>
                                      <p:tavLst>
                                        <p:tav tm="0">
                                          <p:val>
                                            <p:strVal val="#ppt_h"/>
                                          </p:val>
                                        </p:tav>
                                        <p:tav tm="100000">
                                          <p:val>
                                            <p:strVal val="#ppt_h"/>
                                          </p:val>
                                        </p:tav>
                                      </p:tavLst>
                                    </p:anim>
                                    <p:animEffect transition="in" filter="fade">
                                      <p:cBhvr>
                                        <p:cTn id="16" dur="500"/>
                                        <p:tgtEl>
                                          <p:spTgt spid="9">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 calcmode="lin" valueType="num">
                                      <p:cBhvr>
                                        <p:cTn id="21" dur="500" fill="hold"/>
                                        <p:tgtEl>
                                          <p:spTgt spid="9">
                                            <p:txEl>
                                              <p:pRg st="3" end="3"/>
                                            </p:txEl>
                                          </p:spTgt>
                                        </p:tgtEl>
                                        <p:attrNameLst>
                                          <p:attrName>ppt_w</p:attrName>
                                        </p:attrNameLst>
                                      </p:cBhvr>
                                      <p:tavLst>
                                        <p:tav tm="0">
                                          <p:val>
                                            <p:strVal val="#ppt_w*0.70"/>
                                          </p:val>
                                        </p:tav>
                                        <p:tav tm="100000">
                                          <p:val>
                                            <p:strVal val="#ppt_w"/>
                                          </p:val>
                                        </p:tav>
                                      </p:tavLst>
                                    </p:anim>
                                    <p:anim calcmode="lin" valueType="num">
                                      <p:cBhvr>
                                        <p:cTn id="22" dur="500" fill="hold"/>
                                        <p:tgtEl>
                                          <p:spTgt spid="9">
                                            <p:txEl>
                                              <p:pRg st="3" end="3"/>
                                            </p:txEl>
                                          </p:spTgt>
                                        </p:tgtEl>
                                        <p:attrNameLst>
                                          <p:attrName>ppt_h</p:attrName>
                                        </p:attrNameLst>
                                      </p:cBhvr>
                                      <p:tavLst>
                                        <p:tav tm="0">
                                          <p:val>
                                            <p:strVal val="#ppt_h"/>
                                          </p:val>
                                        </p:tav>
                                        <p:tav tm="100000">
                                          <p:val>
                                            <p:strVal val="#ppt_h"/>
                                          </p:val>
                                        </p:tav>
                                      </p:tavLst>
                                    </p:anim>
                                    <p:animEffect transition="in" filter="fade">
                                      <p:cBhvr>
                                        <p:cTn id="23" dur="500"/>
                                        <p:tgtEl>
                                          <p:spTgt spid="9">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anim calcmode="lin" valueType="num">
                                      <p:cBhvr>
                                        <p:cTn id="28" dur="500" fill="hold"/>
                                        <p:tgtEl>
                                          <p:spTgt spid="9">
                                            <p:txEl>
                                              <p:pRg st="4" end="4"/>
                                            </p:txEl>
                                          </p:spTgt>
                                        </p:tgtEl>
                                        <p:attrNameLst>
                                          <p:attrName>ppt_w</p:attrName>
                                        </p:attrNameLst>
                                      </p:cBhvr>
                                      <p:tavLst>
                                        <p:tav tm="0">
                                          <p:val>
                                            <p:strVal val="#ppt_w*0.70"/>
                                          </p:val>
                                        </p:tav>
                                        <p:tav tm="100000">
                                          <p:val>
                                            <p:strVal val="#ppt_w"/>
                                          </p:val>
                                        </p:tav>
                                      </p:tavLst>
                                    </p:anim>
                                    <p:anim calcmode="lin" valueType="num">
                                      <p:cBhvr>
                                        <p:cTn id="29" dur="500" fill="hold"/>
                                        <p:tgtEl>
                                          <p:spTgt spid="9">
                                            <p:txEl>
                                              <p:pRg st="4" end="4"/>
                                            </p:txEl>
                                          </p:spTgt>
                                        </p:tgtEl>
                                        <p:attrNameLst>
                                          <p:attrName>ppt_h</p:attrName>
                                        </p:attrNameLst>
                                      </p:cBhvr>
                                      <p:tavLst>
                                        <p:tav tm="0">
                                          <p:val>
                                            <p:strVal val="#ppt_h"/>
                                          </p:val>
                                        </p:tav>
                                        <p:tav tm="100000">
                                          <p:val>
                                            <p:strVal val="#ppt_h"/>
                                          </p:val>
                                        </p:tav>
                                      </p:tavLst>
                                    </p:anim>
                                    <p:animEffect transition="in" filter="fade">
                                      <p:cBhvr>
                                        <p:cTn id="30" dur="500"/>
                                        <p:tgtEl>
                                          <p:spTgt spid="9">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Reformulation H1</a:t>
            </a:r>
            <a:endParaRPr lang="fr-FR" dirty="0"/>
          </a:p>
        </p:txBody>
      </p:sp>
      <p:sp>
        <p:nvSpPr>
          <p:cNvPr id="4" name="ZoneTexte 3"/>
          <p:cNvSpPr txBox="1"/>
          <p:nvPr/>
        </p:nvSpPr>
        <p:spPr>
          <a:xfrm>
            <a:off x="204113" y="1568951"/>
            <a:ext cx="8686163" cy="7214283"/>
          </a:xfrm>
          <a:prstGeom prst="rect">
            <a:avLst/>
          </a:prstGeom>
          <a:noFill/>
        </p:spPr>
        <p:txBody>
          <a:bodyPr wrap="square" rtlCol="0">
            <a:spAutoFit/>
          </a:bodyPr>
          <a:lstStyle/>
          <a:p>
            <a:pPr marL="285750" indent="-285750">
              <a:lnSpc>
                <a:spcPct val="80000"/>
              </a:lnSpc>
              <a:buClr>
                <a:schemeClr val="accent1"/>
              </a:buClr>
              <a:buFont typeface="Wingdings" charset="2"/>
              <a:buChar char=""/>
            </a:pPr>
            <a:r>
              <a:rPr lang="fr-FR" sz="2000" dirty="0" smtClean="0"/>
              <a:t>Les états autistiques peuvent être caractérisés et observés par un état que nous proposons d’appeler état de démantèlement ou « démantelé » qui peut être repéré par les </a:t>
            </a:r>
            <a:r>
              <a:rPr lang="fr-FR" sz="2000" dirty="0" smtClean="0">
                <a:solidFill>
                  <a:srgbClr val="FF6600"/>
                </a:solidFill>
              </a:rPr>
              <a:t>indices cliniques invariants </a:t>
            </a:r>
            <a:r>
              <a:rPr lang="fr-FR" sz="2000" dirty="0" smtClean="0"/>
              <a:t>suivants :</a:t>
            </a:r>
          </a:p>
          <a:p>
            <a:pPr marL="285750" indent="-285750">
              <a:lnSpc>
                <a:spcPct val="80000"/>
              </a:lnSpc>
              <a:buClr>
                <a:schemeClr val="accent1"/>
              </a:buClr>
              <a:buFont typeface="Wingdings" charset="2"/>
              <a:buChar char=""/>
            </a:pPr>
            <a:endParaRPr lang="fr-FR" sz="2000" dirty="0" smtClean="0"/>
          </a:p>
          <a:p>
            <a:pPr marL="742950" lvl="1" indent="-285750">
              <a:buClr>
                <a:schemeClr val="accent1"/>
              </a:buClr>
              <a:buFont typeface="Wingdings" charset="2"/>
              <a:buChar char=""/>
            </a:pPr>
            <a:r>
              <a:rPr lang="fr-FR" sz="2000" dirty="0" smtClean="0"/>
              <a:t>Regard focalisé </a:t>
            </a:r>
            <a:r>
              <a:rPr lang="fr-FR" sz="2000" dirty="0"/>
              <a:t>sur un point unique que nous avons nommé « point attractif », caractérisé par la discontinuité de couleur, de lumière, de contraste ou de texture</a:t>
            </a:r>
            <a:r>
              <a:rPr lang="fr-FR" sz="2000" dirty="0" smtClean="0"/>
              <a:t>,</a:t>
            </a:r>
          </a:p>
          <a:p>
            <a:pPr marL="742950" lvl="1" indent="-285750">
              <a:buClr>
                <a:schemeClr val="accent1"/>
              </a:buClr>
              <a:buFont typeface="Wingdings" charset="2"/>
              <a:buChar char=""/>
            </a:pPr>
            <a:endParaRPr lang="fr-FR" sz="2000" dirty="0"/>
          </a:p>
          <a:p>
            <a:pPr marL="742950" lvl="1" indent="-285750">
              <a:buClr>
                <a:schemeClr val="accent1"/>
              </a:buClr>
              <a:buFont typeface="Wingdings" charset="2"/>
              <a:buChar char=""/>
            </a:pPr>
            <a:r>
              <a:rPr lang="fr-FR" sz="2000" dirty="0" smtClean="0"/>
              <a:t>L’attention </a:t>
            </a:r>
            <a:r>
              <a:rPr lang="fr-FR" sz="2000" dirty="0"/>
              <a:t>non </a:t>
            </a:r>
            <a:r>
              <a:rPr lang="fr-FR" sz="2000" dirty="0" err="1"/>
              <a:t>consensualisée</a:t>
            </a:r>
            <a:r>
              <a:rPr lang="fr-FR" sz="2000" dirty="0"/>
              <a:t>, c’est-à-dire focalisée sur des points précis mais non reliés entre eux</a:t>
            </a:r>
            <a:r>
              <a:rPr lang="fr-FR" sz="2000" dirty="0" smtClean="0"/>
              <a:t>,</a:t>
            </a:r>
          </a:p>
          <a:p>
            <a:pPr marL="742950" lvl="1" indent="-285750">
              <a:buClr>
                <a:schemeClr val="accent1"/>
              </a:buClr>
              <a:buFont typeface="Wingdings" charset="2"/>
              <a:buChar char=""/>
            </a:pPr>
            <a:endParaRPr lang="fr-FR" sz="2000" dirty="0"/>
          </a:p>
          <a:p>
            <a:pPr marL="742950" lvl="1" indent="-285750">
              <a:buClr>
                <a:schemeClr val="accent1"/>
              </a:buClr>
              <a:buFont typeface="Wingdings" charset="2"/>
              <a:buChar char=""/>
            </a:pPr>
            <a:r>
              <a:rPr lang="fr-FR" sz="2000" dirty="0"/>
              <a:t>Suspension de l’activité, sauf d’un mouvement rythmique auto-sensuel d’une partie du corps visible (main, pied, jambe, bras) ou non (larynx, sphincter, abdominal, respiratoire)</a:t>
            </a:r>
            <a:r>
              <a:rPr lang="fr-FR" sz="2000" dirty="0" smtClean="0"/>
              <a:t>,</a:t>
            </a:r>
          </a:p>
          <a:p>
            <a:pPr marL="742950" lvl="1" indent="-285750">
              <a:buClr>
                <a:schemeClr val="accent1"/>
              </a:buClr>
              <a:buFont typeface="Wingdings" charset="2"/>
              <a:buChar char=""/>
            </a:pPr>
            <a:endParaRPr lang="fr-FR" sz="2000" dirty="0"/>
          </a:p>
          <a:p>
            <a:pPr marL="742950" lvl="1" indent="-285750">
              <a:buClr>
                <a:schemeClr val="accent1"/>
              </a:buClr>
              <a:buFont typeface="Wingdings" charset="2"/>
              <a:buChar char=""/>
            </a:pPr>
            <a:r>
              <a:rPr lang="fr-FR" sz="2000" dirty="0" smtClean="0"/>
              <a:t>Instantanéité </a:t>
            </a:r>
            <a:r>
              <a:rPr lang="fr-FR" sz="2000" dirty="0"/>
              <a:t>d’entrée et de sortie de l’état démantelé.</a:t>
            </a:r>
          </a:p>
          <a:p>
            <a:pPr marL="742950" lvl="1" indent="-285750">
              <a:buClr>
                <a:schemeClr val="accent1"/>
              </a:buClr>
              <a:buFont typeface="Wingdings" charset="2"/>
              <a:buChar char=""/>
            </a:pPr>
            <a:endParaRPr lang="fr-FR" sz="2800" dirty="0" smtClean="0"/>
          </a:p>
          <a:p>
            <a:pPr marL="742950" lvl="1" indent="-285750">
              <a:buClr>
                <a:schemeClr val="accent1"/>
              </a:buClr>
              <a:buFont typeface="Wingdings" charset="2"/>
              <a:buChar char=""/>
            </a:pPr>
            <a:endParaRPr lang="fr-FR" sz="2800" dirty="0"/>
          </a:p>
          <a:p>
            <a:pPr marL="742950" lvl="1" indent="-285750">
              <a:buClr>
                <a:schemeClr val="accent1"/>
              </a:buClr>
              <a:buFont typeface="Wingdings" charset="2"/>
              <a:buChar char=""/>
            </a:pPr>
            <a:endParaRPr lang="fr-FR" sz="2800" dirty="0" smtClean="0"/>
          </a:p>
          <a:p>
            <a:pPr marL="285750" indent="-285750">
              <a:buClr>
                <a:schemeClr val="accent1"/>
              </a:buClr>
              <a:buFont typeface="Wingdings" charset="2"/>
              <a:buChar char=""/>
            </a:pPr>
            <a:endParaRPr lang="fr-FR" dirty="0"/>
          </a:p>
          <a:p>
            <a:pPr marL="285750" indent="-285750">
              <a:buClr>
                <a:schemeClr val="accent1"/>
              </a:buClr>
              <a:buFont typeface="Wingdings" charset="2"/>
              <a:buChar char=""/>
            </a:pPr>
            <a:endParaRPr lang="fr-FR" dirty="0" smtClean="0"/>
          </a:p>
          <a:p>
            <a:endParaRPr lang="fr-FR" dirty="0"/>
          </a:p>
          <a:p>
            <a:pPr marL="285750" indent="-285750">
              <a:buFont typeface="Wingdings" charset="2"/>
              <a:buChar char="Ø"/>
            </a:pPr>
            <a:endParaRPr lang="fr-FR" sz="1600" dirty="0"/>
          </a:p>
        </p:txBody>
      </p:sp>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32</a:t>
            </a:fld>
            <a:endParaRPr kumimoji="0" lang="en-US" dirty="0"/>
          </a:p>
        </p:txBody>
      </p:sp>
    </p:spTree>
    <p:extLst>
      <p:ext uri="{BB962C8B-B14F-4D97-AF65-F5344CB8AC3E}">
        <p14:creationId xmlns:p14="http://schemas.microsoft.com/office/powerpoint/2010/main" val="27054854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2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8" dur="2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9" dur="2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2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15" dur="2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16" dur="2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 calcmode="lin" valueType="num">
                                      <p:cBhvr>
                                        <p:cTn id="21" dur="2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2" dur="2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23" dur="200"/>
                                        <p:tgtEl>
                                          <p:spTgt spid="4">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 calcmode="lin" valueType="num">
                                      <p:cBhvr>
                                        <p:cTn id="28" dur="1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29" dur="1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0" dur="1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smtClean="0"/>
              <a:t>Mise à l’épreuve de H 2 : Le processus</a:t>
            </a:r>
            <a:endParaRPr lang="fr-FR" dirty="0"/>
          </a:p>
        </p:txBody>
      </p:sp>
      <p:sp>
        <p:nvSpPr>
          <p:cNvPr id="7" name="Rectangle 6"/>
          <p:cNvSpPr>
            <a:spLocks/>
          </p:cNvSpPr>
          <p:nvPr/>
        </p:nvSpPr>
        <p:spPr>
          <a:xfrm>
            <a:off x="7078847" y="1382782"/>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TEDDY</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3" name="Espace réservé du contenu 2"/>
          <p:cNvSpPr>
            <a:spLocks noGrp="1"/>
          </p:cNvSpPr>
          <p:nvPr>
            <p:ph sz="quarter" idx="1"/>
          </p:nvPr>
        </p:nvSpPr>
        <p:spPr>
          <a:xfrm>
            <a:off x="301752" y="1645578"/>
            <a:ext cx="8503920" cy="4755219"/>
          </a:xfrm>
        </p:spPr>
        <p:txBody>
          <a:bodyPr>
            <a:normAutofit lnSpcReduction="10000"/>
          </a:bodyPr>
          <a:lstStyle/>
          <a:p>
            <a:endParaRPr lang="fr-FR" sz="2400" dirty="0" smtClean="0"/>
          </a:p>
          <a:p>
            <a:r>
              <a:rPr lang="fr-FR" sz="2400" dirty="0" smtClean="0"/>
              <a:t>Observation des sens non reliés avec point de fixation expression de la triple coupure de lien, attaque de la consensualité</a:t>
            </a:r>
          </a:p>
          <a:p>
            <a:pPr lvl="1"/>
            <a:r>
              <a:rPr lang="fr-FR" sz="2000" dirty="0" smtClean="0"/>
              <a:t>le toucher : la </a:t>
            </a:r>
            <a:r>
              <a:rPr lang="fr-FR" sz="2000" dirty="0"/>
              <a:t>vue est </a:t>
            </a:r>
            <a:r>
              <a:rPr lang="fr-FR" sz="2000" dirty="0" err="1"/>
              <a:t>fixée</a:t>
            </a:r>
            <a:r>
              <a:rPr lang="fr-FR" sz="2000" dirty="0"/>
              <a:t> sur un point du bureau quand le toucher est sur le contact des </a:t>
            </a:r>
            <a:r>
              <a:rPr lang="fr-FR" sz="2000" dirty="0" smtClean="0"/>
              <a:t>mains</a:t>
            </a:r>
            <a:endParaRPr lang="fr-FR" sz="2000" dirty="0"/>
          </a:p>
          <a:p>
            <a:pPr lvl="1"/>
            <a:r>
              <a:rPr lang="fr-FR" sz="2000" dirty="0" smtClean="0"/>
              <a:t>la vue se </a:t>
            </a:r>
            <a:r>
              <a:rPr lang="fr-FR" sz="2000" dirty="0"/>
              <a:t>fixe un </a:t>
            </a:r>
            <a:r>
              <a:rPr lang="fr-FR" sz="2000" dirty="0" smtClean="0"/>
              <a:t>point, il agite en même temps un </a:t>
            </a:r>
            <a:r>
              <a:rPr lang="fr-FR" sz="2000" dirty="0"/>
              <a:t>morceau de </a:t>
            </a:r>
            <a:r>
              <a:rPr lang="fr-FR" sz="2000" dirty="0" smtClean="0"/>
              <a:t>circuit</a:t>
            </a:r>
          </a:p>
          <a:p>
            <a:pPr lvl="1"/>
            <a:endParaRPr lang="fr-FR" sz="2000" dirty="0" smtClean="0"/>
          </a:p>
          <a:p>
            <a:r>
              <a:rPr lang="fr-FR" sz="2400" dirty="0" smtClean="0"/>
              <a:t>Peu d’observations pour les sens plus internes </a:t>
            </a:r>
          </a:p>
          <a:p>
            <a:pPr lvl="1"/>
            <a:r>
              <a:rPr lang="fr-FR" sz="2000" dirty="0" smtClean="0"/>
              <a:t>Goût</a:t>
            </a:r>
          </a:p>
          <a:p>
            <a:pPr lvl="1"/>
            <a:r>
              <a:rPr lang="fr-FR" sz="2000" dirty="0" smtClean="0"/>
              <a:t>Ouïe </a:t>
            </a:r>
            <a:endParaRPr lang="fr-FR" sz="2000" dirty="0"/>
          </a:p>
          <a:p>
            <a:pPr lvl="1"/>
            <a:r>
              <a:rPr lang="fr-FR" sz="2000" dirty="0"/>
              <a:t>L</a:t>
            </a:r>
            <a:r>
              <a:rPr lang="fr-FR" sz="2000" dirty="0" smtClean="0"/>
              <a:t>’olfaction : une seule vignette </a:t>
            </a:r>
            <a:r>
              <a:rPr lang="fr-FR" sz="2000" dirty="0"/>
              <a:t>(</a:t>
            </a:r>
            <a:r>
              <a:rPr lang="fr-FR" sz="2000" dirty="0" smtClean="0"/>
              <a:t>Teddy se touche le nez juste avant d’entrer dans un état démantelé)</a:t>
            </a:r>
          </a:p>
          <a:p>
            <a:pPr lvl="1"/>
            <a:endParaRPr lang="fr-FR" sz="2000" dirty="0" smtClean="0"/>
          </a:p>
          <a:p>
            <a:endParaRPr lang="fr-FR" sz="2400" dirty="0" smtClean="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33</a:t>
            </a:fld>
            <a:endParaRPr kumimoji="0" lang="en-US" dirty="0"/>
          </a:p>
        </p:txBody>
      </p:sp>
    </p:spTree>
    <p:extLst>
      <p:ext uri="{BB962C8B-B14F-4D97-AF65-F5344CB8AC3E}">
        <p14:creationId xmlns:p14="http://schemas.microsoft.com/office/powerpoint/2010/main" val="2892186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arn(inVertical)">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arn(inVertical)">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barn(inVertical)">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a:t>Mise à </a:t>
            </a:r>
            <a:r>
              <a:rPr lang="fr-FR" dirty="0" smtClean="0"/>
              <a:t>l’épreuve </a:t>
            </a:r>
            <a:r>
              <a:rPr lang="fr-FR" dirty="0"/>
              <a:t>de H 2 : Le processus</a:t>
            </a:r>
          </a:p>
        </p:txBody>
      </p:sp>
      <p:sp>
        <p:nvSpPr>
          <p:cNvPr id="7" name="Rectangle 6"/>
          <p:cNvSpPr>
            <a:spLocks/>
          </p:cNvSpPr>
          <p:nvPr/>
        </p:nvSpPr>
        <p:spPr>
          <a:xfrm>
            <a:off x="7078847" y="1416648"/>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TEDDY</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3" name="Espace réservé du contenu 2"/>
          <p:cNvSpPr>
            <a:spLocks noGrp="1"/>
          </p:cNvSpPr>
          <p:nvPr>
            <p:ph sz="quarter" idx="1"/>
          </p:nvPr>
        </p:nvSpPr>
        <p:spPr>
          <a:xfrm>
            <a:off x="301752" y="1527047"/>
            <a:ext cx="8503920" cy="4789085"/>
          </a:xfrm>
        </p:spPr>
        <p:txBody>
          <a:bodyPr>
            <a:normAutofit fontScale="92500"/>
          </a:bodyPr>
          <a:lstStyle/>
          <a:p>
            <a:pPr lvl="1"/>
            <a:endParaRPr lang="fr-FR" sz="2000" dirty="0" smtClean="0"/>
          </a:p>
          <a:p>
            <a:pPr lvl="1"/>
            <a:endParaRPr lang="fr-FR" sz="2000" dirty="0" smtClean="0"/>
          </a:p>
          <a:p>
            <a:r>
              <a:rPr lang="fr-FR" sz="2400" dirty="0" smtClean="0"/>
              <a:t>Convergence d’indices cliniques vers un fonctionnement hermétique des canaux sensoriels les uns par rapport aux autres </a:t>
            </a:r>
            <a:r>
              <a:rPr lang="fr-FR" sz="2400" dirty="0"/>
              <a:t>: observation de l’accrochage des cinq sens à un objet </a:t>
            </a:r>
            <a:r>
              <a:rPr lang="fr-FR" sz="2400" dirty="0" smtClean="0"/>
              <a:t>extérieur</a:t>
            </a:r>
          </a:p>
          <a:p>
            <a:endParaRPr lang="fr-FR" sz="2400" dirty="0" smtClean="0"/>
          </a:p>
          <a:p>
            <a:r>
              <a:rPr lang="fr-FR" sz="2400" dirty="0" smtClean="0"/>
              <a:t>Teddy </a:t>
            </a:r>
            <a:r>
              <a:rPr lang="fr-FR" sz="2400" dirty="0"/>
              <a:t>recourt </a:t>
            </a:r>
            <a:r>
              <a:rPr lang="fr-FR" sz="2400" dirty="0" smtClean="0"/>
              <a:t>à l’état démantelé</a:t>
            </a:r>
            <a:r>
              <a:rPr lang="fr-FR" sz="2400" dirty="0"/>
              <a:t> </a:t>
            </a:r>
            <a:r>
              <a:rPr lang="fr-FR" sz="2400" dirty="0" smtClean="0"/>
              <a:t> pour </a:t>
            </a:r>
            <a:r>
              <a:rPr lang="fr-FR" sz="2400" dirty="0"/>
              <a:t>se </a:t>
            </a:r>
            <a:r>
              <a:rPr lang="fr-FR" sz="2400" dirty="0" err="1"/>
              <a:t>protéger</a:t>
            </a:r>
            <a:r>
              <a:rPr lang="fr-FR" sz="2400" dirty="0"/>
              <a:t> de la </a:t>
            </a:r>
            <a:r>
              <a:rPr lang="fr-FR" sz="2400" dirty="0" err="1"/>
              <a:t>présence</a:t>
            </a:r>
            <a:r>
              <a:rPr lang="fr-FR" sz="2400" dirty="0"/>
              <a:t> du </a:t>
            </a:r>
            <a:r>
              <a:rPr lang="fr-FR" sz="2400" dirty="0" smtClean="0"/>
              <a:t>clinicien</a:t>
            </a:r>
            <a:r>
              <a:rPr lang="fr-FR" sz="2400" dirty="0"/>
              <a:t> </a:t>
            </a:r>
            <a:r>
              <a:rPr lang="fr-FR" sz="2400" dirty="0" smtClean="0"/>
              <a:t>=&gt;&gt; éviter d’</a:t>
            </a:r>
            <a:r>
              <a:rPr lang="fr-FR" sz="2400" dirty="0" err="1" smtClean="0"/>
              <a:t>éprouver</a:t>
            </a:r>
            <a:r>
              <a:rPr lang="fr-FR" sz="2400" dirty="0" smtClean="0"/>
              <a:t> </a:t>
            </a:r>
            <a:r>
              <a:rPr lang="fr-FR" sz="2400" dirty="0"/>
              <a:t>du </a:t>
            </a:r>
            <a:r>
              <a:rPr lang="fr-FR" sz="2400" dirty="0" smtClean="0"/>
              <a:t>plaisir (ex : </a:t>
            </a:r>
            <a:r>
              <a:rPr lang="fr-FR" sz="2400" dirty="0"/>
              <a:t>i</a:t>
            </a:r>
            <a:r>
              <a:rPr lang="fr-FR" sz="2400" dirty="0" smtClean="0"/>
              <a:t>l </a:t>
            </a:r>
            <a:r>
              <a:rPr lang="fr-FR" sz="2400" dirty="0"/>
              <a:t>reste </a:t>
            </a:r>
            <a:r>
              <a:rPr lang="fr-FR" sz="2400" dirty="0" err="1"/>
              <a:t>hermétique</a:t>
            </a:r>
            <a:r>
              <a:rPr lang="fr-FR" sz="2400" dirty="0"/>
              <a:t> aux chatouillis alors qu’il en riait </a:t>
            </a:r>
            <a:r>
              <a:rPr lang="fr-FR" sz="2400" dirty="0" smtClean="0"/>
              <a:t>l’instant </a:t>
            </a:r>
            <a:r>
              <a:rPr lang="fr-FR" sz="2400" dirty="0" err="1" smtClean="0"/>
              <a:t>précédent</a:t>
            </a:r>
            <a:r>
              <a:rPr lang="fr-FR" sz="2400" dirty="0" smtClean="0"/>
              <a:t>) </a:t>
            </a:r>
          </a:p>
          <a:p>
            <a:endParaRPr lang="fr-FR" sz="2400" dirty="0" smtClean="0"/>
          </a:p>
          <a:p>
            <a:pPr marL="274320" lvl="1" indent="0" algn="ctr">
              <a:buNone/>
            </a:pPr>
            <a:r>
              <a:rPr lang="fr-FR" sz="1700" dirty="0">
                <a:solidFill>
                  <a:srgbClr val="FF0000"/>
                </a:solidFill>
              </a:rPr>
              <a:t>Constatations des points d’agrippement à une sensation </a:t>
            </a:r>
            <a:r>
              <a:rPr lang="fr-FR" sz="1700" dirty="0" err="1">
                <a:solidFill>
                  <a:srgbClr val="FF0000"/>
                </a:solidFill>
              </a:rPr>
              <a:t>particulière</a:t>
            </a:r>
            <a:endParaRPr lang="fr-FR" sz="1700" dirty="0">
              <a:solidFill>
                <a:srgbClr val="FF0000"/>
              </a:solidFill>
            </a:endParaRPr>
          </a:p>
          <a:p>
            <a:pPr marL="274320" lvl="1" indent="0" algn="ctr">
              <a:buNone/>
            </a:pPr>
            <a:r>
              <a:rPr lang="fr-FR" sz="1700" dirty="0">
                <a:solidFill>
                  <a:srgbClr val="FF0000"/>
                </a:solidFill>
              </a:rPr>
              <a:t>=&gt;&gt;&gt;isolation de l’enfant de la relation</a:t>
            </a:r>
          </a:p>
          <a:p>
            <a:pPr marL="0" indent="0">
              <a:buNone/>
            </a:pPr>
            <a:endParaRPr lang="fr-FR" sz="2400"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34</a:t>
            </a:fld>
            <a:endParaRPr kumimoji="0" lang="en-US" dirty="0"/>
          </a:p>
        </p:txBody>
      </p:sp>
    </p:spTree>
    <p:extLst>
      <p:ext uri="{BB962C8B-B14F-4D97-AF65-F5344CB8AC3E}">
        <p14:creationId xmlns:p14="http://schemas.microsoft.com/office/powerpoint/2010/main" val="20283250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800" decel="100000"/>
                                        <p:tgtEl>
                                          <p:spTgt spid="3">
                                            <p:txEl>
                                              <p:pRg st="6" end="6"/>
                                            </p:txEl>
                                          </p:spTgt>
                                        </p:tgtEl>
                                      </p:cBhvr>
                                    </p:animEffect>
                                    <p:anim calcmode="lin" valueType="num">
                                      <p:cBhvr>
                                        <p:cTn id="13" dur="800" decel="100000" fill="hold"/>
                                        <p:tgtEl>
                                          <p:spTgt spid="3">
                                            <p:txEl>
                                              <p:pRg st="6" end="6"/>
                                            </p:txEl>
                                          </p:spTgt>
                                        </p:tgtEl>
                                        <p:attrNameLst>
                                          <p:attrName>style.rotation</p:attrName>
                                        </p:attrNameLst>
                                      </p:cBhvr>
                                      <p:tavLst>
                                        <p:tav tm="0">
                                          <p:val>
                                            <p:fltVal val="-90"/>
                                          </p:val>
                                        </p:tav>
                                        <p:tav tm="100000">
                                          <p:val>
                                            <p:fltVal val="0"/>
                                          </p:val>
                                        </p:tav>
                                      </p:tavLst>
                                    </p:anim>
                                    <p:anim calcmode="lin" valueType="num">
                                      <p:cBhvr>
                                        <p:cTn id="14" dur="800" decel="100000" fill="hold"/>
                                        <p:tgtEl>
                                          <p:spTgt spid="3">
                                            <p:txEl>
                                              <p:pRg st="6" end="6"/>
                                            </p:txEl>
                                          </p:spTgt>
                                        </p:tgtEl>
                                        <p:attrNameLst>
                                          <p:attrName>ppt_x</p:attrName>
                                        </p:attrNameLst>
                                      </p:cBhvr>
                                      <p:tavLst>
                                        <p:tav tm="0">
                                          <p:val>
                                            <p:strVal val="#ppt_x+0.4"/>
                                          </p:val>
                                        </p:tav>
                                        <p:tav tm="100000">
                                          <p:val>
                                            <p:strVal val="#ppt_x-0.05"/>
                                          </p:val>
                                        </p:tav>
                                      </p:tavLst>
                                    </p:anim>
                                    <p:anim calcmode="lin" valueType="num">
                                      <p:cBhvr>
                                        <p:cTn id="15" dur="800" decel="100000" fill="hold"/>
                                        <p:tgtEl>
                                          <p:spTgt spid="3">
                                            <p:txEl>
                                              <p:pRg st="6" end="6"/>
                                            </p:txEl>
                                          </p:spTgt>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3">
                                            <p:txEl>
                                              <p:pRg st="6" end="6"/>
                                            </p:txEl>
                                          </p:spTgt>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3">
                                            <p:txEl>
                                              <p:pRg st="6" end="6"/>
                                            </p:txEl>
                                          </p:spTgt>
                                        </p:tgtEl>
                                        <p:attrNameLst>
                                          <p:attrName>ppt_y</p:attrName>
                                        </p:attrNameLst>
                                      </p:cBhvr>
                                      <p:tavLst>
                                        <p:tav tm="0">
                                          <p:val>
                                            <p:strVal val="#ppt_y+0.1"/>
                                          </p:val>
                                        </p:tav>
                                        <p:tav tm="100000">
                                          <p:val>
                                            <p:strVal val="#ppt_y"/>
                                          </p:val>
                                        </p:tav>
                                      </p:tavLst>
                                    </p:anim>
                                  </p:childTnLst>
                                </p:cTn>
                              </p:par>
                              <p:par>
                                <p:cTn id="18" presetID="30" presetClass="entr" presetSubtype="0" fill="hold"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fade">
                                      <p:cBhvr>
                                        <p:cTn id="20" dur="800" decel="100000"/>
                                        <p:tgtEl>
                                          <p:spTgt spid="3">
                                            <p:txEl>
                                              <p:pRg st="7" end="7"/>
                                            </p:txEl>
                                          </p:spTgt>
                                        </p:tgtEl>
                                      </p:cBhvr>
                                    </p:animEffect>
                                    <p:anim calcmode="lin" valueType="num">
                                      <p:cBhvr>
                                        <p:cTn id="21" dur="800" decel="100000" fill="hold"/>
                                        <p:tgtEl>
                                          <p:spTgt spid="3">
                                            <p:txEl>
                                              <p:pRg st="7" end="7"/>
                                            </p:txEl>
                                          </p:spTgt>
                                        </p:tgtEl>
                                        <p:attrNameLst>
                                          <p:attrName>style.rotation</p:attrName>
                                        </p:attrNameLst>
                                      </p:cBhvr>
                                      <p:tavLst>
                                        <p:tav tm="0">
                                          <p:val>
                                            <p:fltVal val="-90"/>
                                          </p:val>
                                        </p:tav>
                                        <p:tav tm="100000">
                                          <p:val>
                                            <p:fltVal val="0"/>
                                          </p:val>
                                        </p:tav>
                                      </p:tavLst>
                                    </p:anim>
                                    <p:anim calcmode="lin" valueType="num">
                                      <p:cBhvr>
                                        <p:cTn id="22" dur="800" decel="100000" fill="hold"/>
                                        <p:tgtEl>
                                          <p:spTgt spid="3">
                                            <p:txEl>
                                              <p:pRg st="7" end="7"/>
                                            </p:txEl>
                                          </p:spTgt>
                                        </p:tgtEl>
                                        <p:attrNameLst>
                                          <p:attrName>ppt_x</p:attrName>
                                        </p:attrNameLst>
                                      </p:cBhvr>
                                      <p:tavLst>
                                        <p:tav tm="0">
                                          <p:val>
                                            <p:strVal val="#ppt_x+0.4"/>
                                          </p:val>
                                        </p:tav>
                                        <p:tav tm="100000">
                                          <p:val>
                                            <p:strVal val="#ppt_x-0.05"/>
                                          </p:val>
                                        </p:tav>
                                      </p:tavLst>
                                    </p:anim>
                                    <p:anim calcmode="lin" valueType="num">
                                      <p:cBhvr>
                                        <p:cTn id="23" dur="800" decel="100000" fill="hold"/>
                                        <p:tgtEl>
                                          <p:spTgt spid="3">
                                            <p:txEl>
                                              <p:pRg st="7" end="7"/>
                                            </p:txEl>
                                          </p:spTgt>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3">
                                            <p:txEl>
                                              <p:pRg st="7" end="7"/>
                                            </p:txEl>
                                          </p:spTgt>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3">
                                            <p:txEl>
                                              <p:pRg st="7" end="7"/>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a:t>Mise à </a:t>
            </a:r>
            <a:r>
              <a:rPr lang="fr-FR" dirty="0" smtClean="0"/>
              <a:t>l’épreuve </a:t>
            </a:r>
            <a:r>
              <a:rPr lang="fr-FR" dirty="0"/>
              <a:t>de H 2 : Le processus</a:t>
            </a:r>
          </a:p>
        </p:txBody>
      </p:sp>
      <p:sp>
        <p:nvSpPr>
          <p:cNvPr id="7" name="Rectangle 6"/>
          <p:cNvSpPr>
            <a:spLocks/>
          </p:cNvSpPr>
          <p:nvPr/>
        </p:nvSpPr>
        <p:spPr>
          <a:xfrm>
            <a:off x="7078847" y="1392908"/>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CESAR</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3" name="Espace réservé du contenu 2"/>
          <p:cNvSpPr>
            <a:spLocks noGrp="1"/>
          </p:cNvSpPr>
          <p:nvPr>
            <p:ph sz="quarter" idx="1"/>
          </p:nvPr>
        </p:nvSpPr>
        <p:spPr>
          <a:xfrm>
            <a:off x="301752" y="1744133"/>
            <a:ext cx="8503920" cy="4673600"/>
          </a:xfrm>
        </p:spPr>
        <p:txBody>
          <a:bodyPr>
            <a:normAutofit fontScale="92500"/>
          </a:bodyPr>
          <a:lstStyle/>
          <a:p>
            <a:r>
              <a:rPr lang="fr-FR" sz="2800" dirty="0"/>
              <a:t>Observation des sens non reliés </a:t>
            </a:r>
            <a:r>
              <a:rPr lang="fr-FR" sz="2800" dirty="0" smtClean="0"/>
              <a:t>avec</a:t>
            </a:r>
          </a:p>
          <a:p>
            <a:pPr marL="0" indent="0">
              <a:buNone/>
            </a:pPr>
            <a:r>
              <a:rPr lang="fr-FR" sz="2800" dirty="0" smtClean="0"/>
              <a:t>   </a:t>
            </a:r>
            <a:r>
              <a:rPr lang="fr-FR" sz="2800" dirty="0"/>
              <a:t>point de </a:t>
            </a:r>
            <a:r>
              <a:rPr lang="fr-FR" sz="2800" dirty="0" smtClean="0"/>
              <a:t>fixation, </a:t>
            </a:r>
            <a:r>
              <a:rPr lang="fr-FR" sz="2800" dirty="0"/>
              <a:t>expression </a:t>
            </a:r>
            <a:r>
              <a:rPr lang="fr-FR" sz="2800" dirty="0" smtClean="0"/>
              <a:t>de </a:t>
            </a:r>
            <a:r>
              <a:rPr lang="fr-FR" sz="2800" dirty="0"/>
              <a:t>la triple coupure </a:t>
            </a:r>
            <a:r>
              <a:rPr lang="fr-FR" sz="2800" dirty="0" smtClean="0"/>
              <a:t>de</a:t>
            </a:r>
          </a:p>
          <a:p>
            <a:pPr marL="0" indent="0">
              <a:buNone/>
            </a:pPr>
            <a:r>
              <a:rPr lang="fr-FR" sz="2800" dirty="0"/>
              <a:t> </a:t>
            </a:r>
            <a:r>
              <a:rPr lang="fr-FR" sz="2800" dirty="0" smtClean="0"/>
              <a:t>  lien</a:t>
            </a:r>
            <a:r>
              <a:rPr lang="fr-FR" sz="2800" dirty="0"/>
              <a:t>, attaque de la </a:t>
            </a:r>
            <a:r>
              <a:rPr lang="fr-FR" sz="2800" dirty="0" smtClean="0"/>
              <a:t>consensualité</a:t>
            </a:r>
          </a:p>
          <a:p>
            <a:pPr lvl="1"/>
            <a:r>
              <a:rPr lang="fr-FR" dirty="0" err="1" smtClean="0"/>
              <a:t>César</a:t>
            </a:r>
            <a:r>
              <a:rPr lang="fr-FR" dirty="0" smtClean="0"/>
              <a:t> fixe la </a:t>
            </a:r>
            <a:r>
              <a:rPr lang="fr-FR" dirty="0"/>
              <a:t>jupe </a:t>
            </a:r>
            <a:r>
              <a:rPr lang="fr-FR" dirty="0" smtClean="0"/>
              <a:t>du clinicien en </a:t>
            </a:r>
            <a:r>
              <a:rPr lang="fr-FR" dirty="0"/>
              <a:t>se </a:t>
            </a:r>
            <a:r>
              <a:rPr lang="fr-FR" dirty="0" smtClean="0"/>
              <a:t>caressant </a:t>
            </a:r>
            <a:r>
              <a:rPr lang="fr-FR" dirty="0"/>
              <a:t>la </a:t>
            </a:r>
            <a:r>
              <a:rPr lang="fr-FR" dirty="0" err="1" smtClean="0"/>
              <a:t>paupière</a:t>
            </a:r>
            <a:endParaRPr lang="fr-FR" dirty="0"/>
          </a:p>
          <a:p>
            <a:pPr lvl="1"/>
            <a:r>
              <a:rPr lang="fr-FR" dirty="0"/>
              <a:t>I</a:t>
            </a:r>
            <a:r>
              <a:rPr lang="fr-FR" dirty="0" smtClean="0"/>
              <a:t>l </a:t>
            </a:r>
            <a:r>
              <a:rPr lang="fr-FR" dirty="0"/>
              <a:t>est </a:t>
            </a:r>
            <a:r>
              <a:rPr lang="fr-FR" dirty="0" smtClean="0"/>
              <a:t>surpris par la </a:t>
            </a:r>
            <a:r>
              <a:rPr lang="fr-FR" dirty="0"/>
              <a:t>voix </a:t>
            </a:r>
            <a:r>
              <a:rPr lang="fr-FR" dirty="0" smtClean="0"/>
              <a:t>du clinicien : effraction </a:t>
            </a:r>
            <a:r>
              <a:rPr lang="fr-FR" dirty="0"/>
              <a:t>dans son </a:t>
            </a:r>
            <a:r>
              <a:rPr lang="fr-FR" dirty="0" smtClean="0"/>
              <a:t>monde</a:t>
            </a:r>
          </a:p>
          <a:p>
            <a:pPr lvl="1"/>
            <a:endParaRPr lang="fr-FR" dirty="0"/>
          </a:p>
          <a:p>
            <a:r>
              <a:rPr lang="fr-FR" dirty="0" smtClean="0"/>
              <a:t> Utilise peu l’état </a:t>
            </a:r>
            <a:r>
              <a:rPr lang="fr-FR" dirty="0" err="1" smtClean="0"/>
              <a:t>démantelé</a:t>
            </a:r>
            <a:r>
              <a:rPr lang="fr-FR" dirty="0" smtClean="0"/>
              <a:t> : plaisir </a:t>
            </a:r>
            <a:r>
              <a:rPr lang="fr-FR" dirty="0"/>
              <a:t>d’</a:t>
            </a:r>
            <a:r>
              <a:rPr lang="fr-FR" dirty="0" err="1"/>
              <a:t>échanger</a:t>
            </a:r>
            <a:r>
              <a:rPr lang="fr-FR" dirty="0"/>
              <a:t> des </a:t>
            </a:r>
            <a:r>
              <a:rPr lang="fr-FR" dirty="0" err="1"/>
              <a:t>émotions</a:t>
            </a:r>
            <a:r>
              <a:rPr lang="fr-FR" dirty="0"/>
              <a:t> et des jeux </a:t>
            </a:r>
            <a:r>
              <a:rPr lang="fr-FR" dirty="0" smtClean="0"/>
              <a:t>interactifs avec l’autre </a:t>
            </a:r>
          </a:p>
          <a:p>
            <a:endParaRPr lang="fr-FR" dirty="0" smtClean="0"/>
          </a:p>
          <a:p>
            <a:pPr marL="0" indent="0" algn="ctr">
              <a:buNone/>
            </a:pPr>
            <a:r>
              <a:rPr lang="fr-FR" sz="2200" dirty="0">
                <a:solidFill>
                  <a:srgbClr val="FF0000"/>
                </a:solidFill>
              </a:rPr>
              <a:t>César est déjà dans une forme de relation avec un proto-langage </a:t>
            </a:r>
          </a:p>
          <a:p>
            <a:pPr marL="0" indent="0" algn="ctr">
              <a:buNone/>
            </a:pPr>
            <a:r>
              <a:rPr lang="fr-FR" sz="2200" dirty="0">
                <a:solidFill>
                  <a:srgbClr val="FF0000"/>
                </a:solidFill>
              </a:rPr>
              <a:t>= l’état démantelé apparaît </a:t>
            </a:r>
            <a:r>
              <a:rPr lang="fr-FR" sz="2200" dirty="0" smtClean="0">
                <a:solidFill>
                  <a:srgbClr val="FF0000"/>
                </a:solidFill>
              </a:rPr>
              <a:t>peu</a:t>
            </a:r>
            <a:endParaRPr lang="fr-FR" sz="2200" dirty="0">
              <a:solidFill>
                <a:srgbClr val="FF0000"/>
              </a:solidFill>
            </a:endParaRPr>
          </a:p>
          <a:p>
            <a:endParaRPr lang="fr-FR" dirty="0"/>
          </a:p>
          <a:p>
            <a:endParaRPr lang="fr-FR" dirty="0"/>
          </a:p>
          <a:p>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35</a:t>
            </a:fld>
            <a:endParaRPr kumimoji="0" lang="en-US" dirty="0"/>
          </a:p>
        </p:txBody>
      </p:sp>
    </p:spTree>
    <p:extLst>
      <p:ext uri="{BB962C8B-B14F-4D97-AF65-F5344CB8AC3E}">
        <p14:creationId xmlns:p14="http://schemas.microsoft.com/office/powerpoint/2010/main" val="32804420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edge">
                                      <p:cBhvr>
                                        <p:cTn id="7" dur="2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edge">
                                      <p:cBhvr>
                                        <p:cTn id="12" dur="2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5"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 calcmode="lin" valueType="num">
                                      <p:cBhvr>
                                        <p:cTn id="22" dur="500" decel="50000" fill="hold">
                                          <p:stCondLst>
                                            <p:cond delay="0"/>
                                          </p:stCondLst>
                                        </p:cTn>
                                        <p:tgtEl>
                                          <p:spTgt spid="3">
                                            <p:txEl>
                                              <p:pRg st="8" end="8"/>
                                            </p:txEl>
                                          </p:spTgt>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xEl>
                                              <p:pRg st="8" end="8"/>
                                            </p:txEl>
                                          </p:spTgt>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xEl>
                                              <p:pRg st="8" end="8"/>
                                            </p:txEl>
                                          </p:spTgt>
                                        </p:tgtEl>
                                        <p:attrNameLst>
                                          <p:attrName>ppt_w</p:attrName>
                                        </p:attrNameLst>
                                      </p:cBhvr>
                                      <p:tavLst>
                                        <p:tav tm="0">
                                          <p:val>
                                            <p:strVal val="#ppt_w*.05"/>
                                          </p:val>
                                        </p:tav>
                                        <p:tav tm="100000">
                                          <p:val>
                                            <p:strVal val="#ppt_w"/>
                                          </p:val>
                                        </p:tav>
                                      </p:tavLst>
                                    </p:anim>
                                    <p:anim calcmode="lin" valueType="num">
                                      <p:cBhvr>
                                        <p:cTn id="25" dur="1000" fill="hold"/>
                                        <p:tgtEl>
                                          <p:spTgt spid="3">
                                            <p:txEl>
                                              <p:pRg st="8" end="8"/>
                                            </p:txEl>
                                          </p:spTgt>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xEl>
                                              <p:pRg st="8" end="8"/>
                                            </p:txEl>
                                          </p:spTgt>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xEl>
                                              <p:pRg st="8" end="8"/>
                                            </p:txEl>
                                          </p:spTgt>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xEl>
                                              <p:pRg st="8" end="8"/>
                                            </p:txEl>
                                          </p:spTgt>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xEl>
                                              <p:pRg st="8" end="8"/>
                                            </p:txEl>
                                          </p:spTgt>
                                        </p:tgtEl>
                                      </p:cBhvr>
                                    </p:animEffect>
                                  </p:childTnLst>
                                </p:cTn>
                              </p:par>
                              <p:par>
                                <p:cTn id="30" presetID="25"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 calcmode="lin" valueType="num">
                                      <p:cBhvr>
                                        <p:cTn id="32" dur="500" decel="50000" fill="hold">
                                          <p:stCondLst>
                                            <p:cond delay="0"/>
                                          </p:stCondLst>
                                        </p:cTn>
                                        <p:tgtEl>
                                          <p:spTgt spid="3">
                                            <p:txEl>
                                              <p:pRg st="9" end="9"/>
                                            </p:txEl>
                                          </p:spTgt>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3">
                                            <p:txEl>
                                              <p:pRg st="9" end="9"/>
                                            </p:txEl>
                                          </p:spTgt>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3">
                                            <p:txEl>
                                              <p:pRg st="9" end="9"/>
                                            </p:txEl>
                                          </p:spTgt>
                                        </p:tgtEl>
                                        <p:attrNameLst>
                                          <p:attrName>ppt_w</p:attrName>
                                        </p:attrNameLst>
                                      </p:cBhvr>
                                      <p:tavLst>
                                        <p:tav tm="0">
                                          <p:val>
                                            <p:strVal val="#ppt_w*.05"/>
                                          </p:val>
                                        </p:tav>
                                        <p:tav tm="100000">
                                          <p:val>
                                            <p:strVal val="#ppt_w"/>
                                          </p:val>
                                        </p:tav>
                                      </p:tavLst>
                                    </p:anim>
                                    <p:anim calcmode="lin" valueType="num">
                                      <p:cBhvr>
                                        <p:cTn id="35" dur="1000" fill="hold"/>
                                        <p:tgtEl>
                                          <p:spTgt spid="3">
                                            <p:txEl>
                                              <p:pRg st="9" end="9"/>
                                            </p:txEl>
                                          </p:spTgt>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3">
                                            <p:txEl>
                                              <p:pRg st="9" end="9"/>
                                            </p:txEl>
                                          </p:spTgt>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3">
                                            <p:txEl>
                                              <p:pRg st="9" end="9"/>
                                            </p:txEl>
                                          </p:spTgt>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3">
                                            <p:txEl>
                                              <p:pRg st="9" end="9"/>
                                            </p:txEl>
                                          </p:spTgt>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a:t>Mise à </a:t>
            </a:r>
            <a:r>
              <a:rPr lang="fr-FR" dirty="0" smtClean="0"/>
              <a:t>l’épreuve </a:t>
            </a:r>
            <a:r>
              <a:rPr lang="fr-FR" dirty="0"/>
              <a:t>de H 2 : Le processus</a:t>
            </a:r>
          </a:p>
        </p:txBody>
      </p:sp>
      <p:sp>
        <p:nvSpPr>
          <p:cNvPr id="7" name="Rectangle 6"/>
          <p:cNvSpPr>
            <a:spLocks/>
          </p:cNvSpPr>
          <p:nvPr/>
        </p:nvSpPr>
        <p:spPr>
          <a:xfrm>
            <a:off x="7078847" y="1450683"/>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LORA</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3" name="Espace réservé du contenu 2"/>
          <p:cNvSpPr>
            <a:spLocks noGrp="1"/>
          </p:cNvSpPr>
          <p:nvPr>
            <p:ph sz="quarter" idx="1"/>
          </p:nvPr>
        </p:nvSpPr>
        <p:spPr>
          <a:xfrm>
            <a:off x="301752" y="1779397"/>
            <a:ext cx="8503920" cy="4664434"/>
          </a:xfrm>
        </p:spPr>
        <p:txBody>
          <a:bodyPr>
            <a:normAutofit fontScale="92500"/>
          </a:bodyPr>
          <a:lstStyle/>
          <a:p>
            <a:pPr>
              <a:lnSpc>
                <a:spcPct val="80000"/>
              </a:lnSpc>
            </a:pPr>
            <a:r>
              <a:rPr lang="fr-FR" sz="2800" dirty="0" smtClean="0"/>
              <a:t>Observation </a:t>
            </a:r>
            <a:r>
              <a:rPr lang="fr-FR" sz="2800" dirty="0"/>
              <a:t>des sens non reliés avec </a:t>
            </a:r>
            <a:endParaRPr lang="fr-FR" sz="2800" dirty="0" smtClean="0"/>
          </a:p>
          <a:p>
            <a:pPr marL="0" indent="0">
              <a:lnSpc>
                <a:spcPct val="80000"/>
              </a:lnSpc>
              <a:buNone/>
            </a:pPr>
            <a:r>
              <a:rPr lang="fr-FR" sz="2800" dirty="0" smtClean="0"/>
              <a:t>   point de </a:t>
            </a:r>
            <a:r>
              <a:rPr lang="fr-FR" sz="2800" dirty="0"/>
              <a:t>fixation expression </a:t>
            </a:r>
            <a:r>
              <a:rPr lang="fr-FR" sz="2800" dirty="0" smtClean="0"/>
              <a:t>de </a:t>
            </a:r>
            <a:r>
              <a:rPr lang="fr-FR" sz="2800" dirty="0"/>
              <a:t>la triple coupure </a:t>
            </a:r>
            <a:r>
              <a:rPr lang="fr-FR" sz="2800" dirty="0" smtClean="0"/>
              <a:t>de</a:t>
            </a:r>
          </a:p>
          <a:p>
            <a:pPr marL="0" indent="0">
              <a:lnSpc>
                <a:spcPct val="80000"/>
              </a:lnSpc>
              <a:buNone/>
            </a:pPr>
            <a:r>
              <a:rPr lang="fr-FR" sz="2800" dirty="0"/>
              <a:t> </a:t>
            </a:r>
            <a:r>
              <a:rPr lang="fr-FR" sz="2800" dirty="0" smtClean="0"/>
              <a:t>  lien</a:t>
            </a:r>
            <a:r>
              <a:rPr lang="fr-FR" sz="2800" dirty="0"/>
              <a:t>, attaque de la </a:t>
            </a:r>
            <a:r>
              <a:rPr lang="fr-FR" sz="2800" dirty="0" smtClean="0"/>
              <a:t>consensualité</a:t>
            </a:r>
          </a:p>
          <a:p>
            <a:pPr lvl="1"/>
            <a:r>
              <a:rPr lang="fr-FR" dirty="0" smtClean="0"/>
              <a:t>Regarde le plafond et fait bouger sa jambe rythmiquement</a:t>
            </a:r>
          </a:p>
          <a:p>
            <a:pPr lvl="1"/>
            <a:r>
              <a:rPr lang="fr-FR" dirty="0"/>
              <a:t>L</a:t>
            </a:r>
            <a:r>
              <a:rPr lang="fr-FR" dirty="0" smtClean="0"/>
              <a:t>’</a:t>
            </a:r>
            <a:r>
              <a:rPr lang="fr-FR" dirty="0" err="1" smtClean="0"/>
              <a:t>ouïe</a:t>
            </a:r>
            <a:r>
              <a:rPr lang="fr-FR" dirty="0" smtClean="0"/>
              <a:t> </a:t>
            </a:r>
            <a:r>
              <a:rPr lang="fr-FR" dirty="0"/>
              <a:t>et le toucher restent </a:t>
            </a:r>
            <a:r>
              <a:rPr lang="fr-FR" dirty="0" err="1"/>
              <a:t>hermétiques</a:t>
            </a:r>
            <a:r>
              <a:rPr lang="fr-FR" dirty="0"/>
              <a:t> </a:t>
            </a:r>
            <a:r>
              <a:rPr lang="fr-FR" dirty="0" smtClean="0"/>
              <a:t>aux sollicitations du clinicien</a:t>
            </a:r>
          </a:p>
          <a:p>
            <a:pPr marL="274320" lvl="1" indent="0">
              <a:buNone/>
            </a:pPr>
            <a:endParaRPr lang="fr-FR" dirty="0" smtClean="0"/>
          </a:p>
          <a:p>
            <a:r>
              <a:rPr lang="fr-FR" dirty="0"/>
              <a:t>M</a:t>
            </a:r>
            <a:r>
              <a:rPr lang="fr-FR" dirty="0" smtClean="0"/>
              <a:t>ettre le clinicien à distance et évacuer la relation si elle est à l’initiative de l’autre</a:t>
            </a:r>
          </a:p>
          <a:p>
            <a:pPr marL="0" indent="0" algn="ctr">
              <a:lnSpc>
                <a:spcPct val="110000"/>
              </a:lnSpc>
              <a:buNone/>
            </a:pPr>
            <a:r>
              <a:rPr lang="fr-FR" sz="2200" dirty="0" smtClean="0">
                <a:solidFill>
                  <a:srgbClr val="FF0000"/>
                </a:solidFill>
              </a:rPr>
              <a:t>Constatations </a:t>
            </a:r>
            <a:r>
              <a:rPr lang="fr-FR" sz="2200" dirty="0">
                <a:solidFill>
                  <a:srgbClr val="FF0000"/>
                </a:solidFill>
              </a:rPr>
              <a:t>des points d’agrippement à une sensation </a:t>
            </a:r>
            <a:r>
              <a:rPr lang="fr-FR" sz="2200" dirty="0" err="1" smtClean="0">
                <a:solidFill>
                  <a:srgbClr val="FF0000"/>
                </a:solidFill>
              </a:rPr>
              <a:t>particulière</a:t>
            </a:r>
            <a:r>
              <a:rPr lang="fr-FR" sz="2200" dirty="0" smtClean="0">
                <a:solidFill>
                  <a:srgbClr val="FF0000"/>
                </a:solidFill>
              </a:rPr>
              <a:t> </a:t>
            </a:r>
          </a:p>
          <a:p>
            <a:pPr marL="0" indent="0" algn="ctr">
              <a:lnSpc>
                <a:spcPct val="110000"/>
              </a:lnSpc>
              <a:buNone/>
            </a:pPr>
            <a:r>
              <a:rPr lang="fr-FR" sz="2200" dirty="0" smtClean="0">
                <a:solidFill>
                  <a:srgbClr val="FF0000"/>
                </a:solidFill>
              </a:rPr>
              <a:t>=</a:t>
            </a:r>
            <a:r>
              <a:rPr lang="fr-FR" sz="2200" dirty="0">
                <a:solidFill>
                  <a:srgbClr val="FF0000"/>
                </a:solidFill>
              </a:rPr>
              <a:t>&gt;&gt;&gt;isolation de l’enfant de la relation</a:t>
            </a:r>
          </a:p>
          <a:p>
            <a:pPr marL="0" indent="0" algn="ctr">
              <a:lnSpc>
                <a:spcPct val="110000"/>
              </a:lnSpc>
              <a:buNone/>
            </a:pPr>
            <a:r>
              <a:rPr lang="fr-FR" sz="2200" dirty="0">
                <a:solidFill>
                  <a:srgbClr val="FF0000"/>
                </a:solidFill>
              </a:rPr>
              <a:t>A</a:t>
            </a:r>
            <a:r>
              <a:rPr lang="fr-FR" sz="2200" dirty="0" smtClean="0">
                <a:solidFill>
                  <a:srgbClr val="FF0000"/>
                </a:solidFill>
              </a:rPr>
              <a:t>dhésivité </a:t>
            </a:r>
            <a:r>
              <a:rPr lang="fr-FR" sz="2200" dirty="0">
                <a:solidFill>
                  <a:srgbClr val="FF0000"/>
                </a:solidFill>
              </a:rPr>
              <a:t>à l’autre : critères </a:t>
            </a:r>
            <a:r>
              <a:rPr lang="fr-FR" sz="2200" dirty="0" smtClean="0">
                <a:solidFill>
                  <a:srgbClr val="FF0000"/>
                </a:solidFill>
              </a:rPr>
              <a:t>de l’intersubjectivité </a:t>
            </a:r>
            <a:r>
              <a:rPr lang="fr-FR" sz="2200" dirty="0">
                <a:solidFill>
                  <a:srgbClr val="FF0000"/>
                </a:solidFill>
              </a:rPr>
              <a:t>à reformuler</a:t>
            </a:r>
          </a:p>
          <a:p>
            <a:pPr marL="0" indent="0">
              <a:buNone/>
            </a:pPr>
            <a:endParaRPr lang="fr-FR" dirty="0" smtClean="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36</a:t>
            </a:fld>
            <a:endParaRPr kumimoji="0" lang="en-US" dirty="0"/>
          </a:p>
        </p:txBody>
      </p:sp>
    </p:spTree>
    <p:extLst>
      <p:ext uri="{BB962C8B-B14F-4D97-AF65-F5344CB8AC3E}">
        <p14:creationId xmlns:p14="http://schemas.microsoft.com/office/powerpoint/2010/main" val="16443706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checkerboard(across)">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800" decel="100000"/>
                                        <p:tgtEl>
                                          <p:spTgt spid="3">
                                            <p:txEl>
                                              <p:pRg st="7" end="7"/>
                                            </p:txEl>
                                          </p:spTgt>
                                        </p:tgtEl>
                                      </p:cBhvr>
                                    </p:animEffect>
                                    <p:anim calcmode="lin" valueType="num">
                                      <p:cBhvr>
                                        <p:cTn id="27" dur="800" decel="100000" fill="hold"/>
                                        <p:tgtEl>
                                          <p:spTgt spid="3">
                                            <p:txEl>
                                              <p:pRg st="7" end="7"/>
                                            </p:txEl>
                                          </p:spTgt>
                                        </p:tgtEl>
                                        <p:attrNameLst>
                                          <p:attrName>style.rotation</p:attrName>
                                        </p:attrNameLst>
                                      </p:cBhvr>
                                      <p:tavLst>
                                        <p:tav tm="0">
                                          <p:val>
                                            <p:fltVal val="-90"/>
                                          </p:val>
                                        </p:tav>
                                        <p:tav tm="100000">
                                          <p:val>
                                            <p:fltVal val="0"/>
                                          </p:val>
                                        </p:tav>
                                      </p:tavLst>
                                    </p:anim>
                                    <p:anim calcmode="lin" valueType="num">
                                      <p:cBhvr>
                                        <p:cTn id="28" dur="800" decel="100000" fill="hold"/>
                                        <p:tgtEl>
                                          <p:spTgt spid="3">
                                            <p:txEl>
                                              <p:pRg st="7" end="7"/>
                                            </p:txEl>
                                          </p:spTgt>
                                        </p:tgtEl>
                                        <p:attrNameLst>
                                          <p:attrName>ppt_x</p:attrName>
                                        </p:attrNameLst>
                                      </p:cBhvr>
                                      <p:tavLst>
                                        <p:tav tm="0">
                                          <p:val>
                                            <p:strVal val="#ppt_x+0.4"/>
                                          </p:val>
                                        </p:tav>
                                        <p:tav tm="100000">
                                          <p:val>
                                            <p:strVal val="#ppt_x-0.05"/>
                                          </p:val>
                                        </p:tav>
                                      </p:tavLst>
                                    </p:anim>
                                    <p:anim calcmode="lin" valueType="num">
                                      <p:cBhvr>
                                        <p:cTn id="29" dur="800" decel="100000" fill="hold"/>
                                        <p:tgtEl>
                                          <p:spTgt spid="3">
                                            <p:txEl>
                                              <p:pRg st="7" end="7"/>
                                            </p:txEl>
                                          </p:spTgt>
                                        </p:tgtEl>
                                        <p:attrNameLst>
                                          <p:attrName>ppt_y</p:attrName>
                                        </p:attrNameLst>
                                      </p:cBhvr>
                                      <p:tavLst>
                                        <p:tav tm="0">
                                          <p:val>
                                            <p:strVal val="#ppt_y-0.4"/>
                                          </p:val>
                                        </p:tav>
                                        <p:tav tm="100000">
                                          <p:val>
                                            <p:strVal val="#ppt_y+0.1"/>
                                          </p:val>
                                        </p:tav>
                                      </p:tavLst>
                                    </p:anim>
                                    <p:anim calcmode="lin" valueType="num">
                                      <p:cBhvr>
                                        <p:cTn id="30" dur="200" accel="100000" fill="hold">
                                          <p:stCondLst>
                                            <p:cond delay="800"/>
                                          </p:stCondLst>
                                        </p:cTn>
                                        <p:tgtEl>
                                          <p:spTgt spid="3">
                                            <p:txEl>
                                              <p:pRg st="7" end="7"/>
                                            </p:txEl>
                                          </p:spTgt>
                                        </p:tgtEl>
                                        <p:attrNameLst>
                                          <p:attrName>ppt_x</p:attrName>
                                        </p:attrNameLst>
                                      </p:cBhvr>
                                      <p:tavLst>
                                        <p:tav tm="0">
                                          <p:val>
                                            <p:strVal val="#ppt_x-0.05"/>
                                          </p:val>
                                        </p:tav>
                                        <p:tav tm="100000">
                                          <p:val>
                                            <p:strVal val="#ppt_x"/>
                                          </p:val>
                                        </p:tav>
                                      </p:tavLst>
                                    </p:anim>
                                    <p:anim calcmode="lin" valueType="num">
                                      <p:cBhvr>
                                        <p:cTn id="31" dur="200" accel="100000" fill="hold">
                                          <p:stCondLst>
                                            <p:cond delay="800"/>
                                          </p:stCondLst>
                                        </p:cTn>
                                        <p:tgtEl>
                                          <p:spTgt spid="3">
                                            <p:txEl>
                                              <p:pRg st="7" end="7"/>
                                            </p:txEl>
                                          </p:spTgt>
                                        </p:tgtEl>
                                        <p:attrNameLst>
                                          <p:attrName>ppt_y</p:attrName>
                                        </p:attrNameLst>
                                      </p:cBhvr>
                                      <p:tavLst>
                                        <p:tav tm="0">
                                          <p:val>
                                            <p:strVal val="#ppt_y+0.1"/>
                                          </p:val>
                                        </p:tav>
                                        <p:tav tm="100000">
                                          <p:val>
                                            <p:strVal val="#ppt_y"/>
                                          </p:val>
                                        </p:tav>
                                      </p:tavLst>
                                    </p:anim>
                                  </p:childTnLst>
                                </p:cTn>
                              </p:par>
                              <p:par>
                                <p:cTn id="32" presetID="30" presetClass="entr" presetSubtype="0"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800" decel="100000"/>
                                        <p:tgtEl>
                                          <p:spTgt spid="3">
                                            <p:txEl>
                                              <p:pRg st="8" end="8"/>
                                            </p:txEl>
                                          </p:spTgt>
                                        </p:tgtEl>
                                      </p:cBhvr>
                                    </p:animEffect>
                                    <p:anim calcmode="lin" valueType="num">
                                      <p:cBhvr>
                                        <p:cTn id="35" dur="800" decel="100000" fill="hold"/>
                                        <p:tgtEl>
                                          <p:spTgt spid="3">
                                            <p:txEl>
                                              <p:pRg st="8" end="8"/>
                                            </p:txEl>
                                          </p:spTgt>
                                        </p:tgtEl>
                                        <p:attrNameLst>
                                          <p:attrName>style.rotation</p:attrName>
                                        </p:attrNameLst>
                                      </p:cBhvr>
                                      <p:tavLst>
                                        <p:tav tm="0">
                                          <p:val>
                                            <p:fltVal val="-90"/>
                                          </p:val>
                                        </p:tav>
                                        <p:tav tm="100000">
                                          <p:val>
                                            <p:fltVal val="0"/>
                                          </p:val>
                                        </p:tav>
                                      </p:tavLst>
                                    </p:anim>
                                    <p:anim calcmode="lin" valueType="num">
                                      <p:cBhvr>
                                        <p:cTn id="36" dur="800" decel="100000" fill="hold"/>
                                        <p:tgtEl>
                                          <p:spTgt spid="3">
                                            <p:txEl>
                                              <p:pRg st="8" end="8"/>
                                            </p:txEl>
                                          </p:spTgt>
                                        </p:tgtEl>
                                        <p:attrNameLst>
                                          <p:attrName>ppt_x</p:attrName>
                                        </p:attrNameLst>
                                      </p:cBhvr>
                                      <p:tavLst>
                                        <p:tav tm="0">
                                          <p:val>
                                            <p:strVal val="#ppt_x+0.4"/>
                                          </p:val>
                                        </p:tav>
                                        <p:tav tm="100000">
                                          <p:val>
                                            <p:strVal val="#ppt_x-0.05"/>
                                          </p:val>
                                        </p:tav>
                                      </p:tavLst>
                                    </p:anim>
                                    <p:anim calcmode="lin" valueType="num">
                                      <p:cBhvr>
                                        <p:cTn id="37" dur="800" decel="100000" fill="hold"/>
                                        <p:tgtEl>
                                          <p:spTgt spid="3">
                                            <p:txEl>
                                              <p:pRg st="8" end="8"/>
                                            </p:txEl>
                                          </p:spTgt>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3">
                                            <p:txEl>
                                              <p:pRg st="8" end="8"/>
                                            </p:txEl>
                                          </p:spTgt>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3">
                                            <p:txEl>
                                              <p:pRg st="8" end="8"/>
                                            </p:txEl>
                                          </p:spTgt>
                                        </p:tgtEl>
                                        <p:attrNameLst>
                                          <p:attrName>ppt_y</p:attrName>
                                        </p:attrNameLst>
                                      </p:cBhvr>
                                      <p:tavLst>
                                        <p:tav tm="0">
                                          <p:val>
                                            <p:strVal val="#ppt_y+0.1"/>
                                          </p:val>
                                        </p:tav>
                                        <p:tav tm="100000">
                                          <p:val>
                                            <p:strVal val="#ppt_y"/>
                                          </p:val>
                                        </p:tav>
                                      </p:tavLst>
                                    </p:anim>
                                  </p:childTnLst>
                                </p:cTn>
                              </p:par>
                              <p:par>
                                <p:cTn id="40" presetID="30" presetClass="entr" presetSubtype="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800" decel="100000"/>
                                        <p:tgtEl>
                                          <p:spTgt spid="3">
                                            <p:txEl>
                                              <p:pRg st="9" end="9"/>
                                            </p:txEl>
                                          </p:spTgt>
                                        </p:tgtEl>
                                      </p:cBhvr>
                                    </p:animEffect>
                                    <p:anim calcmode="lin" valueType="num">
                                      <p:cBhvr>
                                        <p:cTn id="43" dur="800" decel="100000" fill="hold"/>
                                        <p:tgtEl>
                                          <p:spTgt spid="3">
                                            <p:txEl>
                                              <p:pRg st="9" end="9"/>
                                            </p:txEl>
                                          </p:spTgt>
                                        </p:tgtEl>
                                        <p:attrNameLst>
                                          <p:attrName>style.rotation</p:attrName>
                                        </p:attrNameLst>
                                      </p:cBhvr>
                                      <p:tavLst>
                                        <p:tav tm="0">
                                          <p:val>
                                            <p:fltVal val="-90"/>
                                          </p:val>
                                        </p:tav>
                                        <p:tav tm="100000">
                                          <p:val>
                                            <p:fltVal val="0"/>
                                          </p:val>
                                        </p:tav>
                                      </p:tavLst>
                                    </p:anim>
                                    <p:anim calcmode="lin" valueType="num">
                                      <p:cBhvr>
                                        <p:cTn id="44" dur="800" decel="100000" fill="hold"/>
                                        <p:tgtEl>
                                          <p:spTgt spid="3">
                                            <p:txEl>
                                              <p:pRg st="9" end="9"/>
                                            </p:txEl>
                                          </p:spTgt>
                                        </p:tgtEl>
                                        <p:attrNameLst>
                                          <p:attrName>ppt_x</p:attrName>
                                        </p:attrNameLst>
                                      </p:cBhvr>
                                      <p:tavLst>
                                        <p:tav tm="0">
                                          <p:val>
                                            <p:strVal val="#ppt_x+0.4"/>
                                          </p:val>
                                        </p:tav>
                                        <p:tav tm="100000">
                                          <p:val>
                                            <p:strVal val="#ppt_x-0.05"/>
                                          </p:val>
                                        </p:tav>
                                      </p:tavLst>
                                    </p:anim>
                                    <p:anim calcmode="lin" valueType="num">
                                      <p:cBhvr>
                                        <p:cTn id="45" dur="800" decel="100000" fill="hold"/>
                                        <p:tgtEl>
                                          <p:spTgt spid="3">
                                            <p:txEl>
                                              <p:pRg st="9" end="9"/>
                                            </p:txEl>
                                          </p:spTgt>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3">
                                            <p:txEl>
                                              <p:pRg st="9" end="9"/>
                                            </p:txEl>
                                          </p:spTgt>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3">
                                            <p:txEl>
                                              <p:pRg st="9" end="9"/>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idx="1"/>
          </p:nvPr>
        </p:nvSpPr>
        <p:spPr/>
        <p:txBody>
          <a:bodyPr/>
          <a:lstStyle/>
          <a:p>
            <a:r>
              <a:rPr lang="fr-FR" dirty="0" smtClean="0"/>
              <a:t>Dans le sens de l’hypothèse</a:t>
            </a:r>
            <a:endParaRPr lang="fr-FR" dirty="0"/>
          </a:p>
        </p:txBody>
      </p:sp>
      <p:sp>
        <p:nvSpPr>
          <p:cNvPr id="10" name="Espace réservé du texte 9"/>
          <p:cNvSpPr>
            <a:spLocks noGrp="1"/>
          </p:cNvSpPr>
          <p:nvPr>
            <p:ph type="body" sz="half" idx="3"/>
          </p:nvPr>
        </p:nvSpPr>
        <p:spPr/>
        <p:txBody>
          <a:bodyPr/>
          <a:lstStyle/>
          <a:p>
            <a:r>
              <a:rPr lang="fr-FR" dirty="0" smtClean="0"/>
              <a:t>Non attendus</a:t>
            </a:r>
            <a:endParaRPr lang="fr-FR" dirty="0"/>
          </a:p>
        </p:txBody>
      </p:sp>
      <p:sp>
        <p:nvSpPr>
          <p:cNvPr id="9" name="Espace réservé du contenu 8"/>
          <p:cNvSpPr>
            <a:spLocks noGrp="1"/>
          </p:cNvSpPr>
          <p:nvPr>
            <p:ph sz="quarter" idx="2"/>
          </p:nvPr>
        </p:nvSpPr>
        <p:spPr/>
        <p:txBody>
          <a:bodyPr>
            <a:normAutofit fontScale="70000" lnSpcReduction="20000"/>
          </a:bodyPr>
          <a:lstStyle/>
          <a:p>
            <a:r>
              <a:rPr lang="fr-FR" sz="2900" dirty="0" smtClean="0"/>
              <a:t>Observation systématique </a:t>
            </a:r>
            <a:r>
              <a:rPr lang="fr-FR" sz="2900" dirty="0"/>
              <a:t>pour </a:t>
            </a:r>
            <a:r>
              <a:rPr lang="fr-FR" sz="2900" dirty="0" smtClean="0"/>
              <a:t>les 3 cas de la déliaison des </a:t>
            </a:r>
            <a:r>
              <a:rPr lang="fr-FR" sz="2900" dirty="0"/>
              <a:t>sens de la vue et du toucher. </a:t>
            </a:r>
            <a:endParaRPr lang="fr-FR" sz="2900" dirty="0" smtClean="0"/>
          </a:p>
          <a:p>
            <a:pPr marL="0" indent="0">
              <a:buNone/>
            </a:pPr>
            <a:endParaRPr lang="fr-FR" sz="2900" dirty="0"/>
          </a:p>
          <a:p>
            <a:r>
              <a:rPr lang="fr-FR" sz="2900" dirty="0" smtClean="0"/>
              <a:t>Observation parcellaire pour les sens du goût, de l’odorat et de l’olfaction.</a:t>
            </a:r>
          </a:p>
          <a:p>
            <a:pPr marL="0" indent="0">
              <a:buNone/>
            </a:pPr>
            <a:endParaRPr lang="fr-FR" sz="2900" dirty="0"/>
          </a:p>
          <a:p>
            <a:r>
              <a:rPr lang="fr-FR" sz="2900" dirty="0"/>
              <a:t>L</a:t>
            </a:r>
            <a:r>
              <a:rPr lang="fr-FR" sz="2900" dirty="0" smtClean="0"/>
              <a:t>es </a:t>
            </a:r>
            <a:r>
              <a:rPr lang="fr-FR" sz="2900" dirty="0"/>
              <a:t>canaux sensoriels du toucher, de l’</a:t>
            </a:r>
            <a:r>
              <a:rPr lang="fr-FR" sz="2900" dirty="0" err="1"/>
              <a:t>ouïe</a:t>
            </a:r>
            <a:r>
              <a:rPr lang="fr-FR" sz="2900" dirty="0"/>
              <a:t>, de la vue et du </a:t>
            </a:r>
            <a:r>
              <a:rPr lang="fr-FR" sz="2900" dirty="0" err="1"/>
              <a:t>goût</a:t>
            </a:r>
            <a:r>
              <a:rPr lang="fr-FR" sz="2900" dirty="0"/>
              <a:t> </a:t>
            </a:r>
            <a:r>
              <a:rPr lang="fr-FR" sz="2900" dirty="0" smtClean="0"/>
              <a:t>fonctionnent </a:t>
            </a:r>
            <a:r>
              <a:rPr lang="fr-FR" sz="2900" dirty="0" err="1"/>
              <a:t>hermétiquement</a:t>
            </a:r>
            <a:r>
              <a:rPr lang="fr-FR" sz="2900" dirty="0"/>
              <a:t> </a:t>
            </a:r>
            <a:r>
              <a:rPr lang="fr-FR" sz="2900" dirty="0" smtClean="0"/>
              <a:t>les uns par </a:t>
            </a:r>
            <a:r>
              <a:rPr lang="fr-FR" sz="2900" dirty="0"/>
              <a:t>rapport aux autres. </a:t>
            </a:r>
          </a:p>
          <a:p>
            <a:endParaRPr lang="fr-FR" dirty="0" smtClean="0"/>
          </a:p>
        </p:txBody>
      </p:sp>
      <p:sp>
        <p:nvSpPr>
          <p:cNvPr id="11" name="Espace réservé du contenu 10"/>
          <p:cNvSpPr>
            <a:spLocks noGrp="1"/>
          </p:cNvSpPr>
          <p:nvPr>
            <p:ph sz="quarter" idx="4"/>
          </p:nvPr>
        </p:nvSpPr>
        <p:spPr/>
        <p:txBody>
          <a:bodyPr>
            <a:normAutofit lnSpcReduction="10000"/>
          </a:bodyPr>
          <a:lstStyle/>
          <a:p>
            <a:r>
              <a:rPr lang="fr-FR" dirty="0" smtClean="0"/>
              <a:t>Utilisation du mécanisme de défense de démantèlement singulière en fonction de l’enfant</a:t>
            </a:r>
          </a:p>
          <a:p>
            <a:endParaRPr lang="fr-FR" dirty="0" smtClean="0"/>
          </a:p>
          <a:p>
            <a:r>
              <a:rPr lang="fr-FR" dirty="0" smtClean="0"/>
              <a:t>La pulsion de mort à l’</a:t>
            </a:r>
            <a:r>
              <a:rPr lang="fr-FR" dirty="0" err="1" smtClean="0"/>
              <a:t>oeuvre</a:t>
            </a:r>
            <a:r>
              <a:rPr lang="fr-FR" dirty="0" smtClean="0"/>
              <a:t> dans le processus</a:t>
            </a:r>
            <a:endParaRPr lang="fr-FR" dirty="0"/>
          </a:p>
        </p:txBody>
      </p:sp>
      <p:sp>
        <p:nvSpPr>
          <p:cNvPr id="7" name="Titre 6"/>
          <p:cNvSpPr>
            <a:spLocks noGrp="1"/>
          </p:cNvSpPr>
          <p:nvPr>
            <p:ph type="title"/>
          </p:nvPr>
        </p:nvSpPr>
        <p:spPr/>
        <p:txBody>
          <a:bodyPr/>
          <a:lstStyle/>
          <a:p>
            <a:r>
              <a:rPr lang="fr-FR" dirty="0" smtClean="0"/>
              <a:t>Discussion de la mise à l’épreuve de H2</a:t>
            </a:r>
            <a:endParaRPr lang="fr-FR" dirty="0"/>
          </a:p>
        </p:txBody>
      </p:sp>
      <p:sp>
        <p:nvSpPr>
          <p:cNvPr id="2" name="Espace réservé du numéro de diapositive 1"/>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37</a:t>
            </a:fld>
            <a:endParaRPr kumimoji="0" lang="en-US" dirty="0"/>
          </a:p>
        </p:txBody>
      </p:sp>
    </p:spTree>
    <p:extLst>
      <p:ext uri="{BB962C8B-B14F-4D97-AF65-F5344CB8AC3E}">
        <p14:creationId xmlns:p14="http://schemas.microsoft.com/office/powerpoint/2010/main" val="42223575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Reformulation H2</a:t>
            </a:r>
            <a:endParaRPr lang="fr-FR" dirty="0"/>
          </a:p>
        </p:txBody>
      </p:sp>
      <p:sp>
        <p:nvSpPr>
          <p:cNvPr id="4" name="ZoneTexte 3"/>
          <p:cNvSpPr txBox="1"/>
          <p:nvPr/>
        </p:nvSpPr>
        <p:spPr>
          <a:xfrm>
            <a:off x="204113" y="1568951"/>
            <a:ext cx="8686163" cy="4634603"/>
          </a:xfrm>
          <a:prstGeom prst="rect">
            <a:avLst/>
          </a:prstGeom>
          <a:noFill/>
        </p:spPr>
        <p:txBody>
          <a:bodyPr wrap="square" rtlCol="0">
            <a:spAutoFit/>
          </a:bodyPr>
          <a:lstStyle/>
          <a:p>
            <a:pPr marL="285750" indent="-285750">
              <a:lnSpc>
                <a:spcPct val="80000"/>
              </a:lnSpc>
              <a:buClr>
                <a:schemeClr val="accent1"/>
              </a:buClr>
              <a:buFont typeface="Wingdings" charset="2"/>
              <a:buChar char=""/>
            </a:pPr>
            <a:r>
              <a:rPr lang="fr-FR" sz="2300" dirty="0" smtClean="0"/>
              <a:t>Le </a:t>
            </a:r>
            <a:r>
              <a:rPr lang="fr-FR" sz="2300" dirty="0" err="1" smtClean="0"/>
              <a:t>démantèlement</a:t>
            </a:r>
            <a:r>
              <a:rPr lang="fr-FR" sz="2300" dirty="0" smtClean="0"/>
              <a:t> </a:t>
            </a:r>
            <a:r>
              <a:rPr lang="fr-FR" sz="2300" dirty="0"/>
              <a:t>est un </a:t>
            </a:r>
            <a:r>
              <a:rPr lang="fr-FR" sz="2300" dirty="0" err="1"/>
              <a:t>mécanisme</a:t>
            </a:r>
            <a:r>
              <a:rPr lang="fr-FR" sz="2300" dirty="0"/>
              <a:t> de </a:t>
            </a:r>
            <a:r>
              <a:rPr lang="fr-FR" sz="2300" dirty="0" err="1"/>
              <a:t>défense</a:t>
            </a:r>
            <a:r>
              <a:rPr lang="fr-FR" sz="2300" dirty="0"/>
              <a:t> actif </a:t>
            </a:r>
            <a:r>
              <a:rPr lang="fr-FR" sz="2300" dirty="0" err="1"/>
              <a:t>spécifique</a:t>
            </a:r>
            <a:r>
              <a:rPr lang="fr-FR" sz="2300" dirty="0"/>
              <a:t> au fonctionnement autistique qui consiste à : </a:t>
            </a:r>
            <a:r>
              <a:rPr lang="fr-FR" sz="2300" dirty="0" err="1"/>
              <a:t>délier</a:t>
            </a:r>
            <a:r>
              <a:rPr lang="fr-FR" sz="2300" dirty="0"/>
              <a:t> (attaque des liens) les perceptions provenant de </a:t>
            </a:r>
            <a:r>
              <a:rPr lang="fr-FR" sz="2300" dirty="0" err="1"/>
              <a:t>différents</a:t>
            </a:r>
            <a:r>
              <a:rPr lang="fr-FR" sz="2300" dirty="0"/>
              <a:t> sens, mettant à mal la fonction de </a:t>
            </a:r>
            <a:r>
              <a:rPr lang="fr-FR" sz="2300" dirty="0" smtClean="0"/>
              <a:t>consensualité </a:t>
            </a:r>
            <a:r>
              <a:rPr lang="fr-FR" sz="2300" dirty="0"/>
              <a:t>(Anzieu, 1985)</a:t>
            </a:r>
            <a:r>
              <a:rPr lang="fr-FR" sz="2300" dirty="0" smtClean="0"/>
              <a:t>.</a:t>
            </a:r>
          </a:p>
          <a:p>
            <a:pPr>
              <a:lnSpc>
                <a:spcPct val="80000"/>
              </a:lnSpc>
              <a:buClr>
                <a:schemeClr val="accent1"/>
              </a:buClr>
            </a:pPr>
            <a:endParaRPr lang="fr-FR" sz="2300" dirty="0" smtClean="0"/>
          </a:p>
          <a:p>
            <a:pPr marL="285750" indent="-285750">
              <a:lnSpc>
                <a:spcPct val="80000"/>
              </a:lnSpc>
              <a:buClr>
                <a:schemeClr val="accent1"/>
              </a:buClr>
              <a:buFont typeface="Wingdings" charset="2"/>
              <a:buChar char=""/>
            </a:pPr>
            <a:r>
              <a:rPr lang="fr-FR" sz="2300" dirty="0" smtClean="0"/>
              <a:t>Chaque </a:t>
            </a:r>
            <a:r>
              <a:rPr lang="fr-FR" sz="2300" dirty="0"/>
              <a:t>canal sensoriel et sensation </a:t>
            </a:r>
            <a:r>
              <a:rPr lang="fr-FR" sz="2300" dirty="0" err="1"/>
              <a:t>kinesthésique</a:t>
            </a:r>
            <a:r>
              <a:rPr lang="fr-FR" sz="2300" dirty="0"/>
              <a:t>, s’agrippent alors à une </a:t>
            </a:r>
            <a:r>
              <a:rPr lang="fr-FR" sz="2300" dirty="0" err="1"/>
              <a:t>expérience</a:t>
            </a:r>
            <a:r>
              <a:rPr lang="fr-FR" sz="2300" dirty="0"/>
              <a:t> </a:t>
            </a:r>
            <a:r>
              <a:rPr lang="fr-FR" sz="2300" dirty="0" err="1"/>
              <a:t>concentrée</a:t>
            </a:r>
            <a:r>
              <a:rPr lang="fr-FR" sz="2300" dirty="0"/>
              <a:t> sur un point é</a:t>
            </a:r>
            <a:r>
              <a:rPr lang="fr-FR" sz="2300" dirty="0" smtClean="0"/>
              <a:t>tranger </a:t>
            </a:r>
            <a:r>
              <a:rPr lang="fr-FR" sz="2300" dirty="0"/>
              <a:t>aux autres canaux. </a:t>
            </a:r>
            <a:endParaRPr lang="fr-FR" sz="2300" dirty="0" smtClean="0"/>
          </a:p>
          <a:p>
            <a:pPr marL="285750" indent="-285750">
              <a:lnSpc>
                <a:spcPct val="80000"/>
              </a:lnSpc>
              <a:buClr>
                <a:schemeClr val="accent1"/>
              </a:buClr>
              <a:buFont typeface="Wingdings" charset="2"/>
              <a:buChar char=""/>
            </a:pPr>
            <a:endParaRPr lang="fr-FR" sz="2300" dirty="0" smtClean="0"/>
          </a:p>
          <a:p>
            <a:pPr marL="285750" indent="-285750">
              <a:lnSpc>
                <a:spcPct val="80000"/>
              </a:lnSpc>
              <a:buClr>
                <a:schemeClr val="accent1"/>
              </a:buClr>
              <a:buFont typeface="Wingdings" charset="2"/>
              <a:buChar char=""/>
            </a:pPr>
            <a:r>
              <a:rPr lang="fr-FR" sz="2300" dirty="0" smtClean="0"/>
              <a:t>La </a:t>
            </a:r>
            <a:r>
              <a:rPr lang="fr-FR" sz="2300" dirty="0"/>
              <a:t>concentration sur ce point perceptif isole le sujet des perceptions provenant des autres canaux sensoriels, ce qui participe à un </a:t>
            </a:r>
            <a:r>
              <a:rPr lang="fr-FR" sz="2300" dirty="0" err="1"/>
              <a:t>état</a:t>
            </a:r>
            <a:r>
              <a:rPr lang="fr-FR" sz="2300" dirty="0"/>
              <a:t> du Moi que nous proposons d'appeler « </a:t>
            </a:r>
            <a:r>
              <a:rPr lang="fr-FR" sz="2300" dirty="0" err="1" smtClean="0"/>
              <a:t>démantelé</a:t>
            </a:r>
            <a:r>
              <a:rPr lang="fr-FR" sz="2300" dirty="0" smtClean="0"/>
              <a:t>»</a:t>
            </a:r>
            <a:r>
              <a:rPr lang="fr-FR" sz="2300" dirty="0"/>
              <a:t>, dans lequel l'ensemble des traces pictogrammiques est maintenu, non </a:t>
            </a:r>
            <a:r>
              <a:rPr lang="fr-FR" sz="2300" dirty="0" err="1"/>
              <a:t>liées</a:t>
            </a:r>
            <a:r>
              <a:rPr lang="fr-FR" sz="2300" dirty="0"/>
              <a:t> (</a:t>
            </a:r>
            <a:r>
              <a:rPr lang="fr-FR" sz="2300" dirty="0" err="1"/>
              <a:t>déliées</a:t>
            </a:r>
            <a:r>
              <a:rPr lang="fr-FR" sz="2300" dirty="0"/>
              <a:t>) de l'ensemble des autres traces pictogrammiques se </a:t>
            </a:r>
            <a:r>
              <a:rPr lang="fr-FR" sz="2300" dirty="0" err="1"/>
              <a:t>référant</a:t>
            </a:r>
            <a:r>
              <a:rPr lang="fr-FR" sz="2300" dirty="0"/>
              <a:t> à des </a:t>
            </a:r>
            <a:r>
              <a:rPr lang="fr-FR" sz="2300" dirty="0" err="1"/>
              <a:t>expériences</a:t>
            </a:r>
            <a:r>
              <a:rPr lang="fr-FR" sz="2300" dirty="0"/>
              <a:t> similaires. </a:t>
            </a:r>
            <a:endParaRPr lang="fr-FR" sz="2300" dirty="0" smtClean="0"/>
          </a:p>
        </p:txBody>
      </p:sp>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38</a:t>
            </a:fld>
            <a:endParaRPr kumimoji="0" lang="en-US" dirty="0"/>
          </a:p>
        </p:txBody>
      </p:sp>
    </p:spTree>
    <p:extLst>
      <p:ext uri="{BB962C8B-B14F-4D97-AF65-F5344CB8AC3E}">
        <p14:creationId xmlns:p14="http://schemas.microsoft.com/office/powerpoint/2010/main" val="42336816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Reformulation H2</a:t>
            </a:r>
            <a:endParaRPr lang="fr-FR" dirty="0"/>
          </a:p>
        </p:txBody>
      </p:sp>
      <p:sp>
        <p:nvSpPr>
          <p:cNvPr id="4" name="ZoneTexte 3"/>
          <p:cNvSpPr txBox="1"/>
          <p:nvPr/>
        </p:nvSpPr>
        <p:spPr>
          <a:xfrm>
            <a:off x="204113" y="1568951"/>
            <a:ext cx="8686163" cy="3307572"/>
          </a:xfrm>
          <a:prstGeom prst="rect">
            <a:avLst/>
          </a:prstGeom>
          <a:noFill/>
        </p:spPr>
        <p:txBody>
          <a:bodyPr wrap="square" rtlCol="0">
            <a:spAutoFit/>
          </a:bodyPr>
          <a:lstStyle/>
          <a:p>
            <a:pPr marL="285750" indent="-285750">
              <a:lnSpc>
                <a:spcPct val="80000"/>
              </a:lnSpc>
              <a:buClr>
                <a:schemeClr val="accent1"/>
              </a:buClr>
              <a:buFont typeface="Wingdings" charset="2"/>
              <a:buChar char=""/>
            </a:pPr>
            <a:r>
              <a:rPr lang="fr-FR" sz="2400" dirty="0" smtClean="0"/>
              <a:t>Un </a:t>
            </a:r>
            <a:r>
              <a:rPr lang="fr-FR" sz="2400" dirty="0"/>
              <a:t>autre effet du processus de </a:t>
            </a:r>
            <a:r>
              <a:rPr lang="fr-FR" sz="2400" dirty="0" err="1"/>
              <a:t>démantèlement</a:t>
            </a:r>
            <a:r>
              <a:rPr lang="fr-FR" sz="2400" dirty="0"/>
              <a:t> est l'annihilation de la </a:t>
            </a:r>
            <a:r>
              <a:rPr lang="fr-FR" sz="2400" dirty="0" err="1"/>
              <a:t>pensée</a:t>
            </a:r>
            <a:r>
              <a:rPr lang="fr-FR" sz="2400" dirty="0"/>
              <a:t> par triple coupure du lien </a:t>
            </a:r>
            <a:r>
              <a:rPr lang="fr-FR" sz="2400" dirty="0" smtClean="0"/>
              <a:t>entre :</a:t>
            </a:r>
          </a:p>
          <a:p>
            <a:pPr marL="285750" indent="-285750">
              <a:lnSpc>
                <a:spcPct val="80000"/>
              </a:lnSpc>
              <a:buClr>
                <a:schemeClr val="accent1"/>
              </a:buClr>
              <a:buFont typeface="Wingdings" charset="2"/>
              <a:buChar char=""/>
            </a:pPr>
            <a:endParaRPr lang="fr-FR" sz="2400" dirty="0" smtClean="0"/>
          </a:p>
          <a:p>
            <a:pPr marL="742950" lvl="1" indent="-285750">
              <a:lnSpc>
                <a:spcPct val="80000"/>
              </a:lnSpc>
              <a:buClr>
                <a:schemeClr val="accent1"/>
              </a:buClr>
              <a:buFont typeface="Wingdings" charset="2"/>
              <a:buChar char=""/>
            </a:pPr>
            <a:r>
              <a:rPr lang="fr-FR" sz="2000" dirty="0" smtClean="0"/>
              <a:t>les </a:t>
            </a:r>
            <a:r>
              <a:rPr lang="fr-FR" sz="2000" dirty="0" err="1"/>
              <a:t>représentations</a:t>
            </a:r>
            <a:r>
              <a:rPr lang="fr-FR" sz="2000" dirty="0"/>
              <a:t> originaires pictogrammiques se </a:t>
            </a:r>
            <a:r>
              <a:rPr lang="fr-FR" sz="2000" dirty="0" err="1"/>
              <a:t>référant</a:t>
            </a:r>
            <a:r>
              <a:rPr lang="fr-FR" sz="2000" dirty="0"/>
              <a:t> à une </a:t>
            </a:r>
            <a:r>
              <a:rPr lang="fr-FR" sz="2000" dirty="0" err="1"/>
              <a:t>même</a:t>
            </a:r>
            <a:r>
              <a:rPr lang="fr-FR" sz="2000" dirty="0"/>
              <a:t> </a:t>
            </a:r>
            <a:r>
              <a:rPr lang="fr-FR" sz="2000" dirty="0" err="1"/>
              <a:t>expérience</a:t>
            </a:r>
            <a:r>
              <a:rPr lang="fr-FR" sz="2000" dirty="0" smtClean="0"/>
              <a:t>,</a:t>
            </a:r>
          </a:p>
          <a:p>
            <a:pPr marL="742950" lvl="1" indent="-285750">
              <a:lnSpc>
                <a:spcPct val="80000"/>
              </a:lnSpc>
              <a:buClr>
                <a:schemeClr val="accent1"/>
              </a:buClr>
            </a:pPr>
            <a:endParaRPr lang="fr-FR" sz="2000" dirty="0" smtClean="0"/>
          </a:p>
          <a:p>
            <a:pPr marL="742950" lvl="1" indent="-285750">
              <a:lnSpc>
                <a:spcPct val="80000"/>
              </a:lnSpc>
              <a:buClr>
                <a:schemeClr val="accent1"/>
              </a:buClr>
              <a:buFont typeface="Wingdings" charset="2"/>
              <a:buChar char=""/>
            </a:pPr>
            <a:r>
              <a:rPr lang="fr-FR" sz="2000" dirty="0" smtClean="0"/>
              <a:t>ces </a:t>
            </a:r>
            <a:r>
              <a:rPr lang="fr-FR" sz="2000" dirty="0" err="1"/>
              <a:t>représentations</a:t>
            </a:r>
            <a:r>
              <a:rPr lang="fr-FR" sz="2000" dirty="0"/>
              <a:t> pictogrammiques et les possibles </a:t>
            </a:r>
            <a:r>
              <a:rPr lang="fr-FR" sz="2000" dirty="0" err="1"/>
              <a:t>représentations</a:t>
            </a:r>
            <a:r>
              <a:rPr lang="fr-FR" sz="2000" dirty="0"/>
              <a:t> qui peuvent à un certain moment contenir la </a:t>
            </a:r>
            <a:r>
              <a:rPr lang="fr-FR" sz="2000" dirty="0" err="1"/>
              <a:t>pensée</a:t>
            </a:r>
            <a:r>
              <a:rPr lang="fr-FR" sz="2000" dirty="0"/>
              <a:t> et lui donner sens</a:t>
            </a:r>
            <a:r>
              <a:rPr lang="fr-FR" sz="2000" dirty="0" smtClean="0"/>
              <a:t>,</a:t>
            </a:r>
          </a:p>
          <a:p>
            <a:pPr marL="742950" lvl="1" indent="-285750">
              <a:lnSpc>
                <a:spcPct val="80000"/>
              </a:lnSpc>
              <a:buClr>
                <a:schemeClr val="accent1"/>
              </a:buClr>
            </a:pPr>
            <a:endParaRPr lang="fr-FR" sz="2000" dirty="0" smtClean="0"/>
          </a:p>
          <a:p>
            <a:pPr marL="742950" lvl="1" indent="-285750">
              <a:lnSpc>
                <a:spcPct val="80000"/>
              </a:lnSpc>
              <a:buClr>
                <a:schemeClr val="accent1"/>
              </a:buClr>
              <a:buFont typeface="Wingdings" charset="2"/>
              <a:buChar char=""/>
            </a:pPr>
            <a:r>
              <a:rPr lang="fr-FR" sz="2000" dirty="0" smtClean="0"/>
              <a:t>cette </a:t>
            </a:r>
            <a:r>
              <a:rPr lang="fr-FR" sz="2000" dirty="0"/>
              <a:t>trace pictogrammique et l'investissement qui en a </a:t>
            </a:r>
            <a:r>
              <a:rPr lang="fr-FR" sz="2000" dirty="0" err="1" smtClean="0"/>
              <a:t>été</a:t>
            </a:r>
            <a:r>
              <a:rPr lang="fr-FR" sz="2000" dirty="0" smtClean="0"/>
              <a:t> </a:t>
            </a:r>
            <a:r>
              <a:rPr lang="fr-FR" sz="2000" dirty="0"/>
              <a:t>fait. </a:t>
            </a:r>
            <a:endParaRPr lang="fr-FR" sz="2000" dirty="0" smtClean="0"/>
          </a:p>
          <a:p>
            <a:pPr marL="285750" indent="-285750">
              <a:lnSpc>
                <a:spcPct val="80000"/>
              </a:lnSpc>
              <a:buClr>
                <a:schemeClr val="accent1"/>
              </a:buClr>
              <a:buFont typeface="Wingdings" charset="2"/>
              <a:buChar char=""/>
            </a:pPr>
            <a:endParaRPr lang="fr-FR" sz="2800" dirty="0" smtClean="0"/>
          </a:p>
        </p:txBody>
      </p:sp>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39</a:t>
            </a:fld>
            <a:endParaRPr kumimoji="0" lang="en-US" dirty="0"/>
          </a:p>
        </p:txBody>
      </p:sp>
    </p:spTree>
    <p:extLst>
      <p:ext uri="{BB962C8B-B14F-4D97-AF65-F5344CB8AC3E}">
        <p14:creationId xmlns:p14="http://schemas.microsoft.com/office/powerpoint/2010/main" val="39426769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4">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 calcmode="lin" valueType="num">
                                      <p:cBhvr>
                                        <p:cTn id="14"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 calcmode="lin" valueType="num">
                                      <p:cBhvr>
                                        <p:cTn id="21"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2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a:t>Mise à </a:t>
            </a:r>
            <a:r>
              <a:rPr lang="fr-FR" dirty="0" smtClean="0"/>
              <a:t>l’épreuve de H 3 : La fonction </a:t>
            </a:r>
            <a:endParaRPr lang="fr-FR" dirty="0"/>
          </a:p>
        </p:txBody>
      </p:sp>
      <p:sp>
        <p:nvSpPr>
          <p:cNvPr id="7" name="Rectangle 6"/>
          <p:cNvSpPr>
            <a:spLocks/>
          </p:cNvSpPr>
          <p:nvPr/>
        </p:nvSpPr>
        <p:spPr>
          <a:xfrm>
            <a:off x="7078847" y="1535348"/>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TEDDY</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8" name="ZoneTexte 7"/>
          <p:cNvSpPr txBox="1"/>
          <p:nvPr/>
        </p:nvSpPr>
        <p:spPr>
          <a:xfrm>
            <a:off x="388043" y="5669812"/>
            <a:ext cx="8448109" cy="707886"/>
          </a:xfrm>
          <a:prstGeom prst="rect">
            <a:avLst/>
          </a:prstGeom>
          <a:noFill/>
        </p:spPr>
        <p:txBody>
          <a:bodyPr wrap="square" rtlCol="0">
            <a:spAutoFit/>
          </a:bodyPr>
          <a:lstStyle/>
          <a:p>
            <a:pPr algn="ctr"/>
            <a:r>
              <a:rPr lang="fr-FR" sz="2000" dirty="0" smtClean="0">
                <a:solidFill>
                  <a:srgbClr val="FF0000"/>
                </a:solidFill>
              </a:rPr>
              <a:t>Utilisation du démantèlement comme mécanisme de défense </a:t>
            </a:r>
          </a:p>
          <a:p>
            <a:pPr algn="ctr"/>
            <a:r>
              <a:rPr lang="fr-FR" sz="2000" dirty="0">
                <a:solidFill>
                  <a:srgbClr val="FF0000"/>
                </a:solidFill>
              </a:rPr>
              <a:t>c</a:t>
            </a:r>
            <a:r>
              <a:rPr lang="fr-FR" sz="2000" dirty="0" smtClean="0">
                <a:solidFill>
                  <a:srgbClr val="FF0000"/>
                </a:solidFill>
              </a:rPr>
              <a:t>ontre la relation</a:t>
            </a:r>
            <a:endParaRPr lang="fr-FR" sz="2000" dirty="0">
              <a:solidFill>
                <a:srgbClr val="FF0000"/>
              </a:solidFill>
            </a:endParaRPr>
          </a:p>
        </p:txBody>
      </p:sp>
      <p:sp>
        <p:nvSpPr>
          <p:cNvPr id="3" name="Espace réservé du contenu 2"/>
          <p:cNvSpPr>
            <a:spLocks noGrp="1"/>
          </p:cNvSpPr>
          <p:nvPr>
            <p:ph sz="quarter" idx="1"/>
          </p:nvPr>
        </p:nvSpPr>
        <p:spPr>
          <a:xfrm>
            <a:off x="301752" y="1527048"/>
            <a:ext cx="8503920" cy="4324954"/>
          </a:xfrm>
        </p:spPr>
        <p:txBody>
          <a:bodyPr>
            <a:normAutofit fontScale="70000" lnSpcReduction="20000"/>
          </a:bodyPr>
          <a:lstStyle/>
          <a:p>
            <a:r>
              <a:rPr lang="fr-FR" dirty="0" smtClean="0"/>
              <a:t>Interventions du clinicien</a:t>
            </a:r>
          </a:p>
          <a:p>
            <a:pPr lvl="1"/>
            <a:r>
              <a:rPr lang="fr-FR" dirty="0" smtClean="0"/>
              <a:t>Verbales</a:t>
            </a:r>
          </a:p>
          <a:p>
            <a:pPr lvl="1"/>
            <a:r>
              <a:rPr lang="fr-FR" dirty="0" smtClean="0"/>
              <a:t>Corporelles </a:t>
            </a:r>
          </a:p>
          <a:p>
            <a:pPr lvl="1"/>
            <a:endParaRPr lang="fr-FR" dirty="0" smtClean="0"/>
          </a:p>
          <a:p>
            <a:endParaRPr lang="fr-FR" dirty="0" smtClean="0"/>
          </a:p>
          <a:p>
            <a:endParaRPr lang="fr-FR" dirty="0"/>
          </a:p>
          <a:p>
            <a:endParaRPr lang="fr-FR" dirty="0" smtClean="0"/>
          </a:p>
          <a:p>
            <a:endParaRPr lang="fr-FR" dirty="0" smtClean="0"/>
          </a:p>
          <a:p>
            <a:r>
              <a:rPr lang="fr-FR" dirty="0" smtClean="0"/>
              <a:t>Teddy « </a:t>
            </a:r>
            <a:r>
              <a:rPr lang="fr-FR" dirty="0"/>
              <a:t>s’adresse » </a:t>
            </a:r>
            <a:r>
              <a:rPr lang="fr-FR" dirty="0" smtClean="0"/>
              <a:t>aux </a:t>
            </a:r>
            <a:r>
              <a:rPr lang="fr-FR" dirty="0"/>
              <a:t>mains du clinicien, objet partiel, </a:t>
            </a:r>
            <a:r>
              <a:rPr lang="fr-FR" dirty="0" smtClean="0"/>
              <a:t>au lieu de la </a:t>
            </a:r>
            <a:r>
              <a:rPr lang="fr-FR" dirty="0"/>
              <a:t>personne </a:t>
            </a:r>
            <a:r>
              <a:rPr lang="fr-FR" dirty="0" err="1"/>
              <a:t>elle-</a:t>
            </a:r>
            <a:r>
              <a:rPr lang="fr-FR" dirty="0" err="1" smtClean="0"/>
              <a:t>même</a:t>
            </a:r>
            <a:r>
              <a:rPr lang="fr-FR" dirty="0" smtClean="0"/>
              <a:t>.</a:t>
            </a:r>
          </a:p>
          <a:p>
            <a:r>
              <a:rPr lang="fr-FR" dirty="0" smtClean="0"/>
              <a:t>La </a:t>
            </a:r>
            <a:r>
              <a:rPr lang="fr-FR" dirty="0" err="1"/>
              <a:t>dévitalisation</a:t>
            </a:r>
            <a:r>
              <a:rPr lang="fr-FR" dirty="0"/>
              <a:t> de la relation agit comme un </a:t>
            </a:r>
            <a:r>
              <a:rPr lang="fr-FR" dirty="0" err="1"/>
              <a:t>mécanisme</a:t>
            </a:r>
            <a:r>
              <a:rPr lang="fr-FR" dirty="0"/>
              <a:t> de </a:t>
            </a:r>
            <a:r>
              <a:rPr lang="fr-FR" dirty="0" err="1"/>
              <a:t>défense</a:t>
            </a:r>
            <a:r>
              <a:rPr lang="fr-FR" dirty="0"/>
              <a:t>, le clinicien est transformé en « flux sensoriel </a:t>
            </a:r>
            <a:r>
              <a:rPr lang="fr-FR" dirty="0" smtClean="0"/>
              <a:t>»(Husserl, 1907 et Merleau-Ponty, 1945)</a:t>
            </a:r>
            <a:endParaRPr lang="fr-FR" dirty="0"/>
          </a:p>
          <a:p>
            <a:r>
              <a:rPr lang="fr-FR" dirty="0" smtClean="0"/>
              <a:t>il </a:t>
            </a:r>
            <a:r>
              <a:rPr lang="fr-FR" dirty="0"/>
              <a:t>le </a:t>
            </a:r>
            <a:r>
              <a:rPr lang="fr-FR" dirty="0" err="1"/>
              <a:t>perçoit</a:t>
            </a:r>
            <a:r>
              <a:rPr lang="fr-FR" dirty="0"/>
              <a:t> bien pour se retirer de la relation mais n’interagit pas avec lui dans sa </a:t>
            </a:r>
            <a:r>
              <a:rPr lang="fr-FR" dirty="0" err="1" smtClean="0"/>
              <a:t>réalité</a:t>
            </a:r>
            <a:r>
              <a:rPr lang="fr-FR" dirty="0" smtClean="0"/>
              <a:t> </a:t>
            </a:r>
            <a:r>
              <a:rPr lang="fr-FR" dirty="0"/>
              <a:t>de sujet. Il utilise le clinicien </a:t>
            </a:r>
            <a:r>
              <a:rPr lang="fr-FR" dirty="0" smtClean="0"/>
              <a:t>comme </a:t>
            </a:r>
            <a:r>
              <a:rPr lang="fr-FR" dirty="0"/>
              <a:t>objet sensoriel de </a:t>
            </a:r>
            <a:r>
              <a:rPr lang="fr-FR" dirty="0" err="1"/>
              <a:t>démantèlement</a:t>
            </a:r>
            <a:r>
              <a:rPr lang="fr-FR" dirty="0"/>
              <a:t> avec la main sur la </a:t>
            </a:r>
            <a:r>
              <a:rPr lang="fr-FR" dirty="0" err="1" smtClean="0"/>
              <a:t>tête</a:t>
            </a:r>
            <a:r>
              <a:rPr lang="fr-FR" dirty="0" smtClean="0"/>
              <a:t>. </a:t>
            </a:r>
            <a:endParaRPr lang="fr-FR" dirty="0"/>
          </a:p>
          <a:p>
            <a:endParaRPr lang="fr-FR" dirty="0"/>
          </a:p>
        </p:txBody>
      </p:sp>
      <p:sp>
        <p:nvSpPr>
          <p:cNvPr id="9" name="Flèche vers la droite 8"/>
          <p:cNvSpPr/>
          <p:nvPr/>
        </p:nvSpPr>
        <p:spPr>
          <a:xfrm>
            <a:off x="2480735" y="1994191"/>
            <a:ext cx="1317519" cy="2374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Rectangle 9"/>
          <p:cNvSpPr/>
          <p:nvPr/>
        </p:nvSpPr>
        <p:spPr>
          <a:xfrm>
            <a:off x="4106856" y="1768658"/>
            <a:ext cx="2456996" cy="70034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Sans réaction intersubjective</a:t>
            </a:r>
            <a:endParaRPr lang="fr-FR" dirty="0"/>
          </a:p>
        </p:txBody>
      </p:sp>
      <p:sp>
        <p:nvSpPr>
          <p:cNvPr id="11" name="Flèche courbée vers la gauche 10"/>
          <p:cNvSpPr/>
          <p:nvPr/>
        </p:nvSpPr>
        <p:spPr>
          <a:xfrm>
            <a:off x="6908075" y="2231595"/>
            <a:ext cx="712172" cy="1092057"/>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12" name="Rectangle 11"/>
          <p:cNvSpPr/>
          <p:nvPr/>
        </p:nvSpPr>
        <p:spPr>
          <a:xfrm>
            <a:off x="4118726" y="2670792"/>
            <a:ext cx="2456996" cy="7953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L’autre transformé en « flux sensoriel »</a:t>
            </a:r>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40</a:t>
            </a:fld>
            <a:endParaRPr kumimoji="0" lang="en-US" dirty="0"/>
          </a:p>
        </p:txBody>
      </p:sp>
    </p:spTree>
    <p:extLst>
      <p:ext uri="{BB962C8B-B14F-4D97-AF65-F5344CB8AC3E}">
        <p14:creationId xmlns:p14="http://schemas.microsoft.com/office/powerpoint/2010/main" val="21258734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7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7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700"/>
                            </p:stCondLst>
                            <p:childTnLst>
                              <p:par>
                                <p:cTn id="10" presetID="2" presetClass="entr" presetSubtype="4" fill="hold"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6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6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dissolv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12"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strips(downLeft)">
                                      <p:cBhvr>
                                        <p:cTn id="40" dur="500"/>
                                        <p:tgtEl>
                                          <p:spTgt spid="3">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8" presetClass="entr" presetSubtype="12"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strips(downLeft)">
                                      <p:cBhvr>
                                        <p:cTn id="45" dur="500"/>
                                        <p:tgtEl>
                                          <p:spTgt spid="3">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8" presetClass="entr" presetSubtype="12" fill="hold" nodeType="click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Effect transition="in" filter="strips(downLeft)">
                                      <p:cBhvr>
                                        <p:cTn id="50" dur="500"/>
                                        <p:tgtEl>
                                          <p:spTgt spid="3">
                                            <p:txEl>
                                              <p:pRg st="10" end="1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0"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800" decel="100000"/>
                                        <p:tgtEl>
                                          <p:spTgt spid="8"/>
                                        </p:tgtEl>
                                      </p:cBhvr>
                                    </p:animEffect>
                                    <p:anim calcmode="lin" valueType="num">
                                      <p:cBhvr>
                                        <p:cTn id="56" dur="800" decel="100000" fill="hold"/>
                                        <p:tgtEl>
                                          <p:spTgt spid="8"/>
                                        </p:tgtEl>
                                        <p:attrNameLst>
                                          <p:attrName>style.rotation</p:attrName>
                                        </p:attrNameLst>
                                      </p:cBhvr>
                                      <p:tavLst>
                                        <p:tav tm="0">
                                          <p:val>
                                            <p:fltVal val="-90"/>
                                          </p:val>
                                        </p:tav>
                                        <p:tav tm="100000">
                                          <p:val>
                                            <p:fltVal val="0"/>
                                          </p:val>
                                        </p:tav>
                                      </p:tavLst>
                                    </p:anim>
                                    <p:anim calcmode="lin" valueType="num">
                                      <p:cBhvr>
                                        <p:cTn id="57" dur="800" decel="100000" fill="hold"/>
                                        <p:tgtEl>
                                          <p:spTgt spid="8"/>
                                        </p:tgtEl>
                                        <p:attrNameLst>
                                          <p:attrName>ppt_x</p:attrName>
                                        </p:attrNameLst>
                                      </p:cBhvr>
                                      <p:tavLst>
                                        <p:tav tm="0">
                                          <p:val>
                                            <p:strVal val="#ppt_x+0.4"/>
                                          </p:val>
                                        </p:tav>
                                        <p:tav tm="100000">
                                          <p:val>
                                            <p:strVal val="#ppt_x-0.05"/>
                                          </p:val>
                                        </p:tav>
                                      </p:tavLst>
                                    </p:anim>
                                    <p:anim calcmode="lin" valueType="num">
                                      <p:cBhvr>
                                        <p:cTn id="58" dur="800" decel="100000" fill="hold"/>
                                        <p:tgtEl>
                                          <p:spTgt spid="8"/>
                                        </p:tgtEl>
                                        <p:attrNameLst>
                                          <p:attrName>ppt_y</p:attrName>
                                        </p:attrNameLst>
                                      </p:cBhvr>
                                      <p:tavLst>
                                        <p:tav tm="0">
                                          <p:val>
                                            <p:strVal val="#ppt_y-0.4"/>
                                          </p:val>
                                        </p:tav>
                                        <p:tav tm="100000">
                                          <p:val>
                                            <p:strVal val="#ppt_y+0.1"/>
                                          </p:val>
                                        </p:tav>
                                      </p:tavLst>
                                    </p:anim>
                                    <p:anim calcmode="lin" valueType="num">
                                      <p:cBhvr>
                                        <p:cTn id="59"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60"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a:t>Mise à </a:t>
            </a:r>
            <a:r>
              <a:rPr lang="fr-FR" dirty="0" smtClean="0"/>
              <a:t>l’épreuve </a:t>
            </a:r>
            <a:r>
              <a:rPr lang="fr-FR" dirty="0"/>
              <a:t>de H 3 : La fonction </a:t>
            </a:r>
          </a:p>
        </p:txBody>
      </p:sp>
      <p:sp>
        <p:nvSpPr>
          <p:cNvPr id="7" name="Rectangle 6"/>
          <p:cNvSpPr>
            <a:spLocks/>
          </p:cNvSpPr>
          <p:nvPr/>
        </p:nvSpPr>
        <p:spPr>
          <a:xfrm>
            <a:off x="7138197" y="1381038"/>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CESAR</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3" name="Espace réservé du contenu 2"/>
          <p:cNvSpPr>
            <a:spLocks noGrp="1"/>
          </p:cNvSpPr>
          <p:nvPr>
            <p:ph sz="quarter" idx="1"/>
          </p:nvPr>
        </p:nvSpPr>
        <p:spPr>
          <a:xfrm>
            <a:off x="301752" y="1381039"/>
            <a:ext cx="8534400" cy="3111970"/>
          </a:xfrm>
        </p:spPr>
        <p:txBody>
          <a:bodyPr>
            <a:normAutofit fontScale="92500" lnSpcReduction="20000"/>
          </a:bodyPr>
          <a:lstStyle/>
          <a:p>
            <a:endParaRPr lang="fr-FR" sz="2600" dirty="0" smtClean="0"/>
          </a:p>
          <a:p>
            <a:r>
              <a:rPr lang="fr-FR" sz="2800" dirty="0"/>
              <a:t>D</a:t>
            </a:r>
            <a:r>
              <a:rPr lang="fr-FR" sz="2800" dirty="0" smtClean="0"/>
              <a:t>ans </a:t>
            </a:r>
            <a:r>
              <a:rPr lang="fr-FR" sz="2800" dirty="0"/>
              <a:t>la </a:t>
            </a:r>
            <a:r>
              <a:rPr lang="fr-FR" sz="2800" dirty="0" smtClean="0"/>
              <a:t>relation </a:t>
            </a:r>
          </a:p>
          <a:p>
            <a:pPr lvl="1"/>
            <a:r>
              <a:rPr lang="fr-FR" sz="2600" dirty="0" smtClean="0"/>
              <a:t>joue avec le clinicien, formule des demandes </a:t>
            </a:r>
          </a:p>
          <a:p>
            <a:pPr lvl="1"/>
            <a:r>
              <a:rPr lang="fr-FR" sz="2600" dirty="0" smtClean="0"/>
              <a:t>ne </a:t>
            </a:r>
            <a:r>
              <a:rPr lang="fr-FR" sz="2600" dirty="0"/>
              <a:t>se sent pas en danger face à </a:t>
            </a:r>
            <a:r>
              <a:rPr lang="fr-FR" sz="2600" dirty="0" smtClean="0"/>
              <a:t>l’autre</a:t>
            </a:r>
          </a:p>
          <a:p>
            <a:pPr lvl="1"/>
            <a:r>
              <a:rPr lang="fr-FR" sz="2600" dirty="0" smtClean="0"/>
              <a:t>ne transforme pas l’autre en « flux sensoriel »</a:t>
            </a:r>
          </a:p>
          <a:p>
            <a:pPr lvl="1"/>
            <a:endParaRPr lang="fr-FR" sz="2600" dirty="0" smtClean="0"/>
          </a:p>
          <a:p>
            <a:r>
              <a:rPr lang="fr-FR" sz="2800" dirty="0" smtClean="0"/>
              <a:t>Le </a:t>
            </a:r>
            <a:r>
              <a:rPr lang="fr-FR" sz="2800" dirty="0" err="1" smtClean="0"/>
              <a:t>démantèlement</a:t>
            </a:r>
            <a:r>
              <a:rPr lang="fr-FR" sz="2800" dirty="0" smtClean="0"/>
              <a:t> semble servir de transition </a:t>
            </a:r>
            <a:r>
              <a:rPr lang="fr-FR" sz="2800" dirty="0"/>
              <a:t>entre </a:t>
            </a:r>
            <a:r>
              <a:rPr lang="fr-FR" sz="2800" dirty="0" smtClean="0"/>
              <a:t>2 situations consensuelles </a:t>
            </a:r>
            <a:endParaRPr lang="fr-FR" sz="2800" dirty="0"/>
          </a:p>
          <a:p>
            <a:endParaRPr lang="fr-FR" dirty="0">
              <a:solidFill>
                <a:srgbClr val="000000"/>
              </a:solidFill>
            </a:endParaRPr>
          </a:p>
          <a:p>
            <a:endParaRPr lang="fr-FR" dirty="0">
              <a:solidFill>
                <a:srgbClr val="000000"/>
              </a:solidFill>
            </a:endParaRPr>
          </a:p>
          <a:p>
            <a:endParaRPr lang="fr-FR" dirty="0" smtClean="0"/>
          </a:p>
          <a:p>
            <a:pPr marL="0" indent="0">
              <a:buNone/>
            </a:pPr>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41</a:t>
            </a:fld>
            <a:endParaRPr kumimoji="0" lang="en-US" dirty="0"/>
          </a:p>
        </p:txBody>
      </p:sp>
      <p:sp>
        <p:nvSpPr>
          <p:cNvPr id="6" name="Rectangle 5"/>
          <p:cNvSpPr/>
          <p:nvPr/>
        </p:nvSpPr>
        <p:spPr>
          <a:xfrm>
            <a:off x="700304" y="4541938"/>
            <a:ext cx="2646908" cy="96148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lvl="1" algn="ctr"/>
            <a:endParaRPr lang="fr-FR" dirty="0" smtClean="0"/>
          </a:p>
          <a:p>
            <a:pPr marL="0" lvl="1" algn="ctr"/>
            <a:r>
              <a:rPr lang="fr-FR" dirty="0" smtClean="0"/>
              <a:t>Maman hors</a:t>
            </a:r>
            <a:endParaRPr lang="fr-FR" dirty="0"/>
          </a:p>
          <a:p>
            <a:pPr marL="0" lvl="1" algn="ctr"/>
            <a:r>
              <a:rPr lang="fr-FR" dirty="0" smtClean="0"/>
              <a:t>de </a:t>
            </a:r>
            <a:r>
              <a:rPr lang="fr-FR" dirty="0"/>
              <a:t>l’espace </a:t>
            </a:r>
            <a:r>
              <a:rPr lang="fr-FR" dirty="0" err="1"/>
              <a:t>thérapie</a:t>
            </a:r>
            <a:endParaRPr lang="fr-FR" dirty="0"/>
          </a:p>
          <a:p>
            <a:pPr algn="ctr"/>
            <a:endParaRPr lang="fr-FR" dirty="0"/>
          </a:p>
        </p:txBody>
      </p:sp>
      <p:sp>
        <p:nvSpPr>
          <p:cNvPr id="8" name="Rectangle 7"/>
          <p:cNvSpPr/>
          <p:nvPr/>
        </p:nvSpPr>
        <p:spPr>
          <a:xfrm>
            <a:off x="5986851" y="4581652"/>
            <a:ext cx="2302692" cy="96148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lvl="1" algn="ctr"/>
            <a:endParaRPr lang="fr-FR" dirty="0" smtClean="0"/>
          </a:p>
          <a:p>
            <a:pPr marL="0" lvl="1" algn="ctr"/>
            <a:r>
              <a:rPr lang="fr-FR" dirty="0" smtClean="0"/>
              <a:t>La </a:t>
            </a:r>
            <a:r>
              <a:rPr lang="fr-FR" dirty="0"/>
              <a:t>clinicienne dans </a:t>
            </a:r>
            <a:r>
              <a:rPr lang="fr-FR" dirty="0" smtClean="0"/>
              <a:t>l’espace </a:t>
            </a:r>
            <a:r>
              <a:rPr lang="fr-FR" dirty="0" err="1"/>
              <a:t>thérapie</a:t>
            </a:r>
            <a:endParaRPr lang="fr-FR" dirty="0"/>
          </a:p>
          <a:p>
            <a:pPr algn="ctr"/>
            <a:endParaRPr lang="fr-FR" dirty="0"/>
          </a:p>
        </p:txBody>
      </p:sp>
      <p:sp>
        <p:nvSpPr>
          <p:cNvPr id="9" name="Rectangle avec flèche vers la droite 8"/>
          <p:cNvSpPr/>
          <p:nvPr/>
        </p:nvSpPr>
        <p:spPr>
          <a:xfrm>
            <a:off x="3691428" y="4541938"/>
            <a:ext cx="2295423" cy="1001199"/>
          </a:xfrm>
          <a:prstGeom prst="rightArrowCallou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dirty="0" smtClean="0"/>
              <a:t>Instant de </a:t>
            </a:r>
            <a:r>
              <a:rPr lang="fr-FR" sz="1400" dirty="0" smtClean="0"/>
              <a:t>démantèlement</a:t>
            </a:r>
            <a:endParaRPr lang="fr-FR" sz="1400" dirty="0"/>
          </a:p>
        </p:txBody>
      </p:sp>
      <p:sp>
        <p:nvSpPr>
          <p:cNvPr id="10" name="Rectangle 9"/>
          <p:cNvSpPr/>
          <p:nvPr/>
        </p:nvSpPr>
        <p:spPr>
          <a:xfrm>
            <a:off x="301752" y="5756577"/>
            <a:ext cx="8534400" cy="646331"/>
          </a:xfrm>
          <a:prstGeom prst="rect">
            <a:avLst/>
          </a:prstGeom>
        </p:spPr>
        <p:txBody>
          <a:bodyPr wrap="square">
            <a:spAutoFit/>
          </a:bodyPr>
          <a:lstStyle/>
          <a:p>
            <a:pPr algn="ctr"/>
            <a:r>
              <a:rPr lang="fr-FR" dirty="0">
                <a:solidFill>
                  <a:srgbClr val="FF0000"/>
                </a:solidFill>
              </a:rPr>
              <a:t>César </a:t>
            </a:r>
            <a:r>
              <a:rPr lang="fr-FR" dirty="0" smtClean="0">
                <a:solidFill>
                  <a:srgbClr val="FF0000"/>
                </a:solidFill>
              </a:rPr>
              <a:t>a ébauché une relation</a:t>
            </a:r>
            <a:r>
              <a:rPr lang="fr-FR" dirty="0">
                <a:solidFill>
                  <a:srgbClr val="FF0000"/>
                </a:solidFill>
              </a:rPr>
              <a:t>. </a:t>
            </a:r>
            <a:r>
              <a:rPr lang="fr-FR" dirty="0" smtClean="0">
                <a:solidFill>
                  <a:srgbClr val="FF0000"/>
                </a:solidFill>
              </a:rPr>
              <a:t>Peu de démantèlement.</a:t>
            </a:r>
            <a:endParaRPr lang="fr-FR" dirty="0">
              <a:solidFill>
                <a:srgbClr val="FF0000"/>
              </a:solidFill>
            </a:endParaRPr>
          </a:p>
          <a:p>
            <a:pPr algn="ctr"/>
            <a:r>
              <a:rPr lang="fr-FR" dirty="0">
                <a:solidFill>
                  <a:srgbClr val="FF0000"/>
                </a:solidFill>
              </a:rPr>
              <a:t>La fonction :</a:t>
            </a:r>
            <a:r>
              <a:rPr lang="fr-FR" dirty="0" smtClean="0">
                <a:solidFill>
                  <a:srgbClr val="FF0000"/>
                </a:solidFill>
              </a:rPr>
              <a:t> </a:t>
            </a:r>
            <a:r>
              <a:rPr lang="fr-FR" dirty="0">
                <a:solidFill>
                  <a:srgbClr val="FF0000"/>
                </a:solidFill>
              </a:rPr>
              <a:t>séparer les </a:t>
            </a:r>
            <a:r>
              <a:rPr lang="fr-FR" dirty="0" smtClean="0">
                <a:solidFill>
                  <a:srgbClr val="FF0000"/>
                </a:solidFill>
              </a:rPr>
              <a:t>espaces</a:t>
            </a:r>
            <a:endParaRPr lang="fr-FR" dirty="0">
              <a:solidFill>
                <a:srgbClr val="FF0000"/>
              </a:solidFill>
            </a:endParaRPr>
          </a:p>
        </p:txBody>
      </p:sp>
    </p:spTree>
    <p:extLst>
      <p:ext uri="{BB962C8B-B14F-4D97-AF65-F5344CB8AC3E}">
        <p14:creationId xmlns:p14="http://schemas.microsoft.com/office/powerpoint/2010/main" val="37806043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additive="base">
                                        <p:cTn id="2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p:tgtEl>
                                          <p:spTgt spid="6"/>
                                        </p:tgtEl>
                                        <p:attrNameLst>
                                          <p:attrName>ppt_y</p:attrName>
                                        </p:attrNameLst>
                                      </p:cBhvr>
                                      <p:tavLst>
                                        <p:tav tm="0">
                                          <p:val>
                                            <p:strVal val="#ppt_y+#ppt_h*1.125000"/>
                                          </p:val>
                                        </p:tav>
                                        <p:tav tm="100000">
                                          <p:val>
                                            <p:strVal val="#ppt_y"/>
                                          </p:val>
                                        </p:tav>
                                      </p:tavLst>
                                    </p:anim>
                                    <p:animEffect transition="in" filter="wipe(up)">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49" presetClass="entr" presetSubtype="0" decel="10000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 calcmode="lin" valueType="num">
                                      <p:cBhvr>
                                        <p:cTn id="42" dur="500" fill="hold"/>
                                        <p:tgtEl>
                                          <p:spTgt spid="9"/>
                                        </p:tgtEl>
                                        <p:attrNameLst>
                                          <p:attrName>style.rotation</p:attrName>
                                        </p:attrNameLst>
                                      </p:cBhvr>
                                      <p:tavLst>
                                        <p:tav tm="0">
                                          <p:val>
                                            <p:fltVal val="360"/>
                                          </p:val>
                                        </p:tav>
                                        <p:tav tm="100000">
                                          <p:val>
                                            <p:fltVal val="0"/>
                                          </p:val>
                                        </p:tav>
                                      </p:tavLst>
                                    </p:anim>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4"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p:tgtEl>
                                          <p:spTgt spid="8"/>
                                        </p:tgtEl>
                                        <p:attrNameLst>
                                          <p:attrName>ppt_y</p:attrName>
                                        </p:attrNameLst>
                                      </p:cBhvr>
                                      <p:tavLst>
                                        <p:tav tm="0">
                                          <p:val>
                                            <p:strVal val="#ppt_y+#ppt_h*1.125000"/>
                                          </p:val>
                                        </p:tav>
                                        <p:tav tm="100000">
                                          <p:val>
                                            <p:strVal val="#ppt_y"/>
                                          </p:val>
                                        </p:tav>
                                      </p:tavLst>
                                    </p:anim>
                                    <p:animEffect transition="in" filter="wipe(up)">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4"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p:tgtEl>
                                          <p:spTgt spid="10"/>
                                        </p:tgtEl>
                                        <p:attrNameLst>
                                          <p:attrName>ppt_y</p:attrName>
                                        </p:attrNameLst>
                                      </p:cBhvr>
                                      <p:tavLst>
                                        <p:tav tm="0">
                                          <p:val>
                                            <p:strVal val="#ppt_y+#ppt_h*1.125000"/>
                                          </p:val>
                                        </p:tav>
                                        <p:tav tm="100000">
                                          <p:val>
                                            <p:strVal val="#ppt_y"/>
                                          </p:val>
                                        </p:tav>
                                      </p:tavLst>
                                    </p:anim>
                                    <p:animEffect transition="in" filter="wipe(up)">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a:t>Mise à l’preuve de H 3 : La fonction </a:t>
            </a:r>
          </a:p>
        </p:txBody>
      </p:sp>
      <p:sp>
        <p:nvSpPr>
          <p:cNvPr id="7" name="Rectangle 6"/>
          <p:cNvSpPr>
            <a:spLocks/>
          </p:cNvSpPr>
          <p:nvPr/>
        </p:nvSpPr>
        <p:spPr>
          <a:xfrm>
            <a:off x="7245027" y="1452258"/>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LORA</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3" name="Espace réservé du contenu 2"/>
          <p:cNvSpPr>
            <a:spLocks noGrp="1"/>
          </p:cNvSpPr>
          <p:nvPr>
            <p:ph sz="quarter" idx="1"/>
          </p:nvPr>
        </p:nvSpPr>
        <p:spPr>
          <a:xfrm>
            <a:off x="301752" y="1685566"/>
            <a:ext cx="8534400" cy="3963871"/>
          </a:xfrm>
        </p:spPr>
        <p:txBody>
          <a:bodyPr>
            <a:normAutofit lnSpcReduction="10000"/>
          </a:bodyPr>
          <a:lstStyle/>
          <a:p>
            <a:endParaRPr lang="fr-FR" dirty="0" smtClean="0"/>
          </a:p>
          <a:p>
            <a:r>
              <a:rPr lang="fr-FR" dirty="0" smtClean="0"/>
              <a:t>L’autre </a:t>
            </a:r>
            <a:r>
              <a:rPr lang="fr-FR" dirty="0"/>
              <a:t>est </a:t>
            </a:r>
            <a:r>
              <a:rPr lang="fr-FR" dirty="0" smtClean="0"/>
              <a:t>systématiquement </a:t>
            </a:r>
            <a:r>
              <a:rPr lang="fr-FR" dirty="0" err="1" smtClean="0"/>
              <a:t>objectifié</a:t>
            </a:r>
            <a:r>
              <a:rPr lang="fr-FR" dirty="0" smtClean="0"/>
              <a:t> =&gt;&gt; « flux sensoriel »</a:t>
            </a:r>
            <a:endParaRPr lang="fr-FR" dirty="0"/>
          </a:p>
          <a:p>
            <a:pPr lvl="1"/>
            <a:r>
              <a:rPr lang="fr-FR" dirty="0" smtClean="0"/>
              <a:t>Traité en objet autistique (ratage </a:t>
            </a:r>
            <a:r>
              <a:rPr lang="fr-FR" dirty="0"/>
              <a:t>de l’objet </a:t>
            </a:r>
            <a:r>
              <a:rPr lang="fr-FR" dirty="0" smtClean="0"/>
              <a:t>transitionnel)</a:t>
            </a:r>
          </a:p>
          <a:p>
            <a:pPr lvl="1"/>
            <a:r>
              <a:rPr lang="fr-FR" dirty="0"/>
              <a:t>C</a:t>
            </a:r>
            <a:r>
              <a:rPr lang="fr-FR" dirty="0" smtClean="0"/>
              <a:t>omme enveloppe </a:t>
            </a:r>
            <a:r>
              <a:rPr lang="fr-FR" dirty="0"/>
              <a:t>psychique pare- </a:t>
            </a:r>
            <a:r>
              <a:rPr lang="fr-FR" dirty="0" smtClean="0"/>
              <a:t>excitative</a:t>
            </a:r>
          </a:p>
          <a:p>
            <a:pPr lvl="1"/>
            <a:endParaRPr lang="fr-FR" dirty="0" smtClean="0"/>
          </a:p>
          <a:p>
            <a:r>
              <a:rPr lang="fr-FR" dirty="0"/>
              <a:t>La dévitalisation de </a:t>
            </a:r>
            <a:r>
              <a:rPr lang="fr-FR" dirty="0" smtClean="0"/>
              <a:t>l’autre</a:t>
            </a:r>
            <a:endParaRPr lang="fr-FR" dirty="0"/>
          </a:p>
          <a:p>
            <a:pPr lvl="1"/>
            <a:r>
              <a:rPr lang="fr-FR" dirty="0"/>
              <a:t>L'attaque d’une partie de la </a:t>
            </a:r>
            <a:r>
              <a:rPr lang="fr-FR" dirty="0" smtClean="0"/>
              <a:t>réalité </a:t>
            </a:r>
            <a:r>
              <a:rPr lang="fr-FR" dirty="0"/>
              <a:t>perceptive de la </a:t>
            </a:r>
            <a:r>
              <a:rPr lang="fr-FR" dirty="0" smtClean="0"/>
              <a:t>présence </a:t>
            </a:r>
            <a:r>
              <a:rPr lang="fr-FR" dirty="0"/>
              <a:t>de l'autre </a:t>
            </a:r>
            <a:r>
              <a:rPr lang="fr-FR" dirty="0" smtClean="0"/>
              <a:t>perçu </a:t>
            </a:r>
            <a:r>
              <a:rPr lang="fr-FR" dirty="0"/>
              <a:t>comme objet </a:t>
            </a:r>
            <a:r>
              <a:rPr lang="fr-FR" dirty="0" smtClean="0"/>
              <a:t>attracteur</a:t>
            </a:r>
          </a:p>
          <a:p>
            <a:pPr lvl="1"/>
            <a:r>
              <a:rPr lang="fr-FR" dirty="0"/>
              <a:t>P</a:t>
            </a:r>
            <a:r>
              <a:rPr lang="fr-FR" dirty="0" smtClean="0"/>
              <a:t>arcellisation </a:t>
            </a:r>
            <a:r>
              <a:rPr lang="fr-FR" dirty="0"/>
              <a:t>d’une fonction de </a:t>
            </a:r>
            <a:r>
              <a:rPr lang="fr-FR" dirty="0" smtClean="0"/>
              <a:t>l’autre</a:t>
            </a:r>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42</a:t>
            </a:fld>
            <a:endParaRPr kumimoji="0" lang="en-US" dirty="0"/>
          </a:p>
        </p:txBody>
      </p:sp>
      <p:sp>
        <p:nvSpPr>
          <p:cNvPr id="6" name="ZoneTexte 5"/>
          <p:cNvSpPr txBox="1"/>
          <p:nvPr/>
        </p:nvSpPr>
        <p:spPr>
          <a:xfrm>
            <a:off x="388043" y="5420572"/>
            <a:ext cx="8448109" cy="707886"/>
          </a:xfrm>
          <a:prstGeom prst="rect">
            <a:avLst/>
          </a:prstGeom>
          <a:noFill/>
        </p:spPr>
        <p:txBody>
          <a:bodyPr wrap="square" rtlCol="0">
            <a:spAutoFit/>
          </a:bodyPr>
          <a:lstStyle/>
          <a:p>
            <a:endParaRPr lang="fr-FR" dirty="0" smtClean="0">
              <a:solidFill>
                <a:srgbClr val="FF0000"/>
              </a:solidFill>
            </a:endParaRPr>
          </a:p>
          <a:p>
            <a:pPr algn="ctr"/>
            <a:r>
              <a:rPr lang="fr-FR" sz="2200" dirty="0" smtClean="0">
                <a:solidFill>
                  <a:srgbClr val="FF0000"/>
                </a:solidFill>
              </a:rPr>
              <a:t>Défense : l’autre comme un prolongement de son propre corps.</a:t>
            </a:r>
            <a:endParaRPr lang="fr-FR" sz="2200" dirty="0">
              <a:solidFill>
                <a:srgbClr val="FF0000"/>
              </a:solidFill>
            </a:endParaRPr>
          </a:p>
        </p:txBody>
      </p:sp>
    </p:spTree>
    <p:extLst>
      <p:ext uri="{BB962C8B-B14F-4D97-AF65-F5344CB8AC3E}">
        <p14:creationId xmlns:p14="http://schemas.microsoft.com/office/powerpoint/2010/main" val="19412959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arn(inVertical)">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arn(inVertical)">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5" presetClass="entr" presetSubtype="0" fill="hold"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 calcmode="lin" valueType="num">
                                      <p:cBhvr>
                                        <p:cTn id="32" dur="500" decel="50000" fill="hold">
                                          <p:stCondLst>
                                            <p:cond delay="0"/>
                                          </p:stCondLst>
                                        </p:cTn>
                                        <p:tgtEl>
                                          <p:spTgt spid="6">
                                            <p:txEl>
                                              <p:pRg st="1" end="1"/>
                                            </p:txEl>
                                          </p:spTgt>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6">
                                            <p:txEl>
                                              <p:pRg st="1" end="1"/>
                                            </p:txEl>
                                          </p:spTgt>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6">
                                            <p:txEl>
                                              <p:pRg st="1" end="1"/>
                                            </p:txEl>
                                          </p:spTgt>
                                        </p:tgtEl>
                                        <p:attrNameLst>
                                          <p:attrName>ppt_w</p:attrName>
                                        </p:attrNameLst>
                                      </p:cBhvr>
                                      <p:tavLst>
                                        <p:tav tm="0">
                                          <p:val>
                                            <p:strVal val="#ppt_w*.05"/>
                                          </p:val>
                                        </p:tav>
                                        <p:tav tm="100000">
                                          <p:val>
                                            <p:strVal val="#ppt_w"/>
                                          </p:val>
                                        </p:tav>
                                      </p:tavLst>
                                    </p:anim>
                                    <p:anim calcmode="lin" valueType="num">
                                      <p:cBhvr>
                                        <p:cTn id="35" dur="1000" fill="hold"/>
                                        <p:tgtEl>
                                          <p:spTgt spid="6">
                                            <p:txEl>
                                              <p:pRg st="1" end="1"/>
                                            </p:txEl>
                                          </p:spTgt>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6">
                                            <p:txEl>
                                              <p:pRg st="1" end="1"/>
                                            </p:txEl>
                                          </p:spTgt>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6">
                                            <p:txEl>
                                              <p:pRg st="1" end="1"/>
                                            </p:txEl>
                                          </p:spTgt>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6">
                                            <p:txEl>
                                              <p:pRg st="1" end="1"/>
                                            </p:txEl>
                                          </p:spTgt>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idx="1"/>
          </p:nvPr>
        </p:nvSpPr>
        <p:spPr/>
        <p:txBody>
          <a:bodyPr/>
          <a:lstStyle/>
          <a:p>
            <a:r>
              <a:rPr lang="fr-FR" dirty="0" smtClean="0"/>
              <a:t>Dans le sens de l’hypothèse</a:t>
            </a:r>
            <a:endParaRPr lang="fr-FR" dirty="0"/>
          </a:p>
        </p:txBody>
      </p:sp>
      <p:sp>
        <p:nvSpPr>
          <p:cNvPr id="10" name="Espace réservé du texte 9"/>
          <p:cNvSpPr>
            <a:spLocks noGrp="1"/>
          </p:cNvSpPr>
          <p:nvPr>
            <p:ph type="body" sz="half" idx="3"/>
          </p:nvPr>
        </p:nvSpPr>
        <p:spPr/>
        <p:txBody>
          <a:bodyPr/>
          <a:lstStyle/>
          <a:p>
            <a:r>
              <a:rPr lang="fr-FR" dirty="0" smtClean="0"/>
              <a:t>Non attendus</a:t>
            </a:r>
            <a:endParaRPr lang="fr-FR" dirty="0"/>
          </a:p>
        </p:txBody>
      </p:sp>
      <p:sp>
        <p:nvSpPr>
          <p:cNvPr id="9" name="Espace réservé du contenu 8"/>
          <p:cNvSpPr>
            <a:spLocks noGrp="1"/>
          </p:cNvSpPr>
          <p:nvPr>
            <p:ph sz="quarter" idx="2"/>
          </p:nvPr>
        </p:nvSpPr>
        <p:spPr/>
        <p:txBody>
          <a:bodyPr>
            <a:normAutofit fontScale="70000" lnSpcReduction="20000"/>
          </a:bodyPr>
          <a:lstStyle/>
          <a:p>
            <a:r>
              <a:rPr lang="fr-FR" sz="2900" dirty="0" smtClean="0"/>
              <a:t>Le démantèlement fait suite aux interventions ressenties intrusives du clinicien</a:t>
            </a:r>
          </a:p>
          <a:p>
            <a:endParaRPr lang="fr-FR" sz="2900" dirty="0" smtClean="0"/>
          </a:p>
          <a:p>
            <a:r>
              <a:rPr lang="fr-FR" sz="2900" dirty="0"/>
              <a:t>Le processus de </a:t>
            </a:r>
            <a:r>
              <a:rPr lang="fr-FR" sz="2900" dirty="0" err="1"/>
              <a:t>démantèlement</a:t>
            </a:r>
            <a:r>
              <a:rPr lang="fr-FR" sz="2900" dirty="0"/>
              <a:t> a pour effet d'attaquer une partie de la </a:t>
            </a:r>
            <a:r>
              <a:rPr lang="fr-FR" sz="2900" dirty="0" err="1" smtClean="0"/>
              <a:t>réalité</a:t>
            </a:r>
            <a:r>
              <a:rPr lang="fr-FR" sz="2900" dirty="0" smtClean="0"/>
              <a:t> </a:t>
            </a:r>
            <a:r>
              <a:rPr lang="fr-FR" sz="2900" dirty="0"/>
              <a:t>perceptive de la </a:t>
            </a:r>
            <a:r>
              <a:rPr lang="fr-FR" sz="2900" dirty="0" err="1"/>
              <a:t>présence</a:t>
            </a:r>
            <a:r>
              <a:rPr lang="fr-FR" sz="2900" dirty="0"/>
              <a:t> de l'autre </a:t>
            </a:r>
            <a:r>
              <a:rPr lang="fr-FR" sz="2900" dirty="0" err="1"/>
              <a:t>perçue</a:t>
            </a:r>
            <a:r>
              <a:rPr lang="fr-FR" sz="2900" dirty="0"/>
              <a:t> comme objet </a:t>
            </a:r>
            <a:r>
              <a:rPr lang="fr-FR" sz="2900" dirty="0" smtClean="0"/>
              <a:t>attracteur qui </a:t>
            </a:r>
            <a:r>
              <a:rPr lang="fr-FR" sz="2900" dirty="0"/>
              <a:t>attire dans l'</a:t>
            </a:r>
            <a:r>
              <a:rPr lang="fr-FR" sz="2900" dirty="0" err="1"/>
              <a:t>expérience</a:t>
            </a:r>
            <a:r>
              <a:rPr lang="fr-FR" sz="2900" dirty="0"/>
              <a:t> </a:t>
            </a:r>
            <a:r>
              <a:rPr lang="fr-FR" sz="2900" dirty="0" smtClean="0"/>
              <a:t>consensuelle</a:t>
            </a:r>
          </a:p>
          <a:p>
            <a:endParaRPr lang="fr-FR" sz="2900" dirty="0"/>
          </a:p>
          <a:p>
            <a:r>
              <a:rPr lang="fr-FR" sz="2900" dirty="0" smtClean="0"/>
              <a:t>Il est ainsi transformé </a:t>
            </a:r>
            <a:r>
              <a:rPr lang="fr-FR" sz="2900" dirty="0"/>
              <a:t>en un "flux </a:t>
            </a:r>
            <a:r>
              <a:rPr lang="fr-FR" sz="2900" dirty="0" smtClean="0"/>
              <a:t>sensoriel » </a:t>
            </a:r>
            <a:endParaRPr lang="fr-FR" sz="2900" dirty="0"/>
          </a:p>
          <a:p>
            <a:endParaRPr lang="fr-FR" dirty="0" smtClean="0"/>
          </a:p>
        </p:txBody>
      </p:sp>
      <p:sp>
        <p:nvSpPr>
          <p:cNvPr id="11" name="Espace réservé du contenu 10"/>
          <p:cNvSpPr>
            <a:spLocks noGrp="1"/>
          </p:cNvSpPr>
          <p:nvPr>
            <p:ph sz="quarter" idx="4"/>
          </p:nvPr>
        </p:nvSpPr>
        <p:spPr/>
        <p:txBody>
          <a:bodyPr>
            <a:normAutofit fontScale="92500" lnSpcReduction="20000"/>
          </a:bodyPr>
          <a:lstStyle/>
          <a:p>
            <a:r>
              <a:rPr lang="fr-FR" dirty="0" smtClean="0"/>
              <a:t>Stades différents d’autisme montre des résultats différents</a:t>
            </a:r>
            <a:r>
              <a:rPr lang="fr-FR" dirty="0"/>
              <a:t> </a:t>
            </a:r>
            <a:r>
              <a:rPr lang="fr-FR" dirty="0" smtClean="0"/>
              <a:t>de l’utilisation du mécanisme de défense de démantèlement</a:t>
            </a:r>
          </a:p>
          <a:p>
            <a:endParaRPr lang="fr-FR" dirty="0" smtClean="0"/>
          </a:p>
          <a:p>
            <a:r>
              <a:rPr lang="fr-FR" dirty="0" smtClean="0"/>
              <a:t>Utilisé comme mécanisme séparateur de situations consensuelles pour un enfant</a:t>
            </a:r>
            <a:endParaRPr lang="fr-FR" dirty="0"/>
          </a:p>
        </p:txBody>
      </p:sp>
      <p:sp>
        <p:nvSpPr>
          <p:cNvPr id="7" name="Titre 6"/>
          <p:cNvSpPr>
            <a:spLocks noGrp="1"/>
          </p:cNvSpPr>
          <p:nvPr>
            <p:ph type="title"/>
          </p:nvPr>
        </p:nvSpPr>
        <p:spPr/>
        <p:txBody>
          <a:bodyPr/>
          <a:lstStyle/>
          <a:p>
            <a:r>
              <a:rPr lang="fr-FR" dirty="0" smtClean="0"/>
              <a:t>Discussion de la mise à l’épreuve de H3</a:t>
            </a:r>
            <a:endParaRPr lang="fr-FR" dirty="0"/>
          </a:p>
        </p:txBody>
      </p:sp>
      <p:sp>
        <p:nvSpPr>
          <p:cNvPr id="2" name="Espace réservé du numéro de diapositive 1"/>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43</a:t>
            </a:fld>
            <a:endParaRPr kumimoji="0" lang="en-US" dirty="0"/>
          </a:p>
        </p:txBody>
      </p:sp>
    </p:spTree>
    <p:extLst>
      <p:ext uri="{BB962C8B-B14F-4D97-AF65-F5344CB8AC3E}">
        <p14:creationId xmlns:p14="http://schemas.microsoft.com/office/powerpoint/2010/main" val="17941529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down)">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wipe(down)">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wipe(down)">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wipe(down)">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animEffect transition="in" filter="wipe(down)">
                                      <p:cBhvr>
                                        <p:cTn id="27"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Reformulation H3</a:t>
            </a:r>
            <a:endParaRPr lang="fr-FR" dirty="0"/>
          </a:p>
        </p:txBody>
      </p:sp>
      <p:sp>
        <p:nvSpPr>
          <p:cNvPr id="4" name="ZoneTexte 3"/>
          <p:cNvSpPr txBox="1"/>
          <p:nvPr/>
        </p:nvSpPr>
        <p:spPr>
          <a:xfrm>
            <a:off x="204113" y="1568951"/>
            <a:ext cx="8686163" cy="6032421"/>
          </a:xfrm>
          <a:prstGeom prst="rect">
            <a:avLst/>
          </a:prstGeom>
          <a:noFill/>
        </p:spPr>
        <p:txBody>
          <a:bodyPr wrap="square" rtlCol="0">
            <a:spAutoFit/>
          </a:bodyPr>
          <a:lstStyle/>
          <a:p>
            <a:pPr marL="285750" indent="-285750">
              <a:lnSpc>
                <a:spcPct val="80000"/>
              </a:lnSpc>
              <a:buClr>
                <a:schemeClr val="accent1"/>
              </a:buClr>
              <a:buFont typeface="Wingdings" charset="2"/>
              <a:buChar char=""/>
            </a:pPr>
            <a:r>
              <a:rPr lang="fr-FR" sz="2400" dirty="0" smtClean="0"/>
              <a:t>Le processus </a:t>
            </a:r>
            <a:r>
              <a:rPr lang="fr-FR" sz="2400" dirty="0"/>
              <a:t>de </a:t>
            </a:r>
            <a:r>
              <a:rPr lang="fr-FR" sz="2400" dirty="0" err="1"/>
              <a:t>démantèlement</a:t>
            </a:r>
            <a:r>
              <a:rPr lang="fr-FR" sz="2400" dirty="0"/>
              <a:t> a pour effet d'attaquer une partie de la </a:t>
            </a:r>
            <a:r>
              <a:rPr lang="fr-FR" sz="2400" dirty="0" smtClean="0"/>
              <a:t>réalité </a:t>
            </a:r>
            <a:r>
              <a:rPr lang="fr-FR" sz="2400" dirty="0"/>
              <a:t>perceptive de la </a:t>
            </a:r>
            <a:r>
              <a:rPr lang="fr-FR" sz="2400" dirty="0" smtClean="0"/>
              <a:t>présence </a:t>
            </a:r>
            <a:r>
              <a:rPr lang="fr-FR" sz="2400" dirty="0"/>
              <a:t>de l'autre </a:t>
            </a:r>
            <a:r>
              <a:rPr lang="fr-FR" sz="2400" dirty="0" smtClean="0"/>
              <a:t>perçue </a:t>
            </a:r>
            <a:r>
              <a:rPr lang="fr-FR" sz="2400" dirty="0"/>
              <a:t>comme objet attracteur</a:t>
            </a:r>
            <a:r>
              <a:rPr lang="fr-FR" sz="2400" b="1" dirty="0"/>
              <a:t>, </a:t>
            </a:r>
            <a:r>
              <a:rPr lang="fr-FR" sz="2400" dirty="0"/>
              <a:t>au sens de Bick (1967</a:t>
            </a:r>
            <a:r>
              <a:rPr lang="fr-FR" sz="2400" dirty="0" smtClean="0"/>
              <a:t>)</a:t>
            </a:r>
          </a:p>
          <a:p>
            <a:pPr marL="285750" indent="-285750">
              <a:lnSpc>
                <a:spcPct val="80000"/>
              </a:lnSpc>
              <a:buClr>
                <a:schemeClr val="accent1"/>
              </a:buClr>
              <a:buFont typeface="Wingdings" charset="2"/>
              <a:buChar char=""/>
            </a:pPr>
            <a:endParaRPr lang="fr-FR" sz="2400" dirty="0"/>
          </a:p>
          <a:p>
            <a:pPr marL="742950" lvl="1" indent="-285750">
              <a:lnSpc>
                <a:spcPct val="80000"/>
              </a:lnSpc>
              <a:buClr>
                <a:schemeClr val="accent1"/>
              </a:buClr>
              <a:buFont typeface="Wingdings" charset="2"/>
              <a:buChar char=""/>
            </a:pPr>
            <a:r>
              <a:rPr lang="fr-FR" sz="2400" dirty="0" smtClean="0"/>
              <a:t>qui </a:t>
            </a:r>
            <a:r>
              <a:rPr lang="fr-FR" sz="2400" dirty="0"/>
              <a:t>attire dans l'</a:t>
            </a:r>
            <a:r>
              <a:rPr lang="fr-FR" sz="2400" dirty="0" err="1"/>
              <a:t>expérience</a:t>
            </a:r>
            <a:r>
              <a:rPr lang="fr-FR" sz="2400" dirty="0"/>
              <a:t> </a:t>
            </a:r>
            <a:r>
              <a:rPr lang="fr-FR" sz="2400" dirty="0" smtClean="0"/>
              <a:t>consensuelle</a:t>
            </a:r>
          </a:p>
          <a:p>
            <a:pPr marL="742950" lvl="1" indent="-285750">
              <a:lnSpc>
                <a:spcPct val="80000"/>
              </a:lnSpc>
              <a:buClr>
                <a:schemeClr val="accent1"/>
              </a:buClr>
              <a:buFont typeface="Wingdings" charset="2"/>
              <a:buChar char=""/>
            </a:pPr>
            <a:endParaRPr lang="fr-FR" sz="2400" dirty="0" smtClean="0"/>
          </a:p>
          <a:p>
            <a:pPr marL="742950" lvl="1" indent="-285750">
              <a:lnSpc>
                <a:spcPct val="80000"/>
              </a:lnSpc>
              <a:buClr>
                <a:schemeClr val="accent1"/>
              </a:buClr>
              <a:buFont typeface="Wingdings" charset="2"/>
              <a:buChar char=""/>
            </a:pPr>
            <a:r>
              <a:rPr lang="fr-FR" sz="2400" dirty="0" smtClean="0"/>
              <a:t>qui </a:t>
            </a:r>
            <a:r>
              <a:rPr lang="fr-FR" sz="2400" dirty="0"/>
              <a:t>est alors transformé en un "</a:t>
            </a:r>
            <a:r>
              <a:rPr lang="fr-FR" sz="2400" dirty="0" smtClean="0"/>
              <a:t>flux sensoriel</a:t>
            </a:r>
            <a:r>
              <a:rPr lang="fr-FR" sz="2400" dirty="0"/>
              <a:t>" (</a:t>
            </a:r>
            <a:r>
              <a:rPr lang="fr-FR" sz="2400" dirty="0" err="1"/>
              <a:t>appréhension</a:t>
            </a:r>
            <a:r>
              <a:rPr lang="fr-FR" sz="2400" dirty="0"/>
              <a:t> de l’objet comme produit par nos sens</a:t>
            </a:r>
            <a:r>
              <a:rPr lang="fr-FR" sz="2400" dirty="0" smtClean="0"/>
              <a:t>)</a:t>
            </a:r>
          </a:p>
          <a:p>
            <a:pPr marL="742950" lvl="1" indent="-285750">
              <a:lnSpc>
                <a:spcPct val="80000"/>
              </a:lnSpc>
              <a:buClr>
                <a:schemeClr val="accent1"/>
              </a:buClr>
              <a:buFont typeface="Wingdings" charset="2"/>
              <a:buChar char=""/>
            </a:pPr>
            <a:endParaRPr lang="fr-FR" sz="2400" dirty="0"/>
          </a:p>
          <a:p>
            <a:pPr marL="742950" lvl="1" indent="-285750">
              <a:lnSpc>
                <a:spcPct val="80000"/>
              </a:lnSpc>
              <a:buClr>
                <a:schemeClr val="accent1"/>
              </a:buClr>
              <a:buFont typeface="Wingdings" charset="2"/>
              <a:buChar char=""/>
            </a:pPr>
            <a:r>
              <a:rPr lang="fr-FR" sz="2400" dirty="0" smtClean="0"/>
              <a:t>ce </a:t>
            </a:r>
            <a:r>
              <a:rPr lang="fr-FR" sz="2400" dirty="0"/>
              <a:t>qui </a:t>
            </a:r>
            <a:r>
              <a:rPr lang="fr-FR" sz="2400" dirty="0" err="1"/>
              <a:t>protège</a:t>
            </a:r>
            <a:r>
              <a:rPr lang="fr-FR" sz="2400" dirty="0"/>
              <a:t> le Moi de l’attraction dangereuse de </a:t>
            </a:r>
            <a:r>
              <a:rPr lang="fr-FR" sz="2400" dirty="0" smtClean="0"/>
              <a:t>l’objet</a:t>
            </a:r>
          </a:p>
          <a:p>
            <a:pPr marL="742950" lvl="1" indent="-285750">
              <a:lnSpc>
                <a:spcPct val="80000"/>
              </a:lnSpc>
              <a:buClr>
                <a:schemeClr val="accent1"/>
              </a:buClr>
              <a:buFont typeface="Wingdings" charset="2"/>
              <a:buChar char=""/>
            </a:pPr>
            <a:endParaRPr lang="fr-FR" sz="2400" dirty="0" smtClean="0"/>
          </a:p>
          <a:p>
            <a:pPr marL="742950" lvl="1" indent="-285750">
              <a:lnSpc>
                <a:spcPct val="80000"/>
              </a:lnSpc>
              <a:buClr>
                <a:schemeClr val="accent1"/>
              </a:buClr>
              <a:buFont typeface="Wingdings" charset="2"/>
              <a:buChar char=""/>
            </a:pPr>
            <a:r>
              <a:rPr lang="fr-FR" sz="2400" dirty="0"/>
              <a:t>l</a:t>
            </a:r>
            <a:r>
              <a:rPr lang="fr-FR" sz="2400" dirty="0" smtClean="0"/>
              <a:t>e </a:t>
            </a:r>
            <a:r>
              <a:rPr lang="fr-FR" sz="2400" dirty="0"/>
              <a:t>processus de </a:t>
            </a:r>
            <a:r>
              <a:rPr lang="fr-FR" sz="2400" dirty="0" smtClean="0"/>
              <a:t>démantèlement </a:t>
            </a:r>
            <a:r>
              <a:rPr lang="fr-FR" sz="2400" dirty="0"/>
              <a:t>a une fonction de protection du Moi envers la potentielle </a:t>
            </a:r>
            <a:r>
              <a:rPr lang="fr-FR" sz="2400" dirty="0" smtClean="0"/>
              <a:t>émergence </a:t>
            </a:r>
            <a:r>
              <a:rPr lang="fr-FR" sz="2400" dirty="0"/>
              <a:t>de la relation objectale. </a:t>
            </a:r>
          </a:p>
          <a:p>
            <a:pPr lvl="1">
              <a:buClr>
                <a:schemeClr val="accent1"/>
              </a:buClr>
            </a:pPr>
            <a:endParaRPr lang="fr-FR" sz="2800" dirty="0" smtClean="0"/>
          </a:p>
          <a:p>
            <a:pPr marL="285750" indent="-285750">
              <a:buClr>
                <a:schemeClr val="accent1"/>
              </a:buClr>
              <a:buFont typeface="Wingdings" charset="2"/>
              <a:buChar char=""/>
            </a:pPr>
            <a:endParaRPr lang="fr-FR" dirty="0"/>
          </a:p>
          <a:p>
            <a:pPr marL="285750" indent="-285750">
              <a:buClr>
                <a:schemeClr val="accent1"/>
              </a:buClr>
              <a:buFont typeface="Wingdings" charset="2"/>
              <a:buChar char=""/>
            </a:pPr>
            <a:endParaRPr lang="fr-FR" dirty="0" smtClean="0"/>
          </a:p>
          <a:p>
            <a:endParaRPr lang="fr-FR" dirty="0"/>
          </a:p>
          <a:p>
            <a:pPr marL="285750" indent="-285750">
              <a:buFont typeface="Wingdings" charset="2"/>
              <a:buChar char="Ø"/>
            </a:pPr>
            <a:endParaRPr lang="fr-FR" sz="1600" dirty="0"/>
          </a:p>
        </p:txBody>
      </p:sp>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44</a:t>
            </a:fld>
            <a:endParaRPr kumimoji="0" lang="en-US" dirty="0"/>
          </a:p>
        </p:txBody>
      </p:sp>
    </p:spTree>
    <p:extLst>
      <p:ext uri="{BB962C8B-B14F-4D97-AF65-F5344CB8AC3E}">
        <p14:creationId xmlns:p14="http://schemas.microsoft.com/office/powerpoint/2010/main" val="18775827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p:cTn id="21"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 calcmode="lin" valueType="num">
                                      <p:cBhvr>
                                        <p:cTn id="28"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9"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30" dur="1000"/>
                                        <p:tgtEl>
                                          <p:spTgt spid="4">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 calcmode="lin" valueType="num">
                                      <p:cBhvr>
                                        <p:cTn id="35"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36"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7"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311690"/>
            <a:ext cx="8534400" cy="758952"/>
          </a:xfrm>
        </p:spPr>
        <p:txBody>
          <a:bodyPr>
            <a:normAutofit fontScale="90000"/>
          </a:bodyPr>
          <a:lstStyle/>
          <a:p>
            <a:pPr>
              <a:lnSpc>
                <a:spcPct val="80000"/>
              </a:lnSpc>
            </a:pPr>
            <a:r>
              <a:rPr lang="fr-FR" sz="3200" dirty="0"/>
              <a:t>Mise à l’épreuve de H 4 : Stratégie</a:t>
            </a:r>
            <a:br>
              <a:rPr lang="fr-FR" sz="3200" dirty="0"/>
            </a:br>
            <a:r>
              <a:rPr lang="fr-FR" sz="3200" dirty="0"/>
              <a:t>thérapeutique et effet : le remantèlement</a:t>
            </a:r>
            <a:endParaRPr lang="fr-FR" dirty="0"/>
          </a:p>
        </p:txBody>
      </p:sp>
      <p:sp>
        <p:nvSpPr>
          <p:cNvPr id="7" name="Rectangle 6"/>
          <p:cNvSpPr>
            <a:spLocks/>
          </p:cNvSpPr>
          <p:nvPr/>
        </p:nvSpPr>
        <p:spPr>
          <a:xfrm>
            <a:off x="7078847" y="1535348"/>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TEDDY</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8" name="ZoneTexte 7"/>
          <p:cNvSpPr txBox="1"/>
          <p:nvPr/>
        </p:nvSpPr>
        <p:spPr>
          <a:xfrm>
            <a:off x="388043" y="5635946"/>
            <a:ext cx="8448109" cy="523220"/>
          </a:xfrm>
          <a:prstGeom prst="rect">
            <a:avLst/>
          </a:prstGeom>
          <a:noFill/>
        </p:spPr>
        <p:txBody>
          <a:bodyPr wrap="square" rtlCol="0">
            <a:spAutoFit/>
          </a:bodyPr>
          <a:lstStyle/>
          <a:p>
            <a:pPr algn="ctr"/>
            <a:r>
              <a:rPr lang="fr-FR" sz="2800" dirty="0" smtClean="0">
                <a:solidFill>
                  <a:srgbClr val="FF0000"/>
                </a:solidFill>
              </a:rPr>
              <a:t>Augmentation des regards adressés au clinicien</a:t>
            </a:r>
            <a:endParaRPr lang="fr-FR" sz="2800" dirty="0">
              <a:solidFill>
                <a:srgbClr val="FF0000"/>
              </a:solidFill>
            </a:endParaRPr>
          </a:p>
        </p:txBody>
      </p:sp>
      <p:sp>
        <p:nvSpPr>
          <p:cNvPr id="3" name="Espace réservé du contenu 2"/>
          <p:cNvSpPr>
            <a:spLocks noGrp="1"/>
          </p:cNvSpPr>
          <p:nvPr>
            <p:ph sz="quarter" idx="1"/>
          </p:nvPr>
        </p:nvSpPr>
        <p:spPr>
          <a:xfrm>
            <a:off x="301752" y="1828009"/>
            <a:ext cx="8503920" cy="3644135"/>
          </a:xfrm>
        </p:spPr>
        <p:txBody>
          <a:bodyPr/>
          <a:lstStyle/>
          <a:p>
            <a:r>
              <a:rPr lang="fr-FR" dirty="0" smtClean="0"/>
              <a:t>Acceptation de l’autre</a:t>
            </a:r>
            <a:endParaRPr lang="fr-FR" dirty="0"/>
          </a:p>
        </p:txBody>
      </p:sp>
      <p:pic>
        <p:nvPicPr>
          <p:cNvPr id="9" name="Image 8"/>
          <p:cNvPicPr/>
          <p:nvPr/>
        </p:nvPicPr>
        <p:blipFill>
          <a:blip r:embed="rId3">
            <a:extLst>
              <a:ext uri="{28A0092B-C50C-407E-A947-70E740481C1C}">
                <a14:useLocalDpi xmlns:a14="http://schemas.microsoft.com/office/drawing/2010/main" val="0"/>
              </a:ext>
            </a:extLst>
          </a:blip>
          <a:srcRect/>
          <a:stretch>
            <a:fillRect/>
          </a:stretch>
        </p:blipFill>
        <p:spPr bwMode="auto">
          <a:xfrm>
            <a:off x="656423" y="2644117"/>
            <a:ext cx="6494039" cy="2670055"/>
          </a:xfrm>
          <a:prstGeom prst="rect">
            <a:avLst/>
          </a:prstGeom>
          <a:noFill/>
          <a:ln>
            <a:noFill/>
          </a:ln>
        </p:spPr>
      </p:pic>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45</a:t>
            </a:fld>
            <a:endParaRPr kumimoji="0" lang="en-US" dirty="0"/>
          </a:p>
        </p:txBody>
      </p:sp>
    </p:spTree>
    <p:extLst>
      <p:ext uri="{BB962C8B-B14F-4D97-AF65-F5344CB8AC3E}">
        <p14:creationId xmlns:p14="http://schemas.microsoft.com/office/powerpoint/2010/main" val="21258734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p:cTn id="11"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8">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311690"/>
            <a:ext cx="8534400" cy="758952"/>
          </a:xfrm>
        </p:spPr>
        <p:txBody>
          <a:bodyPr>
            <a:noAutofit/>
          </a:bodyPr>
          <a:lstStyle/>
          <a:p>
            <a:pPr>
              <a:lnSpc>
                <a:spcPct val="80000"/>
              </a:lnSpc>
            </a:pPr>
            <a:r>
              <a:rPr lang="fr-FR" sz="2800" dirty="0"/>
              <a:t>Mise à l’épreuve de H 4 : </a:t>
            </a:r>
            <a:r>
              <a:rPr lang="fr-FR" sz="2800" dirty="0" smtClean="0"/>
              <a:t>Stratégie</a:t>
            </a:r>
            <a:br>
              <a:rPr lang="fr-FR" sz="2800" dirty="0" smtClean="0"/>
            </a:br>
            <a:r>
              <a:rPr lang="fr-FR" sz="2800" dirty="0" smtClean="0"/>
              <a:t>thérapeutique </a:t>
            </a:r>
            <a:r>
              <a:rPr lang="fr-FR" sz="2800" dirty="0"/>
              <a:t>et effet : le remantèlement</a:t>
            </a:r>
          </a:p>
        </p:txBody>
      </p:sp>
      <p:sp>
        <p:nvSpPr>
          <p:cNvPr id="7" name="Rectangle 6"/>
          <p:cNvSpPr>
            <a:spLocks/>
          </p:cNvSpPr>
          <p:nvPr/>
        </p:nvSpPr>
        <p:spPr>
          <a:xfrm>
            <a:off x="7078847" y="1535348"/>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TEDDY</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8" name="ZoneTexte 7"/>
          <p:cNvSpPr txBox="1"/>
          <p:nvPr/>
        </p:nvSpPr>
        <p:spPr>
          <a:xfrm>
            <a:off x="388043" y="5517415"/>
            <a:ext cx="8448109" cy="830997"/>
          </a:xfrm>
          <a:prstGeom prst="rect">
            <a:avLst/>
          </a:prstGeom>
          <a:noFill/>
        </p:spPr>
        <p:txBody>
          <a:bodyPr wrap="square" rtlCol="0">
            <a:spAutoFit/>
          </a:bodyPr>
          <a:lstStyle/>
          <a:p>
            <a:pPr algn="ctr"/>
            <a:r>
              <a:rPr lang="fr-FR" sz="2400" dirty="0" smtClean="0">
                <a:solidFill>
                  <a:srgbClr val="FF0000"/>
                </a:solidFill>
              </a:rPr>
              <a:t>Avant de diminuer le démantèlement s’intensifie de manière importante</a:t>
            </a:r>
            <a:endParaRPr lang="fr-FR" sz="2400" dirty="0">
              <a:solidFill>
                <a:srgbClr val="FF0000"/>
              </a:solidFill>
            </a:endParaRPr>
          </a:p>
        </p:txBody>
      </p:sp>
      <p:sp>
        <p:nvSpPr>
          <p:cNvPr id="3" name="Espace réservé du contenu 2"/>
          <p:cNvSpPr>
            <a:spLocks noGrp="1"/>
          </p:cNvSpPr>
          <p:nvPr>
            <p:ph sz="quarter" idx="1"/>
          </p:nvPr>
        </p:nvSpPr>
        <p:spPr>
          <a:xfrm>
            <a:off x="301752" y="1828009"/>
            <a:ext cx="8503920" cy="3644135"/>
          </a:xfrm>
        </p:spPr>
        <p:txBody>
          <a:bodyPr/>
          <a:lstStyle/>
          <a:p>
            <a:endParaRPr lang="fr-FR" dirty="0" smtClean="0"/>
          </a:p>
          <a:p>
            <a:r>
              <a:rPr lang="fr-FR" dirty="0" smtClean="0"/>
              <a:t>L’</a:t>
            </a:r>
            <a:r>
              <a:rPr lang="fr-FR" dirty="0" err="1" smtClean="0"/>
              <a:t>émergence</a:t>
            </a:r>
            <a:r>
              <a:rPr lang="fr-FR" dirty="0" smtClean="0"/>
              <a:t> </a:t>
            </a:r>
            <a:r>
              <a:rPr lang="fr-FR" dirty="0"/>
              <a:t>de la relation pour </a:t>
            </a:r>
            <a:r>
              <a:rPr lang="fr-FR" dirty="0" smtClean="0"/>
              <a:t>Teddy</a:t>
            </a:r>
            <a:endParaRPr lang="fr-FR" dirty="0"/>
          </a:p>
          <a:p>
            <a:endParaRPr lang="fr-FR" dirty="0"/>
          </a:p>
        </p:txBody>
      </p:sp>
      <p:pic>
        <p:nvPicPr>
          <p:cNvPr id="10" name="Image 9"/>
          <p:cNvPicPr/>
          <p:nvPr/>
        </p:nvPicPr>
        <p:blipFill>
          <a:blip r:embed="rId3">
            <a:extLst>
              <a:ext uri="{28A0092B-C50C-407E-A947-70E740481C1C}">
                <a14:useLocalDpi xmlns:a14="http://schemas.microsoft.com/office/drawing/2010/main" val="0"/>
              </a:ext>
            </a:extLst>
          </a:blip>
          <a:srcRect/>
          <a:stretch>
            <a:fillRect/>
          </a:stretch>
        </p:blipFill>
        <p:spPr bwMode="auto">
          <a:xfrm>
            <a:off x="1723072" y="3221656"/>
            <a:ext cx="5697855" cy="2040255"/>
          </a:xfrm>
          <a:prstGeom prst="rect">
            <a:avLst/>
          </a:prstGeom>
          <a:noFill/>
          <a:ln>
            <a:noFill/>
          </a:ln>
        </p:spPr>
      </p:pic>
      <p:sp>
        <p:nvSpPr>
          <p:cNvPr id="11" name="Zone de texte 21"/>
          <p:cNvSpPr txBox="1">
            <a:spLocks noChangeArrowheads="1"/>
          </p:cNvSpPr>
          <p:nvPr/>
        </p:nvSpPr>
        <p:spPr bwMode="auto">
          <a:xfrm>
            <a:off x="5402743" y="3428464"/>
            <a:ext cx="1210945" cy="297180"/>
          </a:xfrm>
          <a:prstGeom prst="rect">
            <a:avLst/>
          </a:prstGeom>
          <a:solidFill>
            <a:srgbClr val="FFFFFF"/>
          </a:solidFill>
          <a:ln>
            <a:noFill/>
          </a:ln>
          <a:extLst>
            <a:ext uri="{91240B29-F687-4f45-9708-019B960494DF}">
              <a14:hiddenLine xmlns:a14="http://schemas.microsoft.com/office/drawing/2010/main" w="0">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50000"/>
              </a:lnSpc>
              <a:spcAft>
                <a:spcPts val="0"/>
              </a:spcAft>
            </a:pPr>
            <a:r>
              <a:rPr lang="fr-FR" sz="1200" dirty="0">
                <a:effectLst/>
                <a:latin typeface="Times New Roman"/>
                <a:ea typeface="Times New Roman"/>
                <a:sym typeface="Wingdings 2"/>
              </a:rPr>
              <a:t></a:t>
            </a:r>
            <a:r>
              <a:rPr lang="fr-FR" sz="1200" dirty="0">
                <a:effectLst/>
                <a:latin typeface="Times New Roman"/>
                <a:ea typeface="Times New Roman"/>
              </a:rPr>
              <a:t> </a:t>
            </a:r>
            <a:r>
              <a:rPr lang="fr-FR" sz="1000" dirty="0">
                <a:effectLst/>
                <a:latin typeface="Calibri"/>
                <a:ea typeface="Times New Roman"/>
                <a:cs typeface="Calibri"/>
              </a:rPr>
              <a:t>Périodes </a:t>
            </a:r>
            <a:endParaRPr lang="en-GB" sz="1200" dirty="0">
              <a:effectLst/>
              <a:latin typeface="Times New Roman"/>
              <a:ea typeface="Times New Roman"/>
            </a:endParaRPr>
          </a:p>
        </p:txBody>
      </p:sp>
      <p:sp>
        <p:nvSpPr>
          <p:cNvPr id="12" name="Zone de texte 19"/>
          <p:cNvSpPr txBox="1">
            <a:spLocks/>
          </p:cNvSpPr>
          <p:nvPr/>
        </p:nvSpPr>
        <p:spPr bwMode="auto">
          <a:xfrm>
            <a:off x="3286132" y="4347366"/>
            <a:ext cx="240665" cy="230505"/>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50000"/>
              </a:lnSpc>
              <a:spcAft>
                <a:spcPts val="0"/>
              </a:spcAft>
            </a:pPr>
            <a:r>
              <a:rPr lang="fr-FR" sz="1200" dirty="0">
                <a:effectLst/>
                <a:latin typeface="Times New Roman"/>
                <a:ea typeface="Times New Roman"/>
                <a:sym typeface="Wingdings 2"/>
              </a:rPr>
              <a:t></a:t>
            </a:r>
            <a:endParaRPr lang="en-GB" sz="1200" dirty="0">
              <a:effectLst/>
              <a:latin typeface="Times New Roman"/>
              <a:ea typeface="Times New Roman"/>
            </a:endParaRPr>
          </a:p>
        </p:txBody>
      </p:sp>
      <p:sp>
        <p:nvSpPr>
          <p:cNvPr id="13" name="Zone de texte 20"/>
          <p:cNvSpPr txBox="1">
            <a:spLocks/>
          </p:cNvSpPr>
          <p:nvPr/>
        </p:nvSpPr>
        <p:spPr bwMode="auto">
          <a:xfrm>
            <a:off x="4572642" y="3996211"/>
            <a:ext cx="240665" cy="21082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50000"/>
              </a:lnSpc>
              <a:spcAft>
                <a:spcPts val="0"/>
              </a:spcAft>
            </a:pPr>
            <a:r>
              <a:rPr lang="fr-FR" sz="1200" dirty="0">
                <a:effectLst/>
                <a:latin typeface="Times New Roman"/>
                <a:ea typeface="Times New Roman"/>
                <a:sym typeface="Wingdings 2"/>
              </a:rPr>
              <a:t></a:t>
            </a:r>
            <a:endParaRPr lang="en-GB" sz="1200" dirty="0">
              <a:effectLst/>
              <a:latin typeface="Times New Roman"/>
              <a:ea typeface="Times New Roman"/>
            </a:endParaRPr>
          </a:p>
        </p:txBody>
      </p:sp>
      <p:sp>
        <p:nvSpPr>
          <p:cNvPr id="14" name="Zone de texte 18"/>
          <p:cNvSpPr txBox="1">
            <a:spLocks/>
          </p:cNvSpPr>
          <p:nvPr/>
        </p:nvSpPr>
        <p:spPr bwMode="auto">
          <a:xfrm>
            <a:off x="3951612" y="4349271"/>
            <a:ext cx="240665" cy="230505"/>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50000"/>
              </a:lnSpc>
              <a:spcAft>
                <a:spcPts val="0"/>
              </a:spcAft>
            </a:pPr>
            <a:r>
              <a:rPr lang="fr-FR" sz="1200" dirty="0">
                <a:effectLst/>
                <a:latin typeface="Times New Roman"/>
                <a:ea typeface="Times New Roman"/>
                <a:sym typeface="Wingdings 2"/>
              </a:rPr>
              <a:t></a:t>
            </a:r>
            <a:endParaRPr lang="en-GB" sz="1200" dirty="0">
              <a:effectLst/>
              <a:latin typeface="Times New Roman"/>
              <a:ea typeface="Times New Roman"/>
            </a:endParaRPr>
          </a:p>
        </p:txBody>
      </p:sp>
      <p:sp>
        <p:nvSpPr>
          <p:cNvPr id="15" name="Zone de texte 17"/>
          <p:cNvSpPr txBox="1">
            <a:spLocks/>
          </p:cNvSpPr>
          <p:nvPr/>
        </p:nvSpPr>
        <p:spPr bwMode="auto">
          <a:xfrm>
            <a:off x="3591567" y="4351811"/>
            <a:ext cx="240665" cy="230505"/>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45720" rIns="91440" bIns="45720" anchor="t" anchorCtr="0" upright="1">
            <a:noAutofit/>
          </a:bodyPr>
          <a:lstStyle/>
          <a:p>
            <a:pPr algn="just">
              <a:lnSpc>
                <a:spcPct val="150000"/>
              </a:lnSpc>
              <a:spcAft>
                <a:spcPts val="0"/>
              </a:spcAft>
            </a:pPr>
            <a:r>
              <a:rPr lang="fr-FR" sz="1200" dirty="0">
                <a:effectLst/>
                <a:latin typeface="Times New Roman"/>
                <a:ea typeface="Times New Roman"/>
                <a:sym typeface="Wingdings 2"/>
              </a:rPr>
              <a:t></a:t>
            </a:r>
            <a:endParaRPr lang="en-GB" sz="1200" dirty="0">
              <a:effectLst/>
              <a:latin typeface="Times New Roman"/>
              <a:ea typeface="Times New Roman"/>
            </a:endParaRPr>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46</a:t>
            </a:fld>
            <a:endParaRPr kumimoji="0" lang="en-US" dirty="0"/>
          </a:p>
        </p:txBody>
      </p:sp>
    </p:spTree>
    <p:extLst>
      <p:ext uri="{BB962C8B-B14F-4D97-AF65-F5344CB8AC3E}">
        <p14:creationId xmlns:p14="http://schemas.microsoft.com/office/powerpoint/2010/main" val="28321115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4" dur="1000" fill="hold"/>
                                        <p:tgtEl>
                                          <p:spTgt spid="8"/>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12" grpId="0" animBg="1"/>
      <p:bldP spid="13" grpId="0" animBg="1"/>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1752" y="287950"/>
            <a:ext cx="8534400" cy="758952"/>
          </a:xfrm>
        </p:spPr>
        <p:txBody>
          <a:bodyPr>
            <a:normAutofit fontScale="90000"/>
          </a:bodyPr>
          <a:lstStyle/>
          <a:p>
            <a:r>
              <a:rPr lang="fr-FR" sz="2800" dirty="0"/>
              <a:t>Mise à l’épreuve de H 4 : Stratégie</a:t>
            </a:r>
            <a:br>
              <a:rPr lang="fr-FR" sz="2800" dirty="0"/>
            </a:br>
            <a:r>
              <a:rPr lang="fr-FR" sz="2800" dirty="0"/>
              <a:t>thérapeutique et effet : le remantèlement</a:t>
            </a:r>
            <a:endParaRPr lang="fr-FR" dirty="0"/>
          </a:p>
        </p:txBody>
      </p:sp>
      <p:sp>
        <p:nvSpPr>
          <p:cNvPr id="3" name="Espace réservé du contenu 2"/>
          <p:cNvSpPr>
            <a:spLocks noGrp="1"/>
          </p:cNvSpPr>
          <p:nvPr>
            <p:ph sz="half" idx="1"/>
          </p:nvPr>
        </p:nvSpPr>
        <p:spPr>
          <a:xfrm>
            <a:off x="301752" y="1371600"/>
            <a:ext cx="4038600" cy="4681728"/>
          </a:xfrm>
        </p:spPr>
        <p:txBody>
          <a:bodyPr/>
          <a:lstStyle/>
          <a:p>
            <a:r>
              <a:rPr lang="fr-FR" dirty="0" smtClean="0"/>
              <a:t>Teddy au début de la recherche</a:t>
            </a:r>
          </a:p>
          <a:p>
            <a:endParaRPr lang="fr-FR" dirty="0"/>
          </a:p>
        </p:txBody>
      </p:sp>
      <p:sp>
        <p:nvSpPr>
          <p:cNvPr id="4" name="Espace réservé du contenu 3"/>
          <p:cNvSpPr>
            <a:spLocks noGrp="1"/>
          </p:cNvSpPr>
          <p:nvPr>
            <p:ph sz="half" idx="2"/>
          </p:nvPr>
        </p:nvSpPr>
        <p:spPr/>
        <p:txBody>
          <a:bodyPr/>
          <a:lstStyle/>
          <a:p>
            <a:r>
              <a:rPr lang="fr-FR" dirty="0" smtClean="0"/>
              <a:t>Teddy à la fin, 25 mois plus tard</a:t>
            </a:r>
          </a:p>
          <a:p>
            <a:endParaRPr lang="fr-FR" dirty="0"/>
          </a:p>
        </p:txBody>
      </p:sp>
      <p:sp>
        <p:nvSpPr>
          <p:cNvPr id="5" name="Espace réservé du numéro de diapositive 4"/>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47</a:t>
            </a:fld>
            <a:endParaRPr kumimoji="0" lang="en-US"/>
          </a:p>
        </p:txBody>
      </p:sp>
      <p:pic>
        <p:nvPicPr>
          <p:cNvPr id="9" name="Image 8" descr="Capture d’écran 2014-09-21 à 07.55.46.png"/>
          <p:cNvPicPr>
            <a:picLocks noChangeAspect="1"/>
          </p:cNvPicPr>
          <p:nvPr/>
        </p:nvPicPr>
        <p:blipFill>
          <a:blip r:embed="rId3"/>
          <a:stretch>
            <a:fillRect/>
          </a:stretch>
        </p:blipFill>
        <p:spPr>
          <a:xfrm>
            <a:off x="301752" y="2544763"/>
            <a:ext cx="4152900" cy="3124200"/>
          </a:xfrm>
          <a:prstGeom prst="rect">
            <a:avLst/>
          </a:prstGeom>
        </p:spPr>
      </p:pic>
      <p:pic>
        <p:nvPicPr>
          <p:cNvPr id="10" name="Image 9" descr="Capture d’écran 2014-09-21 à 07.55.56.png"/>
          <p:cNvPicPr>
            <a:picLocks noChangeAspect="1"/>
          </p:cNvPicPr>
          <p:nvPr/>
        </p:nvPicPr>
        <p:blipFill>
          <a:blip r:embed="rId4"/>
          <a:stretch>
            <a:fillRect/>
          </a:stretch>
        </p:blipFill>
        <p:spPr>
          <a:xfrm>
            <a:off x="4742857" y="2579395"/>
            <a:ext cx="4051300" cy="3162300"/>
          </a:xfrm>
          <a:prstGeom prst="rect">
            <a:avLst/>
          </a:prstGeom>
        </p:spPr>
      </p:pic>
    </p:spTree>
    <p:extLst>
      <p:ext uri="{BB962C8B-B14F-4D97-AF65-F5344CB8AC3E}">
        <p14:creationId xmlns:p14="http://schemas.microsoft.com/office/powerpoint/2010/main" val="2010610405"/>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299820"/>
            <a:ext cx="8534400" cy="758952"/>
          </a:xfrm>
        </p:spPr>
        <p:txBody>
          <a:bodyPr>
            <a:normAutofit fontScale="90000"/>
          </a:bodyPr>
          <a:lstStyle/>
          <a:p>
            <a:pPr>
              <a:lnSpc>
                <a:spcPct val="80000"/>
              </a:lnSpc>
            </a:pPr>
            <a:r>
              <a:rPr lang="fr-FR" sz="3200" dirty="0"/>
              <a:t>Mise à l’épreuve de </a:t>
            </a:r>
            <a:r>
              <a:rPr lang="fr-FR" sz="3600" dirty="0"/>
              <a:t>H 4 : Stratégie thérapeutique et effet : le remantèlement</a:t>
            </a:r>
            <a:endParaRPr lang="fr-FR" dirty="0"/>
          </a:p>
        </p:txBody>
      </p:sp>
      <p:sp>
        <p:nvSpPr>
          <p:cNvPr id="7" name="Rectangle 6"/>
          <p:cNvSpPr>
            <a:spLocks/>
          </p:cNvSpPr>
          <p:nvPr/>
        </p:nvSpPr>
        <p:spPr>
          <a:xfrm>
            <a:off x="7078847" y="1382951"/>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CESAR</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8" name="ZoneTexte 7"/>
          <p:cNvSpPr txBox="1"/>
          <p:nvPr/>
        </p:nvSpPr>
        <p:spPr>
          <a:xfrm>
            <a:off x="388043" y="5522170"/>
            <a:ext cx="8448109" cy="646331"/>
          </a:xfrm>
          <a:prstGeom prst="rect">
            <a:avLst/>
          </a:prstGeom>
          <a:noFill/>
        </p:spPr>
        <p:txBody>
          <a:bodyPr wrap="square" rtlCol="0">
            <a:spAutoFit/>
          </a:bodyPr>
          <a:lstStyle/>
          <a:p>
            <a:pPr algn="ctr"/>
            <a:r>
              <a:rPr lang="fr-FR" dirty="0" smtClean="0">
                <a:solidFill>
                  <a:srgbClr val="FF0000"/>
                </a:solidFill>
              </a:rPr>
              <a:t>César est déjà en relation. Le pourcentage de regard qu’il lance à la clinicienne n’ont pas la même connotation intersubjective.</a:t>
            </a:r>
          </a:p>
        </p:txBody>
      </p:sp>
      <p:sp>
        <p:nvSpPr>
          <p:cNvPr id="3" name="Espace réservé du contenu 2"/>
          <p:cNvSpPr>
            <a:spLocks noGrp="1"/>
          </p:cNvSpPr>
          <p:nvPr>
            <p:ph sz="quarter" idx="1"/>
          </p:nvPr>
        </p:nvSpPr>
        <p:spPr>
          <a:xfrm>
            <a:off x="301752" y="1689939"/>
            <a:ext cx="6777095" cy="830039"/>
          </a:xfrm>
        </p:spPr>
        <p:txBody>
          <a:bodyPr>
            <a:normAutofit fontScale="92500" lnSpcReduction="10000"/>
          </a:bodyPr>
          <a:lstStyle/>
          <a:p>
            <a:r>
              <a:rPr lang="fr-FR" dirty="0" smtClean="0"/>
              <a:t>Action du clinicien sur les canaux sensoriels visuel, auditif et tactile</a:t>
            </a:r>
            <a:endParaRPr lang="fr-FR" dirty="0"/>
          </a:p>
        </p:txBody>
      </p:sp>
      <p:pic>
        <p:nvPicPr>
          <p:cNvPr id="9" name="Image 8"/>
          <p:cNvPicPr/>
          <p:nvPr/>
        </p:nvPicPr>
        <p:blipFill>
          <a:blip r:embed="rId3">
            <a:extLst>
              <a:ext uri="{28A0092B-C50C-407E-A947-70E740481C1C}">
                <a14:useLocalDpi xmlns:a14="http://schemas.microsoft.com/office/drawing/2010/main" val="0"/>
              </a:ext>
            </a:extLst>
          </a:blip>
          <a:srcRect/>
          <a:stretch>
            <a:fillRect/>
          </a:stretch>
        </p:blipFill>
        <p:spPr bwMode="auto">
          <a:xfrm>
            <a:off x="2271712" y="2582156"/>
            <a:ext cx="4600575" cy="2771775"/>
          </a:xfrm>
          <a:prstGeom prst="rect">
            <a:avLst/>
          </a:prstGeom>
          <a:noFill/>
          <a:ln>
            <a:noFill/>
          </a:ln>
        </p:spPr>
      </p:pic>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48</a:t>
            </a:fld>
            <a:endParaRPr kumimoji="0" lang="en-US" dirty="0"/>
          </a:p>
        </p:txBody>
      </p:sp>
    </p:spTree>
    <p:extLst>
      <p:ext uri="{BB962C8B-B14F-4D97-AF65-F5344CB8AC3E}">
        <p14:creationId xmlns:p14="http://schemas.microsoft.com/office/powerpoint/2010/main" val="37806043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p:cTn id="11"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8">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299820"/>
            <a:ext cx="8534400" cy="758952"/>
          </a:xfrm>
        </p:spPr>
        <p:txBody>
          <a:bodyPr>
            <a:normAutofit fontScale="90000"/>
          </a:bodyPr>
          <a:lstStyle/>
          <a:p>
            <a:pPr>
              <a:lnSpc>
                <a:spcPct val="80000"/>
              </a:lnSpc>
            </a:pPr>
            <a:r>
              <a:rPr lang="fr-FR" sz="3200" dirty="0"/>
              <a:t>Mise à l’épreuve de </a:t>
            </a:r>
            <a:r>
              <a:rPr lang="fr-FR" sz="3600" dirty="0"/>
              <a:t>H 4 : Stratégie thérapeutique et effet : le remantèlement</a:t>
            </a:r>
            <a:endParaRPr lang="fr-FR" dirty="0"/>
          </a:p>
        </p:txBody>
      </p:sp>
      <p:sp>
        <p:nvSpPr>
          <p:cNvPr id="7" name="Rectangle 6"/>
          <p:cNvSpPr>
            <a:spLocks/>
          </p:cNvSpPr>
          <p:nvPr/>
        </p:nvSpPr>
        <p:spPr>
          <a:xfrm>
            <a:off x="7078847" y="1416817"/>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CESAR</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8" name="ZoneTexte 7"/>
          <p:cNvSpPr txBox="1"/>
          <p:nvPr/>
        </p:nvSpPr>
        <p:spPr>
          <a:xfrm>
            <a:off x="388043" y="5420572"/>
            <a:ext cx="8448109" cy="1015663"/>
          </a:xfrm>
          <a:prstGeom prst="rect">
            <a:avLst/>
          </a:prstGeom>
          <a:noFill/>
        </p:spPr>
        <p:txBody>
          <a:bodyPr wrap="square" rtlCol="0">
            <a:spAutoFit/>
          </a:bodyPr>
          <a:lstStyle/>
          <a:p>
            <a:pPr algn="ctr"/>
            <a:r>
              <a:rPr lang="fr-FR" sz="2000" dirty="0" smtClean="0">
                <a:solidFill>
                  <a:srgbClr val="FF0000"/>
                </a:solidFill>
              </a:rPr>
              <a:t>Le phénomène de démantèlement apparaît peu.</a:t>
            </a:r>
          </a:p>
          <a:p>
            <a:pPr algn="ctr"/>
            <a:r>
              <a:rPr lang="fr-FR" sz="2000" dirty="0" smtClean="0">
                <a:solidFill>
                  <a:srgbClr val="FF0000"/>
                </a:solidFill>
              </a:rPr>
              <a:t>Ses regards n’ont plus rien à voir avec</a:t>
            </a:r>
          </a:p>
          <a:p>
            <a:pPr algn="ctr"/>
            <a:r>
              <a:rPr lang="fr-FR" sz="2000" dirty="0" smtClean="0">
                <a:solidFill>
                  <a:srgbClr val="FF0000"/>
                </a:solidFill>
              </a:rPr>
              <a:t>des regards autistiques (de biais, en coin…)</a:t>
            </a:r>
            <a:endParaRPr lang="fr-FR" sz="2000" dirty="0">
              <a:solidFill>
                <a:srgbClr val="FF0000"/>
              </a:solidFill>
            </a:endParaRPr>
          </a:p>
        </p:txBody>
      </p:sp>
      <p:sp>
        <p:nvSpPr>
          <p:cNvPr id="2" name="Espace réservé du contenu 1"/>
          <p:cNvSpPr>
            <a:spLocks noGrp="1"/>
          </p:cNvSpPr>
          <p:nvPr>
            <p:ph sz="quarter" idx="1"/>
          </p:nvPr>
        </p:nvSpPr>
        <p:spPr>
          <a:xfrm>
            <a:off x="301752" y="1848776"/>
            <a:ext cx="8503920" cy="593076"/>
          </a:xfrm>
        </p:spPr>
        <p:txBody>
          <a:bodyPr/>
          <a:lstStyle/>
          <a:p>
            <a:r>
              <a:rPr lang="fr-FR" dirty="0"/>
              <a:t>C</a:t>
            </a:r>
            <a:r>
              <a:rPr lang="fr-FR" dirty="0" smtClean="0"/>
              <a:t>onfirmation </a:t>
            </a:r>
            <a:r>
              <a:rPr lang="fr-FR" dirty="0"/>
              <a:t>de l’existence </a:t>
            </a:r>
            <a:r>
              <a:rPr lang="fr-FR" dirty="0" smtClean="0"/>
              <a:t>de </a:t>
            </a:r>
            <a:r>
              <a:rPr lang="fr-FR" dirty="0"/>
              <a:t>relation à </a:t>
            </a:r>
            <a:r>
              <a:rPr lang="fr-FR" dirty="0" smtClean="0"/>
              <a:t>l’autre</a:t>
            </a:r>
            <a:endParaRPr lang="fr-FR" dirty="0"/>
          </a:p>
          <a:p>
            <a:endParaRPr lang="fr-FR" dirty="0"/>
          </a:p>
        </p:txBody>
      </p:sp>
      <p:pic>
        <p:nvPicPr>
          <p:cNvPr id="13" name="Image 12"/>
          <p:cNvPicPr/>
          <p:nvPr/>
        </p:nvPicPr>
        <p:blipFill>
          <a:blip r:embed="rId3">
            <a:extLst>
              <a:ext uri="{28A0092B-C50C-407E-A947-70E740481C1C}">
                <a14:useLocalDpi xmlns:a14="http://schemas.microsoft.com/office/drawing/2010/main" val="0"/>
              </a:ext>
            </a:extLst>
          </a:blip>
          <a:srcRect/>
          <a:stretch>
            <a:fillRect/>
          </a:stretch>
        </p:blipFill>
        <p:spPr bwMode="auto">
          <a:xfrm>
            <a:off x="1723390" y="2684027"/>
            <a:ext cx="5697220" cy="2675255"/>
          </a:xfrm>
          <a:prstGeom prst="rect">
            <a:avLst/>
          </a:prstGeom>
          <a:noFill/>
          <a:ln>
            <a:noFill/>
          </a:ln>
        </p:spPr>
      </p:pic>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49</a:t>
            </a:fld>
            <a:endParaRPr kumimoji="0" lang="en-US" dirty="0"/>
          </a:p>
        </p:txBody>
      </p:sp>
    </p:spTree>
    <p:extLst>
      <p:ext uri="{BB962C8B-B14F-4D97-AF65-F5344CB8AC3E}">
        <p14:creationId xmlns:p14="http://schemas.microsoft.com/office/powerpoint/2010/main" val="38826218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p:cTn id="11"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8">
                                            <p:txEl>
                                              <p:pRg st="0" end="0"/>
                                            </p:txEl>
                                          </p:spTgt>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 calcmode="lin" valueType="num">
                                      <p:cBhvr>
                                        <p:cTn id="15"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8">
                                            <p:txEl>
                                              <p:pRg st="1" end="1"/>
                                            </p:txEl>
                                          </p:spTgt>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p:cTn id="19"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8">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299820"/>
            <a:ext cx="8534400" cy="758952"/>
          </a:xfrm>
        </p:spPr>
        <p:txBody>
          <a:bodyPr>
            <a:noAutofit/>
          </a:bodyPr>
          <a:lstStyle/>
          <a:p>
            <a:pPr>
              <a:lnSpc>
                <a:spcPct val="80000"/>
              </a:lnSpc>
            </a:pPr>
            <a:r>
              <a:rPr lang="fr-FR" sz="2800" dirty="0"/>
              <a:t>Mise à l’épreuve de H 4 : Stratégie</a:t>
            </a:r>
            <a:br>
              <a:rPr lang="fr-FR" sz="2800" dirty="0"/>
            </a:br>
            <a:r>
              <a:rPr lang="fr-FR" sz="2800" dirty="0"/>
              <a:t>thérapeutique et effet : le remantèlement</a:t>
            </a:r>
            <a:endParaRPr lang="fr-FR" sz="3000" dirty="0"/>
          </a:p>
        </p:txBody>
      </p:sp>
      <p:sp>
        <p:nvSpPr>
          <p:cNvPr id="7" name="Rectangle 6"/>
          <p:cNvSpPr>
            <a:spLocks/>
          </p:cNvSpPr>
          <p:nvPr/>
        </p:nvSpPr>
        <p:spPr>
          <a:xfrm>
            <a:off x="7078847" y="1535348"/>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LORA</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8" name="ZoneTexte 7"/>
          <p:cNvSpPr txBox="1"/>
          <p:nvPr/>
        </p:nvSpPr>
        <p:spPr>
          <a:xfrm>
            <a:off x="388043" y="5234309"/>
            <a:ext cx="8448109" cy="984885"/>
          </a:xfrm>
          <a:prstGeom prst="rect">
            <a:avLst/>
          </a:prstGeom>
          <a:noFill/>
        </p:spPr>
        <p:txBody>
          <a:bodyPr wrap="square" rtlCol="0">
            <a:spAutoFit/>
          </a:bodyPr>
          <a:lstStyle/>
          <a:p>
            <a:endParaRPr lang="fr-FR" dirty="0" smtClean="0">
              <a:solidFill>
                <a:srgbClr val="FF0000"/>
              </a:solidFill>
            </a:endParaRPr>
          </a:p>
          <a:p>
            <a:pPr algn="ctr"/>
            <a:r>
              <a:rPr lang="fr-FR" sz="2000" dirty="0" smtClean="0">
                <a:solidFill>
                  <a:srgbClr val="FF0000"/>
                </a:solidFill>
              </a:rPr>
              <a:t>Lora est dans une adhésivité à l’autre</a:t>
            </a:r>
            <a:endParaRPr lang="fr-FR" sz="2000" dirty="0">
              <a:solidFill>
                <a:srgbClr val="FF0000"/>
              </a:solidFill>
            </a:endParaRPr>
          </a:p>
          <a:p>
            <a:pPr algn="ctr"/>
            <a:r>
              <a:rPr lang="fr-FR" sz="2000" dirty="0" smtClean="0">
                <a:solidFill>
                  <a:srgbClr val="FF0000"/>
                </a:solidFill>
              </a:rPr>
              <a:t>Pertinence des critères pour son cas ?</a:t>
            </a:r>
            <a:endParaRPr lang="fr-FR" sz="2000" dirty="0">
              <a:solidFill>
                <a:srgbClr val="FF0000"/>
              </a:solidFill>
            </a:endParaRPr>
          </a:p>
        </p:txBody>
      </p:sp>
      <p:sp>
        <p:nvSpPr>
          <p:cNvPr id="5" name="Espace réservé du contenu 4"/>
          <p:cNvSpPr>
            <a:spLocks noGrp="1"/>
          </p:cNvSpPr>
          <p:nvPr>
            <p:ph sz="quarter" idx="1"/>
          </p:nvPr>
        </p:nvSpPr>
        <p:spPr>
          <a:xfrm>
            <a:off x="301752" y="1676400"/>
            <a:ext cx="8503920" cy="846667"/>
          </a:xfrm>
        </p:spPr>
        <p:txBody>
          <a:bodyPr/>
          <a:lstStyle/>
          <a:p>
            <a:r>
              <a:rPr lang="fr-FR" dirty="0" smtClean="0"/>
              <a:t>La relation adhésive</a:t>
            </a:r>
            <a:endParaRPr lang="fr-FR" dirty="0"/>
          </a:p>
        </p:txBody>
      </p:sp>
      <p:pic>
        <p:nvPicPr>
          <p:cNvPr id="11" name="Image 10"/>
          <p:cNvPicPr/>
          <p:nvPr/>
        </p:nvPicPr>
        <p:blipFill>
          <a:blip r:embed="rId3">
            <a:extLst>
              <a:ext uri="{28A0092B-C50C-407E-A947-70E740481C1C}">
                <a14:useLocalDpi xmlns:a14="http://schemas.microsoft.com/office/drawing/2010/main" val="0"/>
              </a:ext>
            </a:extLst>
          </a:blip>
          <a:srcRect/>
          <a:stretch>
            <a:fillRect/>
          </a:stretch>
        </p:blipFill>
        <p:spPr bwMode="auto">
          <a:xfrm>
            <a:off x="1689100" y="2909981"/>
            <a:ext cx="5765800" cy="2291080"/>
          </a:xfrm>
          <a:prstGeom prst="rect">
            <a:avLst/>
          </a:prstGeom>
          <a:noFill/>
          <a:ln>
            <a:noFill/>
          </a:ln>
        </p:spPr>
      </p:pic>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50</a:t>
            </a:fld>
            <a:endParaRPr kumimoji="0" lang="en-US" dirty="0"/>
          </a:p>
        </p:txBody>
      </p:sp>
    </p:spTree>
    <p:extLst>
      <p:ext uri="{BB962C8B-B14F-4D97-AF65-F5344CB8AC3E}">
        <p14:creationId xmlns:p14="http://schemas.microsoft.com/office/powerpoint/2010/main" val="19412959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p:cTn id="11"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8">
                                            <p:txEl>
                                              <p:pRg st="1" end="1"/>
                                            </p:txEl>
                                          </p:spTgt>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p:cTn id="15"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8">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299820"/>
            <a:ext cx="8534400" cy="758952"/>
          </a:xfrm>
        </p:spPr>
        <p:txBody>
          <a:bodyPr>
            <a:noAutofit/>
          </a:bodyPr>
          <a:lstStyle/>
          <a:p>
            <a:pPr>
              <a:lnSpc>
                <a:spcPct val="80000"/>
              </a:lnSpc>
            </a:pPr>
            <a:r>
              <a:rPr lang="fr-FR" sz="2800" dirty="0"/>
              <a:t>Mise à l’épreuve de H 4 : Stratégie</a:t>
            </a:r>
            <a:br>
              <a:rPr lang="fr-FR" sz="2800" dirty="0"/>
            </a:br>
            <a:r>
              <a:rPr lang="fr-FR" sz="2800" dirty="0"/>
              <a:t>thérapeutique et effet : le remantèlement</a:t>
            </a:r>
            <a:endParaRPr lang="fr-FR" sz="3000" dirty="0"/>
          </a:p>
        </p:txBody>
      </p:sp>
      <p:sp>
        <p:nvSpPr>
          <p:cNvPr id="7" name="Rectangle 6"/>
          <p:cNvSpPr>
            <a:spLocks/>
          </p:cNvSpPr>
          <p:nvPr/>
        </p:nvSpPr>
        <p:spPr>
          <a:xfrm>
            <a:off x="7078847" y="1535348"/>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LORA</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8" name="ZoneTexte 7"/>
          <p:cNvSpPr txBox="1"/>
          <p:nvPr/>
        </p:nvSpPr>
        <p:spPr>
          <a:xfrm>
            <a:off x="301752" y="5420572"/>
            <a:ext cx="8448109" cy="646331"/>
          </a:xfrm>
          <a:prstGeom prst="rect">
            <a:avLst/>
          </a:prstGeom>
          <a:noFill/>
        </p:spPr>
        <p:txBody>
          <a:bodyPr wrap="square" rtlCol="0">
            <a:spAutoFit/>
          </a:bodyPr>
          <a:lstStyle/>
          <a:p>
            <a:endParaRPr lang="fr-FR" dirty="0" smtClean="0">
              <a:solidFill>
                <a:srgbClr val="FF0000"/>
              </a:solidFill>
            </a:endParaRPr>
          </a:p>
          <a:p>
            <a:pPr algn="ctr"/>
            <a:r>
              <a:rPr lang="fr-FR" dirty="0" smtClean="0">
                <a:solidFill>
                  <a:srgbClr val="FF0000"/>
                </a:solidFill>
              </a:rPr>
              <a:t>Lora est dans l’adhésivité à l’autre. Regards vers l’autre qui ne le voit pas.</a:t>
            </a:r>
            <a:endParaRPr lang="fr-FR" dirty="0">
              <a:solidFill>
                <a:srgbClr val="FF0000"/>
              </a:solidFill>
            </a:endParaRPr>
          </a:p>
        </p:txBody>
      </p:sp>
      <p:pic>
        <p:nvPicPr>
          <p:cNvPr id="11" name="Image 10"/>
          <p:cNvPicPr/>
          <p:nvPr/>
        </p:nvPicPr>
        <p:blipFill>
          <a:blip r:embed="rId3">
            <a:extLst>
              <a:ext uri="{28A0092B-C50C-407E-A947-70E740481C1C}">
                <a14:useLocalDpi xmlns:a14="http://schemas.microsoft.com/office/drawing/2010/main" val="0"/>
              </a:ext>
            </a:extLst>
          </a:blip>
          <a:srcRect/>
          <a:stretch>
            <a:fillRect/>
          </a:stretch>
        </p:blipFill>
        <p:spPr bwMode="auto">
          <a:xfrm>
            <a:off x="1337733" y="2844800"/>
            <a:ext cx="6620933" cy="2575772"/>
          </a:xfrm>
          <a:prstGeom prst="rect">
            <a:avLst/>
          </a:prstGeom>
          <a:noFill/>
          <a:ln>
            <a:noFill/>
          </a:ln>
        </p:spPr>
      </p:pic>
      <p:sp>
        <p:nvSpPr>
          <p:cNvPr id="3" name="Espace réservé du contenu 2"/>
          <p:cNvSpPr>
            <a:spLocks noGrp="1"/>
          </p:cNvSpPr>
          <p:nvPr>
            <p:ph sz="quarter" idx="1"/>
          </p:nvPr>
        </p:nvSpPr>
        <p:spPr>
          <a:xfrm>
            <a:off x="301752" y="2013778"/>
            <a:ext cx="8503920" cy="831022"/>
          </a:xfrm>
        </p:spPr>
        <p:txBody>
          <a:bodyPr/>
          <a:lstStyle/>
          <a:p>
            <a:r>
              <a:rPr lang="fr-FR" dirty="0"/>
              <a:t>D</a:t>
            </a:r>
            <a:r>
              <a:rPr lang="fr-FR" dirty="0" smtClean="0"/>
              <a:t>ifficulté d’</a:t>
            </a:r>
            <a:r>
              <a:rPr lang="fr-FR" dirty="0" err="1" smtClean="0"/>
              <a:t>être</a:t>
            </a:r>
            <a:r>
              <a:rPr lang="fr-FR" dirty="0" smtClean="0"/>
              <a:t> ou </a:t>
            </a:r>
            <a:r>
              <a:rPr lang="fr-FR" dirty="0"/>
              <a:t>ne pas </a:t>
            </a:r>
            <a:r>
              <a:rPr lang="fr-FR" dirty="0" err="1"/>
              <a:t>être</a:t>
            </a:r>
            <a:r>
              <a:rPr lang="fr-FR" dirty="0"/>
              <a:t> en </a:t>
            </a:r>
            <a:r>
              <a:rPr lang="fr-FR" dirty="0" smtClean="0"/>
              <a:t>relation</a:t>
            </a:r>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51</a:t>
            </a:fld>
            <a:endParaRPr kumimoji="0" lang="en-US" dirty="0"/>
          </a:p>
        </p:txBody>
      </p:sp>
    </p:spTree>
    <p:extLst>
      <p:ext uri="{BB962C8B-B14F-4D97-AF65-F5344CB8AC3E}">
        <p14:creationId xmlns:p14="http://schemas.microsoft.com/office/powerpoint/2010/main" val="5921907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p:cTn id="11"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8">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01752" y="299820"/>
            <a:ext cx="8534400" cy="758952"/>
          </a:xfrm>
        </p:spPr>
        <p:txBody>
          <a:bodyPr>
            <a:noAutofit/>
          </a:bodyPr>
          <a:lstStyle/>
          <a:p>
            <a:pPr>
              <a:lnSpc>
                <a:spcPct val="80000"/>
              </a:lnSpc>
            </a:pPr>
            <a:r>
              <a:rPr lang="fr-FR" sz="2800" dirty="0"/>
              <a:t>Mise à l’épreuve de H 4 : Stratégie</a:t>
            </a:r>
            <a:br>
              <a:rPr lang="fr-FR" sz="2800" dirty="0"/>
            </a:br>
            <a:r>
              <a:rPr lang="fr-FR" sz="2800" dirty="0"/>
              <a:t>thérapeutique et effet : le remantèlement</a:t>
            </a:r>
            <a:endParaRPr lang="fr-FR" sz="3000" dirty="0"/>
          </a:p>
        </p:txBody>
      </p:sp>
      <p:sp>
        <p:nvSpPr>
          <p:cNvPr id="7" name="Rectangle 6"/>
          <p:cNvSpPr>
            <a:spLocks/>
          </p:cNvSpPr>
          <p:nvPr/>
        </p:nvSpPr>
        <p:spPr>
          <a:xfrm>
            <a:off x="7078847" y="1535348"/>
            <a:ext cx="1857903" cy="584776"/>
          </a:xfrm>
          <a:prstGeom prst="rect">
            <a:avLst/>
          </a:prstGeom>
          <a:noFill/>
        </p:spPr>
        <p:txBody>
          <a:bodyPr wrap="square" lIns="91440" tIns="45720" rIns="91440" bIns="45720">
            <a:spAutoFit/>
          </a:bodyPr>
          <a:lstStyle/>
          <a:p>
            <a:pPr algn="ctr"/>
            <a:r>
              <a:rPr lang="fr-FR" sz="3200" b="1" dirty="0" smtClean="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rPr>
              <a:t>LORA</a:t>
            </a:r>
            <a:endParaRPr lang="fr-FR" sz="3200" b="1" cap="none" spc="0" dirty="0">
              <a:ln w="12700">
                <a:solidFill>
                  <a:schemeClr val="tx2">
                    <a:satMod val="155000"/>
                  </a:schemeClr>
                </a:solidFill>
                <a:prstDash val="solid"/>
              </a:ln>
              <a:solidFill>
                <a:srgbClr val="008000"/>
              </a:solidFill>
              <a:effectLst>
                <a:glow rad="228600">
                  <a:schemeClr val="accent6">
                    <a:satMod val="175000"/>
                    <a:alpha val="40000"/>
                  </a:schemeClr>
                </a:glow>
                <a:outerShdw blurRad="60007" dir="1500000" sy="-30000" kx="800400" algn="bl" rotWithShape="0">
                  <a:prstClr val="black">
                    <a:alpha val="20000"/>
                  </a:prstClr>
                </a:outerShdw>
              </a:effectLst>
            </a:endParaRPr>
          </a:p>
        </p:txBody>
      </p:sp>
      <p:sp>
        <p:nvSpPr>
          <p:cNvPr id="8" name="ZoneTexte 7"/>
          <p:cNvSpPr txBox="1"/>
          <p:nvPr/>
        </p:nvSpPr>
        <p:spPr>
          <a:xfrm>
            <a:off x="388043" y="5420572"/>
            <a:ext cx="8448109" cy="1015663"/>
          </a:xfrm>
          <a:prstGeom prst="rect">
            <a:avLst/>
          </a:prstGeom>
          <a:noFill/>
        </p:spPr>
        <p:txBody>
          <a:bodyPr wrap="square" rtlCol="0">
            <a:spAutoFit/>
          </a:bodyPr>
          <a:lstStyle/>
          <a:p>
            <a:r>
              <a:rPr lang="fr-FR" sz="2000" dirty="0" smtClean="0">
                <a:solidFill>
                  <a:srgbClr val="FF0000"/>
                </a:solidFill>
              </a:rPr>
              <a:t>Lora est moins absente en séance, elle participe au rangement, s’intéresse plus à ce que fait la clinicienne et détruit moins les jouets et les objets du bureau.</a:t>
            </a:r>
            <a:endParaRPr lang="fr-FR" sz="2000" dirty="0">
              <a:solidFill>
                <a:srgbClr val="FF0000"/>
              </a:solidFill>
            </a:endParaRPr>
          </a:p>
        </p:txBody>
      </p:sp>
      <p:sp>
        <p:nvSpPr>
          <p:cNvPr id="3" name="Espace réservé du contenu 2"/>
          <p:cNvSpPr>
            <a:spLocks noGrp="1"/>
          </p:cNvSpPr>
          <p:nvPr>
            <p:ph sz="quarter" idx="1"/>
          </p:nvPr>
        </p:nvSpPr>
        <p:spPr>
          <a:xfrm>
            <a:off x="301752" y="1527048"/>
            <a:ext cx="8503920" cy="877485"/>
          </a:xfrm>
        </p:spPr>
        <p:txBody>
          <a:bodyPr/>
          <a:lstStyle/>
          <a:p>
            <a:r>
              <a:rPr lang="fr-FR" dirty="0" smtClean="0"/>
              <a:t>Vers une possible relation ?</a:t>
            </a:r>
            <a:endParaRPr lang="fr-FR" dirty="0"/>
          </a:p>
        </p:txBody>
      </p:sp>
      <p:pic>
        <p:nvPicPr>
          <p:cNvPr id="9" name="Image 8"/>
          <p:cNvPicPr/>
          <p:nvPr/>
        </p:nvPicPr>
        <p:blipFill>
          <a:blip r:embed="rId3">
            <a:extLst>
              <a:ext uri="{28A0092B-C50C-407E-A947-70E740481C1C}">
                <a14:useLocalDpi xmlns:a14="http://schemas.microsoft.com/office/drawing/2010/main" val="0"/>
              </a:ext>
            </a:extLst>
          </a:blip>
          <a:srcRect/>
          <a:stretch>
            <a:fillRect/>
          </a:stretch>
        </p:blipFill>
        <p:spPr bwMode="auto">
          <a:xfrm>
            <a:off x="1372446" y="2568152"/>
            <a:ext cx="6399953" cy="2664248"/>
          </a:xfrm>
          <a:prstGeom prst="rect">
            <a:avLst/>
          </a:prstGeom>
          <a:noFill/>
          <a:ln>
            <a:noFill/>
          </a:ln>
        </p:spPr>
      </p:pic>
      <p:sp>
        <p:nvSpPr>
          <p:cNvPr id="5" name="Accolade ouvrante 4"/>
          <p:cNvSpPr/>
          <p:nvPr/>
        </p:nvSpPr>
        <p:spPr>
          <a:xfrm rot="5400000">
            <a:off x="3025742" y="2385020"/>
            <a:ext cx="576381" cy="2081214"/>
          </a:xfrm>
          <a:prstGeom prst="leftBrace">
            <a:avLst>
              <a:gd name="adj1" fmla="val 8333"/>
              <a:gd name="adj2" fmla="val 48974"/>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0" name="Accolade ouvrante 9"/>
          <p:cNvSpPr/>
          <p:nvPr/>
        </p:nvSpPr>
        <p:spPr>
          <a:xfrm rot="5400000">
            <a:off x="4798934" y="3517778"/>
            <a:ext cx="576381" cy="1337108"/>
          </a:xfrm>
          <a:prstGeom prst="leftBrace">
            <a:avLst>
              <a:gd name="adj1" fmla="val 8333"/>
              <a:gd name="adj2" fmla="val 48974"/>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52</a:t>
            </a:fld>
            <a:endParaRPr kumimoji="0" lang="en-US" dirty="0"/>
          </a:p>
        </p:txBody>
      </p:sp>
    </p:spTree>
    <p:extLst>
      <p:ext uri="{BB962C8B-B14F-4D97-AF65-F5344CB8AC3E}">
        <p14:creationId xmlns:p14="http://schemas.microsoft.com/office/powerpoint/2010/main" val="5865638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p:cTn id="19"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8">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idx="1"/>
          </p:nvPr>
        </p:nvSpPr>
        <p:spPr/>
        <p:txBody>
          <a:bodyPr/>
          <a:lstStyle/>
          <a:p>
            <a:r>
              <a:rPr lang="fr-FR" dirty="0" smtClean="0"/>
              <a:t>Dans le sens de l’hypothèse</a:t>
            </a:r>
            <a:endParaRPr lang="fr-FR" dirty="0"/>
          </a:p>
        </p:txBody>
      </p:sp>
      <p:sp>
        <p:nvSpPr>
          <p:cNvPr id="10" name="Espace réservé du texte 9"/>
          <p:cNvSpPr>
            <a:spLocks noGrp="1"/>
          </p:cNvSpPr>
          <p:nvPr>
            <p:ph type="body" sz="half" idx="3"/>
          </p:nvPr>
        </p:nvSpPr>
        <p:spPr/>
        <p:txBody>
          <a:bodyPr/>
          <a:lstStyle/>
          <a:p>
            <a:r>
              <a:rPr lang="fr-FR" dirty="0" smtClean="0"/>
              <a:t>Non attendus</a:t>
            </a:r>
            <a:endParaRPr lang="fr-FR" dirty="0"/>
          </a:p>
        </p:txBody>
      </p:sp>
      <p:sp>
        <p:nvSpPr>
          <p:cNvPr id="9" name="Espace réservé du contenu 8"/>
          <p:cNvSpPr>
            <a:spLocks noGrp="1"/>
          </p:cNvSpPr>
          <p:nvPr>
            <p:ph sz="quarter" idx="2"/>
          </p:nvPr>
        </p:nvSpPr>
        <p:spPr>
          <a:xfrm>
            <a:off x="301752" y="2357635"/>
            <a:ext cx="4041648" cy="3818404"/>
          </a:xfrm>
        </p:spPr>
        <p:txBody>
          <a:bodyPr>
            <a:noAutofit/>
          </a:bodyPr>
          <a:lstStyle/>
          <a:p>
            <a:r>
              <a:rPr lang="fr-FR" sz="2400" dirty="0" smtClean="0"/>
              <a:t>Remantèlement : </a:t>
            </a:r>
            <a:r>
              <a:rPr lang="fr-FR" sz="2400" dirty="0" err="1" smtClean="0"/>
              <a:t>expériences</a:t>
            </a:r>
            <a:r>
              <a:rPr lang="fr-FR" sz="2400" dirty="0" smtClean="0"/>
              <a:t> </a:t>
            </a:r>
            <a:r>
              <a:rPr lang="fr-FR" sz="2400" dirty="0"/>
              <a:t>sensorielles </a:t>
            </a:r>
            <a:r>
              <a:rPr lang="fr-FR" sz="2400" dirty="0" smtClean="0"/>
              <a:t>reliées = </a:t>
            </a:r>
            <a:r>
              <a:rPr lang="fr-FR" sz="2400" dirty="0" err="1" smtClean="0"/>
              <a:t>reconsensualisation</a:t>
            </a:r>
            <a:endParaRPr lang="fr-FR" sz="2400" dirty="0" smtClean="0"/>
          </a:p>
          <a:p>
            <a:endParaRPr lang="fr-FR" sz="2400" dirty="0" smtClean="0"/>
          </a:p>
          <a:p>
            <a:endParaRPr lang="fr-FR" sz="2400" dirty="0"/>
          </a:p>
          <a:p>
            <a:r>
              <a:rPr lang="fr-FR" sz="2400" dirty="0"/>
              <a:t>R</a:t>
            </a:r>
            <a:r>
              <a:rPr lang="fr-FR" sz="2400" dirty="0" smtClean="0"/>
              <a:t>ecours </a:t>
            </a:r>
            <a:r>
              <a:rPr lang="fr-FR" sz="2400" dirty="0" err="1"/>
              <a:t>défensif</a:t>
            </a:r>
            <a:r>
              <a:rPr lang="fr-FR" sz="2400" dirty="0"/>
              <a:t> au </a:t>
            </a:r>
            <a:r>
              <a:rPr lang="fr-FR" sz="2400" dirty="0" err="1" smtClean="0"/>
              <a:t>démantèlement</a:t>
            </a:r>
            <a:r>
              <a:rPr lang="fr-FR" sz="2400" dirty="0" smtClean="0"/>
              <a:t> diminue</a:t>
            </a:r>
          </a:p>
        </p:txBody>
      </p:sp>
      <p:sp>
        <p:nvSpPr>
          <p:cNvPr id="11" name="Espace réservé du contenu 10"/>
          <p:cNvSpPr>
            <a:spLocks noGrp="1"/>
          </p:cNvSpPr>
          <p:nvPr>
            <p:ph sz="quarter" idx="4"/>
          </p:nvPr>
        </p:nvSpPr>
        <p:spPr>
          <a:xfrm>
            <a:off x="4800600" y="2256974"/>
            <a:ext cx="4038600" cy="4193219"/>
          </a:xfrm>
        </p:spPr>
        <p:txBody>
          <a:bodyPr>
            <a:normAutofit fontScale="25000" lnSpcReduction="20000"/>
          </a:bodyPr>
          <a:lstStyle/>
          <a:p>
            <a:r>
              <a:rPr lang="fr-FR" sz="8800" dirty="0"/>
              <a:t>2</a:t>
            </a:r>
            <a:r>
              <a:rPr lang="fr-FR" sz="8800" dirty="0" smtClean="0"/>
              <a:t> </a:t>
            </a:r>
            <a:r>
              <a:rPr lang="fr-FR" sz="8800" dirty="0"/>
              <a:t>attitudes </a:t>
            </a:r>
            <a:r>
              <a:rPr lang="fr-FR" sz="8800" dirty="0" smtClean="0"/>
              <a:t>nouvelles :</a:t>
            </a:r>
          </a:p>
          <a:p>
            <a:pPr lvl="1"/>
            <a:r>
              <a:rPr lang="fr-FR" sz="8000" dirty="0"/>
              <a:t>I</a:t>
            </a:r>
            <a:r>
              <a:rPr lang="fr-FR" sz="8000" dirty="0" smtClean="0"/>
              <a:t>mpression de </a:t>
            </a:r>
            <a:r>
              <a:rPr lang="fr-FR" sz="8000" dirty="0"/>
              <a:t>se </a:t>
            </a:r>
            <a:r>
              <a:rPr lang="fr-FR" sz="8000" dirty="0" smtClean="0"/>
              <a:t>réveiller</a:t>
            </a:r>
            <a:endParaRPr lang="fr-FR" sz="8000" dirty="0"/>
          </a:p>
          <a:p>
            <a:pPr lvl="1"/>
            <a:r>
              <a:rPr lang="fr-FR" sz="8000" dirty="0"/>
              <a:t>I</a:t>
            </a:r>
            <a:r>
              <a:rPr lang="fr-FR" sz="8000" dirty="0" smtClean="0"/>
              <a:t>nteractions </a:t>
            </a:r>
            <a:r>
              <a:rPr lang="fr-FR" sz="8000" dirty="0"/>
              <a:t>vers le clinicien </a:t>
            </a:r>
            <a:r>
              <a:rPr lang="fr-FR" sz="8000" dirty="0" smtClean="0"/>
              <a:t> </a:t>
            </a:r>
            <a:r>
              <a:rPr lang="fr-FR" sz="8000" dirty="0"/>
              <a:t>(lui toucher les cheveux, le </a:t>
            </a:r>
            <a:r>
              <a:rPr lang="fr-FR" sz="8000" dirty="0" smtClean="0"/>
              <a:t>visage)</a:t>
            </a:r>
            <a:r>
              <a:rPr lang="fr-FR" sz="8000" dirty="0"/>
              <a:t>, </a:t>
            </a:r>
            <a:r>
              <a:rPr lang="fr-FR" sz="8000" dirty="0" smtClean="0"/>
              <a:t>comme si les enfants </a:t>
            </a:r>
            <a:r>
              <a:rPr lang="fr-FR" sz="8000" dirty="0" err="1"/>
              <a:t>lâchaient</a:t>
            </a:r>
            <a:r>
              <a:rPr lang="fr-FR" sz="8000" dirty="0"/>
              <a:t> prise </a:t>
            </a:r>
            <a:r>
              <a:rPr lang="fr-FR" sz="8000" dirty="0" smtClean="0"/>
              <a:t>un </a:t>
            </a:r>
            <a:r>
              <a:rPr lang="fr-FR" sz="8000" dirty="0"/>
              <a:t>instant d’avec leur processus </a:t>
            </a:r>
            <a:r>
              <a:rPr lang="fr-FR" sz="8000" dirty="0" smtClean="0"/>
              <a:t>autistique</a:t>
            </a:r>
          </a:p>
          <a:p>
            <a:pPr lvl="1"/>
            <a:endParaRPr lang="fr-FR" sz="5000" dirty="0" smtClean="0"/>
          </a:p>
          <a:p>
            <a:r>
              <a:rPr lang="fr-FR" sz="8800" dirty="0" smtClean="0"/>
              <a:t>Reprise de l’action là où elle était interrompue par le passage par le démantèlement, changement </a:t>
            </a:r>
            <a:r>
              <a:rPr lang="fr-FR" sz="8800" dirty="0"/>
              <a:t>de position (</a:t>
            </a:r>
            <a:r>
              <a:rPr lang="fr-FR" sz="8800" dirty="0" smtClean="0"/>
              <a:t>actif/passif)</a:t>
            </a:r>
          </a:p>
          <a:p>
            <a:endParaRPr lang="fr-FR" dirty="0" smtClean="0"/>
          </a:p>
        </p:txBody>
      </p:sp>
      <p:sp>
        <p:nvSpPr>
          <p:cNvPr id="7" name="Titre 6"/>
          <p:cNvSpPr>
            <a:spLocks noGrp="1"/>
          </p:cNvSpPr>
          <p:nvPr>
            <p:ph type="title"/>
          </p:nvPr>
        </p:nvSpPr>
        <p:spPr/>
        <p:txBody>
          <a:bodyPr/>
          <a:lstStyle/>
          <a:p>
            <a:r>
              <a:rPr lang="fr-FR" dirty="0" smtClean="0"/>
              <a:t>Discussion de la mise à l’épreuve de H4</a:t>
            </a:r>
            <a:endParaRPr lang="fr-FR" dirty="0"/>
          </a:p>
        </p:txBody>
      </p:sp>
      <p:sp>
        <p:nvSpPr>
          <p:cNvPr id="2" name="Espace réservé du numéro de diapositive 1"/>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53</a:t>
            </a:fld>
            <a:endParaRPr kumimoji="0" lang="en-US" dirty="0"/>
          </a:p>
        </p:txBody>
      </p:sp>
    </p:spTree>
    <p:extLst>
      <p:ext uri="{BB962C8B-B14F-4D97-AF65-F5344CB8AC3E}">
        <p14:creationId xmlns:p14="http://schemas.microsoft.com/office/powerpoint/2010/main" val="17941529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anim calcmode="lin" valueType="num">
                                      <p:cBhvr additive="base">
                                        <p:cTn id="13"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 calcmode="lin" valueType="num">
                                      <p:cBhvr additive="base">
                                        <p:cTn id="19" dur="500"/>
                                        <p:tgtEl>
                                          <p:spTgt spid="11">
                                            <p:txEl>
                                              <p:pRg st="0" end="0"/>
                                            </p:txEl>
                                          </p:spTgt>
                                        </p:tgtEl>
                                        <p:attrNameLst>
                                          <p:attrName>ppt_y</p:attrName>
                                        </p:attrNameLst>
                                      </p:cBhvr>
                                      <p:tavLst>
                                        <p:tav tm="0">
                                          <p:val>
                                            <p:strVal val="#ppt_y+#ppt_h*1.125000"/>
                                          </p:val>
                                        </p:tav>
                                        <p:tav tm="100000">
                                          <p:val>
                                            <p:strVal val="#ppt_y"/>
                                          </p:val>
                                        </p:tav>
                                      </p:tavLst>
                                    </p:anim>
                                    <p:animEffect transition="in" filter="wipe(up)">
                                      <p:cBhvr>
                                        <p:cTn id="20" dur="500"/>
                                        <p:tgtEl>
                                          <p:spTgt spid="11">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1">
                                            <p:txEl>
                                              <p:pRg st="1" end="1"/>
                                            </p:txEl>
                                          </p:spTgt>
                                        </p:tgtEl>
                                        <p:attrNameLst>
                                          <p:attrName>style.visibility</p:attrName>
                                        </p:attrNameLst>
                                      </p:cBhvr>
                                      <p:to>
                                        <p:strVal val="visible"/>
                                      </p:to>
                                    </p:set>
                                    <p:animEffect transition="in" filter="barn(inVertical)">
                                      <p:cBhvr>
                                        <p:cTn id="25" dur="500"/>
                                        <p:tgtEl>
                                          <p:spTgt spid="11">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1">
                                            <p:txEl>
                                              <p:pRg st="2" end="2"/>
                                            </p:txEl>
                                          </p:spTgt>
                                        </p:tgtEl>
                                        <p:attrNameLst>
                                          <p:attrName>style.visibility</p:attrName>
                                        </p:attrNameLst>
                                      </p:cBhvr>
                                      <p:to>
                                        <p:strVal val="visible"/>
                                      </p:to>
                                    </p:set>
                                    <p:animEffect transition="in" filter="barn(inVertical)">
                                      <p:cBhvr>
                                        <p:cTn id="30" dur="500"/>
                                        <p:tgtEl>
                                          <p:spTgt spid="11">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 calcmode="lin" valueType="num">
                                      <p:cBhvr additive="base">
                                        <p:cTn id="35" dur="500"/>
                                        <p:tgtEl>
                                          <p:spTgt spid="11">
                                            <p:txEl>
                                              <p:pRg st="4" end="4"/>
                                            </p:txEl>
                                          </p:spTgt>
                                        </p:tgtEl>
                                        <p:attrNameLst>
                                          <p:attrName>ppt_y</p:attrName>
                                        </p:attrNameLst>
                                      </p:cBhvr>
                                      <p:tavLst>
                                        <p:tav tm="0">
                                          <p:val>
                                            <p:strVal val="#ppt_y+#ppt_h*1.125000"/>
                                          </p:val>
                                        </p:tav>
                                        <p:tav tm="100000">
                                          <p:val>
                                            <p:strVal val="#ppt_y"/>
                                          </p:val>
                                        </p:tav>
                                      </p:tavLst>
                                    </p:anim>
                                    <p:animEffect transition="in" filter="wipe(up)">
                                      <p:cBhvr>
                                        <p:cTn id="36"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idx="1"/>
          </p:nvPr>
        </p:nvSpPr>
        <p:spPr/>
        <p:txBody>
          <a:bodyPr/>
          <a:lstStyle/>
          <a:p>
            <a:r>
              <a:rPr lang="fr-FR" dirty="0" smtClean="0"/>
              <a:t>Dans le sens de l’hypothèse</a:t>
            </a:r>
            <a:endParaRPr lang="fr-FR" dirty="0"/>
          </a:p>
        </p:txBody>
      </p:sp>
      <p:sp>
        <p:nvSpPr>
          <p:cNvPr id="10" name="Espace réservé du texte 9"/>
          <p:cNvSpPr>
            <a:spLocks noGrp="1"/>
          </p:cNvSpPr>
          <p:nvPr>
            <p:ph type="body" sz="half" idx="3"/>
          </p:nvPr>
        </p:nvSpPr>
        <p:spPr/>
        <p:txBody>
          <a:bodyPr/>
          <a:lstStyle/>
          <a:p>
            <a:r>
              <a:rPr lang="fr-FR" dirty="0" smtClean="0"/>
              <a:t>Non attendus</a:t>
            </a:r>
            <a:endParaRPr lang="fr-FR" dirty="0"/>
          </a:p>
        </p:txBody>
      </p:sp>
      <p:sp>
        <p:nvSpPr>
          <p:cNvPr id="9" name="Espace réservé du contenu 8"/>
          <p:cNvSpPr>
            <a:spLocks noGrp="1"/>
          </p:cNvSpPr>
          <p:nvPr>
            <p:ph sz="quarter" idx="2"/>
          </p:nvPr>
        </p:nvSpPr>
        <p:spPr/>
        <p:txBody>
          <a:bodyPr>
            <a:noAutofit/>
          </a:bodyPr>
          <a:lstStyle/>
          <a:p>
            <a:pPr>
              <a:lnSpc>
                <a:spcPct val="80000"/>
              </a:lnSpc>
            </a:pPr>
            <a:endParaRPr lang="fr-FR" sz="2400" dirty="0" smtClean="0"/>
          </a:p>
          <a:p>
            <a:pPr>
              <a:lnSpc>
                <a:spcPct val="80000"/>
              </a:lnSpc>
            </a:pPr>
            <a:r>
              <a:rPr lang="fr-FR" sz="2400" dirty="0" smtClean="0"/>
              <a:t>Position interne du </a:t>
            </a:r>
            <a:r>
              <a:rPr lang="fr-FR" sz="2400" dirty="0"/>
              <a:t>clinicien </a:t>
            </a:r>
            <a:r>
              <a:rPr lang="fr-FR" sz="2400" dirty="0" smtClean="0"/>
              <a:t>: attentif </a:t>
            </a:r>
            <a:r>
              <a:rPr lang="fr-FR" sz="2400" dirty="0"/>
              <a:t>au </a:t>
            </a:r>
            <a:r>
              <a:rPr lang="fr-FR" sz="2400" dirty="0" smtClean="0"/>
              <a:t>sensoriel, langage non- verbal, utilise ses </a:t>
            </a:r>
            <a:r>
              <a:rPr lang="fr-FR" sz="2400" dirty="0"/>
              <a:t>propres processus </a:t>
            </a:r>
            <a:r>
              <a:rPr lang="fr-FR" sz="2400" dirty="0" err="1" smtClean="0"/>
              <a:t>archaïques</a:t>
            </a:r>
            <a:endParaRPr lang="fr-FR" sz="2400" dirty="0" smtClean="0"/>
          </a:p>
        </p:txBody>
      </p:sp>
      <p:sp>
        <p:nvSpPr>
          <p:cNvPr id="11" name="Espace réservé du contenu 10"/>
          <p:cNvSpPr>
            <a:spLocks noGrp="1"/>
          </p:cNvSpPr>
          <p:nvPr>
            <p:ph sz="quarter" idx="4"/>
          </p:nvPr>
        </p:nvSpPr>
        <p:spPr>
          <a:xfrm>
            <a:off x="4800600" y="2376593"/>
            <a:ext cx="4151656" cy="3822192"/>
          </a:xfrm>
        </p:spPr>
        <p:txBody>
          <a:bodyPr>
            <a:noAutofit/>
          </a:bodyPr>
          <a:lstStyle/>
          <a:p>
            <a:pPr>
              <a:lnSpc>
                <a:spcPct val="80000"/>
              </a:lnSpc>
            </a:pPr>
            <a:r>
              <a:rPr lang="fr-FR" sz="2200" dirty="0"/>
              <a:t>« Tester » par petites touches de relation, une relation à venir, de la </a:t>
            </a:r>
            <a:r>
              <a:rPr lang="fr-FR" sz="2200" dirty="0" err="1"/>
              <a:t>détoxiquer</a:t>
            </a:r>
            <a:r>
              <a:rPr lang="fr-FR" sz="2200" dirty="0"/>
              <a:t>, faire tomber ce fantasme de dangerosité de l’autre. </a:t>
            </a:r>
            <a:endParaRPr lang="fr-FR" sz="2200" dirty="0" smtClean="0"/>
          </a:p>
          <a:p>
            <a:pPr>
              <a:lnSpc>
                <a:spcPct val="80000"/>
              </a:lnSpc>
            </a:pPr>
            <a:endParaRPr lang="fr-FR" sz="2200" dirty="0" smtClean="0"/>
          </a:p>
          <a:p>
            <a:pPr>
              <a:lnSpc>
                <a:spcPct val="80000"/>
              </a:lnSpc>
            </a:pPr>
            <a:r>
              <a:rPr lang="fr-FR" sz="2200" dirty="0" smtClean="0"/>
              <a:t>Acceptation </a:t>
            </a:r>
            <a:r>
              <a:rPr lang="fr-FR" sz="2200" dirty="0"/>
              <a:t>progressive du </a:t>
            </a:r>
            <a:r>
              <a:rPr lang="fr-FR" sz="2200" dirty="0" smtClean="0"/>
              <a:t>lien, </a:t>
            </a:r>
            <a:r>
              <a:rPr lang="fr-FR" sz="2200" dirty="0"/>
              <a:t>oscillation </a:t>
            </a:r>
            <a:r>
              <a:rPr lang="fr-FR" sz="2200" dirty="0" err="1"/>
              <a:t>démantèlement</a:t>
            </a:r>
            <a:r>
              <a:rPr lang="fr-FR" sz="2200" dirty="0"/>
              <a:t>/</a:t>
            </a:r>
            <a:r>
              <a:rPr lang="fr-FR" sz="2200" dirty="0" smtClean="0"/>
              <a:t>remantèlement</a:t>
            </a:r>
            <a:r>
              <a:rPr lang="fr-FR" sz="2200" dirty="0"/>
              <a:t> </a:t>
            </a:r>
            <a:r>
              <a:rPr lang="fr-FR" sz="2200" dirty="0" smtClean="0"/>
              <a:t>(Teddy – Lora)  </a:t>
            </a:r>
            <a:r>
              <a:rPr lang="fr-FR" sz="2200" dirty="0" err="1"/>
              <a:t>expérimentation</a:t>
            </a:r>
            <a:r>
              <a:rPr lang="fr-FR" sz="2200" dirty="0"/>
              <a:t> en tant qu’</a:t>
            </a:r>
            <a:r>
              <a:rPr lang="fr-FR" sz="2200" dirty="0" err="1"/>
              <a:t>être</a:t>
            </a:r>
            <a:r>
              <a:rPr lang="fr-FR" sz="2200" dirty="0"/>
              <a:t> </a:t>
            </a:r>
            <a:r>
              <a:rPr lang="fr-FR" sz="2200" dirty="0" err="1"/>
              <a:t>séparé</a:t>
            </a:r>
            <a:r>
              <a:rPr lang="fr-FR" sz="2200" dirty="0"/>
              <a:t> de </a:t>
            </a:r>
            <a:r>
              <a:rPr lang="fr-FR" sz="2200" dirty="0" smtClean="0"/>
              <a:t>l’autre (fort </a:t>
            </a:r>
            <a:r>
              <a:rPr lang="fr-FR" sz="2200" dirty="0"/>
              <a:t>en </a:t>
            </a:r>
            <a:r>
              <a:rPr lang="fr-FR" sz="2200" dirty="0" err="1"/>
              <a:t>émotion</a:t>
            </a:r>
            <a:r>
              <a:rPr lang="fr-FR" sz="2200" dirty="0"/>
              <a:t> </a:t>
            </a:r>
            <a:r>
              <a:rPr lang="fr-FR" sz="2200" dirty="0" smtClean="0"/>
              <a:t>– rire)</a:t>
            </a:r>
            <a:endParaRPr lang="fr-FR" sz="2200" dirty="0"/>
          </a:p>
        </p:txBody>
      </p:sp>
      <p:sp>
        <p:nvSpPr>
          <p:cNvPr id="7" name="Titre 6"/>
          <p:cNvSpPr>
            <a:spLocks noGrp="1"/>
          </p:cNvSpPr>
          <p:nvPr>
            <p:ph type="title"/>
          </p:nvPr>
        </p:nvSpPr>
        <p:spPr/>
        <p:txBody>
          <a:bodyPr/>
          <a:lstStyle/>
          <a:p>
            <a:r>
              <a:rPr lang="fr-FR" dirty="0"/>
              <a:t>Discussion de la mise à l’épreuve de H4</a:t>
            </a:r>
          </a:p>
        </p:txBody>
      </p:sp>
      <p:sp>
        <p:nvSpPr>
          <p:cNvPr id="2" name="Espace réservé du numéro de diapositive 1"/>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54</a:t>
            </a:fld>
            <a:endParaRPr kumimoji="0" lang="en-US" dirty="0"/>
          </a:p>
        </p:txBody>
      </p:sp>
    </p:spTree>
    <p:extLst>
      <p:ext uri="{BB962C8B-B14F-4D97-AF65-F5344CB8AC3E}">
        <p14:creationId xmlns:p14="http://schemas.microsoft.com/office/powerpoint/2010/main" val="2380275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additive="base">
                                        <p:cTn id="13"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idx="1"/>
          </p:nvPr>
        </p:nvSpPr>
        <p:spPr/>
        <p:txBody>
          <a:bodyPr/>
          <a:lstStyle/>
          <a:p>
            <a:r>
              <a:rPr lang="fr-FR" dirty="0" smtClean="0"/>
              <a:t>Dans le sens de l’hypothèse</a:t>
            </a:r>
            <a:endParaRPr lang="fr-FR" dirty="0"/>
          </a:p>
        </p:txBody>
      </p:sp>
      <p:sp>
        <p:nvSpPr>
          <p:cNvPr id="10" name="Espace réservé du texte 9"/>
          <p:cNvSpPr>
            <a:spLocks noGrp="1"/>
          </p:cNvSpPr>
          <p:nvPr>
            <p:ph type="body" sz="half" idx="3"/>
          </p:nvPr>
        </p:nvSpPr>
        <p:spPr/>
        <p:txBody>
          <a:bodyPr/>
          <a:lstStyle/>
          <a:p>
            <a:r>
              <a:rPr lang="fr-FR" dirty="0" smtClean="0"/>
              <a:t>Non attendus</a:t>
            </a:r>
            <a:endParaRPr lang="fr-FR" dirty="0"/>
          </a:p>
        </p:txBody>
      </p:sp>
      <p:sp>
        <p:nvSpPr>
          <p:cNvPr id="11" name="Espace réservé du contenu 10"/>
          <p:cNvSpPr>
            <a:spLocks noGrp="1"/>
          </p:cNvSpPr>
          <p:nvPr>
            <p:ph sz="quarter" idx="4"/>
          </p:nvPr>
        </p:nvSpPr>
        <p:spPr/>
        <p:txBody>
          <a:bodyPr>
            <a:normAutofit/>
          </a:bodyPr>
          <a:lstStyle/>
          <a:p>
            <a:r>
              <a:rPr lang="fr-FR" i="1" dirty="0" smtClean="0"/>
              <a:t>« Contractions psychiques » </a:t>
            </a:r>
            <a:r>
              <a:rPr lang="fr-FR" dirty="0" smtClean="0"/>
              <a:t>entre :</a:t>
            </a:r>
          </a:p>
          <a:p>
            <a:pPr lvl="1"/>
            <a:r>
              <a:rPr lang="fr-FR" dirty="0" smtClean="0"/>
              <a:t>une </a:t>
            </a:r>
            <a:r>
              <a:rPr lang="fr-FR" dirty="0"/>
              <a:t>fermeture </a:t>
            </a:r>
            <a:r>
              <a:rPr lang="fr-FR" dirty="0" err="1"/>
              <a:t>instantanée</a:t>
            </a:r>
            <a:r>
              <a:rPr lang="fr-FR" dirty="0"/>
              <a:t> et violente du </a:t>
            </a:r>
            <a:r>
              <a:rPr lang="fr-FR" dirty="0" err="1" smtClean="0"/>
              <a:t>démantèlement</a:t>
            </a:r>
            <a:endParaRPr lang="fr-FR" dirty="0"/>
          </a:p>
          <a:p>
            <a:pPr lvl="1"/>
            <a:r>
              <a:rPr lang="fr-FR" dirty="0" smtClean="0"/>
              <a:t>une </a:t>
            </a:r>
            <a:r>
              <a:rPr lang="fr-FR" dirty="0"/>
              <a:t>ouverture </a:t>
            </a:r>
            <a:r>
              <a:rPr lang="fr-FR" dirty="0" smtClean="0"/>
              <a:t>du </a:t>
            </a:r>
            <a:r>
              <a:rPr lang="fr-FR" dirty="0" err="1"/>
              <a:t>remantèlement</a:t>
            </a:r>
            <a:r>
              <a:rPr lang="fr-FR" dirty="0"/>
              <a:t>, participant à l’assouplissement de la carapace </a:t>
            </a:r>
            <a:r>
              <a:rPr lang="fr-FR" dirty="0" smtClean="0"/>
              <a:t>autistique</a:t>
            </a:r>
          </a:p>
        </p:txBody>
      </p:sp>
      <p:sp>
        <p:nvSpPr>
          <p:cNvPr id="7" name="Titre 6"/>
          <p:cNvSpPr>
            <a:spLocks noGrp="1"/>
          </p:cNvSpPr>
          <p:nvPr>
            <p:ph type="title"/>
          </p:nvPr>
        </p:nvSpPr>
        <p:spPr/>
        <p:txBody>
          <a:bodyPr/>
          <a:lstStyle/>
          <a:p>
            <a:r>
              <a:rPr lang="fr-FR" dirty="0"/>
              <a:t>Discussion de la mise à l’épreuve de H4</a:t>
            </a:r>
          </a:p>
        </p:txBody>
      </p:sp>
      <p:sp>
        <p:nvSpPr>
          <p:cNvPr id="2" name="Espace réservé du numéro de diapositive 1"/>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55</a:t>
            </a:fld>
            <a:endParaRPr kumimoji="0" lang="en-US" dirty="0"/>
          </a:p>
        </p:txBody>
      </p:sp>
      <p:sp>
        <p:nvSpPr>
          <p:cNvPr id="3" name="Espace réservé du contenu 2"/>
          <p:cNvSpPr>
            <a:spLocks noGrp="1"/>
          </p:cNvSpPr>
          <p:nvPr>
            <p:ph sz="quarter" idx="2"/>
          </p:nvPr>
        </p:nvSpPr>
        <p:spPr/>
        <p:txBody>
          <a:bodyPr>
            <a:normAutofit lnSpcReduction="10000"/>
          </a:bodyPr>
          <a:lstStyle/>
          <a:p>
            <a:pPr>
              <a:lnSpc>
                <a:spcPct val="80000"/>
              </a:lnSpc>
            </a:pPr>
            <a:r>
              <a:rPr lang="fr-FR" sz="2400" dirty="0"/>
              <a:t>La </a:t>
            </a:r>
            <a:r>
              <a:rPr lang="fr-FR" sz="2400" dirty="0" err="1"/>
              <a:t>démarche</a:t>
            </a:r>
            <a:r>
              <a:rPr lang="fr-FR" sz="2400" dirty="0"/>
              <a:t> </a:t>
            </a:r>
            <a:r>
              <a:rPr lang="fr-FR" sz="2400" dirty="0" err="1"/>
              <a:t>thérapeutique</a:t>
            </a:r>
            <a:r>
              <a:rPr lang="fr-FR" sz="2400" dirty="0"/>
              <a:t> </a:t>
            </a:r>
            <a:r>
              <a:rPr lang="fr-FR" sz="2400" dirty="0" smtClean="0"/>
              <a:t>permet</a:t>
            </a:r>
          </a:p>
          <a:p>
            <a:pPr>
              <a:lnSpc>
                <a:spcPct val="80000"/>
              </a:lnSpc>
            </a:pPr>
            <a:endParaRPr lang="fr-FR" sz="2400" dirty="0"/>
          </a:p>
          <a:p>
            <a:pPr lvl="1">
              <a:lnSpc>
                <a:spcPct val="80000"/>
              </a:lnSpc>
            </a:pPr>
            <a:r>
              <a:rPr lang="fr-FR" dirty="0"/>
              <a:t>la relance du travail de liaison entre les traces originaires pictogrammiques (</a:t>
            </a:r>
            <a:r>
              <a:rPr lang="fr-FR" dirty="0" err="1"/>
              <a:t>expérience</a:t>
            </a:r>
            <a:r>
              <a:rPr lang="fr-FR" dirty="0"/>
              <a:t> de la </a:t>
            </a:r>
            <a:r>
              <a:rPr lang="fr-FR" dirty="0" err="1"/>
              <a:t>tété</a:t>
            </a:r>
            <a:r>
              <a:rPr lang="fr-FR" dirty="0"/>
              <a:t> </a:t>
            </a:r>
            <a:r>
              <a:rPr lang="fr-FR" dirty="0" smtClean="0"/>
              <a:t>– </a:t>
            </a:r>
            <a:r>
              <a:rPr lang="fr-FR" dirty="0"/>
              <a:t>Lora</a:t>
            </a:r>
            <a:r>
              <a:rPr lang="fr-FR" dirty="0" smtClean="0"/>
              <a:t>)</a:t>
            </a:r>
          </a:p>
          <a:p>
            <a:pPr lvl="1">
              <a:lnSpc>
                <a:spcPct val="80000"/>
              </a:lnSpc>
            </a:pPr>
            <a:endParaRPr lang="fr-FR" dirty="0" smtClean="0"/>
          </a:p>
          <a:p>
            <a:pPr lvl="1">
              <a:lnSpc>
                <a:spcPct val="80000"/>
              </a:lnSpc>
            </a:pPr>
            <a:r>
              <a:rPr lang="fr-FR" dirty="0" smtClean="0"/>
              <a:t>d'investir </a:t>
            </a:r>
            <a:r>
              <a:rPr lang="fr-FR" dirty="0"/>
              <a:t>l'</a:t>
            </a:r>
            <a:r>
              <a:rPr lang="fr-FR" dirty="0" err="1"/>
              <a:t>expérience</a:t>
            </a:r>
            <a:r>
              <a:rPr lang="fr-FR" dirty="0"/>
              <a:t> sans </a:t>
            </a:r>
            <a:r>
              <a:rPr lang="fr-FR" dirty="0" err="1"/>
              <a:t>être</a:t>
            </a:r>
            <a:r>
              <a:rPr lang="fr-FR" dirty="0"/>
              <a:t> trop confronté à des angoisses de </a:t>
            </a:r>
            <a:r>
              <a:rPr lang="fr-FR" dirty="0" err="1"/>
              <a:t>néantisation</a:t>
            </a:r>
            <a:r>
              <a:rPr lang="fr-FR" dirty="0"/>
              <a:t> (le bercement de </a:t>
            </a:r>
            <a:r>
              <a:rPr lang="fr-FR" dirty="0" err="1"/>
              <a:t>César</a:t>
            </a:r>
            <a:r>
              <a:rPr lang="fr-FR" dirty="0" smtClean="0"/>
              <a:t>)</a:t>
            </a:r>
            <a:endParaRPr lang="fr-FR" dirty="0"/>
          </a:p>
          <a:p>
            <a:endParaRPr lang="fr-FR" dirty="0"/>
          </a:p>
        </p:txBody>
      </p:sp>
    </p:spTree>
    <p:extLst>
      <p:ext uri="{BB962C8B-B14F-4D97-AF65-F5344CB8AC3E}">
        <p14:creationId xmlns:p14="http://schemas.microsoft.com/office/powerpoint/2010/main" val="4300808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barn(inVertical)">
                                      <p:cBhvr>
                                        <p:cTn id="21" dur="500"/>
                                        <p:tgtEl>
                                          <p:spTgt spid="11">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1">
                                            <p:txEl>
                                              <p:pRg st="2" end="2"/>
                                            </p:txEl>
                                          </p:spTgt>
                                        </p:tgtEl>
                                        <p:attrNameLst>
                                          <p:attrName>style.visibility</p:attrName>
                                        </p:attrNameLst>
                                      </p:cBhvr>
                                      <p:to>
                                        <p:strVal val="visible"/>
                                      </p:to>
                                    </p:set>
                                    <p:animEffect transition="in" filter="barn(inVertical)">
                                      <p:cBhvr>
                                        <p:cTn id="26"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Reformulation H4</a:t>
            </a:r>
            <a:endParaRPr lang="fr-FR" dirty="0"/>
          </a:p>
        </p:txBody>
      </p:sp>
      <p:sp>
        <p:nvSpPr>
          <p:cNvPr id="4" name="ZoneTexte 3"/>
          <p:cNvSpPr txBox="1"/>
          <p:nvPr/>
        </p:nvSpPr>
        <p:spPr>
          <a:xfrm>
            <a:off x="204113" y="1568951"/>
            <a:ext cx="8686163" cy="4510978"/>
          </a:xfrm>
          <a:prstGeom prst="rect">
            <a:avLst/>
          </a:prstGeom>
          <a:noFill/>
        </p:spPr>
        <p:txBody>
          <a:bodyPr wrap="square" rtlCol="0">
            <a:spAutoFit/>
          </a:bodyPr>
          <a:lstStyle/>
          <a:p>
            <a:pPr marL="285750" indent="-285750">
              <a:lnSpc>
                <a:spcPct val="80000"/>
              </a:lnSpc>
              <a:buClr>
                <a:schemeClr val="accent1"/>
              </a:buClr>
              <a:buFont typeface="Wingdings" charset="2"/>
              <a:buChar char=""/>
            </a:pPr>
            <a:r>
              <a:rPr lang="fr-FR" sz="2400" dirty="0" smtClean="0"/>
              <a:t>Dans une </a:t>
            </a:r>
            <a:r>
              <a:rPr lang="fr-FR" sz="2400" dirty="0" err="1"/>
              <a:t>démarche</a:t>
            </a:r>
            <a:r>
              <a:rPr lang="fr-FR" sz="2400" dirty="0"/>
              <a:t> </a:t>
            </a:r>
            <a:r>
              <a:rPr lang="fr-FR" sz="2400" dirty="0" err="1"/>
              <a:t>psychothérapeutique</a:t>
            </a:r>
            <a:r>
              <a:rPr lang="fr-FR" sz="2400" dirty="0"/>
              <a:t> d’orientation psychanalytique, le </a:t>
            </a:r>
            <a:r>
              <a:rPr lang="fr-FR" sz="2400" dirty="0" err="1"/>
              <a:t>remantèlement</a:t>
            </a:r>
            <a:r>
              <a:rPr lang="fr-FR" sz="2400" dirty="0"/>
              <a:t> </a:t>
            </a:r>
            <a:r>
              <a:rPr lang="fr-FR" sz="2400" dirty="0" smtClean="0"/>
              <a:t>consiste à :</a:t>
            </a:r>
          </a:p>
          <a:p>
            <a:pPr marL="285750" indent="-285750">
              <a:lnSpc>
                <a:spcPct val="80000"/>
              </a:lnSpc>
              <a:buClr>
                <a:schemeClr val="accent1"/>
              </a:buClr>
              <a:buFont typeface="Wingdings" charset="2"/>
              <a:buChar char=""/>
            </a:pPr>
            <a:endParaRPr lang="fr-FR" sz="2400" dirty="0"/>
          </a:p>
          <a:p>
            <a:pPr marL="742950" lvl="1" indent="-285750">
              <a:lnSpc>
                <a:spcPct val="80000"/>
              </a:lnSpc>
              <a:buClr>
                <a:schemeClr val="accent1"/>
              </a:buClr>
              <a:buFont typeface="Wingdings" charset="2"/>
              <a:buChar char=""/>
            </a:pPr>
            <a:r>
              <a:rPr lang="fr-FR" sz="2200" dirty="0" err="1"/>
              <a:t>R</a:t>
            </a:r>
            <a:r>
              <a:rPr lang="fr-FR" sz="2200" dirty="0" err="1" smtClean="0"/>
              <a:t>éorganiser</a:t>
            </a:r>
            <a:r>
              <a:rPr lang="fr-FR" sz="2200" dirty="0" smtClean="0"/>
              <a:t> </a:t>
            </a:r>
            <a:r>
              <a:rPr lang="fr-FR" sz="2200" dirty="0"/>
              <a:t>et relier les </a:t>
            </a:r>
            <a:r>
              <a:rPr lang="fr-FR" sz="2200" dirty="0" err="1"/>
              <a:t>expériences</a:t>
            </a:r>
            <a:r>
              <a:rPr lang="fr-FR" sz="2200" dirty="0"/>
              <a:t> sensorielles </a:t>
            </a:r>
            <a:r>
              <a:rPr lang="fr-FR" sz="2200" dirty="0" err="1"/>
              <a:t>captées</a:t>
            </a:r>
            <a:r>
              <a:rPr lang="fr-FR" sz="2200" dirty="0"/>
              <a:t> par les </a:t>
            </a:r>
            <a:r>
              <a:rPr lang="fr-FR" sz="2200" dirty="0" err="1"/>
              <a:t>différents</a:t>
            </a:r>
            <a:r>
              <a:rPr lang="fr-FR" sz="2200" dirty="0"/>
              <a:t> sens en une </a:t>
            </a:r>
            <a:r>
              <a:rPr lang="fr-FR" sz="2200" dirty="0" err="1"/>
              <a:t>expérience</a:t>
            </a:r>
            <a:r>
              <a:rPr lang="fr-FR" sz="2200" dirty="0"/>
              <a:t> </a:t>
            </a:r>
            <a:r>
              <a:rPr lang="fr-FR" sz="2200" dirty="0" err="1"/>
              <a:t>intégrative</a:t>
            </a:r>
            <a:r>
              <a:rPr lang="fr-FR" sz="2200" dirty="0"/>
              <a:t> </a:t>
            </a:r>
            <a:r>
              <a:rPr lang="fr-FR" sz="2200" dirty="0" smtClean="0"/>
              <a:t>consensuelle</a:t>
            </a:r>
          </a:p>
          <a:p>
            <a:pPr marL="742950" lvl="1" indent="-285750">
              <a:lnSpc>
                <a:spcPct val="80000"/>
              </a:lnSpc>
              <a:buClr>
                <a:schemeClr val="accent1"/>
              </a:buClr>
              <a:buFont typeface="Wingdings" charset="2"/>
              <a:buChar char=""/>
            </a:pPr>
            <a:endParaRPr lang="fr-FR" sz="2400" dirty="0" smtClean="0"/>
          </a:p>
          <a:p>
            <a:pPr marL="742950" lvl="1" indent="-285750">
              <a:lnSpc>
                <a:spcPct val="80000"/>
              </a:lnSpc>
              <a:buClr>
                <a:schemeClr val="accent1"/>
              </a:buClr>
              <a:buFont typeface="Wingdings" charset="2"/>
              <a:buChar char=""/>
            </a:pPr>
            <a:r>
              <a:rPr lang="fr-FR" sz="2200" dirty="0" smtClean="0"/>
              <a:t>Permettre : la </a:t>
            </a:r>
            <a:r>
              <a:rPr lang="fr-FR" sz="2200" dirty="0"/>
              <a:t>relance du travail de liaison entre les traces originaires pictogrammiques qui correspondent à un </a:t>
            </a:r>
            <a:r>
              <a:rPr lang="fr-FR" sz="2200" dirty="0" err="1"/>
              <a:t>même</a:t>
            </a:r>
            <a:r>
              <a:rPr lang="fr-FR" sz="2200" dirty="0"/>
              <a:t> type d'</a:t>
            </a:r>
            <a:r>
              <a:rPr lang="fr-FR" sz="2200" dirty="0" err="1"/>
              <a:t>expérience</a:t>
            </a:r>
            <a:r>
              <a:rPr lang="fr-FR" sz="2200" dirty="0"/>
              <a:t> à travers le lien à l'autre</a:t>
            </a:r>
            <a:r>
              <a:rPr lang="fr-FR" sz="2200" dirty="0" smtClean="0"/>
              <a:t>, d'investir </a:t>
            </a:r>
            <a:r>
              <a:rPr lang="fr-FR" sz="2200" dirty="0"/>
              <a:t>l'</a:t>
            </a:r>
            <a:r>
              <a:rPr lang="fr-FR" sz="2200" dirty="0" err="1"/>
              <a:t>expérience</a:t>
            </a:r>
            <a:r>
              <a:rPr lang="fr-FR" sz="2200" dirty="0"/>
              <a:t> sans </a:t>
            </a:r>
            <a:r>
              <a:rPr lang="fr-FR" sz="2200" dirty="0" err="1"/>
              <a:t>être</a:t>
            </a:r>
            <a:r>
              <a:rPr lang="fr-FR" sz="2200" dirty="0"/>
              <a:t> trop confronté à des angoisses de </a:t>
            </a:r>
            <a:r>
              <a:rPr lang="fr-FR" sz="2200" dirty="0" err="1" smtClean="0"/>
              <a:t>néantisation</a:t>
            </a:r>
            <a:endParaRPr lang="fr-FR" sz="2200" dirty="0" smtClean="0"/>
          </a:p>
          <a:p>
            <a:pPr marL="742950" lvl="1" indent="-285750">
              <a:lnSpc>
                <a:spcPct val="80000"/>
              </a:lnSpc>
              <a:buClr>
                <a:schemeClr val="accent1"/>
              </a:buClr>
              <a:buFont typeface="Wingdings" charset="2"/>
              <a:buChar char=""/>
            </a:pPr>
            <a:endParaRPr lang="fr-FR" sz="2000" dirty="0"/>
          </a:p>
          <a:p>
            <a:pPr marL="742950" lvl="1" indent="-285750">
              <a:lnSpc>
                <a:spcPct val="80000"/>
              </a:lnSpc>
              <a:buClr>
                <a:schemeClr val="accent1"/>
              </a:buClr>
              <a:buFont typeface="Wingdings" charset="2"/>
              <a:buChar char=""/>
            </a:pPr>
            <a:r>
              <a:rPr lang="fr-FR" sz="2200" dirty="0" smtClean="0"/>
              <a:t>Pouvant aboutir à élaboration d’un espace peut-être pré-</a:t>
            </a:r>
            <a:r>
              <a:rPr lang="fr-FR" sz="2200" dirty="0"/>
              <a:t>transitionnel</a:t>
            </a:r>
            <a:r>
              <a:rPr lang="fr-FR" sz="2200" dirty="0" smtClean="0"/>
              <a:t>, l’assouplissement </a:t>
            </a:r>
            <a:r>
              <a:rPr lang="fr-FR" sz="2200" dirty="0"/>
              <a:t>de la carapace autistique avec l’oscillation </a:t>
            </a:r>
            <a:r>
              <a:rPr lang="fr-FR" sz="2200" dirty="0" err="1"/>
              <a:t>démantèlement</a:t>
            </a:r>
            <a:r>
              <a:rPr lang="fr-FR" sz="2200" dirty="0"/>
              <a:t>/</a:t>
            </a:r>
            <a:r>
              <a:rPr lang="fr-FR" sz="2200" dirty="0" err="1" smtClean="0"/>
              <a:t>remantèlement</a:t>
            </a:r>
            <a:r>
              <a:rPr lang="fr-FR" sz="2200" dirty="0"/>
              <a:t> </a:t>
            </a:r>
            <a:r>
              <a:rPr lang="fr-FR" sz="2200" dirty="0" smtClean="0"/>
              <a:t>et l’</a:t>
            </a:r>
            <a:r>
              <a:rPr lang="fr-FR" sz="2200" dirty="0" err="1" smtClean="0"/>
              <a:t>émergence</a:t>
            </a:r>
            <a:r>
              <a:rPr lang="fr-FR" sz="2200" dirty="0" smtClean="0"/>
              <a:t> d’une </a:t>
            </a:r>
            <a:r>
              <a:rPr lang="fr-FR" sz="2200" dirty="0"/>
              <a:t>relation objectale. </a:t>
            </a:r>
          </a:p>
        </p:txBody>
      </p:sp>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56</a:t>
            </a:fld>
            <a:endParaRPr kumimoji="0" lang="en-US" dirty="0"/>
          </a:p>
        </p:txBody>
      </p:sp>
    </p:spTree>
    <p:extLst>
      <p:ext uri="{BB962C8B-B14F-4D97-AF65-F5344CB8AC3E}">
        <p14:creationId xmlns:p14="http://schemas.microsoft.com/office/powerpoint/2010/main" val="18775827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idx="1"/>
          </p:nvPr>
        </p:nvSpPr>
        <p:spPr>
          <a:xfrm>
            <a:off x="1368426" y="2921251"/>
            <a:ext cx="6480174" cy="711024"/>
          </a:xfrm>
        </p:spPr>
        <p:txBody>
          <a:bodyPr/>
          <a:lstStyle/>
          <a:p>
            <a:r>
              <a:rPr lang="fr-FR" dirty="0" smtClean="0"/>
              <a:t>clinique </a:t>
            </a:r>
            <a:r>
              <a:rPr lang="fr-FR" dirty="0" err="1" smtClean="0"/>
              <a:t>quantififiée</a:t>
            </a:r>
            <a:endParaRPr lang="fr-FR" dirty="0" smtClean="0"/>
          </a:p>
        </p:txBody>
      </p:sp>
      <p:sp>
        <p:nvSpPr>
          <p:cNvPr id="4" name="Titre 3"/>
          <p:cNvSpPr>
            <a:spLocks noGrp="1"/>
          </p:cNvSpPr>
          <p:nvPr>
            <p:ph type="title"/>
          </p:nvPr>
        </p:nvSpPr>
        <p:spPr/>
        <p:txBody>
          <a:bodyPr>
            <a:normAutofit/>
          </a:bodyPr>
          <a:lstStyle/>
          <a:p>
            <a:r>
              <a:rPr lang="fr-FR" dirty="0" smtClean="0"/>
              <a:t>Apport de la recherche</a:t>
            </a:r>
            <a:br>
              <a:rPr lang="fr-FR" dirty="0" smtClean="0"/>
            </a:br>
            <a:endParaRPr lang="fr-FR" dirty="0"/>
          </a:p>
        </p:txBody>
      </p:sp>
      <p:sp>
        <p:nvSpPr>
          <p:cNvPr id="2" name="ZoneTexte 1"/>
          <p:cNvSpPr txBox="1"/>
          <p:nvPr/>
        </p:nvSpPr>
        <p:spPr>
          <a:xfrm>
            <a:off x="474782" y="3952772"/>
            <a:ext cx="8249333" cy="2246769"/>
          </a:xfrm>
          <a:prstGeom prst="rect">
            <a:avLst/>
          </a:prstGeom>
          <a:noFill/>
        </p:spPr>
        <p:txBody>
          <a:bodyPr wrap="square" rtlCol="0">
            <a:spAutoFit/>
          </a:bodyPr>
          <a:lstStyle/>
          <a:p>
            <a:r>
              <a:rPr lang="fr-FR" sz="2000" dirty="0" smtClean="0"/>
              <a:t>Objet de recherche qualitatif différent de l’objet de recherche quantitatif</a:t>
            </a:r>
          </a:p>
          <a:p>
            <a:endParaRPr lang="fr-FR" sz="2000" dirty="0" smtClean="0"/>
          </a:p>
          <a:p>
            <a:r>
              <a:rPr lang="fr-FR" sz="2000" dirty="0" smtClean="0"/>
              <a:t>Méthode statistique « r Bravais Pearson »</a:t>
            </a:r>
          </a:p>
          <a:p>
            <a:endParaRPr lang="fr-FR" sz="2000" dirty="0"/>
          </a:p>
          <a:p>
            <a:r>
              <a:rPr lang="fr-FR" sz="2000" dirty="0" smtClean="0"/>
              <a:t>Les graphiques</a:t>
            </a:r>
          </a:p>
          <a:p>
            <a:endParaRPr lang="fr-FR" sz="2000" dirty="0"/>
          </a:p>
          <a:p>
            <a:r>
              <a:rPr lang="fr-FR" sz="2000" dirty="0" smtClean="0"/>
              <a:t>Sémiologie = signes cliniques observables</a:t>
            </a:r>
          </a:p>
        </p:txBody>
      </p:sp>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57</a:t>
            </a:fld>
            <a:endParaRPr kumimoji="0" lang="en-US" dirty="0">
              <a:solidFill>
                <a:schemeClr val="accent3">
                  <a:shade val="75000"/>
                </a:schemeClr>
              </a:solidFill>
            </a:endParaRPr>
          </a:p>
        </p:txBody>
      </p:sp>
    </p:spTree>
    <p:extLst>
      <p:ext uri="{BB962C8B-B14F-4D97-AF65-F5344CB8AC3E}">
        <p14:creationId xmlns:p14="http://schemas.microsoft.com/office/powerpoint/2010/main" val="40650075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2">
                                            <p:txEl>
                                              <p:pRg st="0" end="0"/>
                                            </p:txEl>
                                          </p:spTgt>
                                        </p:tgtEl>
                                        <p:attrNameLst>
                                          <p:attrName>style.color</p:attrName>
                                        </p:attrNameLst>
                                      </p:cBhvr>
                                      <p:to>
                                        <p:clrVal>
                                          <a:schemeClr val="accent2"/>
                                        </p:clrVal>
                                      </p:to>
                                    </p:set>
                                    <p:set>
                                      <p:cBhvr>
                                        <p:cTn id="7" dur="500" fill="hold"/>
                                        <p:tgtEl>
                                          <p:spTgt spid="2">
                                            <p:txEl>
                                              <p:pRg st="0" end="0"/>
                                            </p:txEl>
                                          </p:spTgt>
                                        </p:tgtEl>
                                        <p:attrNameLst>
                                          <p:attrName>fillcolor</p:attrName>
                                        </p:attrNameLst>
                                      </p:cBhvr>
                                      <p:to>
                                        <p:clrVal>
                                          <a:schemeClr val="accent2"/>
                                        </p:clrVal>
                                      </p:to>
                                    </p:set>
                                    <p:set>
                                      <p:cBhvr>
                                        <p:cTn id="8" dur="500" fill="hold"/>
                                        <p:tgtEl>
                                          <p:spTgt spid="2">
                                            <p:txEl>
                                              <p:pRg st="0" end="0"/>
                                            </p:txEl>
                                          </p:spTgt>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2">
                                            <p:txEl>
                                              <p:pRg st="2" end="2"/>
                                            </p:txEl>
                                          </p:spTgt>
                                        </p:tgtEl>
                                        <p:attrNameLst>
                                          <p:attrName>style.color</p:attrName>
                                        </p:attrNameLst>
                                      </p:cBhvr>
                                      <p:to>
                                        <p:clrVal>
                                          <a:schemeClr val="accent2"/>
                                        </p:clrVal>
                                      </p:to>
                                    </p:set>
                                    <p:set>
                                      <p:cBhvr>
                                        <p:cTn id="13" dur="500" fill="hold"/>
                                        <p:tgtEl>
                                          <p:spTgt spid="2">
                                            <p:txEl>
                                              <p:pRg st="2" end="2"/>
                                            </p:txEl>
                                          </p:spTgt>
                                        </p:tgtEl>
                                        <p:attrNameLst>
                                          <p:attrName>fillcolor</p:attrName>
                                        </p:attrNameLst>
                                      </p:cBhvr>
                                      <p:to>
                                        <p:clrVal>
                                          <a:schemeClr val="accent2"/>
                                        </p:clrVal>
                                      </p:to>
                                    </p:set>
                                    <p:set>
                                      <p:cBhvr>
                                        <p:cTn id="14" dur="500" fill="hold"/>
                                        <p:tgtEl>
                                          <p:spTgt spid="2">
                                            <p:txEl>
                                              <p:pRg st="2" end="2"/>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nodeType="clickEffect">
                                  <p:stCondLst>
                                    <p:cond delay="0"/>
                                  </p:stCondLst>
                                  <p:iterate type="lt">
                                    <p:tmPct val="4000"/>
                                  </p:iterate>
                                  <p:childTnLst>
                                    <p:set>
                                      <p:cBhvr override="childStyle">
                                        <p:cTn id="18" dur="500" fill="hold"/>
                                        <p:tgtEl>
                                          <p:spTgt spid="2">
                                            <p:txEl>
                                              <p:pRg st="4" end="4"/>
                                            </p:txEl>
                                          </p:spTgt>
                                        </p:tgtEl>
                                        <p:attrNameLst>
                                          <p:attrName>style.color</p:attrName>
                                        </p:attrNameLst>
                                      </p:cBhvr>
                                      <p:to>
                                        <p:clrVal>
                                          <a:schemeClr val="accent2"/>
                                        </p:clrVal>
                                      </p:to>
                                    </p:set>
                                    <p:set>
                                      <p:cBhvr>
                                        <p:cTn id="19" dur="500" fill="hold"/>
                                        <p:tgtEl>
                                          <p:spTgt spid="2">
                                            <p:txEl>
                                              <p:pRg st="4" end="4"/>
                                            </p:txEl>
                                          </p:spTgt>
                                        </p:tgtEl>
                                        <p:attrNameLst>
                                          <p:attrName>fillcolor</p:attrName>
                                        </p:attrNameLst>
                                      </p:cBhvr>
                                      <p:to>
                                        <p:clrVal>
                                          <a:schemeClr val="accent2"/>
                                        </p:clrVal>
                                      </p:to>
                                    </p:set>
                                    <p:set>
                                      <p:cBhvr>
                                        <p:cTn id="20" dur="500" fill="hold"/>
                                        <p:tgtEl>
                                          <p:spTgt spid="2">
                                            <p:txEl>
                                              <p:pRg st="4" end="4"/>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16" presetClass="emph" presetSubtype="0" fill="hold" nodeType="clickEffect">
                                  <p:stCondLst>
                                    <p:cond delay="0"/>
                                  </p:stCondLst>
                                  <p:iterate type="lt">
                                    <p:tmPct val="4000"/>
                                  </p:iterate>
                                  <p:childTnLst>
                                    <p:set>
                                      <p:cBhvr override="childStyle">
                                        <p:cTn id="24" dur="500" fill="hold"/>
                                        <p:tgtEl>
                                          <p:spTgt spid="2">
                                            <p:txEl>
                                              <p:pRg st="6" end="6"/>
                                            </p:txEl>
                                          </p:spTgt>
                                        </p:tgtEl>
                                        <p:attrNameLst>
                                          <p:attrName>style.color</p:attrName>
                                        </p:attrNameLst>
                                      </p:cBhvr>
                                      <p:to>
                                        <p:clrVal>
                                          <a:schemeClr val="accent2"/>
                                        </p:clrVal>
                                      </p:to>
                                    </p:set>
                                    <p:set>
                                      <p:cBhvr>
                                        <p:cTn id="25" dur="500" fill="hold"/>
                                        <p:tgtEl>
                                          <p:spTgt spid="2">
                                            <p:txEl>
                                              <p:pRg st="6" end="6"/>
                                            </p:txEl>
                                          </p:spTgt>
                                        </p:tgtEl>
                                        <p:attrNameLst>
                                          <p:attrName>fillcolor</p:attrName>
                                        </p:attrNameLst>
                                      </p:cBhvr>
                                      <p:to>
                                        <p:clrVal>
                                          <a:schemeClr val="accent2"/>
                                        </p:clrVal>
                                      </p:to>
                                    </p:set>
                                    <p:set>
                                      <p:cBhvr>
                                        <p:cTn id="26" dur="500" fill="hold"/>
                                        <p:tgtEl>
                                          <p:spTgt spid="2">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idx="1"/>
          </p:nvPr>
        </p:nvSpPr>
        <p:spPr>
          <a:xfrm>
            <a:off x="722313" y="2743201"/>
            <a:ext cx="7772400" cy="711024"/>
          </a:xfrm>
        </p:spPr>
        <p:txBody>
          <a:bodyPr>
            <a:noAutofit/>
          </a:bodyPr>
          <a:lstStyle/>
          <a:p>
            <a:r>
              <a:rPr lang="fr-FR" sz="2400" dirty="0" smtClean="0"/>
              <a:t>Modélisation du mécanisme de défense de démantèlement</a:t>
            </a:r>
          </a:p>
        </p:txBody>
      </p:sp>
      <p:sp>
        <p:nvSpPr>
          <p:cNvPr id="4" name="Titre 3"/>
          <p:cNvSpPr>
            <a:spLocks noGrp="1"/>
          </p:cNvSpPr>
          <p:nvPr>
            <p:ph type="title"/>
          </p:nvPr>
        </p:nvSpPr>
        <p:spPr/>
        <p:txBody>
          <a:bodyPr>
            <a:normAutofit/>
          </a:bodyPr>
          <a:lstStyle/>
          <a:p>
            <a:r>
              <a:rPr lang="fr-FR" dirty="0" smtClean="0"/>
              <a:t>Définition Métapsychologique</a:t>
            </a:r>
            <a:br>
              <a:rPr lang="fr-FR" dirty="0" smtClean="0"/>
            </a:br>
            <a:endParaRPr lang="fr-FR" dirty="0"/>
          </a:p>
        </p:txBody>
      </p:sp>
      <p:sp>
        <p:nvSpPr>
          <p:cNvPr id="2" name="ZoneTexte 1"/>
          <p:cNvSpPr txBox="1"/>
          <p:nvPr/>
        </p:nvSpPr>
        <p:spPr>
          <a:xfrm>
            <a:off x="474782" y="3839024"/>
            <a:ext cx="8249333" cy="2246769"/>
          </a:xfrm>
          <a:prstGeom prst="rect">
            <a:avLst/>
          </a:prstGeom>
          <a:noFill/>
        </p:spPr>
        <p:txBody>
          <a:bodyPr wrap="square" rtlCol="0">
            <a:spAutoFit/>
          </a:bodyPr>
          <a:lstStyle/>
          <a:p>
            <a:r>
              <a:rPr lang="fr-FR" sz="2000" dirty="0" smtClean="0"/>
              <a:t>Du point de vue dynamique</a:t>
            </a:r>
          </a:p>
          <a:p>
            <a:endParaRPr lang="fr-FR" sz="2000" dirty="0"/>
          </a:p>
          <a:p>
            <a:r>
              <a:rPr lang="fr-FR" sz="2000" dirty="0" smtClean="0"/>
              <a:t>Du point de vue économique</a:t>
            </a:r>
          </a:p>
          <a:p>
            <a:endParaRPr lang="fr-FR" sz="2000" dirty="0"/>
          </a:p>
          <a:p>
            <a:r>
              <a:rPr lang="fr-FR" sz="2000" dirty="0" smtClean="0"/>
              <a:t>Du point de vue topique</a:t>
            </a:r>
          </a:p>
          <a:p>
            <a:endParaRPr lang="fr-FR" sz="2000" dirty="0"/>
          </a:p>
          <a:p>
            <a:r>
              <a:rPr lang="fr-FR" sz="2000" dirty="0" smtClean="0"/>
              <a:t>Du point de vue thérapeutique : le remantèlement</a:t>
            </a:r>
            <a:endParaRPr lang="fr-FR" sz="2000" dirty="0"/>
          </a:p>
        </p:txBody>
      </p:sp>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58</a:t>
            </a:fld>
            <a:endParaRPr kumimoji="0" lang="en-US" dirty="0">
              <a:solidFill>
                <a:schemeClr val="accent3">
                  <a:shade val="75000"/>
                </a:schemeClr>
              </a:solidFill>
            </a:endParaRPr>
          </a:p>
        </p:txBody>
      </p:sp>
    </p:spTree>
    <p:extLst>
      <p:ext uri="{BB962C8B-B14F-4D97-AF65-F5344CB8AC3E}">
        <p14:creationId xmlns:p14="http://schemas.microsoft.com/office/powerpoint/2010/main" val="3517876516"/>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Du point de vue Dynamique</a:t>
            </a:r>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59</a:t>
            </a:fld>
            <a:endParaRPr kumimoji="0" lang="en-US" dirty="0">
              <a:solidFill>
                <a:schemeClr val="accent3">
                  <a:shade val="75000"/>
                </a:schemeClr>
              </a:solidFill>
            </a:endParaRPr>
          </a:p>
        </p:txBody>
      </p:sp>
      <p:sp>
        <p:nvSpPr>
          <p:cNvPr id="9" name="ZoneTexte 8"/>
          <p:cNvSpPr txBox="1"/>
          <p:nvPr/>
        </p:nvSpPr>
        <p:spPr>
          <a:xfrm>
            <a:off x="301752" y="1546005"/>
            <a:ext cx="8606118" cy="4093428"/>
          </a:xfrm>
          <a:prstGeom prst="rect">
            <a:avLst/>
          </a:prstGeom>
          <a:noFill/>
        </p:spPr>
        <p:txBody>
          <a:bodyPr wrap="square" rtlCol="0">
            <a:spAutoFit/>
          </a:bodyPr>
          <a:lstStyle/>
          <a:p>
            <a:r>
              <a:rPr lang="fr-FR" sz="2000" dirty="0" smtClean="0"/>
              <a:t>1 - Le </a:t>
            </a:r>
            <a:r>
              <a:rPr lang="fr-FR" sz="2000" dirty="0" err="1"/>
              <a:t>démantèlement</a:t>
            </a:r>
            <a:r>
              <a:rPr lang="fr-FR" sz="2000" dirty="0"/>
              <a:t> est une </a:t>
            </a:r>
            <a:r>
              <a:rPr lang="fr-FR" sz="2000" dirty="0" err="1"/>
              <a:t>défense</a:t>
            </a:r>
            <a:r>
              <a:rPr lang="fr-FR" sz="2000" dirty="0"/>
              <a:t> face à un conflit psychique, entre moi et </a:t>
            </a:r>
            <a:r>
              <a:rPr lang="fr-FR" sz="2000" dirty="0" err="1" smtClean="0"/>
              <a:t>réalité</a:t>
            </a:r>
            <a:r>
              <a:rPr lang="fr-FR" sz="2000" dirty="0" smtClean="0"/>
              <a:t> </a:t>
            </a:r>
            <a:r>
              <a:rPr lang="fr-FR" sz="2000" dirty="0" err="1" smtClean="0"/>
              <a:t>extérieure</a:t>
            </a:r>
            <a:endParaRPr lang="fr-FR" sz="2000" dirty="0" smtClean="0"/>
          </a:p>
          <a:p>
            <a:endParaRPr lang="fr-FR" sz="2000" dirty="0"/>
          </a:p>
          <a:p>
            <a:r>
              <a:rPr lang="fr-FR" sz="2000" dirty="0" smtClean="0"/>
              <a:t>Processus actif, il est un mécanisme de défense de la pathologie autistique</a:t>
            </a:r>
          </a:p>
          <a:p>
            <a:endParaRPr lang="fr-FR" sz="2000" dirty="0" smtClean="0"/>
          </a:p>
          <a:p>
            <a:r>
              <a:rPr lang="fr-FR" sz="2000" dirty="0" smtClean="0"/>
              <a:t>2 - Déliaison des sens entre eux : déconsensualisation</a:t>
            </a:r>
          </a:p>
          <a:p>
            <a:endParaRPr lang="fr-FR" sz="2000" dirty="0" smtClean="0"/>
          </a:p>
          <a:p>
            <a:pPr algn="ctr"/>
            <a:r>
              <a:rPr lang="fr-FR" sz="2000" dirty="0" smtClean="0">
                <a:solidFill>
                  <a:srgbClr val="FF0000"/>
                </a:solidFill>
              </a:rPr>
              <a:t>Evacuation de la réalité extérieure</a:t>
            </a:r>
          </a:p>
          <a:p>
            <a:pPr algn="ctr"/>
            <a:r>
              <a:rPr lang="fr-FR" sz="2000" dirty="0" smtClean="0">
                <a:solidFill>
                  <a:srgbClr val="FF0000"/>
                </a:solidFill>
              </a:rPr>
              <a:t>Pensée empêchée – angoisse et souffrance annihilées, anesthésiées</a:t>
            </a:r>
          </a:p>
          <a:p>
            <a:pPr algn="ctr"/>
            <a:r>
              <a:rPr lang="fr-FR" sz="2000" dirty="0" smtClean="0">
                <a:solidFill>
                  <a:srgbClr val="FF0000"/>
                </a:solidFill>
              </a:rPr>
              <a:t> </a:t>
            </a:r>
          </a:p>
          <a:p>
            <a:r>
              <a:rPr lang="fr-FR" sz="2000" dirty="0" smtClean="0"/>
              <a:t>3 - Agrippement des canaux sensoriels à des éléments extérieurs</a:t>
            </a:r>
          </a:p>
          <a:p>
            <a:endParaRPr lang="fr-FR" sz="2000" dirty="0"/>
          </a:p>
          <a:p>
            <a:pPr algn="ctr"/>
            <a:r>
              <a:rPr lang="fr-FR" sz="2000" dirty="0" smtClean="0">
                <a:solidFill>
                  <a:srgbClr val="FF0000"/>
                </a:solidFill>
              </a:rPr>
              <a:t>Pictogrammes</a:t>
            </a:r>
            <a:endParaRPr lang="fr-FR" sz="2000" dirty="0">
              <a:solidFill>
                <a:srgbClr val="FF0000"/>
              </a:solidFill>
            </a:endParaRPr>
          </a:p>
        </p:txBody>
      </p:sp>
    </p:spTree>
    <p:extLst>
      <p:ext uri="{BB962C8B-B14F-4D97-AF65-F5344CB8AC3E}">
        <p14:creationId xmlns:p14="http://schemas.microsoft.com/office/powerpoint/2010/main" val="17497489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 calcmode="lin" valueType="num">
                                      <p:cBhvr additive="base">
                                        <p:cTn id="7"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anim calcmode="lin" valueType="num">
                                      <p:cBhvr additive="base">
                                        <p:cTn id="13"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animEffect transition="in" filter="dissolve">
                                      <p:cBhvr>
                                        <p:cTn id="19" dur="500"/>
                                        <p:tgtEl>
                                          <p:spTgt spid="9">
                                            <p:txEl>
                                              <p:pRg st="6" end="6"/>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9">
                                            <p:txEl>
                                              <p:pRg st="7" end="7"/>
                                            </p:txEl>
                                          </p:spTgt>
                                        </p:tgtEl>
                                        <p:attrNameLst>
                                          <p:attrName>style.visibility</p:attrName>
                                        </p:attrNameLst>
                                      </p:cBhvr>
                                      <p:to>
                                        <p:strVal val="visible"/>
                                      </p:to>
                                    </p:set>
                                    <p:animEffect transition="in" filter="dissolve">
                                      <p:cBhvr>
                                        <p:cTn id="22" dur="500"/>
                                        <p:tgtEl>
                                          <p:spTgt spid="9">
                                            <p:txEl>
                                              <p:pRg st="7" end="7"/>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9">
                                            <p:txEl>
                                              <p:pRg st="8" end="8"/>
                                            </p:txEl>
                                          </p:spTgt>
                                        </p:tgtEl>
                                        <p:attrNameLst>
                                          <p:attrName>style.visibility</p:attrName>
                                        </p:attrNameLst>
                                      </p:cBhvr>
                                      <p:to>
                                        <p:strVal val="visible"/>
                                      </p:to>
                                    </p:set>
                                    <p:animEffect transition="in" filter="dissolve">
                                      <p:cBhvr>
                                        <p:cTn id="25" dur="500"/>
                                        <p:tgtEl>
                                          <p:spTgt spid="9">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9">
                                            <p:txEl>
                                              <p:pRg st="9" end="9"/>
                                            </p:txEl>
                                          </p:spTgt>
                                        </p:tgtEl>
                                        <p:attrNameLst>
                                          <p:attrName>style.visibility</p:attrName>
                                        </p:attrNameLst>
                                      </p:cBhvr>
                                      <p:to>
                                        <p:strVal val="visible"/>
                                      </p:to>
                                    </p:set>
                                    <p:anim calcmode="lin" valueType="num">
                                      <p:cBhvr additive="base">
                                        <p:cTn id="30" dur="5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9">
                                            <p:txEl>
                                              <p:pRg st="11" end="11"/>
                                            </p:txEl>
                                          </p:spTgt>
                                        </p:tgtEl>
                                        <p:attrNameLst>
                                          <p:attrName>style.visibility</p:attrName>
                                        </p:attrNameLst>
                                      </p:cBhvr>
                                      <p:to>
                                        <p:strVal val="visible"/>
                                      </p:to>
                                    </p:set>
                                    <p:animEffect transition="in" filter="dissolve">
                                      <p:cBhvr>
                                        <p:cTn id="36" dur="500"/>
                                        <p:tgtEl>
                                          <p:spTgt spid="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Du point de vue Economique</a:t>
            </a:r>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60</a:t>
            </a:fld>
            <a:endParaRPr kumimoji="0" lang="en-US" dirty="0">
              <a:solidFill>
                <a:schemeClr val="accent3">
                  <a:shade val="75000"/>
                </a:schemeClr>
              </a:solidFill>
            </a:endParaRPr>
          </a:p>
        </p:txBody>
      </p:sp>
      <p:sp>
        <p:nvSpPr>
          <p:cNvPr id="14" name="ZoneTexte 13"/>
          <p:cNvSpPr txBox="1"/>
          <p:nvPr/>
        </p:nvSpPr>
        <p:spPr>
          <a:xfrm>
            <a:off x="230034" y="1759018"/>
            <a:ext cx="8606118" cy="4401205"/>
          </a:xfrm>
          <a:prstGeom prst="rect">
            <a:avLst/>
          </a:prstGeom>
          <a:noFill/>
        </p:spPr>
        <p:txBody>
          <a:bodyPr wrap="square" rtlCol="0">
            <a:spAutoFit/>
          </a:bodyPr>
          <a:lstStyle/>
          <a:p>
            <a:r>
              <a:rPr lang="fr-FR" sz="2000" dirty="0" smtClean="0"/>
              <a:t>1 -</a:t>
            </a:r>
            <a:r>
              <a:rPr lang="fr-FR" sz="2000" dirty="0"/>
              <a:t>Eviter la tension psychique en se f</a:t>
            </a:r>
            <a:r>
              <a:rPr lang="fr-FR" sz="2000" dirty="0" smtClean="0"/>
              <a:t>ixant </a:t>
            </a:r>
            <a:r>
              <a:rPr lang="fr-FR" sz="2000" dirty="0"/>
              <a:t>sur des situations sensorielles éparses </a:t>
            </a:r>
          </a:p>
          <a:p>
            <a:endParaRPr lang="fr-FR" sz="2000" dirty="0"/>
          </a:p>
          <a:p>
            <a:r>
              <a:rPr lang="fr-FR" sz="2000" dirty="0" smtClean="0"/>
              <a:t>2 – Annihilation de la pensée par triple coupure de lien entre :</a:t>
            </a:r>
          </a:p>
          <a:p>
            <a:endParaRPr lang="fr-FR" sz="2000" dirty="0" smtClean="0"/>
          </a:p>
          <a:p>
            <a:pPr algn="ctr"/>
            <a:r>
              <a:rPr lang="fr-FR" sz="2000" dirty="0">
                <a:solidFill>
                  <a:srgbClr val="FF0000"/>
                </a:solidFill>
              </a:rPr>
              <a:t>L</a:t>
            </a:r>
            <a:r>
              <a:rPr lang="fr-FR" sz="2000" dirty="0" smtClean="0">
                <a:solidFill>
                  <a:srgbClr val="FF0000"/>
                </a:solidFill>
              </a:rPr>
              <a:t>es représentations originaires, pictogrammiques d’une même expérience</a:t>
            </a:r>
          </a:p>
          <a:p>
            <a:pPr algn="ctr"/>
            <a:r>
              <a:rPr lang="fr-FR" sz="2000" dirty="0">
                <a:solidFill>
                  <a:srgbClr val="FF0000"/>
                </a:solidFill>
              </a:rPr>
              <a:t>C</a:t>
            </a:r>
            <a:r>
              <a:rPr lang="fr-FR" sz="2000" dirty="0" smtClean="0">
                <a:solidFill>
                  <a:srgbClr val="FF0000"/>
                </a:solidFill>
              </a:rPr>
              <a:t>es représentations et les possibles représentations qui peuvent contenir la pensée et lui donner sens</a:t>
            </a:r>
          </a:p>
          <a:p>
            <a:pPr algn="ctr"/>
            <a:r>
              <a:rPr lang="fr-FR" sz="2000" dirty="0" smtClean="0">
                <a:solidFill>
                  <a:srgbClr val="FF0000"/>
                </a:solidFill>
              </a:rPr>
              <a:t>Cette trace pictogrammique et l’investissement qui en a été fait</a:t>
            </a:r>
          </a:p>
          <a:p>
            <a:pPr algn="ctr"/>
            <a:endParaRPr lang="fr-FR" sz="2000" dirty="0" smtClean="0">
              <a:solidFill>
                <a:srgbClr val="FF0000"/>
              </a:solidFill>
            </a:endParaRPr>
          </a:p>
          <a:p>
            <a:r>
              <a:rPr lang="fr-FR" sz="2000" dirty="0" smtClean="0"/>
              <a:t>3 – Quantum d’affect divisé concentré sur un pictogramme = diminution de la tension</a:t>
            </a:r>
          </a:p>
          <a:p>
            <a:endParaRPr lang="fr-FR" sz="2000" dirty="0"/>
          </a:p>
          <a:p>
            <a:pPr algn="ctr"/>
            <a:r>
              <a:rPr lang="fr-FR" sz="2000" dirty="0">
                <a:solidFill>
                  <a:srgbClr val="FF0000"/>
                </a:solidFill>
              </a:rPr>
              <a:t>A</a:t>
            </a:r>
            <a:r>
              <a:rPr lang="fr-FR" sz="2000" dirty="0" smtClean="0">
                <a:solidFill>
                  <a:srgbClr val="FF0000"/>
                </a:solidFill>
              </a:rPr>
              <a:t>ffect potentiellement agréable =&gt;&gt; Insupportable =&gt;&gt; Diffraction</a:t>
            </a:r>
            <a:endParaRPr lang="fr-FR" sz="2000" dirty="0">
              <a:solidFill>
                <a:srgbClr val="FF0000"/>
              </a:solidFill>
            </a:endParaRPr>
          </a:p>
        </p:txBody>
      </p:sp>
    </p:spTree>
    <p:extLst>
      <p:ext uri="{BB962C8B-B14F-4D97-AF65-F5344CB8AC3E}">
        <p14:creationId xmlns:p14="http://schemas.microsoft.com/office/powerpoint/2010/main" val="7168227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 calcmode="lin" valueType="num">
                                      <p:cBhvr additive="base">
                                        <p:cTn id="7"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14">
                                            <p:txEl>
                                              <p:pRg st="4" end="4"/>
                                            </p:txEl>
                                          </p:spTgt>
                                        </p:tgtEl>
                                        <p:attrNameLst>
                                          <p:attrName>style.visibility</p:attrName>
                                        </p:attrNameLst>
                                      </p:cBhvr>
                                      <p:to>
                                        <p:strVal val="visible"/>
                                      </p:to>
                                    </p:set>
                                    <p:animEffect transition="in" filter="dissolve">
                                      <p:cBhvr>
                                        <p:cTn id="13" dur="500"/>
                                        <p:tgtEl>
                                          <p:spTgt spid="14">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4">
                                            <p:txEl>
                                              <p:pRg st="5" end="5"/>
                                            </p:txEl>
                                          </p:spTgt>
                                        </p:tgtEl>
                                        <p:attrNameLst>
                                          <p:attrName>style.visibility</p:attrName>
                                        </p:attrNameLst>
                                      </p:cBhvr>
                                      <p:to>
                                        <p:strVal val="visible"/>
                                      </p:to>
                                    </p:set>
                                    <p:animEffect transition="in" filter="dissolve">
                                      <p:cBhvr>
                                        <p:cTn id="18" dur="500"/>
                                        <p:tgtEl>
                                          <p:spTgt spid="14">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4">
                                            <p:txEl>
                                              <p:pRg st="6" end="6"/>
                                            </p:txEl>
                                          </p:spTgt>
                                        </p:tgtEl>
                                        <p:attrNameLst>
                                          <p:attrName>style.visibility</p:attrName>
                                        </p:attrNameLst>
                                      </p:cBhvr>
                                      <p:to>
                                        <p:strVal val="visible"/>
                                      </p:to>
                                    </p:set>
                                    <p:animEffect transition="in" filter="dissolve">
                                      <p:cBhvr>
                                        <p:cTn id="23" dur="500"/>
                                        <p:tgtEl>
                                          <p:spTgt spid="14">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4">
                                            <p:txEl>
                                              <p:pRg st="8" end="8"/>
                                            </p:txEl>
                                          </p:spTgt>
                                        </p:tgtEl>
                                        <p:attrNameLst>
                                          <p:attrName>style.visibility</p:attrName>
                                        </p:attrNameLst>
                                      </p:cBhvr>
                                      <p:to>
                                        <p:strVal val="visible"/>
                                      </p:to>
                                    </p:set>
                                    <p:anim calcmode="lin" valueType="num">
                                      <p:cBhvr additive="base">
                                        <p:cTn id="28"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4">
                                            <p:txEl>
                                              <p:pRg st="10" end="10"/>
                                            </p:txEl>
                                          </p:spTgt>
                                        </p:tgtEl>
                                        <p:attrNameLst>
                                          <p:attrName>style.visibility</p:attrName>
                                        </p:attrNameLst>
                                      </p:cBhvr>
                                      <p:to>
                                        <p:strVal val="visible"/>
                                      </p:to>
                                    </p:set>
                                    <p:animEffect transition="in" filter="dissolve">
                                      <p:cBhvr>
                                        <p:cTn id="34"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Du point de vue Topique</a:t>
            </a:r>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61</a:t>
            </a:fld>
            <a:endParaRPr kumimoji="0" lang="en-US" dirty="0">
              <a:solidFill>
                <a:schemeClr val="accent3">
                  <a:shade val="75000"/>
                </a:schemeClr>
              </a:solidFill>
            </a:endParaRPr>
          </a:p>
        </p:txBody>
      </p:sp>
      <p:sp>
        <p:nvSpPr>
          <p:cNvPr id="8" name="ZoneTexte 7"/>
          <p:cNvSpPr txBox="1"/>
          <p:nvPr/>
        </p:nvSpPr>
        <p:spPr>
          <a:xfrm>
            <a:off x="284343" y="1687247"/>
            <a:ext cx="8606118" cy="4093428"/>
          </a:xfrm>
          <a:prstGeom prst="rect">
            <a:avLst/>
          </a:prstGeom>
          <a:noFill/>
        </p:spPr>
        <p:txBody>
          <a:bodyPr wrap="square" rtlCol="0">
            <a:spAutoFit/>
          </a:bodyPr>
          <a:lstStyle/>
          <a:p>
            <a:r>
              <a:rPr lang="fr-FR" sz="2000" dirty="0" smtClean="0"/>
              <a:t>1 – Les instances </a:t>
            </a:r>
            <a:r>
              <a:rPr lang="fr-FR" sz="2000" dirty="0" err="1" smtClean="0"/>
              <a:t>solicitées</a:t>
            </a:r>
            <a:r>
              <a:rPr lang="fr-FR" sz="2000" dirty="0" smtClean="0"/>
              <a:t> : </a:t>
            </a:r>
            <a:r>
              <a:rPr lang="fr-FR" sz="2000" dirty="0" err="1"/>
              <a:t>Ça</a:t>
            </a:r>
            <a:r>
              <a:rPr lang="fr-FR" sz="2000" dirty="0"/>
              <a:t> </a:t>
            </a:r>
            <a:r>
              <a:rPr lang="fr-FR" sz="2000" dirty="0" smtClean="0"/>
              <a:t> et Moi-idéal</a:t>
            </a:r>
          </a:p>
          <a:p>
            <a:endParaRPr lang="fr-FR" sz="2000" dirty="0"/>
          </a:p>
          <a:p>
            <a:r>
              <a:rPr lang="fr-FR" sz="2000" dirty="0" smtClean="0"/>
              <a:t>2 – </a:t>
            </a:r>
            <a:r>
              <a:rPr lang="fr-FR" sz="2000" dirty="0"/>
              <a:t>Le </a:t>
            </a:r>
            <a:r>
              <a:rPr lang="fr-FR" sz="2000" dirty="0" err="1"/>
              <a:t>Ça</a:t>
            </a:r>
            <a:r>
              <a:rPr lang="fr-FR" sz="2000" dirty="0"/>
              <a:t> </a:t>
            </a:r>
            <a:r>
              <a:rPr lang="fr-FR" sz="2000" dirty="0" err="1" smtClean="0"/>
              <a:t>constitut</a:t>
            </a:r>
            <a:r>
              <a:rPr lang="fr-FR" sz="2000" dirty="0" smtClean="0"/>
              <a:t> le pôle pulsionnel – réservoir de l’énergie pulsionnelle</a:t>
            </a:r>
          </a:p>
          <a:p>
            <a:endParaRPr lang="fr-FR" sz="2000" dirty="0" smtClean="0"/>
          </a:p>
          <a:p>
            <a:pPr algn="ctr"/>
            <a:r>
              <a:rPr lang="fr-FR" sz="2000" dirty="0" err="1" smtClean="0">
                <a:solidFill>
                  <a:srgbClr val="FF0000"/>
                </a:solidFill>
              </a:rPr>
              <a:t>Prédominence</a:t>
            </a:r>
            <a:r>
              <a:rPr lang="fr-FR" sz="2000" dirty="0" smtClean="0">
                <a:solidFill>
                  <a:srgbClr val="FF0000"/>
                </a:solidFill>
              </a:rPr>
              <a:t> de la pulsion de mort</a:t>
            </a:r>
          </a:p>
          <a:p>
            <a:pPr algn="ctr"/>
            <a:r>
              <a:rPr lang="fr-FR" sz="2000" dirty="0" smtClean="0">
                <a:solidFill>
                  <a:srgbClr val="FF0000"/>
                </a:solidFill>
              </a:rPr>
              <a:t>auto/hétéro agression, auto/destruction</a:t>
            </a:r>
          </a:p>
          <a:p>
            <a:pPr algn="ctr"/>
            <a:r>
              <a:rPr lang="fr-FR" sz="2000" dirty="0" smtClean="0">
                <a:solidFill>
                  <a:srgbClr val="FF0000"/>
                </a:solidFill>
              </a:rPr>
              <a:t>Pensée empêchée – angoisse et souffrance annihilées, anesthésiées</a:t>
            </a:r>
          </a:p>
          <a:p>
            <a:pPr algn="ctr"/>
            <a:endParaRPr lang="fr-FR" sz="2000" dirty="0" smtClean="0">
              <a:solidFill>
                <a:srgbClr val="FF0000"/>
              </a:solidFill>
            </a:endParaRPr>
          </a:p>
          <a:p>
            <a:r>
              <a:rPr lang="fr-FR" sz="2000" dirty="0" smtClean="0"/>
              <a:t>3 – Démantèlement relève du système inconscient</a:t>
            </a:r>
          </a:p>
          <a:p>
            <a:endParaRPr lang="fr-FR" sz="2000" dirty="0"/>
          </a:p>
          <a:p>
            <a:pPr algn="ctr"/>
            <a:r>
              <a:rPr lang="fr-FR" sz="2000" dirty="0" smtClean="0">
                <a:solidFill>
                  <a:srgbClr val="FF0000"/>
                </a:solidFill>
              </a:rPr>
              <a:t>Pictogrammes/représentation de choses</a:t>
            </a:r>
          </a:p>
          <a:p>
            <a:pPr algn="ctr"/>
            <a:endParaRPr lang="fr-FR" sz="2000" dirty="0">
              <a:solidFill>
                <a:srgbClr val="FF0000"/>
              </a:solidFill>
            </a:endParaRPr>
          </a:p>
          <a:p>
            <a:pPr algn="just"/>
            <a:r>
              <a:rPr lang="fr-FR" sz="2000" dirty="0" smtClean="0">
                <a:solidFill>
                  <a:srgbClr val="000000"/>
                </a:solidFill>
              </a:rPr>
              <a:t>4 – Le Moi-idéal : toute puissance sur la réalité interne et externe</a:t>
            </a:r>
            <a:endParaRPr lang="fr-FR" sz="2000" dirty="0">
              <a:solidFill>
                <a:srgbClr val="000000"/>
              </a:solidFill>
            </a:endParaRPr>
          </a:p>
        </p:txBody>
      </p:sp>
    </p:spTree>
    <p:extLst>
      <p:ext uri="{BB962C8B-B14F-4D97-AF65-F5344CB8AC3E}">
        <p14:creationId xmlns:p14="http://schemas.microsoft.com/office/powerpoint/2010/main" val="14708841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Effect transition="in" filter="dissolve">
                                      <p:cBhvr>
                                        <p:cTn id="13" dur="500"/>
                                        <p:tgtEl>
                                          <p:spTgt spid="8">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8">
                                            <p:txEl>
                                              <p:pRg st="5" end="5"/>
                                            </p:txEl>
                                          </p:spTgt>
                                        </p:tgtEl>
                                        <p:attrNameLst>
                                          <p:attrName>style.visibility</p:attrName>
                                        </p:attrNameLst>
                                      </p:cBhvr>
                                      <p:to>
                                        <p:strVal val="visible"/>
                                      </p:to>
                                    </p:set>
                                    <p:animEffect transition="in" filter="dissolve">
                                      <p:cBhvr>
                                        <p:cTn id="18" dur="500"/>
                                        <p:tgtEl>
                                          <p:spTgt spid="8">
                                            <p:txEl>
                                              <p:pRg st="5" end="5"/>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animEffect transition="in" filter="dissolve">
                                      <p:cBhvr>
                                        <p:cTn id="21" dur="500"/>
                                        <p:tgtEl>
                                          <p:spTgt spid="8">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8">
                                            <p:txEl>
                                              <p:pRg st="8" end="8"/>
                                            </p:txEl>
                                          </p:spTgt>
                                        </p:tgtEl>
                                        <p:attrNameLst>
                                          <p:attrName>style.visibility</p:attrName>
                                        </p:attrNameLst>
                                      </p:cBhvr>
                                      <p:to>
                                        <p:strVal val="visible"/>
                                      </p:to>
                                    </p:set>
                                    <p:anim calcmode="lin" valueType="num">
                                      <p:cBhvr additive="base">
                                        <p:cTn id="26"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8">
                                            <p:txEl>
                                              <p:pRg st="10" end="10"/>
                                            </p:txEl>
                                          </p:spTgt>
                                        </p:tgtEl>
                                        <p:attrNameLst>
                                          <p:attrName>style.visibility</p:attrName>
                                        </p:attrNameLst>
                                      </p:cBhvr>
                                      <p:to>
                                        <p:strVal val="visible"/>
                                      </p:to>
                                    </p:set>
                                    <p:animEffect transition="in" filter="dissolve">
                                      <p:cBhvr>
                                        <p:cTn id="32" dur="500"/>
                                        <p:tgtEl>
                                          <p:spTgt spid="8">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8">
                                            <p:txEl>
                                              <p:pRg st="12" end="12"/>
                                            </p:txEl>
                                          </p:spTgt>
                                        </p:tgtEl>
                                        <p:attrNameLst>
                                          <p:attrName>style.visibility</p:attrName>
                                        </p:attrNameLst>
                                      </p:cBhvr>
                                      <p:to>
                                        <p:strVal val="visible"/>
                                      </p:to>
                                    </p:set>
                                    <p:animEffect transition="in" filter="dissolve">
                                      <p:cBhvr>
                                        <p:cTn id="37" dur="500"/>
                                        <p:tgtEl>
                                          <p:spTgt spid="8">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 remantèlement</a:t>
            </a:r>
            <a:endParaRPr lang="fr-FR" dirty="0"/>
          </a:p>
        </p:txBody>
      </p:sp>
      <p:sp>
        <p:nvSpPr>
          <p:cNvPr id="2" name="Espace réservé du numéro de diapositive 1"/>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62</a:t>
            </a:fld>
            <a:endParaRPr kumimoji="0" lang="en-US" dirty="0">
              <a:solidFill>
                <a:schemeClr val="accent3">
                  <a:shade val="75000"/>
                </a:schemeClr>
              </a:solidFill>
            </a:endParaRPr>
          </a:p>
        </p:txBody>
      </p:sp>
      <p:sp>
        <p:nvSpPr>
          <p:cNvPr id="9" name="ZoneTexte 8"/>
          <p:cNvSpPr txBox="1"/>
          <p:nvPr/>
        </p:nvSpPr>
        <p:spPr>
          <a:xfrm>
            <a:off x="301752" y="1640197"/>
            <a:ext cx="8606118" cy="4508927"/>
          </a:xfrm>
          <a:prstGeom prst="rect">
            <a:avLst/>
          </a:prstGeom>
          <a:noFill/>
        </p:spPr>
        <p:txBody>
          <a:bodyPr wrap="square" rtlCol="0">
            <a:spAutoFit/>
          </a:bodyPr>
          <a:lstStyle/>
          <a:p>
            <a:r>
              <a:rPr lang="fr-FR" sz="2400" dirty="0" smtClean="0"/>
              <a:t>1 – Maturation retardée par le  </a:t>
            </a:r>
            <a:r>
              <a:rPr lang="fr-FR" sz="2400" dirty="0" err="1" smtClean="0"/>
              <a:t>démantèlement</a:t>
            </a:r>
            <a:endParaRPr lang="fr-FR" sz="2400" dirty="0" smtClean="0"/>
          </a:p>
          <a:p>
            <a:endParaRPr lang="fr-FR" sz="2400" dirty="0" smtClean="0"/>
          </a:p>
          <a:p>
            <a:r>
              <a:rPr lang="fr-FR" sz="2400" dirty="0" smtClean="0"/>
              <a:t>2 – Le mécanisme de remantèlement dans la psychothérapie permet la </a:t>
            </a:r>
            <a:r>
              <a:rPr lang="fr-FR" sz="2400" dirty="0" err="1" smtClean="0"/>
              <a:t>reconsensualisation</a:t>
            </a:r>
            <a:r>
              <a:rPr lang="fr-FR" sz="2400" dirty="0" smtClean="0"/>
              <a:t> :</a:t>
            </a:r>
          </a:p>
          <a:p>
            <a:endParaRPr lang="fr-FR" sz="2400" dirty="0" smtClean="0"/>
          </a:p>
          <a:p>
            <a:pPr algn="ctr"/>
            <a:r>
              <a:rPr lang="fr-FR" sz="2400" dirty="0" smtClean="0">
                <a:solidFill>
                  <a:srgbClr val="FF0000"/>
                </a:solidFill>
              </a:rPr>
              <a:t>Pictogrammes/représentation de chose</a:t>
            </a:r>
          </a:p>
          <a:p>
            <a:pPr algn="ctr"/>
            <a:endParaRPr lang="fr-FR" sz="2400" dirty="0" smtClean="0">
              <a:solidFill>
                <a:srgbClr val="FF0000"/>
              </a:solidFill>
            </a:endParaRPr>
          </a:p>
          <a:p>
            <a:pPr algn="ctr"/>
            <a:r>
              <a:rPr lang="fr-FR" sz="2400" dirty="0" smtClean="0">
                <a:solidFill>
                  <a:srgbClr val="FF0000"/>
                </a:solidFill>
              </a:rPr>
              <a:t>Expérience intégrative consensuelle</a:t>
            </a:r>
          </a:p>
          <a:p>
            <a:pPr algn="ctr"/>
            <a:endParaRPr lang="fr-FR" sz="2400" dirty="0" smtClean="0">
              <a:solidFill>
                <a:srgbClr val="FF0000"/>
              </a:solidFill>
            </a:endParaRPr>
          </a:p>
          <a:p>
            <a:pPr algn="ctr"/>
            <a:r>
              <a:rPr lang="fr-FR" sz="2400" dirty="0" smtClean="0">
                <a:solidFill>
                  <a:srgbClr val="FF0000"/>
                </a:solidFill>
              </a:rPr>
              <a:t>Travail de liaison entre les traces pictogrammiques</a:t>
            </a:r>
          </a:p>
          <a:p>
            <a:pPr algn="ctr"/>
            <a:endParaRPr lang="fr-FR" sz="2400" dirty="0" smtClean="0">
              <a:solidFill>
                <a:srgbClr val="FF0000"/>
              </a:solidFill>
            </a:endParaRPr>
          </a:p>
          <a:p>
            <a:pPr algn="ctr"/>
            <a:r>
              <a:rPr lang="fr-FR" sz="2300" dirty="0" smtClean="0">
                <a:solidFill>
                  <a:srgbClr val="FF0000"/>
                </a:solidFill>
              </a:rPr>
              <a:t>Investissement de l’expérience en présence de l’autre, contenant</a:t>
            </a:r>
          </a:p>
        </p:txBody>
      </p:sp>
    </p:spTree>
    <p:extLst>
      <p:ext uri="{BB962C8B-B14F-4D97-AF65-F5344CB8AC3E}">
        <p14:creationId xmlns:p14="http://schemas.microsoft.com/office/powerpoint/2010/main" val="22745086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 calcmode="lin" valueType="num">
                                      <p:cBhvr additive="base">
                                        <p:cTn id="7"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animEffect transition="in" filter="dissolve">
                                      <p:cBhvr>
                                        <p:cTn id="13" dur="500"/>
                                        <p:tgtEl>
                                          <p:spTgt spid="9">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9">
                                            <p:txEl>
                                              <p:pRg st="6" end="6"/>
                                            </p:txEl>
                                          </p:spTgt>
                                        </p:tgtEl>
                                        <p:attrNameLst>
                                          <p:attrName>style.visibility</p:attrName>
                                        </p:attrNameLst>
                                      </p:cBhvr>
                                      <p:to>
                                        <p:strVal val="visible"/>
                                      </p:to>
                                    </p:set>
                                    <p:animEffect transition="in" filter="dissolve">
                                      <p:cBhvr>
                                        <p:cTn id="18" dur="500"/>
                                        <p:tgtEl>
                                          <p:spTgt spid="9">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9">
                                            <p:txEl>
                                              <p:pRg st="8" end="8"/>
                                            </p:txEl>
                                          </p:spTgt>
                                        </p:tgtEl>
                                        <p:attrNameLst>
                                          <p:attrName>style.visibility</p:attrName>
                                        </p:attrNameLst>
                                      </p:cBhvr>
                                      <p:to>
                                        <p:strVal val="visible"/>
                                      </p:to>
                                    </p:set>
                                    <p:animEffect transition="in" filter="dissolve">
                                      <p:cBhvr>
                                        <p:cTn id="23" dur="500"/>
                                        <p:tgtEl>
                                          <p:spTgt spid="9">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9">
                                            <p:txEl>
                                              <p:pRg st="10" end="10"/>
                                            </p:txEl>
                                          </p:spTgt>
                                        </p:tgtEl>
                                        <p:attrNameLst>
                                          <p:attrName>style.visibility</p:attrName>
                                        </p:attrNameLst>
                                      </p:cBhvr>
                                      <p:to>
                                        <p:strVal val="visible"/>
                                      </p:to>
                                    </p:set>
                                    <p:animEffect transition="in" filter="dissolve">
                                      <p:cBhvr>
                                        <p:cTn id="28" dur="500"/>
                                        <p:tgtEl>
                                          <p:spTgt spid="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Teddy à la découverte de l’autre</a:t>
            </a:r>
            <a:endParaRPr lang="fr-FR" dirty="0"/>
          </a:p>
        </p:txBody>
      </p:sp>
      <p:pic>
        <p:nvPicPr>
          <p:cNvPr id="2" name="Espace réservé pour une image  1" descr="canada février 2012 341.JPG"/>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22727" b="22727"/>
          <a:stretch>
            <a:fillRect/>
          </a:stretch>
        </p:blipFill>
        <p:spPr/>
      </p:pic>
      <p:sp>
        <p:nvSpPr>
          <p:cNvPr id="6" name="Espace réservé du texte 5"/>
          <p:cNvSpPr>
            <a:spLocks noGrp="1"/>
          </p:cNvSpPr>
          <p:nvPr>
            <p:ph type="body" sz="half" idx="2"/>
          </p:nvPr>
        </p:nvSpPr>
        <p:spPr/>
        <p:txBody>
          <a:bodyPr>
            <a:normAutofit/>
          </a:bodyPr>
          <a:lstStyle/>
          <a:p>
            <a:r>
              <a:rPr lang="fr-FR" sz="3200" dirty="0" smtClean="0"/>
              <a:t>Merci</a:t>
            </a:r>
          </a:p>
          <a:p>
            <a:r>
              <a:rPr lang="fr-FR" sz="3200" dirty="0" smtClean="0"/>
              <a:t>de votre</a:t>
            </a:r>
          </a:p>
          <a:p>
            <a:r>
              <a:rPr lang="fr-FR" sz="3200" dirty="0" smtClean="0"/>
              <a:t>attention</a:t>
            </a:r>
            <a:endParaRPr lang="fr-FR" sz="3200" dirty="0"/>
          </a:p>
        </p:txBody>
      </p:sp>
      <p:sp>
        <p:nvSpPr>
          <p:cNvPr id="3" name="Espace réservé du numéro de diapositive 2"/>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63</a:t>
            </a:fld>
            <a:endParaRPr kumimoji="0" lang="en-US" dirty="0"/>
          </a:p>
        </p:txBody>
      </p:sp>
    </p:spTree>
    <p:extLst>
      <p:ext uri="{BB962C8B-B14F-4D97-AF65-F5344CB8AC3E}">
        <p14:creationId xmlns:p14="http://schemas.microsoft.com/office/powerpoint/2010/main" val="9443787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6">
                                            <p:txEl>
                                              <p:pRg st="0" end="0"/>
                                            </p:txEl>
                                          </p:spTgt>
                                        </p:tgtEl>
                                        <p:attrNameLst>
                                          <p:attrName>ppt_w</p:attrName>
                                        </p:attrNameLst>
                                      </p:cBhvr>
                                    </p:anim>
                                    <p:anim by="(#ppt_w*0.50)" calcmode="lin" valueType="num">
                                      <p:cBhvr>
                                        <p:cTn id="8" dur="500" decel="50000" autoRev="1" fill="hold">
                                          <p:stCondLst>
                                            <p:cond delay="0"/>
                                          </p:stCondLst>
                                        </p:cTn>
                                        <p:tgtEl>
                                          <p:spTgt spid="6">
                                            <p:txEl>
                                              <p:pRg st="0" end="0"/>
                                            </p:txEl>
                                          </p:spTgt>
                                        </p:tgtEl>
                                        <p:attrNameLst>
                                          <p:attrName>ppt_x</p:attrName>
                                        </p:attrNameLst>
                                      </p:cBhvr>
                                    </p:anim>
                                    <p:anim from="(-#ppt_h/2)" to="(#ppt_y)" calcmode="lin" valueType="num">
                                      <p:cBhvr>
                                        <p:cTn id="9" dur="1000" fill="hold">
                                          <p:stCondLst>
                                            <p:cond delay="0"/>
                                          </p:stCondLst>
                                        </p:cTn>
                                        <p:tgtEl>
                                          <p:spTgt spid="6">
                                            <p:txEl>
                                              <p:pRg st="0" end="0"/>
                                            </p:txEl>
                                          </p:spTgt>
                                        </p:tgtEl>
                                        <p:attrNameLst>
                                          <p:attrName>ppt_y</p:attrName>
                                        </p:attrNameLst>
                                      </p:cBhvr>
                                    </p:anim>
                                    <p:animRot by="21600000">
                                      <p:cBhvr>
                                        <p:cTn id="10" dur="1000" fill="hold">
                                          <p:stCondLst>
                                            <p:cond delay="0"/>
                                          </p:stCondLst>
                                        </p:cTn>
                                        <p:tgtEl>
                                          <p:spTgt spid="6">
                                            <p:txEl>
                                              <p:pRg st="0" end="0"/>
                                            </p:txEl>
                                          </p:spTgt>
                                        </p:tgtEl>
                                        <p:attrNameLst>
                                          <p:attrName>r</p:attrName>
                                        </p:attrNameLst>
                                      </p:cBhvr>
                                    </p:animRot>
                                  </p:childTnLst>
                                </p:cTn>
                              </p:par>
                            </p:childTnLst>
                          </p:cTn>
                        </p:par>
                        <p:par>
                          <p:cTn id="11" fill="hold">
                            <p:stCondLst>
                              <p:cond delay="14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6">
                                            <p:txEl>
                                              <p:pRg st="1" end="1"/>
                                            </p:txEl>
                                          </p:spTgt>
                                        </p:tgtEl>
                                        <p:attrNameLst>
                                          <p:attrName>style.visibility</p:attrName>
                                        </p:attrNameLst>
                                      </p:cBhvr>
                                      <p:to>
                                        <p:strVal val="visible"/>
                                      </p:to>
                                    </p:set>
                                    <p:anim by="(-#ppt_w*2)" calcmode="lin" valueType="num">
                                      <p:cBhvr rctx="PPT">
                                        <p:cTn id="14" dur="500" autoRev="1" fill="hold">
                                          <p:stCondLst>
                                            <p:cond delay="0"/>
                                          </p:stCondLst>
                                        </p:cTn>
                                        <p:tgtEl>
                                          <p:spTgt spid="6">
                                            <p:txEl>
                                              <p:pRg st="1" end="1"/>
                                            </p:txEl>
                                          </p:spTgt>
                                        </p:tgtEl>
                                        <p:attrNameLst>
                                          <p:attrName>ppt_w</p:attrName>
                                        </p:attrNameLst>
                                      </p:cBhvr>
                                    </p:anim>
                                    <p:anim by="(#ppt_w*0.50)" calcmode="lin" valueType="num">
                                      <p:cBhvr>
                                        <p:cTn id="15" dur="500" decel="50000" autoRev="1" fill="hold">
                                          <p:stCondLst>
                                            <p:cond delay="0"/>
                                          </p:stCondLst>
                                        </p:cTn>
                                        <p:tgtEl>
                                          <p:spTgt spid="6">
                                            <p:txEl>
                                              <p:pRg st="1" end="1"/>
                                            </p:txEl>
                                          </p:spTgt>
                                        </p:tgtEl>
                                        <p:attrNameLst>
                                          <p:attrName>ppt_x</p:attrName>
                                        </p:attrNameLst>
                                      </p:cBhvr>
                                    </p:anim>
                                    <p:anim from="(-#ppt_h/2)" to="(#ppt_y)" calcmode="lin" valueType="num">
                                      <p:cBhvr>
                                        <p:cTn id="16" dur="1000" fill="hold">
                                          <p:stCondLst>
                                            <p:cond delay="0"/>
                                          </p:stCondLst>
                                        </p:cTn>
                                        <p:tgtEl>
                                          <p:spTgt spid="6">
                                            <p:txEl>
                                              <p:pRg st="1" end="1"/>
                                            </p:txEl>
                                          </p:spTgt>
                                        </p:tgtEl>
                                        <p:attrNameLst>
                                          <p:attrName>ppt_y</p:attrName>
                                        </p:attrNameLst>
                                      </p:cBhvr>
                                    </p:anim>
                                    <p:animRot by="21600000">
                                      <p:cBhvr>
                                        <p:cTn id="17" dur="1000" fill="hold">
                                          <p:stCondLst>
                                            <p:cond delay="0"/>
                                          </p:stCondLst>
                                        </p:cTn>
                                        <p:tgtEl>
                                          <p:spTgt spid="6">
                                            <p:txEl>
                                              <p:pRg st="1" end="1"/>
                                            </p:txEl>
                                          </p:spTgt>
                                        </p:tgtEl>
                                        <p:attrNameLst>
                                          <p:attrName>r</p:attrName>
                                        </p:attrNameLst>
                                      </p:cBhvr>
                                    </p:animRot>
                                  </p:childTnLst>
                                </p:cTn>
                              </p:par>
                            </p:childTnLst>
                          </p:cTn>
                        </p:par>
                        <p:par>
                          <p:cTn id="18" fill="hold">
                            <p:stCondLst>
                              <p:cond delay="3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6">
                                            <p:txEl>
                                              <p:pRg st="2" end="2"/>
                                            </p:txEl>
                                          </p:spTgt>
                                        </p:tgtEl>
                                        <p:attrNameLst>
                                          <p:attrName>style.visibility</p:attrName>
                                        </p:attrNameLst>
                                      </p:cBhvr>
                                      <p:to>
                                        <p:strVal val="visible"/>
                                      </p:to>
                                    </p:set>
                                    <p:anim by="(-#ppt_w*2)" calcmode="lin" valueType="num">
                                      <p:cBhvr rctx="PPT">
                                        <p:cTn id="21" dur="500" autoRev="1" fill="hold">
                                          <p:stCondLst>
                                            <p:cond delay="0"/>
                                          </p:stCondLst>
                                        </p:cTn>
                                        <p:tgtEl>
                                          <p:spTgt spid="6">
                                            <p:txEl>
                                              <p:pRg st="2" end="2"/>
                                            </p:txEl>
                                          </p:spTgt>
                                        </p:tgtEl>
                                        <p:attrNameLst>
                                          <p:attrName>ppt_w</p:attrName>
                                        </p:attrNameLst>
                                      </p:cBhvr>
                                    </p:anim>
                                    <p:anim by="(#ppt_w*0.50)" calcmode="lin" valueType="num">
                                      <p:cBhvr>
                                        <p:cTn id="22" dur="500" decel="50000" autoRev="1" fill="hold">
                                          <p:stCondLst>
                                            <p:cond delay="0"/>
                                          </p:stCondLst>
                                        </p:cTn>
                                        <p:tgtEl>
                                          <p:spTgt spid="6">
                                            <p:txEl>
                                              <p:pRg st="2" end="2"/>
                                            </p:txEl>
                                          </p:spTgt>
                                        </p:tgtEl>
                                        <p:attrNameLst>
                                          <p:attrName>ppt_x</p:attrName>
                                        </p:attrNameLst>
                                      </p:cBhvr>
                                    </p:anim>
                                    <p:anim from="(-#ppt_h/2)" to="(#ppt_y)" calcmode="lin" valueType="num">
                                      <p:cBhvr>
                                        <p:cTn id="23" dur="1000" fill="hold">
                                          <p:stCondLst>
                                            <p:cond delay="0"/>
                                          </p:stCondLst>
                                        </p:cTn>
                                        <p:tgtEl>
                                          <p:spTgt spid="6">
                                            <p:txEl>
                                              <p:pRg st="2" end="2"/>
                                            </p:txEl>
                                          </p:spTgt>
                                        </p:tgtEl>
                                        <p:attrNameLst>
                                          <p:attrName>ppt_y</p:attrName>
                                        </p:attrNameLst>
                                      </p:cBhvr>
                                    </p:anim>
                                    <p:animRot by="21600000">
                                      <p:cBhvr>
                                        <p:cTn id="24" dur="1000" fill="hold">
                                          <p:stCondLst>
                                            <p:cond delay="0"/>
                                          </p:stCondLst>
                                        </p:cTn>
                                        <p:tgtEl>
                                          <p:spTgt spid="6">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qu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Civique.thmx</Template>
  <TotalTime>18530</TotalTime>
  <Words>7263</Words>
  <Application>Microsoft Macintosh PowerPoint</Application>
  <PresentationFormat>Présentation à l'écran (4:3)</PresentationFormat>
  <Paragraphs>1103</Paragraphs>
  <Slides>63</Slides>
  <Notes>62</Notes>
  <HiddenSlides>0</HiddenSlides>
  <MMClips>0</MMClips>
  <ScaleCrop>false</ScaleCrop>
  <HeadingPairs>
    <vt:vector size="6" baseType="variant">
      <vt:variant>
        <vt:lpstr>Thème</vt:lpstr>
      </vt:variant>
      <vt:variant>
        <vt:i4>1</vt:i4>
      </vt:variant>
      <vt:variant>
        <vt:lpstr>Liaisons</vt:lpstr>
      </vt:variant>
      <vt:variant>
        <vt:i4>1</vt:i4>
      </vt:variant>
      <vt:variant>
        <vt:lpstr>Titres des diapositives</vt:lpstr>
      </vt:variant>
      <vt:variant>
        <vt:i4>63</vt:i4>
      </vt:variant>
    </vt:vector>
  </HeadingPairs>
  <TitlesOfParts>
    <vt:vector size="65" baseType="lpstr">
      <vt:lpstr>Civique</vt:lpstr>
      <vt:lpstr>\\localhost\Users\invite\Documents\92 Conférence web LB sept 2014\Macintosh HD:Users:invite:Desktop:THESE MOUTURE DER:thèse revue pour public Dunod.docx!OLE_LINK7</vt:lpstr>
      <vt:lpstr>THESE de 3ème cycle  Doctorat de l'Université d'Aix Marseille Spécialité : Psychopathologie clinique  </vt:lpstr>
      <vt:lpstr>Présentation PowerPoint</vt:lpstr>
      <vt:lpstr>Problématique : le démantèlement dans l’autisme</vt:lpstr>
      <vt:lpstr>Problématique : le démantèlement dans l’autisme</vt:lpstr>
      <vt:lpstr>Problématique : le démantèlement dans l’autisme</vt:lpstr>
      <vt:lpstr>Présentation PowerPoint</vt:lpstr>
      <vt:lpstr>Première Elaboration</vt:lpstr>
      <vt:lpstr>Revue de littérature</vt:lpstr>
      <vt:lpstr>Revue de littérature</vt:lpstr>
      <vt:lpstr>Présentation PowerPoint</vt:lpstr>
      <vt:lpstr>Hypothèse 1</vt:lpstr>
      <vt:lpstr>Hypothèse 2</vt:lpstr>
      <vt:lpstr>Hypothèse 2</vt:lpstr>
      <vt:lpstr>Hypothèse 2</vt:lpstr>
      <vt:lpstr>Hypothèse 3</vt:lpstr>
      <vt:lpstr>Hypothèse 4</vt:lpstr>
      <vt:lpstr>Présentation PowerPoint</vt:lpstr>
      <vt:lpstr>Méthodologie du recueil des données</vt:lpstr>
      <vt:lpstr>Méthodologie du recueil des données</vt:lpstr>
      <vt:lpstr>Méthodologie du recueil des données</vt:lpstr>
      <vt:lpstr>Méthodologie du recueil des données</vt:lpstr>
      <vt:lpstr>Méthodologie du recueil des données</vt:lpstr>
      <vt:lpstr>Méthodologie du recueil des données</vt:lpstr>
      <vt:lpstr>Méthodologie du recueil de données</vt:lpstr>
      <vt:lpstr>Présentation PowerPoint</vt:lpstr>
      <vt:lpstr>Tableau des données codées des séances cas 1 </vt:lpstr>
      <vt:lpstr>Mise à l’épreuve de H 1 : Le phénomène de démantèlement</vt:lpstr>
      <vt:lpstr>Mise à l’épreuve de H 1 : Le phénomène de démantèlement</vt:lpstr>
      <vt:lpstr>Mise à l’épreuve de H 1 : Le phénomène de démantèlement</vt:lpstr>
      <vt:lpstr>Mise à l’épreuve de H 1 : Le phénomène de démantèlement</vt:lpstr>
      <vt:lpstr>Discussion de la mise à l’épreuve de  H1</vt:lpstr>
      <vt:lpstr>Reformulation H1</vt:lpstr>
      <vt:lpstr>Mise à l’épreuve de H 2 : Le processus</vt:lpstr>
      <vt:lpstr>Mise à l’épreuve de H 2 : Le processus</vt:lpstr>
      <vt:lpstr>Mise à l’épreuve de H 2 : Le processus</vt:lpstr>
      <vt:lpstr>Mise à l’épreuve de H 2 : Le processus</vt:lpstr>
      <vt:lpstr>Discussion de la mise à l’épreuve de H2</vt:lpstr>
      <vt:lpstr>Reformulation H2</vt:lpstr>
      <vt:lpstr>Reformulation H2</vt:lpstr>
      <vt:lpstr>Mise à l’épreuve de H 3 : La fonction </vt:lpstr>
      <vt:lpstr>Mise à l’épreuve de H 3 : La fonction </vt:lpstr>
      <vt:lpstr>Mise à l’preuve de H 3 : La fonction </vt:lpstr>
      <vt:lpstr>Discussion de la mise à l’épreuve de H3</vt:lpstr>
      <vt:lpstr>Reformulation H3</vt:lpstr>
      <vt:lpstr>Mise à l’épreuve de H 4 : Stratégie thérapeutique et effet : le remantèlement</vt:lpstr>
      <vt:lpstr>Mise à l’épreuve de H 4 : Stratégie thérapeutique et effet : le remantèlement</vt:lpstr>
      <vt:lpstr>Mise à l’épreuve de H 4 : Stratégie thérapeutique et effet : le remantèlement</vt:lpstr>
      <vt:lpstr>Mise à l’épreuve de H 4 : Stratégie thérapeutique et effet : le remantèlement</vt:lpstr>
      <vt:lpstr>Mise à l’épreuve de H 4 : Stratégie thérapeutique et effet : le remantèlement</vt:lpstr>
      <vt:lpstr>Mise à l’épreuve de H 4 : Stratégie thérapeutique et effet : le remantèlement</vt:lpstr>
      <vt:lpstr>Mise à l’épreuve de H 4 : Stratégie thérapeutique et effet : le remantèlement</vt:lpstr>
      <vt:lpstr>Mise à l’épreuve de H 4 : Stratégie thérapeutique et effet : le remantèlement</vt:lpstr>
      <vt:lpstr>Discussion de la mise à l’épreuve de H4</vt:lpstr>
      <vt:lpstr>Discussion de la mise à l’épreuve de H4</vt:lpstr>
      <vt:lpstr>Discussion de la mise à l’épreuve de H4</vt:lpstr>
      <vt:lpstr>Reformulation H4</vt:lpstr>
      <vt:lpstr>Apport de la recherche </vt:lpstr>
      <vt:lpstr>Définition Métapsychologique </vt:lpstr>
      <vt:lpstr>Du point de vue Dynamique</vt:lpstr>
      <vt:lpstr>Du point de vue Economique</vt:lpstr>
      <vt:lpstr>Du point de vue Topique</vt:lpstr>
      <vt:lpstr>Le remantèlement</vt:lpstr>
      <vt:lpstr>Teddy à la découverte de l’autre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THESE de 3ème cycle  En vue de l’obtention du  Doctorat de l'Universite d'Aix Marseille Spécialite : Psychopathologie clinique </dc:title>
  <dc:creator>Invité lolo</dc:creator>
  <cp:lastModifiedBy>Jean-Michel THURIN</cp:lastModifiedBy>
  <cp:revision>346</cp:revision>
  <dcterms:created xsi:type="dcterms:W3CDTF">2014-09-21T05:51:52Z</dcterms:created>
  <dcterms:modified xsi:type="dcterms:W3CDTF">2014-09-25T05:39:55Z</dcterms:modified>
</cp:coreProperties>
</file>