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ppt/diagrams/colors1.xml" ContentType="application/vnd.openxmlformats-officedocument.drawingml.diagramColors+xml"/>
  <Override PartName="/docProps/app.xml" ContentType="application/vnd.openxmlformats-officedocument.extended-properties+xml"/>
  <Override PartName="/ppt/notesSlides/notesSlide9.xml" ContentType="application/vnd.openxmlformats-officedocument.presentationml.notesSlide+xml"/>
  <Override PartName="/ppt/diagrams/layout1.xml" ContentType="application/vnd.openxmlformats-officedocument.drawingml.diagramLayout+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diagrams/data1.xml" ContentType="application/vnd.openxmlformats-officedocument.drawingml.diagramData+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diagrams/quickStyle1.xml" ContentType="application/vnd.openxmlformats-officedocument.drawingml.diagramStyl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60" r:id="rId1"/>
  </p:sldMasterIdLst>
  <p:notesMasterIdLst>
    <p:notesMasterId r:id="rId21"/>
  </p:notesMasterIdLst>
  <p:handoutMasterIdLst>
    <p:handoutMasterId r:id="rId22"/>
  </p:handoutMasterIdLst>
  <p:sldIdLst>
    <p:sldId id="269" r:id="rId2"/>
    <p:sldId id="271" r:id="rId3"/>
    <p:sldId id="275" r:id="rId4"/>
    <p:sldId id="272" r:id="rId5"/>
    <p:sldId id="258" r:id="rId6"/>
    <p:sldId id="259" r:id="rId7"/>
    <p:sldId id="260" r:id="rId8"/>
    <p:sldId id="261" r:id="rId9"/>
    <p:sldId id="262" r:id="rId10"/>
    <p:sldId id="263" r:id="rId11"/>
    <p:sldId id="264" r:id="rId12"/>
    <p:sldId id="265" r:id="rId13"/>
    <p:sldId id="266" r:id="rId14"/>
    <p:sldId id="267" r:id="rId15"/>
    <p:sldId id="276" r:id="rId16"/>
    <p:sldId id="278" r:id="rId17"/>
    <p:sldId id="268" r:id="rId18"/>
    <p:sldId id="284" r:id="rId19"/>
    <p:sldId id="283"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frameSlides="1"/>
  <p:clrMru>
    <a:srgbClr val="FFC2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0271" autoAdjust="0"/>
  </p:normalViewPr>
  <p:slideViewPr>
    <p:cSldViewPr snapToObjects="1">
      <p:cViewPr varScale="1">
        <p:scale>
          <a:sx n="110" d="100"/>
          <a:sy n="110" d="100"/>
        </p:scale>
        <p:origin x="-47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02DD5C-BFDE-5E47-8F3E-036AE999E431}" type="doc">
      <dgm:prSet loTypeId="urn:microsoft.com/office/officeart/2005/8/layout/process4" loCatId="process" qsTypeId="urn:microsoft.com/office/officeart/2005/8/quickstyle/simple4" qsCatId="simple" csTypeId="urn:microsoft.com/office/officeart/2005/8/colors/accent2_4" csCatId="accent2" phldr="1"/>
      <dgm:spPr/>
      <dgm:t>
        <a:bodyPr/>
        <a:lstStyle/>
        <a:p>
          <a:endParaRPr lang="fr-FR"/>
        </a:p>
      </dgm:t>
    </dgm:pt>
    <dgm:pt modelId="{FC71601C-036F-DE40-91F3-7B07EF3375C6}">
      <dgm:prSet phldrT="[Texte]"/>
      <dgm:spPr/>
      <dgm:t>
        <a:bodyPr/>
        <a:lstStyle/>
        <a:p>
          <a:r>
            <a:rPr lang="fr-FR" dirty="0" smtClean="0">
              <a:solidFill>
                <a:srgbClr val="000090"/>
              </a:solidFill>
            </a:rPr>
            <a:t>L’enfant est « incontrôlable », cris, stéréotypies, entre et sort de la pièce </a:t>
          </a:r>
          <a:endParaRPr lang="fr-FR" dirty="0">
            <a:solidFill>
              <a:srgbClr val="000090"/>
            </a:solidFill>
          </a:endParaRPr>
        </a:p>
      </dgm:t>
    </dgm:pt>
    <dgm:pt modelId="{32F9ECFC-6D5C-9E4F-8801-C5E308CD0F34}" type="parTrans" cxnId="{9813D94D-36B4-524E-9D2E-8AE70C0B2971}">
      <dgm:prSet/>
      <dgm:spPr/>
      <dgm:t>
        <a:bodyPr/>
        <a:lstStyle/>
        <a:p>
          <a:endParaRPr lang="fr-FR"/>
        </a:p>
      </dgm:t>
    </dgm:pt>
    <dgm:pt modelId="{948AE2D3-4212-AC40-A42C-B3B2E2F56C32}" type="sibTrans" cxnId="{9813D94D-36B4-524E-9D2E-8AE70C0B2971}">
      <dgm:prSet/>
      <dgm:spPr/>
      <dgm:t>
        <a:bodyPr/>
        <a:lstStyle/>
        <a:p>
          <a:endParaRPr lang="fr-FR"/>
        </a:p>
      </dgm:t>
    </dgm:pt>
    <dgm:pt modelId="{509DF4FC-7794-7B4B-AAE3-B402C867203E}">
      <dgm:prSet phldrT="[Texte]" custT="1"/>
      <dgm:spPr/>
      <dgm:t>
        <a:bodyPr/>
        <a:lstStyle/>
        <a:p>
          <a:r>
            <a:rPr lang="fr-FR" sz="1100" dirty="0" smtClean="0"/>
            <a:t>Stimulation fonctions nécessaires à communication </a:t>
          </a:r>
          <a:endParaRPr lang="fr-FR" sz="1100" dirty="0"/>
        </a:p>
      </dgm:t>
    </dgm:pt>
    <dgm:pt modelId="{B733C668-DCF8-5740-96CC-8760055B8C10}" type="parTrans" cxnId="{1140F5F9-65E4-C542-A61A-42DA8677DADD}">
      <dgm:prSet/>
      <dgm:spPr/>
      <dgm:t>
        <a:bodyPr/>
        <a:lstStyle/>
        <a:p>
          <a:endParaRPr lang="fr-FR"/>
        </a:p>
      </dgm:t>
    </dgm:pt>
    <dgm:pt modelId="{08E22209-2014-C94A-AC64-9D056ABFA17A}" type="sibTrans" cxnId="{1140F5F9-65E4-C542-A61A-42DA8677DADD}">
      <dgm:prSet/>
      <dgm:spPr/>
      <dgm:t>
        <a:bodyPr/>
        <a:lstStyle/>
        <a:p>
          <a:endParaRPr lang="fr-FR"/>
        </a:p>
      </dgm:t>
    </dgm:pt>
    <dgm:pt modelId="{61EA5B36-870F-0045-94F4-AB61B0A937C3}">
      <dgm:prSet phldrT="[Texte]" custT="1"/>
      <dgm:spPr/>
      <dgm:t>
        <a:bodyPr/>
        <a:lstStyle/>
        <a:p>
          <a:r>
            <a:rPr lang="fr-FR" sz="1100" dirty="0" smtClean="0"/>
            <a:t>Insécurité base et angoisses spatiales. Régulation émotionnelle. Représentation</a:t>
          </a:r>
          <a:br>
            <a:rPr lang="fr-FR" sz="1100" dirty="0" smtClean="0"/>
          </a:br>
          <a:r>
            <a:rPr lang="fr-FR" sz="1100" dirty="0" smtClean="0"/>
            <a:t>-&gt; Contenir angoisse, Construire espace</a:t>
          </a:r>
          <a:endParaRPr lang="fr-FR" sz="1100" dirty="0"/>
        </a:p>
      </dgm:t>
    </dgm:pt>
    <dgm:pt modelId="{FA47D5A9-DA13-2B44-913C-9C4D5C9DB31D}" type="parTrans" cxnId="{C2DFA698-0E90-D944-8D97-783D18C2727B}">
      <dgm:prSet/>
      <dgm:spPr/>
      <dgm:t>
        <a:bodyPr/>
        <a:lstStyle/>
        <a:p>
          <a:endParaRPr lang="fr-FR"/>
        </a:p>
      </dgm:t>
    </dgm:pt>
    <dgm:pt modelId="{98662313-D463-954B-BF64-6293443F854D}" type="sibTrans" cxnId="{C2DFA698-0E90-D944-8D97-783D18C2727B}">
      <dgm:prSet/>
      <dgm:spPr/>
      <dgm:t>
        <a:bodyPr/>
        <a:lstStyle/>
        <a:p>
          <a:endParaRPr lang="fr-FR"/>
        </a:p>
      </dgm:t>
    </dgm:pt>
    <dgm:pt modelId="{4F8AD279-D230-2F44-B37D-E6F21AD0897A}">
      <dgm:prSet phldrT="[Texte]"/>
      <dgm:spPr/>
      <dgm:t>
        <a:bodyPr/>
        <a:lstStyle/>
        <a:p>
          <a:r>
            <a:rPr lang="fr-FR" dirty="0" smtClean="0">
              <a:solidFill>
                <a:srgbClr val="000090"/>
              </a:solidFill>
            </a:rPr>
            <a:t>L’enfant s’intéresse à un thème unique (</a:t>
          </a:r>
          <a:r>
            <a:rPr lang="fr-FR" dirty="0" err="1" smtClean="0">
              <a:solidFill>
                <a:srgbClr val="000090"/>
              </a:solidFill>
            </a:rPr>
            <a:t>p.e</a:t>
          </a:r>
          <a:r>
            <a:rPr lang="fr-FR" dirty="0" smtClean="0">
              <a:solidFill>
                <a:srgbClr val="000090"/>
              </a:solidFill>
            </a:rPr>
            <a:t>., la mort), recherche affection</a:t>
          </a:r>
          <a:endParaRPr lang="fr-FR" dirty="0">
            <a:solidFill>
              <a:srgbClr val="000090"/>
            </a:solidFill>
          </a:endParaRPr>
        </a:p>
      </dgm:t>
    </dgm:pt>
    <dgm:pt modelId="{7E81810D-71F2-AE43-B719-241BB458EA90}" type="parTrans" cxnId="{7D00A48F-A719-F54D-9A42-0C04FA467662}">
      <dgm:prSet/>
      <dgm:spPr/>
      <dgm:t>
        <a:bodyPr/>
        <a:lstStyle/>
        <a:p>
          <a:endParaRPr lang="fr-FR"/>
        </a:p>
      </dgm:t>
    </dgm:pt>
    <dgm:pt modelId="{F4256F32-ABF9-B442-A263-CE4FC31BE672}" type="sibTrans" cxnId="{7D00A48F-A719-F54D-9A42-0C04FA467662}">
      <dgm:prSet/>
      <dgm:spPr/>
      <dgm:t>
        <a:bodyPr/>
        <a:lstStyle/>
        <a:p>
          <a:endParaRPr lang="fr-FR"/>
        </a:p>
      </dgm:t>
    </dgm:pt>
    <dgm:pt modelId="{FE3F9A23-BCF8-EC4E-B7A3-4798B9DD0A2A}">
      <dgm:prSet phldrT="[Texte]"/>
      <dgm:spPr/>
      <dgm:t>
        <a:bodyPr/>
        <a:lstStyle/>
        <a:p>
          <a:endParaRPr lang="fr-FR" dirty="0"/>
        </a:p>
      </dgm:t>
    </dgm:pt>
    <dgm:pt modelId="{4CFEB9B6-FD5A-1546-A675-883F6073C0FB}" type="parTrans" cxnId="{B9E899CB-BCB8-FC44-89BD-08DC1C88F338}">
      <dgm:prSet/>
      <dgm:spPr/>
      <dgm:t>
        <a:bodyPr/>
        <a:lstStyle/>
        <a:p>
          <a:endParaRPr lang="fr-FR"/>
        </a:p>
      </dgm:t>
    </dgm:pt>
    <dgm:pt modelId="{AD178938-3D78-E74E-B310-55FEEFF9B38E}" type="sibTrans" cxnId="{B9E899CB-BCB8-FC44-89BD-08DC1C88F338}">
      <dgm:prSet/>
      <dgm:spPr/>
      <dgm:t>
        <a:bodyPr/>
        <a:lstStyle/>
        <a:p>
          <a:endParaRPr lang="fr-FR"/>
        </a:p>
      </dgm:t>
    </dgm:pt>
    <dgm:pt modelId="{A03F0FF3-135D-3E4B-B9D6-3616B931CF5D}">
      <dgm:prSet phldrT="[Texte]" custT="1"/>
      <dgm:spPr/>
      <dgm:t>
        <a:bodyPr/>
        <a:lstStyle/>
        <a:p>
          <a:r>
            <a:rPr lang="fr-FR" sz="1100" dirty="0" smtClean="0"/>
            <a:t/>
          </a:r>
          <a:br>
            <a:rPr lang="fr-FR" sz="1100" dirty="0" smtClean="0"/>
          </a:br>
          <a:r>
            <a:rPr lang="fr-FR" sz="1100" dirty="0" smtClean="0"/>
            <a:t>Préoccupation liée à angoisse centrale</a:t>
          </a:r>
          <a:br>
            <a:rPr lang="fr-FR" sz="1100" dirty="0" smtClean="0"/>
          </a:br>
          <a:r>
            <a:rPr lang="fr-FR" sz="1100" dirty="0" smtClean="0"/>
            <a:t>(trauma ?) carence symbolique</a:t>
          </a:r>
          <a:br>
            <a:rPr lang="fr-FR" sz="1100" dirty="0" smtClean="0"/>
          </a:br>
          <a:r>
            <a:rPr lang="fr-FR" sz="1100" dirty="0" smtClean="0"/>
            <a:t>-&gt; Expression agressivité et angoisses mort </a:t>
          </a:r>
          <a:br>
            <a:rPr lang="fr-FR" sz="1100" dirty="0" smtClean="0"/>
          </a:br>
          <a:endParaRPr lang="fr-FR" sz="1100" dirty="0"/>
        </a:p>
      </dgm:t>
    </dgm:pt>
    <dgm:pt modelId="{D47028D1-C148-DF44-856F-57B62445911E}" type="parTrans" cxnId="{80EBE392-776B-AF4D-9637-4096C1028A1E}">
      <dgm:prSet/>
      <dgm:spPr/>
      <dgm:t>
        <a:bodyPr/>
        <a:lstStyle/>
        <a:p>
          <a:endParaRPr lang="fr-FR"/>
        </a:p>
      </dgm:t>
    </dgm:pt>
    <dgm:pt modelId="{763C7ECB-E3A4-404F-8862-803D7D8160B2}" type="sibTrans" cxnId="{80EBE392-776B-AF4D-9637-4096C1028A1E}">
      <dgm:prSet/>
      <dgm:spPr/>
      <dgm:t>
        <a:bodyPr/>
        <a:lstStyle/>
        <a:p>
          <a:endParaRPr lang="fr-FR"/>
        </a:p>
      </dgm:t>
    </dgm:pt>
    <dgm:pt modelId="{69BD3FA2-F150-6547-959E-5D0DBB125848}">
      <dgm:prSet phldrT="[Texte]"/>
      <dgm:spPr/>
      <dgm:t>
        <a:bodyPr/>
        <a:lstStyle/>
        <a:p>
          <a:r>
            <a:rPr lang="fr-FR" dirty="0" smtClean="0">
              <a:solidFill>
                <a:srgbClr val="000090"/>
              </a:solidFill>
            </a:rPr>
            <a:t>L’enfant commence à jouer et à commenter une scène de destruction</a:t>
          </a:r>
          <a:endParaRPr lang="fr-FR" dirty="0">
            <a:solidFill>
              <a:srgbClr val="000090"/>
            </a:solidFill>
          </a:endParaRPr>
        </a:p>
      </dgm:t>
    </dgm:pt>
    <dgm:pt modelId="{57D34520-B247-BC4E-89E9-5CCA8E55D29C}" type="parTrans" cxnId="{51A82CBF-6B10-0C4A-BA5D-D1F9E5E9F686}">
      <dgm:prSet/>
      <dgm:spPr/>
      <dgm:t>
        <a:bodyPr/>
        <a:lstStyle/>
        <a:p>
          <a:endParaRPr lang="fr-FR"/>
        </a:p>
      </dgm:t>
    </dgm:pt>
    <dgm:pt modelId="{741E2696-E8F3-744A-8CCD-B83128C47CF2}" type="sibTrans" cxnId="{51A82CBF-6B10-0C4A-BA5D-D1F9E5E9F686}">
      <dgm:prSet/>
      <dgm:spPr/>
      <dgm:t>
        <a:bodyPr/>
        <a:lstStyle/>
        <a:p>
          <a:endParaRPr lang="fr-FR"/>
        </a:p>
      </dgm:t>
    </dgm:pt>
    <dgm:pt modelId="{975113D8-B34E-0249-8938-4DF71234262F}">
      <dgm:prSet phldrT="[Texte]" phldr="1"/>
      <dgm:spPr>
        <a:solidFill>
          <a:srgbClr val="FFCBB6">
            <a:alpha val="90000"/>
          </a:srgbClr>
        </a:solidFill>
      </dgm:spPr>
      <dgm:t>
        <a:bodyPr/>
        <a:lstStyle/>
        <a:p>
          <a:endParaRPr lang="fr-FR" dirty="0"/>
        </a:p>
      </dgm:t>
    </dgm:pt>
    <dgm:pt modelId="{F3F0CCC0-1BB8-8649-B01A-FBF2E0F262F5}" type="parTrans" cxnId="{0A4864D4-F8D4-3D44-8DB9-26AB6A0E494A}">
      <dgm:prSet/>
      <dgm:spPr/>
      <dgm:t>
        <a:bodyPr/>
        <a:lstStyle/>
        <a:p>
          <a:endParaRPr lang="fr-FR"/>
        </a:p>
      </dgm:t>
    </dgm:pt>
    <dgm:pt modelId="{127DCFD2-9A80-4244-AE25-B50281F5DF7D}" type="sibTrans" cxnId="{0A4864D4-F8D4-3D44-8DB9-26AB6A0E494A}">
      <dgm:prSet/>
      <dgm:spPr/>
      <dgm:t>
        <a:bodyPr/>
        <a:lstStyle/>
        <a:p>
          <a:endParaRPr lang="fr-FR"/>
        </a:p>
      </dgm:t>
    </dgm:pt>
    <dgm:pt modelId="{DABE087F-343A-E648-97F8-401C78EE8907}">
      <dgm:prSet phldrT="[Texte]"/>
      <dgm:spPr/>
      <dgm:t>
        <a:bodyPr/>
        <a:lstStyle/>
        <a:p>
          <a:r>
            <a:rPr lang="fr-FR" dirty="0" smtClean="0"/>
            <a:t>Étayage et reformulation</a:t>
          </a:r>
          <a:endParaRPr lang="fr-FR" dirty="0"/>
        </a:p>
      </dgm:t>
    </dgm:pt>
    <dgm:pt modelId="{16DF9C4A-9BAC-5E45-AC10-03DCB286AB19}" type="parTrans" cxnId="{D0D07D5D-1235-C74A-9B67-4E7211E5DF21}">
      <dgm:prSet/>
      <dgm:spPr/>
      <dgm:t>
        <a:bodyPr/>
        <a:lstStyle/>
        <a:p>
          <a:endParaRPr lang="fr-FR"/>
        </a:p>
      </dgm:t>
    </dgm:pt>
    <dgm:pt modelId="{65EB82AE-F1AE-E341-853A-29CF28C8F831}" type="sibTrans" cxnId="{D0D07D5D-1235-C74A-9B67-4E7211E5DF21}">
      <dgm:prSet/>
      <dgm:spPr/>
      <dgm:t>
        <a:bodyPr/>
        <a:lstStyle/>
        <a:p>
          <a:endParaRPr lang="fr-FR"/>
        </a:p>
      </dgm:t>
    </dgm:pt>
    <dgm:pt modelId="{FB97F071-27D4-4D43-B630-6E2BFD94147D}">
      <dgm:prSet custT="1"/>
      <dgm:spPr/>
      <dgm:t>
        <a:bodyPr/>
        <a:lstStyle/>
        <a:p>
          <a:r>
            <a:rPr lang="fr-FR" sz="1100" dirty="0" smtClean="0"/>
            <a:t>Mise à disposition, commentaires à voix haute,   jeux.</a:t>
          </a:r>
          <a:br>
            <a:rPr lang="fr-FR" sz="1100" dirty="0" smtClean="0"/>
          </a:br>
          <a:r>
            <a:rPr lang="fr-FR" sz="1100" dirty="0" smtClean="0"/>
            <a:t>Information des et par les parents</a:t>
          </a:r>
          <a:endParaRPr lang="fr-FR" sz="1100" dirty="0"/>
        </a:p>
      </dgm:t>
    </dgm:pt>
    <dgm:pt modelId="{1142D365-B7D9-014F-977A-CD0E639D5502}" type="parTrans" cxnId="{E16D84B1-3D4A-6F41-AD3A-8F8081695FE1}">
      <dgm:prSet/>
      <dgm:spPr/>
      <dgm:t>
        <a:bodyPr/>
        <a:lstStyle/>
        <a:p>
          <a:endParaRPr lang="fr-FR"/>
        </a:p>
      </dgm:t>
    </dgm:pt>
    <dgm:pt modelId="{FD50400E-CBA2-CE4B-9F7F-9E0A04B04710}" type="sibTrans" cxnId="{E16D84B1-3D4A-6F41-AD3A-8F8081695FE1}">
      <dgm:prSet/>
      <dgm:spPr/>
      <dgm:t>
        <a:bodyPr/>
        <a:lstStyle/>
        <a:p>
          <a:endParaRPr lang="fr-FR"/>
        </a:p>
      </dgm:t>
    </dgm:pt>
    <dgm:pt modelId="{A466D09F-B6D9-1C40-9FC7-B02C3C45DD08}">
      <dgm:prSet/>
      <dgm:spPr/>
      <dgm:t>
        <a:bodyPr/>
        <a:lstStyle/>
        <a:p>
          <a:r>
            <a:rPr lang="fr-FR" dirty="0" smtClean="0"/>
            <a:t>Éducation et jeu (squelette). Expression et mise en scène des tendances agressives et de réparation.</a:t>
          </a:r>
        </a:p>
      </dgm:t>
    </dgm:pt>
    <dgm:pt modelId="{6E642902-6938-B640-AC9C-9E1C0DD14A39}" type="parTrans" cxnId="{24270AD0-1619-6142-AD1C-456190920828}">
      <dgm:prSet/>
      <dgm:spPr/>
      <dgm:t>
        <a:bodyPr/>
        <a:lstStyle/>
        <a:p>
          <a:endParaRPr lang="fr-FR"/>
        </a:p>
      </dgm:t>
    </dgm:pt>
    <dgm:pt modelId="{3D145540-AEA2-064A-8031-CBE26D938DA8}" type="sibTrans" cxnId="{24270AD0-1619-6142-AD1C-456190920828}">
      <dgm:prSet/>
      <dgm:spPr/>
      <dgm:t>
        <a:bodyPr/>
        <a:lstStyle/>
        <a:p>
          <a:endParaRPr lang="fr-FR"/>
        </a:p>
      </dgm:t>
    </dgm:pt>
    <dgm:pt modelId="{427F547E-1809-EE47-86EB-93BFC5DF0CF6}">
      <dgm:prSet phldrT="[Texte]" custT="1"/>
      <dgm:spPr/>
      <dgm:t>
        <a:bodyPr/>
        <a:lstStyle/>
        <a:p>
          <a:r>
            <a:rPr lang="fr-FR" sz="1100" dirty="0" smtClean="0"/>
            <a:t>Début d’aptitude à se représenter être agent d’une action, plutôt que de la subir ou de la rapporter à l’autre </a:t>
          </a:r>
          <a:endParaRPr lang="fr-FR" sz="1100" dirty="0"/>
        </a:p>
      </dgm:t>
    </dgm:pt>
    <dgm:pt modelId="{566D15E2-F5B7-D945-BA34-128B44A95931}" type="parTrans" cxnId="{D4EC251F-5187-1742-ABC8-38888C517BF9}">
      <dgm:prSet/>
      <dgm:spPr/>
      <dgm:t>
        <a:bodyPr/>
        <a:lstStyle/>
        <a:p>
          <a:endParaRPr lang="fr-FR"/>
        </a:p>
      </dgm:t>
    </dgm:pt>
    <dgm:pt modelId="{58E7CF63-BE0E-D14A-8344-378743B5E90F}" type="sibTrans" cxnId="{D4EC251F-5187-1742-ABC8-38888C517BF9}">
      <dgm:prSet/>
      <dgm:spPr/>
      <dgm:t>
        <a:bodyPr/>
        <a:lstStyle/>
        <a:p>
          <a:endParaRPr lang="fr-FR"/>
        </a:p>
      </dgm:t>
    </dgm:pt>
    <dgm:pt modelId="{A837374B-FF3B-2048-85CC-0C9AD7DCD2A7}" type="pres">
      <dgm:prSet presAssocID="{6302DD5C-BFDE-5E47-8F3E-036AE999E431}" presName="Name0" presStyleCnt="0">
        <dgm:presLayoutVars>
          <dgm:dir/>
          <dgm:animLvl val="lvl"/>
          <dgm:resizeHandles val="exact"/>
        </dgm:presLayoutVars>
      </dgm:prSet>
      <dgm:spPr/>
      <dgm:t>
        <a:bodyPr/>
        <a:lstStyle/>
        <a:p>
          <a:endParaRPr lang="fr-FR"/>
        </a:p>
      </dgm:t>
    </dgm:pt>
    <dgm:pt modelId="{8A6B574F-7342-0E43-BF40-5ABDEF5FC9FC}" type="pres">
      <dgm:prSet presAssocID="{69BD3FA2-F150-6547-959E-5D0DBB125848}" presName="boxAndChildren" presStyleCnt="0"/>
      <dgm:spPr/>
      <dgm:t>
        <a:bodyPr/>
        <a:lstStyle/>
        <a:p>
          <a:endParaRPr lang="fr-FR"/>
        </a:p>
      </dgm:t>
    </dgm:pt>
    <dgm:pt modelId="{8E6041FD-D1E8-6D40-873E-B66C44D29223}" type="pres">
      <dgm:prSet presAssocID="{69BD3FA2-F150-6547-959E-5D0DBB125848}" presName="parentTextBox" presStyleLbl="node1" presStyleIdx="0" presStyleCnt="3"/>
      <dgm:spPr/>
      <dgm:t>
        <a:bodyPr/>
        <a:lstStyle/>
        <a:p>
          <a:endParaRPr lang="fr-FR"/>
        </a:p>
      </dgm:t>
    </dgm:pt>
    <dgm:pt modelId="{9F0B2541-FEF9-DB4B-8863-82A5E8FB8BE4}" type="pres">
      <dgm:prSet presAssocID="{69BD3FA2-F150-6547-959E-5D0DBB125848}" presName="entireBox" presStyleLbl="node1" presStyleIdx="0" presStyleCnt="3" custLinFactNeighborY="1974"/>
      <dgm:spPr/>
      <dgm:t>
        <a:bodyPr/>
        <a:lstStyle/>
        <a:p>
          <a:endParaRPr lang="fr-FR"/>
        </a:p>
      </dgm:t>
    </dgm:pt>
    <dgm:pt modelId="{3AAD105F-A931-4F48-A9C7-48EDBB9B5F8E}" type="pres">
      <dgm:prSet presAssocID="{69BD3FA2-F150-6547-959E-5D0DBB125848}" presName="descendantBox" presStyleCnt="0"/>
      <dgm:spPr/>
      <dgm:t>
        <a:bodyPr/>
        <a:lstStyle/>
        <a:p>
          <a:endParaRPr lang="fr-FR"/>
        </a:p>
      </dgm:t>
    </dgm:pt>
    <dgm:pt modelId="{34E566B2-5618-134B-B831-F1F9EB1F87F7}" type="pres">
      <dgm:prSet presAssocID="{975113D8-B34E-0249-8938-4DF71234262F}" presName="childTextBox" presStyleLbl="fgAccFollowNode1" presStyleIdx="0" presStyleCnt="9">
        <dgm:presLayoutVars>
          <dgm:bulletEnabled val="1"/>
        </dgm:presLayoutVars>
      </dgm:prSet>
      <dgm:spPr/>
      <dgm:t>
        <a:bodyPr/>
        <a:lstStyle/>
        <a:p>
          <a:endParaRPr lang="fr-FR"/>
        </a:p>
      </dgm:t>
    </dgm:pt>
    <dgm:pt modelId="{BAAC351D-9880-2141-8146-71A9221C1588}" type="pres">
      <dgm:prSet presAssocID="{427F547E-1809-EE47-86EB-93BFC5DF0CF6}" presName="childTextBox" presStyleLbl="fgAccFollowNode1" presStyleIdx="1" presStyleCnt="9">
        <dgm:presLayoutVars>
          <dgm:bulletEnabled val="1"/>
        </dgm:presLayoutVars>
      </dgm:prSet>
      <dgm:spPr/>
      <dgm:t>
        <a:bodyPr/>
        <a:lstStyle/>
        <a:p>
          <a:endParaRPr lang="fr-FR"/>
        </a:p>
      </dgm:t>
    </dgm:pt>
    <dgm:pt modelId="{04B44C0A-749C-0C40-84EC-B4919331CC76}" type="pres">
      <dgm:prSet presAssocID="{DABE087F-343A-E648-97F8-401C78EE8907}" presName="childTextBox" presStyleLbl="fgAccFollowNode1" presStyleIdx="2" presStyleCnt="9">
        <dgm:presLayoutVars>
          <dgm:bulletEnabled val="1"/>
        </dgm:presLayoutVars>
      </dgm:prSet>
      <dgm:spPr/>
      <dgm:t>
        <a:bodyPr/>
        <a:lstStyle/>
        <a:p>
          <a:endParaRPr lang="fr-FR"/>
        </a:p>
      </dgm:t>
    </dgm:pt>
    <dgm:pt modelId="{A1005AB9-B5FD-3045-A560-80D6585F0E72}" type="pres">
      <dgm:prSet presAssocID="{F4256F32-ABF9-B442-A263-CE4FC31BE672}" presName="sp" presStyleCnt="0"/>
      <dgm:spPr/>
      <dgm:t>
        <a:bodyPr/>
        <a:lstStyle/>
        <a:p>
          <a:endParaRPr lang="fr-FR"/>
        </a:p>
      </dgm:t>
    </dgm:pt>
    <dgm:pt modelId="{525A735E-1D81-074D-9B42-6A6DF6A972CE}" type="pres">
      <dgm:prSet presAssocID="{4F8AD279-D230-2F44-B37D-E6F21AD0897A}" presName="arrowAndChildren" presStyleCnt="0"/>
      <dgm:spPr/>
      <dgm:t>
        <a:bodyPr/>
        <a:lstStyle/>
        <a:p>
          <a:endParaRPr lang="fr-FR"/>
        </a:p>
      </dgm:t>
    </dgm:pt>
    <dgm:pt modelId="{0182467F-A0AC-B040-BCE0-9BBA9C827035}" type="pres">
      <dgm:prSet presAssocID="{4F8AD279-D230-2F44-B37D-E6F21AD0897A}" presName="parentTextArrow" presStyleLbl="node1" presStyleIdx="0" presStyleCnt="3"/>
      <dgm:spPr/>
      <dgm:t>
        <a:bodyPr/>
        <a:lstStyle/>
        <a:p>
          <a:endParaRPr lang="fr-FR"/>
        </a:p>
      </dgm:t>
    </dgm:pt>
    <dgm:pt modelId="{36F7D05C-1DFD-6647-B2C2-A446CE69B10F}" type="pres">
      <dgm:prSet presAssocID="{4F8AD279-D230-2F44-B37D-E6F21AD0897A}" presName="arrow" presStyleLbl="node1" presStyleIdx="1" presStyleCnt="3"/>
      <dgm:spPr/>
      <dgm:t>
        <a:bodyPr/>
        <a:lstStyle/>
        <a:p>
          <a:endParaRPr lang="fr-FR"/>
        </a:p>
      </dgm:t>
    </dgm:pt>
    <dgm:pt modelId="{8AABD3B1-16F6-544C-A39A-EE5D7140D67B}" type="pres">
      <dgm:prSet presAssocID="{4F8AD279-D230-2F44-B37D-E6F21AD0897A}" presName="descendantArrow" presStyleCnt="0"/>
      <dgm:spPr/>
      <dgm:t>
        <a:bodyPr/>
        <a:lstStyle/>
        <a:p>
          <a:endParaRPr lang="fr-FR"/>
        </a:p>
      </dgm:t>
    </dgm:pt>
    <dgm:pt modelId="{045C8B5D-52EB-E044-9934-C2D710FE1A13}" type="pres">
      <dgm:prSet presAssocID="{FE3F9A23-BCF8-EC4E-B7A3-4798B9DD0A2A}" presName="childTextArrow" presStyleLbl="fgAccFollowNode1" presStyleIdx="3" presStyleCnt="9">
        <dgm:presLayoutVars>
          <dgm:bulletEnabled val="1"/>
        </dgm:presLayoutVars>
      </dgm:prSet>
      <dgm:spPr/>
      <dgm:t>
        <a:bodyPr/>
        <a:lstStyle/>
        <a:p>
          <a:endParaRPr lang="fr-FR"/>
        </a:p>
      </dgm:t>
    </dgm:pt>
    <dgm:pt modelId="{6DE383A1-4C77-A444-88B2-D9349FD4567B}" type="pres">
      <dgm:prSet presAssocID="{A03F0FF3-135D-3E4B-B9D6-3616B931CF5D}" presName="childTextArrow" presStyleLbl="fgAccFollowNode1" presStyleIdx="4" presStyleCnt="9" custScaleX="117782" custLinFactNeighborY="-4187">
        <dgm:presLayoutVars>
          <dgm:bulletEnabled val="1"/>
        </dgm:presLayoutVars>
      </dgm:prSet>
      <dgm:spPr/>
      <dgm:t>
        <a:bodyPr/>
        <a:lstStyle/>
        <a:p>
          <a:endParaRPr lang="fr-FR"/>
        </a:p>
      </dgm:t>
    </dgm:pt>
    <dgm:pt modelId="{D73D2C44-4E5C-DC4E-9C83-34A8CFB9D685}" type="pres">
      <dgm:prSet presAssocID="{A466D09F-B6D9-1C40-9FC7-B02C3C45DD08}" presName="childTextArrow" presStyleLbl="fgAccFollowNode1" presStyleIdx="5" presStyleCnt="9">
        <dgm:presLayoutVars>
          <dgm:bulletEnabled val="1"/>
        </dgm:presLayoutVars>
      </dgm:prSet>
      <dgm:spPr/>
      <dgm:t>
        <a:bodyPr/>
        <a:lstStyle/>
        <a:p>
          <a:endParaRPr lang="fr-FR"/>
        </a:p>
      </dgm:t>
    </dgm:pt>
    <dgm:pt modelId="{D9477187-BDD0-C644-A070-5811AECD0B10}" type="pres">
      <dgm:prSet presAssocID="{948AE2D3-4212-AC40-A42C-B3B2E2F56C32}" presName="sp" presStyleCnt="0"/>
      <dgm:spPr/>
      <dgm:t>
        <a:bodyPr/>
        <a:lstStyle/>
        <a:p>
          <a:endParaRPr lang="fr-FR"/>
        </a:p>
      </dgm:t>
    </dgm:pt>
    <dgm:pt modelId="{46BB0E38-1A09-5144-AE91-FBFBC7F4963C}" type="pres">
      <dgm:prSet presAssocID="{FC71601C-036F-DE40-91F3-7B07EF3375C6}" presName="arrowAndChildren" presStyleCnt="0"/>
      <dgm:spPr/>
      <dgm:t>
        <a:bodyPr/>
        <a:lstStyle/>
        <a:p>
          <a:endParaRPr lang="fr-FR"/>
        </a:p>
      </dgm:t>
    </dgm:pt>
    <dgm:pt modelId="{47895444-9A53-9246-8A9E-A91A9D96345D}" type="pres">
      <dgm:prSet presAssocID="{FC71601C-036F-DE40-91F3-7B07EF3375C6}" presName="parentTextArrow" presStyleLbl="node1" presStyleIdx="1" presStyleCnt="3"/>
      <dgm:spPr/>
      <dgm:t>
        <a:bodyPr/>
        <a:lstStyle/>
        <a:p>
          <a:endParaRPr lang="fr-FR"/>
        </a:p>
      </dgm:t>
    </dgm:pt>
    <dgm:pt modelId="{4A06D42F-4BC7-E944-A5B2-5BEDFD5C1F45}" type="pres">
      <dgm:prSet presAssocID="{FC71601C-036F-DE40-91F3-7B07EF3375C6}" presName="arrow" presStyleLbl="node1" presStyleIdx="2" presStyleCnt="3"/>
      <dgm:spPr/>
      <dgm:t>
        <a:bodyPr/>
        <a:lstStyle/>
        <a:p>
          <a:endParaRPr lang="fr-FR"/>
        </a:p>
      </dgm:t>
    </dgm:pt>
    <dgm:pt modelId="{FB00BF2D-F4DC-6D43-93D2-A0F5631D21E3}" type="pres">
      <dgm:prSet presAssocID="{FC71601C-036F-DE40-91F3-7B07EF3375C6}" presName="descendantArrow" presStyleCnt="0"/>
      <dgm:spPr/>
      <dgm:t>
        <a:bodyPr/>
        <a:lstStyle/>
        <a:p>
          <a:endParaRPr lang="fr-FR"/>
        </a:p>
      </dgm:t>
    </dgm:pt>
    <dgm:pt modelId="{FA33DE81-FFCB-3741-923E-974CCC7A137E}" type="pres">
      <dgm:prSet presAssocID="{509DF4FC-7794-7B4B-AAE3-B402C867203E}" presName="childTextArrow" presStyleLbl="fgAccFollowNode1" presStyleIdx="6" presStyleCnt="9">
        <dgm:presLayoutVars>
          <dgm:bulletEnabled val="1"/>
        </dgm:presLayoutVars>
      </dgm:prSet>
      <dgm:spPr/>
      <dgm:t>
        <a:bodyPr/>
        <a:lstStyle/>
        <a:p>
          <a:endParaRPr lang="fr-FR"/>
        </a:p>
      </dgm:t>
    </dgm:pt>
    <dgm:pt modelId="{5C3AA18E-6283-2349-B2E1-D01C8C9AB018}" type="pres">
      <dgm:prSet presAssocID="{61EA5B36-870F-0045-94F4-AB61B0A937C3}" presName="childTextArrow" presStyleLbl="fgAccFollowNode1" presStyleIdx="7" presStyleCnt="9">
        <dgm:presLayoutVars>
          <dgm:bulletEnabled val="1"/>
        </dgm:presLayoutVars>
      </dgm:prSet>
      <dgm:spPr/>
      <dgm:t>
        <a:bodyPr/>
        <a:lstStyle/>
        <a:p>
          <a:endParaRPr lang="fr-FR"/>
        </a:p>
      </dgm:t>
    </dgm:pt>
    <dgm:pt modelId="{AF831821-4008-6F42-B622-DA1DE223C446}" type="pres">
      <dgm:prSet presAssocID="{FB97F071-27D4-4D43-B630-6E2BFD94147D}" presName="childTextArrow" presStyleLbl="fgAccFollowNode1" presStyleIdx="8" presStyleCnt="9">
        <dgm:presLayoutVars>
          <dgm:bulletEnabled val="1"/>
        </dgm:presLayoutVars>
      </dgm:prSet>
      <dgm:spPr/>
      <dgm:t>
        <a:bodyPr/>
        <a:lstStyle/>
        <a:p>
          <a:endParaRPr lang="fr-FR"/>
        </a:p>
      </dgm:t>
    </dgm:pt>
  </dgm:ptLst>
  <dgm:cxnLst>
    <dgm:cxn modelId="{DBC76A03-0B68-7C4B-9856-ADCDE585EA5B}" type="presOf" srcId="{FC71601C-036F-DE40-91F3-7B07EF3375C6}" destId="{4A06D42F-4BC7-E944-A5B2-5BEDFD5C1F45}" srcOrd="1" destOrd="0" presId="urn:microsoft.com/office/officeart/2005/8/layout/process4"/>
    <dgm:cxn modelId="{54C0EF5B-2D95-524D-8099-ADF94BE367F4}" type="presOf" srcId="{A466D09F-B6D9-1C40-9FC7-B02C3C45DD08}" destId="{D73D2C44-4E5C-DC4E-9C83-34A8CFB9D685}" srcOrd="0" destOrd="0" presId="urn:microsoft.com/office/officeart/2005/8/layout/process4"/>
    <dgm:cxn modelId="{73078C3A-7265-E541-8267-65841186FDA7}" type="presOf" srcId="{DABE087F-343A-E648-97F8-401C78EE8907}" destId="{04B44C0A-749C-0C40-84EC-B4919331CC76}" srcOrd="0" destOrd="0" presId="urn:microsoft.com/office/officeart/2005/8/layout/process4"/>
    <dgm:cxn modelId="{7D00A48F-A719-F54D-9A42-0C04FA467662}" srcId="{6302DD5C-BFDE-5E47-8F3E-036AE999E431}" destId="{4F8AD279-D230-2F44-B37D-E6F21AD0897A}" srcOrd="1" destOrd="0" parTransId="{7E81810D-71F2-AE43-B719-241BB458EA90}" sibTransId="{F4256F32-ABF9-B442-A263-CE4FC31BE672}"/>
    <dgm:cxn modelId="{3136DA41-19C6-F841-BD11-CC6DEDBDBD28}" type="presOf" srcId="{975113D8-B34E-0249-8938-4DF71234262F}" destId="{34E566B2-5618-134B-B831-F1F9EB1F87F7}" srcOrd="0" destOrd="0" presId="urn:microsoft.com/office/officeart/2005/8/layout/process4"/>
    <dgm:cxn modelId="{51A82CBF-6B10-0C4A-BA5D-D1F9E5E9F686}" srcId="{6302DD5C-BFDE-5E47-8F3E-036AE999E431}" destId="{69BD3FA2-F150-6547-959E-5D0DBB125848}" srcOrd="2" destOrd="0" parTransId="{57D34520-B247-BC4E-89E9-5CCA8E55D29C}" sibTransId="{741E2696-E8F3-744A-8CCD-B83128C47CF2}"/>
    <dgm:cxn modelId="{E16D84B1-3D4A-6F41-AD3A-8F8081695FE1}" srcId="{FC71601C-036F-DE40-91F3-7B07EF3375C6}" destId="{FB97F071-27D4-4D43-B630-6E2BFD94147D}" srcOrd="2" destOrd="0" parTransId="{1142D365-B7D9-014F-977A-CD0E639D5502}" sibTransId="{FD50400E-CBA2-CE4B-9F7F-9E0A04B04710}"/>
    <dgm:cxn modelId="{1140F5F9-65E4-C542-A61A-42DA8677DADD}" srcId="{FC71601C-036F-DE40-91F3-7B07EF3375C6}" destId="{509DF4FC-7794-7B4B-AAE3-B402C867203E}" srcOrd="0" destOrd="0" parTransId="{B733C668-DCF8-5740-96CC-8760055B8C10}" sibTransId="{08E22209-2014-C94A-AC64-9D056ABFA17A}"/>
    <dgm:cxn modelId="{14E38889-3F09-7445-B092-DA69BDDA17F7}" type="presOf" srcId="{509DF4FC-7794-7B4B-AAE3-B402C867203E}" destId="{FA33DE81-FFCB-3741-923E-974CCC7A137E}" srcOrd="0" destOrd="0" presId="urn:microsoft.com/office/officeart/2005/8/layout/process4"/>
    <dgm:cxn modelId="{EC78A3D3-89E2-9A42-9C22-72F674D9C7C8}" type="presOf" srcId="{69BD3FA2-F150-6547-959E-5D0DBB125848}" destId="{8E6041FD-D1E8-6D40-873E-B66C44D29223}" srcOrd="0" destOrd="0" presId="urn:microsoft.com/office/officeart/2005/8/layout/process4"/>
    <dgm:cxn modelId="{C661B839-7CF7-8A46-B42D-17A6AE983D9D}" type="presOf" srcId="{4F8AD279-D230-2F44-B37D-E6F21AD0897A}" destId="{36F7D05C-1DFD-6647-B2C2-A446CE69B10F}" srcOrd="1" destOrd="0" presId="urn:microsoft.com/office/officeart/2005/8/layout/process4"/>
    <dgm:cxn modelId="{D0D07D5D-1235-C74A-9B67-4E7211E5DF21}" srcId="{69BD3FA2-F150-6547-959E-5D0DBB125848}" destId="{DABE087F-343A-E648-97F8-401C78EE8907}" srcOrd="2" destOrd="0" parTransId="{16DF9C4A-9BAC-5E45-AC10-03DCB286AB19}" sibTransId="{65EB82AE-F1AE-E341-853A-29CF28C8F831}"/>
    <dgm:cxn modelId="{0A4864D4-F8D4-3D44-8DB9-26AB6A0E494A}" srcId="{69BD3FA2-F150-6547-959E-5D0DBB125848}" destId="{975113D8-B34E-0249-8938-4DF71234262F}" srcOrd="0" destOrd="0" parTransId="{F3F0CCC0-1BB8-8649-B01A-FBF2E0F262F5}" sibTransId="{127DCFD2-9A80-4244-AE25-B50281F5DF7D}"/>
    <dgm:cxn modelId="{80EBE392-776B-AF4D-9637-4096C1028A1E}" srcId="{4F8AD279-D230-2F44-B37D-E6F21AD0897A}" destId="{A03F0FF3-135D-3E4B-B9D6-3616B931CF5D}" srcOrd="1" destOrd="0" parTransId="{D47028D1-C148-DF44-856F-57B62445911E}" sibTransId="{763C7ECB-E3A4-404F-8862-803D7D8160B2}"/>
    <dgm:cxn modelId="{7C9F42A0-F0C6-BD40-8B90-7D95EA156818}" type="presOf" srcId="{FC71601C-036F-DE40-91F3-7B07EF3375C6}" destId="{47895444-9A53-9246-8A9E-A91A9D96345D}" srcOrd="0" destOrd="0" presId="urn:microsoft.com/office/officeart/2005/8/layout/process4"/>
    <dgm:cxn modelId="{675DF2EC-3C1A-BF45-A0ED-BD948A08201A}" type="presOf" srcId="{A03F0FF3-135D-3E4B-B9D6-3616B931CF5D}" destId="{6DE383A1-4C77-A444-88B2-D9349FD4567B}" srcOrd="0" destOrd="0" presId="urn:microsoft.com/office/officeart/2005/8/layout/process4"/>
    <dgm:cxn modelId="{413092F7-3FCE-C647-A3D4-0BF837402865}" type="presOf" srcId="{61EA5B36-870F-0045-94F4-AB61B0A937C3}" destId="{5C3AA18E-6283-2349-B2E1-D01C8C9AB018}" srcOrd="0" destOrd="0" presId="urn:microsoft.com/office/officeart/2005/8/layout/process4"/>
    <dgm:cxn modelId="{24270AD0-1619-6142-AD1C-456190920828}" srcId="{4F8AD279-D230-2F44-B37D-E6F21AD0897A}" destId="{A466D09F-B6D9-1C40-9FC7-B02C3C45DD08}" srcOrd="2" destOrd="0" parTransId="{6E642902-6938-B640-AC9C-9E1C0DD14A39}" sibTransId="{3D145540-AEA2-064A-8031-CBE26D938DA8}"/>
    <dgm:cxn modelId="{7B5809F1-FEE5-2E42-AC9A-00807AE3579F}" type="presOf" srcId="{4F8AD279-D230-2F44-B37D-E6F21AD0897A}" destId="{0182467F-A0AC-B040-BCE0-9BBA9C827035}" srcOrd="0" destOrd="0" presId="urn:microsoft.com/office/officeart/2005/8/layout/process4"/>
    <dgm:cxn modelId="{2371A4FC-D366-8C41-8299-8F50F98B6D54}" type="presOf" srcId="{69BD3FA2-F150-6547-959E-5D0DBB125848}" destId="{9F0B2541-FEF9-DB4B-8863-82A5E8FB8BE4}" srcOrd="1" destOrd="0" presId="urn:microsoft.com/office/officeart/2005/8/layout/process4"/>
    <dgm:cxn modelId="{C2DFA698-0E90-D944-8D97-783D18C2727B}" srcId="{FC71601C-036F-DE40-91F3-7B07EF3375C6}" destId="{61EA5B36-870F-0045-94F4-AB61B0A937C3}" srcOrd="1" destOrd="0" parTransId="{FA47D5A9-DA13-2B44-913C-9C4D5C9DB31D}" sibTransId="{98662313-D463-954B-BF64-6293443F854D}"/>
    <dgm:cxn modelId="{D4EC251F-5187-1742-ABC8-38888C517BF9}" srcId="{69BD3FA2-F150-6547-959E-5D0DBB125848}" destId="{427F547E-1809-EE47-86EB-93BFC5DF0CF6}" srcOrd="1" destOrd="0" parTransId="{566D15E2-F5B7-D945-BA34-128B44A95931}" sibTransId="{58E7CF63-BE0E-D14A-8344-378743B5E90F}"/>
    <dgm:cxn modelId="{8C3D67C4-C931-F547-A0CF-F7DD5C2F3BF8}" type="presOf" srcId="{6302DD5C-BFDE-5E47-8F3E-036AE999E431}" destId="{A837374B-FF3B-2048-85CC-0C9AD7DCD2A7}" srcOrd="0" destOrd="0" presId="urn:microsoft.com/office/officeart/2005/8/layout/process4"/>
    <dgm:cxn modelId="{9813D94D-36B4-524E-9D2E-8AE70C0B2971}" srcId="{6302DD5C-BFDE-5E47-8F3E-036AE999E431}" destId="{FC71601C-036F-DE40-91F3-7B07EF3375C6}" srcOrd="0" destOrd="0" parTransId="{32F9ECFC-6D5C-9E4F-8801-C5E308CD0F34}" sibTransId="{948AE2D3-4212-AC40-A42C-B3B2E2F56C32}"/>
    <dgm:cxn modelId="{5924A2F2-4AC7-7F46-A735-0815111A538E}" type="presOf" srcId="{427F547E-1809-EE47-86EB-93BFC5DF0CF6}" destId="{BAAC351D-9880-2141-8146-71A9221C1588}" srcOrd="0" destOrd="0" presId="urn:microsoft.com/office/officeart/2005/8/layout/process4"/>
    <dgm:cxn modelId="{B9E899CB-BCB8-FC44-89BD-08DC1C88F338}" srcId="{4F8AD279-D230-2F44-B37D-E6F21AD0897A}" destId="{FE3F9A23-BCF8-EC4E-B7A3-4798B9DD0A2A}" srcOrd="0" destOrd="0" parTransId="{4CFEB9B6-FD5A-1546-A675-883F6073C0FB}" sibTransId="{AD178938-3D78-E74E-B310-55FEEFF9B38E}"/>
    <dgm:cxn modelId="{E03D112C-4FDD-954B-B689-894EAA268F0D}" type="presOf" srcId="{FE3F9A23-BCF8-EC4E-B7A3-4798B9DD0A2A}" destId="{045C8B5D-52EB-E044-9934-C2D710FE1A13}" srcOrd="0" destOrd="0" presId="urn:microsoft.com/office/officeart/2005/8/layout/process4"/>
    <dgm:cxn modelId="{F907685B-BFEB-3546-AF19-18155152C96C}" type="presOf" srcId="{FB97F071-27D4-4D43-B630-6E2BFD94147D}" destId="{AF831821-4008-6F42-B622-DA1DE223C446}" srcOrd="0" destOrd="0" presId="urn:microsoft.com/office/officeart/2005/8/layout/process4"/>
    <dgm:cxn modelId="{CDA9C66C-CFE5-7D40-9509-C6782B7E84EB}" type="presParOf" srcId="{A837374B-FF3B-2048-85CC-0C9AD7DCD2A7}" destId="{8A6B574F-7342-0E43-BF40-5ABDEF5FC9FC}" srcOrd="0" destOrd="0" presId="urn:microsoft.com/office/officeart/2005/8/layout/process4"/>
    <dgm:cxn modelId="{5C6486E1-9C9C-4C4D-BCAC-2CA82F3DF6A5}" type="presParOf" srcId="{8A6B574F-7342-0E43-BF40-5ABDEF5FC9FC}" destId="{8E6041FD-D1E8-6D40-873E-B66C44D29223}" srcOrd="0" destOrd="0" presId="urn:microsoft.com/office/officeart/2005/8/layout/process4"/>
    <dgm:cxn modelId="{8A41FDA1-B9BE-A041-ABBA-1479DA51AB48}" type="presParOf" srcId="{8A6B574F-7342-0E43-BF40-5ABDEF5FC9FC}" destId="{9F0B2541-FEF9-DB4B-8863-82A5E8FB8BE4}" srcOrd="1" destOrd="0" presId="urn:microsoft.com/office/officeart/2005/8/layout/process4"/>
    <dgm:cxn modelId="{680ED3E7-64ED-EE44-B80E-998C7CD16BCE}" type="presParOf" srcId="{8A6B574F-7342-0E43-BF40-5ABDEF5FC9FC}" destId="{3AAD105F-A931-4F48-A9C7-48EDBB9B5F8E}" srcOrd="2" destOrd="0" presId="urn:microsoft.com/office/officeart/2005/8/layout/process4"/>
    <dgm:cxn modelId="{D6DE3D6C-0CD8-894F-B571-57FBC76D49D1}" type="presParOf" srcId="{3AAD105F-A931-4F48-A9C7-48EDBB9B5F8E}" destId="{34E566B2-5618-134B-B831-F1F9EB1F87F7}" srcOrd="0" destOrd="0" presId="urn:microsoft.com/office/officeart/2005/8/layout/process4"/>
    <dgm:cxn modelId="{8E193029-4B78-3D49-9E71-6B6E16CD96F7}" type="presParOf" srcId="{3AAD105F-A931-4F48-A9C7-48EDBB9B5F8E}" destId="{BAAC351D-9880-2141-8146-71A9221C1588}" srcOrd="1" destOrd="0" presId="urn:microsoft.com/office/officeart/2005/8/layout/process4"/>
    <dgm:cxn modelId="{76282EC1-9FBB-8F4D-947F-AA5E6F620E83}" type="presParOf" srcId="{3AAD105F-A931-4F48-A9C7-48EDBB9B5F8E}" destId="{04B44C0A-749C-0C40-84EC-B4919331CC76}" srcOrd="2" destOrd="0" presId="urn:microsoft.com/office/officeart/2005/8/layout/process4"/>
    <dgm:cxn modelId="{F80CF43D-C778-E049-808E-1107755BF60E}" type="presParOf" srcId="{A837374B-FF3B-2048-85CC-0C9AD7DCD2A7}" destId="{A1005AB9-B5FD-3045-A560-80D6585F0E72}" srcOrd="1" destOrd="0" presId="urn:microsoft.com/office/officeart/2005/8/layout/process4"/>
    <dgm:cxn modelId="{BD462862-F01D-934C-8748-D0AD2E54843B}" type="presParOf" srcId="{A837374B-FF3B-2048-85CC-0C9AD7DCD2A7}" destId="{525A735E-1D81-074D-9B42-6A6DF6A972CE}" srcOrd="2" destOrd="0" presId="urn:microsoft.com/office/officeart/2005/8/layout/process4"/>
    <dgm:cxn modelId="{D8BA10BE-D36D-9741-AF6D-4B70E38CAFCC}" type="presParOf" srcId="{525A735E-1D81-074D-9B42-6A6DF6A972CE}" destId="{0182467F-A0AC-B040-BCE0-9BBA9C827035}" srcOrd="0" destOrd="0" presId="urn:microsoft.com/office/officeart/2005/8/layout/process4"/>
    <dgm:cxn modelId="{24FBA261-C472-BC4A-879E-D0D778DB0FBF}" type="presParOf" srcId="{525A735E-1D81-074D-9B42-6A6DF6A972CE}" destId="{36F7D05C-1DFD-6647-B2C2-A446CE69B10F}" srcOrd="1" destOrd="0" presId="urn:microsoft.com/office/officeart/2005/8/layout/process4"/>
    <dgm:cxn modelId="{E7847FD5-06CA-3644-9B54-558D6B91DD15}" type="presParOf" srcId="{525A735E-1D81-074D-9B42-6A6DF6A972CE}" destId="{8AABD3B1-16F6-544C-A39A-EE5D7140D67B}" srcOrd="2" destOrd="0" presId="urn:microsoft.com/office/officeart/2005/8/layout/process4"/>
    <dgm:cxn modelId="{9AC91911-FDA6-AF4D-95E8-EB7793BC686D}" type="presParOf" srcId="{8AABD3B1-16F6-544C-A39A-EE5D7140D67B}" destId="{045C8B5D-52EB-E044-9934-C2D710FE1A13}" srcOrd="0" destOrd="0" presId="urn:microsoft.com/office/officeart/2005/8/layout/process4"/>
    <dgm:cxn modelId="{B5C9F2C9-C7DC-5646-A1E3-DFB2484B68EA}" type="presParOf" srcId="{8AABD3B1-16F6-544C-A39A-EE5D7140D67B}" destId="{6DE383A1-4C77-A444-88B2-D9349FD4567B}" srcOrd="1" destOrd="0" presId="urn:microsoft.com/office/officeart/2005/8/layout/process4"/>
    <dgm:cxn modelId="{E6F5509A-FC41-BE45-A65E-E74B61D24BC9}" type="presParOf" srcId="{8AABD3B1-16F6-544C-A39A-EE5D7140D67B}" destId="{D73D2C44-4E5C-DC4E-9C83-34A8CFB9D685}" srcOrd="2" destOrd="0" presId="urn:microsoft.com/office/officeart/2005/8/layout/process4"/>
    <dgm:cxn modelId="{3CFF3601-5443-804D-87D2-5931398290D7}" type="presParOf" srcId="{A837374B-FF3B-2048-85CC-0C9AD7DCD2A7}" destId="{D9477187-BDD0-C644-A070-5811AECD0B10}" srcOrd="3" destOrd="0" presId="urn:microsoft.com/office/officeart/2005/8/layout/process4"/>
    <dgm:cxn modelId="{CD077743-E19E-2E46-ABB0-C93027D143E0}" type="presParOf" srcId="{A837374B-FF3B-2048-85CC-0C9AD7DCD2A7}" destId="{46BB0E38-1A09-5144-AE91-FBFBC7F4963C}" srcOrd="4" destOrd="0" presId="urn:microsoft.com/office/officeart/2005/8/layout/process4"/>
    <dgm:cxn modelId="{1848F2F5-FC1B-D743-9893-974232DE7A97}" type="presParOf" srcId="{46BB0E38-1A09-5144-AE91-FBFBC7F4963C}" destId="{47895444-9A53-9246-8A9E-A91A9D96345D}" srcOrd="0" destOrd="0" presId="urn:microsoft.com/office/officeart/2005/8/layout/process4"/>
    <dgm:cxn modelId="{6CB65333-283D-E94C-956D-EEFC55A2218B}" type="presParOf" srcId="{46BB0E38-1A09-5144-AE91-FBFBC7F4963C}" destId="{4A06D42F-4BC7-E944-A5B2-5BEDFD5C1F45}" srcOrd="1" destOrd="0" presId="urn:microsoft.com/office/officeart/2005/8/layout/process4"/>
    <dgm:cxn modelId="{7398FACB-CBD9-E64D-B50B-210AB4259EA2}" type="presParOf" srcId="{46BB0E38-1A09-5144-AE91-FBFBC7F4963C}" destId="{FB00BF2D-F4DC-6D43-93D2-A0F5631D21E3}" srcOrd="2" destOrd="0" presId="urn:microsoft.com/office/officeart/2005/8/layout/process4"/>
    <dgm:cxn modelId="{B78F060F-EBBA-DE47-9416-BBA338853C8C}" type="presParOf" srcId="{FB00BF2D-F4DC-6D43-93D2-A0F5631D21E3}" destId="{FA33DE81-FFCB-3741-923E-974CCC7A137E}" srcOrd="0" destOrd="0" presId="urn:microsoft.com/office/officeart/2005/8/layout/process4"/>
    <dgm:cxn modelId="{FA8DBF92-BE28-384D-96DC-1D09266B0453}" type="presParOf" srcId="{FB00BF2D-F4DC-6D43-93D2-A0F5631D21E3}" destId="{5C3AA18E-6283-2349-B2E1-D01C8C9AB018}" srcOrd="1" destOrd="0" presId="urn:microsoft.com/office/officeart/2005/8/layout/process4"/>
    <dgm:cxn modelId="{02B55E00-2547-E347-B8D1-17968070020B}" type="presParOf" srcId="{FB00BF2D-F4DC-6D43-93D2-A0F5631D21E3}" destId="{AF831821-4008-6F42-B622-DA1DE223C446}" srcOrd="2" destOrd="0" presId="urn:microsoft.com/office/officeart/2005/8/layout/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BD7C5B-F008-AC46-997B-BD998E1D98C2}" type="datetimeFigureOut">
              <a:rPr lang="fr-FR" smtClean="0"/>
              <a:pPr/>
              <a:t>17/06/08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06C9F-ADB6-4242-B154-88E74333AC9F}"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435641-C2B6-7F49-89A9-FFA7A4933D63}" type="datetimeFigureOut">
              <a:rPr lang="fr-FR" smtClean="0"/>
              <a:pPr/>
              <a:t>17/06/08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9F3A9-6977-4A49-8859-C11D8F7379A8}"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6</a:t>
            </a:fld>
            <a:endParaRPr lang="fr-FR" smtClean="0">
              <a:latin typeface="Arial" pitchFamily="-65"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variable moteur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482B4-3EEB-E14A-BF4C-21B2E1D9554F}" type="slidenum">
              <a:rPr lang="fr-FR" smtClean="0">
                <a:latin typeface="Arial" pitchFamily="-65" charset="0"/>
              </a:rPr>
              <a:pPr/>
              <a:t>7</a:t>
            </a:fld>
            <a:endParaRPr lang="fr-FR" smtClean="0">
              <a:latin typeface="Arial" pitchFamily="-65"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941A50-D2CC-EE4C-9483-D13AC5FF6519}" type="slidenum">
              <a:rPr lang="fr-FR" smtClean="0">
                <a:latin typeface="Arial" pitchFamily="-65" charset="0"/>
              </a:rPr>
              <a:pPr/>
              <a:t>8</a:t>
            </a:fld>
            <a:endParaRPr lang="fr-FR" smtClean="0">
              <a:latin typeface="Arial" pitchFamily="-65"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9</a:t>
            </a:fld>
            <a:endParaRPr lang="fr-FR" smtClean="0">
              <a:latin typeface="Arial" pitchFamily="-65"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6EABDB-394A-F849-AB77-7EC9F1477A1D}" type="slidenum">
              <a:rPr lang="fr-FR" smtClean="0">
                <a:latin typeface="Arial" pitchFamily="-65" charset="0"/>
              </a:rPr>
              <a:pPr/>
              <a:t>10</a:t>
            </a:fld>
            <a:endParaRPr lang="fr-FR" smtClean="0">
              <a:latin typeface="Arial" pitchFamily="-65"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11</a:t>
            </a:fld>
            <a:endParaRPr lang="fr-FR" smtClean="0">
              <a:latin typeface="Arial" pitchFamily="-65"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65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mtClean="0">
                <a:ea typeface="ＭＳ Ｐゴシック" pitchFamily="-65" charset="-128"/>
                <a:cs typeface="ＭＳ Ｐゴシック" pitchFamily="-65" charset="-128"/>
              </a:rPr>
              <a:t>Ou celui-ci</a:t>
            </a:r>
          </a:p>
        </p:txBody>
      </p:sp>
      <p:sp>
        <p:nvSpPr>
          <p:cNvPr id="6656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B9F5D4-ABF8-5C40-89C5-DB200BF006A2}" type="slidenum">
              <a:rPr lang="fr-FR" smtClean="0">
                <a:latin typeface="Arial" pitchFamily="-65" charset="0"/>
              </a:rPr>
              <a:pPr/>
              <a:t>12</a:t>
            </a:fld>
            <a:endParaRPr lang="fr-FR" smtClean="0">
              <a:latin typeface="Arial" pitchFamily="-65"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86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861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419A50-2E25-BB45-8D53-4E4771D6FB15}" type="slidenum">
              <a:rPr lang="fr-FR" smtClean="0">
                <a:latin typeface="Arial" pitchFamily="-65" charset="0"/>
              </a:rPr>
              <a:pPr/>
              <a:t>13</a:t>
            </a:fld>
            <a:endParaRPr lang="fr-FR" smtClean="0">
              <a:latin typeface="Arial" pitchFamily="-65"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401ECE5-65F5-F84E-9607-0D0E6226E009}" type="slidenum">
              <a:rPr lang="fr-FR" smtClean="0"/>
              <a:pPr>
                <a:defRPr/>
              </a:pPr>
              <a:t>15</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18</a:t>
            </a:fld>
            <a:endParaRPr lang="fr-FR" smtClean="0">
              <a:latin typeface="Arial" pitchFamily="-65"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09/06/08.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a:t>
            </a:r>
            <a:endParaRPr lang="fr-FR"/>
          </a:p>
        </p:txBody>
      </p:sp>
      <p:sp>
        <p:nvSpPr>
          <p:cNvPr id="9" name="Espace réservé du numéro de diapositive 8"/>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09/06/08. JM Thurin</a:t>
            </a:r>
            <a:endParaRPr lang="fr-FR"/>
          </a:p>
        </p:txBody>
      </p:sp>
      <p:sp>
        <p:nvSpPr>
          <p:cNvPr id="4" name="Espace réservé du pied de page 3"/>
          <p:cNvSpPr>
            <a:spLocks noGrp="1"/>
          </p:cNvSpPr>
          <p:nvPr>
            <p:ph type="ftr" sz="quarter" idx="11"/>
          </p:nvPr>
        </p:nvSpPr>
        <p:spPr/>
        <p:txBody>
          <a:bodyPr/>
          <a:lstStyle/>
          <a:p>
            <a:r>
              <a:rPr lang="fr-FR" smtClean="0"/>
              <a:t>Méthodologie de l'étude systématique de cas</a:t>
            </a:r>
            <a:endParaRPr lang="fr-FR"/>
          </a:p>
        </p:txBody>
      </p:sp>
      <p:sp>
        <p:nvSpPr>
          <p:cNvPr id="5" name="Espace réservé du numéro de diapositive 4"/>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09/06/08.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a:t>
            </a:r>
            <a:endParaRPr lang="fr-FR"/>
          </a:p>
        </p:txBody>
      </p:sp>
      <p:sp>
        <p:nvSpPr>
          <p:cNvPr id="4" name="Espace réservé du numéro de diapositive 3"/>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09/06/08. JM Thurin</a:t>
            </a:r>
            <a:endParaRPr lang="fr-FR"/>
          </a:p>
        </p:txBody>
      </p:sp>
      <p:sp>
        <p:nvSpPr>
          <p:cNvPr id="5" name="Espace réservé du pied de page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Méthodologie de l'étude systématique de cas</a:t>
            </a: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95697-BB4C-AD45-99B5-9E133D8A8E8E}"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6" Type="http://schemas.openxmlformats.org/officeDocument/2006/relationships/diagramColors" Target="../diagrams/colors1.xml"/><Relationship Id="rId4" Type="http://schemas.openxmlformats.org/officeDocument/2006/relationships/diagramLayout" Target="../diagrams/layout1.xml"/><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diagramData" Target="../diagrams/data1.xml"/><Relationship Id="rId5"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techniques-psychotherapiques.org/reseau" TargetMode="External"/><Relationship Id="rId3"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solidFill>
                  <a:srgbClr val="1F497D"/>
                </a:solidFill>
              </a:rPr>
              <a:t>Méthodologie des études systématiques de cas</a:t>
            </a:r>
            <a:endParaRPr lang="fr-FR" dirty="0">
              <a:solidFill>
                <a:srgbClr val="1F497D"/>
              </a:solidFill>
            </a:endParaRPr>
          </a:p>
        </p:txBody>
      </p:sp>
      <p:sp>
        <p:nvSpPr>
          <p:cNvPr id="3" name="Sous-titre 2"/>
          <p:cNvSpPr>
            <a:spLocks noGrp="1"/>
          </p:cNvSpPr>
          <p:nvPr>
            <p:ph type="subTitle" idx="1"/>
          </p:nvPr>
        </p:nvSpPr>
        <p:spPr/>
        <p:txBody>
          <a:bodyPr/>
          <a:lstStyle/>
          <a:p>
            <a:r>
              <a:rPr lang="fr-FR" dirty="0" smtClean="0"/>
              <a:t>Jean-Michel Thurin</a:t>
            </a:r>
          </a:p>
          <a:p>
            <a:r>
              <a:rPr lang="fr-FR" dirty="0" smtClean="0"/>
              <a:t>9 juin 2008</a:t>
            </a:r>
            <a:endParaRPr lang="fr-FR"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Principe de l’évaluation</a:t>
            </a:r>
            <a:br>
              <a:rPr lang="fr-FR" dirty="0" smtClean="0">
                <a:solidFill>
                  <a:srgbClr val="1F497D"/>
                </a:solidFill>
                <a:ea typeface="ＭＳ Ｐゴシック" pitchFamily="-65" charset="-128"/>
                <a:cs typeface="ＭＳ Ｐゴシック" pitchFamily="-65" charset="-128"/>
              </a:rPr>
            </a:br>
            <a:r>
              <a:rPr lang="fr-FR" sz="2400" dirty="0" smtClean="0">
                <a:solidFill>
                  <a:srgbClr val="1F497D"/>
                </a:solidFill>
                <a:ea typeface="ＭＳ Ｐゴシック" pitchFamily="-65" charset="-128"/>
                <a:cs typeface="ＭＳ Ｐゴシック" pitchFamily="-65" charset="-128"/>
              </a:rPr>
              <a:t>réunit efficacité (variation) et causalité (son agent)</a:t>
            </a:r>
            <a:endParaRPr lang="fr-FR" dirty="0" smtClean="0">
              <a:solidFill>
                <a:srgbClr val="1F497D"/>
              </a:solidFill>
              <a:ea typeface="ＭＳ Ｐゴシック" pitchFamily="-65" charset="-128"/>
              <a:cs typeface="ＭＳ Ｐゴシック" pitchFamily="-65" charset="-128"/>
            </a:endParaRPr>
          </a:p>
        </p:txBody>
      </p:sp>
      <p:sp>
        <p:nvSpPr>
          <p:cNvPr id="17" name="Espace réservé de la date 16"/>
          <p:cNvSpPr>
            <a:spLocks noGrp="1"/>
          </p:cNvSpPr>
          <p:nvPr>
            <p:ph type="dt" sz="half" idx="10"/>
          </p:nvPr>
        </p:nvSpPr>
        <p:spPr/>
        <p:txBody>
          <a:bodyPr/>
          <a:lstStyle/>
          <a:p>
            <a:r>
              <a:rPr lang="fr-FR" smtClean="0"/>
              <a:t>09/06/08. JM Thurin</a:t>
            </a:r>
            <a:endParaRPr lang="fr-FR"/>
          </a:p>
        </p:txBody>
      </p:sp>
      <p:sp>
        <p:nvSpPr>
          <p:cNvPr id="16" name="Espace réservé du pied de page 15"/>
          <p:cNvSpPr>
            <a:spLocks noGrp="1"/>
          </p:cNvSpPr>
          <p:nvPr>
            <p:ph type="ftr" sz="quarter" idx="11"/>
          </p:nvPr>
        </p:nvSpPr>
        <p:spPr/>
        <p:txBody>
          <a:bodyPr/>
          <a:lstStyle/>
          <a:p>
            <a:r>
              <a:rPr lang="fr-FR" smtClean="0"/>
              <a:t>Méthodologie de l'étude systématique de cas</a:t>
            </a:r>
            <a:endParaRPr lang="fr-FR"/>
          </a:p>
        </p:txBody>
      </p:sp>
      <p:sp>
        <p:nvSpPr>
          <p:cNvPr id="5" name="Rectangle 4"/>
          <p:cNvSpPr/>
          <p:nvPr/>
        </p:nvSpPr>
        <p:spPr>
          <a:xfrm>
            <a:off x="6858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Groupe de</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Groupe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590800"/>
            <a:ext cx="48768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3810000" y="45339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Traitement</a:t>
            </a:r>
            <a:br>
              <a:rPr lang="fr-FR" dirty="0">
                <a:solidFill>
                  <a:srgbClr val="000090"/>
                </a:solidFill>
              </a:rPr>
            </a:br>
            <a:r>
              <a:rPr lang="fr-FR" dirty="0">
                <a:solidFill>
                  <a:srgbClr val="000090"/>
                </a:solidFill>
              </a:rPr>
              <a:t>appliqué</a:t>
            </a:r>
            <a:br>
              <a:rPr lang="fr-FR" dirty="0">
                <a:solidFill>
                  <a:srgbClr val="000090"/>
                </a:solidFill>
              </a:rPr>
            </a:br>
            <a:r>
              <a:rPr lang="fr-FR" dirty="0">
                <a:solidFill>
                  <a:srgbClr val="000090"/>
                </a:solidFill>
              </a:rPr>
              <a:t>(B)</a:t>
            </a:r>
          </a:p>
        </p:txBody>
      </p:sp>
      <p:cxnSp>
        <p:nvCxnSpPr>
          <p:cNvPr id="11" name="Connecteur droit avec flèche 10"/>
          <p:cNvCxnSpPr>
            <a:stCxn id="5" idx="2"/>
            <a:endCxn id="9" idx="1"/>
          </p:cNvCxnSpPr>
          <p:nvPr/>
        </p:nvCxnSpPr>
        <p:spPr>
          <a:xfrm rot="16200000" flipH="1">
            <a:off x="1657350" y="2990850"/>
            <a:ext cx="1943100" cy="2362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9" idx="3"/>
            <a:endCxn id="6" idx="2"/>
          </p:cNvCxnSpPr>
          <p:nvPr/>
        </p:nvCxnSpPr>
        <p:spPr>
          <a:xfrm flipV="1">
            <a:off x="5334000" y="3200400"/>
            <a:ext cx="2514600" cy="1943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52400" y="61690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dirty="0" smtClean="0">
                <a:solidFill>
                  <a:srgbClr val="000090"/>
                </a:solidFill>
                <a:ea typeface="ＭＳ Ｐゴシック" pitchFamily="-108" charset="-128"/>
                <a:cs typeface="ＭＳ Ｐゴシック" pitchFamily="-108" charset="-128"/>
              </a:rPr>
              <a:t>Le « groupe » peut être composé d’un cas  : études N = 1</a:t>
            </a:r>
            <a:endParaRPr lang="fr-FR" sz="1400" dirty="0">
              <a:solidFill>
                <a:srgbClr val="000090"/>
              </a:solidFill>
              <a:ea typeface="ＭＳ Ｐゴシック" pitchFamily="-108" charset="-128"/>
              <a:cs typeface="ＭＳ Ｐゴシック" pitchFamily="-108" charset="-128"/>
            </a:endParaRPr>
          </a:p>
        </p:txBody>
      </p:sp>
      <p:sp>
        <p:nvSpPr>
          <p:cNvPr id="14" name="ZoneTexte 13"/>
          <p:cNvSpPr txBox="1"/>
          <p:nvPr/>
        </p:nvSpPr>
        <p:spPr>
          <a:xfrm>
            <a:off x="4013494" y="2133600"/>
            <a:ext cx="1117013" cy="369332"/>
          </a:xfrm>
          <a:prstGeom prst="rect">
            <a:avLst/>
          </a:prstGeom>
          <a:noFill/>
        </p:spPr>
        <p:txBody>
          <a:bodyPr wrap="none" rtlCol="0">
            <a:spAutoFit/>
          </a:bodyPr>
          <a:lstStyle/>
          <a:p>
            <a:r>
              <a:rPr lang="fr-FR" dirty="0" smtClean="0"/>
              <a:t>Efficacité</a:t>
            </a:r>
            <a:endParaRPr lang="fr-FR" dirty="0"/>
          </a:p>
        </p:txBody>
      </p:sp>
      <p:sp>
        <p:nvSpPr>
          <p:cNvPr id="15" name="ZoneTexte 14"/>
          <p:cNvSpPr txBox="1"/>
          <p:nvPr/>
        </p:nvSpPr>
        <p:spPr>
          <a:xfrm>
            <a:off x="3998503" y="4038600"/>
            <a:ext cx="1146994" cy="369332"/>
          </a:xfrm>
          <a:prstGeom prst="rect">
            <a:avLst/>
          </a:prstGeom>
          <a:noFill/>
        </p:spPr>
        <p:txBody>
          <a:bodyPr wrap="none" rtlCol="0">
            <a:spAutoFit/>
          </a:bodyPr>
          <a:lstStyle/>
          <a:p>
            <a:r>
              <a:rPr lang="fr-FR" dirty="0" smtClean="0"/>
              <a:t>Causalité</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60350" y="24500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1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40963" name="Text Box 7"/>
          <p:cNvSpPr txBox="1">
            <a:spLocks noChangeArrowheads="1"/>
          </p:cNvSpPr>
          <p:nvPr/>
        </p:nvSpPr>
        <p:spPr bwMode="auto">
          <a:xfrm>
            <a:off x="7356475" y="24500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40964" name="AutoShape 13"/>
          <p:cNvCxnSpPr>
            <a:cxnSpLocks noChangeShapeType="1"/>
            <a:stCxn id="40962" idx="3"/>
            <a:endCxn id="40963" idx="1"/>
          </p:cNvCxnSpPr>
          <p:nvPr/>
        </p:nvCxnSpPr>
        <p:spPr bwMode="auto">
          <a:xfrm>
            <a:off x="1817688" y="2819400"/>
            <a:ext cx="5538787" cy="1588"/>
          </a:xfrm>
          <a:prstGeom prst="straightConnector1">
            <a:avLst/>
          </a:prstGeom>
          <a:noFill/>
          <a:ln w="9525">
            <a:solidFill>
              <a:schemeClr val="tx1"/>
            </a:solidFill>
            <a:round/>
            <a:headEnd/>
            <a:tailEnd type="triangle" w="med" len="med"/>
          </a:ln>
        </p:spPr>
      </p:cxnSp>
      <p:sp>
        <p:nvSpPr>
          <p:cNvPr id="40965" name="Text Box 17"/>
          <p:cNvSpPr txBox="1">
            <a:spLocks noChangeArrowheads="1"/>
          </p:cNvSpPr>
          <p:nvPr/>
        </p:nvSpPr>
        <p:spPr bwMode="auto">
          <a:xfrm>
            <a:off x="2209800" y="16764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Application intervention psychothérapique définie </a:t>
            </a:r>
          </a:p>
          <a:p>
            <a:pPr algn="ctr"/>
            <a:r>
              <a:rPr lang="fr-FR" sz="1400" b="1" dirty="0">
                <a:solidFill>
                  <a:srgbClr val="000090"/>
                </a:solidFill>
              </a:rPr>
              <a:t>(manuel</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a:t>
            </a:r>
            <a:endParaRPr lang="fr-FR" b="1" dirty="0">
              <a:solidFill>
                <a:srgbClr val="000090"/>
              </a:solidFill>
            </a:endParaRPr>
          </a:p>
        </p:txBody>
      </p:sp>
      <p:cxnSp>
        <p:nvCxnSpPr>
          <p:cNvPr id="40966" name="AutoShape 19"/>
          <p:cNvCxnSpPr>
            <a:cxnSpLocks noChangeShapeType="1"/>
            <a:stCxn id="40965" idx="3"/>
            <a:endCxn id="40963" idx="0"/>
          </p:cNvCxnSpPr>
          <p:nvPr/>
        </p:nvCxnSpPr>
        <p:spPr bwMode="auto">
          <a:xfrm>
            <a:off x="6858000" y="2045732"/>
            <a:ext cx="1246188" cy="404336"/>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40967" name="Rectangle 2"/>
          <p:cNvSpPr txBox="1">
            <a:spLocks noChangeArrowheads="1"/>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1. Essais </a:t>
            </a:r>
            <a:r>
              <a:rPr lang="fr-FR" sz="4000" dirty="0">
                <a:solidFill>
                  <a:schemeClr val="tx2"/>
                </a:solidFill>
              </a:rPr>
              <a:t>contrôlés randomisés (ECR</a:t>
            </a:r>
            <a:r>
              <a:rPr lang="fr-FR" sz="3200" dirty="0">
                <a:solidFill>
                  <a:schemeClr val="tx2"/>
                </a:solidFill>
              </a:rPr>
              <a:t>S</a:t>
            </a:r>
            <a:r>
              <a:rPr lang="fr-FR" sz="4000" dirty="0">
                <a:solidFill>
                  <a:schemeClr val="tx2"/>
                </a:solidFill>
              </a:rPr>
              <a:t>)</a:t>
            </a:r>
          </a:p>
        </p:txBody>
      </p:sp>
      <p:cxnSp>
        <p:nvCxnSpPr>
          <p:cNvPr id="40970" name="AutoShape 13"/>
          <p:cNvCxnSpPr>
            <a:cxnSpLocks noChangeShapeType="1"/>
            <a:stCxn id="25" idx="3"/>
            <a:endCxn id="27" idx="1"/>
          </p:cNvCxnSpPr>
          <p:nvPr/>
        </p:nvCxnSpPr>
        <p:spPr bwMode="auto">
          <a:xfrm>
            <a:off x="1817688" y="4800600"/>
            <a:ext cx="5497512" cy="1588"/>
          </a:xfrm>
          <a:prstGeom prst="straightConnector1">
            <a:avLst/>
          </a:prstGeom>
          <a:noFill/>
          <a:ln w="9525">
            <a:solidFill>
              <a:schemeClr val="tx1"/>
            </a:solidFill>
            <a:round/>
            <a:headEnd/>
            <a:tailEnd type="triangle" w="med" len="med"/>
          </a:ln>
        </p:spPr>
      </p:cxnSp>
      <p:sp>
        <p:nvSpPr>
          <p:cNvPr id="40971" name="Text Box 17"/>
          <p:cNvSpPr txBox="1">
            <a:spLocks noChangeArrowheads="1"/>
          </p:cNvSpPr>
          <p:nvPr/>
        </p:nvSpPr>
        <p:spPr bwMode="auto">
          <a:xfrm>
            <a:off x="2209800" y="53340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Pas d’intervention psychothérapique</a:t>
            </a:r>
            <a:br>
              <a:rPr lang="fr-FR" sz="1400" b="1" dirty="0">
                <a:solidFill>
                  <a:srgbClr val="000090"/>
                </a:solidFill>
              </a:rPr>
            </a:br>
            <a:r>
              <a:rPr lang="fr-FR" sz="1400" b="1" dirty="0">
                <a:solidFill>
                  <a:srgbClr val="000090"/>
                </a:solidFill>
              </a:rPr>
              <a:t>ou traitement « comme d’habitude </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  </a:t>
            </a:r>
            <a:endParaRPr lang="fr-FR" b="1" dirty="0">
              <a:solidFill>
                <a:srgbClr val="000090"/>
              </a:solidFill>
            </a:endParaRPr>
          </a:p>
        </p:txBody>
      </p:sp>
      <p:cxnSp>
        <p:nvCxnSpPr>
          <p:cNvPr id="40972" name="AutoShape 19"/>
          <p:cNvCxnSpPr>
            <a:cxnSpLocks noChangeShapeType="1"/>
            <a:stCxn id="40971" idx="3"/>
            <a:endCxn id="27" idx="2"/>
          </p:cNvCxnSpPr>
          <p:nvPr/>
        </p:nvCxnSpPr>
        <p:spPr bwMode="auto">
          <a:xfrm flipV="1">
            <a:off x="6858000" y="5169932"/>
            <a:ext cx="1204913" cy="533400"/>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15" name="Text Box 2"/>
          <p:cNvSpPr txBox="1">
            <a:spLocks noChangeArrowheads="1"/>
          </p:cNvSpPr>
          <p:nvPr/>
        </p:nvSpPr>
        <p:spPr bwMode="auto">
          <a:xfrm>
            <a:off x="5943600" y="3657600"/>
            <a:ext cx="1331913" cy="30797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prstTxWarp prst="textNoShape">
              <a:avLst/>
            </a:prstTxWarp>
            <a:spAutoFit/>
          </a:bodyPr>
          <a:lstStyle/>
          <a:p>
            <a:pPr>
              <a:defRPr/>
            </a:pPr>
            <a:r>
              <a:rPr lang="fr-FR" sz="1400" b="1" dirty="0">
                <a:solidFill>
                  <a:srgbClr val="000090"/>
                </a:solidFill>
              </a:rPr>
              <a:t>Comparaison</a:t>
            </a:r>
            <a:endParaRPr lang="fr-FR" dirty="0">
              <a:solidFill>
                <a:srgbClr val="000090"/>
              </a:solidFill>
            </a:endParaRPr>
          </a:p>
        </p:txBody>
      </p:sp>
      <p:cxnSp>
        <p:nvCxnSpPr>
          <p:cNvPr id="16" name="Connecteur en angle 15"/>
          <p:cNvCxnSpPr>
            <a:stCxn id="15" idx="3"/>
            <a:endCxn id="40963" idx="3"/>
          </p:cNvCxnSpPr>
          <p:nvPr/>
        </p:nvCxnSpPr>
        <p:spPr>
          <a:xfrm flipV="1">
            <a:off x="7275513" y="2819400"/>
            <a:ext cx="1576387" cy="992188"/>
          </a:xfrm>
          <a:prstGeom prst="bentConnector3">
            <a:avLst>
              <a:gd name="adj1" fmla="val 11450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Connecteur en angle 16"/>
          <p:cNvCxnSpPr>
            <a:stCxn id="40963" idx="3"/>
            <a:endCxn id="27" idx="3"/>
          </p:cNvCxnSpPr>
          <p:nvPr/>
        </p:nvCxnSpPr>
        <p:spPr>
          <a:xfrm flipH="1">
            <a:off x="8810625" y="2819400"/>
            <a:ext cx="41275" cy="1981200"/>
          </a:xfrm>
          <a:prstGeom prst="bentConnector3">
            <a:avLst>
              <a:gd name="adj1" fmla="val -55384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Forme 23"/>
          <p:cNvCxnSpPr>
            <a:stCxn id="40962" idx="0"/>
            <a:endCxn id="40965" idx="1"/>
          </p:cNvCxnSpPr>
          <p:nvPr/>
        </p:nvCxnSpPr>
        <p:spPr>
          <a:xfrm rot="5400000" flipH="1" flipV="1">
            <a:off x="1422241" y="1662510"/>
            <a:ext cx="404336"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2"/>
          <p:cNvSpPr txBox="1">
            <a:spLocks noChangeArrowheads="1"/>
          </p:cNvSpPr>
          <p:nvPr/>
        </p:nvSpPr>
        <p:spPr bwMode="auto">
          <a:xfrm>
            <a:off x="260350" y="44312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2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27" name="Text Box 7"/>
          <p:cNvSpPr txBox="1">
            <a:spLocks noChangeArrowheads="1"/>
          </p:cNvSpPr>
          <p:nvPr/>
        </p:nvSpPr>
        <p:spPr bwMode="auto">
          <a:xfrm>
            <a:off x="7315200" y="44312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34" name="Forme 33"/>
          <p:cNvCxnSpPr>
            <a:stCxn id="25" idx="2"/>
            <a:endCxn id="40971" idx="1"/>
          </p:cNvCxnSpPr>
          <p:nvPr/>
        </p:nvCxnSpPr>
        <p:spPr>
          <a:xfrm rot="16200000" flipH="1">
            <a:off x="1357709" y="4851241"/>
            <a:ext cx="533400"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457200" y="3596424"/>
            <a:ext cx="5181600" cy="430328"/>
          </a:xfrm>
          <a:prstGeom prst="rect">
            <a:avLst/>
          </a:prstGeom>
          <a:noFill/>
        </p:spPr>
        <p:txBody>
          <a:bodyPr wrap="square" rtlCol="0">
            <a:spAutoFit/>
          </a:bodyPr>
          <a:lstStyle/>
          <a:p>
            <a:pPr algn="ctr">
              <a:buNone/>
            </a:pPr>
            <a:r>
              <a:rPr lang="fr-FR" sz="1200" dirty="0" smtClean="0"/>
              <a:t>* d = Moyenne du groupe traité – Moyenne du groupe de comparaison</a:t>
            </a:r>
          </a:p>
          <a:p>
            <a:pPr algn="ctr">
              <a:buNone/>
            </a:pPr>
            <a:r>
              <a:rPr lang="fr-FR" sz="1200" dirty="0" smtClean="0"/>
              <a:t>Moyenne de l’écart type des deux groupes</a:t>
            </a:r>
            <a:endParaRPr lang="fr-FR" sz="1200" dirty="0" smtClean="0">
              <a:ea typeface="ＭＳ Ｐゴシック" pitchFamily="-65" charset="-128"/>
              <a:cs typeface="ＭＳ Ｐゴシック" pitchFamily="-65" charset="-128"/>
            </a:endParaRPr>
          </a:p>
          <a:p>
            <a:endParaRPr lang="fr-FR" sz="1200" dirty="0"/>
          </a:p>
        </p:txBody>
      </p:sp>
      <p:sp>
        <p:nvSpPr>
          <p:cNvPr id="22" name="Espace réservé de la date 21"/>
          <p:cNvSpPr>
            <a:spLocks noGrp="1"/>
          </p:cNvSpPr>
          <p:nvPr>
            <p:ph type="dt" sz="half" idx="10"/>
          </p:nvPr>
        </p:nvSpPr>
        <p:spPr/>
        <p:txBody>
          <a:bodyPr/>
          <a:lstStyle/>
          <a:p>
            <a:r>
              <a:rPr lang="fr-FR" smtClean="0"/>
              <a:t>09/06/08. JM Thurin</a:t>
            </a:r>
            <a:endParaRPr lang="fr-FR"/>
          </a:p>
        </p:txBody>
      </p:sp>
      <p:sp>
        <p:nvSpPr>
          <p:cNvPr id="21" name="Espace réservé du pied de page 20"/>
          <p:cNvSpPr>
            <a:spLocks noGrp="1"/>
          </p:cNvSpPr>
          <p:nvPr>
            <p:ph type="ftr" sz="quarter" idx="11"/>
          </p:nvPr>
        </p:nvSpPr>
        <p:spPr/>
        <p:txBody>
          <a:bodyPr/>
          <a:lstStyle/>
          <a:p>
            <a:r>
              <a:rPr lang="fr-FR" dirty="0" smtClean="0"/>
              <a:t>Méthodologie de l'étude systématique de cas</a:t>
            </a:r>
            <a:endParaRPr lang="fr-FR" dirty="0"/>
          </a:p>
        </p:txBody>
      </p:sp>
      <p:cxnSp>
        <p:nvCxnSpPr>
          <p:cNvPr id="26" name="Connecteur droit 25"/>
          <p:cNvCxnSpPr/>
          <p:nvPr/>
        </p:nvCxnSpPr>
        <p:spPr>
          <a:xfrm>
            <a:off x="1219200" y="3811588"/>
            <a:ext cx="3962400" cy="1588"/>
          </a:xfrm>
          <a:prstGeom prst="line">
            <a:avLst/>
          </a:prstGeom>
          <a:ln w="63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Étude systématique de cas </a:t>
            </a:r>
          </a:p>
        </p:txBody>
      </p:sp>
      <p:sp>
        <p:nvSpPr>
          <p:cNvPr id="30" name="Espace réservé de la date 29"/>
          <p:cNvSpPr>
            <a:spLocks noGrp="1"/>
          </p:cNvSpPr>
          <p:nvPr>
            <p:ph type="dt" sz="half" idx="10"/>
          </p:nvPr>
        </p:nvSpPr>
        <p:spPr/>
        <p:txBody>
          <a:bodyPr/>
          <a:lstStyle/>
          <a:p>
            <a:r>
              <a:rPr lang="fr-FR" smtClean="0"/>
              <a:t>09/06/08. JM Thurin</a:t>
            </a:r>
            <a:endParaRPr lang="fr-FR"/>
          </a:p>
        </p:txBody>
      </p:sp>
      <p:sp>
        <p:nvSpPr>
          <p:cNvPr id="25" name="Espace réservé du pied de page 24"/>
          <p:cNvSpPr>
            <a:spLocks noGrp="1"/>
          </p:cNvSpPr>
          <p:nvPr>
            <p:ph type="ftr" sz="quarter" idx="11"/>
          </p:nvPr>
        </p:nvSpPr>
        <p:spPr/>
        <p:txBody>
          <a:bodyPr/>
          <a:lstStyle/>
          <a:p>
            <a:r>
              <a:rPr lang="fr-FR" smtClean="0"/>
              <a:t>Méthodologie de l'étude systématique de cas</a:t>
            </a:r>
            <a:endParaRPr lang="fr-FR"/>
          </a:p>
        </p:txBody>
      </p:sp>
      <p:sp>
        <p:nvSpPr>
          <p:cNvPr id="5" name="Rectangle 4"/>
          <p:cNvSpPr/>
          <p:nvPr/>
        </p:nvSpPr>
        <p:spPr>
          <a:xfrm>
            <a:off x="685800" y="2057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2057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667000"/>
            <a:ext cx="4876800" cy="1588"/>
          </a:xfrm>
          <a:prstGeom prst="straightConnector1">
            <a:avLst/>
          </a:prstGeom>
          <a:ln>
            <a:tailEnd type="arrow"/>
          </a:ln>
          <a:effectLst>
            <a:glow rad="203200">
              <a:schemeClr val="accent2">
                <a:alpha val="75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sp>
        <p:nvSpPr>
          <p:cNvPr id="9" name="Rectangle 8"/>
          <p:cNvSpPr>
            <a:spLocks noChangeAspect="1"/>
          </p:cNvSpPr>
          <p:nvPr/>
        </p:nvSpPr>
        <p:spPr>
          <a:xfrm>
            <a:off x="2514600" y="4000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15" name="Rectangle 14"/>
          <p:cNvSpPr>
            <a:spLocks noChangeAspect="1"/>
          </p:cNvSpPr>
          <p:nvPr/>
        </p:nvSpPr>
        <p:spPr>
          <a:xfrm>
            <a:off x="4343400" y="3238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3</a:t>
            </a:r>
            <a:r>
              <a:rPr lang="fr-FR" sz="1200" dirty="0">
                <a:solidFill>
                  <a:srgbClr val="000090"/>
                </a:solidFill>
              </a:rPr>
              <a:t>)</a:t>
            </a:r>
          </a:p>
        </p:txBody>
      </p:sp>
      <p:sp>
        <p:nvSpPr>
          <p:cNvPr id="16" name="Rectangle 15"/>
          <p:cNvSpPr>
            <a:spLocks noChangeAspect="1"/>
          </p:cNvSpPr>
          <p:nvPr/>
        </p:nvSpPr>
        <p:spPr>
          <a:xfrm>
            <a:off x="3505200" y="49149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17" name="Rectangle 16"/>
          <p:cNvSpPr>
            <a:spLocks noChangeAspect="1"/>
          </p:cNvSpPr>
          <p:nvPr/>
        </p:nvSpPr>
        <p:spPr>
          <a:xfrm>
            <a:off x="5715000" y="4000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cxnSp>
        <p:nvCxnSpPr>
          <p:cNvPr id="19" name="Connecteur droit avec flèche 18"/>
          <p:cNvCxnSpPr>
            <a:stCxn id="9" idx="0"/>
          </p:cNvCxnSpPr>
          <p:nvPr/>
        </p:nvCxnSpPr>
        <p:spPr>
          <a:xfrm rot="5400000" flipH="1" flipV="1">
            <a:off x="2324101" y="335280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Connecteur droit avec flèche 20"/>
          <p:cNvCxnSpPr>
            <a:stCxn id="16" idx="0"/>
          </p:cNvCxnSpPr>
          <p:nvPr/>
        </p:nvCxnSpPr>
        <p:spPr>
          <a:xfrm rot="5400000" flipH="1" flipV="1">
            <a:off x="2858294" y="3810794"/>
            <a:ext cx="22098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 name="Connecteur droit avec flèche 22"/>
          <p:cNvCxnSpPr>
            <a:stCxn id="15" idx="0"/>
          </p:cNvCxnSpPr>
          <p:nvPr/>
        </p:nvCxnSpPr>
        <p:spPr>
          <a:xfrm rot="16200000" flipV="1">
            <a:off x="4533900" y="2971800"/>
            <a:ext cx="533400" cy="0"/>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24" name="Rectangle 23"/>
          <p:cNvSpPr>
            <a:spLocks noChangeAspect="1"/>
          </p:cNvSpPr>
          <p:nvPr/>
        </p:nvSpPr>
        <p:spPr>
          <a:xfrm>
            <a:off x="5715000" y="51498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cxnSp>
        <p:nvCxnSpPr>
          <p:cNvPr id="26" name="Connecteur droit avec flèche 25"/>
          <p:cNvCxnSpPr>
            <a:stCxn id="24" idx="0"/>
            <a:endCxn id="17" idx="2"/>
          </p:cNvCxnSpPr>
          <p:nvPr/>
        </p:nvCxnSpPr>
        <p:spPr>
          <a:xfrm rot="5400000" flipH="1" flipV="1">
            <a:off x="5937250" y="4914900"/>
            <a:ext cx="4699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8" name="Connecteur droit avec flèche 27"/>
          <p:cNvCxnSpPr>
            <a:stCxn id="17" idx="0"/>
          </p:cNvCxnSpPr>
          <p:nvPr/>
        </p:nvCxnSpPr>
        <p:spPr>
          <a:xfrm rot="16200000" flipV="1">
            <a:off x="5524500" y="3352800"/>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514600" y="5981700"/>
            <a:ext cx="41148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Opérateurs de changement (B</a:t>
            </a:r>
            <a:r>
              <a:rPr lang="fr-FR" baseline="-25000" dirty="0" smtClean="0"/>
              <a:t>1 </a:t>
            </a:r>
            <a:r>
              <a:rPr lang="fr-FR" dirty="0" smtClean="0"/>
              <a:t>… B</a:t>
            </a:r>
            <a:r>
              <a:rPr lang="fr-FR" baseline="-25000" dirty="0" smtClean="0"/>
              <a:t>5</a:t>
            </a:r>
            <a:r>
              <a:rPr lang="fr-FR" dirty="0" smtClean="0"/>
              <a:t>)</a:t>
            </a:r>
            <a:endParaRPr lang="fr-FR" dirty="0"/>
          </a:p>
        </p:txBody>
      </p:sp>
      <p:cxnSp>
        <p:nvCxnSpPr>
          <p:cNvPr id="22" name="Connecteur droit avec flèche 21"/>
          <p:cNvCxnSpPr>
            <a:stCxn id="5" idx="2"/>
          </p:cNvCxnSpPr>
          <p:nvPr/>
        </p:nvCxnSpPr>
        <p:spPr>
          <a:xfrm rot="16200000" flipH="1">
            <a:off x="533400" y="4191000"/>
            <a:ext cx="2895600" cy="10668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3"/>
            <a:endCxn id="6" idx="2"/>
          </p:cNvCxnSpPr>
          <p:nvPr/>
        </p:nvCxnSpPr>
        <p:spPr>
          <a:xfrm flipV="1">
            <a:off x="6629400" y="3276600"/>
            <a:ext cx="1219200" cy="28956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rot="5400000">
            <a:off x="5676900" y="3352801"/>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Le processus</a:t>
            </a:r>
            <a:endParaRPr lang="fr-FR" dirty="0">
              <a:solidFill>
                <a:srgbClr val="1F497D"/>
              </a:solidFill>
            </a:endParaRPr>
          </a:p>
        </p:txBody>
      </p:sp>
      <p:sp>
        <p:nvSpPr>
          <p:cNvPr id="3" name="Espace réservé du contenu 2"/>
          <p:cNvSpPr>
            <a:spLocks noGrp="1"/>
          </p:cNvSpPr>
          <p:nvPr>
            <p:ph idx="1"/>
          </p:nvPr>
        </p:nvSpPr>
        <p:spPr/>
        <p:txBody>
          <a:bodyPr/>
          <a:lstStyle/>
          <a:p>
            <a:r>
              <a:rPr lang="fr-FR" sz="2000" dirty="0" smtClean="0">
                <a:solidFill>
                  <a:srgbClr val="1F497D"/>
                </a:solidFill>
              </a:rPr>
              <a:t>1) le déroulement longitudinal général de la prise en charge</a:t>
            </a:r>
          </a:p>
          <a:p>
            <a:pPr lvl="1"/>
            <a:r>
              <a:rPr lang="fr-FR" sz="1800" dirty="0" smtClean="0">
                <a:solidFill>
                  <a:srgbClr val="1F497D"/>
                </a:solidFill>
              </a:rPr>
              <a:t>Avec la possibilité de repérer des processus de transformation, d’émergence</a:t>
            </a:r>
          </a:p>
          <a:p>
            <a:pPr lvl="1"/>
            <a:r>
              <a:rPr lang="fr-FR" sz="1800" dirty="0" smtClean="0">
                <a:solidFill>
                  <a:srgbClr val="1F497D"/>
                </a:solidFill>
              </a:rPr>
              <a:t>Et de les mettre en relation avec des interventions, des variations du contexte</a:t>
            </a:r>
          </a:p>
          <a:p>
            <a:r>
              <a:rPr lang="fr-FR" sz="2000" dirty="0" smtClean="0">
                <a:solidFill>
                  <a:srgbClr val="1F497D"/>
                </a:solidFill>
              </a:rPr>
              <a:t>2) ce qui se passe dans des moments plus ciblés </a:t>
            </a:r>
          </a:p>
          <a:p>
            <a:pPr lvl="1"/>
            <a:r>
              <a:rPr lang="fr-FR" sz="1800" dirty="0" smtClean="0">
                <a:solidFill>
                  <a:srgbClr val="1F497D"/>
                </a:solidFill>
              </a:rPr>
              <a:t>Crises</a:t>
            </a:r>
          </a:p>
          <a:p>
            <a:pPr lvl="1"/>
            <a:r>
              <a:rPr lang="fr-FR" sz="1800" dirty="0" smtClean="0">
                <a:solidFill>
                  <a:srgbClr val="1F497D"/>
                </a:solidFill>
              </a:rPr>
              <a:t>Blocage</a:t>
            </a:r>
          </a:p>
          <a:p>
            <a:pPr lvl="1"/>
            <a:r>
              <a:rPr lang="fr-FR" sz="1800" dirty="0" smtClean="0">
                <a:solidFill>
                  <a:srgbClr val="1F497D"/>
                </a:solidFill>
              </a:rPr>
              <a:t>Changement</a:t>
            </a:r>
          </a:p>
          <a:p>
            <a:pPr lvl="1"/>
            <a:endParaRPr lang="fr-FR" sz="1800" dirty="0" smtClean="0">
              <a:solidFill>
                <a:srgbClr val="1F497D"/>
              </a:solidFill>
            </a:endParaRPr>
          </a:p>
          <a:p>
            <a:pPr lvl="1"/>
            <a:r>
              <a:rPr lang="fr-FR" sz="1800" dirty="0" smtClean="0">
                <a:solidFill>
                  <a:srgbClr val="1F497D"/>
                </a:solidFill>
              </a:rPr>
              <a:t>Analyse des différents acteurs potentiels, de leur </a:t>
            </a:r>
            <a:r>
              <a:rPr lang="fr-FR" sz="1600" dirty="0" smtClean="0">
                <a:solidFill>
                  <a:srgbClr val="1F497D"/>
                </a:solidFill>
              </a:rPr>
              <a:t>influence</a:t>
            </a:r>
            <a:r>
              <a:rPr lang="fr-FR" sz="1800" dirty="0" smtClean="0">
                <a:solidFill>
                  <a:srgbClr val="1F497D"/>
                </a:solidFill>
              </a:rPr>
              <a:t> et </a:t>
            </a:r>
            <a:r>
              <a:rPr lang="fr-FR" sz="1800" i="1" dirty="0" smtClean="0">
                <a:solidFill>
                  <a:srgbClr val="1F497D"/>
                </a:solidFill>
              </a:rPr>
              <a:t>interactions</a:t>
            </a:r>
            <a:r>
              <a:rPr lang="fr-FR" sz="1800" dirty="0" smtClean="0">
                <a:solidFill>
                  <a:srgbClr val="1F497D"/>
                </a:solidFill>
              </a:rPr>
              <a:t>.</a:t>
            </a:r>
          </a:p>
          <a:p>
            <a:pPr marL="400050"/>
            <a:r>
              <a:rPr lang="fr-FR" sz="2000" dirty="0" smtClean="0">
                <a:solidFill>
                  <a:srgbClr val="1F497D"/>
                </a:solidFill>
              </a:rPr>
              <a:t>3) Peut se décrire par des courbes de variation, des graphes, … et une publication</a:t>
            </a:r>
            <a:endParaRPr lang="fr-FR" sz="2000" dirty="0">
              <a:solidFill>
                <a:srgbClr val="1F497D"/>
              </a:solidFill>
            </a:endParaRP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a:solidFill>
                  <a:schemeClr val="tx2"/>
                </a:solidFill>
              </a:rPr>
              <a:t>Schéma général d’une étude intensive de cas</a:t>
            </a:r>
          </a:p>
        </p:txBody>
      </p:sp>
      <p:sp>
        <p:nvSpPr>
          <p:cNvPr id="51208"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33" name="ZoneTexte 32"/>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51215"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2" name="Rectangle 21"/>
          <p:cNvSpPr/>
          <p:nvPr/>
        </p:nvSpPr>
        <p:spPr>
          <a:xfrm>
            <a:off x="152400" y="1676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23" name="Rectangle 22"/>
          <p:cNvSpPr/>
          <p:nvPr/>
        </p:nvSpPr>
        <p:spPr>
          <a:xfrm>
            <a:off x="7315200" y="1676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sp>
        <p:nvSpPr>
          <p:cNvPr id="24"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32" name="Connecteur droit avec flèche 31"/>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453265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476125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51"/>
          <p:cNvGrpSpPr/>
          <p:nvPr/>
        </p:nvGrpSpPr>
        <p:grpSpPr>
          <a:xfrm>
            <a:off x="6420600" y="4384211"/>
            <a:ext cx="1123200" cy="1446331"/>
            <a:chOff x="6420600" y="4384211"/>
            <a:chExt cx="1123200" cy="1446331"/>
          </a:xfrm>
        </p:grpSpPr>
        <p:sp>
          <p:nvSpPr>
            <p:cNvPr id="48" name="Rectangle 47"/>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09/06/08.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Line 2"/>
          <p:cNvSpPr>
            <a:spLocks noChangeShapeType="1"/>
          </p:cNvSpPr>
          <p:nvPr/>
        </p:nvSpPr>
        <p:spPr bwMode="auto">
          <a:xfrm>
            <a:off x="21336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0" name="Text Box 3"/>
          <p:cNvSpPr txBox="1">
            <a:spLocks noChangeArrowheads="1"/>
          </p:cNvSpPr>
          <p:nvPr/>
        </p:nvSpPr>
        <p:spPr bwMode="auto">
          <a:xfrm>
            <a:off x="16002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55301" name="Text Box 6"/>
          <p:cNvSpPr txBox="1">
            <a:spLocks noChangeArrowheads="1"/>
          </p:cNvSpPr>
          <p:nvPr/>
        </p:nvSpPr>
        <p:spPr bwMode="auto">
          <a:xfrm>
            <a:off x="3124200" y="2336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5302" name="Text Box 7"/>
          <p:cNvSpPr txBox="1">
            <a:spLocks noChangeArrowheads="1"/>
          </p:cNvSpPr>
          <p:nvPr/>
        </p:nvSpPr>
        <p:spPr bwMode="auto">
          <a:xfrm>
            <a:off x="838200" y="5003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5303"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55304" name="Text Box 4"/>
          <p:cNvSpPr txBox="1">
            <a:spLocks noChangeArrowheads="1"/>
          </p:cNvSpPr>
          <p:nvPr/>
        </p:nvSpPr>
        <p:spPr bwMode="auto">
          <a:xfrm>
            <a:off x="150813" y="35210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55305" name="Text Box 4"/>
          <p:cNvSpPr txBox="1">
            <a:spLocks noChangeArrowheads="1"/>
          </p:cNvSpPr>
          <p:nvPr/>
        </p:nvSpPr>
        <p:spPr bwMode="auto">
          <a:xfrm>
            <a:off x="4648200" y="35210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28" name="ZoneTexte 27"/>
          <p:cNvSpPr txBox="1"/>
          <p:nvPr/>
        </p:nvSpPr>
        <p:spPr>
          <a:xfrm>
            <a:off x="152400" y="4357688"/>
            <a:ext cx="4495800" cy="1754187"/>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buFont typeface="Arial" pitchFamily="-108" charset="0"/>
              <a:buChar char="•"/>
              <a:defRPr/>
            </a:pPr>
            <a:r>
              <a:rPr lang="fr-FR" sz="1200" dirty="0">
                <a:solidFill>
                  <a:schemeClr val="hlink"/>
                </a:solidFill>
              </a:rPr>
              <a:t> symptômes et problèmes</a:t>
            </a:r>
          </a:p>
          <a:p>
            <a:pPr>
              <a:buFont typeface="Arial" pitchFamily="-108" charset="0"/>
              <a:buChar char="•"/>
              <a:defRPr/>
            </a:pPr>
            <a:r>
              <a:rPr lang="fr-FR" sz="1200" dirty="0">
                <a:solidFill>
                  <a:schemeClr val="hlink"/>
                </a:solidFill>
              </a:rPr>
              <a:t> événements actuels stressant, précipitant, contexte</a:t>
            </a:r>
          </a:p>
          <a:p>
            <a:pPr>
              <a:buFont typeface="Arial" pitchFamily="-108" charset="0"/>
              <a:buChar char="•"/>
              <a:defRPr/>
            </a:pPr>
            <a:r>
              <a:rPr lang="fr-FR" sz="1200" dirty="0">
                <a:solidFill>
                  <a:schemeClr val="hlink"/>
                </a:solidFill>
              </a:rPr>
              <a:t> événements et situations de vie antérieurs prédisposant</a:t>
            </a:r>
          </a:p>
          <a:p>
            <a:pPr>
              <a:buFont typeface="Arial" pitchFamily="-108" charset="0"/>
              <a:buChar char="•"/>
              <a:defRPr/>
            </a:pPr>
            <a:r>
              <a:rPr lang="fr-FR" sz="1200" dirty="0">
                <a:solidFill>
                  <a:schemeClr val="hlink"/>
                </a:solidFill>
              </a:rPr>
              <a:t> fonctionnements global et suivant ≠ registres : </a:t>
            </a:r>
          </a:p>
          <a:p>
            <a:pPr lvl="1">
              <a:buFont typeface="Arial" pitchFamily="-108" charset="0"/>
              <a:buChar char="•"/>
              <a:defRPr/>
            </a:pPr>
            <a:r>
              <a:rPr lang="fr-FR" sz="1200" dirty="0">
                <a:solidFill>
                  <a:schemeClr val="hlink"/>
                </a:solidFill>
              </a:rPr>
              <a:t> relations IP, utilisation capacités, autonomie, conflits, </a:t>
            </a:r>
          </a:p>
          <a:p>
            <a:pPr>
              <a:buFont typeface="Arial" pitchFamily="-108" charset="0"/>
              <a:buChar char="•"/>
              <a:defRPr/>
            </a:pPr>
            <a:r>
              <a:rPr lang="fr-FR" sz="1200" dirty="0">
                <a:solidFill>
                  <a:schemeClr val="hlink"/>
                </a:solidFill>
              </a:rPr>
              <a:t> développement, mécanismes défense et ajustement</a:t>
            </a:r>
            <a:br>
              <a:rPr lang="fr-FR" sz="1200" dirty="0">
                <a:solidFill>
                  <a:schemeClr val="hlink"/>
                </a:solidFill>
              </a:rPr>
            </a:br>
            <a:endParaRPr lang="fr-FR" sz="1200" dirty="0">
              <a:solidFill>
                <a:schemeClr val="hlink"/>
              </a:solidFill>
            </a:endParaRPr>
          </a:p>
          <a:p>
            <a:pPr>
              <a:buFont typeface="Arial" pitchFamily="-108"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8"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55307" name="Line 2"/>
          <p:cNvSpPr>
            <a:spLocks noChangeShapeType="1"/>
          </p:cNvSpPr>
          <p:nvPr/>
        </p:nvSpPr>
        <p:spPr bwMode="auto">
          <a:xfrm>
            <a:off x="66294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8" name="Text Box 3"/>
          <p:cNvSpPr txBox="1">
            <a:spLocks noChangeArrowheads="1"/>
          </p:cNvSpPr>
          <p:nvPr/>
        </p:nvSpPr>
        <p:spPr bwMode="auto">
          <a:xfrm>
            <a:off x="60960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152400" y="6199188"/>
            <a:ext cx="4469363" cy="277812"/>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835275"/>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
        <p:nvSpPr>
          <p:cNvPr id="16" name="ZoneTexte 15"/>
          <p:cNvSpPr txBox="1"/>
          <p:nvPr/>
        </p:nvSpPr>
        <p:spPr>
          <a:xfrm>
            <a:off x="992177" y="230187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8" name="Rectangle 17"/>
          <p:cNvSpPr/>
          <p:nvPr/>
        </p:nvSpPr>
        <p:spPr>
          <a:xfrm>
            <a:off x="457200" y="1006475"/>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20" name="Espace réservé de la date 19"/>
          <p:cNvSpPr>
            <a:spLocks noGrp="1"/>
          </p:cNvSpPr>
          <p:nvPr>
            <p:ph type="dt" sz="half" idx="10"/>
          </p:nvPr>
        </p:nvSpPr>
        <p:spPr/>
        <p:txBody>
          <a:bodyPr/>
          <a:lstStyle/>
          <a:p>
            <a:r>
              <a:rPr lang="fr-FR" smtClean="0"/>
              <a:t>09/06/08. JM Thurin</a:t>
            </a:r>
            <a:endParaRPr lang="fr-FR"/>
          </a:p>
        </p:txBody>
      </p:sp>
      <p:sp>
        <p:nvSpPr>
          <p:cNvPr id="19" name="Espace réservé du pied de page 18"/>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17"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Line 2"/>
          <p:cNvSpPr>
            <a:spLocks noChangeShapeType="1"/>
          </p:cNvSpPr>
          <p:nvPr/>
        </p:nvSpPr>
        <p:spPr bwMode="auto">
          <a:xfrm>
            <a:off x="3733800" y="4246563"/>
            <a:ext cx="437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9396" name="Text Box 3"/>
          <p:cNvSpPr txBox="1">
            <a:spLocks noChangeArrowheads="1"/>
          </p:cNvSpPr>
          <p:nvPr/>
        </p:nvSpPr>
        <p:spPr bwMode="auto">
          <a:xfrm>
            <a:off x="4114800" y="4302125"/>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5939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939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9400" name="Titre 1"/>
          <p:cNvSpPr txBox="1">
            <a:spLocks/>
          </p:cNvSpPr>
          <p:nvPr/>
        </p:nvSpPr>
        <p:spPr bwMode="auto">
          <a:xfrm>
            <a:off x="3200400" y="304800"/>
            <a:ext cx="54102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Modérateurs</a:t>
            </a:r>
          </a:p>
        </p:txBody>
      </p:sp>
      <p:sp>
        <p:nvSpPr>
          <p:cNvPr id="15" name="Rectangle 14"/>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
        <p:nvSpPr>
          <p:cNvPr id="18" name="Bulle rectangulaire à coins arrondis 17"/>
          <p:cNvSpPr/>
          <p:nvPr/>
        </p:nvSpPr>
        <p:spPr>
          <a:xfrm>
            <a:off x="228600" y="802200"/>
            <a:ext cx="2743200" cy="2703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dirty="0" smtClean="0">
                <a:solidFill>
                  <a:srgbClr val="000090"/>
                </a:solidFill>
              </a:rPr>
              <a:t> </a:t>
            </a:r>
            <a:r>
              <a:rPr lang="fr-FR" sz="2400" dirty="0" smtClean="0">
                <a:solidFill>
                  <a:srgbClr val="000090"/>
                </a:solidFill>
              </a:rPr>
              <a:t>Modérateurs</a:t>
            </a:r>
          </a:p>
          <a:p>
            <a:pPr>
              <a:spcAft>
                <a:spcPts val="600"/>
              </a:spcAft>
              <a:defRPr/>
            </a:pPr>
            <a:r>
              <a:rPr lang="fr-FR" sz="1600" dirty="0" smtClean="0">
                <a:solidFill>
                  <a:srgbClr val="000090"/>
                </a:solidFill>
              </a:rPr>
              <a:t>Exemples</a:t>
            </a:r>
          </a:p>
          <a:p>
            <a:pPr>
              <a:defRPr/>
            </a:pPr>
            <a:r>
              <a:rPr lang="fr-FR" sz="1400" dirty="0">
                <a:solidFill>
                  <a:srgbClr val="CC332E"/>
                </a:solidFill>
              </a:rPr>
              <a:t>Implication 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a:solidFill>
                  <a:schemeClr val="hlink"/>
                </a:solidFill>
              </a:rPr>
              <a:t> Incapacité de penser</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19" name="Text Box 4"/>
          <p:cNvSpPr txBox="1">
            <a:spLocks noChangeArrowheads="1"/>
          </p:cNvSpPr>
          <p:nvPr/>
        </p:nvSpPr>
        <p:spPr bwMode="auto">
          <a:xfrm>
            <a:off x="875506" y="3925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11" name="Espace réservé de la date 10"/>
          <p:cNvSpPr>
            <a:spLocks noGrp="1"/>
          </p:cNvSpPr>
          <p:nvPr>
            <p:ph type="dt" sz="half" idx="10"/>
          </p:nvPr>
        </p:nvSpPr>
        <p:spPr/>
        <p:txBody>
          <a:bodyPr/>
          <a:lstStyle/>
          <a:p>
            <a:r>
              <a:rPr lang="fr-FR" smtClean="0"/>
              <a:t>09/06/08. JM Thurin</a:t>
            </a:r>
            <a:endParaRPr lang="fr-FR"/>
          </a:p>
        </p:txBody>
      </p:sp>
      <p:sp>
        <p:nvSpPr>
          <p:cNvPr id="12" name="Espace réservé du pied de page 11"/>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3124200" y="2209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4876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smtClean="0">
                <a:solidFill>
                  <a:schemeClr val="tx2"/>
                </a:solidFill>
              </a:rPr>
              <a:t>Médiateurs</a:t>
            </a:r>
          </a:p>
          <a:p>
            <a:pPr algn="ctr"/>
            <a:endParaRPr lang="fr-FR" sz="3600" dirty="0">
              <a:solidFill>
                <a:schemeClr val="tx2"/>
              </a:solidFill>
            </a:endParaRPr>
          </a:p>
        </p:txBody>
      </p:sp>
      <p:sp>
        <p:nvSpPr>
          <p:cNvPr id="63515" name="ZoneTexte 29"/>
          <p:cNvSpPr txBox="1">
            <a:spLocks noChangeArrowheads="1"/>
          </p:cNvSpPr>
          <p:nvPr/>
        </p:nvSpPr>
        <p:spPr bwMode="auto">
          <a:xfrm>
            <a:off x="2057400" y="4537075"/>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28" name="Rectangle 27"/>
          <p:cNvSpPr/>
          <p:nvPr/>
        </p:nvSpPr>
        <p:spPr>
          <a:xfrm>
            <a:off x="152400" y="5943600"/>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a:t>
            </a:r>
            <a:r>
              <a:rPr lang="fr-FR" sz="1400" dirty="0" smtClean="0">
                <a:solidFill>
                  <a:srgbClr val="000090"/>
                </a:solidFill>
                <a:ea typeface="ＭＳ Ｐゴシック" pitchFamily="-108" charset="-128"/>
                <a:cs typeface="ＭＳ Ｐゴシック" pitchFamily="-108" charset="-128"/>
              </a:rPr>
              <a:t>changement (cause ou mécanisme)</a:t>
            </a:r>
          </a:p>
          <a:p>
            <a:pPr algn="ctr">
              <a:defRPr/>
            </a:pPr>
            <a:r>
              <a:rPr lang="fr-FR" sz="1400" dirty="0" smtClean="0">
                <a:solidFill>
                  <a:srgbClr val="000090"/>
                </a:solidFill>
                <a:ea typeface="ＭＳ Ｐゴシック" pitchFamily="-108" charset="-128"/>
                <a:cs typeface="ＭＳ Ｐゴシック" pitchFamily="-108" charset="-128"/>
              </a:rPr>
              <a:t>Processus à travers lequel (lesquels) le changement se produit</a:t>
            </a:r>
          </a:p>
        </p:txBody>
      </p:sp>
      <p:sp>
        <p:nvSpPr>
          <p:cNvPr id="30" name="Rectangle 29"/>
          <p:cNvSpPr>
            <a:spLocks noChangeAspect="1"/>
          </p:cNvSpPr>
          <p:nvPr/>
        </p:nvSpPr>
        <p:spPr>
          <a:xfrm>
            <a:off x="3276600" y="43910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Line 2"/>
          <p:cNvSpPr>
            <a:spLocks noChangeShapeType="1"/>
          </p:cNvSpPr>
          <p:nvPr/>
        </p:nvSpPr>
        <p:spPr bwMode="auto">
          <a:xfrm>
            <a:off x="2971799" y="3103563"/>
            <a:ext cx="5814674"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2" name="Text Box 3"/>
          <p:cNvSpPr txBox="1">
            <a:spLocks noChangeArrowheads="1"/>
          </p:cNvSpPr>
          <p:nvPr/>
        </p:nvSpPr>
        <p:spPr bwMode="auto">
          <a:xfrm>
            <a:off x="5791200" y="2528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33" name="Text Box 4"/>
          <p:cNvSpPr txBox="1">
            <a:spLocks noChangeArrowheads="1"/>
          </p:cNvSpPr>
          <p:nvPr/>
        </p:nvSpPr>
        <p:spPr bwMode="auto">
          <a:xfrm>
            <a:off x="228600" y="2782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34" name="Rectangle 33"/>
          <p:cNvSpPr>
            <a:spLocks noChangeAspect="1"/>
          </p:cNvSpPr>
          <p:nvPr/>
        </p:nvSpPr>
        <p:spPr>
          <a:xfrm>
            <a:off x="3945279" y="19050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35" name="Rectangle 34"/>
          <p:cNvSpPr>
            <a:spLocks noChangeAspect="1"/>
          </p:cNvSpPr>
          <p:nvPr/>
        </p:nvSpPr>
        <p:spPr>
          <a:xfrm>
            <a:off x="7391400" y="38512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sp>
        <p:nvSpPr>
          <p:cNvPr id="36" name="Rectangle 35"/>
          <p:cNvSpPr>
            <a:spLocks noChangeAspect="1"/>
          </p:cNvSpPr>
          <p:nvPr/>
        </p:nvSpPr>
        <p:spPr>
          <a:xfrm>
            <a:off x="7391400" y="50006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sp>
        <p:nvSpPr>
          <p:cNvPr id="37" name="ZoneTexte 29"/>
          <p:cNvSpPr txBox="1">
            <a:spLocks noChangeArrowheads="1"/>
          </p:cNvSpPr>
          <p:nvPr/>
        </p:nvSpPr>
        <p:spPr bwMode="auto">
          <a:xfrm>
            <a:off x="2744158" y="2057400"/>
            <a:ext cx="1065842"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Changement</a:t>
            </a:r>
            <a:br>
              <a:rPr lang="fr-FR" sz="1200" dirty="0" smtClean="0"/>
            </a:br>
            <a:r>
              <a:rPr lang="fr-FR" sz="1200" dirty="0" smtClean="0"/>
              <a:t>cognitions</a:t>
            </a:r>
            <a:endParaRPr lang="fr-FR" sz="1200" dirty="0"/>
          </a:p>
        </p:txBody>
      </p:sp>
      <p:sp>
        <p:nvSpPr>
          <p:cNvPr id="38" name="Rectangle 37"/>
          <p:cNvSpPr>
            <a:spLocks noChangeAspect="1"/>
          </p:cNvSpPr>
          <p:nvPr/>
        </p:nvSpPr>
        <p:spPr>
          <a:xfrm>
            <a:off x="5257800" y="34353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sp>
        <p:nvSpPr>
          <p:cNvPr id="40" name="ZoneTexte 29"/>
          <p:cNvSpPr txBox="1">
            <a:spLocks noChangeArrowheads="1"/>
          </p:cNvSpPr>
          <p:nvPr/>
        </p:nvSpPr>
        <p:spPr bwMode="auto">
          <a:xfrm>
            <a:off x="4056679" y="3587750"/>
            <a:ext cx="1091465"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endParaRPr lang="fr-FR" sz="1200" dirty="0"/>
          </a:p>
        </p:txBody>
      </p:sp>
      <p:cxnSp>
        <p:nvCxnSpPr>
          <p:cNvPr id="44" name="Connecteur droit avec flèche 43"/>
          <p:cNvCxnSpPr>
            <a:stCxn id="38" idx="0"/>
          </p:cNvCxnSpPr>
          <p:nvPr/>
        </p:nvCxnSpPr>
        <p:spPr>
          <a:xfrm rot="5400000" flipH="1" flipV="1">
            <a:off x="5559425" y="3279775"/>
            <a:ext cx="3111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9" name="Connecteur droit avec flèche 48"/>
          <p:cNvCxnSpPr>
            <a:stCxn id="30" idx="0"/>
          </p:cNvCxnSpPr>
          <p:nvPr/>
        </p:nvCxnSpPr>
        <p:spPr>
          <a:xfrm rot="5400000" flipH="1" flipV="1">
            <a:off x="3108948" y="3749053"/>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1" name="Connecteur droit avec flèche 50"/>
          <p:cNvCxnSpPr>
            <a:stCxn id="34" idx="2"/>
          </p:cNvCxnSpPr>
          <p:nvPr/>
        </p:nvCxnSpPr>
        <p:spPr>
          <a:xfrm rot="16200000" flipH="1">
            <a:off x="4179264" y="2807664"/>
            <a:ext cx="463550"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3" name="Connecteur droit avec flèche 52"/>
          <p:cNvCxnSpPr>
            <a:stCxn id="35" idx="0"/>
          </p:cNvCxnSpPr>
          <p:nvPr/>
        </p:nvCxnSpPr>
        <p:spPr>
          <a:xfrm rot="5400000" flipH="1" flipV="1">
            <a:off x="7485063" y="3487738"/>
            <a:ext cx="727075"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5" name="Connecteur droit avec flèche 54"/>
          <p:cNvCxnSpPr>
            <a:stCxn id="36" idx="0"/>
            <a:endCxn id="35" idx="2"/>
          </p:cNvCxnSpPr>
          <p:nvPr/>
        </p:nvCxnSpPr>
        <p:spPr>
          <a:xfrm rot="5400000" flipH="1" flipV="1">
            <a:off x="7613650" y="4765675"/>
            <a:ext cx="4699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ZoneTexte 29"/>
          <p:cNvSpPr txBox="1">
            <a:spLocks noChangeArrowheads="1"/>
          </p:cNvSpPr>
          <p:nvPr/>
        </p:nvSpPr>
        <p:spPr bwMode="auto">
          <a:xfrm>
            <a:off x="6498217" y="5121911"/>
            <a:ext cx="740783"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Conseil</a:t>
            </a:r>
            <a:br>
              <a:rPr lang="fr-FR" sz="1200" dirty="0" smtClean="0"/>
            </a:br>
            <a:r>
              <a:rPr lang="fr-FR" sz="1200" dirty="0" smtClean="0"/>
              <a:t>parental</a:t>
            </a:r>
            <a:endParaRPr lang="fr-FR" sz="1200" dirty="0"/>
          </a:p>
        </p:txBody>
      </p:sp>
      <p:sp>
        <p:nvSpPr>
          <p:cNvPr id="25" name="ZoneTexte 29"/>
          <p:cNvSpPr txBox="1">
            <a:spLocks noChangeArrowheads="1"/>
          </p:cNvSpPr>
          <p:nvPr/>
        </p:nvSpPr>
        <p:spPr bwMode="auto">
          <a:xfrm>
            <a:off x="6400800" y="4142601"/>
            <a:ext cx="920369"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Parentalité</a:t>
            </a:r>
            <a:endParaRPr lang="fr-FR" sz="1200" dirty="0"/>
          </a:p>
        </p:txBody>
      </p:sp>
      <p:sp>
        <p:nvSpPr>
          <p:cNvPr id="27" name="Espace réservé de la date 26"/>
          <p:cNvSpPr>
            <a:spLocks noGrp="1"/>
          </p:cNvSpPr>
          <p:nvPr>
            <p:ph type="dt" sz="half" idx="10"/>
          </p:nvPr>
        </p:nvSpPr>
        <p:spPr/>
        <p:txBody>
          <a:bodyPr/>
          <a:lstStyle/>
          <a:p>
            <a:r>
              <a:rPr lang="fr-FR" smtClean="0"/>
              <a:t>09/06/08.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3" name="Line 2"/>
          <p:cNvSpPr>
            <a:spLocks noChangeShapeType="1"/>
          </p:cNvSpPr>
          <p:nvPr/>
        </p:nvSpPr>
        <p:spPr bwMode="auto">
          <a:xfrm>
            <a:off x="21336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1445" name="Text Box 6"/>
          <p:cNvSpPr txBox="1">
            <a:spLocks noChangeArrowheads="1"/>
          </p:cNvSpPr>
          <p:nvPr/>
        </p:nvSpPr>
        <p:spPr bwMode="auto">
          <a:xfrm>
            <a:off x="3124200" y="25495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1446" name="Text Box 7"/>
          <p:cNvSpPr txBox="1">
            <a:spLocks noChangeArrowheads="1"/>
          </p:cNvSpPr>
          <p:nvPr/>
        </p:nvSpPr>
        <p:spPr bwMode="auto">
          <a:xfrm>
            <a:off x="838200" y="52165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14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614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61449" name="Text Box 4"/>
          <p:cNvSpPr txBox="1">
            <a:spLocks noChangeArrowheads="1"/>
          </p:cNvSpPr>
          <p:nvPr/>
        </p:nvSpPr>
        <p:spPr bwMode="auto">
          <a:xfrm>
            <a:off x="42672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sp>
        <p:nvSpPr>
          <p:cNvPr id="61451" name="Line 2"/>
          <p:cNvSpPr>
            <a:spLocks noChangeShapeType="1"/>
          </p:cNvSpPr>
          <p:nvPr/>
        </p:nvSpPr>
        <p:spPr bwMode="auto">
          <a:xfrm>
            <a:off x="62484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ZoneTexte 29"/>
          <p:cNvSpPr txBox="1">
            <a:spLocks noChangeArrowheads="1"/>
          </p:cNvSpPr>
          <p:nvPr/>
        </p:nvSpPr>
        <p:spPr bwMode="auto">
          <a:xfrm>
            <a:off x="1371600" y="5562600"/>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16" name="Rectangle 15"/>
          <p:cNvSpPr>
            <a:spLocks noChangeAspect="1"/>
          </p:cNvSpPr>
          <p:nvPr/>
        </p:nvSpPr>
        <p:spPr>
          <a:xfrm>
            <a:off x="2590800" y="54165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cxnSp>
        <p:nvCxnSpPr>
          <p:cNvPr id="17" name="Connecteur droit avec flèche 16"/>
          <p:cNvCxnSpPr>
            <a:stCxn id="16" idx="0"/>
          </p:cNvCxnSpPr>
          <p:nvPr/>
        </p:nvCxnSpPr>
        <p:spPr>
          <a:xfrm rot="5400000" flipH="1" flipV="1">
            <a:off x="2423148" y="4774578"/>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8" name="Bulle rectangulaire à coins arrondis 17"/>
          <p:cNvSpPr/>
          <p:nvPr/>
        </p:nvSpPr>
        <p:spPr>
          <a:xfrm>
            <a:off x="1600200" y="1371600"/>
            <a:ext cx="3048000" cy="2057400"/>
          </a:xfrm>
          <a:prstGeom prst="wedgeRoundRectCallout">
            <a:avLst>
              <a:gd name="adj1" fmla="val 43940"/>
              <a:gd name="adj2" fmla="val 67519"/>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buFont typeface="Arial" pitchFamily="-106" charset="0"/>
              <a:buChar char="•"/>
              <a:defRPr/>
            </a:pPr>
            <a:endParaRPr lang="fr-FR" sz="1200" dirty="0" smtClean="0">
              <a:solidFill>
                <a:schemeClr val="hlink"/>
              </a:solidFill>
            </a:endParaRPr>
          </a:p>
          <a:p>
            <a:pPr>
              <a:buFont typeface="Arial" pitchFamily="-106" charset="0"/>
              <a:buChar char="•"/>
              <a:defRPr/>
            </a:pPr>
            <a:r>
              <a:rPr lang="fr-FR" sz="1200" b="1" dirty="0" smtClean="0">
                <a:solidFill>
                  <a:schemeClr val="hlink"/>
                </a:solidFill>
              </a:rPr>
              <a:t> symptômes </a:t>
            </a:r>
            <a:r>
              <a:rPr lang="fr-FR" sz="1200" b="1" dirty="0">
                <a:solidFill>
                  <a:schemeClr val="hlink"/>
                </a:solidFill>
              </a:rPr>
              <a:t>et problèmes</a:t>
            </a:r>
          </a:p>
          <a:p>
            <a:pPr>
              <a:buFont typeface="Arial" pitchFamily="-106" charset="0"/>
              <a:buChar char="•"/>
              <a:defRPr/>
            </a:pPr>
            <a:r>
              <a:rPr lang="fr-FR" sz="1200" b="1" dirty="0">
                <a:solidFill>
                  <a:schemeClr val="hlink"/>
                </a:solidFill>
              </a:rPr>
              <a:t> fonctionnements</a:t>
            </a:r>
          </a:p>
          <a:p>
            <a:pPr lvl="1">
              <a:buFont typeface="Arial" pitchFamily="-106" charset="0"/>
              <a:buChar char="•"/>
              <a:defRPr/>
            </a:pPr>
            <a:r>
              <a:rPr lang="fr-FR" sz="1200" b="1" dirty="0">
                <a:solidFill>
                  <a:schemeClr val="hlink"/>
                </a:solidFill>
              </a:rPr>
              <a:t> relations interpersonnelles</a:t>
            </a:r>
          </a:p>
          <a:p>
            <a:pPr lvl="1">
              <a:buFont typeface="Arial" pitchFamily="-106" charset="0"/>
              <a:buChar char="•"/>
              <a:defRPr/>
            </a:pPr>
            <a:r>
              <a:rPr lang="fr-FR" sz="1200" b="1" dirty="0">
                <a:solidFill>
                  <a:schemeClr val="hlink"/>
                </a:solidFill>
              </a:rPr>
              <a:t> aptitude à comprendre ses états psychiques (insight)</a:t>
            </a:r>
          </a:p>
          <a:p>
            <a:pPr lvl="1">
              <a:buFont typeface="Arial" pitchFamily="-106" charset="0"/>
              <a:buChar char="•"/>
              <a:defRPr/>
            </a:pPr>
            <a:r>
              <a:rPr lang="fr-FR" sz="1200" b="1" dirty="0">
                <a:solidFill>
                  <a:schemeClr val="hlink"/>
                </a:solidFill>
              </a:rPr>
              <a:t> aptitude affective</a:t>
            </a:r>
          </a:p>
          <a:p>
            <a:pPr lvl="1">
              <a:buFont typeface="Arial" pitchFamily="-106" charset="0"/>
              <a:buChar char="•"/>
              <a:defRPr/>
            </a:pPr>
            <a:r>
              <a:rPr lang="fr-FR" sz="1200" b="1" dirty="0">
                <a:solidFill>
                  <a:schemeClr val="hlink"/>
                </a:solidFill>
              </a:rPr>
              <a:t> affirmation et capacité d’adaptation</a:t>
            </a:r>
          </a:p>
          <a:p>
            <a:pPr>
              <a:buFont typeface="Arial" pitchFamily="-106" charset="0"/>
              <a:buChar char="•"/>
              <a:defRPr/>
            </a:pPr>
            <a:r>
              <a:rPr lang="fr-FR" sz="1200" b="1" dirty="0">
                <a:solidFill>
                  <a:schemeClr val="hlink"/>
                </a:solidFill>
              </a:rPr>
              <a:t> autonomie, intérêts, utilisation des capacités</a:t>
            </a:r>
            <a:r>
              <a:rPr lang="fr-FR" sz="1200" dirty="0">
                <a:solidFill>
                  <a:schemeClr val="hlink"/>
                </a:solidFill>
              </a:rPr>
              <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9" name="Rectangle 18"/>
          <p:cNvSpPr>
            <a:spLocks noChangeAspect="1"/>
          </p:cNvSpPr>
          <p:nvPr/>
        </p:nvSpPr>
        <p:spPr>
          <a:xfrm>
            <a:off x="6535121" y="28956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20" name="ZoneTexte 29"/>
          <p:cNvSpPr txBox="1">
            <a:spLocks noChangeArrowheads="1"/>
          </p:cNvSpPr>
          <p:nvPr/>
        </p:nvSpPr>
        <p:spPr bwMode="auto">
          <a:xfrm>
            <a:off x="5334000" y="3048000"/>
            <a:ext cx="1065842"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Changement</a:t>
            </a:r>
            <a:br>
              <a:rPr lang="fr-FR" sz="1200" dirty="0" smtClean="0"/>
            </a:br>
            <a:r>
              <a:rPr lang="fr-FR" sz="1200" dirty="0" smtClean="0"/>
              <a:t>cognitions</a:t>
            </a:r>
            <a:endParaRPr lang="fr-FR" sz="1200" dirty="0"/>
          </a:p>
        </p:txBody>
      </p:sp>
      <p:cxnSp>
        <p:nvCxnSpPr>
          <p:cNvPr id="23" name="Connecteur droit avec flèche 22"/>
          <p:cNvCxnSpPr>
            <a:stCxn id="19" idx="2"/>
          </p:cNvCxnSpPr>
          <p:nvPr/>
        </p:nvCxnSpPr>
        <p:spPr>
          <a:xfrm rot="5400000">
            <a:off x="6760546" y="3806825"/>
            <a:ext cx="4635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Bulle rectangulaire à coins arrondis 23"/>
          <p:cNvSpPr/>
          <p:nvPr/>
        </p:nvSpPr>
        <p:spPr>
          <a:xfrm>
            <a:off x="8049600" y="4800600"/>
            <a:ext cx="1587598" cy="1723197"/>
          </a:xfrm>
          <a:prstGeom prst="wedgeRoundRectCallout">
            <a:avLst>
              <a:gd name="adj1" fmla="val 5805"/>
              <a:gd name="adj2" fmla="val -75862"/>
              <a:gd name="adj3" fmla="val 16667"/>
            </a:avLst>
          </a:prstGeom>
        </p:spPr>
        <p:style>
          <a:lnRef idx="1">
            <a:schemeClr val="accent1"/>
          </a:lnRef>
          <a:fillRef idx="3">
            <a:schemeClr val="accent1"/>
          </a:fillRef>
          <a:effectRef idx="2">
            <a:schemeClr val="accent1"/>
          </a:effectRef>
          <a:fontRef idx="minor">
            <a:schemeClr val="lt1"/>
          </a:fontRef>
        </p:style>
        <p:txBody>
          <a:bodyPr rtlCol="0" anchor="t"/>
          <a:lstStyle/>
          <a:p>
            <a:pPr algn="ctr">
              <a:buFont typeface="Arial"/>
              <a:buChar char="•"/>
            </a:pPr>
            <a:r>
              <a:rPr lang="fr-FR" sz="1200" b="1" dirty="0" smtClean="0">
                <a:solidFill>
                  <a:schemeClr val="hlink"/>
                </a:solidFill>
              </a:rPr>
              <a:t> symptômes</a:t>
            </a:r>
          </a:p>
          <a:p>
            <a:pPr>
              <a:buFont typeface="Arial"/>
              <a:buChar char="•"/>
            </a:pPr>
            <a:r>
              <a:rPr lang="fr-FR" sz="1200" b="1" dirty="0" smtClean="0">
                <a:solidFill>
                  <a:schemeClr val="hlink"/>
                </a:solidFill>
              </a:rPr>
              <a:t> fonctionnement</a:t>
            </a:r>
          </a:p>
          <a:p>
            <a:pPr lvl="1">
              <a:buFont typeface="Arial"/>
              <a:buChar char="•"/>
            </a:pPr>
            <a:r>
              <a:rPr lang="fr-FR" sz="1200" b="1" dirty="0" smtClean="0">
                <a:solidFill>
                  <a:schemeClr val="hlink"/>
                </a:solidFill>
              </a:rPr>
              <a:t> </a:t>
            </a: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r>
              <a:rPr lang="fr-FR" sz="1200" b="1" dirty="0" smtClean="0">
                <a:solidFill>
                  <a:schemeClr val="hlink"/>
                </a:solidFill>
              </a:rPr>
              <a:t> </a:t>
            </a:r>
          </a:p>
          <a:p>
            <a:pPr>
              <a:buFont typeface="Arial"/>
              <a:buChar char="•"/>
            </a:pPr>
            <a:r>
              <a:rPr lang="fr-FR" sz="1200" b="1" dirty="0" smtClean="0">
                <a:solidFill>
                  <a:schemeClr val="hlink"/>
                </a:solidFill>
              </a:rPr>
              <a:t> autonomie</a:t>
            </a:r>
            <a:endParaRPr lang="fr-FR" sz="1200" b="1" dirty="0"/>
          </a:p>
        </p:txBody>
      </p:sp>
      <p:sp>
        <p:nvSpPr>
          <p:cNvPr id="25" name="Text Box 4"/>
          <p:cNvSpPr txBox="1">
            <a:spLocks noChangeArrowheads="1"/>
          </p:cNvSpPr>
          <p:nvPr/>
        </p:nvSpPr>
        <p:spPr bwMode="auto">
          <a:xfrm>
            <a:off x="83820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cxnSp>
        <p:nvCxnSpPr>
          <p:cNvPr id="27" name="Connecteur droit avec flèche 26"/>
          <p:cNvCxnSpPr/>
          <p:nvPr/>
        </p:nvCxnSpPr>
        <p:spPr>
          <a:xfrm>
            <a:off x="304800" y="6704012"/>
            <a:ext cx="8731800" cy="1588"/>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4000978" y="6324600"/>
            <a:ext cx="2095796" cy="369332"/>
          </a:xfrm>
          <a:prstGeom prst="rect">
            <a:avLst/>
          </a:prstGeom>
          <a:noFill/>
        </p:spPr>
        <p:txBody>
          <a:bodyPr wrap="none" rtlCol="0">
            <a:spAutoFit/>
          </a:bodyPr>
          <a:lstStyle/>
          <a:p>
            <a:r>
              <a:rPr lang="fr-FR" b="1" dirty="0" smtClean="0">
                <a:solidFill>
                  <a:schemeClr val="accent6">
                    <a:lumMod val="75000"/>
                  </a:schemeClr>
                </a:solidFill>
              </a:rPr>
              <a:t>Suivi du contexte</a:t>
            </a:r>
            <a:endParaRPr lang="fr-FR" b="1" dirty="0">
              <a:solidFill>
                <a:schemeClr val="accent6">
                  <a:lumMod val="75000"/>
                </a:schemeClr>
              </a:solidFill>
            </a:endParaRPr>
          </a:p>
        </p:txBody>
      </p:sp>
      <p:cxnSp>
        <p:nvCxnSpPr>
          <p:cNvPr id="30" name="Connecteur droit avec flèche 29"/>
          <p:cNvCxnSpPr>
            <a:stCxn id="61448" idx="2"/>
            <a:endCxn id="15" idx="3"/>
          </p:cNvCxnSpPr>
          <p:nvPr/>
        </p:nvCxnSpPr>
        <p:spPr>
          <a:xfrm rot="16200000" flipH="1">
            <a:off x="1132133" y="4428087"/>
            <a:ext cx="1261120" cy="146957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6" idx="3"/>
            <a:endCxn id="61449" idx="2"/>
          </p:cNvCxnSpPr>
          <p:nvPr/>
        </p:nvCxnSpPr>
        <p:spPr>
          <a:xfrm flipV="1">
            <a:off x="3505200" y="4379913"/>
            <a:ext cx="1600200" cy="13763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Espace réservé de la date 27"/>
          <p:cNvSpPr>
            <a:spLocks noGrp="1"/>
          </p:cNvSpPr>
          <p:nvPr>
            <p:ph type="dt" sz="half" idx="10"/>
          </p:nvPr>
        </p:nvSpPr>
        <p:spPr/>
        <p:txBody>
          <a:bodyPr/>
          <a:lstStyle/>
          <a:p>
            <a:r>
              <a:rPr lang="fr-FR" smtClean="0"/>
              <a:t>09/06/08.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1" name="Line 2"/>
          <p:cNvSpPr>
            <a:spLocks noChangeShapeType="1"/>
          </p:cNvSpPr>
          <p:nvPr/>
        </p:nvSpPr>
        <p:spPr bwMode="auto">
          <a:xfrm>
            <a:off x="2525712"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3492" name="Text Box 3"/>
          <p:cNvSpPr txBox="1">
            <a:spLocks noChangeArrowheads="1"/>
          </p:cNvSpPr>
          <p:nvPr/>
        </p:nvSpPr>
        <p:spPr bwMode="auto">
          <a:xfrm>
            <a:off x="3124200" y="4302125"/>
            <a:ext cx="2819400"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 de la psychothérapie</a:t>
            </a:r>
            <a:endParaRPr lang="fr-FR" sz="1400" dirty="0"/>
          </a:p>
        </p:txBody>
      </p:sp>
      <p:sp>
        <p:nvSpPr>
          <p:cNvPr id="63493"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et chronologie des changements</a:t>
            </a:r>
            <a:endParaRPr lang="fr-FR" sz="3600">
              <a:solidFill>
                <a:schemeClr val="tx2"/>
              </a:solidFill>
            </a:endParaRPr>
          </a:p>
          <a:p>
            <a:pPr algn="ctr"/>
            <a:endParaRPr lang="fr-FR" sz="3600">
              <a:solidFill>
                <a:schemeClr val="tx2"/>
              </a:solidFill>
            </a:endParaRPr>
          </a:p>
        </p:txBody>
      </p:sp>
      <p:sp>
        <p:nvSpPr>
          <p:cNvPr id="63497"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63498"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63499"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3515" name="ZoneTexte 29"/>
          <p:cNvSpPr txBox="1">
            <a:spLocks noChangeArrowheads="1"/>
          </p:cNvSpPr>
          <p:nvPr/>
        </p:nvSpPr>
        <p:spPr bwMode="auto">
          <a:xfrm>
            <a:off x="935472" y="4985693"/>
            <a:ext cx="1579128" cy="461665"/>
          </a:xfrm>
          <a:prstGeom prst="rect">
            <a:avLst/>
          </a:prstGeom>
          <a:noFill/>
          <a:ln w="9525">
            <a:noFill/>
            <a:miter lim="800000"/>
            <a:headEnd/>
            <a:tailEnd/>
          </a:ln>
        </p:spPr>
        <p:txBody>
          <a:bodyPr wrap="none">
            <a:prstTxWarp prst="textNoShape">
              <a:avLst/>
            </a:prstTxWarp>
            <a:spAutoFit/>
          </a:bodyPr>
          <a:lstStyle/>
          <a:p>
            <a:pPr algn="ctr"/>
            <a:r>
              <a:rPr lang="fr-FR" sz="1200" dirty="0"/>
              <a:t>Engagement</a:t>
            </a:r>
            <a:br>
              <a:rPr lang="fr-FR" sz="1200" dirty="0"/>
            </a:br>
            <a:r>
              <a:rPr lang="fr-FR" sz="1200" dirty="0"/>
              <a:t>travail </a:t>
            </a:r>
            <a:r>
              <a:rPr lang="fr-FR" sz="1200" dirty="0" smtClean="0"/>
              <a:t>thérapeutique</a:t>
            </a:r>
            <a:endParaRPr lang="fr-FR" sz="1200" dirty="0"/>
          </a:p>
        </p:txBody>
      </p:sp>
      <p:sp>
        <p:nvSpPr>
          <p:cNvPr id="63511" name="ZoneTexte 31"/>
          <p:cNvSpPr txBox="1">
            <a:spLocks noChangeArrowheads="1"/>
          </p:cNvSpPr>
          <p:nvPr/>
        </p:nvSpPr>
        <p:spPr bwMode="auto">
          <a:xfrm>
            <a:off x="4552950" y="3325019"/>
            <a:ext cx="1314450" cy="276225"/>
          </a:xfrm>
          <a:prstGeom prst="rect">
            <a:avLst/>
          </a:prstGeom>
          <a:noFill/>
          <a:ln w="9525">
            <a:noFill/>
            <a:miter lim="800000"/>
            <a:headEnd/>
            <a:tailEnd/>
          </a:ln>
        </p:spPr>
        <p:txBody>
          <a:bodyPr wrap="none">
            <a:prstTxWarp prst="textNoShape">
              <a:avLst/>
            </a:prstTxWarp>
            <a:spAutoFit/>
          </a:bodyPr>
          <a:lstStyle/>
          <a:p>
            <a:r>
              <a:rPr lang="fr-FR" sz="1200" dirty="0"/>
              <a:t>sécurité de base</a:t>
            </a:r>
          </a:p>
        </p:txBody>
      </p:sp>
      <p:sp>
        <p:nvSpPr>
          <p:cNvPr id="63507" name="ZoneTexte 32"/>
          <p:cNvSpPr txBox="1">
            <a:spLocks noChangeArrowheads="1"/>
          </p:cNvSpPr>
          <p:nvPr/>
        </p:nvSpPr>
        <p:spPr bwMode="auto">
          <a:xfrm>
            <a:off x="6629400" y="5230813"/>
            <a:ext cx="403225" cy="276225"/>
          </a:xfrm>
          <a:prstGeom prst="rect">
            <a:avLst/>
          </a:prstGeom>
          <a:noFill/>
          <a:ln w="9525">
            <a:noFill/>
            <a:miter lim="800000"/>
            <a:headEnd/>
            <a:tailEnd/>
          </a:ln>
        </p:spPr>
        <p:txBody>
          <a:bodyPr wrap="none">
            <a:prstTxWarp prst="textNoShape">
              <a:avLst/>
            </a:prstTxWarp>
            <a:spAutoFit/>
          </a:bodyPr>
          <a:lstStyle/>
          <a:p>
            <a:r>
              <a:rPr lang="fr-FR" sz="1200" dirty="0"/>
              <a:t>jeu</a:t>
            </a:r>
          </a:p>
        </p:txBody>
      </p:sp>
      <p:sp>
        <p:nvSpPr>
          <p:cNvPr id="28" name="Rectangle 27"/>
          <p:cNvSpPr/>
          <p:nvPr/>
        </p:nvSpPr>
        <p:spPr>
          <a:xfrm>
            <a:off x="152400" y="5943600"/>
            <a:ext cx="8763000" cy="5238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changement</a:t>
            </a:r>
          </a:p>
          <a:p>
            <a:pPr algn="ctr">
              <a:defRPr/>
            </a:pPr>
            <a:r>
              <a:rPr lang="fr-FR" sz="1400" i="1" dirty="0">
                <a:solidFill>
                  <a:srgbClr val="000090"/>
                </a:solidFill>
                <a:ea typeface="ＭＳ Ｐゴシック" pitchFamily="-108" charset="-128"/>
                <a:cs typeface="ＭＳ Ｐゴシック" pitchFamily="-108" charset="-128"/>
              </a:rPr>
              <a:t>Médiateur + chronologie </a:t>
            </a:r>
            <a:r>
              <a:rPr lang="fr-FR" sz="1400" dirty="0">
                <a:solidFill>
                  <a:srgbClr val="000090"/>
                </a:solidFill>
                <a:ea typeface="ＭＳ Ｐゴシック" pitchFamily="-108" charset="-128"/>
                <a:cs typeface="ＭＳ Ｐゴシック" pitchFamily="-108" charset="-128"/>
              </a:rPr>
              <a:t>: implication des médiateurs dans processus de changement (enchaînement)</a:t>
            </a:r>
          </a:p>
        </p:txBody>
      </p:sp>
      <p:sp>
        <p:nvSpPr>
          <p:cNvPr id="30" name="Rectangle 29"/>
          <p:cNvSpPr>
            <a:spLocks noChangeAspect="1"/>
          </p:cNvSpPr>
          <p:nvPr/>
        </p:nvSpPr>
        <p:spPr>
          <a:xfrm>
            <a:off x="2590800" y="48768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Rectangle 30"/>
          <p:cNvSpPr>
            <a:spLocks noChangeAspect="1"/>
          </p:cNvSpPr>
          <p:nvPr/>
        </p:nvSpPr>
        <p:spPr>
          <a:xfrm>
            <a:off x="3581400" y="3123406"/>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cxnSp>
        <p:nvCxnSpPr>
          <p:cNvPr id="32" name="Connecteur droit avec flèche 31"/>
          <p:cNvCxnSpPr>
            <a:stCxn id="31" idx="2"/>
          </p:cNvCxnSpPr>
          <p:nvPr/>
        </p:nvCxnSpPr>
        <p:spPr>
          <a:xfrm rot="5400000">
            <a:off x="3806031" y="4034631"/>
            <a:ext cx="464344"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33" name="Rectangle 32"/>
          <p:cNvSpPr>
            <a:spLocks noChangeAspect="1"/>
          </p:cNvSpPr>
          <p:nvPr/>
        </p:nvSpPr>
        <p:spPr>
          <a:xfrm>
            <a:off x="5638800" y="50292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cxnSp>
        <p:nvCxnSpPr>
          <p:cNvPr id="35" name="Connecteur droit avec flèche 34"/>
          <p:cNvCxnSpPr>
            <a:stCxn id="30" idx="0"/>
          </p:cNvCxnSpPr>
          <p:nvPr/>
        </p:nvCxnSpPr>
        <p:spPr>
          <a:xfrm rot="5400000" flipH="1" flipV="1">
            <a:off x="2743994" y="4572000"/>
            <a:ext cx="6088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7" name="Connecteur droit avec flèche 36"/>
          <p:cNvCxnSpPr>
            <a:stCxn id="33" idx="0"/>
          </p:cNvCxnSpPr>
          <p:nvPr/>
        </p:nvCxnSpPr>
        <p:spPr>
          <a:xfrm rot="5400000" flipH="1" flipV="1">
            <a:off x="5715794" y="4648200"/>
            <a:ext cx="7612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1" name="Espace réservé de la date 20"/>
          <p:cNvSpPr>
            <a:spLocks noGrp="1"/>
          </p:cNvSpPr>
          <p:nvPr>
            <p:ph type="dt" sz="half" idx="10"/>
          </p:nvPr>
        </p:nvSpPr>
        <p:spPr/>
        <p:txBody>
          <a:bodyPr/>
          <a:lstStyle/>
          <a:p>
            <a:r>
              <a:rPr lang="fr-FR" smtClean="0"/>
              <a:t>09/06/08. JM Thurin</a:t>
            </a:r>
            <a:endParaRPr lang="fr-FR"/>
          </a:p>
        </p:txBody>
      </p:sp>
      <p:sp>
        <p:nvSpPr>
          <p:cNvPr id="22" name="Espace réservé du pied de page 21"/>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42"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5544"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chronologie des changements</a:t>
            </a:r>
            <a:endParaRPr lang="fr-FR" sz="3600">
              <a:solidFill>
                <a:schemeClr val="tx2"/>
              </a:solidFill>
            </a:endParaRPr>
          </a:p>
          <a:p>
            <a:pPr algn="ctr"/>
            <a:endParaRPr lang="fr-FR" sz="3600">
              <a:solidFill>
                <a:schemeClr val="tx2"/>
              </a:solidFill>
            </a:endParaRPr>
          </a:p>
        </p:txBody>
      </p:sp>
      <p:sp>
        <p:nvSpPr>
          <p:cNvPr id="28" name="Rectangle 27"/>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Un enchaînement différent dans le processus a de fortes implications pratiques et théoriques</a:t>
            </a:r>
            <a:endParaRPr lang="fr-FR" sz="1400" dirty="0">
              <a:solidFill>
                <a:srgbClr val="000090"/>
              </a:solidFill>
              <a:ea typeface="ＭＳ Ｐゴシック" pitchFamily="-108" charset="-128"/>
              <a:cs typeface="ＭＳ Ｐゴシック" pitchFamily="-108" charset="-128"/>
            </a:endParaRPr>
          </a:p>
        </p:txBody>
      </p:sp>
      <p:sp>
        <p:nvSpPr>
          <p:cNvPr id="47" name="Line 2"/>
          <p:cNvSpPr>
            <a:spLocks noChangeShapeType="1"/>
          </p:cNvSpPr>
          <p:nvPr/>
        </p:nvSpPr>
        <p:spPr bwMode="auto">
          <a:xfrm>
            <a:off x="2525712"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8" name="Text Box 3"/>
          <p:cNvSpPr txBox="1">
            <a:spLocks noChangeArrowheads="1"/>
          </p:cNvSpPr>
          <p:nvPr/>
        </p:nvSpPr>
        <p:spPr bwMode="auto">
          <a:xfrm>
            <a:off x="3124200" y="4302125"/>
            <a:ext cx="2819400"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 de la psychothérapie</a:t>
            </a:r>
            <a:endParaRPr lang="fr-FR" sz="1400" dirty="0"/>
          </a:p>
        </p:txBody>
      </p:sp>
      <p:sp>
        <p:nvSpPr>
          <p:cNvPr id="4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52"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53"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4" name="ZoneTexte 29"/>
          <p:cNvSpPr txBox="1">
            <a:spLocks noChangeArrowheads="1"/>
          </p:cNvSpPr>
          <p:nvPr/>
        </p:nvSpPr>
        <p:spPr bwMode="auto">
          <a:xfrm>
            <a:off x="6650472" y="5138093"/>
            <a:ext cx="1579128" cy="461665"/>
          </a:xfrm>
          <a:prstGeom prst="rect">
            <a:avLst/>
          </a:prstGeom>
          <a:noFill/>
          <a:ln w="9525">
            <a:noFill/>
            <a:miter lim="800000"/>
            <a:headEnd/>
            <a:tailEnd/>
          </a:ln>
        </p:spPr>
        <p:txBody>
          <a:bodyPr wrap="none">
            <a:prstTxWarp prst="textNoShape">
              <a:avLst/>
            </a:prstTxWarp>
            <a:spAutoFit/>
          </a:bodyPr>
          <a:lstStyle/>
          <a:p>
            <a:pPr algn="ctr"/>
            <a:r>
              <a:rPr lang="fr-FR" sz="1200" dirty="0"/>
              <a:t>Engagement</a:t>
            </a:r>
            <a:br>
              <a:rPr lang="fr-FR" sz="1200" dirty="0"/>
            </a:br>
            <a:r>
              <a:rPr lang="fr-FR" sz="1200" dirty="0"/>
              <a:t>travail </a:t>
            </a:r>
            <a:r>
              <a:rPr lang="fr-FR" sz="1200" dirty="0" smtClean="0"/>
              <a:t>thérapeutique</a:t>
            </a:r>
            <a:endParaRPr lang="fr-FR" sz="1200" dirty="0"/>
          </a:p>
        </p:txBody>
      </p:sp>
      <p:sp>
        <p:nvSpPr>
          <p:cNvPr id="55" name="ZoneTexte 31"/>
          <p:cNvSpPr txBox="1">
            <a:spLocks noChangeArrowheads="1"/>
          </p:cNvSpPr>
          <p:nvPr/>
        </p:nvSpPr>
        <p:spPr bwMode="auto">
          <a:xfrm>
            <a:off x="1219200" y="5078413"/>
            <a:ext cx="1314450" cy="276225"/>
          </a:xfrm>
          <a:prstGeom prst="rect">
            <a:avLst/>
          </a:prstGeom>
          <a:noFill/>
          <a:ln w="9525">
            <a:noFill/>
            <a:miter lim="800000"/>
            <a:headEnd/>
            <a:tailEnd/>
          </a:ln>
        </p:spPr>
        <p:txBody>
          <a:bodyPr wrap="none">
            <a:prstTxWarp prst="textNoShape">
              <a:avLst/>
            </a:prstTxWarp>
            <a:spAutoFit/>
          </a:bodyPr>
          <a:lstStyle/>
          <a:p>
            <a:r>
              <a:rPr lang="fr-FR" sz="1200" dirty="0"/>
              <a:t>sécurité de base</a:t>
            </a:r>
          </a:p>
        </p:txBody>
      </p:sp>
      <p:sp>
        <p:nvSpPr>
          <p:cNvPr id="56" name="ZoneTexte 32"/>
          <p:cNvSpPr txBox="1">
            <a:spLocks noChangeArrowheads="1"/>
          </p:cNvSpPr>
          <p:nvPr/>
        </p:nvSpPr>
        <p:spPr bwMode="auto">
          <a:xfrm>
            <a:off x="4549775" y="3325019"/>
            <a:ext cx="403225" cy="276225"/>
          </a:xfrm>
          <a:prstGeom prst="rect">
            <a:avLst/>
          </a:prstGeom>
          <a:noFill/>
          <a:ln w="9525">
            <a:noFill/>
            <a:miter lim="800000"/>
            <a:headEnd/>
            <a:tailEnd/>
          </a:ln>
        </p:spPr>
        <p:txBody>
          <a:bodyPr wrap="none">
            <a:prstTxWarp prst="textNoShape">
              <a:avLst/>
            </a:prstTxWarp>
            <a:spAutoFit/>
          </a:bodyPr>
          <a:lstStyle/>
          <a:p>
            <a:r>
              <a:rPr lang="fr-FR" sz="1200" dirty="0"/>
              <a:t>jeu</a:t>
            </a:r>
          </a:p>
        </p:txBody>
      </p:sp>
      <p:sp>
        <p:nvSpPr>
          <p:cNvPr id="57" name="Rectangle 56"/>
          <p:cNvSpPr>
            <a:spLocks noChangeAspect="1"/>
          </p:cNvSpPr>
          <p:nvPr/>
        </p:nvSpPr>
        <p:spPr>
          <a:xfrm>
            <a:off x="2590800" y="48768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58" name="Rectangle 57"/>
          <p:cNvSpPr>
            <a:spLocks noChangeAspect="1"/>
          </p:cNvSpPr>
          <p:nvPr/>
        </p:nvSpPr>
        <p:spPr>
          <a:xfrm>
            <a:off x="3581400" y="3123406"/>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cxnSp>
        <p:nvCxnSpPr>
          <p:cNvPr id="59" name="Connecteur droit avec flèche 58"/>
          <p:cNvCxnSpPr>
            <a:stCxn id="58" idx="2"/>
          </p:cNvCxnSpPr>
          <p:nvPr/>
        </p:nvCxnSpPr>
        <p:spPr>
          <a:xfrm rot="5400000">
            <a:off x="3806031" y="4034631"/>
            <a:ext cx="464344"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60" name="Rectangle 59"/>
          <p:cNvSpPr>
            <a:spLocks noChangeAspect="1"/>
          </p:cNvSpPr>
          <p:nvPr/>
        </p:nvSpPr>
        <p:spPr>
          <a:xfrm>
            <a:off x="5638800" y="50292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cxnSp>
        <p:nvCxnSpPr>
          <p:cNvPr id="61" name="Connecteur droit avec flèche 60"/>
          <p:cNvCxnSpPr>
            <a:stCxn id="57" idx="0"/>
          </p:cNvCxnSpPr>
          <p:nvPr/>
        </p:nvCxnSpPr>
        <p:spPr>
          <a:xfrm rot="5400000" flipH="1" flipV="1">
            <a:off x="2743994" y="4572000"/>
            <a:ext cx="6088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62" name="Connecteur droit avec flèche 61"/>
          <p:cNvCxnSpPr>
            <a:stCxn id="60" idx="0"/>
          </p:cNvCxnSpPr>
          <p:nvPr/>
        </p:nvCxnSpPr>
        <p:spPr>
          <a:xfrm rot="5400000" flipH="1" flipV="1">
            <a:off x="5715794" y="4648200"/>
            <a:ext cx="7612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2" name="Espace réservé de la date 21"/>
          <p:cNvSpPr>
            <a:spLocks noGrp="1"/>
          </p:cNvSpPr>
          <p:nvPr>
            <p:ph type="dt" sz="half" idx="10"/>
          </p:nvPr>
        </p:nvSpPr>
        <p:spPr/>
        <p:txBody>
          <a:bodyPr/>
          <a:lstStyle/>
          <a:p>
            <a:r>
              <a:rPr lang="fr-FR" smtClean="0"/>
              <a:t>09/06/08. JM Thurin</a:t>
            </a:r>
            <a:endParaRPr lang="fr-FR"/>
          </a:p>
        </p:txBody>
      </p:sp>
      <p:sp>
        <p:nvSpPr>
          <p:cNvPr id="23" name="Espace réservé du pied de page 22"/>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7" name="Line 2"/>
          <p:cNvSpPr>
            <a:spLocks noChangeShapeType="1"/>
          </p:cNvSpPr>
          <p:nvPr/>
        </p:nvSpPr>
        <p:spPr bwMode="auto">
          <a:xfrm>
            <a:off x="2678113" y="4248150"/>
            <a:ext cx="3798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7588"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6758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759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7592"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grpSp>
        <p:nvGrpSpPr>
          <p:cNvPr id="2" name="Group 29"/>
          <p:cNvGrpSpPr>
            <a:grpSpLocks/>
          </p:cNvGrpSpPr>
          <p:nvPr/>
        </p:nvGrpSpPr>
        <p:grpSpPr bwMode="auto">
          <a:xfrm>
            <a:off x="2819400" y="4648200"/>
            <a:ext cx="457200" cy="685800"/>
            <a:chOff x="1776" y="2794"/>
            <a:chExt cx="288" cy="432"/>
          </a:xfrm>
        </p:grpSpPr>
        <p:sp>
          <p:nvSpPr>
            <p:cNvPr id="67620"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21"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nvGrpSpPr>
          <p:cNvPr id="3" name="Group 30"/>
          <p:cNvGrpSpPr>
            <a:grpSpLocks/>
          </p:cNvGrpSpPr>
          <p:nvPr/>
        </p:nvGrpSpPr>
        <p:grpSpPr bwMode="auto">
          <a:xfrm>
            <a:off x="3962400" y="3768725"/>
            <a:ext cx="457200" cy="457200"/>
            <a:chOff x="2496" y="2240"/>
            <a:chExt cx="288" cy="288"/>
          </a:xfrm>
        </p:grpSpPr>
        <p:sp>
          <p:nvSpPr>
            <p:cNvPr id="67618"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9"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grpSp>
        <p:nvGrpSpPr>
          <p:cNvPr id="4" name="Group 31"/>
          <p:cNvGrpSpPr>
            <a:grpSpLocks/>
          </p:cNvGrpSpPr>
          <p:nvPr/>
        </p:nvGrpSpPr>
        <p:grpSpPr bwMode="auto">
          <a:xfrm>
            <a:off x="5873750" y="4648200"/>
            <a:ext cx="457200" cy="685800"/>
            <a:chOff x="3700" y="2794"/>
            <a:chExt cx="288" cy="432"/>
          </a:xfrm>
        </p:grpSpPr>
        <p:sp>
          <p:nvSpPr>
            <p:cNvPr id="67616"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7"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sp>
        <p:nvSpPr>
          <p:cNvPr id="67596"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Des modérateurs qui deviennent médiateurs </a:t>
            </a:r>
          </a:p>
          <a:p>
            <a:pPr algn="ctr"/>
            <a:endParaRPr lang="fr-FR" sz="3600">
              <a:solidFill>
                <a:schemeClr val="tx2"/>
              </a:solidFill>
            </a:endParaRPr>
          </a:p>
        </p:txBody>
      </p:sp>
      <p:sp>
        <p:nvSpPr>
          <p:cNvPr id="67597" name="Text Box 4"/>
          <p:cNvSpPr txBox="1">
            <a:spLocks noChangeArrowheads="1"/>
          </p:cNvSpPr>
          <p:nvPr/>
        </p:nvSpPr>
        <p:spPr bwMode="auto">
          <a:xfrm>
            <a:off x="304800"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67598" name="Text Box 4"/>
          <p:cNvSpPr txBox="1">
            <a:spLocks noChangeArrowheads="1"/>
          </p:cNvSpPr>
          <p:nvPr/>
        </p:nvSpPr>
        <p:spPr bwMode="auto">
          <a:xfrm>
            <a:off x="6477000" y="3925888"/>
            <a:ext cx="1981200" cy="646112"/>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67599" name="Line 2"/>
          <p:cNvSpPr>
            <a:spLocks noChangeShapeType="1"/>
          </p:cNvSpPr>
          <p:nvPr/>
        </p:nvSpPr>
        <p:spPr bwMode="auto">
          <a:xfrm>
            <a:off x="8356600" y="424815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67592"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67601" name="ZoneTexte 29"/>
          <p:cNvSpPr txBox="1">
            <a:spLocks noChangeArrowheads="1"/>
          </p:cNvSpPr>
          <p:nvPr/>
        </p:nvSpPr>
        <p:spPr bwMode="auto">
          <a:xfrm>
            <a:off x="1524000" y="5057775"/>
            <a:ext cx="1236663" cy="276225"/>
          </a:xfrm>
          <a:prstGeom prst="rect">
            <a:avLst/>
          </a:prstGeom>
          <a:noFill/>
          <a:ln w="9525">
            <a:noFill/>
            <a:miter lim="800000"/>
            <a:headEnd/>
            <a:tailEnd/>
          </a:ln>
        </p:spPr>
        <p:txBody>
          <a:bodyPr wrap="none">
            <a:prstTxWarp prst="textNoShape">
              <a:avLst/>
            </a:prstTxWarp>
            <a:spAutoFit/>
          </a:bodyPr>
          <a:lstStyle/>
          <a:p>
            <a:r>
              <a:rPr lang="fr-FR" sz="1200"/>
              <a:t>compréhension</a:t>
            </a:r>
          </a:p>
        </p:txBody>
      </p:sp>
      <p:sp>
        <p:nvSpPr>
          <p:cNvPr id="67602" name="ZoneTexte 31"/>
          <p:cNvSpPr txBox="1">
            <a:spLocks noChangeArrowheads="1"/>
          </p:cNvSpPr>
          <p:nvPr/>
        </p:nvSpPr>
        <p:spPr bwMode="auto">
          <a:xfrm>
            <a:off x="4495800" y="3762375"/>
            <a:ext cx="1365250" cy="276225"/>
          </a:xfrm>
          <a:prstGeom prst="rect">
            <a:avLst/>
          </a:prstGeom>
          <a:noFill/>
          <a:ln w="9525">
            <a:noFill/>
            <a:miter lim="800000"/>
            <a:headEnd/>
            <a:tailEnd/>
          </a:ln>
        </p:spPr>
        <p:txBody>
          <a:bodyPr wrap="none">
            <a:prstTxWarp prst="textNoShape">
              <a:avLst/>
            </a:prstTxWarp>
            <a:spAutoFit/>
          </a:bodyPr>
          <a:lstStyle/>
          <a:p>
            <a:r>
              <a:rPr lang="fr-FR" sz="1200"/>
              <a:t>sécurité du cadre</a:t>
            </a:r>
          </a:p>
        </p:txBody>
      </p:sp>
      <p:sp>
        <p:nvSpPr>
          <p:cNvPr id="67603" name="ZoneTexte 32"/>
          <p:cNvSpPr txBox="1">
            <a:spLocks noChangeArrowheads="1"/>
          </p:cNvSpPr>
          <p:nvPr/>
        </p:nvSpPr>
        <p:spPr bwMode="auto">
          <a:xfrm>
            <a:off x="6438900" y="5029200"/>
            <a:ext cx="706438" cy="276225"/>
          </a:xfrm>
          <a:prstGeom prst="rect">
            <a:avLst/>
          </a:prstGeom>
          <a:noFill/>
          <a:ln w="9525">
            <a:noFill/>
            <a:miter lim="800000"/>
            <a:headEnd/>
            <a:tailEnd/>
          </a:ln>
        </p:spPr>
        <p:txBody>
          <a:bodyPr wrap="none">
            <a:prstTxWarp prst="textNoShape">
              <a:avLst/>
            </a:prstTxWarp>
            <a:spAutoFit/>
          </a:bodyPr>
          <a:lstStyle/>
          <a:p>
            <a:r>
              <a:rPr lang="fr-FR" sz="1200"/>
              <a:t>alliance</a:t>
            </a:r>
          </a:p>
        </p:txBody>
      </p:sp>
      <p:sp>
        <p:nvSpPr>
          <p:cNvPr id="30" name="ZoneTexte 29"/>
          <p:cNvSpPr txBox="1"/>
          <p:nvPr/>
        </p:nvSpPr>
        <p:spPr>
          <a:xfrm>
            <a:off x="6197600" y="2128838"/>
            <a:ext cx="2260600" cy="646112"/>
          </a:xfrm>
          <a:prstGeom prst="rect">
            <a:avLst/>
          </a:prstGeom>
          <a:ln cap="flat">
            <a:bevel/>
          </a:ln>
        </p:spPr>
        <p:style>
          <a:lnRef idx="1">
            <a:schemeClr val="accent2"/>
          </a:lnRef>
          <a:fillRef idx="2">
            <a:schemeClr val="accent2"/>
          </a:fillRef>
          <a:effectRef idx="1">
            <a:schemeClr val="accent2"/>
          </a:effectRef>
          <a:fontRef idx="minor">
            <a:schemeClr val="dk1"/>
          </a:fontRef>
        </p:style>
        <p:txBody>
          <a:bodyPr>
            <a:prstTxWarp prst="textNoShape">
              <a:avLst/>
            </a:prstTxWarp>
            <a:spAutoFit/>
          </a:bodyPr>
          <a:lstStyle/>
          <a:p>
            <a:pPr>
              <a:buFont typeface="Arial" pitchFamily="-106" charset="0"/>
              <a:buChar char="•"/>
              <a:defRPr/>
            </a:pPr>
            <a:r>
              <a:rPr lang="fr-FR" sz="1200" dirty="0">
                <a:solidFill>
                  <a:schemeClr val="hlink"/>
                </a:solidFill>
              </a:rPr>
              <a:t> Capacité de penser</a:t>
            </a:r>
          </a:p>
          <a:p>
            <a:pPr>
              <a:buFont typeface="Arial" pitchFamily="-106" charset="0"/>
              <a:buChar char="•"/>
              <a:defRPr/>
            </a:pPr>
            <a:r>
              <a:rPr lang="fr-FR" sz="1200" dirty="0">
                <a:solidFill>
                  <a:schemeClr val="hlink"/>
                </a:solidFill>
              </a:rPr>
              <a:t> Aptitude affective</a:t>
            </a:r>
          </a:p>
          <a:p>
            <a:pPr>
              <a:buFont typeface="Arial" pitchFamily="-106" charset="0"/>
              <a:buChar char="•"/>
              <a:defRPr/>
            </a:pPr>
            <a:r>
              <a:rPr lang="fr-FR" sz="1200" dirty="0">
                <a:solidFill>
                  <a:schemeClr val="hlink"/>
                </a:solidFill>
              </a:rPr>
              <a:t> Relations familiales +/-</a:t>
            </a:r>
            <a:endParaRPr lang="fr-FR" sz="1200" dirty="0">
              <a:solidFill>
                <a:srgbClr val="000000"/>
              </a:solidFill>
            </a:endParaRPr>
          </a:p>
          <a:p>
            <a:pPr>
              <a:defRPr/>
            </a:pPr>
            <a:endParaRPr lang="fr-FR" sz="1200" dirty="0">
              <a:solidFill>
                <a:srgbClr val="000000"/>
              </a:solidFill>
            </a:endParaRPr>
          </a:p>
        </p:txBody>
      </p:sp>
      <p:sp>
        <p:nvSpPr>
          <p:cNvPr id="67606" name="Rectangle 15"/>
          <p:cNvSpPr>
            <a:spLocks noChangeArrowheads="1"/>
          </p:cNvSpPr>
          <p:nvPr/>
        </p:nvSpPr>
        <p:spPr bwMode="auto">
          <a:xfrm>
            <a:off x="7848600"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cxnSp>
        <p:nvCxnSpPr>
          <p:cNvPr id="38" name="Connecteur en angle 37"/>
          <p:cNvCxnSpPr>
            <a:stCxn id="30" idx="2"/>
            <a:endCxn id="67606" idx="1"/>
          </p:cNvCxnSpPr>
          <p:nvPr/>
        </p:nvCxnSpPr>
        <p:spPr>
          <a:xfrm rot="16200000" flipH="1">
            <a:off x="7432675" y="2670175"/>
            <a:ext cx="311150" cy="520700"/>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Connecteur droit avec flèche 48"/>
          <p:cNvCxnSpPr/>
          <p:nvPr/>
        </p:nvCxnSpPr>
        <p:spPr>
          <a:xfrm rot="5400000">
            <a:off x="8627269"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5" name="Group 30"/>
          <p:cNvGrpSpPr>
            <a:grpSpLocks/>
          </p:cNvGrpSpPr>
          <p:nvPr/>
        </p:nvGrpSpPr>
        <p:grpSpPr bwMode="auto">
          <a:xfrm>
            <a:off x="8534400" y="3733800"/>
            <a:ext cx="457200" cy="457200"/>
            <a:chOff x="2496" y="2240"/>
            <a:chExt cx="288" cy="288"/>
          </a:xfrm>
        </p:grpSpPr>
        <p:sp>
          <p:nvSpPr>
            <p:cNvPr id="67614"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5"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6</a:t>
              </a:r>
            </a:p>
          </p:txBody>
        </p:sp>
      </p:grpSp>
      <p:sp>
        <p:nvSpPr>
          <p:cNvPr id="36" name="Rectangle 35"/>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Certains modérateurs,</a:t>
            </a:r>
            <a:r>
              <a:rPr lang="fr-FR" sz="1400" i="1" dirty="0" smtClean="0">
                <a:solidFill>
                  <a:srgbClr val="000090"/>
                </a:solidFill>
                <a:ea typeface="ＭＳ Ｐゴシック" pitchFamily="-108" charset="-128"/>
                <a:cs typeface="ＭＳ Ｐゴシック" pitchFamily="-108" charset="-128"/>
              </a:rPr>
              <a:t> en relation avec premiers </a:t>
            </a:r>
            <a:r>
              <a:rPr lang="fr-FR" sz="1400" i="1" dirty="0">
                <a:solidFill>
                  <a:srgbClr val="000090"/>
                </a:solidFill>
                <a:ea typeface="ＭＳ Ｐゴシック" pitchFamily="-108" charset="-128"/>
                <a:cs typeface="ＭＳ Ｐゴシック" pitchFamily="-108" charset="-128"/>
              </a:rPr>
              <a:t>médiateurs, sont devenus eux-mêmes des médiateurs</a:t>
            </a:r>
            <a:endParaRPr lang="fr-FR" sz="1400" dirty="0">
              <a:solidFill>
                <a:srgbClr val="000090"/>
              </a:solidFill>
              <a:ea typeface="ＭＳ Ｐゴシック" pitchFamily="-108" charset="-128"/>
              <a:cs typeface="ＭＳ Ｐゴシック" pitchFamily="-108" charset="-128"/>
            </a:endParaRPr>
          </a:p>
        </p:txBody>
      </p:sp>
      <p:sp>
        <p:nvSpPr>
          <p:cNvPr id="40" name="Bulle rectangulaire à coins arrondis 39"/>
          <p:cNvSpPr/>
          <p:nvPr/>
        </p:nvSpPr>
        <p:spPr>
          <a:xfrm>
            <a:off x="228600" y="1534800"/>
            <a:ext cx="2743200" cy="2199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sz="1400" dirty="0" smtClean="0">
                <a:solidFill>
                  <a:srgbClr val="CC332E"/>
                </a:solidFill>
              </a:rPr>
              <a:t>Implication </a:t>
            </a:r>
            <a:r>
              <a:rPr lang="fr-FR" sz="1400" dirty="0">
                <a:solidFill>
                  <a:srgbClr val="CC332E"/>
                </a:solidFill>
              </a:rPr>
              <a:t>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a:solidFill>
                  <a:schemeClr val="hlink"/>
                </a:solidFill>
              </a:rPr>
              <a:t> Incapacité de penser</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41" name="Bulle rectangulaire à coins arrondis 40"/>
          <p:cNvSpPr/>
          <p:nvPr/>
        </p:nvSpPr>
        <p:spPr>
          <a:xfrm>
            <a:off x="228600" y="1524000"/>
            <a:ext cx="2743200" cy="2199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sz="1400" dirty="0" smtClean="0">
                <a:solidFill>
                  <a:srgbClr val="CC332E"/>
                </a:solidFill>
              </a:rPr>
              <a:t>Implication </a:t>
            </a:r>
            <a:r>
              <a:rPr lang="fr-FR" sz="1400" dirty="0">
                <a:solidFill>
                  <a:srgbClr val="CC332E"/>
                </a:solidFill>
              </a:rPr>
              <a:t>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smtClean="0">
                <a:solidFill>
                  <a:schemeClr val="hlink"/>
                </a:solidFill>
              </a:rPr>
              <a:t> </a:t>
            </a:r>
          </a:p>
          <a:p>
            <a:pPr>
              <a:buFont typeface="Arial" pitchFamily="-108" charset="0"/>
              <a:buChar char="•"/>
              <a:defRPr/>
            </a:pPr>
            <a:r>
              <a:rPr lang="fr-FR" sz="1400" dirty="0">
                <a:solidFill>
                  <a:schemeClr val="hlink"/>
                </a:solidFill>
              </a:rPr>
              <a:t> </a:t>
            </a:r>
          </a:p>
        </p:txBody>
      </p:sp>
      <p:sp>
        <p:nvSpPr>
          <p:cNvPr id="35" name="Espace réservé de la date 34"/>
          <p:cNvSpPr>
            <a:spLocks noGrp="1"/>
          </p:cNvSpPr>
          <p:nvPr>
            <p:ph type="dt" sz="half" idx="10"/>
          </p:nvPr>
        </p:nvSpPr>
        <p:spPr/>
        <p:txBody>
          <a:bodyPr/>
          <a:lstStyle/>
          <a:p>
            <a:r>
              <a:rPr lang="fr-FR" smtClean="0"/>
              <a:t>09/06/08. JM Thurin</a:t>
            </a:r>
            <a:endParaRPr lang="fr-FR"/>
          </a:p>
        </p:txBody>
      </p:sp>
      <p:sp>
        <p:nvSpPr>
          <p:cNvPr id="37" name="Espace réservé du pied de page 36"/>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0"/>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1"/>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1000"/>
                                  </p:stCondLst>
                                  <p:childTnLst>
                                    <p:set>
                                      <p:cBhvr>
                                        <p:cTn id="16" dur="1" fill="hold">
                                          <p:stCondLst>
                                            <p:cond delay="0"/>
                                          </p:stCondLst>
                                        </p:cTn>
                                        <p:tgtEl>
                                          <p:spTgt spid="30"/>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1000"/>
                                  </p:stCondLst>
                                  <p:childTnLst>
                                    <p:set>
                                      <p:cBhvr>
                                        <p:cTn id="19" dur="1" fill="hold">
                                          <p:stCondLst>
                                            <p:cond delay="0"/>
                                          </p:stCondLst>
                                        </p:cTn>
                                        <p:tgtEl>
                                          <p:spTgt spid="3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6" grpId="0" animBg="1"/>
      <p:bldP spid="40" grpId="0" animBg="1"/>
      <p:bldP spid="40" grpId="1" animBg="1"/>
      <p:bldP spid="41"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52400" y="3240088"/>
            <a:ext cx="1928813" cy="339725"/>
          </a:xfrm>
          <a:prstGeom prst="rect">
            <a:avLst/>
          </a:prstGeom>
          <a:noFill/>
          <a:ln w="9525">
            <a:solidFill>
              <a:schemeClr val="bg1"/>
            </a:solidFill>
            <a:miter lim="800000"/>
            <a:headEnd/>
            <a:tailEnd/>
          </a:ln>
        </p:spPr>
        <p:txBody>
          <a:bodyPr wrap="none">
            <a:prstTxWarp prst="textNoShape">
              <a:avLst/>
            </a:prstTxWarp>
            <a:spAutoFit/>
          </a:bodyPr>
          <a:lstStyle/>
          <a:p>
            <a:r>
              <a:rPr lang="fr-FR" sz="1600">
                <a:solidFill>
                  <a:srgbClr val="B3040A"/>
                </a:solidFill>
              </a:rPr>
              <a:t>Formulation de cas</a:t>
            </a:r>
          </a:p>
        </p:txBody>
      </p:sp>
      <p:sp>
        <p:nvSpPr>
          <p:cNvPr id="35843" name="Text Box 3"/>
          <p:cNvSpPr txBox="1">
            <a:spLocks noChangeArrowheads="1"/>
          </p:cNvSpPr>
          <p:nvPr/>
        </p:nvSpPr>
        <p:spPr bwMode="auto">
          <a:xfrm>
            <a:off x="203200" y="4495800"/>
            <a:ext cx="1828800" cy="120015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buFontTx/>
              <a:buChar char="-"/>
              <a:defRPr/>
            </a:pPr>
            <a:r>
              <a:rPr lang="fr-FR" sz="1200" dirty="0">
                <a:solidFill>
                  <a:srgbClr val="B3040A"/>
                </a:solidFill>
              </a:rPr>
              <a:t> Garçon / fille</a:t>
            </a:r>
          </a:p>
          <a:p>
            <a:pPr>
              <a:buFontTx/>
              <a:buChar char="-"/>
              <a:defRPr/>
            </a:pPr>
            <a:r>
              <a:rPr lang="fr-FR" sz="1200" dirty="0">
                <a:solidFill>
                  <a:srgbClr val="B3040A"/>
                </a:solidFill>
              </a:rPr>
              <a:t> Conditions sociales</a:t>
            </a:r>
            <a:br>
              <a:rPr lang="fr-FR" sz="1200" dirty="0">
                <a:solidFill>
                  <a:srgbClr val="B3040A"/>
                </a:solidFill>
              </a:rPr>
            </a:br>
            <a:r>
              <a:rPr lang="fr-FR" sz="1200" dirty="0">
                <a:solidFill>
                  <a:srgbClr val="B3040A"/>
                </a:solidFill>
              </a:rPr>
              <a:t>- Spécificités de base</a:t>
            </a:r>
            <a:br>
              <a:rPr lang="fr-FR" sz="1200" dirty="0">
                <a:solidFill>
                  <a:srgbClr val="B3040A"/>
                </a:solidFill>
              </a:rPr>
            </a:br>
            <a:r>
              <a:rPr lang="fr-FR" sz="1200" dirty="0">
                <a:solidFill>
                  <a:srgbClr val="B3040A"/>
                </a:solidFill>
              </a:rPr>
              <a:t>des </a:t>
            </a:r>
            <a:r>
              <a:rPr lang="fr-FR" sz="1200" b="1" dirty="0">
                <a:solidFill>
                  <a:srgbClr val="B3040A"/>
                </a:solidFill>
              </a:rPr>
              <a:t>praticiens</a:t>
            </a:r>
            <a:r>
              <a:rPr lang="fr-FR" sz="1200" dirty="0">
                <a:solidFill>
                  <a:srgbClr val="B3040A"/>
                </a:solidFill>
              </a:rPr>
              <a:t> (référence théorique, formation, expérience)</a:t>
            </a:r>
            <a:endParaRPr lang="fr-FR" dirty="0">
              <a:solidFill>
                <a:srgbClr val="B3040A"/>
              </a:solidFill>
            </a:endParaRPr>
          </a:p>
        </p:txBody>
      </p:sp>
      <p:sp>
        <p:nvSpPr>
          <p:cNvPr id="69636" name="Text Box 4"/>
          <p:cNvSpPr txBox="1">
            <a:spLocks noChangeArrowheads="1"/>
          </p:cNvSpPr>
          <p:nvPr/>
        </p:nvSpPr>
        <p:spPr bwMode="auto">
          <a:xfrm>
            <a:off x="279400" y="4059238"/>
            <a:ext cx="1676400" cy="284162"/>
          </a:xfrm>
          <a:prstGeom prst="rect">
            <a:avLst/>
          </a:prstGeom>
          <a:solidFill>
            <a:schemeClr val="accent1"/>
          </a:solidFill>
          <a:ln w="9525">
            <a:solidFill>
              <a:schemeClr val="accent2"/>
            </a:solidFill>
            <a:miter lim="800000"/>
            <a:headEnd/>
            <a:tailEnd/>
          </a:ln>
        </p:spPr>
        <p:txBody>
          <a:bodyPr>
            <a:prstTxWarp prst="textNoShape">
              <a:avLst/>
            </a:prstTxWarp>
            <a:spAutoFit/>
          </a:bodyPr>
          <a:lstStyle/>
          <a:p>
            <a:pPr algn="ctr"/>
            <a:r>
              <a:rPr lang="fr-FR" sz="1200"/>
              <a:t>Modérateurs</a:t>
            </a:r>
            <a:endParaRPr lang="fr-FR"/>
          </a:p>
        </p:txBody>
      </p:sp>
      <p:sp>
        <p:nvSpPr>
          <p:cNvPr id="21" name="Titre 1"/>
          <p:cNvSpPr txBox="1">
            <a:spLocks/>
          </p:cNvSpPr>
          <p:nvPr/>
        </p:nvSpPr>
        <p:spPr bwMode="auto">
          <a:xfrm>
            <a:off x="0" y="304800"/>
            <a:ext cx="8991600" cy="1143000"/>
          </a:xfrm>
          <a:prstGeom prst="rect">
            <a:avLst/>
          </a:prstGeom>
          <a:noFill/>
          <a:ln w="9525">
            <a:noFill/>
            <a:miter lim="800000"/>
            <a:headEnd/>
            <a:tailEnd/>
          </a:ln>
          <a:effectLst/>
        </p:spPr>
        <p:txBody>
          <a:bodyPr anchor="ctr">
            <a:prstTxWarp prst="textNoShape">
              <a:avLst/>
            </a:prstTxWarp>
          </a:bodyPr>
          <a:lstStyle/>
          <a:p>
            <a:pPr algn="ctr">
              <a:defRPr/>
            </a:pPr>
            <a:r>
              <a:rPr lang="fr-FR" sz="3600" kern="0" dirty="0">
                <a:solidFill>
                  <a:schemeClr val="tx2"/>
                </a:solidFill>
                <a:latin typeface="+mj-lt"/>
                <a:ea typeface="+mj-ea"/>
                <a:cs typeface="+mj-cs"/>
              </a:rPr>
              <a:t>Décrire les médiateurs, évaluer leurs effets</a:t>
            </a:r>
            <a:br>
              <a:rPr lang="fr-FR" sz="3600" kern="0" dirty="0">
                <a:solidFill>
                  <a:schemeClr val="tx2"/>
                </a:solidFill>
                <a:latin typeface="+mj-lt"/>
                <a:ea typeface="+mj-ea"/>
                <a:cs typeface="+mj-cs"/>
              </a:rPr>
            </a:br>
            <a:r>
              <a:rPr lang="fr-FR" sz="2400" kern="0" dirty="0">
                <a:solidFill>
                  <a:schemeClr val="tx2"/>
                </a:solidFill>
                <a:latin typeface="+mj-lt"/>
                <a:ea typeface="+mj-ea"/>
                <a:cs typeface="+mj-cs"/>
              </a:rPr>
              <a:t>une étude sur la prise en charge des troubles des conduites en milieu communautaire </a:t>
            </a:r>
            <a:r>
              <a:rPr lang="fr-FR" sz="2000" kern="0" dirty="0">
                <a:solidFill>
                  <a:schemeClr val="tx2"/>
                </a:solidFill>
                <a:latin typeface="+mj-lt"/>
                <a:ea typeface="+mj-ea"/>
                <a:cs typeface="+mj-cs"/>
              </a:rPr>
              <a:t>(Garland et al. 2006 …)</a:t>
            </a:r>
          </a:p>
        </p:txBody>
      </p:sp>
      <p:cxnSp>
        <p:nvCxnSpPr>
          <p:cNvPr id="29" name="Connecteur droit 28"/>
          <p:cNvCxnSpPr>
            <a:stCxn id="35843" idx="0"/>
            <a:endCxn id="69636" idx="2"/>
          </p:cNvCxnSpPr>
          <p:nvPr/>
        </p:nvCxnSpPr>
        <p:spPr>
          <a:xfrm rot="5400000" flipH="1" flipV="1">
            <a:off x="1040607" y="4420394"/>
            <a:ext cx="152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er 44"/>
          <p:cNvGrpSpPr>
            <a:grpSpLocks/>
          </p:cNvGrpSpPr>
          <p:nvPr/>
        </p:nvGrpSpPr>
        <p:grpSpPr bwMode="auto">
          <a:xfrm>
            <a:off x="2222500" y="3581400"/>
            <a:ext cx="2092325" cy="1066800"/>
            <a:chOff x="2222500" y="3581400"/>
            <a:chExt cx="2092325" cy="1066800"/>
          </a:xfrm>
        </p:grpSpPr>
        <p:sp>
          <p:nvSpPr>
            <p:cNvPr id="69663" name="Text Box 5"/>
            <p:cNvSpPr txBox="1">
              <a:spLocks noChangeArrowheads="1"/>
            </p:cNvSpPr>
            <p:nvPr/>
          </p:nvSpPr>
          <p:spPr bwMode="auto">
            <a:xfrm>
              <a:off x="2222500" y="3581400"/>
              <a:ext cx="2092325" cy="314325"/>
            </a:xfrm>
            <a:prstGeom prst="rect">
              <a:avLst/>
            </a:prstGeom>
            <a:noFill/>
            <a:ln w="9525">
              <a:noFill/>
              <a:miter lim="800000"/>
              <a:headEnd/>
              <a:tailEnd/>
            </a:ln>
          </p:spPr>
          <p:txBody>
            <a:bodyPr wrap="none">
              <a:prstTxWarp prst="textNoShape">
                <a:avLst/>
              </a:prstTxWarp>
              <a:spAutoFit/>
            </a:bodyPr>
            <a:lstStyle/>
            <a:p>
              <a:r>
                <a:rPr lang="fr-FR" sz="1400" b="1"/>
                <a:t>Alliance thérapeutique</a:t>
              </a:r>
              <a:endParaRPr lang="fr-FR"/>
            </a:p>
          </p:txBody>
        </p:sp>
        <p:grpSp>
          <p:nvGrpSpPr>
            <p:cNvPr id="3" name="Group 29"/>
            <p:cNvGrpSpPr>
              <a:grpSpLocks/>
            </p:cNvGrpSpPr>
            <p:nvPr/>
          </p:nvGrpSpPr>
          <p:grpSpPr bwMode="auto">
            <a:xfrm>
              <a:off x="2819400" y="3962400"/>
              <a:ext cx="457200" cy="685800"/>
              <a:chOff x="1776" y="2794"/>
              <a:chExt cx="288" cy="432"/>
            </a:xfrm>
          </p:grpSpPr>
          <p:sp>
            <p:nvSpPr>
              <p:cNvPr id="69665"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66" name="Rectangle 16"/>
              <p:cNvSpPr>
                <a:spLocks noChangeArrowheads="1"/>
              </p:cNvSpPr>
              <p:nvPr/>
            </p:nvSpPr>
            <p:spPr bwMode="auto">
              <a:xfrm>
                <a:off x="1776" y="3034"/>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grpSp>
        <p:nvGrpSpPr>
          <p:cNvPr id="4" name="Grouper 45"/>
          <p:cNvGrpSpPr>
            <a:grpSpLocks/>
          </p:cNvGrpSpPr>
          <p:nvPr/>
        </p:nvGrpSpPr>
        <p:grpSpPr bwMode="auto">
          <a:xfrm>
            <a:off x="4572000" y="3581400"/>
            <a:ext cx="2590800" cy="1371600"/>
            <a:chOff x="4572000" y="3581400"/>
            <a:chExt cx="2590800" cy="1371600"/>
          </a:xfrm>
        </p:grpSpPr>
        <p:sp>
          <p:nvSpPr>
            <p:cNvPr id="69660" name="Text Box 6"/>
            <p:cNvSpPr txBox="1">
              <a:spLocks noChangeArrowheads="1"/>
            </p:cNvSpPr>
            <p:nvPr/>
          </p:nvSpPr>
          <p:spPr bwMode="auto">
            <a:xfrm>
              <a:off x="4572000" y="3581400"/>
              <a:ext cx="2590800" cy="677108"/>
            </a:xfrm>
            <a:prstGeom prst="rect">
              <a:avLst/>
            </a:prstGeom>
            <a:noFill/>
            <a:ln w="9525">
              <a:noFill/>
              <a:miter lim="800000"/>
              <a:headEnd/>
              <a:tailEnd/>
            </a:ln>
          </p:spPr>
          <p:txBody>
            <a:bodyPr>
              <a:prstTxWarp prst="textNoShape">
                <a:avLst/>
              </a:prstTxWarp>
              <a:spAutoFit/>
            </a:bodyPr>
            <a:lstStyle/>
            <a:p>
              <a:pPr algn="ctr"/>
              <a:r>
                <a:rPr lang="fr-FR" sz="1400" b="1"/>
                <a:t>Spécificités techniques</a:t>
              </a:r>
              <a:r>
                <a:rPr lang="fr-FR" sz="1400"/>
                <a:t> </a:t>
              </a:r>
              <a:r>
                <a:rPr lang="fr-FR" sz="1200"/>
                <a:t>appliquées par les thérapeutes à différents moments de la thérapie</a:t>
              </a:r>
            </a:p>
          </p:txBody>
        </p:sp>
        <p:sp>
          <p:nvSpPr>
            <p:cNvPr id="69661" name="Line 11"/>
            <p:cNvSpPr>
              <a:spLocks noChangeShapeType="1"/>
            </p:cNvSpPr>
            <p:nvPr/>
          </p:nvSpPr>
          <p:spPr bwMode="auto">
            <a:xfrm flipV="1">
              <a:off x="5295900" y="4267200"/>
              <a:ext cx="0" cy="38100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62" name="Rectangle 16"/>
            <p:cNvSpPr>
              <a:spLocks noChangeArrowheads="1"/>
            </p:cNvSpPr>
            <p:nvPr/>
          </p:nvSpPr>
          <p:spPr bwMode="auto">
            <a:xfrm>
              <a:off x="4876800" y="4648200"/>
              <a:ext cx="838200" cy="304800"/>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2,3 …</a:t>
              </a:r>
            </a:p>
          </p:txBody>
        </p:sp>
      </p:grpSp>
      <p:grpSp>
        <p:nvGrpSpPr>
          <p:cNvPr id="5" name="Grouper 46"/>
          <p:cNvGrpSpPr>
            <a:grpSpLocks/>
          </p:cNvGrpSpPr>
          <p:nvPr/>
        </p:nvGrpSpPr>
        <p:grpSpPr bwMode="auto">
          <a:xfrm>
            <a:off x="3276600" y="1828800"/>
            <a:ext cx="4724400" cy="1524000"/>
            <a:chOff x="3276602" y="1828800"/>
            <a:chExt cx="4724398" cy="1524000"/>
          </a:xfrm>
        </p:grpSpPr>
        <p:sp>
          <p:nvSpPr>
            <p:cNvPr id="69654" name="Text Box 17"/>
            <p:cNvSpPr txBox="1">
              <a:spLocks noChangeArrowheads="1"/>
            </p:cNvSpPr>
            <p:nvPr/>
          </p:nvSpPr>
          <p:spPr bwMode="auto">
            <a:xfrm>
              <a:off x="4664075" y="2286000"/>
              <a:ext cx="2209800" cy="307777"/>
            </a:xfrm>
            <a:prstGeom prst="rect">
              <a:avLst/>
            </a:prstGeom>
            <a:noFill/>
            <a:ln w="9525">
              <a:noFill/>
              <a:miter lim="800000"/>
              <a:headEnd/>
              <a:tailEnd/>
            </a:ln>
          </p:spPr>
          <p:txBody>
            <a:bodyPr>
              <a:prstTxWarp prst="textNoShape">
                <a:avLst/>
              </a:prstTxWarp>
              <a:spAutoFit/>
            </a:bodyPr>
            <a:lstStyle/>
            <a:p>
              <a:pPr algn="ctr"/>
              <a:r>
                <a:rPr lang="fr-FR" sz="1400"/>
                <a:t>« Guidance parentale »</a:t>
              </a:r>
              <a:br>
                <a:rPr lang="fr-FR" sz="1400"/>
              </a:br>
              <a:endParaRPr lang="fr-FR"/>
            </a:p>
          </p:txBody>
        </p:sp>
        <p:cxnSp>
          <p:nvCxnSpPr>
            <p:cNvPr id="69655" name="AutoShape 18"/>
            <p:cNvCxnSpPr>
              <a:cxnSpLocks noChangeShapeType="1"/>
              <a:endCxn id="69654" idx="1"/>
            </p:cNvCxnSpPr>
            <p:nvPr/>
          </p:nvCxnSpPr>
          <p:spPr bwMode="auto">
            <a:xfrm flipV="1">
              <a:off x="3276602" y="2439889"/>
              <a:ext cx="1387473" cy="912911"/>
            </a:xfrm>
            <a:prstGeom prst="bentConnector3">
              <a:avLst>
                <a:gd name="adj1" fmla="val 1495"/>
              </a:avLst>
            </a:prstGeom>
            <a:noFill/>
            <a:ln w="9525">
              <a:solidFill>
                <a:schemeClr val="tx1"/>
              </a:solidFill>
              <a:miter lim="800000"/>
              <a:headEnd/>
              <a:tailEnd type="triangle" w="med" len="med"/>
            </a:ln>
          </p:spPr>
        </p:cxnSp>
        <p:cxnSp>
          <p:nvCxnSpPr>
            <p:cNvPr id="69656" name="AutoShape 19"/>
            <p:cNvCxnSpPr>
              <a:cxnSpLocks noChangeShapeType="1"/>
              <a:stCxn id="69654" idx="3"/>
              <a:endCxn id="69642" idx="0"/>
            </p:cNvCxnSpPr>
            <p:nvPr/>
          </p:nvCxnSpPr>
          <p:spPr bwMode="auto">
            <a:xfrm>
              <a:off x="6873875" y="2439889"/>
              <a:ext cx="1127125" cy="569892"/>
            </a:xfrm>
            <a:prstGeom prst="bentConnector2">
              <a:avLst/>
            </a:prstGeom>
            <a:noFill/>
            <a:ln w="9525">
              <a:solidFill>
                <a:schemeClr val="tx1"/>
              </a:solidFill>
              <a:miter lim="800000"/>
              <a:headEnd/>
              <a:tailEnd type="triangle" w="med" len="med"/>
            </a:ln>
          </p:spPr>
        </p:cxnSp>
        <p:grpSp>
          <p:nvGrpSpPr>
            <p:cNvPr id="6" name="Group 30"/>
            <p:cNvGrpSpPr>
              <a:grpSpLocks/>
            </p:cNvGrpSpPr>
            <p:nvPr/>
          </p:nvGrpSpPr>
          <p:grpSpPr bwMode="auto">
            <a:xfrm>
              <a:off x="5410200" y="1828800"/>
              <a:ext cx="457200" cy="457200"/>
              <a:chOff x="2496" y="2240"/>
              <a:chExt cx="288" cy="288"/>
            </a:xfrm>
          </p:grpSpPr>
          <p:sp>
            <p:nvSpPr>
              <p:cNvPr id="69658"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59" name="Rectangle 18"/>
              <p:cNvSpPr>
                <a:spLocks noChangeArrowheads="1"/>
              </p:cNvSpPr>
              <p:nvPr/>
            </p:nvSpPr>
            <p:spPr bwMode="auto">
              <a:xfrm>
                <a:off x="2496" y="2240"/>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4 </a:t>
                </a:r>
              </a:p>
            </p:txBody>
          </p:sp>
        </p:grpSp>
      </p:grpSp>
      <p:sp>
        <p:nvSpPr>
          <p:cNvPr id="69642" name="Rectangle 31"/>
          <p:cNvSpPr>
            <a:spLocks noChangeArrowheads="1"/>
          </p:cNvSpPr>
          <p:nvPr/>
        </p:nvSpPr>
        <p:spPr bwMode="auto">
          <a:xfrm>
            <a:off x="7308850" y="3009900"/>
            <a:ext cx="1384300" cy="800100"/>
          </a:xfrm>
          <a:prstGeom prst="rect">
            <a:avLst/>
          </a:prstGeom>
          <a:noFill/>
          <a:ln w="9525">
            <a:noFill/>
            <a:miter lim="800000"/>
            <a:headEnd/>
            <a:tailEnd/>
          </a:ln>
        </p:spPr>
        <p:txBody>
          <a:bodyPr wrap="none">
            <a:prstTxWarp prst="textNoShape">
              <a:avLst/>
            </a:prstTxWarp>
            <a:spAutoFit/>
          </a:bodyPr>
          <a:lstStyle/>
          <a:p>
            <a:pPr algn="ctr"/>
            <a:r>
              <a:rPr lang="fr-FR" sz="1600">
                <a:solidFill>
                  <a:schemeClr val="hlink"/>
                </a:solidFill>
              </a:rPr>
              <a:t>Évaluation </a:t>
            </a:r>
            <a:br>
              <a:rPr lang="fr-FR" sz="1600">
                <a:solidFill>
                  <a:schemeClr val="hlink"/>
                </a:solidFill>
              </a:rPr>
            </a:br>
            <a:r>
              <a:rPr lang="fr-FR" sz="1600">
                <a:solidFill>
                  <a:schemeClr val="hlink"/>
                </a:solidFill>
              </a:rPr>
              <a:t>intermédiaire</a:t>
            </a:r>
            <a:br>
              <a:rPr lang="fr-FR" sz="1600">
                <a:solidFill>
                  <a:schemeClr val="hlink"/>
                </a:solidFill>
              </a:rPr>
            </a:br>
            <a:r>
              <a:rPr lang="fr-FR" sz="1400">
                <a:solidFill>
                  <a:schemeClr val="hlink"/>
                </a:solidFill>
              </a:rPr>
              <a:t>tous les 6 mois</a:t>
            </a:r>
            <a:endParaRPr lang="fr-FR" sz="1600"/>
          </a:p>
        </p:txBody>
      </p:sp>
      <p:sp>
        <p:nvSpPr>
          <p:cNvPr id="69643" name="Line 2"/>
          <p:cNvSpPr>
            <a:spLocks noChangeShapeType="1"/>
          </p:cNvSpPr>
          <p:nvPr/>
        </p:nvSpPr>
        <p:spPr bwMode="auto">
          <a:xfrm>
            <a:off x="2209800" y="3409950"/>
            <a:ext cx="505936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69636" idx="0"/>
            <a:endCxn id="69634" idx="2"/>
          </p:cNvCxnSpPr>
          <p:nvPr/>
        </p:nvCxnSpPr>
        <p:spPr>
          <a:xfrm rot="5400000" flipH="1" flipV="1">
            <a:off x="877887" y="3819526"/>
            <a:ext cx="4794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848" name="Text Box 8"/>
          <p:cNvSpPr txBox="1">
            <a:spLocks noChangeArrowheads="1"/>
          </p:cNvSpPr>
          <p:nvPr/>
        </p:nvSpPr>
        <p:spPr bwMode="auto">
          <a:xfrm>
            <a:off x="7010400" y="50355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35851" name="Text Box 11"/>
          <p:cNvSpPr txBox="1">
            <a:spLocks noChangeArrowheads="1"/>
          </p:cNvSpPr>
          <p:nvPr/>
        </p:nvSpPr>
        <p:spPr bwMode="auto">
          <a:xfrm>
            <a:off x="2590800" y="5638800"/>
            <a:ext cx="2590800" cy="738188"/>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prstTxWarp prst="textNoShape">
              <a:avLst/>
            </a:prstTxWarp>
            <a:spAutoFit/>
          </a:bodyPr>
          <a:lstStyle/>
          <a:p>
            <a:pPr algn="ctr">
              <a:defRPr/>
            </a:pPr>
            <a:r>
              <a:rPr lang="fr-FR" sz="1400" b="1" dirty="0">
                <a:solidFill>
                  <a:srgbClr val="000090"/>
                </a:solidFill>
              </a:rPr>
              <a:t>Retour sur les pratiques</a:t>
            </a:r>
            <a:br>
              <a:rPr lang="fr-FR" sz="1400" b="1" dirty="0">
                <a:solidFill>
                  <a:srgbClr val="000090"/>
                </a:solidFill>
              </a:rPr>
            </a:br>
            <a:r>
              <a:rPr lang="fr-FR" sz="1400" b="1" dirty="0">
                <a:solidFill>
                  <a:srgbClr val="000090"/>
                </a:solidFill>
              </a:rPr>
              <a:t>Explorations secondaires des facteurs de changement</a:t>
            </a:r>
          </a:p>
        </p:txBody>
      </p:sp>
      <p:cxnSp>
        <p:nvCxnSpPr>
          <p:cNvPr id="69651" name="AutoShape 12"/>
          <p:cNvCxnSpPr>
            <a:cxnSpLocks noChangeShapeType="1"/>
            <a:stCxn id="35848" idx="2"/>
            <a:endCxn id="35851" idx="3"/>
          </p:cNvCxnSpPr>
          <p:nvPr/>
        </p:nvCxnSpPr>
        <p:spPr bwMode="auto">
          <a:xfrm rot="5400000">
            <a:off x="6368644" y="4375483"/>
            <a:ext cx="445312" cy="2819400"/>
          </a:xfrm>
          <a:prstGeom prst="bentConnector2">
            <a:avLst/>
          </a:prstGeom>
          <a:noFill/>
          <a:ln w="9525">
            <a:solidFill>
              <a:schemeClr val="tx1"/>
            </a:solidFill>
            <a:miter lim="800000"/>
            <a:headEnd/>
            <a:tailEnd type="triangle" w="med" len="med"/>
          </a:ln>
        </p:spPr>
      </p:cxnSp>
      <p:cxnSp>
        <p:nvCxnSpPr>
          <p:cNvPr id="41" name="Connecteur droit avec flèche 40"/>
          <p:cNvCxnSpPr>
            <a:stCxn id="69642" idx="2"/>
            <a:endCxn id="35848" idx="0"/>
          </p:cNvCxnSpPr>
          <p:nvPr/>
        </p:nvCxnSpPr>
        <p:spPr bwMode="auto">
          <a:xfrm rot="5400000">
            <a:off x="7388226" y="4422775"/>
            <a:ext cx="1225550" cy="3175"/>
          </a:xfrm>
          <a:prstGeom prst="straightConnector1">
            <a:avLst/>
          </a:prstGeom>
          <a:ln w="6350" cap="flat" cmpd="sng" algn="ctr">
            <a:solidFill>
              <a:schemeClr val="accent4"/>
            </a:solidFill>
            <a:prstDash val="solid"/>
            <a:round/>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43" name="Rectangle 42"/>
          <p:cNvSpPr/>
          <p:nvPr/>
        </p:nvSpPr>
        <p:spPr bwMode="auto">
          <a:xfrm>
            <a:off x="68580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4" name="Espace réservé de la date 33"/>
          <p:cNvSpPr>
            <a:spLocks noGrp="1"/>
          </p:cNvSpPr>
          <p:nvPr>
            <p:ph type="dt" sz="half" idx="10"/>
          </p:nvPr>
        </p:nvSpPr>
        <p:spPr/>
        <p:txBody>
          <a:bodyPr/>
          <a:lstStyle/>
          <a:p>
            <a:r>
              <a:rPr lang="fr-FR" smtClean="0"/>
              <a:t>09/06/08. JM Thurin</a:t>
            </a:r>
            <a:endParaRPr lang="fr-FR"/>
          </a:p>
        </p:txBody>
      </p:sp>
      <p:sp>
        <p:nvSpPr>
          <p:cNvPr id="35" name="Espace réservé du pied de page 34"/>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274638"/>
            <a:ext cx="8763000" cy="1143000"/>
          </a:xfrm>
        </p:spPr>
        <p:txBody>
          <a:bodyPr>
            <a:normAutofit fontScale="90000"/>
          </a:bodyPr>
          <a:lstStyle/>
          <a:p>
            <a:pPr eaLnBrk="1" hangingPunct="1">
              <a:defRPr/>
            </a:pPr>
            <a:r>
              <a:rPr lang="fr-FR" sz="2300" dirty="0" smtClean="0">
                <a:solidFill>
                  <a:srgbClr val="1F497D"/>
                </a:solidFill>
                <a:ea typeface="+mj-ea"/>
                <a:cs typeface="+mj-cs"/>
              </a:rPr>
              <a:t>Décrire un processus développemental</a:t>
            </a:r>
            <a:r>
              <a:rPr lang="fr-FR" sz="3000" dirty="0" smtClean="0">
                <a:solidFill>
                  <a:srgbClr val="1F497D"/>
                </a:solidFill>
                <a:ea typeface="+mj-ea"/>
                <a:cs typeface="+mj-cs"/>
              </a:rPr>
              <a:t/>
            </a:r>
            <a:br>
              <a:rPr lang="fr-FR" sz="3000" dirty="0" smtClean="0">
                <a:solidFill>
                  <a:srgbClr val="1F497D"/>
                </a:solidFill>
                <a:ea typeface="+mj-ea"/>
                <a:cs typeface="+mj-cs"/>
              </a:rPr>
            </a:br>
            <a:r>
              <a:rPr lang="fr-FR" sz="1700" dirty="0" smtClean="0">
                <a:solidFill>
                  <a:srgbClr val="1F497D"/>
                </a:solidFill>
                <a:ea typeface="+mj-ea"/>
                <a:cs typeface="+mj-cs"/>
              </a:rPr>
              <a:t>Effets des thérapies de la communication et psychothérapies psychodynamiques</a:t>
            </a:r>
            <a:r>
              <a:rPr lang="fr-FR" sz="3200" dirty="0" smtClean="0">
                <a:solidFill>
                  <a:srgbClr val="1F497D"/>
                </a:solidFill>
                <a:ea typeface="+mj-ea"/>
                <a:cs typeface="+mj-cs"/>
              </a:rPr>
              <a:t/>
            </a:r>
            <a:br>
              <a:rPr lang="fr-FR" sz="3200" dirty="0" smtClean="0">
                <a:solidFill>
                  <a:srgbClr val="1F497D"/>
                </a:solidFill>
                <a:ea typeface="+mj-ea"/>
                <a:cs typeface="+mj-cs"/>
              </a:rPr>
            </a:br>
            <a:endParaRPr lang="fr-FR" sz="3000" dirty="0" smtClean="0">
              <a:solidFill>
                <a:srgbClr val="1F497D"/>
              </a:solidFill>
              <a:ea typeface="+mj-ea"/>
              <a:cs typeface="+mj-cs"/>
            </a:endParaRPr>
          </a:p>
        </p:txBody>
      </p:sp>
      <p:graphicFrame>
        <p:nvGraphicFramePr>
          <p:cNvPr id="4" name="Espace réservé du contenu 3"/>
          <p:cNvGraphicFramePr>
            <a:graphicFrameLocks noGrp="1"/>
          </p:cNvGraphicFramePr>
          <p:nvPr>
            <p:ph idx="1"/>
          </p:nvPr>
        </p:nvGraphicFramePr>
        <p:xfrm>
          <a:off x="457200" y="1600200"/>
          <a:ext cx="8229600" cy="4525963"/>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12" name="Espace réservé de la date 11"/>
          <p:cNvSpPr>
            <a:spLocks noGrp="1"/>
          </p:cNvSpPr>
          <p:nvPr>
            <p:ph type="dt" sz="half" idx="10"/>
          </p:nvPr>
        </p:nvSpPr>
        <p:spPr/>
        <p:txBody>
          <a:bodyPr/>
          <a:lstStyle/>
          <a:p>
            <a:r>
              <a:rPr lang="fr-FR" smtClean="0"/>
              <a:t>09/06/08. JM Thurin</a:t>
            </a:r>
            <a:endParaRPr lang="fr-FR"/>
          </a:p>
        </p:txBody>
      </p:sp>
      <p:sp>
        <p:nvSpPr>
          <p:cNvPr id="13" name="Espace réservé du pied de page 12"/>
          <p:cNvSpPr>
            <a:spLocks noGrp="1"/>
          </p:cNvSpPr>
          <p:nvPr>
            <p:ph type="ftr" sz="quarter" idx="11"/>
          </p:nvPr>
        </p:nvSpPr>
        <p:spPr/>
        <p:txBody>
          <a:bodyPr/>
          <a:lstStyle/>
          <a:p>
            <a:r>
              <a:rPr lang="fr-FR" smtClean="0"/>
              <a:t>Méthodologie de l'étude systématique de cas</a:t>
            </a:r>
            <a:endParaRPr lang="fr-FR"/>
          </a:p>
        </p:txBody>
      </p:sp>
      <p:sp>
        <p:nvSpPr>
          <p:cNvPr id="54276" name="Rectangle 4"/>
          <p:cNvSpPr>
            <a:spLocks noChangeArrowheads="1"/>
          </p:cNvSpPr>
          <p:nvPr/>
        </p:nvSpPr>
        <p:spPr bwMode="auto">
          <a:xfrm>
            <a:off x="76200" y="6324600"/>
            <a:ext cx="9067800" cy="523875"/>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defRPr/>
            </a:pPr>
            <a:r>
              <a:rPr lang="fr-FR" sz="1400" dirty="0">
                <a:solidFill>
                  <a:srgbClr val="000090"/>
                </a:solidFill>
              </a:rPr>
              <a:t>Indicateurs de changement : comportement, développement, var. psychophysiologiques, personnalité, langage</a:t>
            </a:r>
            <a:br>
              <a:rPr lang="fr-FR" sz="1400" dirty="0">
                <a:solidFill>
                  <a:srgbClr val="000090"/>
                </a:solidFill>
              </a:rPr>
            </a:br>
            <a:r>
              <a:rPr lang="fr-FR" sz="1400" dirty="0">
                <a:solidFill>
                  <a:srgbClr val="000090"/>
                </a:solidFill>
              </a:rPr>
              <a:t>Modérateurs : Événements contexte ? Résonnance et réponses familiales ? Articulation intervenants ?</a:t>
            </a:r>
          </a:p>
        </p:txBody>
      </p:sp>
      <p:sp>
        <p:nvSpPr>
          <p:cNvPr id="73733" name="Rectangle 5"/>
          <p:cNvSpPr>
            <a:spLocks noChangeArrowheads="1"/>
          </p:cNvSpPr>
          <p:nvPr/>
        </p:nvSpPr>
        <p:spPr bwMode="auto">
          <a:xfrm>
            <a:off x="4306888" y="2819400"/>
            <a:ext cx="454025" cy="369888"/>
          </a:xfrm>
          <a:prstGeom prst="rect">
            <a:avLst/>
          </a:prstGeom>
          <a:noFill/>
          <a:ln w="9525">
            <a:noFill/>
            <a:miter lim="800000"/>
            <a:headEnd/>
            <a:tailEnd/>
          </a:ln>
        </p:spPr>
        <p:txBody>
          <a:bodyPr wrap="none">
            <a:prstTxWarp prst="textNoShape">
              <a:avLst/>
            </a:prstTxWarp>
            <a:spAutoFit/>
          </a:bodyPr>
          <a:lstStyle/>
          <a:p>
            <a:r>
              <a:rPr lang="fr-FR"/>
              <a:t>T2</a:t>
            </a:r>
          </a:p>
        </p:txBody>
      </p:sp>
      <p:sp>
        <p:nvSpPr>
          <p:cNvPr id="73734" name="Rectangle 6"/>
          <p:cNvSpPr>
            <a:spLocks noChangeArrowheads="1"/>
          </p:cNvSpPr>
          <p:nvPr/>
        </p:nvSpPr>
        <p:spPr bwMode="auto">
          <a:xfrm>
            <a:off x="4306888" y="1295400"/>
            <a:ext cx="454025" cy="369888"/>
          </a:xfrm>
          <a:prstGeom prst="rect">
            <a:avLst/>
          </a:prstGeom>
          <a:noFill/>
          <a:ln w="9525">
            <a:noFill/>
            <a:miter lim="800000"/>
            <a:headEnd/>
            <a:tailEnd/>
          </a:ln>
        </p:spPr>
        <p:txBody>
          <a:bodyPr wrap="none">
            <a:prstTxWarp prst="textNoShape">
              <a:avLst/>
            </a:prstTxWarp>
            <a:spAutoFit/>
          </a:bodyPr>
          <a:lstStyle/>
          <a:p>
            <a:r>
              <a:rPr lang="fr-FR"/>
              <a:t>T1</a:t>
            </a:r>
          </a:p>
        </p:txBody>
      </p:sp>
      <p:sp>
        <p:nvSpPr>
          <p:cNvPr id="73735" name="Rectangle 7"/>
          <p:cNvSpPr>
            <a:spLocks noChangeArrowheads="1"/>
          </p:cNvSpPr>
          <p:nvPr/>
        </p:nvSpPr>
        <p:spPr bwMode="auto">
          <a:xfrm>
            <a:off x="4306888" y="4506913"/>
            <a:ext cx="454025" cy="369887"/>
          </a:xfrm>
          <a:prstGeom prst="rect">
            <a:avLst/>
          </a:prstGeom>
          <a:noFill/>
          <a:ln w="9525">
            <a:noFill/>
            <a:miter lim="800000"/>
            <a:headEnd/>
            <a:tailEnd/>
          </a:ln>
        </p:spPr>
        <p:txBody>
          <a:bodyPr wrap="none">
            <a:prstTxWarp prst="textNoShape">
              <a:avLst/>
            </a:prstTxWarp>
            <a:spAutoFit/>
          </a:bodyPr>
          <a:lstStyle/>
          <a:p>
            <a:r>
              <a:rPr lang="fr-FR"/>
              <a:t>T6</a:t>
            </a:r>
          </a:p>
        </p:txBody>
      </p:sp>
      <p:sp>
        <p:nvSpPr>
          <p:cNvPr id="9" name="Bulle ronde 8"/>
          <p:cNvSpPr/>
          <p:nvPr/>
        </p:nvSpPr>
        <p:spPr>
          <a:xfrm>
            <a:off x="381000" y="1295400"/>
            <a:ext cx="1981200" cy="381000"/>
          </a:xfrm>
          <a:prstGeom prst="wedgeEllipseCallou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200">
                <a:solidFill>
                  <a:srgbClr val="000090"/>
                </a:solidFill>
              </a:rPr>
              <a:t>1. Symptômes et comportements</a:t>
            </a:r>
          </a:p>
        </p:txBody>
      </p:sp>
      <p:sp>
        <p:nvSpPr>
          <p:cNvPr id="10" name="Bulle ronde 9"/>
          <p:cNvSpPr/>
          <p:nvPr/>
        </p:nvSpPr>
        <p:spPr>
          <a:xfrm>
            <a:off x="1371600" y="2743200"/>
            <a:ext cx="1676400" cy="685800"/>
          </a:xfrm>
          <a:prstGeom prst="wedgeEllipseCallout">
            <a:avLst>
              <a:gd name="adj1" fmla="val 68326"/>
              <a:gd name="adj2" fmla="val -82177"/>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100">
                <a:solidFill>
                  <a:srgbClr val="000090"/>
                </a:solidFill>
              </a:rPr>
              <a:t>2. Analyse fonctionnelle</a:t>
            </a:r>
            <a:br>
              <a:rPr lang="fr-FR" sz="1100">
                <a:solidFill>
                  <a:srgbClr val="000090"/>
                </a:solidFill>
              </a:rPr>
            </a:br>
            <a:r>
              <a:rPr lang="fr-FR" sz="1100">
                <a:solidFill>
                  <a:srgbClr val="000090"/>
                </a:solidFill>
              </a:rPr>
              <a:t>et objectifs</a:t>
            </a:r>
          </a:p>
        </p:txBody>
      </p:sp>
      <p:sp>
        <p:nvSpPr>
          <p:cNvPr id="11" name="Bulle ronde 10"/>
          <p:cNvSpPr/>
          <p:nvPr/>
        </p:nvSpPr>
        <p:spPr>
          <a:xfrm>
            <a:off x="6781800" y="2819400"/>
            <a:ext cx="1676400" cy="533400"/>
          </a:xfrm>
          <a:prstGeom prst="wedgeEllipseCallout">
            <a:avLst>
              <a:gd name="adj1" fmla="val 26238"/>
              <a:gd name="adj2" fmla="val -66348"/>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100">
                <a:solidFill>
                  <a:srgbClr val="000090"/>
                </a:solidFill>
              </a:rPr>
              <a:t>3. Interventions et attitudes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09600" y="1335088"/>
            <a:ext cx="8153400" cy="5740033"/>
          </a:xfrm>
          <a:prstGeom prst="rect">
            <a:avLst/>
          </a:prstGeom>
          <a:noFill/>
          <a:ln w="9525">
            <a:noFill/>
            <a:miter lim="800000"/>
            <a:headEnd/>
            <a:tailEnd/>
          </a:ln>
        </p:spPr>
        <p:txBody>
          <a:bodyPr>
            <a:prstTxWarp prst="textNoShape">
              <a:avLst/>
            </a:prstTxWarp>
            <a:spAutoFit/>
          </a:bodyPr>
          <a:lstStyle/>
          <a:p>
            <a:pPr>
              <a:buFont typeface="Wingdings" pitchFamily="-65" charset="2"/>
              <a:buChar char="ü"/>
            </a:pPr>
            <a:r>
              <a:rPr lang="fr-FR" sz="2000" dirty="0">
                <a:solidFill>
                  <a:srgbClr val="1F497D"/>
                </a:solidFill>
              </a:rPr>
              <a:t> </a:t>
            </a:r>
            <a:r>
              <a:rPr lang="fr-FR" sz="2400" dirty="0">
                <a:solidFill>
                  <a:srgbClr val="1F497D"/>
                </a:solidFill>
              </a:rPr>
              <a:t>Définir les spécificités techniques </a:t>
            </a:r>
          </a:p>
          <a:p>
            <a:pPr lvl="1">
              <a:spcBef>
                <a:spcPts val="600"/>
              </a:spcBef>
              <a:buFont typeface="Wingdings" pitchFamily="-65" charset="2"/>
              <a:buChar char="q"/>
            </a:pPr>
            <a:r>
              <a:rPr lang="fr-FR" sz="1600" dirty="0">
                <a:solidFill>
                  <a:srgbClr val="1F497D"/>
                </a:solidFill>
              </a:rPr>
              <a:t> Définition / point sur des objectifs</a:t>
            </a:r>
          </a:p>
          <a:p>
            <a:pPr lvl="1">
              <a:buFont typeface="Wingdings" pitchFamily="-65" charset="2"/>
              <a:buChar char="q"/>
            </a:pPr>
            <a:r>
              <a:rPr lang="fr-FR" sz="1600" dirty="0">
                <a:solidFill>
                  <a:srgbClr val="1F497D"/>
                </a:solidFill>
              </a:rPr>
              <a:t> Identification des forces de l'enfant</a:t>
            </a:r>
          </a:p>
          <a:p>
            <a:pPr lvl="1">
              <a:buFont typeface="Wingdings" pitchFamily="-65" charset="2"/>
              <a:buChar char="q"/>
            </a:pPr>
            <a:r>
              <a:rPr lang="fr-FR" sz="1600" dirty="0">
                <a:solidFill>
                  <a:srgbClr val="1F497D"/>
                </a:solidFill>
              </a:rPr>
              <a:t> Exploration du passé de l'enfant / du passé familial</a:t>
            </a:r>
          </a:p>
          <a:p>
            <a:pPr lvl="1">
              <a:spcBef>
                <a:spcPts val="1200"/>
              </a:spcBef>
              <a:buFont typeface="Wingdings" pitchFamily="-65" charset="2"/>
              <a:buChar char="q"/>
            </a:pPr>
            <a:r>
              <a:rPr lang="fr-FR" sz="1600" dirty="0">
                <a:solidFill>
                  <a:srgbClr val="1F497D"/>
                </a:solidFill>
              </a:rPr>
              <a:t> Interprétation de la signification d'un comportement</a:t>
            </a:r>
          </a:p>
          <a:p>
            <a:pPr lvl="1">
              <a:buFont typeface="Wingdings" pitchFamily="-65" charset="2"/>
              <a:buChar char="q"/>
            </a:pPr>
            <a:r>
              <a:rPr lang="fr-FR" sz="1600" dirty="0">
                <a:solidFill>
                  <a:srgbClr val="1F497D"/>
                </a:solidFill>
              </a:rPr>
              <a:t> Imitation</a:t>
            </a:r>
          </a:p>
          <a:p>
            <a:pPr lvl="1">
              <a:buFont typeface="Wingdings" pitchFamily="-65" charset="2"/>
              <a:buChar char="q"/>
            </a:pPr>
            <a:r>
              <a:rPr lang="fr-FR" sz="1600" dirty="0">
                <a:solidFill>
                  <a:srgbClr val="1F497D"/>
                </a:solidFill>
              </a:rPr>
              <a:t> Jeu de rôle / pratique</a:t>
            </a:r>
          </a:p>
          <a:p>
            <a:pPr lvl="1">
              <a:buFont typeface="Wingdings" pitchFamily="-65" charset="2"/>
              <a:buChar char="q"/>
            </a:pPr>
            <a:r>
              <a:rPr lang="fr-FR" sz="1600" dirty="0">
                <a:solidFill>
                  <a:srgbClr val="1F497D"/>
                </a:solidFill>
              </a:rPr>
              <a:t> Utilisation du jeu / de l'art thérapie</a:t>
            </a:r>
          </a:p>
          <a:p>
            <a:pPr lvl="1">
              <a:buFont typeface="Wingdings" pitchFamily="-65" charset="2"/>
              <a:buChar char="q"/>
            </a:pPr>
            <a:r>
              <a:rPr lang="fr-FR" sz="1600" dirty="0">
                <a:solidFill>
                  <a:srgbClr val="1F497D"/>
                </a:solidFill>
              </a:rPr>
              <a:t> Abord de la relation enfant - thérapeute</a:t>
            </a:r>
          </a:p>
          <a:p>
            <a:pPr lvl="1">
              <a:buFont typeface="Wingdings" pitchFamily="-65" charset="2"/>
              <a:buChar char="q"/>
            </a:pPr>
            <a:r>
              <a:rPr lang="fr-FR" sz="1600" dirty="0">
                <a:solidFill>
                  <a:srgbClr val="1F497D"/>
                </a:solidFill>
              </a:rPr>
              <a:t> Abord de la résistance de l'enfant</a:t>
            </a:r>
          </a:p>
          <a:p>
            <a:pPr lvl="1">
              <a:buFont typeface="Wingdings" pitchFamily="-65" charset="2"/>
              <a:buChar char="q"/>
            </a:pPr>
            <a:r>
              <a:rPr lang="fr-FR" sz="1600" dirty="0">
                <a:solidFill>
                  <a:srgbClr val="1F497D"/>
                </a:solidFill>
              </a:rPr>
              <a:t> Pose de limites</a:t>
            </a:r>
          </a:p>
          <a:p>
            <a:pPr lvl="1">
              <a:spcBef>
                <a:spcPts val="1200"/>
              </a:spcBef>
              <a:buFont typeface="Wingdings" pitchFamily="-65" charset="2"/>
              <a:buChar char="q"/>
            </a:pPr>
            <a:r>
              <a:rPr lang="fr-FR" sz="1600" dirty="0">
                <a:solidFill>
                  <a:srgbClr val="1F497D"/>
                </a:solidFill>
              </a:rPr>
              <a:t> Communication renforcée</a:t>
            </a:r>
          </a:p>
          <a:p>
            <a:pPr lvl="1">
              <a:buFont typeface="Wingdings" pitchFamily="-65" charset="2"/>
              <a:buChar char="q"/>
            </a:pPr>
            <a:r>
              <a:rPr lang="fr-FR" sz="1600" dirty="0">
                <a:solidFill>
                  <a:srgbClr val="1F497D"/>
                </a:solidFill>
              </a:rPr>
              <a:t> Proposition d'une tâche (liée à la thérapie) à domicile</a:t>
            </a:r>
          </a:p>
          <a:p>
            <a:pPr lvl="1">
              <a:buFont typeface="Wingdings" pitchFamily="-65" charset="2"/>
              <a:buChar char="q"/>
            </a:pPr>
            <a:r>
              <a:rPr lang="fr-FR" sz="1600" dirty="0">
                <a:solidFill>
                  <a:srgbClr val="1F497D"/>
                </a:solidFill>
              </a:rPr>
              <a:t> Psychoéducation</a:t>
            </a:r>
          </a:p>
          <a:p>
            <a:pPr lvl="1">
              <a:spcBef>
                <a:spcPts val="1200"/>
              </a:spcBef>
              <a:buFont typeface="Wingdings" pitchFamily="-65" charset="2"/>
              <a:buChar char="q"/>
            </a:pPr>
            <a:r>
              <a:rPr lang="fr-FR" sz="1600" dirty="0">
                <a:solidFill>
                  <a:srgbClr val="1F497D"/>
                </a:solidFill>
              </a:rPr>
              <a:t> Abord des relations parent – enfant</a:t>
            </a:r>
          </a:p>
          <a:p>
            <a:pPr lvl="1">
              <a:buFont typeface="Wingdings" pitchFamily="-65" charset="2"/>
              <a:buChar char="q"/>
            </a:pPr>
            <a:r>
              <a:rPr lang="fr-FR" sz="1600" dirty="0">
                <a:solidFill>
                  <a:srgbClr val="1F497D"/>
                </a:solidFill>
              </a:rPr>
              <a:t> Abord des rôles des membres de la famille</a:t>
            </a:r>
          </a:p>
          <a:p>
            <a:pPr lvl="1">
              <a:buFont typeface="Wingdings" pitchFamily="-65" charset="2"/>
              <a:buChar char="q"/>
            </a:pPr>
            <a:r>
              <a:rPr lang="fr-FR" sz="1600" dirty="0">
                <a:solidFill>
                  <a:srgbClr val="1F497D"/>
                </a:solidFill>
              </a:rPr>
              <a:t> Abord des questions du parent / de la famille</a:t>
            </a:r>
          </a:p>
          <a:p>
            <a:pPr lvl="1">
              <a:buFont typeface="Wingdings" pitchFamily="-65" charset="2"/>
              <a:buChar char="q"/>
            </a:pPr>
            <a:r>
              <a:rPr lang="fr-FR" sz="1600" dirty="0">
                <a:solidFill>
                  <a:srgbClr val="1F497D"/>
                </a:solidFill>
              </a:rPr>
              <a:t> Aide et conseil parental</a:t>
            </a:r>
          </a:p>
          <a:p>
            <a:endParaRPr lang="fr-FR" dirty="0">
              <a:solidFill>
                <a:srgbClr val="1F497D"/>
              </a:solidFill>
            </a:endParaRPr>
          </a:p>
          <a:p>
            <a:endParaRPr lang="fr-FR" dirty="0">
              <a:solidFill>
                <a:srgbClr val="1F497D"/>
              </a:solidFill>
            </a:endParaRPr>
          </a:p>
        </p:txBody>
      </p:sp>
      <p:sp>
        <p:nvSpPr>
          <p:cNvPr id="70659" name="Titre 1"/>
          <p:cNvSpPr txBox="1">
            <a:spLocks/>
          </p:cNvSpPr>
          <p:nvPr/>
        </p:nvSpPr>
        <p:spPr bwMode="auto">
          <a:xfrm>
            <a:off x="381000" y="274638"/>
            <a:ext cx="84582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Analyse du processus ? </a:t>
            </a:r>
            <a:r>
              <a:rPr lang="fr-FR" sz="2400" dirty="0" smtClean="0">
                <a:solidFill>
                  <a:schemeClr val="tx2"/>
                </a:solidFill>
              </a:rPr>
              <a:t>(1)</a:t>
            </a:r>
            <a:endParaRPr lang="fr-FR" sz="2400" dirty="0">
              <a:solidFill>
                <a:schemeClr val="tx2"/>
              </a:solidFill>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defRPr/>
            </a:pPr>
            <a:r>
              <a:rPr lang="fr-FR" sz="1600" dirty="0">
                <a:solidFill>
                  <a:srgbClr val="000090"/>
                </a:solidFill>
              </a:rPr>
              <a:t>Repérage et classement des items par importance de leur utilisation (haute, modérée, basse, rare)</a:t>
            </a:r>
          </a:p>
        </p:txBody>
      </p:sp>
      <p:sp>
        <p:nvSpPr>
          <p:cNvPr id="6" name="Espace réservé de la date 5"/>
          <p:cNvSpPr>
            <a:spLocks noGrp="1"/>
          </p:cNvSpPr>
          <p:nvPr>
            <p:ph type="dt" sz="half" idx="10"/>
          </p:nvPr>
        </p:nvSpPr>
        <p:spPr/>
        <p:txBody>
          <a:bodyPr/>
          <a:lstStyle/>
          <a:p>
            <a:r>
              <a:rPr lang="fr-FR" smtClean="0"/>
              <a:t>09/06/08. JM Thurin</a:t>
            </a:r>
            <a:endParaRPr lang="fr-FR"/>
          </a:p>
        </p:txBody>
      </p:sp>
      <p:sp>
        <p:nvSpPr>
          <p:cNvPr id="7" name="Espace réservé du pied de page 6"/>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Analyse du processus : le PQS</a:t>
            </a:r>
            <a:endParaRPr lang="fr-FR" dirty="0">
              <a:solidFill>
                <a:srgbClr val="1F497D"/>
              </a:solidFill>
            </a:endParaRPr>
          </a:p>
        </p:txBody>
      </p:sp>
      <p:sp>
        <p:nvSpPr>
          <p:cNvPr id="3" name="Espace réservé du contenu 2"/>
          <p:cNvSpPr>
            <a:spLocks noGrp="1"/>
          </p:cNvSpPr>
          <p:nvPr>
            <p:ph idx="1"/>
          </p:nvPr>
        </p:nvSpPr>
        <p:spPr/>
        <p:txBody>
          <a:bodyPr>
            <a:normAutofit fontScale="55000" lnSpcReduction="20000"/>
          </a:bodyPr>
          <a:lstStyle/>
          <a:p>
            <a:r>
              <a:rPr lang="fr-FR" sz="4211" dirty="0" smtClean="0">
                <a:solidFill>
                  <a:srgbClr val="1F497D"/>
                </a:solidFill>
              </a:rPr>
              <a:t>Observationnel : aide à la description</a:t>
            </a:r>
          </a:p>
          <a:p>
            <a:pPr lvl="1"/>
            <a:r>
              <a:rPr lang="fr-FR" sz="3368" dirty="0" smtClean="0">
                <a:solidFill>
                  <a:srgbClr val="1F497D"/>
                </a:solidFill>
              </a:rPr>
              <a:t>Pouvoir décrire le processus de la psychothérapie psychothérapie d’un patient particulier à différents temps, sa forme, sa configuration, ses « nœuds » à différents niveaux : </a:t>
            </a:r>
          </a:p>
          <a:p>
            <a:pPr lvl="2"/>
            <a:r>
              <a:rPr lang="fr-FR" sz="2526" dirty="0" smtClean="0">
                <a:solidFill>
                  <a:srgbClr val="1F497D"/>
                </a:solidFill>
              </a:rPr>
              <a:t>plainte du patient, humeur, relation à la réalité, ses thèmes </a:t>
            </a:r>
          </a:p>
          <a:p>
            <a:pPr lvl="2"/>
            <a:r>
              <a:rPr lang="fr-FR" sz="2526" dirty="0" smtClean="0">
                <a:solidFill>
                  <a:srgbClr val="1F497D"/>
                </a:solidFill>
              </a:rPr>
              <a:t>posture des acteurs, leur activité, le « transfert »</a:t>
            </a:r>
          </a:p>
          <a:p>
            <a:pPr lvl="2"/>
            <a:r>
              <a:rPr lang="fr-FR" sz="2526" dirty="0" smtClean="0">
                <a:solidFill>
                  <a:srgbClr val="1F497D"/>
                </a:solidFill>
              </a:rPr>
              <a:t>« style du thérapeute »</a:t>
            </a:r>
          </a:p>
          <a:p>
            <a:pPr lvl="2"/>
            <a:r>
              <a:rPr lang="fr-FR" sz="2526" dirty="0" smtClean="0">
                <a:solidFill>
                  <a:srgbClr val="1F497D"/>
                </a:solidFill>
              </a:rPr>
              <a:t>« ambiance ».</a:t>
            </a:r>
          </a:p>
          <a:p>
            <a:r>
              <a:rPr lang="fr-FR" sz="4211" dirty="0" smtClean="0">
                <a:solidFill>
                  <a:srgbClr val="1F497D"/>
                </a:solidFill>
              </a:rPr>
              <a:t>Analyse de l’observation</a:t>
            </a:r>
          </a:p>
          <a:p>
            <a:pPr lvl="1"/>
            <a:r>
              <a:rPr lang="fr-FR" sz="3368" dirty="0" smtClean="0">
                <a:solidFill>
                  <a:srgbClr val="1F497D"/>
                </a:solidFill>
              </a:rPr>
              <a:t>Mise en relation des caractéristiques du processus de la psychothérapie avec les changements objectivés à partir des indicateurs intégrés dans le protocole</a:t>
            </a:r>
          </a:p>
          <a:p>
            <a:r>
              <a:rPr lang="fr-FR" sz="4211" dirty="0" smtClean="0">
                <a:solidFill>
                  <a:srgbClr val="1F497D"/>
                </a:solidFill>
              </a:rPr>
              <a:t>Usage de l’observation</a:t>
            </a:r>
          </a:p>
          <a:p>
            <a:pPr lvl="1"/>
            <a:r>
              <a:rPr lang="fr-FR" sz="3368" dirty="0" smtClean="0">
                <a:solidFill>
                  <a:srgbClr val="1F497D"/>
                </a:solidFill>
              </a:rPr>
              <a:t>Repérage des avancées et des blocages</a:t>
            </a:r>
          </a:p>
          <a:p>
            <a:pPr lvl="1"/>
            <a:r>
              <a:rPr lang="fr-FR" sz="3368" dirty="0" smtClean="0">
                <a:solidFill>
                  <a:srgbClr val="1F497D"/>
                </a:solidFill>
              </a:rPr>
              <a:t>Logique du processus ?</a:t>
            </a:r>
          </a:p>
          <a:p>
            <a:pPr lvl="1"/>
            <a:r>
              <a:rPr lang="fr-FR" sz="3368" dirty="0" smtClean="0">
                <a:solidFill>
                  <a:srgbClr val="1F497D"/>
                </a:solidFill>
              </a:rPr>
              <a:t>Comparaison avec d’autres cas « analogues »</a:t>
            </a:r>
          </a:p>
          <a:p>
            <a:pPr lvl="1"/>
            <a:endParaRPr lang="fr-FR" dirty="0" smtClean="0">
              <a:solidFill>
                <a:srgbClr val="1F497D"/>
              </a:solidFill>
            </a:endParaRP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371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386397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Analyse d’une </a:t>
            </a:r>
            <a:r>
              <a:rPr lang="fr-FR" sz="3200" dirty="0">
                <a:solidFill>
                  <a:schemeClr val="tx2"/>
                </a:solidFill>
              </a:rPr>
              <a:t>étude intensive de cas</a:t>
            </a:r>
          </a:p>
        </p:txBody>
      </p:sp>
      <p:sp>
        <p:nvSpPr>
          <p:cNvPr id="51208" name="Text Box 4"/>
          <p:cNvSpPr txBox="1">
            <a:spLocks noChangeArrowheads="1"/>
          </p:cNvSpPr>
          <p:nvPr/>
        </p:nvSpPr>
        <p:spPr bwMode="auto">
          <a:xfrm>
            <a:off x="402813" y="2600980"/>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initiale</a:t>
            </a:r>
          </a:p>
        </p:txBody>
      </p:sp>
      <p:sp>
        <p:nvSpPr>
          <p:cNvPr id="33" name="ZoneTexte 32"/>
          <p:cNvSpPr txBox="1"/>
          <p:nvPr/>
        </p:nvSpPr>
        <p:spPr>
          <a:xfrm>
            <a:off x="6873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a:t>
            </a:r>
            <a:br>
              <a:rPr lang="fr-FR" sz="1400" dirty="0">
                <a:solidFill>
                  <a:schemeClr val="hlink"/>
                </a:solidFill>
              </a:rPr>
            </a:br>
            <a:r>
              <a:rPr lang="fr-FR" sz="1400" dirty="0">
                <a:solidFill>
                  <a:schemeClr val="hlink"/>
                </a:solidFill>
              </a:rPr>
              <a:t>intermédiaire</a:t>
            </a:r>
          </a:p>
        </p:txBody>
      </p:sp>
      <p:sp>
        <p:nvSpPr>
          <p:cNvPr id="51215" name="Text Box 4"/>
          <p:cNvSpPr txBox="1">
            <a:spLocks noChangeArrowheads="1"/>
          </p:cNvSpPr>
          <p:nvPr/>
        </p:nvSpPr>
        <p:spPr bwMode="auto">
          <a:xfrm>
            <a:off x="4917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167640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2600980"/>
            <a:ext cx="1044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114201"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302770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25630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81" name="Grouper 80"/>
          <p:cNvGrpSpPr/>
          <p:nvPr/>
        </p:nvGrpSpPr>
        <p:grpSpPr>
          <a:xfrm>
            <a:off x="6420600" y="3185069"/>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09/06/08.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a:t>
            </a:r>
            <a:endParaRPr lang="fr-FR"/>
          </a:p>
        </p:txBody>
      </p:sp>
      <p:sp>
        <p:nvSpPr>
          <p:cNvPr id="52" name="Rectangle 51"/>
          <p:cNvSpPr/>
          <p:nvPr/>
        </p:nvSpPr>
        <p:spPr bwMode="auto">
          <a:xfrm>
            <a:off x="2445000" y="5090278"/>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5154877"/>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332982" y="4105259"/>
            <a:ext cx="197003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endCxn id="52" idx="1"/>
          </p:cNvCxnSpPr>
          <p:nvPr/>
        </p:nvCxnSpPr>
        <p:spPr>
          <a:xfrm rot="16200000" flipH="1">
            <a:off x="1681999" y="4620376"/>
            <a:ext cx="1062202" cy="4638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5083175"/>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5147774"/>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smtClean="0">
                <a:solidFill>
                  <a:srgbClr val="000090"/>
                </a:solidFill>
              </a:rPr>
              <a:t>Analyses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622533" y="4101708"/>
            <a:ext cx="19629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endCxn id="69" idx="1"/>
          </p:cNvCxnSpPr>
          <p:nvPr/>
        </p:nvCxnSpPr>
        <p:spPr>
          <a:xfrm rot="16200000" flipH="1">
            <a:off x="4114888" y="4760162"/>
            <a:ext cx="937624"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16200000" flipH="1">
            <a:off x="7030613" y="4135986"/>
            <a:ext cx="202357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p:nvPr/>
        </p:nvCxnSpPr>
        <p:spPr>
          <a:xfrm rot="16200000" flipH="1">
            <a:off x="6543763" y="4750637"/>
            <a:ext cx="1032874"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Suivi du contexte</a:t>
            </a:r>
            <a:endParaRPr lang="fr-FR" sz="1400" dirty="0"/>
          </a:p>
        </p:txBody>
      </p:sp>
      <p:sp>
        <p:nvSpPr>
          <p:cNvPr id="91" name="Text Box 4"/>
          <p:cNvSpPr txBox="1">
            <a:spLocks noChangeArrowheads="1"/>
          </p:cNvSpPr>
          <p:nvPr/>
        </p:nvSpPr>
        <p:spPr bwMode="auto">
          <a:xfrm>
            <a:off x="7393906"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sp>
        <p:nvSpPr>
          <p:cNvPr id="94" name="Rectangle 93"/>
          <p:cNvSpPr/>
          <p:nvPr/>
        </p:nvSpPr>
        <p:spPr bwMode="auto">
          <a:xfrm>
            <a:off x="7169400" y="5083175"/>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5147774"/>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392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24800"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8200"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cxnSp>
        <p:nvCxnSpPr>
          <p:cNvPr id="120" name="Forme 119"/>
          <p:cNvCxnSpPr>
            <a:stCxn id="51208" idx="1"/>
            <a:endCxn id="30" idx="3"/>
          </p:cNvCxnSpPr>
          <p:nvPr/>
        </p:nvCxnSpPr>
        <p:spPr>
          <a:xfrm rot="10800000" flipH="1">
            <a:off x="402812" y="2862590"/>
            <a:ext cx="8162081" cy="1588"/>
          </a:xfrm>
          <a:prstGeom prst="bentConnector5">
            <a:avLst>
              <a:gd name="adj1" fmla="val -2801"/>
              <a:gd name="adj2" fmla="val -195146159"/>
              <a:gd name="adj3" fmla="val 105236"/>
            </a:avLst>
          </a:prstGeom>
          <a:ln>
            <a:tailEnd type="arrow"/>
          </a:ln>
        </p:spPr>
        <p:style>
          <a:lnRef idx="2">
            <a:schemeClr val="accent1"/>
          </a:lnRef>
          <a:fillRef idx="0">
            <a:schemeClr val="accent1"/>
          </a:fillRef>
          <a:effectRef idx="1">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1"/>
          <p:cNvSpPr>
            <a:spLocks noGrp="1"/>
          </p:cNvSpPr>
          <p:nvPr>
            <p:ph type="title"/>
          </p:nvPr>
        </p:nvSpPr>
        <p:spPr>
          <a:xfrm>
            <a:off x="304800" y="457200"/>
            <a:ext cx="3008313" cy="1162050"/>
          </a:xfrm>
        </p:spPr>
        <p:txBody>
          <a:bodyPr/>
          <a:lstStyle/>
          <a:p>
            <a:r>
              <a:rPr lang="fr-FR" sz="2800" dirty="0" smtClean="0"/>
              <a:t>Autres éléments</a:t>
            </a:r>
            <a:endParaRPr lang="fr-FR" sz="2800" dirty="0"/>
          </a:p>
        </p:txBody>
      </p:sp>
      <p:sp>
        <p:nvSpPr>
          <p:cNvPr id="8" name="Espace réservé de la date 7"/>
          <p:cNvSpPr>
            <a:spLocks noGrp="1"/>
          </p:cNvSpPr>
          <p:nvPr>
            <p:ph type="dt" sz="half" idx="10"/>
          </p:nvPr>
        </p:nvSpPr>
        <p:spPr/>
        <p:txBody>
          <a:bodyPr/>
          <a:lstStyle/>
          <a:p>
            <a:r>
              <a:rPr lang="fr-FR" smtClean="0"/>
              <a:t>09/06/08. JM Thurin</a:t>
            </a:r>
            <a:endParaRPr lang="fr-FR"/>
          </a:p>
        </p:txBody>
      </p:sp>
      <p:sp>
        <p:nvSpPr>
          <p:cNvPr id="3" name="Espace réservé du pied de page 2"/>
          <p:cNvSpPr>
            <a:spLocks noGrp="1"/>
          </p:cNvSpPr>
          <p:nvPr>
            <p:ph type="ftr" sz="quarter" idx="11"/>
          </p:nvPr>
        </p:nvSpPr>
        <p:spPr/>
        <p:txBody>
          <a:bodyPr/>
          <a:lstStyle/>
          <a:p>
            <a:r>
              <a:rPr lang="fr-FR" dirty="0" smtClean="0"/>
              <a:t>Méthodologie de l'étude systématique de cas</a:t>
            </a:r>
            <a:endParaRPr lang="fr-FR" dirty="0"/>
          </a:p>
        </p:txBody>
      </p:sp>
      <p:pic>
        <p:nvPicPr>
          <p:cNvPr id="4" name="Image 3" descr="Image 1.png">
            <a:hlinkClick r:id="rId2"/>
          </p:cNvPr>
          <p:cNvPicPr>
            <a:picLocks noChangeAspect="1"/>
          </p:cNvPicPr>
          <p:nvPr/>
        </p:nvPicPr>
        <p:blipFill>
          <a:blip r:embed="rId3"/>
          <a:stretch>
            <a:fillRect/>
          </a:stretch>
        </p:blipFill>
        <p:spPr>
          <a:xfrm>
            <a:off x="3810000" y="2438400"/>
            <a:ext cx="4320000" cy="2148000"/>
          </a:xfrm>
          <a:prstGeom prst="rect">
            <a:avLst/>
          </a:prstGeom>
          <a:ln>
            <a:solidFill>
              <a:srgbClr val="4F81BD"/>
            </a:solidFill>
          </a:ln>
        </p:spPr>
      </p:pic>
    </p:spTree>
  </p:cSld>
  <p:clrMapOvr>
    <a:masterClrMapping/>
  </p:clrMapOvr>
</p:sld>
</file>

<file path=ppt/theme/theme1.xml><?xml version="1.0" encoding="utf-8"?>
<a:theme xmlns:a="http://schemas.openxmlformats.org/drawingml/2006/main" name="MethodoReseau09060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MethodoReseau090608.thmx</Template>
  <TotalTime>1273</TotalTime>
  <Words>2267</Words>
  <Application>Microsoft Macintosh PowerPoint</Application>
  <PresentationFormat>Présentation à l'écran (4:3)</PresentationFormat>
  <Paragraphs>351</Paragraphs>
  <Slides>19</Slides>
  <Notes>10</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MethodoReseau090608</vt:lpstr>
      <vt:lpstr>Méthodologie des études systématiques de cas</vt:lpstr>
      <vt:lpstr>Principe de l’évaluation réunit efficacité (variation) et causalité (son agent)</vt:lpstr>
      <vt:lpstr>Diapositive 3</vt:lpstr>
      <vt:lpstr>Étude systématique de cas </vt:lpstr>
      <vt:lpstr>Le processus</vt:lpstr>
      <vt:lpstr>Diapositive 6</vt:lpstr>
      <vt:lpstr>Diapositive 7</vt:lpstr>
      <vt:lpstr>Diapositive 8</vt:lpstr>
      <vt:lpstr>Diapositive 9</vt:lpstr>
      <vt:lpstr>Diapositive 10</vt:lpstr>
      <vt:lpstr>Diapositive 11</vt:lpstr>
      <vt:lpstr>Diapositive 12</vt:lpstr>
      <vt:lpstr>Diapositive 13</vt:lpstr>
      <vt:lpstr>Diapositive 14</vt:lpstr>
      <vt:lpstr>Décrire un processus développemental Effets des thérapies de la communication et psychothérapies psychodynamiques </vt:lpstr>
      <vt:lpstr>Diapositive 16</vt:lpstr>
      <vt:lpstr>Analyse du processus : le PQS</vt:lpstr>
      <vt:lpstr>Diapositive 18</vt:lpstr>
      <vt:lpstr>Autres éléments</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Questions de départ</dc:title>
  <dc:creator>Jean-Michel THURIN</dc:creator>
  <cp:keywords/>
  <cp:lastModifiedBy>Jean-Michel THURIN</cp:lastModifiedBy>
  <cp:revision>68</cp:revision>
  <cp:lastPrinted>2008-06-02T07:44:06Z</cp:lastPrinted>
  <dcterms:created xsi:type="dcterms:W3CDTF">2008-06-17T06:26:23Z</dcterms:created>
  <dcterms:modified xsi:type="dcterms:W3CDTF">2008-06-17T14:56:36Z</dcterms:modified>
</cp:coreProperties>
</file>