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17" d="100"/>
          <a:sy n="117" d="100"/>
        </p:scale>
        <p:origin x="-3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74685-FAD1-B24B-9A6C-C93538A2E024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D1C38-301F-704C-B4B7-A7B04F20148B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4F73F20-E4BC-894E-9D58-71D81948AD3E}" type="slidenum">
              <a:rPr lang="fr-FR" smtClean="0">
                <a:latin typeface="Arial" pitchFamily="-65" charset="0"/>
              </a:rPr>
              <a:pPr/>
              <a:t>2</a:t>
            </a:fld>
            <a:endParaRPr lang="fr-FR" smtClean="0">
              <a:latin typeface="Arial" pitchFamily="-65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12488-BA96-FA47-ACB6-65B9A614B041}" type="datetimeFigureOut">
              <a:rPr lang="fr-FR" smtClean="0"/>
              <a:t>16/06/08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0FEAE-7B22-AA43-9DB0-7856881A343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Poster juin 2008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Line 2"/>
          <p:cNvSpPr>
            <a:spLocks noChangeShapeType="1"/>
          </p:cNvSpPr>
          <p:nvPr/>
        </p:nvSpPr>
        <p:spPr bwMode="auto">
          <a:xfrm>
            <a:off x="1641113" y="3312526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4" name="Text Box 3"/>
          <p:cNvSpPr txBox="1">
            <a:spLocks noChangeArrowheads="1"/>
          </p:cNvSpPr>
          <p:nvPr/>
        </p:nvSpPr>
        <p:spPr bwMode="auto">
          <a:xfrm>
            <a:off x="1600200" y="3376671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i="1" smtClean="0">
                <a:solidFill>
                  <a:srgbClr val="3A6525"/>
                </a:solidFill>
                <a:latin typeface="Arial"/>
                <a:cs typeface="Arial"/>
              </a:rPr>
              <a:t>Process </a:t>
            </a:r>
            <a:endParaRPr lang="en-US" sz="1400">
              <a:latin typeface="Arial"/>
              <a:cs typeface="Arial"/>
            </a:endParaRPr>
          </a:p>
        </p:txBody>
      </p:sp>
      <p:sp>
        <p:nvSpPr>
          <p:cNvPr id="51205" name="Text Box 6"/>
          <p:cNvSpPr txBox="1">
            <a:spLocks noChangeArrowheads="1"/>
          </p:cNvSpPr>
          <p:nvPr/>
        </p:nvSpPr>
        <p:spPr bwMode="auto">
          <a:xfrm>
            <a:off x="3124200" y="1825823"/>
            <a:ext cx="18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51206" name="Text Box 7"/>
          <p:cNvSpPr txBox="1">
            <a:spLocks noChangeArrowheads="1"/>
          </p:cNvSpPr>
          <p:nvPr/>
        </p:nvSpPr>
        <p:spPr bwMode="auto">
          <a:xfrm>
            <a:off x="838200" y="4318198"/>
            <a:ext cx="1752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smtClean="0">
                <a:solidFill>
                  <a:schemeClr val="bg1"/>
                </a:solidFill>
              </a:rPr>
              <a:t>Médiateurs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51207" name="Titre 1"/>
          <p:cNvSpPr txBox="1">
            <a:spLocks/>
          </p:cNvSpPr>
          <p:nvPr/>
        </p:nvSpPr>
        <p:spPr bwMode="auto">
          <a:xfrm>
            <a:off x="3124200" y="381000"/>
            <a:ext cx="5771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200" smtClean="0">
                <a:solidFill>
                  <a:srgbClr val="1F497D"/>
                </a:solidFill>
                <a:latin typeface="Arial"/>
                <a:cs typeface="Arial"/>
              </a:rPr>
              <a:t>Single case process-outcome observation and analysis</a:t>
            </a:r>
            <a:endParaRPr lang="en-US" sz="3200">
              <a:solidFill>
                <a:srgbClr val="1F497D"/>
              </a:solidFill>
              <a:latin typeface="Arial"/>
              <a:cs typeface="Arial"/>
            </a:endParaRPr>
          </a:p>
        </p:txBody>
      </p:sp>
      <p:sp>
        <p:nvSpPr>
          <p:cNvPr id="51208" name="Text Box 4"/>
          <p:cNvSpPr txBox="1">
            <a:spLocks noChangeArrowheads="1"/>
          </p:cNvSpPr>
          <p:nvPr/>
        </p:nvSpPr>
        <p:spPr bwMode="auto">
          <a:xfrm>
            <a:off x="429213" y="3055203"/>
            <a:ext cx="10449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smtClean="0">
                <a:solidFill>
                  <a:schemeClr val="hlink"/>
                </a:solidFill>
                <a:latin typeface="Arial"/>
                <a:cs typeface="Arial"/>
              </a:rPr>
              <a:t>Initial</a:t>
            </a:r>
            <a:r>
              <a:rPr lang="en-US" sz="1400" smtClean="0">
                <a:solidFill>
                  <a:schemeClr val="hlink"/>
                </a:solidFill>
              </a:rPr>
              <a:t/>
            </a:r>
            <a:br>
              <a:rPr lang="en-US" sz="1400" smtClean="0">
                <a:solidFill>
                  <a:schemeClr val="hlink"/>
                </a:solidFill>
              </a:rPr>
            </a:br>
            <a:r>
              <a:rPr lang="en-US" sz="1400" smtClean="0">
                <a:solidFill>
                  <a:schemeClr val="hlink"/>
                </a:solidFill>
              </a:rPr>
              <a:t>evaluation</a:t>
            </a:r>
            <a:endParaRPr lang="en-US" sz="1400" smtClean="0">
              <a:solidFill>
                <a:schemeClr val="hlink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724683" y="2130623"/>
            <a:ext cx="45404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mtClean="0">
                <a:effectLst>
                  <a:glow rad="228600">
                    <a:schemeClr val="accent2">
                      <a:alpha val="75000"/>
                    </a:schemeClr>
                  </a:glow>
                </a:effectLst>
                <a:latin typeface="Arial" pitchFamily="-106" charset="0"/>
              </a:rPr>
              <a:t>T1</a:t>
            </a:r>
            <a:endParaRPr lang="en-US">
              <a:effectLst>
                <a:glow rad="228600">
                  <a:schemeClr val="accent2">
                    <a:alpha val="75000"/>
                  </a:schemeClr>
                </a:glow>
              </a:effectLst>
              <a:latin typeface="Arial" pitchFamily="-106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090977" y="2130623"/>
            <a:ext cx="45404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mtClean="0">
                <a:effectLst>
                  <a:glow rad="228600">
                    <a:schemeClr val="accent2">
                      <a:alpha val="75000"/>
                    </a:schemeClr>
                  </a:glow>
                </a:effectLst>
                <a:latin typeface="Arial" pitchFamily="-106" charset="0"/>
              </a:rPr>
              <a:t>T2</a:t>
            </a:r>
            <a:endParaRPr lang="en-US">
              <a:effectLst>
                <a:glow rad="228600">
                  <a:schemeClr val="accent2">
                    <a:alpha val="75000"/>
                  </a:schemeClr>
                </a:glow>
              </a:effectLst>
              <a:latin typeface="Arial" pitchFamily="-106" charset="0"/>
            </a:endParaRPr>
          </a:p>
        </p:txBody>
      </p:sp>
      <p:sp>
        <p:nvSpPr>
          <p:cNvPr id="51212" name="Text Box 4"/>
          <p:cNvSpPr txBox="1">
            <a:spLocks noChangeArrowheads="1"/>
          </p:cNvSpPr>
          <p:nvPr/>
        </p:nvSpPr>
        <p:spPr bwMode="auto">
          <a:xfrm>
            <a:off x="2631406" y="3050589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smtClean="0">
                <a:solidFill>
                  <a:schemeClr val="hlink"/>
                </a:solidFill>
                <a:latin typeface="Arial"/>
                <a:cs typeface="Arial"/>
              </a:rPr>
              <a:t>Intermediary</a:t>
            </a:r>
            <a:br>
              <a:rPr lang="en-US" sz="1400" smtClean="0">
                <a:solidFill>
                  <a:schemeClr val="hlink"/>
                </a:solidFill>
                <a:latin typeface="Arial"/>
                <a:cs typeface="Arial"/>
              </a:rPr>
            </a:br>
            <a:r>
              <a:rPr lang="en-US" sz="1400" smtClean="0">
                <a:solidFill>
                  <a:schemeClr val="hlink"/>
                </a:solidFill>
                <a:latin typeface="Arial"/>
                <a:cs typeface="Arial"/>
              </a:rPr>
              <a:t>evaluation</a:t>
            </a:r>
            <a:endParaRPr lang="en-US" sz="1400">
              <a:solidFill>
                <a:schemeClr val="hlink"/>
              </a:solidFill>
              <a:latin typeface="Arial"/>
              <a:cs typeface="Arial"/>
            </a:endParaRPr>
          </a:p>
        </p:txBody>
      </p:sp>
      <p:sp>
        <p:nvSpPr>
          <p:cNvPr id="51215" name="Text Box 4"/>
          <p:cNvSpPr txBox="1">
            <a:spLocks noChangeArrowheads="1"/>
          </p:cNvSpPr>
          <p:nvPr/>
        </p:nvSpPr>
        <p:spPr bwMode="auto">
          <a:xfrm>
            <a:off x="4953405" y="3050589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smtClean="0">
                <a:solidFill>
                  <a:schemeClr val="hlink"/>
                </a:solidFill>
                <a:latin typeface="Arial"/>
                <a:cs typeface="Arial"/>
              </a:rPr>
              <a:t>Intermediary</a:t>
            </a:r>
            <a:br>
              <a:rPr lang="en-US" sz="1400" smtClean="0">
                <a:solidFill>
                  <a:schemeClr val="hlink"/>
                </a:solidFill>
                <a:latin typeface="Arial"/>
                <a:cs typeface="Arial"/>
              </a:rPr>
            </a:br>
            <a:r>
              <a:rPr lang="en-US" sz="1400" smtClean="0">
                <a:solidFill>
                  <a:schemeClr val="hlink"/>
                </a:solidFill>
                <a:latin typeface="Arial"/>
                <a:cs typeface="Arial"/>
              </a:rPr>
              <a:t>evaluations</a:t>
            </a:r>
            <a:endParaRPr lang="en-US" sz="1400">
              <a:solidFill>
                <a:schemeClr val="hlink"/>
              </a:solidFill>
              <a:latin typeface="Arial"/>
              <a:cs typeface="Arial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216239" y="2130623"/>
            <a:ext cx="84752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mtClean="0">
                <a:effectLst>
                  <a:glow rad="228600">
                    <a:schemeClr val="accent2">
                      <a:alpha val="75000"/>
                    </a:schemeClr>
                  </a:glow>
                </a:effectLst>
                <a:latin typeface="Arial" pitchFamily="-106" charset="0"/>
              </a:rPr>
              <a:t>T3, T4</a:t>
            </a:r>
            <a:endParaRPr lang="en-US">
              <a:effectLst>
                <a:glow rad="228600">
                  <a:schemeClr val="accent2">
                    <a:alpha val="75000"/>
                  </a:schemeClr>
                </a:glow>
              </a:effectLst>
              <a:latin typeface="Arial" pitchFamily="-106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815377" y="2130623"/>
            <a:ext cx="45404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mtClean="0">
                <a:effectLst>
                  <a:glow rad="228600">
                    <a:schemeClr val="accent2">
                      <a:alpha val="75000"/>
                    </a:schemeClr>
                  </a:glow>
                </a:effectLst>
                <a:latin typeface="Arial" pitchFamily="-106" charset="0"/>
              </a:rPr>
              <a:t>T5</a:t>
            </a:r>
            <a:endParaRPr lang="en-US">
              <a:effectLst>
                <a:glow rad="228600">
                  <a:schemeClr val="accent2">
                    <a:alpha val="75000"/>
                  </a:schemeClr>
                </a:glow>
              </a:effectLst>
              <a:latin typeface="Arial" pitchFamily="-106" charset="0"/>
            </a:endParaRPr>
          </a:p>
        </p:txBody>
      </p:sp>
      <p:sp>
        <p:nvSpPr>
          <p:cNvPr id="24" name="Line 2"/>
          <p:cNvSpPr>
            <a:spLocks noChangeShapeType="1"/>
          </p:cNvSpPr>
          <p:nvPr/>
        </p:nvSpPr>
        <p:spPr bwMode="auto">
          <a:xfrm>
            <a:off x="3927113" y="3312526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913801" y="3376671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i="1" smtClean="0">
                <a:solidFill>
                  <a:srgbClr val="3A6525"/>
                </a:solidFill>
                <a:latin typeface="Arial"/>
                <a:cs typeface="Arial"/>
              </a:rPr>
              <a:t>Process </a:t>
            </a:r>
            <a:endParaRPr lang="en-US" sz="1400">
              <a:latin typeface="Arial"/>
              <a:cs typeface="Arial"/>
            </a:endParaRPr>
          </a:p>
        </p:txBody>
      </p:sp>
      <p:sp>
        <p:nvSpPr>
          <p:cNvPr id="26" name="Line 2"/>
          <p:cNvSpPr>
            <a:spLocks noChangeShapeType="1"/>
          </p:cNvSpPr>
          <p:nvPr/>
        </p:nvSpPr>
        <p:spPr bwMode="auto">
          <a:xfrm>
            <a:off x="6365513" y="3312526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6324600" y="3376671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i="1" smtClean="0">
                <a:solidFill>
                  <a:srgbClr val="3A6525"/>
                </a:solidFill>
                <a:latin typeface="Arial"/>
                <a:cs typeface="Arial"/>
              </a:rPr>
              <a:t>Process </a:t>
            </a:r>
            <a:endParaRPr lang="en-US" sz="1400">
              <a:latin typeface="Arial"/>
              <a:cs typeface="Arial"/>
            </a:endParaRP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7483906" y="3055203"/>
            <a:ext cx="1116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smtClean="0">
                <a:solidFill>
                  <a:schemeClr val="hlink"/>
                </a:solidFill>
                <a:latin typeface="Arial"/>
                <a:cs typeface="Arial"/>
              </a:rPr>
              <a:t>Terminal</a:t>
            </a:r>
            <a:r>
              <a:rPr lang="en-US" sz="1400" smtClean="0">
                <a:solidFill>
                  <a:schemeClr val="hlink"/>
                </a:solidFill>
                <a:latin typeface="Arial"/>
                <a:cs typeface="Arial"/>
              </a:rPr>
              <a:t/>
            </a:r>
            <a:br>
              <a:rPr lang="en-US" sz="1400" smtClean="0">
                <a:solidFill>
                  <a:schemeClr val="hlink"/>
                </a:solidFill>
                <a:latin typeface="Arial"/>
                <a:cs typeface="Arial"/>
              </a:rPr>
            </a:br>
            <a:r>
              <a:rPr lang="en-US" sz="1400" smtClean="0">
                <a:solidFill>
                  <a:schemeClr val="hlink"/>
                </a:solidFill>
                <a:latin typeface="Arial"/>
                <a:cs typeface="Arial"/>
              </a:rPr>
              <a:t>evaluation</a:t>
            </a:r>
            <a:endParaRPr lang="en-US" sz="1400" smtClean="0">
              <a:solidFill>
                <a:schemeClr val="hlink"/>
              </a:solidFill>
              <a:latin typeface="Arial"/>
              <a:cs typeface="Arial"/>
            </a:endParaRPr>
          </a:p>
        </p:txBody>
      </p:sp>
      <p:cxnSp>
        <p:nvCxnSpPr>
          <p:cNvPr id="32" name="Connecteur droit avec flèche 31"/>
          <p:cNvCxnSpPr/>
          <p:nvPr/>
        </p:nvCxnSpPr>
        <p:spPr>
          <a:xfrm>
            <a:off x="381000" y="6550223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40"/>
          <p:cNvGrpSpPr>
            <a:grpSpLocks noChangeAspect="1"/>
          </p:cNvGrpSpPr>
          <p:nvPr/>
        </p:nvGrpSpPr>
        <p:grpSpPr>
          <a:xfrm>
            <a:off x="1447800" y="3481931"/>
            <a:ext cx="1123200" cy="1182342"/>
            <a:chOff x="2514600" y="846138"/>
            <a:chExt cx="2743200" cy="2887663"/>
          </a:xfrm>
        </p:grpSpPr>
        <p:sp>
          <p:nvSpPr>
            <p:cNvPr id="37" name="Rectangle 36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rgbClr val="000090"/>
                </a:solidFill>
              </a:endParaRPr>
            </a:p>
          </p:txBody>
        </p:sp>
        <p:sp>
          <p:nvSpPr>
            <p:cNvPr id="38" name="Rectangle 37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rgbClr val="000090"/>
                </a:solidFill>
              </a:endParaRPr>
            </a:p>
          </p:txBody>
        </p: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rgbClr val="000090"/>
                </a:solidFill>
              </a:endParaRPr>
            </a:p>
          </p:txBody>
        </p:sp>
        <p:cxnSp>
          <p:nvCxnSpPr>
            <p:cNvPr id="40" name="Connecteur droit avec flèche 39"/>
            <p:cNvCxnSpPr>
              <a:stCxn id="37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" name="Grouper 41"/>
          <p:cNvGrpSpPr>
            <a:grpSpLocks noChangeAspect="1"/>
          </p:cNvGrpSpPr>
          <p:nvPr/>
        </p:nvGrpSpPr>
        <p:grpSpPr>
          <a:xfrm flipH="1">
            <a:off x="3906000" y="3710531"/>
            <a:ext cx="1123200" cy="1182342"/>
            <a:chOff x="2514600" y="846138"/>
            <a:chExt cx="2743200" cy="2887663"/>
          </a:xfrm>
        </p:grpSpPr>
        <p:sp>
          <p:nvSpPr>
            <p:cNvPr id="43" name="Rectangle 42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rgbClr val="000090"/>
                </a:solidFill>
              </a:endParaRPr>
            </a:p>
          </p:txBody>
        </p:sp>
        <p:sp>
          <p:nvSpPr>
            <p:cNvPr id="44" name="Rectangle 43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rgbClr val="000090"/>
                </a:solidFill>
              </a:endParaRPr>
            </a:p>
          </p:txBody>
        </p:sp>
        <p:sp>
          <p:nvSpPr>
            <p:cNvPr id="45" name="Rectangle 44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rgbClr val="000090"/>
                </a:solidFill>
              </a:endParaRPr>
            </a:p>
          </p:txBody>
        </p:sp>
        <p:cxnSp>
          <p:nvCxnSpPr>
            <p:cNvPr id="46" name="Connecteur droit avec flèche 45"/>
            <p:cNvCxnSpPr>
              <a:stCxn id="43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Grouper 80"/>
          <p:cNvGrpSpPr/>
          <p:nvPr/>
        </p:nvGrpSpPr>
        <p:grpSpPr>
          <a:xfrm>
            <a:off x="6420600" y="3639292"/>
            <a:ext cx="1123200" cy="1158331"/>
            <a:chOff x="6420600" y="3319661"/>
            <a:chExt cx="1123200" cy="1158331"/>
          </a:xfrm>
        </p:grpSpPr>
        <p:sp>
          <p:nvSpPr>
            <p:cNvPr id="48" name="Rectangle 47"/>
            <p:cNvSpPr>
              <a:spLocks noChangeAspect="1"/>
            </p:cNvSpPr>
            <p:nvPr/>
          </p:nvSpPr>
          <p:spPr>
            <a:xfrm flipH="1">
              <a:off x="7169400" y="3825396"/>
              <a:ext cx="374400" cy="278198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rgbClr val="000090"/>
                </a:solidFill>
              </a:endParaRPr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 flipH="1">
              <a:off x="6420600" y="3513398"/>
              <a:ext cx="374400" cy="278198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rgbClr val="000090"/>
                </a:solidFill>
              </a:endParaRPr>
            </a:p>
          </p:txBody>
        </p:sp>
        <p:sp>
          <p:nvSpPr>
            <p:cNvPr id="50" name="Rectangle 49"/>
            <p:cNvSpPr>
              <a:spLocks noChangeAspect="1"/>
            </p:cNvSpPr>
            <p:nvPr/>
          </p:nvSpPr>
          <p:spPr>
            <a:xfrm flipH="1">
              <a:off x="6763800" y="4199794"/>
              <a:ext cx="374400" cy="278198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rgbClr val="000090"/>
                </a:solidFill>
              </a:endParaRPr>
            </a:p>
          </p:txBody>
        </p:sp>
        <p:cxnSp>
          <p:nvCxnSpPr>
            <p:cNvPr id="51" name="Connecteur droit avec flèche 50"/>
            <p:cNvCxnSpPr/>
            <p:nvPr/>
          </p:nvCxnSpPr>
          <p:spPr>
            <a:xfrm rot="16200000" flipV="1">
              <a:off x="6505805" y="3764207"/>
              <a:ext cx="890391" cy="13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2" name="Rectangle 51"/>
          <p:cNvSpPr/>
          <p:nvPr/>
        </p:nvSpPr>
        <p:spPr bwMode="auto">
          <a:xfrm>
            <a:off x="2445000" y="5544501"/>
            <a:ext cx="1746000" cy="5861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Text Box 8"/>
          <p:cNvSpPr txBox="1">
            <a:spLocks noChangeArrowheads="1"/>
          </p:cNvSpPr>
          <p:nvPr/>
        </p:nvSpPr>
        <p:spPr bwMode="auto">
          <a:xfrm>
            <a:off x="2507401" y="5609100"/>
            <a:ext cx="1621199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Analysis </a:t>
            </a:r>
            <a:b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</a:b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Outcome-</a:t>
            </a: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process</a:t>
            </a: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 1</a:t>
            </a:r>
            <a:endParaRPr lang="en-US" sz="1200">
              <a:solidFill>
                <a:srgbClr val="000090"/>
              </a:solidFill>
              <a:latin typeface="Arial"/>
              <a:cs typeface="Arial"/>
            </a:endParaRPr>
          </a:p>
        </p:txBody>
      </p:sp>
      <p:cxnSp>
        <p:nvCxnSpPr>
          <p:cNvPr id="66" name="Connecteur droit avec flèche 65"/>
          <p:cNvCxnSpPr>
            <a:stCxn id="51212" idx="2"/>
            <a:endCxn id="52" idx="0"/>
          </p:cNvCxnSpPr>
          <p:nvPr/>
        </p:nvCxnSpPr>
        <p:spPr>
          <a:xfrm rot="5400000">
            <a:off x="2332982" y="4559482"/>
            <a:ext cx="19700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Forme 67"/>
          <p:cNvCxnSpPr>
            <a:endCxn id="52" idx="1"/>
          </p:cNvCxnSpPr>
          <p:nvPr/>
        </p:nvCxnSpPr>
        <p:spPr>
          <a:xfrm rot="16200000" flipH="1">
            <a:off x="1681999" y="5074599"/>
            <a:ext cx="1062202" cy="4638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 bwMode="auto">
          <a:xfrm>
            <a:off x="4731000" y="5537398"/>
            <a:ext cx="1817999" cy="5861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Text Box 8"/>
          <p:cNvSpPr txBox="1">
            <a:spLocks noChangeArrowheads="1"/>
          </p:cNvSpPr>
          <p:nvPr/>
        </p:nvSpPr>
        <p:spPr bwMode="auto">
          <a:xfrm>
            <a:off x="4775400" y="5601998"/>
            <a:ext cx="1729199" cy="466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Analysis </a:t>
            </a:r>
            <a:b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</a:b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Outcome-</a:t>
            </a: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process</a:t>
            </a: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 2,3</a:t>
            </a:r>
            <a:endParaRPr lang="en-US" sz="1200">
              <a:solidFill>
                <a:srgbClr val="000090"/>
              </a:solidFill>
              <a:latin typeface="Arial"/>
              <a:cs typeface="Arial"/>
            </a:endParaRPr>
          </a:p>
        </p:txBody>
      </p:sp>
      <p:cxnSp>
        <p:nvCxnSpPr>
          <p:cNvPr id="72" name="Connecteur droit avec flèche 71"/>
          <p:cNvCxnSpPr>
            <a:stCxn id="51215" idx="2"/>
            <a:endCxn id="69" idx="0"/>
          </p:cNvCxnSpPr>
          <p:nvPr/>
        </p:nvCxnSpPr>
        <p:spPr>
          <a:xfrm rot="16200000" flipH="1">
            <a:off x="4658532" y="4555930"/>
            <a:ext cx="1962934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Forme 73"/>
          <p:cNvCxnSpPr>
            <a:endCxn id="69" idx="1"/>
          </p:cNvCxnSpPr>
          <p:nvPr/>
        </p:nvCxnSpPr>
        <p:spPr>
          <a:xfrm rot="16200000" flipH="1">
            <a:off x="4114888" y="5214385"/>
            <a:ext cx="937624" cy="2946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8" name="Connecteur droit avec flèche 77"/>
          <p:cNvCxnSpPr>
            <a:stCxn id="30" idx="2"/>
            <a:endCxn id="95" idx="0"/>
          </p:cNvCxnSpPr>
          <p:nvPr/>
        </p:nvCxnSpPr>
        <p:spPr>
          <a:xfrm rot="16200000" flipH="1">
            <a:off x="7030613" y="4590209"/>
            <a:ext cx="2023574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Forme 82"/>
          <p:cNvCxnSpPr/>
          <p:nvPr/>
        </p:nvCxnSpPr>
        <p:spPr>
          <a:xfrm rot="16200000" flipH="1">
            <a:off x="6543763" y="5204860"/>
            <a:ext cx="1032874" cy="2184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4" name="Text Box 3"/>
          <p:cNvSpPr txBox="1">
            <a:spLocks noChangeArrowheads="1"/>
          </p:cNvSpPr>
          <p:nvPr/>
        </p:nvSpPr>
        <p:spPr bwMode="auto">
          <a:xfrm>
            <a:off x="304800" y="65502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i="1" smtClean="0">
                <a:solidFill>
                  <a:srgbClr val="3A6525"/>
                </a:solidFill>
              </a:rPr>
              <a:t>Context </a:t>
            </a:r>
            <a:r>
              <a:rPr lang="en-US" sz="1400" i="1" smtClean="0">
                <a:solidFill>
                  <a:srgbClr val="3A6525"/>
                </a:solidFill>
              </a:rPr>
              <a:t>and</a:t>
            </a:r>
            <a:r>
              <a:rPr lang="en-US" sz="1400" i="1" smtClean="0">
                <a:solidFill>
                  <a:srgbClr val="3A6525"/>
                </a:solidFill>
              </a:rPr>
              <a:t> </a:t>
            </a:r>
            <a:r>
              <a:rPr lang="en-US" sz="1400" i="1" smtClean="0">
                <a:solidFill>
                  <a:srgbClr val="3A6525"/>
                </a:solidFill>
              </a:rPr>
              <a:t>time</a:t>
            </a:r>
            <a:r>
              <a:rPr lang="en-US" sz="1400" i="1" smtClean="0">
                <a:solidFill>
                  <a:srgbClr val="3A6525"/>
                </a:solidFill>
              </a:rPr>
              <a:t> line</a:t>
            </a:r>
            <a:endParaRPr lang="en-US" sz="1400"/>
          </a:p>
        </p:txBody>
      </p:sp>
      <p:sp>
        <p:nvSpPr>
          <p:cNvPr id="91" name="Text Box 4"/>
          <p:cNvSpPr txBox="1">
            <a:spLocks noChangeArrowheads="1"/>
          </p:cNvSpPr>
          <p:nvPr/>
        </p:nvSpPr>
        <p:spPr bwMode="auto">
          <a:xfrm>
            <a:off x="7393906" y="2559903"/>
            <a:ext cx="1296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smtClean="0">
                <a:solidFill>
                  <a:schemeClr val="hlink"/>
                </a:solidFill>
                <a:latin typeface="Arial"/>
                <a:cs typeface="Arial"/>
              </a:rPr>
              <a:t>Case</a:t>
            </a:r>
            <a:r>
              <a:rPr lang="en-US" sz="1400" b="1" smtClean="0">
                <a:solidFill>
                  <a:schemeClr val="hlink"/>
                </a:solidFill>
                <a:latin typeface="Arial"/>
                <a:cs typeface="Arial"/>
              </a:rPr>
              <a:t/>
            </a:r>
            <a:br>
              <a:rPr lang="en-US" sz="1400" b="1" smtClean="0">
                <a:solidFill>
                  <a:schemeClr val="hlink"/>
                </a:solidFill>
                <a:latin typeface="Arial"/>
                <a:cs typeface="Arial"/>
              </a:rPr>
            </a:br>
            <a:r>
              <a:rPr lang="en-US" sz="1400" b="1" smtClean="0">
                <a:solidFill>
                  <a:schemeClr val="hlink"/>
                </a:solidFill>
                <a:latin typeface="Arial"/>
                <a:cs typeface="Arial"/>
              </a:rPr>
              <a:t>formulation</a:t>
            </a:r>
            <a:endParaRPr lang="en-US" sz="1400" b="1">
              <a:solidFill>
                <a:schemeClr val="hlink"/>
              </a:solidFill>
              <a:latin typeface="Arial"/>
              <a:cs typeface="Arial"/>
            </a:endParaRPr>
          </a:p>
        </p:txBody>
      </p:sp>
      <p:sp>
        <p:nvSpPr>
          <p:cNvPr id="94" name="Rectangle 93"/>
          <p:cNvSpPr/>
          <p:nvPr/>
        </p:nvSpPr>
        <p:spPr bwMode="auto">
          <a:xfrm>
            <a:off x="7169400" y="5537398"/>
            <a:ext cx="1746000" cy="586197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5" name="Text Box 8"/>
          <p:cNvSpPr txBox="1">
            <a:spLocks noChangeArrowheads="1"/>
          </p:cNvSpPr>
          <p:nvPr/>
        </p:nvSpPr>
        <p:spPr bwMode="auto">
          <a:xfrm>
            <a:off x="7231801" y="5601997"/>
            <a:ext cx="1621199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Analysis </a:t>
            </a:r>
            <a:b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</a:b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Outcome-</a:t>
            </a: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process</a:t>
            </a:r>
            <a:r>
              <a:rPr lang="en-US" sz="1200" b="1" smtClean="0">
                <a:solidFill>
                  <a:srgbClr val="000090"/>
                </a:solidFill>
                <a:latin typeface="Arial"/>
                <a:cs typeface="Arial"/>
              </a:rPr>
              <a:t> 4</a:t>
            </a:r>
            <a:endParaRPr lang="en-US" sz="120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102" name="Flèche vers le bas 101"/>
          <p:cNvSpPr/>
          <p:nvPr/>
        </p:nvSpPr>
        <p:spPr>
          <a:xfrm>
            <a:off x="3239281" y="6206898"/>
            <a:ext cx="189719" cy="190925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lèche vers le bas 102"/>
          <p:cNvSpPr/>
          <p:nvPr/>
        </p:nvSpPr>
        <p:spPr>
          <a:xfrm>
            <a:off x="5449081" y="6206898"/>
            <a:ext cx="189719" cy="190925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lèche vers le bas 103"/>
          <p:cNvSpPr/>
          <p:nvPr/>
        </p:nvSpPr>
        <p:spPr>
          <a:xfrm>
            <a:off x="7924800" y="6206898"/>
            <a:ext cx="189719" cy="190925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lèche vers le bas 104"/>
          <p:cNvSpPr/>
          <p:nvPr/>
        </p:nvSpPr>
        <p:spPr>
          <a:xfrm>
            <a:off x="5601481" y="6206898"/>
            <a:ext cx="189719" cy="190925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lèche vers le bas 105"/>
          <p:cNvSpPr/>
          <p:nvPr/>
        </p:nvSpPr>
        <p:spPr>
          <a:xfrm>
            <a:off x="856847" y="6206898"/>
            <a:ext cx="189719" cy="190925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 Box 4"/>
          <p:cNvSpPr txBox="1">
            <a:spLocks noChangeArrowheads="1"/>
          </p:cNvSpPr>
          <p:nvPr/>
        </p:nvSpPr>
        <p:spPr bwMode="auto">
          <a:xfrm>
            <a:off x="303212" y="2559903"/>
            <a:ext cx="1296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smtClean="0">
                <a:solidFill>
                  <a:schemeClr val="hlink"/>
                </a:solidFill>
                <a:latin typeface="Arial"/>
                <a:cs typeface="Arial"/>
              </a:rPr>
              <a:t>Case </a:t>
            </a:r>
            <a:r>
              <a:rPr lang="en-US" sz="1400" b="1" smtClean="0">
                <a:solidFill>
                  <a:schemeClr val="hlink"/>
                </a:solidFill>
                <a:latin typeface="Arial"/>
                <a:cs typeface="Arial"/>
              </a:rPr>
              <a:t>formulation</a:t>
            </a:r>
            <a:endParaRPr lang="en-US" sz="1400" b="1">
              <a:solidFill>
                <a:schemeClr val="hlink"/>
              </a:solidFill>
              <a:latin typeface="Arial"/>
              <a:cs typeface="Arial"/>
            </a:endParaRPr>
          </a:p>
        </p:txBody>
      </p:sp>
      <p:cxnSp>
        <p:nvCxnSpPr>
          <p:cNvPr id="120" name="Forme 119"/>
          <p:cNvCxnSpPr>
            <a:stCxn id="51208" idx="1"/>
            <a:endCxn id="30" idx="3"/>
          </p:cNvCxnSpPr>
          <p:nvPr/>
        </p:nvCxnSpPr>
        <p:spPr>
          <a:xfrm rot="10800000" flipH="1">
            <a:off x="429212" y="3316813"/>
            <a:ext cx="8171681" cy="1588"/>
          </a:xfrm>
          <a:prstGeom prst="bentConnector5">
            <a:avLst>
              <a:gd name="adj1" fmla="val -2797"/>
              <a:gd name="adj2" fmla="val -196085390"/>
              <a:gd name="adj3" fmla="val 104524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Bulle rectangulaire à coins arrondis 58"/>
          <p:cNvSpPr/>
          <p:nvPr/>
        </p:nvSpPr>
        <p:spPr>
          <a:xfrm>
            <a:off x="0" y="457199"/>
            <a:ext cx="1771199" cy="1622996"/>
          </a:xfrm>
          <a:prstGeom prst="wedgeRoundRectCallout">
            <a:avLst>
              <a:gd name="adj1" fmla="val -17248"/>
              <a:gd name="adj2" fmla="val 81391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54000" rIns="36000" bIns="54000" rtlCol="0" anchor="ctr"/>
          <a:lstStyle/>
          <a:p>
            <a:pPr>
              <a:defRPr/>
            </a:pPr>
            <a:r>
              <a:rPr lang="en-US" sz="1600" smtClean="0">
                <a:solidFill>
                  <a:srgbClr val="000090"/>
                </a:solidFill>
              </a:rPr>
              <a:t> </a:t>
            </a:r>
          </a:p>
          <a:p>
            <a:pPr>
              <a:defRPr/>
            </a:pPr>
            <a:r>
              <a:rPr lang="en-US" sz="1600" smtClean="0">
                <a:solidFill>
                  <a:srgbClr val="000090"/>
                </a:solidFill>
              </a:rPr>
              <a:t>  Moderators</a:t>
            </a:r>
            <a:r>
              <a:rPr lang="en-US" sz="1200" smtClean="0">
                <a:solidFill>
                  <a:srgbClr val="CC332E"/>
                </a:solidFill>
              </a:rPr>
              <a:t/>
            </a:r>
            <a:br>
              <a:rPr lang="en-US" sz="1200" smtClean="0">
                <a:solidFill>
                  <a:srgbClr val="CC332E"/>
                </a:solidFill>
              </a:rPr>
            </a:br>
            <a:r>
              <a:rPr lang="en-US" sz="1200" smtClean="0">
                <a:solidFill>
                  <a:srgbClr val="CC332E"/>
                </a:solidFill>
                <a:latin typeface="Arial"/>
                <a:cs typeface="Arial"/>
              </a:rPr>
              <a:t>Service characteristics </a:t>
            </a:r>
          </a:p>
          <a:p>
            <a:pPr>
              <a:defRPr/>
            </a:pPr>
            <a:r>
              <a:rPr lang="en-US" sz="1200" smtClean="0">
                <a:solidFill>
                  <a:srgbClr val="CC332E"/>
                </a:solidFill>
                <a:latin typeface="Arial"/>
                <a:cs typeface="Arial"/>
              </a:rPr>
              <a:t>Practitioner's experience</a:t>
            </a:r>
          </a:p>
          <a:p>
            <a:pPr>
              <a:defRPr/>
            </a:pPr>
            <a:r>
              <a:rPr lang="en-US" sz="1200" smtClean="0">
                <a:solidFill>
                  <a:srgbClr val="CC332E"/>
                </a:solidFill>
                <a:latin typeface="Arial"/>
                <a:cs typeface="Arial"/>
              </a:rPr>
              <a:t>Patient's age, gender</a:t>
            </a:r>
          </a:p>
          <a:p>
            <a:pPr>
              <a:defRPr/>
            </a:pPr>
            <a:r>
              <a:rPr lang="en-US" sz="1200" smtClean="0">
                <a:solidFill>
                  <a:srgbClr val="CC332E"/>
                </a:solidFill>
                <a:latin typeface="Arial"/>
                <a:cs typeface="Arial"/>
              </a:rPr>
              <a:t>Symptoms severity</a:t>
            </a:r>
          </a:p>
          <a:p>
            <a:pPr>
              <a:defRPr/>
            </a:pPr>
            <a:r>
              <a:rPr lang="en-US" sz="1200" smtClean="0">
                <a:solidFill>
                  <a:srgbClr val="CC332E"/>
                </a:solidFill>
                <a:latin typeface="Arial"/>
                <a:cs typeface="Arial"/>
              </a:rPr>
              <a:t>Familial relationships</a:t>
            </a:r>
          </a:p>
          <a:p>
            <a:pPr>
              <a:defRPr/>
            </a:pPr>
            <a:r>
              <a:rPr lang="en-US" sz="1200" smtClean="0">
                <a:solidFill>
                  <a:srgbClr val="CC332E"/>
                </a:solidFill>
                <a:latin typeface="Arial"/>
                <a:cs typeface="Arial"/>
              </a:rPr>
              <a:t>Economic situation</a:t>
            </a:r>
          </a:p>
          <a:p>
            <a:pPr>
              <a:defRPr/>
            </a:pPr>
            <a:endParaRPr lang="en-US" sz="1200">
              <a:solidFill>
                <a:srgbClr val="CC332E"/>
              </a:solidFill>
            </a:endParaRPr>
          </a:p>
        </p:txBody>
      </p:sp>
      <p:sp>
        <p:nvSpPr>
          <p:cNvPr id="60" name="Bulle rectangulaire à coins arrondis 59"/>
          <p:cNvSpPr/>
          <p:nvPr/>
        </p:nvSpPr>
        <p:spPr>
          <a:xfrm>
            <a:off x="49201" y="4608605"/>
            <a:ext cx="1591911" cy="1334995"/>
          </a:xfrm>
          <a:prstGeom prst="wedgeRoundRectCallout">
            <a:avLst>
              <a:gd name="adj1" fmla="val 53225"/>
              <a:gd name="adj2" fmla="val -63074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>
              <a:defRPr/>
            </a:pPr>
            <a:r>
              <a:rPr lang="en-US" sz="1600" smtClean="0">
                <a:solidFill>
                  <a:srgbClr val="000090"/>
                </a:solidFill>
              </a:rPr>
              <a:t> Mediators</a:t>
            </a:r>
            <a:r>
              <a:rPr lang="en-US" sz="1200" smtClean="0">
                <a:solidFill>
                  <a:srgbClr val="CC332E"/>
                </a:solidFill>
              </a:rPr>
              <a:t/>
            </a:r>
            <a:br>
              <a:rPr lang="en-US" sz="1200" smtClean="0">
                <a:solidFill>
                  <a:srgbClr val="CC332E"/>
                </a:solidFill>
              </a:rPr>
            </a:b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Therapeutic 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alliance</a:t>
            </a:r>
            <a:endParaRPr lang="en-US" sz="1200" smtClean="0">
              <a:solidFill>
                <a:srgbClr val="1F497D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Type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,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 breadth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,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and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depth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of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treatment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 strategy</a:t>
            </a:r>
          </a:p>
          <a:p>
            <a:pPr>
              <a:defRPr/>
            </a:pP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Insight</a:t>
            </a:r>
            <a:r>
              <a:rPr lang="en-US" sz="1200" smtClean="0">
                <a:solidFill>
                  <a:srgbClr val="1F497D"/>
                </a:solidFill>
                <a:latin typeface="Arial"/>
                <a:cs typeface="Arial"/>
              </a:rPr>
              <a:t>…</a:t>
            </a:r>
          </a:p>
          <a:p>
            <a:pPr>
              <a:defRPr/>
            </a:pPr>
            <a:endParaRPr lang="en-US" sz="1200">
              <a:solidFill>
                <a:srgbClr val="CC332E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1F497D"/>
                </a:solidFill>
              </a:rPr>
              <a:t>Design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38600" cy="4267201"/>
          </a:xfrm>
          <a:effectLst>
            <a:glow rad="228600">
              <a:schemeClr val="accent5">
                <a:alpha val="75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Systematic case studies</a:t>
            </a:r>
          </a:p>
          <a:p>
            <a:pPr marL="914400" lvl="1" indent="-514350"/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peers groups</a:t>
            </a:r>
          </a:p>
          <a:p>
            <a:pPr lvl="3"/>
            <a:r>
              <a:rPr lang="en-US" sz="2560" dirty="0" smtClean="0">
                <a:solidFill>
                  <a:srgbClr val="1F497D"/>
                </a:solidFill>
                <a:latin typeface="Arial"/>
                <a:cs typeface="Arial"/>
              </a:rPr>
              <a:t>3 clinicians</a:t>
            </a:r>
          </a:p>
          <a:p>
            <a:pPr lvl="3"/>
            <a:r>
              <a:rPr lang="en-US" sz="2560" dirty="0" smtClean="0">
                <a:solidFill>
                  <a:srgbClr val="1F497D"/>
                </a:solidFill>
                <a:latin typeface="Arial"/>
                <a:cs typeface="Arial"/>
              </a:rPr>
              <a:t>1 clinician = 2 cases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duration : 1 year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standardized assessment from verbatim and audio data 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Content’s analysis (exploratory) and statistics (confirmatory)</a:t>
            </a:r>
          </a:p>
          <a:p>
            <a:pPr marL="514350" indent="-514350">
              <a:spcBef>
                <a:spcPts val="1224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Comparative studies between analogous cases</a:t>
            </a:r>
          </a:p>
          <a:p>
            <a:pPr marL="514350" indent="-514350">
              <a:buNone/>
            </a:pPr>
            <a:endParaRPr lang="en-US" dirty="0" smtClean="0">
              <a:solidFill>
                <a:srgbClr val="1F497D"/>
              </a:solidFill>
            </a:endParaRPr>
          </a:p>
          <a:p>
            <a:endParaRPr lang="en-US" dirty="0" smtClean="0">
              <a:solidFill>
                <a:srgbClr val="1F497D"/>
              </a:solidFill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24400" y="1600201"/>
            <a:ext cx="4038600" cy="4267200"/>
          </a:xfrm>
          <a:effectLst>
            <a:glow rad="228600">
              <a:schemeClr val="accent5">
                <a:alpha val="75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Variables to be explained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Borderline patient's self-damaging or self-mutilating acting processes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Autistic patient's developmental evolution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Alzheimer patient's behavior or depression disorders</a:t>
            </a:r>
          </a:p>
          <a:p>
            <a:pPr marL="514350" indent="-514350">
              <a:spcBef>
                <a:spcPts val="1224"/>
              </a:spcBef>
              <a:buFont typeface="+mj-lt"/>
              <a:buAutoNum type="arabicPeriod"/>
            </a:pPr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Explanatory variables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Quality of therapeutic alliance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Success of a targeted intervention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...</a:t>
            </a:r>
            <a:endParaRPr lang="en-US" dirty="0">
              <a:solidFill>
                <a:srgbClr val="1F497D"/>
              </a:solidFill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28600" y="6148985"/>
            <a:ext cx="8610776" cy="404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1F497D"/>
                </a:solidFill>
              </a:rPr>
              <a:t>Systematic case studies  are related to a descriptive epidemiological study</a:t>
            </a:r>
          </a:p>
          <a:p>
            <a:endParaRPr lang="fr-FR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  <a:latin typeface="Arial"/>
                <a:cs typeface="Arial"/>
              </a:rPr>
              <a:t>Indicators and instruments </a:t>
            </a:r>
            <a:br>
              <a:rPr lang="en-US" sz="4000" dirty="0" smtClean="0">
                <a:solidFill>
                  <a:schemeClr val="tx2"/>
                </a:solidFill>
                <a:latin typeface="Arial"/>
                <a:cs typeface="Arial"/>
              </a:rPr>
            </a:br>
            <a:r>
              <a:rPr lang="en-US" sz="2400" dirty="0" smtClean="0">
                <a:solidFill>
                  <a:schemeClr val="tx2"/>
                </a:solidFill>
                <a:latin typeface="Arial"/>
                <a:cs typeface="Arial"/>
              </a:rPr>
              <a:t>for borderline patients</a:t>
            </a:r>
            <a:endParaRPr lang="en-US" sz="24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38600" cy="4525963"/>
          </a:xfrm>
          <a:effectLst>
            <a:glow rad="228600">
              <a:schemeClr val="accent2">
                <a:alpha val="75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2909" dirty="0" smtClean="0">
                <a:solidFill>
                  <a:srgbClr val="C0504D"/>
                </a:solidFill>
                <a:latin typeface="Arial"/>
                <a:cs typeface="Arial"/>
              </a:rPr>
              <a:t>Functioning indicators (10 )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545" dirty="0" smtClean="0">
                <a:solidFill>
                  <a:srgbClr val="C0504D"/>
                </a:solidFill>
                <a:latin typeface="Arial"/>
                <a:cs typeface="Arial"/>
              </a:rPr>
              <a:t>Autonomy, 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545" dirty="0" smtClean="0">
                <a:solidFill>
                  <a:srgbClr val="C0504D"/>
                </a:solidFill>
                <a:latin typeface="Arial"/>
                <a:cs typeface="Arial"/>
              </a:rPr>
              <a:t>Symptoms’ severity, 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545" dirty="0" smtClean="0">
                <a:solidFill>
                  <a:srgbClr val="C0504D"/>
                </a:solidFill>
                <a:latin typeface="Arial"/>
                <a:cs typeface="Arial"/>
              </a:rPr>
              <a:t>Suffering and subjective distress,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545" dirty="0" smtClean="0">
                <a:solidFill>
                  <a:srgbClr val="C0504D"/>
                </a:solidFill>
                <a:latin typeface="Arial"/>
                <a:cs typeface="Arial"/>
              </a:rPr>
              <a:t>Consequences of the state of the patient on the entourage,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545" dirty="0" smtClean="0">
                <a:solidFill>
                  <a:srgbClr val="C0504D"/>
                </a:solidFill>
                <a:latin typeface="Arial"/>
                <a:cs typeface="Arial"/>
              </a:rPr>
              <a:t>Ability to use capacities, in particular in work,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545" dirty="0" smtClean="0">
                <a:solidFill>
                  <a:srgbClr val="C0504D"/>
                </a:solidFill>
                <a:latin typeface="Arial"/>
                <a:cs typeface="Arial"/>
              </a:rPr>
              <a:t>Quality of the interpersonal relationships,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545" dirty="0" smtClean="0">
                <a:solidFill>
                  <a:srgbClr val="C0504D"/>
                </a:solidFill>
                <a:latin typeface="Arial"/>
                <a:cs typeface="Arial"/>
              </a:rPr>
              <a:t>Width and the depth of the interests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545" dirty="0" smtClean="0">
                <a:solidFill>
                  <a:srgbClr val="C0504D"/>
                </a:solidFill>
                <a:latin typeface="Arial"/>
                <a:cs typeface="Arial"/>
              </a:rPr>
              <a:t>Expression and emotional tolerance,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545" dirty="0" smtClean="0">
                <a:solidFill>
                  <a:srgbClr val="C0504D"/>
                </a:solidFill>
                <a:latin typeface="Arial"/>
                <a:cs typeface="Arial"/>
              </a:rPr>
              <a:t>Insight,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545" dirty="0" smtClean="0">
                <a:solidFill>
                  <a:srgbClr val="C0504D"/>
                </a:solidFill>
                <a:latin typeface="Arial"/>
                <a:cs typeface="Arial"/>
              </a:rPr>
              <a:t>Problem’s resolution and capacity of adaptation</a:t>
            </a:r>
            <a:endParaRPr lang="en-US" sz="2545" dirty="0" smtClean="0">
              <a:solidFill>
                <a:srgbClr val="C0504D"/>
              </a:solidFill>
              <a:latin typeface="Arial"/>
              <a:cs typeface="Arial"/>
            </a:endParaRPr>
          </a:p>
          <a:p>
            <a:pPr>
              <a:buNone/>
            </a:pPr>
            <a:endParaRPr lang="en-US" sz="2909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>
              <a:buNone/>
            </a:pPr>
            <a:r>
              <a:rPr lang="en-US" sz="2909" dirty="0" smtClean="0">
                <a:solidFill>
                  <a:srgbClr val="1F497D"/>
                </a:solidFill>
                <a:latin typeface="Arial"/>
                <a:cs typeface="Arial"/>
              </a:rPr>
              <a:t>Functioning </a:t>
            </a:r>
            <a:r>
              <a:rPr lang="en-US" sz="2909" dirty="0" smtClean="0">
                <a:solidFill>
                  <a:srgbClr val="1F497D"/>
                </a:solidFill>
                <a:latin typeface="Arial"/>
                <a:cs typeface="Arial"/>
              </a:rPr>
              <a:t>Instruments</a:t>
            </a:r>
          </a:p>
          <a:p>
            <a:pPr marL="914400" lvl="1" indent="-457200">
              <a:buNone/>
            </a:pPr>
            <a:r>
              <a:rPr lang="en-US" sz="2545" dirty="0" smtClean="0">
                <a:solidFill>
                  <a:srgbClr val="1F497D"/>
                </a:solidFill>
                <a:latin typeface="Arial"/>
                <a:cs typeface="Arial"/>
              </a:rPr>
              <a:t>Health-Sickness Rating Scale. </a:t>
            </a:r>
            <a:r>
              <a:rPr lang="en-US" sz="2545" dirty="0" err="1" smtClean="0">
                <a:solidFill>
                  <a:srgbClr val="1F497D"/>
                </a:solidFill>
                <a:latin typeface="Arial"/>
                <a:cs typeface="Arial"/>
              </a:rPr>
              <a:t>Luborsky</a:t>
            </a:r>
            <a:r>
              <a:rPr lang="en-US" sz="2545" dirty="0" smtClean="0">
                <a:solidFill>
                  <a:srgbClr val="1F497D"/>
                </a:solidFill>
                <a:latin typeface="Arial"/>
                <a:cs typeface="Arial"/>
              </a:rPr>
              <a:t> 1975</a:t>
            </a:r>
          </a:p>
          <a:p>
            <a:pPr marL="914400" lvl="1" indent="-457200">
              <a:buNone/>
            </a:pPr>
            <a:r>
              <a:rPr lang="en-US" sz="2545" dirty="0" err="1" smtClean="0">
                <a:solidFill>
                  <a:srgbClr val="1F497D"/>
                </a:solidFill>
                <a:latin typeface="Arial"/>
                <a:cs typeface="Arial"/>
              </a:rPr>
              <a:t>Pychodynamic</a:t>
            </a:r>
            <a:r>
              <a:rPr lang="en-US" sz="2545" dirty="0" smtClean="0">
                <a:solidFill>
                  <a:srgbClr val="1F497D"/>
                </a:solidFill>
                <a:latin typeface="Arial"/>
                <a:cs typeface="Arial"/>
              </a:rPr>
              <a:t> functio</a:t>
            </a:r>
            <a:r>
              <a:rPr lang="en-US" dirty="0" smtClean="0">
                <a:solidFill>
                  <a:srgbClr val="1F497D"/>
                </a:solidFill>
                <a:cs typeface="Calibri"/>
              </a:rPr>
              <a:t>ning scales. </a:t>
            </a:r>
            <a:r>
              <a:rPr lang="en-US" dirty="0" err="1" smtClean="0">
                <a:solidFill>
                  <a:srgbClr val="1F497D"/>
                </a:solidFill>
                <a:cs typeface="Calibri"/>
              </a:rPr>
              <a:t>Hoglend</a:t>
            </a:r>
            <a:r>
              <a:rPr lang="en-US" dirty="0" smtClean="0">
                <a:solidFill>
                  <a:srgbClr val="1F497D"/>
                </a:solidFill>
                <a:cs typeface="Calibri"/>
              </a:rPr>
              <a:t> P. </a:t>
            </a:r>
            <a:r>
              <a:rPr lang="en-US" i="1" dirty="0" smtClean="0">
                <a:solidFill>
                  <a:srgbClr val="1F497D"/>
                </a:solidFill>
                <a:cs typeface="Calibri"/>
              </a:rPr>
              <a:t>&amp; al. </a:t>
            </a:r>
            <a:r>
              <a:rPr lang="en-US" dirty="0" smtClean="0">
                <a:solidFill>
                  <a:srgbClr val="1F497D"/>
                </a:solidFill>
                <a:cs typeface="Calibri"/>
              </a:rPr>
              <a:t>2000</a:t>
            </a:r>
          </a:p>
          <a:p>
            <a:pPr marL="514350" indent="-514350">
              <a:buNone/>
            </a:pPr>
            <a:endParaRPr lang="en-US" dirty="0">
              <a:solidFill>
                <a:srgbClr val="C0504D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038600" cy="4525963"/>
          </a:xfrm>
          <a:effectLst>
            <a:glow rad="228600">
              <a:schemeClr val="accent2">
                <a:alpha val="75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2909" dirty="0" smtClean="0">
                <a:solidFill>
                  <a:schemeClr val="accent2"/>
                </a:solidFill>
                <a:latin typeface="Arial"/>
                <a:cs typeface="Arial"/>
              </a:rPr>
              <a:t>Process indicators (6)</a:t>
            </a:r>
          </a:p>
          <a:p>
            <a:pPr marL="914400" lvl="1" indent="-457200">
              <a:spcBef>
                <a:spcPts val="360"/>
              </a:spcBef>
              <a:spcAft>
                <a:spcPts val="50"/>
              </a:spcAft>
              <a:buFont typeface="+mj-lt"/>
              <a:buAutoNum type="arabicPeriod"/>
            </a:pPr>
            <a:r>
              <a:rPr lang="en-US" sz="2545" dirty="0" smtClean="0">
                <a:solidFill>
                  <a:schemeClr val="accent2"/>
                </a:solidFill>
                <a:latin typeface="Arial"/>
                <a:cs typeface="Arial"/>
              </a:rPr>
              <a:t>Self representation, ability to think</a:t>
            </a:r>
          </a:p>
          <a:p>
            <a:pPr marL="914400" lvl="1" indent="-457200">
              <a:spcBef>
                <a:spcPts val="360"/>
              </a:spcBef>
              <a:spcAft>
                <a:spcPts val="50"/>
              </a:spcAft>
              <a:buFont typeface="+mj-lt"/>
              <a:buAutoNum type="arabicPeriod"/>
            </a:pPr>
            <a:r>
              <a:rPr lang="en-US" sz="2545" dirty="0" smtClean="0">
                <a:solidFill>
                  <a:schemeClr val="accent2"/>
                </a:solidFill>
                <a:latin typeface="Arial"/>
                <a:cs typeface="Arial"/>
              </a:rPr>
              <a:t>Psychic </a:t>
            </a:r>
            <a:r>
              <a:rPr lang="en-US" sz="2545" dirty="0" err="1" smtClean="0">
                <a:solidFill>
                  <a:schemeClr val="accent2"/>
                </a:solidFill>
                <a:latin typeface="Arial"/>
                <a:cs typeface="Arial"/>
              </a:rPr>
              <a:t>conflictuality</a:t>
            </a:r>
            <a:endParaRPr lang="en-US" sz="2545" dirty="0" smtClean="0">
              <a:solidFill>
                <a:schemeClr val="accent2"/>
              </a:solidFill>
              <a:latin typeface="Arial"/>
              <a:cs typeface="Arial"/>
            </a:endParaRPr>
          </a:p>
          <a:p>
            <a:pPr marL="914400" lvl="1" indent="-457200">
              <a:spcBef>
                <a:spcPts val="360"/>
              </a:spcBef>
              <a:spcAft>
                <a:spcPts val="50"/>
              </a:spcAft>
              <a:buFont typeface="+mj-lt"/>
              <a:buAutoNum type="arabicPeriod"/>
            </a:pPr>
            <a:r>
              <a:rPr lang="en-US" sz="2545" dirty="0" smtClean="0">
                <a:solidFill>
                  <a:schemeClr val="accent2"/>
                </a:solidFill>
                <a:latin typeface="Arial"/>
                <a:cs typeface="Arial"/>
              </a:rPr>
              <a:t>Therapeutic alliance</a:t>
            </a:r>
          </a:p>
          <a:p>
            <a:pPr marL="914400" lvl="1" indent="-457200">
              <a:spcBef>
                <a:spcPts val="360"/>
              </a:spcBef>
              <a:spcAft>
                <a:spcPts val="50"/>
              </a:spcAft>
              <a:buFont typeface="+mj-lt"/>
              <a:buAutoNum type="arabicPeriod"/>
            </a:pPr>
            <a:r>
              <a:rPr lang="en-US" sz="2545" dirty="0" smtClean="0">
                <a:solidFill>
                  <a:schemeClr val="accent2"/>
                </a:solidFill>
                <a:latin typeface="Arial"/>
                <a:cs typeface="Arial"/>
              </a:rPr>
              <a:t>Involvement in therapy</a:t>
            </a:r>
          </a:p>
          <a:p>
            <a:pPr marL="914400" lvl="1" indent="-457200">
              <a:spcBef>
                <a:spcPts val="360"/>
              </a:spcBef>
              <a:spcAft>
                <a:spcPts val="50"/>
              </a:spcAft>
              <a:buFont typeface="+mj-lt"/>
              <a:buAutoNum type="arabicPeriod"/>
            </a:pPr>
            <a:r>
              <a:rPr lang="en-US" sz="2545" dirty="0" smtClean="0">
                <a:solidFill>
                  <a:schemeClr val="accent2"/>
                </a:solidFill>
                <a:latin typeface="Arial"/>
                <a:cs typeface="Arial"/>
              </a:rPr>
              <a:t>Defense mechanisms and coping abilities.</a:t>
            </a:r>
          </a:p>
          <a:p>
            <a:pPr marL="914400" lvl="1" indent="-457200">
              <a:spcBef>
                <a:spcPts val="360"/>
              </a:spcBef>
              <a:spcAft>
                <a:spcPts val="50"/>
              </a:spcAft>
              <a:buFont typeface="+mj-lt"/>
              <a:buAutoNum type="arabicPeriod"/>
            </a:pPr>
            <a:r>
              <a:rPr lang="en-US" sz="2545" dirty="0" smtClean="0">
                <a:solidFill>
                  <a:schemeClr val="accent2"/>
                </a:solidFill>
                <a:latin typeface="Arial"/>
                <a:cs typeface="Arial"/>
              </a:rPr>
              <a:t>Therapeutic action</a:t>
            </a:r>
            <a:endParaRPr lang="en-US" sz="2545" baseline="30000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>
              <a:spcBef>
                <a:spcPts val="360"/>
              </a:spcBef>
              <a:spcAft>
                <a:spcPts val="50"/>
              </a:spcAft>
              <a:buNone/>
            </a:pPr>
            <a:endParaRPr lang="en-US" sz="2545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>
              <a:spcBef>
                <a:spcPts val="360"/>
              </a:spcBef>
              <a:spcAft>
                <a:spcPts val="50"/>
              </a:spcAft>
              <a:buNone/>
            </a:pPr>
            <a:endParaRPr lang="en-US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>
              <a:buNone/>
            </a:pPr>
            <a:endParaRPr lang="en-US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>
              <a:buNone/>
            </a:pPr>
            <a:endParaRPr lang="en-US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>
              <a:buNone/>
            </a:pPr>
            <a:endParaRPr lang="en-US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>
              <a:buNone/>
            </a:pPr>
            <a:endParaRPr lang="en-US" dirty="0" smtClean="0">
              <a:solidFill>
                <a:srgbClr val="1F497D"/>
              </a:solidFill>
              <a:latin typeface="Arial"/>
              <a:cs typeface="Arial"/>
            </a:endParaRPr>
          </a:p>
          <a:p>
            <a:pPr>
              <a:spcBef>
                <a:spcPts val="1224"/>
              </a:spcBef>
              <a:buNone/>
            </a:pPr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Process </a:t>
            </a:r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Instruments</a:t>
            </a:r>
          </a:p>
          <a:p>
            <a:pPr lvl="1">
              <a:buNone/>
            </a:pPr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Psychotherapy Process Q-set, Jones E., 2000</a:t>
            </a:r>
          </a:p>
          <a:p>
            <a:pPr lvl="1">
              <a:buNone/>
            </a:pPr>
            <a:r>
              <a:rPr lang="en-US" dirty="0" smtClean="0">
                <a:solidFill>
                  <a:srgbClr val="1F497D"/>
                </a:solidFill>
                <a:latin typeface="Arial"/>
                <a:cs typeface="Arial"/>
              </a:rPr>
              <a:t>Child Psychotherapy Q-set, Schneider C. 2006</a:t>
            </a:r>
          </a:p>
          <a:p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325</Words>
  <Application>Microsoft Macintosh PowerPoint</Application>
  <PresentationFormat>Présentation à l'écran (4:3)</PresentationFormat>
  <Paragraphs>82</Paragraphs>
  <Slides>4</Slides>
  <Notes>1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Poster juin 2008</vt:lpstr>
      <vt:lpstr>Diapositive 2</vt:lpstr>
      <vt:lpstr>Design</vt:lpstr>
      <vt:lpstr>Indicators and instruments  for borderline patients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8</cp:revision>
  <dcterms:created xsi:type="dcterms:W3CDTF">2008-06-16T10:14:55Z</dcterms:created>
  <dcterms:modified xsi:type="dcterms:W3CDTF">2008-06-16T10:40:21Z</dcterms:modified>
</cp:coreProperties>
</file>