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0" d="100"/>
          <a:sy n="100" d="100"/>
        </p:scale>
        <p:origin x="-8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BCF3C-EDEE-A848-8DFD-947023C3B516}" type="datetimeFigureOut">
              <a:rPr lang="fr-FR" smtClean="0"/>
              <a:t>18/05/08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49D79-F8A0-D54D-B4D1-FE459CAA4754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26200"/>
            <a:ext cx="533400" cy="228600"/>
          </a:xfrm>
          <a:noFill/>
        </p:spPr>
        <p:txBody>
          <a:bodyPr/>
          <a:lstStyle/>
          <a:p>
            <a:fld id="{7BB42184-D6E6-C843-A23B-EEB0EA5BD96D}" type="slidenum">
              <a:rPr lang="fr-FR">
                <a:latin typeface="Arial" pitchFamily="-108" charset="0"/>
              </a:rPr>
              <a:pPr/>
              <a:t>1</a:t>
            </a:fld>
            <a:endParaRPr lang="fr-FR">
              <a:latin typeface="Arial" pitchFamily="-10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096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Résumé de la méthodologie générale</a:t>
            </a:r>
            <a:br>
              <a:rPr lang="fr-FR" sz="3200" dirty="0">
                <a:solidFill>
                  <a:schemeClr val="tx2"/>
                </a:solidFill>
              </a:rPr>
            </a:br>
            <a:r>
              <a:rPr lang="fr-FR" sz="2000" dirty="0">
                <a:solidFill>
                  <a:schemeClr val="tx2"/>
                </a:solidFill>
              </a:rPr>
              <a:t>(étude longitudinale intensive en milieu naturel)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" y="1219200"/>
            <a:ext cx="8610600" cy="5847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b="1" dirty="0">
                <a:solidFill>
                  <a:schemeClr val="bg1"/>
                </a:solidFill>
                <a:latin typeface="Helvetica-Bold" charset="0"/>
              </a:rPr>
              <a:t>Pour</a:t>
            </a:r>
            <a:r>
              <a:rPr lang="fr-FR" sz="1400" b="1" dirty="0" smtClean="0">
                <a:solidFill>
                  <a:schemeClr val="bg1"/>
                </a:solidFill>
                <a:latin typeface="Helvetica-Bold" charset="0"/>
              </a:rPr>
              <a:t> ce patient</a:t>
            </a:r>
            <a:r>
              <a:rPr lang="fr-FR" sz="1400" b="1" dirty="0">
                <a:solidFill>
                  <a:schemeClr val="bg1"/>
                </a:solidFill>
                <a:latin typeface="Helvetica-Bold" charset="0"/>
              </a:rPr>
              <a:t>, dans</a:t>
            </a:r>
            <a:r>
              <a:rPr lang="fr-FR" sz="1400" b="1" dirty="0" smtClean="0">
                <a:solidFill>
                  <a:schemeClr val="bg1"/>
                </a:solidFill>
                <a:latin typeface="Helvetica-Bold" charset="0"/>
              </a:rPr>
              <a:t> ces conditions</a:t>
            </a:r>
            <a:r>
              <a:rPr lang="fr-FR" sz="1400" b="1" dirty="0">
                <a:solidFill>
                  <a:schemeClr val="bg1"/>
                </a:solidFill>
                <a:latin typeface="Helvetica-Bold" charset="0"/>
              </a:rPr>
              <a:t>, quels sont les résultats attendus et obtenus, suivant quelles approches, et quelles ont été  les principales caractéristiques du processus de changement ?</a:t>
            </a:r>
            <a:r>
              <a:rPr lang="fr-FR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28600" y="2000071"/>
            <a:ext cx="38862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600" b="1" dirty="0">
                <a:solidFill>
                  <a:srgbClr val="CC332E"/>
                </a:solidFill>
              </a:rPr>
              <a:t>1. Diagnostic précis et </a:t>
            </a:r>
            <a:r>
              <a:rPr lang="fr-FR" sz="1600" b="1" dirty="0" smtClean="0">
                <a:solidFill>
                  <a:srgbClr val="CC332E"/>
                </a:solidFill>
              </a:rPr>
              <a:t>fiable</a:t>
            </a:r>
            <a:r>
              <a:rPr lang="fr-FR" sz="1600" b="1" dirty="0">
                <a:solidFill>
                  <a:srgbClr val="CC332E"/>
                </a:solidFill>
              </a:rPr>
              <a:t/>
            </a:r>
            <a:br>
              <a:rPr lang="fr-FR" sz="1600" b="1" dirty="0">
                <a:solidFill>
                  <a:srgbClr val="CC332E"/>
                </a:solidFill>
              </a:rPr>
            </a:br>
            <a:r>
              <a:rPr lang="fr-FR" sz="1600" dirty="0" smtClean="0">
                <a:solidFill>
                  <a:srgbClr val="CC332E"/>
                </a:solidFill>
              </a:rPr>
              <a:t>Formulation psychopathologique</a:t>
            </a:r>
            <a:r>
              <a:rPr lang="fr-FR" sz="1600" dirty="0">
                <a:solidFill>
                  <a:srgbClr val="000000"/>
                </a:solidFill>
              </a:rPr>
              <a:t/>
            </a:r>
            <a:br>
              <a:rPr lang="fr-FR" sz="1600" dirty="0">
                <a:solidFill>
                  <a:srgbClr val="000000"/>
                </a:solidFill>
              </a:rPr>
            </a:br>
            <a:r>
              <a:rPr lang="fr-FR" sz="1600" dirty="0" smtClean="0">
                <a:solidFill>
                  <a:srgbClr val="CC332E"/>
                </a:solidFill>
              </a:rPr>
              <a:t>Modérateurs</a:t>
            </a:r>
            <a:r>
              <a:rPr lang="fr-FR" sz="1600" dirty="0">
                <a:solidFill>
                  <a:srgbClr val="CC332E"/>
                </a:solidFill>
              </a:rPr>
              <a:t>,</a:t>
            </a:r>
            <a:r>
              <a:rPr lang="fr-FR" sz="1600" dirty="0" smtClean="0">
                <a:solidFill>
                  <a:srgbClr val="CC332E"/>
                </a:solidFill>
              </a:rPr>
              <a:t> Mesures fonctionnement</a:t>
            </a:r>
          </a:p>
          <a:p>
            <a:pPr algn="ctr">
              <a:spcBef>
                <a:spcPct val="50000"/>
              </a:spcBef>
              <a:defRPr/>
            </a:pPr>
            <a:r>
              <a:rPr lang="fr-FR" sz="1600" dirty="0">
                <a:solidFill>
                  <a:srgbClr val="CC332E"/>
                </a:solidFill>
              </a:rPr>
              <a:t>[DSM-IV]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286000" y="4876800"/>
            <a:ext cx="4114800" cy="3385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600" b="1" dirty="0">
                <a:solidFill>
                  <a:srgbClr val="CC332E"/>
                </a:solidFill>
              </a:rPr>
              <a:t>3. Évaluations intermédiaires</a:t>
            </a:r>
            <a:r>
              <a:rPr lang="fr-FR" sz="1600" b="1" dirty="0" smtClean="0">
                <a:solidFill>
                  <a:srgbClr val="CC332E"/>
                </a:solidFill>
              </a:rPr>
              <a:t/>
            </a:r>
            <a:br>
              <a:rPr lang="fr-FR" sz="1600" b="1" dirty="0" smtClean="0">
                <a:solidFill>
                  <a:srgbClr val="CC332E"/>
                </a:solidFill>
              </a:rPr>
            </a:br>
            <a:endParaRPr lang="fr-FR" sz="1600" dirty="0">
              <a:solidFill>
                <a:srgbClr val="CC332E"/>
              </a:solidFill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6858000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5410200" y="3354388"/>
            <a:ext cx="1524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5410200" y="4800600"/>
            <a:ext cx="1524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2" name="Grouper 28"/>
          <p:cNvGrpSpPr>
            <a:grpSpLocks/>
          </p:cNvGrpSpPr>
          <p:nvPr/>
        </p:nvGrpSpPr>
        <p:grpSpPr bwMode="auto">
          <a:xfrm>
            <a:off x="1143000" y="3127375"/>
            <a:ext cx="7475538" cy="1673225"/>
            <a:chOff x="1447800" y="3149600"/>
            <a:chExt cx="7475538" cy="1673225"/>
          </a:xfrm>
        </p:grpSpPr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5692775" y="4008438"/>
              <a:ext cx="152400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5692775" y="4132263"/>
              <a:ext cx="152400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Text Box 20"/>
            <p:cNvSpPr txBox="1">
              <a:spLocks noChangeArrowheads="1"/>
            </p:cNvSpPr>
            <p:nvPr/>
          </p:nvSpPr>
          <p:spPr bwMode="auto">
            <a:xfrm>
              <a:off x="5734050" y="3937000"/>
              <a:ext cx="18573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fr-FR" sz="1400" b="1"/>
                <a:t>Facteurs processus</a:t>
              </a:r>
              <a:endParaRPr lang="fr-FR"/>
            </a:p>
          </p:txBody>
        </p:sp>
        <p:grpSp>
          <p:nvGrpSpPr>
            <p:cNvPr id="16" name="Grouper 27"/>
            <p:cNvGrpSpPr>
              <a:grpSpLocks/>
            </p:cNvGrpSpPr>
            <p:nvPr/>
          </p:nvGrpSpPr>
          <p:grpSpPr bwMode="auto">
            <a:xfrm>
              <a:off x="1447800" y="3149600"/>
              <a:ext cx="7475538" cy="1673225"/>
              <a:chOff x="1447800" y="3149600"/>
              <a:chExt cx="7475538" cy="1673225"/>
            </a:xfrm>
          </p:grpSpPr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1447800" y="3444875"/>
                <a:ext cx="4038600" cy="1323975"/>
              </a:xfrm>
              <a:prstGeom prst="rect">
                <a:avLst/>
              </a:prstGeom>
              <a:noFill/>
              <a:ln w="38100">
                <a:solidFill>
                  <a:srgbClr val="008000"/>
                </a:solidFill>
                <a:prstDash val="dash"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FR" sz="1600" b="1" dirty="0">
                    <a:solidFill>
                      <a:srgbClr val="9E3900"/>
                    </a:solidFill>
                  </a:rPr>
                  <a:t>2. Identification précise de l’approche mise en œuvre</a:t>
                </a:r>
                <a:r>
                  <a:rPr lang="fr-FR" sz="1600" dirty="0">
                    <a:solidFill>
                      <a:srgbClr val="9E3900"/>
                    </a:solidFill>
                  </a:rPr>
                  <a:t/>
                </a:r>
                <a:br>
                  <a:rPr lang="fr-FR" sz="1600" dirty="0">
                    <a:solidFill>
                      <a:srgbClr val="9E3900"/>
                    </a:solidFill>
                  </a:rPr>
                </a:br>
                <a:r>
                  <a:rPr lang="fr-FR" sz="1600" b="1" dirty="0">
                    <a:solidFill>
                      <a:srgbClr val="9E3900"/>
                    </a:solidFill>
                  </a:rPr>
                  <a:t>+</a:t>
                </a:r>
                <a:br>
                  <a:rPr lang="fr-FR" sz="1600" b="1" dirty="0">
                    <a:solidFill>
                      <a:srgbClr val="9E3900"/>
                    </a:solidFill>
                  </a:rPr>
                </a:br>
                <a:r>
                  <a:rPr lang="fr-FR" sz="1600" b="1" dirty="0">
                    <a:solidFill>
                      <a:srgbClr val="9E3900"/>
                    </a:solidFill>
                  </a:rPr>
                  <a:t>médiateurs activés et contexte</a:t>
                </a:r>
                <a:r>
                  <a:rPr lang="fr-FR" sz="1600" b="1" dirty="0" smtClean="0">
                    <a:solidFill>
                      <a:srgbClr val="9E3900"/>
                    </a:solidFill>
                  </a:rPr>
                  <a:t/>
                </a:r>
                <a:br>
                  <a:rPr lang="fr-FR" sz="1600" b="1" dirty="0" smtClean="0">
                    <a:solidFill>
                      <a:srgbClr val="9E3900"/>
                    </a:solidFill>
                  </a:rPr>
                </a:br>
                <a:r>
                  <a:rPr lang="fr-FR" sz="1600" dirty="0" smtClean="0">
                    <a:solidFill>
                      <a:srgbClr val="9E3900"/>
                    </a:solidFill>
                  </a:rPr>
                  <a:t>à ≠ </a:t>
                </a:r>
                <a:r>
                  <a:rPr lang="fr-FR" sz="1600" b="1" dirty="0">
                    <a:solidFill>
                      <a:srgbClr val="9E3900"/>
                    </a:solidFill>
                  </a:rPr>
                  <a:t>phases</a:t>
                </a:r>
                <a:r>
                  <a:rPr lang="fr-FR" sz="1600" dirty="0">
                    <a:solidFill>
                      <a:srgbClr val="9E3900"/>
                    </a:solidFill>
                  </a:rPr>
                  <a:t> de psychothérapie </a:t>
                </a:r>
              </a:p>
            </p:txBody>
          </p:sp>
          <p:sp>
            <p:nvSpPr>
              <p:cNvPr id="18" name="Line 10"/>
              <p:cNvSpPr>
                <a:spLocks noChangeShapeType="1"/>
              </p:cNvSpPr>
              <p:nvPr/>
            </p:nvSpPr>
            <p:spPr bwMode="auto">
              <a:xfrm>
                <a:off x="5692775" y="3354388"/>
                <a:ext cx="0" cy="69056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Line 13"/>
              <p:cNvSpPr>
                <a:spLocks noChangeShapeType="1"/>
              </p:cNvSpPr>
              <p:nvPr/>
            </p:nvSpPr>
            <p:spPr bwMode="auto">
              <a:xfrm>
                <a:off x="5692775" y="4132263"/>
                <a:ext cx="0" cy="69056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>
                <a:off x="5616575" y="3856038"/>
                <a:ext cx="1752600" cy="0"/>
              </a:xfrm>
              <a:prstGeom prst="line">
                <a:avLst/>
              </a:prstGeom>
              <a:noFill/>
              <a:ln w="571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>
                  <a:latin typeface="Arial" pitchFamily="-106" charset="0"/>
                </a:endParaRPr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>
                <a:off x="5616575" y="4313238"/>
                <a:ext cx="1752600" cy="0"/>
              </a:xfrm>
              <a:prstGeom prst="line">
                <a:avLst/>
              </a:prstGeom>
              <a:noFill/>
              <a:ln w="57150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>
                  <a:latin typeface="Arial" pitchFamily="-106" charset="0"/>
                </a:endParaRPr>
              </a:p>
            </p:txBody>
          </p:sp>
          <p:sp>
            <p:nvSpPr>
              <p:cNvPr id="22" name="Text Box 21"/>
              <p:cNvSpPr txBox="1">
                <a:spLocks noChangeArrowheads="1"/>
              </p:cNvSpPr>
              <p:nvPr/>
            </p:nvSpPr>
            <p:spPr bwMode="auto">
              <a:xfrm>
                <a:off x="7958138" y="3856038"/>
                <a:ext cx="860425" cy="457200"/>
              </a:xfrm>
              <a:prstGeom prst="rect">
                <a:avLst/>
              </a:prstGeom>
              <a:solidFill>
                <a:srgbClr val="9E3900"/>
              </a:solidFill>
              <a:ln>
                <a:solidFill>
                  <a:srgbClr val="8D3C15"/>
                </a:solidFill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>
                  <a:defRPr/>
                </a:pPr>
                <a:r>
                  <a:rPr lang="fr-FR" sz="1200" b="1" dirty="0"/>
                  <a:t>Variables</a:t>
                </a:r>
                <a:br>
                  <a:rPr lang="fr-FR" sz="1200" b="1" dirty="0"/>
                </a:br>
                <a:r>
                  <a:rPr lang="fr-FR" sz="1200" b="1" dirty="0"/>
                  <a:t>patients</a:t>
                </a:r>
              </a:p>
            </p:txBody>
          </p:sp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>
                <a:off x="7562850" y="4084638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>
                  <a:latin typeface="Arial" pitchFamily="-106" charset="0"/>
                </a:endParaRPr>
              </a:p>
            </p:txBody>
          </p:sp>
          <p:sp>
            <p:nvSpPr>
              <p:cNvPr id="24" name="Text Box 23"/>
              <p:cNvSpPr txBox="1">
                <a:spLocks noChangeArrowheads="1"/>
              </p:cNvSpPr>
              <p:nvPr/>
            </p:nvSpPr>
            <p:spPr bwMode="auto">
              <a:xfrm>
                <a:off x="7840663" y="3149600"/>
                <a:ext cx="1082675" cy="639763"/>
              </a:xfrm>
              <a:prstGeom prst="rect">
                <a:avLst/>
              </a:prstGeom>
              <a:solidFill>
                <a:srgbClr val="9E3900"/>
              </a:solidFill>
              <a:ln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>
                  <a:defRPr/>
                </a:pPr>
                <a:r>
                  <a:rPr lang="fr-FR" sz="1200" b="1" dirty="0"/>
                  <a:t>Variables</a:t>
                </a:r>
              </a:p>
              <a:p>
                <a:pPr algn="ctr">
                  <a:defRPr/>
                </a:pPr>
                <a:r>
                  <a:rPr lang="fr-FR" sz="1200" b="1" dirty="0"/>
                  <a:t>thérapeute</a:t>
                </a:r>
                <a:br>
                  <a:rPr lang="fr-FR" sz="1200" b="1" dirty="0"/>
                </a:br>
                <a:r>
                  <a:rPr lang="fr-FR" sz="1200" b="1" dirty="0"/>
                  <a:t>et technique</a:t>
                </a:r>
              </a:p>
            </p:txBody>
          </p:sp>
          <p:sp>
            <p:nvSpPr>
              <p:cNvPr id="25" name="Text Box 26"/>
              <p:cNvSpPr txBox="1">
                <a:spLocks noChangeArrowheads="1"/>
              </p:cNvSpPr>
              <p:nvPr/>
            </p:nvSpPr>
            <p:spPr bwMode="auto">
              <a:xfrm>
                <a:off x="7864475" y="4405313"/>
                <a:ext cx="1047750" cy="274637"/>
              </a:xfrm>
              <a:prstGeom prst="rect">
                <a:avLst/>
              </a:prstGeom>
              <a:solidFill>
                <a:srgbClr val="9E3900"/>
              </a:solidFill>
              <a:ln>
                <a:solidFill>
                  <a:srgbClr val="8D3C15"/>
                </a:solidFill>
                <a:headEnd/>
                <a:tailEnd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>
                  <a:defRPr/>
                </a:pPr>
                <a:r>
                  <a:rPr lang="fr-FR" sz="1200" b="1" dirty="0"/>
                  <a:t>Interactions</a:t>
                </a:r>
              </a:p>
            </p:txBody>
          </p:sp>
          <p:sp>
            <p:nvSpPr>
              <p:cNvPr id="26" name="Line 28"/>
              <p:cNvSpPr>
                <a:spLocks noChangeShapeType="1"/>
              </p:cNvSpPr>
              <p:nvPr/>
            </p:nvSpPr>
            <p:spPr bwMode="auto">
              <a:xfrm rot="1902605">
                <a:off x="7620000" y="4618038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>
                  <a:latin typeface="Arial" pitchFamily="-106" charset="0"/>
                </a:endParaRPr>
              </a:p>
            </p:txBody>
          </p:sp>
          <p:sp>
            <p:nvSpPr>
              <p:cNvPr id="27" name="Line 29"/>
              <p:cNvSpPr>
                <a:spLocks noChangeShapeType="1"/>
              </p:cNvSpPr>
              <p:nvPr/>
            </p:nvSpPr>
            <p:spPr bwMode="auto">
              <a:xfrm rot="19473257">
                <a:off x="7543800" y="3627438"/>
                <a:ext cx="228600" cy="0"/>
              </a:xfrm>
              <a:prstGeom prst="line">
                <a:avLst/>
              </a:prstGeom>
              <a:noFill/>
              <a:ln w="38100">
                <a:solidFill>
                  <a:schemeClr val="accent6">
                    <a:lumMod val="50000"/>
                  </a:schemeClr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fr-FR">
                  <a:latin typeface="Arial" pitchFamily="-106" charset="0"/>
                </a:endParaRPr>
              </a:p>
            </p:txBody>
          </p:sp>
        </p:grpSp>
      </p:grp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4419600" y="6172200"/>
            <a:ext cx="4648200" cy="5847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600" b="1" dirty="0">
                <a:solidFill>
                  <a:srgbClr val="000090"/>
                </a:solidFill>
              </a:rPr>
              <a:t>5</a:t>
            </a:r>
            <a:r>
              <a:rPr lang="fr-FR" sz="1600" b="1" dirty="0" smtClean="0">
                <a:solidFill>
                  <a:srgbClr val="000090"/>
                </a:solidFill>
              </a:rPr>
              <a:t>. </a:t>
            </a:r>
            <a:r>
              <a:rPr lang="fr-FR" sz="1600" b="1" dirty="0">
                <a:solidFill>
                  <a:srgbClr val="000090"/>
                </a:solidFill>
              </a:rPr>
              <a:t>Mise en relation des résultats</a:t>
            </a:r>
            <a:br>
              <a:rPr lang="fr-FR" sz="1600" b="1" dirty="0">
                <a:solidFill>
                  <a:srgbClr val="000090"/>
                </a:solidFill>
              </a:rPr>
            </a:br>
            <a:r>
              <a:rPr lang="fr-FR" sz="1600" b="1" dirty="0">
                <a:solidFill>
                  <a:srgbClr val="000090"/>
                </a:solidFill>
              </a:rPr>
              <a:t>avec</a:t>
            </a:r>
            <a:r>
              <a:rPr lang="fr-FR" sz="1600" b="1" dirty="0" smtClean="0">
                <a:solidFill>
                  <a:srgbClr val="000090"/>
                </a:solidFill>
              </a:rPr>
              <a:t> médiateurs et modérateurs / inférences</a:t>
            </a:r>
          </a:p>
          <a:p>
            <a:pPr algn="ctr">
              <a:spcBef>
                <a:spcPct val="50000"/>
              </a:spcBef>
              <a:defRPr/>
            </a:pPr>
            <a:endParaRPr lang="fr-FR" sz="1600" dirty="0">
              <a:solidFill>
                <a:srgbClr val="FFFFFF"/>
              </a:solidFill>
            </a:endParaRP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3352800" y="5410200"/>
            <a:ext cx="4953000" cy="5847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600" b="1" dirty="0">
                <a:solidFill>
                  <a:srgbClr val="CC332E"/>
                </a:solidFill>
              </a:rPr>
              <a:t>4</a:t>
            </a:r>
            <a:r>
              <a:rPr lang="fr-FR" sz="1600" b="1" dirty="0" smtClean="0">
                <a:solidFill>
                  <a:srgbClr val="CC332E"/>
                </a:solidFill>
              </a:rPr>
              <a:t>. Comparaison formulations initiale et finale</a:t>
            </a:r>
            <a:br>
              <a:rPr lang="fr-FR" sz="1600" b="1" dirty="0" smtClean="0">
                <a:solidFill>
                  <a:srgbClr val="CC332E"/>
                </a:solidFill>
              </a:rPr>
            </a:br>
            <a:r>
              <a:rPr lang="fr-FR" sz="1600" b="1" dirty="0" smtClean="0">
                <a:solidFill>
                  <a:srgbClr val="CC332E"/>
                </a:solidFill>
              </a:rPr>
              <a:t>évolution des indicateurs de fonctionnement et </a:t>
            </a:r>
            <a:r>
              <a:rPr lang="fr-FR" sz="1600" b="1" dirty="0" err="1" smtClean="0">
                <a:solidFill>
                  <a:srgbClr val="CC332E"/>
                </a:solidFill>
              </a:rPr>
              <a:t>Δ</a:t>
            </a:r>
            <a:r>
              <a:rPr lang="fr-FR" sz="1600" b="1" dirty="0" smtClean="0">
                <a:solidFill>
                  <a:srgbClr val="CC332E"/>
                </a:solidFill>
              </a:rPr>
              <a:t/>
            </a:r>
            <a:br>
              <a:rPr lang="fr-FR" sz="1600" b="1" dirty="0" smtClean="0">
                <a:solidFill>
                  <a:srgbClr val="CC332E"/>
                </a:solidFill>
              </a:rPr>
            </a:br>
            <a:endParaRPr lang="fr-FR" sz="1600" dirty="0">
              <a:solidFill>
                <a:srgbClr val="CC332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134</Words>
  <Application>Microsoft Macintosh PowerPoint</Application>
  <PresentationFormat>Présentation à l'écran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1</cp:revision>
  <dcterms:created xsi:type="dcterms:W3CDTF">2008-05-18T13:56:52Z</dcterms:created>
  <dcterms:modified xsi:type="dcterms:W3CDTF">2008-05-18T13:58:20Z</dcterms:modified>
</cp:coreProperties>
</file>