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50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4" d="100"/>
          <a:sy n="94" d="100"/>
        </p:scale>
        <p:origin x="-54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ED2EC-B80E-D34E-812F-B648B61C278E}" type="datetimeFigureOut">
              <a:rPr lang="fr-FR" smtClean="0"/>
              <a:pPr/>
              <a:t>16/11/2014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BC9B7-35D1-E34D-9752-B5736CDC2041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ED2EC-B80E-D34E-812F-B648B61C278E}" type="datetimeFigureOut">
              <a:rPr lang="fr-FR" smtClean="0"/>
              <a:pPr/>
              <a:t>16/11/2014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BC9B7-35D1-E34D-9752-B5736CDC2041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ED2EC-B80E-D34E-812F-B648B61C278E}" type="datetimeFigureOut">
              <a:rPr lang="fr-FR" smtClean="0"/>
              <a:pPr/>
              <a:t>16/11/2014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BC9B7-35D1-E34D-9752-B5736CDC2041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ED2EC-B80E-D34E-812F-B648B61C278E}" type="datetimeFigureOut">
              <a:rPr lang="fr-FR" smtClean="0"/>
              <a:pPr/>
              <a:t>16/11/2014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BC9B7-35D1-E34D-9752-B5736CDC2041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ED2EC-B80E-D34E-812F-B648B61C278E}" type="datetimeFigureOut">
              <a:rPr lang="fr-FR" smtClean="0"/>
              <a:pPr/>
              <a:t>16/11/2014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BC9B7-35D1-E34D-9752-B5736CDC2041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ED2EC-B80E-D34E-812F-B648B61C278E}" type="datetimeFigureOut">
              <a:rPr lang="fr-FR" smtClean="0"/>
              <a:pPr/>
              <a:t>16/11/2014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BC9B7-35D1-E34D-9752-B5736CDC2041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ED2EC-B80E-D34E-812F-B648B61C278E}" type="datetimeFigureOut">
              <a:rPr lang="fr-FR" smtClean="0"/>
              <a:pPr/>
              <a:t>16/11/2014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BC9B7-35D1-E34D-9752-B5736CDC2041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ED2EC-B80E-D34E-812F-B648B61C278E}" type="datetimeFigureOut">
              <a:rPr lang="fr-FR" smtClean="0"/>
              <a:pPr/>
              <a:t>16/11/2014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BC9B7-35D1-E34D-9752-B5736CDC2041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ED2EC-B80E-D34E-812F-B648B61C278E}" type="datetimeFigureOut">
              <a:rPr lang="fr-FR" smtClean="0"/>
              <a:pPr/>
              <a:t>16/11/2014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BC9B7-35D1-E34D-9752-B5736CDC2041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ED2EC-B80E-D34E-812F-B648B61C278E}" type="datetimeFigureOut">
              <a:rPr lang="fr-FR" smtClean="0"/>
              <a:pPr/>
              <a:t>16/11/2014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BC9B7-35D1-E34D-9752-B5736CDC2041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ED2EC-B80E-D34E-812F-B648B61C278E}" type="datetimeFigureOut">
              <a:rPr lang="fr-FR" smtClean="0"/>
              <a:pPr/>
              <a:t>16/11/2014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BC9B7-35D1-E34D-9752-B5736CDC2041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EED2EC-B80E-D34E-812F-B648B61C278E}" type="datetimeFigureOut">
              <a:rPr lang="fr-FR" smtClean="0"/>
              <a:pPr/>
              <a:t>16/11/2014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5BC9B7-35D1-E34D-9752-B5736CDC2041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3505200" y="1348108"/>
            <a:ext cx="1841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en-GB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951706" y="2425115"/>
            <a:ext cx="148669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fr-FR" sz="1200" dirty="0" smtClean="0"/>
              <a:t>Notes extensives trois séances</a:t>
            </a:r>
            <a:endParaRPr lang="fr-FR" sz="1200" dirty="0">
              <a:solidFill>
                <a:srgbClr val="000090"/>
              </a:solidFill>
            </a:endParaRPr>
          </a:p>
        </p:txBody>
      </p:sp>
      <p:cxnSp>
        <p:nvCxnSpPr>
          <p:cNvPr id="7" name="Connecteur droit avec flèche 6"/>
          <p:cNvCxnSpPr/>
          <p:nvPr/>
        </p:nvCxnSpPr>
        <p:spPr>
          <a:xfrm>
            <a:off x="1179511" y="2256972"/>
            <a:ext cx="7524596" cy="49987"/>
          </a:xfrm>
          <a:prstGeom prst="straightConnector1">
            <a:avLst/>
          </a:prstGeom>
          <a:ln>
            <a:solidFill>
              <a:srgbClr val="C0504D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ZoneTexte 7"/>
          <p:cNvSpPr txBox="1"/>
          <p:nvPr/>
        </p:nvSpPr>
        <p:spPr>
          <a:xfrm>
            <a:off x="0" y="510312"/>
            <a:ext cx="10054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 smtClean="0">
                <a:solidFill>
                  <a:srgbClr val="478A51"/>
                </a:solidFill>
              </a:rPr>
              <a:t>Modérateurs</a:t>
            </a:r>
            <a:endParaRPr lang="fr-FR" sz="1200" b="1" dirty="0">
              <a:solidFill>
                <a:srgbClr val="478A51"/>
              </a:solidFill>
            </a:endParaRPr>
          </a:p>
        </p:txBody>
      </p:sp>
      <p:sp>
        <p:nvSpPr>
          <p:cNvPr id="9" name="Titre 1"/>
          <p:cNvSpPr txBox="1">
            <a:spLocks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GB" sz="3200" dirty="0" smtClean="0">
              <a:solidFill>
                <a:srgbClr val="1F497D"/>
              </a:solidFill>
            </a:endParaRPr>
          </a:p>
        </p:txBody>
      </p:sp>
      <p:sp>
        <p:nvSpPr>
          <p:cNvPr id="10" name="ZoneTexte 29"/>
          <p:cNvSpPr txBox="1">
            <a:spLocks noChangeArrowheads="1"/>
          </p:cNvSpPr>
          <p:nvPr/>
        </p:nvSpPr>
        <p:spPr bwMode="auto">
          <a:xfrm>
            <a:off x="3035628" y="1771971"/>
            <a:ext cx="59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fr-FR" sz="1200" dirty="0" smtClean="0"/>
              <a:t>2 mois</a:t>
            </a:r>
            <a:endParaRPr lang="fr-FR" sz="1200" dirty="0"/>
          </a:p>
        </p:txBody>
      </p:sp>
      <p:sp>
        <p:nvSpPr>
          <p:cNvPr id="11" name="ZoneTexte 29"/>
          <p:cNvSpPr txBox="1">
            <a:spLocks noChangeArrowheads="1"/>
          </p:cNvSpPr>
          <p:nvPr/>
        </p:nvSpPr>
        <p:spPr bwMode="auto">
          <a:xfrm>
            <a:off x="7908739" y="1771971"/>
            <a:ext cx="45201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GB" sz="1200" dirty="0" smtClean="0"/>
              <a:t>1 an</a:t>
            </a:r>
            <a:endParaRPr lang="en-GB" sz="1200" dirty="0"/>
          </a:p>
        </p:txBody>
      </p:sp>
      <p:sp>
        <p:nvSpPr>
          <p:cNvPr id="12" name="ZoneTexte 29"/>
          <p:cNvSpPr txBox="1">
            <a:spLocks noChangeArrowheads="1"/>
          </p:cNvSpPr>
          <p:nvPr/>
        </p:nvSpPr>
        <p:spPr bwMode="auto">
          <a:xfrm>
            <a:off x="1410360" y="1771971"/>
            <a:ext cx="56938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GB" sz="1200" dirty="0" smtClean="0"/>
              <a:t>Début</a:t>
            </a:r>
            <a:endParaRPr lang="en-GB" sz="1200" dirty="0"/>
          </a:p>
        </p:txBody>
      </p:sp>
      <p:sp>
        <p:nvSpPr>
          <p:cNvPr id="13" name="Text Box 4"/>
          <p:cNvSpPr txBox="1">
            <a:spLocks noChangeArrowheads="1"/>
          </p:cNvSpPr>
          <p:nvPr/>
        </p:nvSpPr>
        <p:spPr bwMode="auto">
          <a:xfrm>
            <a:off x="2590800" y="2425115"/>
            <a:ext cx="148669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fr-FR" sz="1200" smtClean="0"/>
              <a:t>Notes extensives de deux séances</a:t>
            </a:r>
            <a:endParaRPr lang="fr-FR" sz="1200">
              <a:solidFill>
                <a:srgbClr val="000090"/>
              </a:solidFill>
            </a:endParaRPr>
          </a:p>
        </p:txBody>
      </p:sp>
      <p:sp>
        <p:nvSpPr>
          <p:cNvPr id="14" name="Text Box 4"/>
          <p:cNvSpPr txBox="1">
            <a:spLocks noChangeArrowheads="1"/>
          </p:cNvSpPr>
          <p:nvPr/>
        </p:nvSpPr>
        <p:spPr bwMode="auto">
          <a:xfrm>
            <a:off x="4991800" y="2435611"/>
            <a:ext cx="148669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fr-FR" sz="1200" smtClean="0"/>
              <a:t>Notes extensives de deux séances</a:t>
            </a:r>
            <a:endParaRPr lang="fr-FR" sz="1200">
              <a:solidFill>
                <a:srgbClr val="000090"/>
              </a:solidFill>
            </a:endParaRPr>
          </a:p>
        </p:txBody>
      </p:sp>
      <p:sp>
        <p:nvSpPr>
          <p:cNvPr id="15" name="ZoneTexte 29"/>
          <p:cNvSpPr txBox="1">
            <a:spLocks noChangeArrowheads="1"/>
          </p:cNvSpPr>
          <p:nvPr/>
        </p:nvSpPr>
        <p:spPr bwMode="auto">
          <a:xfrm>
            <a:off x="5436628" y="1782467"/>
            <a:ext cx="59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fr-FR" sz="1200" dirty="0" smtClean="0"/>
              <a:t>6 mois</a:t>
            </a:r>
            <a:endParaRPr lang="fr-FR" sz="1200" dirty="0"/>
          </a:p>
        </p:txBody>
      </p:sp>
      <p:sp>
        <p:nvSpPr>
          <p:cNvPr id="16" name="Text Box 4"/>
          <p:cNvSpPr txBox="1">
            <a:spLocks noChangeArrowheads="1"/>
          </p:cNvSpPr>
          <p:nvPr/>
        </p:nvSpPr>
        <p:spPr bwMode="auto">
          <a:xfrm>
            <a:off x="7391400" y="2425115"/>
            <a:ext cx="148669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fr-FR" sz="1200" smtClean="0"/>
              <a:t>Notes extensives de deux séances</a:t>
            </a:r>
            <a:endParaRPr lang="fr-FR" sz="1200">
              <a:solidFill>
                <a:srgbClr val="000090"/>
              </a:solidFill>
            </a:endParaRPr>
          </a:p>
        </p:txBody>
      </p:sp>
      <p:cxnSp>
        <p:nvCxnSpPr>
          <p:cNvPr id="17" name="Connecteur droit 16"/>
          <p:cNvCxnSpPr/>
          <p:nvPr/>
        </p:nvCxnSpPr>
        <p:spPr>
          <a:xfrm rot="5400000">
            <a:off x="59008" y="2706533"/>
            <a:ext cx="1978190" cy="1"/>
          </a:xfrm>
          <a:prstGeom prst="line">
            <a:avLst/>
          </a:prstGeom>
          <a:ln w="31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 Box 4"/>
          <p:cNvSpPr txBox="1">
            <a:spLocks noChangeArrowheads="1"/>
          </p:cNvSpPr>
          <p:nvPr/>
        </p:nvSpPr>
        <p:spPr bwMode="auto">
          <a:xfrm>
            <a:off x="-69919" y="886980"/>
            <a:ext cx="1116478" cy="30162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fr-FR" sz="900" dirty="0" smtClean="0">
                <a:latin typeface="Arial"/>
                <a:cs typeface="Arial"/>
              </a:rPr>
              <a:t>Sévérité des troubles suivant</a:t>
            </a:r>
            <a:endParaRPr lang="en-GB" sz="900" dirty="0" smtClean="0">
              <a:latin typeface="Arial"/>
              <a:cs typeface="Arial"/>
            </a:endParaRPr>
          </a:p>
          <a:p>
            <a:pPr algn="ctr"/>
            <a:r>
              <a:rPr lang="fr-FR" sz="900" dirty="0" smtClean="0">
                <a:latin typeface="Arial"/>
                <a:cs typeface="Arial"/>
              </a:rPr>
              <a:t>évaluations psychométriques</a:t>
            </a:r>
          </a:p>
          <a:p>
            <a:pPr algn="ctr"/>
            <a:endParaRPr lang="en-GB" sz="900" dirty="0" smtClean="0">
              <a:latin typeface="Arial"/>
              <a:cs typeface="Arial"/>
            </a:endParaRPr>
          </a:p>
          <a:p>
            <a:pPr algn="ctr"/>
            <a:r>
              <a:rPr lang="fr-FR" sz="900" dirty="0" smtClean="0">
                <a:latin typeface="Arial"/>
                <a:cs typeface="Arial"/>
              </a:rPr>
              <a:t>Alliance</a:t>
            </a:r>
          </a:p>
          <a:p>
            <a:pPr algn="ctr"/>
            <a:r>
              <a:rPr lang="fr-FR" sz="900" dirty="0" smtClean="0">
                <a:latin typeface="Arial"/>
                <a:cs typeface="Arial"/>
              </a:rPr>
              <a:t>Familiale</a:t>
            </a:r>
          </a:p>
          <a:p>
            <a:pPr algn="ctr"/>
            <a:endParaRPr lang="fr-FR" sz="900" dirty="0" smtClean="0">
              <a:latin typeface="Arial"/>
              <a:cs typeface="Arial"/>
            </a:endParaRPr>
          </a:p>
          <a:p>
            <a:pPr algn="ctr"/>
            <a:r>
              <a:rPr lang="fr-FR" sz="900" dirty="0" smtClean="0">
                <a:latin typeface="Arial"/>
                <a:cs typeface="Arial"/>
              </a:rPr>
              <a:t>Âge début</a:t>
            </a:r>
            <a:br>
              <a:rPr lang="fr-FR" sz="900" dirty="0" smtClean="0">
                <a:latin typeface="Arial"/>
                <a:cs typeface="Arial"/>
              </a:rPr>
            </a:br>
            <a:r>
              <a:rPr lang="fr-FR" sz="900" dirty="0" smtClean="0">
                <a:latin typeface="Arial"/>
                <a:cs typeface="Arial"/>
              </a:rPr>
              <a:t>prise en charge</a:t>
            </a:r>
          </a:p>
          <a:p>
            <a:pPr algn="ctr"/>
            <a:endParaRPr lang="fr-FR" sz="900" dirty="0" smtClean="0">
              <a:latin typeface="Arial"/>
              <a:cs typeface="Arial"/>
            </a:endParaRPr>
          </a:p>
          <a:p>
            <a:pPr algn="ctr"/>
            <a:r>
              <a:rPr lang="fr-FR" sz="900" dirty="0" smtClean="0">
                <a:latin typeface="Arial"/>
                <a:cs typeface="Arial"/>
              </a:rPr>
              <a:t>Fréquence et durée des séances</a:t>
            </a:r>
          </a:p>
          <a:p>
            <a:pPr algn="ctr"/>
            <a:endParaRPr lang="fr-FR" sz="900" dirty="0" smtClean="0">
              <a:latin typeface="Arial"/>
              <a:cs typeface="Arial"/>
            </a:endParaRPr>
          </a:p>
          <a:p>
            <a:pPr algn="ctr"/>
            <a:r>
              <a:rPr lang="fr-FR" sz="900" dirty="0" smtClean="0">
                <a:latin typeface="Arial"/>
                <a:cs typeface="Arial"/>
              </a:rPr>
              <a:t>Prise en charge institutionnelle</a:t>
            </a:r>
          </a:p>
          <a:p>
            <a:pPr algn="ctr"/>
            <a:endParaRPr lang="fr-FR" sz="900" dirty="0" smtClean="0">
              <a:latin typeface="Arial"/>
              <a:cs typeface="Arial"/>
            </a:endParaRPr>
          </a:p>
          <a:p>
            <a:pPr algn="ctr"/>
            <a:r>
              <a:rPr lang="fr-FR" sz="900" dirty="0" smtClean="0">
                <a:latin typeface="Arial"/>
                <a:cs typeface="Arial"/>
              </a:rPr>
              <a:t>Intégration scolaire et loisirs</a:t>
            </a:r>
          </a:p>
          <a:p>
            <a:pPr algn="ctr"/>
            <a:endParaRPr lang="fr-FR" sz="1000" dirty="0" smtClean="0"/>
          </a:p>
        </p:txBody>
      </p:sp>
      <p:graphicFrame>
        <p:nvGraphicFramePr>
          <p:cNvPr id="20" name="Tableau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3472207"/>
              </p:ext>
            </p:extLst>
          </p:nvPr>
        </p:nvGraphicFramePr>
        <p:xfrm>
          <a:off x="1046558" y="3804484"/>
          <a:ext cx="7831541" cy="137160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503791"/>
                <a:gridCol w="2151530"/>
                <a:gridCol w="2550349"/>
                <a:gridCol w="1625871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Formulation</a:t>
                      </a:r>
                    </a:p>
                    <a:p>
                      <a:pPr algn="ctr"/>
                      <a:r>
                        <a:rPr lang="fr-FR" sz="1200" dirty="0" smtClean="0"/>
                        <a:t>de cas</a:t>
                      </a:r>
                    </a:p>
                    <a:p>
                      <a:pPr algn="ctr"/>
                      <a:endParaRPr lang="en-GB" sz="1200" b="0" dirty="0" smtClean="0"/>
                    </a:p>
                    <a:p>
                      <a:pPr algn="ctr"/>
                      <a:r>
                        <a:rPr lang="en-GB" sz="1200" b="0" dirty="0" smtClean="0"/>
                        <a:t>ECA-R</a:t>
                      </a:r>
                      <a:endParaRPr lang="en-GB" sz="1200" b="0" dirty="0" smtClean="0"/>
                    </a:p>
                    <a:p>
                      <a:pPr algn="ctr"/>
                      <a:r>
                        <a:rPr lang="en-GB" sz="1200" b="0" dirty="0" smtClean="0"/>
                        <a:t>EPCA</a:t>
                      </a:r>
                      <a:endParaRPr lang="en-GB" sz="1200" b="0" dirty="0" smtClean="0"/>
                    </a:p>
                    <a:p>
                      <a:pPr algn="ctr"/>
                      <a:r>
                        <a:rPr lang="en-GB" sz="1200" b="0" dirty="0" smtClean="0"/>
                        <a:t>CIM</a:t>
                      </a:r>
                    </a:p>
                    <a:p>
                      <a:pPr algn="ctr"/>
                      <a:endParaRPr lang="fr-FR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 b="0" dirty="0" smtClean="0"/>
                    </a:p>
                    <a:p>
                      <a:pPr algn="ctr"/>
                      <a:endParaRPr lang="en-GB" sz="1200" b="0" dirty="0" smtClean="0"/>
                    </a:p>
                    <a:p>
                      <a:pPr algn="ctr"/>
                      <a:endParaRPr lang="en-GB" sz="1200" b="0" dirty="0" smtClean="0"/>
                    </a:p>
                    <a:p>
                      <a:pPr algn="ctr"/>
                      <a:r>
                        <a:rPr lang="en-GB" sz="1200" b="0" dirty="0" smtClean="0"/>
                        <a:t>ECA_R</a:t>
                      </a:r>
                      <a:endParaRPr lang="en-GB" sz="1200" b="0" dirty="0" smtClean="0"/>
                    </a:p>
                    <a:p>
                      <a:pPr algn="ctr"/>
                      <a:r>
                        <a:rPr lang="en-GB" sz="1200" b="0" dirty="0" smtClean="0"/>
                        <a:t>EPCA</a:t>
                      </a:r>
                      <a:endParaRPr lang="en-GB" sz="1200" b="0" dirty="0" smtClean="0"/>
                    </a:p>
                    <a:p>
                      <a:pPr algn="ctr"/>
                      <a:r>
                        <a:rPr lang="en-GB" sz="1200" b="0" dirty="0" smtClean="0"/>
                        <a:t>CPQ</a:t>
                      </a:r>
                      <a:endParaRPr lang="fr-FR" sz="1200" b="0" dirty="0" smtClean="0"/>
                    </a:p>
                    <a:p>
                      <a:pPr algn="ctr"/>
                      <a:endParaRPr lang="en-GB" sz="1200" b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 b="0" dirty="0" smtClean="0"/>
                    </a:p>
                    <a:p>
                      <a:pPr algn="ctr"/>
                      <a:endParaRPr lang="en-GB" sz="1200" b="0" dirty="0" smtClean="0"/>
                    </a:p>
                    <a:p>
                      <a:pPr algn="ctr"/>
                      <a:endParaRPr lang="en-GB" sz="1200" b="0" dirty="0" smtClean="0"/>
                    </a:p>
                    <a:p>
                      <a:pPr algn="ctr"/>
                      <a:r>
                        <a:rPr lang="en-GB" sz="1200" b="0" dirty="0" smtClean="0"/>
                        <a:t>ECA-R</a:t>
                      </a:r>
                      <a:endParaRPr lang="en-GB" sz="1200" b="0" dirty="0" smtClean="0"/>
                    </a:p>
                    <a:p>
                      <a:pPr algn="ctr"/>
                      <a:r>
                        <a:rPr lang="en-GB" sz="1200" b="0" dirty="0" smtClean="0"/>
                        <a:t>EPCA</a:t>
                      </a:r>
                      <a:endParaRPr lang="en-GB" sz="1200" b="0" dirty="0" smtClean="0"/>
                    </a:p>
                    <a:p>
                      <a:pPr algn="ctr"/>
                      <a:r>
                        <a:rPr lang="en-GB" sz="1200" b="0" dirty="0" smtClean="0"/>
                        <a:t>CPQ</a:t>
                      </a:r>
                      <a:endParaRPr lang="fr-FR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Formulation</a:t>
                      </a:r>
                    </a:p>
                    <a:p>
                      <a:pPr algn="ctr"/>
                      <a:r>
                        <a:rPr lang="fr-FR" sz="1200" dirty="0" smtClean="0"/>
                        <a:t>de cas</a:t>
                      </a:r>
                      <a:endParaRPr lang="en-GB" sz="1200" b="0" dirty="0" smtClean="0"/>
                    </a:p>
                    <a:p>
                      <a:pPr algn="ctr"/>
                      <a:r>
                        <a:rPr lang="en-GB" sz="1200" b="0" dirty="0" smtClean="0"/>
                        <a:t>ECA-R</a:t>
                      </a:r>
                      <a:endParaRPr lang="en-GB" sz="1200" b="0" dirty="0" smtClean="0"/>
                    </a:p>
                    <a:p>
                      <a:pPr algn="ctr"/>
                      <a:r>
                        <a:rPr lang="en-GB" sz="1200" b="0" smtClean="0"/>
                        <a:t>EPCA</a:t>
                      </a:r>
                      <a:endParaRPr lang="en-GB" sz="1200" b="0" dirty="0" smtClean="0"/>
                    </a:p>
                    <a:p>
                      <a:pPr algn="ctr"/>
                      <a:r>
                        <a:rPr lang="en-GB" sz="1200" b="0" dirty="0" smtClean="0"/>
                        <a:t>CPQ</a:t>
                      </a:r>
                    </a:p>
                    <a:p>
                      <a:pPr algn="ctr"/>
                      <a:r>
                        <a:rPr lang="en-GB" sz="1200" b="0" dirty="0" smtClean="0"/>
                        <a:t>CIM</a:t>
                      </a:r>
                      <a:endParaRPr lang="fr-FR" sz="1200" b="0" dirty="0" smtClean="0"/>
                    </a:p>
                    <a:p>
                      <a:pPr algn="ctr"/>
                      <a:endParaRPr lang="fr-FR" sz="1200" b="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22289</TotalTime>
  <Words>62</Words>
  <Application>Microsoft Macintosh PowerPoint</Application>
  <PresentationFormat>Présentation à l'écran (4:3)</PresentationFormat>
  <Paragraphs>46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Présentation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Jean-Michel THURIN</dc:creator>
  <cp:lastModifiedBy>Jean-Michel THURIN</cp:lastModifiedBy>
  <cp:revision>9</cp:revision>
  <dcterms:created xsi:type="dcterms:W3CDTF">2010-08-27T17:02:12Z</dcterms:created>
  <dcterms:modified xsi:type="dcterms:W3CDTF">2014-11-27T02:47:14Z</dcterms:modified>
</cp:coreProperties>
</file>